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0" r:id="rId4"/>
    <p:sldId id="261" r:id="rId5"/>
    <p:sldId id="262" r:id="rId6"/>
    <p:sldId id="264" r:id="rId7"/>
    <p:sldId id="265" r:id="rId8"/>
    <p:sldId id="257" r:id="rId9"/>
    <p:sldId id="277" r:id="rId10"/>
    <p:sldId id="278" r:id="rId11"/>
    <p:sldId id="272" r:id="rId12"/>
    <p:sldId id="279" r:id="rId13"/>
    <p:sldId id="280" r:id="rId14"/>
    <p:sldId id="281" r:id="rId15"/>
    <p:sldId id="282" r:id="rId16"/>
    <p:sldId id="283" r:id="rId17"/>
    <p:sldId id="266" r:id="rId18"/>
    <p:sldId id="267" r:id="rId19"/>
    <p:sldId id="268" r:id="rId20"/>
    <p:sldId id="269" r:id="rId21"/>
    <p:sldId id="259" r:id="rId22"/>
    <p:sldId id="258" r:id="rId23"/>
    <p:sldId id="270" r:id="rId24"/>
    <p:sldId id="271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gif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601524"/>
            <a:ext cx="2240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«А» класс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8130" y="5354052"/>
            <a:ext cx="3876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учитель: Королева Е.В.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940" y="1484784"/>
            <a:ext cx="84725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оординатно-векторный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етод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решения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стереометрических задач»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К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370" y="3058544"/>
            <a:ext cx="2331722" cy="2818728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64096" y="620688"/>
            <a:ext cx="7308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кубе ABCDA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отмечены точки E и F — середины ребер A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B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соответственно.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угол между прямыми AE и BF.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07921"/>
            <a:ext cx="1585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516722"/>
            <a:ext cx="478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Решение. </a:t>
            </a:r>
          </a:p>
        </p:txBody>
      </p:sp>
      <p:cxnSp>
        <p:nvCxnSpPr>
          <p:cNvPr id="21" name="Прямая со стрелкой 20"/>
          <p:cNvCxnSpPr>
            <a:stCxn id="29698" idx="1"/>
          </p:cNvCxnSpPr>
          <p:nvPr/>
        </p:nvCxnSpPr>
        <p:spPr>
          <a:xfrm flipV="1">
            <a:off x="1074370" y="2780928"/>
            <a:ext cx="27466" cy="1686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821916" y="5589240"/>
            <a:ext cx="2016224" cy="30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101836" y="4509120"/>
            <a:ext cx="108012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90122" y="5436513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х</a:t>
            </a:r>
            <a:endParaRPr lang="ru-RU" sz="28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5039" y="2564904"/>
            <a:ext cx="327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z</a:t>
            </a:r>
            <a:endParaRPr lang="ru-RU" sz="28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05786" y="4221088"/>
            <a:ext cx="3545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y</a:t>
            </a:r>
            <a:endParaRPr lang="ru-RU" sz="28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69988" y="5229200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ru-RU" sz="2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7904" y="26491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Найдем координаты направляющих векторов прямых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BF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07904" y="2380818"/>
            <a:ext cx="4714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А(0; 0; 0),  Е(1; 0; 2),  В(2; 0; 0),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(2; 1; 2)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6104" y="2073042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Введем стандартную систему координат и выпишем координаты необходимых нам точек.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63888" y="1772816"/>
            <a:ext cx="2277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обозначим AB = 2. 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1772816"/>
            <a:ext cx="2730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Ребро куба не указано,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3347700"/>
            <a:ext cx="1334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Получаем   </a:t>
            </a:r>
            <a:endParaRPr lang="ru-RU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356992"/>
            <a:ext cx="2610290" cy="360040"/>
          </a:xfrm>
          <a:prstGeom prst="rect">
            <a:avLst/>
          </a:prstGeom>
          <a:noFill/>
        </p:spPr>
      </p:pic>
      <p:graphicFrame>
        <p:nvGraphicFramePr>
          <p:cNvPr id="29705" name="Object 2"/>
          <p:cNvGraphicFramePr>
            <a:graphicFrameLocks noChangeAspect="1"/>
          </p:cNvGraphicFramePr>
          <p:nvPr/>
        </p:nvGraphicFramePr>
        <p:xfrm>
          <a:off x="4152850" y="4052093"/>
          <a:ext cx="4019550" cy="1681163"/>
        </p:xfrm>
        <a:graphic>
          <a:graphicData uri="http://schemas.openxmlformats.org/presentationml/2006/ole">
            <p:oleObj spid="_x0000_s29705" name="Формула" r:id="rId5" imgW="2247840" imgH="939600" progId="Equation.3">
              <p:embed/>
            </p:oleObj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695435" y="3707740"/>
            <a:ext cx="395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Вычисляем косинус угла между ними </a:t>
            </a:r>
            <a:endParaRPr lang="ru-RU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56176" y="5661248"/>
            <a:ext cx="2386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arccos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0,8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03648" y="4653136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ru-RU" sz="2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 Найдите угол между плоскостями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AEС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BF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620688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найдём координаты вектора нормали плоскости (АЕС). Выпишем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коор-ты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необходимых точек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А(0; 0; 0),  Е(1; 0; 2),  С(2; 2; 0)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Т.к. эта плоскость проходит через начало координат, то в уравнении плоскости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Ax+By+Cz+D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коэф-т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0.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Получаем систему: </a:t>
            </a: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827584" y="2348880"/>
          <a:ext cx="7545761" cy="3312368"/>
        </p:xfrm>
        <a:graphic>
          <a:graphicData uri="http://schemas.openxmlformats.org/presentationml/2006/ole">
            <p:oleObj spid="_x0000_s36866" name="Формула" r:id="rId3" imgW="3784320" imgH="1676160" progId="Equation.3">
              <p:embed/>
            </p:oleObj>
          </a:graphicData>
        </a:graphic>
      </p:graphicFrame>
      <p:pic>
        <p:nvPicPr>
          <p:cNvPr id="5" name="Рисунок 2" descr="Ку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2016224" cy="243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93393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найдём координаты вектора нормали плоскости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BFD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Выпишем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коор-ты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необходимых точек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В(2; 0; 0),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(2; 1; 2),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2; 0)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Т.к. эта плоскость не проходит через начало координат, то в уравнении плоскости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Ax+By+Cz+D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коэф-т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1.  Получаем систему: 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52463" y="1916583"/>
          <a:ext cx="7899400" cy="4176713"/>
        </p:xfrm>
        <a:graphic>
          <a:graphicData uri="http://schemas.openxmlformats.org/presentationml/2006/ole">
            <p:oleObj spid="_x0000_s37890" name="Формула" r:id="rId3" imgW="4381200" imgH="2336760" progId="Equation.3">
              <p:embed/>
            </p:oleObj>
          </a:graphicData>
        </a:graphic>
      </p:graphicFrame>
      <p:pic>
        <p:nvPicPr>
          <p:cNvPr id="4" name="Рисунок 2" descr="Ку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32144"/>
            <a:ext cx="1728192" cy="2089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281113" y="1125538"/>
          <a:ext cx="4205287" cy="501650"/>
        </p:xfrm>
        <a:graphic>
          <a:graphicData uri="http://schemas.openxmlformats.org/presentationml/2006/ole">
            <p:oleObj spid="_x0000_s38914" name="Формула" r:id="rId3" imgW="2108160" imgH="253800" progId="Equation.3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764704"/>
            <a:ext cx="4511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Осталось найти угол между нормалями</a:t>
            </a:r>
            <a:endParaRPr lang="ru-RU" sz="2000" dirty="0"/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963613" y="1795463"/>
          <a:ext cx="7131050" cy="1819275"/>
        </p:xfrm>
        <a:graphic>
          <a:graphicData uri="http://schemas.openxmlformats.org/presentationml/2006/ole">
            <p:oleObj spid="_x0000_s38915" name="Формула" r:id="rId4" imgW="3987720" imgH="1015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Найдите угол между прямой АС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плоскостью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BF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4712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Вектор нормали плоскости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BFD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найден</a:t>
            </a:r>
            <a:endParaRPr lang="ru-RU" sz="2000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64088" y="692696"/>
          <a:ext cx="1798637" cy="501650"/>
        </p:xfrm>
        <a:graphic>
          <a:graphicData uri="http://schemas.openxmlformats.org/presentationml/2006/ole">
            <p:oleObj spid="_x0000_s39938" name="Формула" r:id="rId3" imgW="901440" imgH="2538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1124744"/>
            <a:ext cx="5161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Найдём направляющий вектор прямой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2728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А(0; 0; 0),  С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(2; 2; 2).  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  </a:t>
            </a:r>
            <a:endParaRPr lang="ru-RU" sz="2000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683023" y="1844824"/>
          <a:ext cx="1376809" cy="454146"/>
        </p:xfrm>
        <a:graphic>
          <a:graphicData uri="http://schemas.openxmlformats.org/presentationml/2006/ole">
            <p:oleObj spid="_x0000_s39939" name="Формула" r:id="rId4" imgW="761760" imgH="253800" progId="Equation.3">
              <p:embed/>
            </p:oleObj>
          </a:graphicData>
        </a:graphic>
      </p:graphicFrame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784225" y="2930897"/>
          <a:ext cx="5545513" cy="2874367"/>
        </p:xfrm>
        <a:graphic>
          <a:graphicData uri="http://schemas.openxmlformats.org/presentationml/2006/ole">
            <p:oleObj spid="_x0000_s39940" name="Формула" r:id="rId5" imgW="2654280" imgH="1409400" progId="Equation.3">
              <p:embed/>
            </p:oleObj>
          </a:graphicData>
        </a:graphic>
      </p:graphicFrame>
      <p:pic>
        <p:nvPicPr>
          <p:cNvPr id="9" name="Рисунок 2" descr="Ку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222730"/>
            <a:ext cx="1944216" cy="23502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2380818"/>
            <a:ext cx="3723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Вычисляем синус искомого угла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81425"/>
            <a:ext cx="53373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кубе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ABCDA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угол между: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прямыми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BD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плоскостями (АВС) и (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BDD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прямой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 плоскостью (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41484"/>
            <a:ext cx="5465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для самостоятельного решения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4961" y="2420888"/>
            <a:ext cx="53373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кубе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ABCDA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угол между: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AB и CA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плоскостями  (BA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(AB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прямой АВ и плоскостью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СB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5891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Правильная треугольная призма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1052736"/>
            <a:ext cx="7308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Вводим систему координат: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координат — в точке A;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Сторону призмы принимаем за единичный отрезок, если иное не указано в условии задачи;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направляем по ребру AB,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по ребру AA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 ось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расположим так, чтобы плоскость OXY совпадала с плоскостью основания ABC.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учесть, что ось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 совпадает с ребром AC, т.к. треугольник ABC — равносторонний, в нем все углы по 60°. А углы между осями координат должны быть по 90°, поэтому вид сверху будет выглядеть так:  рис.1.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снование призмы в системе координ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382388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Проведем в этом треугольнике высоту CH. Треугольник ACH — прямоугольный, причем AC = 1, поэтому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AH = 1 · 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A =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60°;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 = 1 · 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 =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60°.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надо для вычисления координат точки 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зма в системе координ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944" y="1784424"/>
            <a:ext cx="2500288" cy="25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36104" y="1136938"/>
            <a:ext cx="7020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рассмотрим всю призму вместе с построенной системой координат рис.2: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ординаты трехгранной призмы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043608" y="4725144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365104"/>
            <a:ext cx="422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 следующие координаты точек: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92696"/>
            <a:ext cx="5891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Правильная треугольная призма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1762" y="692696"/>
            <a:ext cx="6340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Правильная шестиугольная призма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1124744"/>
            <a:ext cx="5414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Введем систему координат как показано на рис.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все ребра равны 1.</a:t>
            </a:r>
          </a:p>
        </p:txBody>
      </p:sp>
      <p:pic>
        <p:nvPicPr>
          <p:cNvPr id="5" name="Рисунок 4" descr="Основание шестигранной призмы в системе координ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естигранная призма в системе координа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622" y="1700808"/>
            <a:ext cx="2877666" cy="23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6" descr="Координаты шестигранной призмы - низ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1303015" y="4293095"/>
            <a:ext cx="5141193" cy="674697"/>
          </a:xfrm>
          <a:prstGeom prst="rect">
            <a:avLst/>
          </a:prstGeom>
          <a:noFill/>
        </p:spPr>
      </p:pic>
      <p:pic>
        <p:nvPicPr>
          <p:cNvPr id="24578" name="Рисунок 37" descr="Координаты шестигранной призмы - верх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1115616" y="5123022"/>
            <a:ext cx="5442219" cy="72952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4059" y="692696"/>
            <a:ext cx="71383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Правильная четырехугольная пирамида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41140" y="1124744"/>
            <a:ext cx="779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Обозначим ее SABCD, где S — вершина. Введем систему координат.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ординаты всей шестигранной призм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779912" y="1630248"/>
            <a:ext cx="48347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плоскость OXY.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основании лежит квадрат, его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координаты известны.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Найдем координаты точки 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 SH — высота к плоскости OXY,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точки S и H отличаются лишь координатой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отрезка SH — это и есть координата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 точки S, координаты точки H = (0,5; 0,5; 0).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ординаты четырехугольной пирамиды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827584" y="5211861"/>
            <a:ext cx="4176464" cy="9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55576" y="4005064"/>
            <a:ext cx="67052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Заметим, что треугольники ABC и ASC равны по трем сторонам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(AS = CS = AB = CB = 1, а сторона AC — общая).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Следовательно,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 = BH. Но BH — половина диагонали квадрата ABCD,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BH = AB ·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45°. Т.о. получаем координаты всех точек: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544249" y="836712"/>
            <a:ext cx="1603815" cy="360040"/>
          </a:xfrm>
          <a:prstGeom prst="rect">
            <a:avLst/>
          </a:prstGeom>
          <a:noFill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34141" y="862424"/>
            <a:ext cx="1398099" cy="334328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971600" y="1537995"/>
            <a:ext cx="4170315" cy="450845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96136" y="1608956"/>
            <a:ext cx="1433199" cy="379884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51520" y="2348880"/>
            <a:ext cx="8388423" cy="433054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31640" y="3155801"/>
            <a:ext cx="2145055" cy="489223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780928"/>
            <a:ext cx="720080" cy="473737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699792" y="3933056"/>
            <a:ext cx="3312368" cy="470507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11560" y="735087"/>
            <a:ext cx="2987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Координаты точки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01216" y="1124744"/>
            <a:ext cx="3754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Координаты вектора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01216" y="1916832"/>
            <a:ext cx="2746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Длина вектора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11560" y="2751311"/>
            <a:ext cx="5554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Скалярное произведение векторов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635896" y="3111351"/>
            <a:ext cx="4546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угол между векторами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73224" y="3543399"/>
            <a:ext cx="5770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Скалярное произведение в координатах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73224" y="4365104"/>
            <a:ext cx="3682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Угол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векторами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11560" y="5517232"/>
            <a:ext cx="7920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Т.о. зная координаты точек можно найти координаты векторов и пользуясь формулой (п.6) косинус угла между этими векторами.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36838" y="116632"/>
            <a:ext cx="528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Векторы и угол между ними</a:t>
            </a:r>
            <a:endParaRPr lang="ru-RU" sz="3200" dirty="0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3203575" y="4624040"/>
          <a:ext cx="4537075" cy="965200"/>
        </p:xfrm>
        <a:graphic>
          <a:graphicData uri="http://schemas.openxmlformats.org/presentationml/2006/ole">
            <p:oleObj spid="_x0000_s5121" name="Формула" r:id="rId11" imgW="22096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501" y="200834"/>
            <a:ext cx="3298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48557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Расстояние от точки до прямой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9715172">
            <a:off x="970284" y="1885404"/>
            <a:ext cx="2018857" cy="140585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899592" y="2060848"/>
            <a:ext cx="3312368" cy="20162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  <a:endCxn id="13" idx="0"/>
          </p:cNvCxnSpPr>
          <p:nvPr/>
        </p:nvCxnSpPr>
        <p:spPr>
          <a:xfrm flipH="1" flipV="1">
            <a:off x="1613337" y="1988435"/>
            <a:ext cx="732751" cy="11997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19652683">
            <a:off x="2297797" y="3014833"/>
            <a:ext cx="155918" cy="157384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сохраненные данные 25"/>
          <p:cNvSpPr/>
          <p:nvPr/>
        </p:nvSpPr>
        <p:spPr>
          <a:xfrm rot="545528">
            <a:off x="2921167" y="2566829"/>
            <a:ext cx="45719" cy="268631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сохраненные данные 26"/>
          <p:cNvSpPr/>
          <p:nvPr/>
        </p:nvSpPr>
        <p:spPr>
          <a:xfrm rot="7433927">
            <a:off x="1553518" y="3433870"/>
            <a:ext cx="78345" cy="229359"/>
          </a:xfrm>
          <a:prstGeom prst="flowChartOnlineStorage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2508" y="1671191"/>
            <a:ext cx="460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19781" y="3132257"/>
            <a:ext cx="3369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41243" y="2276872"/>
            <a:ext cx="3642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70638" y="3399383"/>
            <a:ext cx="377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588075" y="2564904"/>
          <a:ext cx="327741" cy="298215"/>
        </p:xfrm>
        <a:graphic>
          <a:graphicData uri="http://schemas.openxmlformats.org/presentationml/2006/ole">
            <p:oleObj spid="_x0000_s2054" name="Формула" r:id="rId3" imgW="152280" imgH="1396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08671" y="3068960"/>
          <a:ext cx="327025" cy="433387"/>
        </p:xfrm>
        <a:graphic>
          <a:graphicData uri="http://schemas.openxmlformats.org/presentationml/2006/ole">
            <p:oleObj spid="_x0000_s2055" name="Формула" r:id="rId4" imgW="152280" imgH="2030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15816" y="292494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находим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он «-», то находим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прямоугольного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MBS 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находим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88024" y="1628800"/>
            <a:ext cx="13773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MS −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254722" y="4381082"/>
          <a:ext cx="4989686" cy="992134"/>
        </p:xfrm>
        <a:graphic>
          <a:graphicData uri="http://schemas.openxmlformats.org/presentationml/2006/ole">
            <p:oleObj spid="_x0000_s2056" name="Формула" r:id="rId5" imgW="1968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908720"/>
            <a:ext cx="50043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Расстояние от точки до плоскости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268760"/>
            <a:ext cx="352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вычисляется по формуле: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5501" y="200834"/>
            <a:ext cx="3298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16310" y="1980505"/>
          <a:ext cx="5087938" cy="1160463"/>
        </p:xfrm>
        <a:graphic>
          <a:graphicData uri="http://schemas.openxmlformats.org/presentationml/2006/ole">
            <p:oleObj spid="_x0000_s3074" name="Формула" r:id="rId3" imgW="1993680" imgH="457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400251" y="4041948"/>
          <a:ext cx="4556125" cy="611188"/>
        </p:xfrm>
        <a:graphic>
          <a:graphicData uri="http://schemas.openxmlformats.org/presentationml/2006/ole">
            <p:oleObj spid="_x0000_s3075" name="Формула" r:id="rId4" imgW="1600200" imgH="2156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325688" y="3519859"/>
          <a:ext cx="3176587" cy="557213"/>
        </p:xfrm>
        <a:graphic>
          <a:graphicData uri="http://schemas.openxmlformats.org/presentationml/2006/ole">
            <p:oleObj spid="_x0000_s3076" name="Формула" r:id="rId5" imgW="1295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1475656" y="1844824"/>
            <a:ext cx="1872208" cy="287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r>
              <a: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r>
              <a: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971600" y="4077072"/>
            <a:ext cx="1944216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           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501" y="-27384"/>
            <a:ext cx="3298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515" y="591071"/>
            <a:ext cx="70738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Расстояние между скрещивающимися прямыми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98" name="Picture 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420888"/>
            <a:ext cx="2232248" cy="655625"/>
          </a:xfrm>
          <a:prstGeom prst="rect">
            <a:avLst/>
          </a:prstGeom>
          <a:noFill/>
        </p:spPr>
      </p:pic>
      <p:pic>
        <p:nvPicPr>
          <p:cNvPr id="27697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793354"/>
            <a:ext cx="1117527" cy="339502"/>
          </a:xfrm>
          <a:prstGeom prst="rect">
            <a:avLst/>
          </a:prstGeom>
          <a:noFill/>
        </p:spPr>
      </p:pic>
      <p:pic>
        <p:nvPicPr>
          <p:cNvPr id="27696" name="Picture 4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791016"/>
            <a:ext cx="1296144" cy="341840"/>
          </a:xfrm>
          <a:prstGeom prst="rect">
            <a:avLst/>
          </a:prstGeom>
          <a:noFill/>
        </p:spPr>
      </p:pic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755576" y="910461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его нахождение на примере: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единичный куб. Найдём расстояние между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скрещивающимися прямыми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3923928" y="3020759"/>
            <a:ext cx="4320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для определения его координат воспользуемся формулой для нахождения координат точки делящей отрезок в заданном отношении.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23" name="AutoShape 75"/>
          <p:cNvSpPr>
            <a:spLocks noChangeArrowheads="1"/>
          </p:cNvSpPr>
          <p:nvPr/>
        </p:nvSpPr>
        <p:spPr bwMode="auto">
          <a:xfrm>
            <a:off x="1115616" y="2132856"/>
            <a:ext cx="1944216" cy="1944216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7724" name="AutoShape 76"/>
          <p:cNvCxnSpPr>
            <a:cxnSpLocks noChangeShapeType="1"/>
          </p:cNvCxnSpPr>
          <p:nvPr/>
        </p:nvCxnSpPr>
        <p:spPr bwMode="auto">
          <a:xfrm flipV="1">
            <a:off x="1115616" y="1772817"/>
            <a:ext cx="0" cy="230425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725" name="AutoShape 77"/>
          <p:cNvCxnSpPr>
            <a:cxnSpLocks noChangeShapeType="1"/>
          </p:cNvCxnSpPr>
          <p:nvPr/>
        </p:nvCxnSpPr>
        <p:spPr bwMode="auto">
          <a:xfrm>
            <a:off x="1115616" y="4077072"/>
            <a:ext cx="2376264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726" name="AutoShape 78"/>
          <p:cNvCxnSpPr>
            <a:cxnSpLocks noChangeShapeType="1"/>
          </p:cNvCxnSpPr>
          <p:nvPr/>
        </p:nvCxnSpPr>
        <p:spPr bwMode="auto">
          <a:xfrm flipV="1">
            <a:off x="1115616" y="2852936"/>
            <a:ext cx="1008112" cy="12241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727" name="AutoShape 79"/>
          <p:cNvCxnSpPr>
            <a:cxnSpLocks noChangeShapeType="1"/>
          </p:cNvCxnSpPr>
          <p:nvPr/>
        </p:nvCxnSpPr>
        <p:spPr bwMode="auto">
          <a:xfrm flipV="1">
            <a:off x="1115616" y="2132856"/>
            <a:ext cx="504056" cy="1960488"/>
          </a:xfrm>
          <a:prstGeom prst="straightConnector1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7728" name="AutoShape 80"/>
          <p:cNvCxnSpPr>
            <a:cxnSpLocks noChangeShapeType="1"/>
          </p:cNvCxnSpPr>
          <p:nvPr/>
        </p:nvCxnSpPr>
        <p:spPr bwMode="auto">
          <a:xfrm flipV="1">
            <a:off x="1547664" y="2636912"/>
            <a:ext cx="1008112" cy="936104"/>
          </a:xfrm>
          <a:prstGeom prst="straightConnector1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7729" name="AutoShape 81"/>
          <p:cNvCxnSpPr>
            <a:cxnSpLocks noChangeShapeType="1"/>
          </p:cNvCxnSpPr>
          <p:nvPr/>
        </p:nvCxnSpPr>
        <p:spPr bwMode="auto">
          <a:xfrm flipH="1">
            <a:off x="1547664" y="2132856"/>
            <a:ext cx="72008" cy="14401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730" name="AutoShape 82"/>
          <p:cNvCxnSpPr>
            <a:cxnSpLocks noChangeShapeType="1"/>
          </p:cNvCxnSpPr>
          <p:nvPr/>
        </p:nvCxnSpPr>
        <p:spPr bwMode="auto">
          <a:xfrm flipH="1" flipV="1">
            <a:off x="1547664" y="3573016"/>
            <a:ext cx="1495228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732" name="AutoShape 84"/>
          <p:cNvCxnSpPr>
            <a:cxnSpLocks noChangeShapeType="1"/>
          </p:cNvCxnSpPr>
          <p:nvPr/>
        </p:nvCxnSpPr>
        <p:spPr bwMode="auto">
          <a:xfrm>
            <a:off x="1403648" y="3020368"/>
            <a:ext cx="504056" cy="1926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1115617" y="2780928"/>
            <a:ext cx="36004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1835696" y="3141662"/>
            <a:ext cx="2762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F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37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736" name="Picture 8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290525"/>
            <a:ext cx="4320480" cy="578635"/>
          </a:xfrm>
          <a:prstGeom prst="rect">
            <a:avLst/>
          </a:prstGeom>
          <a:noFill/>
        </p:spPr>
      </p:pic>
      <p:sp>
        <p:nvSpPr>
          <p:cNvPr id="27738" name="Rectangle 90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187854" y="1475492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A(0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0; 0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</a:t>
            </a:r>
            <a:r>
              <a:rPr lang="ru-RU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(0; 1; 1) В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0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1)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40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739" name="Picture 9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5" y="4934184"/>
            <a:ext cx="3528392" cy="295016"/>
          </a:xfrm>
          <a:prstGeom prst="rect">
            <a:avLst/>
          </a:prstGeom>
          <a:noFill/>
        </p:spPr>
      </p:pic>
      <p:sp>
        <p:nvSpPr>
          <p:cNvPr id="103" name="Rectangle 53"/>
          <p:cNvSpPr>
            <a:spLocks noChangeArrowheads="1"/>
          </p:cNvSpPr>
          <p:nvPr/>
        </p:nvSpPr>
        <p:spPr bwMode="auto">
          <a:xfrm>
            <a:off x="3923928" y="2060848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Обозначим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общий перпендикуляр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747" name="Rectangle 99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764704"/>
            <a:ext cx="3960440" cy="515973"/>
          </a:xfrm>
          <a:prstGeom prst="rect">
            <a:avLst/>
          </a:prstGeom>
          <a:noFill/>
        </p:spPr>
      </p:pic>
      <p:sp>
        <p:nvSpPr>
          <p:cNvPr id="3" name="Rectangle 96"/>
          <p:cNvSpPr>
            <a:spLocks noChangeArrowheads="1"/>
          </p:cNvSpPr>
          <p:nvPr/>
        </p:nvSpPr>
        <p:spPr bwMode="auto">
          <a:xfrm>
            <a:off x="827584" y="80593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1662" y="1431480"/>
            <a:ext cx="4566642" cy="536351"/>
          </a:xfrm>
          <a:prstGeom prst="rect">
            <a:avLst/>
          </a:prstGeom>
          <a:noFill/>
        </p:spPr>
      </p:pic>
      <p:pic>
        <p:nvPicPr>
          <p:cNvPr id="5" name="Picture 9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389026"/>
            <a:ext cx="3744417" cy="463910"/>
          </a:xfrm>
          <a:prstGeom prst="rect">
            <a:avLst/>
          </a:prstGeom>
          <a:noFill/>
        </p:spPr>
      </p:pic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792088" y="1176196"/>
            <a:ext cx="241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Делаем замену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755576" y="2020778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1-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049488"/>
            <a:ext cx="1170162" cy="379512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352" y="3019265"/>
            <a:ext cx="1259632" cy="387579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94720"/>
            <a:ext cx="1440160" cy="72766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963888"/>
            <a:ext cx="1640510" cy="473224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728" y="4609678"/>
            <a:ext cx="3815488" cy="547514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20080" y="3028890"/>
            <a:ext cx="683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Т.к. 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699792" y="2996952"/>
            <a:ext cx="395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55576" y="3284984"/>
            <a:ext cx="5652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их скалярное произведение равно нулю.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Решив систему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067944" y="3964994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получаем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11560" y="4685074"/>
            <a:ext cx="241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Следовательно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6168" y="220578"/>
            <a:ext cx="74562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 Расстояние между скрещивающимися прямыми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ShapeType="1"/>
          </p:cNvSpPr>
          <p:nvPr/>
        </p:nvSpPr>
        <p:spPr bwMode="auto">
          <a:xfrm flipV="1">
            <a:off x="1907704" y="1988840"/>
            <a:ext cx="4802857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7361" y="1556792"/>
            <a:ext cx="182392" cy="56997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2128" y="2564904"/>
            <a:ext cx="275523" cy="826568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19" y="4005064"/>
            <a:ext cx="5040561" cy="956773"/>
          </a:xfrm>
          <a:prstGeom prst="rect">
            <a:avLst/>
          </a:prstGeom>
          <a:noFill/>
        </p:spPr>
      </p:pic>
      <p:sp>
        <p:nvSpPr>
          <p:cNvPr id="18436" name="AutoShape 4"/>
          <p:cNvSpPr>
            <a:spLocks noChangeShapeType="1"/>
          </p:cNvSpPr>
          <p:nvPr/>
        </p:nvSpPr>
        <p:spPr bwMode="auto">
          <a:xfrm flipV="1">
            <a:off x="3254177" y="2060848"/>
            <a:ext cx="1296144" cy="457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27584" y="652046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любые две точки проходит прямая и притом только одна.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27984" y="1652607"/>
            <a:ext cx="504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259632" y="2780928"/>
            <a:ext cx="5940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направляющий вектор прямой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Уравнение прямой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0006" y="116632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Прямая</a:t>
            </a:r>
            <a:endParaRPr lang="ru-RU" sz="32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87824" y="1700808"/>
            <a:ext cx="504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9552" y="1628800"/>
            <a:ext cx="3816423" cy="1152128"/>
          </a:xfrm>
          <a:prstGeom prst="parallelogram">
            <a:avLst>
              <a:gd name="adj" fmla="val 962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6034" y="1700808"/>
            <a:ext cx="193677" cy="432048"/>
          </a:xfrm>
          <a:prstGeom prst="rect">
            <a:avLst/>
          </a:prstGeom>
          <a:noFill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3261" y="2348880"/>
            <a:ext cx="1010907" cy="391319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028" y="2330177"/>
            <a:ext cx="1057324" cy="378743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0625"/>
            <a:ext cx="85725" cy="20955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427984" y="2936376"/>
            <a:ext cx="3499330" cy="492624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9197" y="3645024"/>
            <a:ext cx="1370635" cy="432048"/>
          </a:xfrm>
          <a:prstGeom prst="rect">
            <a:avLst/>
          </a:prstGeom>
          <a:noFill/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691680" y="2124100"/>
            <a:ext cx="3143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347864" y="1712615"/>
            <a:ext cx="3143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AutoShape 8"/>
          <p:cNvSpPr>
            <a:spLocks noChangeShapeType="1"/>
          </p:cNvSpPr>
          <p:nvPr/>
        </p:nvSpPr>
        <p:spPr bwMode="auto">
          <a:xfrm flipV="1">
            <a:off x="2065462" y="1916831"/>
            <a:ext cx="1354410" cy="3580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89523" y="2276872"/>
            <a:ext cx="3143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AutoShape 6"/>
          <p:cNvSpPr>
            <a:spLocks noChangeShapeType="1"/>
          </p:cNvSpPr>
          <p:nvPr/>
        </p:nvSpPr>
        <p:spPr bwMode="auto">
          <a:xfrm>
            <a:off x="2065462" y="2284438"/>
            <a:ext cx="850354" cy="2084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422" name="AutoShape 14"/>
          <p:cNvSpPr>
            <a:spLocks noChangeShapeType="1"/>
          </p:cNvSpPr>
          <p:nvPr/>
        </p:nvSpPr>
        <p:spPr bwMode="auto">
          <a:xfrm flipH="1" flipV="1">
            <a:off x="2019741" y="1412776"/>
            <a:ext cx="45719" cy="8637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864096" y="581779"/>
            <a:ext cx="7452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любые три точки проходит плоскость и притом только одна.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499992" y="1340768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–  вектор нормали плоскости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 вектор перпендикулярный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этой плоскости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048672" y="2339588"/>
            <a:ext cx="611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115616" y="2895327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Уравнение плоскости: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936104" y="3246075"/>
            <a:ext cx="738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координаты вектора нормали плоскости,  т.е.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83568" y="4005064"/>
            <a:ext cx="80283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*  Если плоскость проходит через начало координат,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нет, то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найти координаты вектора нормали (составить уравнение плоскости(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)) надо подставить координаты точек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решить систему из трех уравнений с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тремя неизвестными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340768"/>
            <a:ext cx="193677" cy="43204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580006" y="116632"/>
            <a:ext cx="2005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Плоскость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92088" y="692696"/>
            <a:ext cx="7452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В  задачах типа C2 никаких координат и векторов нет.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Поэтому их придется вводить самостоятельно.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Рисунок 29" descr="Куб в&#10; системе координ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088232" cy="249031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27584" y="4933617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Заметим, что координаты точек верхней  плоскости отличаются от соответствующих координат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точек нижней плоскости только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координатой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8697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Стандартное введение системы координат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куба показано на рис.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Теперь у каждой вершины куба есть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координаты.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Выпишем их: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513202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А(0; 0; 0)   В(1; 0; 0)    С(1; 1; 0) 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1; 0)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0; 1)  В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(1; 0; 1)  С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(1; 1; 1)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1; 1)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268760"/>
            <a:ext cx="1136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Куб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29" descr="Куб в&#10; системе координ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836" y="1556792"/>
            <a:ext cx="1968996" cy="337444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63888" y="2132856"/>
            <a:ext cx="489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Обозначим  АВ = а,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АА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Выпишем координаты точек: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А(0; 0; 0)   В(а; 0; 0)   С(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0)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0)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С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6000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Прямоугольный параллелепипед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0741" y="179929"/>
            <a:ext cx="5532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системы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181" y="116632"/>
            <a:ext cx="1268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203848" y="620688"/>
          <a:ext cx="4536504" cy="964659"/>
        </p:xfrm>
        <a:graphic>
          <a:graphicData uri="http://schemas.openxmlformats.org/presentationml/2006/ole">
            <p:oleObj spid="_x0000_s1026" name="Формула" r:id="rId3" imgW="2209680" imgH="4698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1484784"/>
            <a:ext cx="35035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Угол межу прямыми -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844824"/>
            <a:ext cx="627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угол между их направляющими векторами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660232" y="5301208"/>
          <a:ext cx="1476375" cy="892175"/>
        </p:xfrm>
        <a:graphic>
          <a:graphicData uri="http://schemas.openxmlformats.org/presentationml/2006/ole">
            <p:oleObj spid="_x0000_s1031" name="Формула" r:id="rId4" imgW="419040" imgH="253800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V="1">
            <a:off x="1331640" y="2564904"/>
            <a:ext cx="3528392" cy="2088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139952" y="4005064"/>
            <a:ext cx="37444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27784" y="3356992"/>
            <a:ext cx="864096" cy="504056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92080" y="4077072"/>
            <a:ext cx="1368152" cy="720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267744" y="3348281"/>
            <a:ext cx="433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1581" y="2844225"/>
            <a:ext cx="415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0201" y="3636313"/>
            <a:ext cx="402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3200" b="1" cap="none" spc="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38315" y="3500681"/>
            <a:ext cx="442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ru-RU" sz="3200" b="1" cap="none" spc="0" dirty="0">
              <a:ln w="1905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4780" y="5025370"/>
            <a:ext cx="6693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При этом помним, что угол между прямыми может быть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острым или прямым, поэтому мы вычисляем  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615898" y="3697868"/>
            <a:ext cx="396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556E-6 L 0.29149 0.04212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29913 0.1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7569 0.0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араллелограмм 52"/>
          <p:cNvSpPr/>
          <p:nvPr/>
        </p:nvSpPr>
        <p:spPr>
          <a:xfrm rot="20579045">
            <a:off x="262583" y="1429239"/>
            <a:ext cx="5449864" cy="2367247"/>
          </a:xfrm>
          <a:prstGeom prst="parallelogram">
            <a:avLst>
              <a:gd name="adj" fmla="val 8697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араллелограмм 49"/>
          <p:cNvSpPr/>
          <p:nvPr/>
        </p:nvSpPr>
        <p:spPr>
          <a:xfrm rot="178050">
            <a:off x="781747" y="3520138"/>
            <a:ext cx="7333859" cy="1201016"/>
          </a:xfrm>
          <a:prstGeom prst="parallelogram">
            <a:avLst>
              <a:gd name="adj" fmla="val 26733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252002">
            <a:off x="4721097" y="4010145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9023"/>
            <a:ext cx="39141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Угол межу плоскостями -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59023"/>
            <a:ext cx="411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угол между их нормалями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660232" y="5301208"/>
          <a:ext cx="1476375" cy="892175"/>
        </p:xfrm>
        <a:graphic>
          <a:graphicData uri="http://schemas.openxmlformats.org/presentationml/2006/ole">
            <p:oleObj spid="_x0000_s35843" name="Формула" r:id="rId3" imgW="419040" imgH="2538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4780" y="5025370"/>
            <a:ext cx="7076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При этом помним, что угол между плоскостями может быть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острым или прямым, поэтому мы вычисляем  </a:t>
            </a:r>
            <a:endParaRPr lang="ru-RU" sz="20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860032" y="1700808"/>
            <a:ext cx="72008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643012" y="3564305"/>
            <a:ext cx="396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39952" y="2420888"/>
            <a:ext cx="8050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180-</a:t>
            </a:r>
            <a:r>
              <a:rPr lang="el-G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44008" y="2132856"/>
            <a:ext cx="3369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7558083">
            <a:off x="3324251" y="1953350"/>
            <a:ext cx="254388" cy="19369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339752" y="4005064"/>
            <a:ext cx="381642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19872" y="1916832"/>
            <a:ext cx="2376264" cy="100811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339752" y="1196752"/>
            <a:ext cx="1440160" cy="280831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араллелограмм 39"/>
          <p:cNvSpPr/>
          <p:nvPr/>
        </p:nvSpPr>
        <p:spPr>
          <a:xfrm rot="21425570">
            <a:off x="1615170" y="2724009"/>
            <a:ext cx="6634470" cy="1064326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148028">
            <a:off x="4642530" y="3046000"/>
            <a:ext cx="144016" cy="13679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3039"/>
            <a:ext cx="51044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Угол межу прямой и плоскостью -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72730" y="5157192"/>
          <a:ext cx="2419350" cy="890588"/>
        </p:xfrm>
        <a:graphic>
          <a:graphicData uri="http://schemas.openxmlformats.org/presentationml/2006/ole">
            <p:oleObj spid="_x0000_s34818" name="Формула" r:id="rId3" imgW="685800" imgH="253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7" y="725795"/>
            <a:ext cx="685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угол равный разности (90°− угол между 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направляющим вектором и нормалью)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907704" y="2996952"/>
            <a:ext cx="6048672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22" idx="5"/>
          </p:cNvCxnSpPr>
          <p:nvPr/>
        </p:nvCxnSpPr>
        <p:spPr>
          <a:xfrm flipH="1">
            <a:off x="4777479" y="1772816"/>
            <a:ext cx="2242794" cy="14296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2" idx="6"/>
          </p:cNvCxnSpPr>
          <p:nvPr/>
        </p:nvCxnSpPr>
        <p:spPr>
          <a:xfrm flipV="1">
            <a:off x="4788024" y="2492896"/>
            <a:ext cx="1080120" cy="684076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2" idx="7"/>
          </p:cNvCxnSpPr>
          <p:nvPr/>
        </p:nvCxnSpPr>
        <p:spPr>
          <a:xfrm flipH="1" flipV="1">
            <a:off x="4716016" y="1916832"/>
            <a:ext cx="61463" cy="1234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/>
          <p:cNvSpPr/>
          <p:nvPr/>
        </p:nvSpPr>
        <p:spPr>
          <a:xfrm>
            <a:off x="4716016" y="314096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2761764"/>
            <a:ext cx="396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24031" y="2636912"/>
            <a:ext cx="380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β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4451628"/>
            <a:ext cx="76819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Искомый угол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90 –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формулам приведения имеем со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со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(90 –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Следовательно, мы пользуемся той же формулой,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вычисляем</a:t>
            </a:r>
            <a:endParaRPr lang="ru-RU" sz="2400" dirty="0"/>
          </a:p>
        </p:txBody>
      </p:sp>
      <p:cxnSp>
        <p:nvCxnSpPr>
          <p:cNvPr id="42" name="Прямая соединительная линия 41"/>
          <p:cNvCxnSpPr>
            <a:stCxn id="22" idx="4"/>
          </p:cNvCxnSpPr>
          <p:nvPr/>
        </p:nvCxnSpPr>
        <p:spPr>
          <a:xfrm flipH="1">
            <a:off x="3779912" y="3212976"/>
            <a:ext cx="972108" cy="57606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905270" y="3861048"/>
            <a:ext cx="802634" cy="4935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803</TotalTime>
  <Words>1106</Words>
  <Application>Microsoft Office PowerPoint</Application>
  <PresentationFormat>Экран (4:3)</PresentationFormat>
  <Paragraphs>191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TS101908703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Елена</dc:creator>
  <dc:description>Шаблон оформления
Корпорация Майкрософт</dc:description>
  <cp:lastModifiedBy>Елена</cp:lastModifiedBy>
  <cp:revision>106</cp:revision>
  <dcterms:created xsi:type="dcterms:W3CDTF">2012-10-28T11:55:43Z</dcterms:created>
  <dcterms:modified xsi:type="dcterms:W3CDTF">2012-11-11T13:59:11Z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