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60" r:id="rId7"/>
    <p:sldId id="259" r:id="rId8"/>
    <p:sldId id="258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420000"/>
    <a:srgbClr val="800000"/>
    <a:srgbClr val="494824"/>
    <a:srgbClr val="D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17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736300" y="670208"/>
            <a:ext cx="5343508" cy="207170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600" b="1" dirty="0" smtClean="0">
                <a:ln w="11430">
                  <a:solidFill>
                    <a:srgbClr val="42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Gabriola" pitchFamily="82" charset="0"/>
                <a:ea typeface="+mj-ea"/>
                <a:cs typeface="+mj-cs"/>
              </a:rPr>
              <a:t>«Осенние бусы»</a:t>
            </a:r>
          </a:p>
          <a:p>
            <a:pPr algn="ctr">
              <a:defRPr/>
            </a:pPr>
            <a:r>
              <a:rPr lang="ru-RU" sz="3200" b="1" dirty="0" smtClean="0">
                <a:ln w="11430">
                  <a:solidFill>
                    <a:srgbClr val="42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Gabriola" pitchFamily="82" charset="0"/>
                <a:ea typeface="+mj-ea"/>
                <a:cs typeface="+mj-cs"/>
              </a:rPr>
              <a:t>Урок технологии</a:t>
            </a:r>
            <a:endParaRPr lang="ru-RU" sz="3200" b="1" dirty="0">
              <a:ln w="11430"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rgbClr val="993300"/>
              </a:solidFill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14678" y="3429000"/>
            <a:ext cx="4829164" cy="1143008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indent="-342900" algn="ctr">
              <a:spcBef>
                <a:spcPct val="20000"/>
              </a:spcBef>
              <a:defRPr/>
            </a:pPr>
            <a:endParaRPr lang="ru-RU" sz="1200" b="1" spc="50" dirty="0">
              <a:ln w="11430">
                <a:solidFill>
                  <a:srgbClr val="420000"/>
                </a:solidFill>
              </a:ln>
              <a:solidFill>
                <a:schemeClr val="accent2">
                  <a:lumMod val="50000"/>
                </a:schemeClr>
              </a:solidFill>
              <a:latin typeface="Arial Black" pitchFamily="34" charset="0"/>
              <a:cs typeface="+mn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99592" y="2155854"/>
            <a:ext cx="8100392" cy="2546291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>
              <a:defRPr/>
            </a:pPr>
            <a:r>
              <a:rPr lang="ru-RU" sz="2800" b="1" dirty="0" smtClean="0">
                <a:ln w="11430">
                  <a:solidFill>
                    <a:srgbClr val="002060"/>
                  </a:solidFill>
                </a:ln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Подготовила:</a:t>
            </a:r>
          </a:p>
          <a:p>
            <a:pPr algn="r">
              <a:defRPr/>
            </a:pPr>
            <a:r>
              <a:rPr lang="ru-RU" sz="2800" b="1" dirty="0" smtClean="0">
                <a:ln w="11430">
                  <a:solidFill>
                    <a:srgbClr val="002060"/>
                  </a:solidFill>
                </a:ln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Тихонова Вероника Сергеевна</a:t>
            </a:r>
          </a:p>
          <a:p>
            <a:pPr algn="r">
              <a:defRPr/>
            </a:pPr>
            <a:r>
              <a:rPr lang="ru-RU" sz="2800" b="1" dirty="0" smtClean="0">
                <a:ln w="11430">
                  <a:solidFill>
                    <a:srgbClr val="002060"/>
                  </a:solidFill>
                </a:ln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Учитель начальных классов </a:t>
            </a:r>
          </a:p>
          <a:p>
            <a:pPr algn="r">
              <a:defRPr/>
            </a:pPr>
            <a:r>
              <a:rPr lang="ru-RU" sz="2800" b="1" dirty="0" smtClean="0">
                <a:ln w="11430">
                  <a:solidFill>
                    <a:srgbClr val="002060"/>
                  </a:solidFill>
                </a:ln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МБОУ СОШ №2 им. Адмирала Ушакова</a:t>
            </a:r>
          </a:p>
          <a:p>
            <a:pPr algn="r">
              <a:defRPr/>
            </a:pPr>
            <a:r>
              <a:rPr lang="ru-RU" sz="2800" b="1" dirty="0" smtClean="0">
                <a:ln w="11430">
                  <a:solidFill>
                    <a:srgbClr val="002060"/>
                  </a:solidFill>
                </a:ln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муниципального образования </a:t>
            </a:r>
          </a:p>
          <a:p>
            <a:pPr algn="r">
              <a:defRPr/>
            </a:pPr>
            <a:r>
              <a:rPr lang="ru-RU" sz="2800" b="1" dirty="0" smtClean="0">
                <a:ln w="11430">
                  <a:solidFill>
                    <a:srgbClr val="002060"/>
                  </a:solidFill>
                </a:ln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город – курорт Геленджик</a:t>
            </a:r>
            <a:endParaRPr lang="ru-RU" sz="2800" b="1" dirty="0">
              <a:ln w="11430">
                <a:solidFill>
                  <a:srgbClr val="002060"/>
                </a:solidFill>
              </a:ln>
              <a:solidFill>
                <a:schemeClr val="tx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691680" y="764704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cap="all" dirty="0" smtClean="0">
                <a:ln w="9000" cmpd="sng">
                  <a:solidFill>
                    <a:srgbClr val="660066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 3</a:t>
            </a:r>
            <a:endParaRPr lang="ru-RU" sz="4800" b="1" cap="all" dirty="0">
              <a:ln w="9000" cmpd="sng">
                <a:solidFill>
                  <a:srgbClr val="660066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1" t="37399" r="24800" b="29001"/>
          <a:stretch/>
        </p:blipFill>
        <p:spPr>
          <a:xfrm rot="10800000">
            <a:off x="0" y="1196752"/>
            <a:ext cx="2507083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8" t="10800" r="30667"/>
          <a:stretch/>
        </p:blipFill>
        <p:spPr>
          <a:xfrm>
            <a:off x="6516216" y="996544"/>
            <a:ext cx="2160240" cy="1821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0" r="1963" b="8001"/>
          <a:stretch/>
        </p:blipFill>
        <p:spPr>
          <a:xfrm>
            <a:off x="1147043" y="2699817"/>
            <a:ext cx="7560840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293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691680" y="764704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cap="all" dirty="0" smtClean="0">
                <a:ln w="9000" cmpd="sng">
                  <a:solidFill>
                    <a:srgbClr val="660066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 4</a:t>
            </a:r>
            <a:endParaRPr lang="ru-RU" sz="4800" b="1" cap="all" dirty="0">
              <a:ln w="9000" cmpd="sng">
                <a:solidFill>
                  <a:srgbClr val="660066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1" t="37399" r="24800" b="29001"/>
          <a:stretch/>
        </p:blipFill>
        <p:spPr>
          <a:xfrm rot="10800000">
            <a:off x="0" y="1196752"/>
            <a:ext cx="2507083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8" t="10800" r="30667"/>
          <a:stretch/>
        </p:blipFill>
        <p:spPr>
          <a:xfrm>
            <a:off x="6516216" y="996544"/>
            <a:ext cx="2160240" cy="1821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1" b="6742"/>
          <a:stretch/>
        </p:blipFill>
        <p:spPr>
          <a:xfrm>
            <a:off x="2063214" y="3248674"/>
            <a:ext cx="5400600" cy="3597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r="10625" b="8000"/>
          <a:stretch/>
        </p:blipFill>
        <p:spPr>
          <a:xfrm>
            <a:off x="3250976" y="1355639"/>
            <a:ext cx="2592288" cy="1980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3297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460526" y="696185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cap="all" dirty="0" smtClean="0">
                <a:ln w="9000" cmpd="sng">
                  <a:solidFill>
                    <a:srgbClr val="660066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 5</a:t>
            </a:r>
            <a:endParaRPr lang="ru-RU" sz="4800" b="1" cap="all" dirty="0">
              <a:ln w="9000" cmpd="sng">
                <a:solidFill>
                  <a:srgbClr val="660066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1" t="37399" r="24800" b="29001"/>
          <a:stretch/>
        </p:blipFill>
        <p:spPr>
          <a:xfrm rot="10800000">
            <a:off x="-35755" y="1090171"/>
            <a:ext cx="2507083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3" t="7169" b="8831"/>
          <a:stretch/>
        </p:blipFill>
        <p:spPr>
          <a:xfrm>
            <a:off x="967964" y="3276873"/>
            <a:ext cx="7128792" cy="32403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18267" r="32151" b="12667"/>
          <a:stretch/>
        </p:blipFill>
        <p:spPr>
          <a:xfrm rot="5400000">
            <a:off x="5883076" y="848238"/>
            <a:ext cx="2092487" cy="2212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5883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460526" y="696185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cap="all" dirty="0" smtClean="0">
                <a:ln w="9000" cmpd="sng">
                  <a:solidFill>
                    <a:srgbClr val="660066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 5</a:t>
            </a:r>
            <a:endParaRPr lang="ru-RU" sz="4800" b="1" cap="all" dirty="0">
              <a:ln w="9000" cmpd="sng">
                <a:solidFill>
                  <a:srgbClr val="660066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1" t="37399" r="24800" b="29001"/>
          <a:stretch/>
        </p:blipFill>
        <p:spPr>
          <a:xfrm rot="10800000">
            <a:off x="127412" y="919298"/>
            <a:ext cx="2507083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 t="4502" r="4680" b="4500"/>
          <a:stretch/>
        </p:blipFill>
        <p:spPr>
          <a:xfrm>
            <a:off x="1619672" y="2645754"/>
            <a:ext cx="7056784" cy="402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4814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8876" y="1412776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4937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44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ir-animashki.com/_ph/93/6289110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479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8876" y="1412776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876" y="764704"/>
            <a:ext cx="8729588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 </a:t>
            </a:r>
            <a:r>
              <a:rPr lang="ru-RU" sz="35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Осенние бусы (творческая </a:t>
            </a:r>
            <a:r>
              <a:rPr lang="ru-RU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мастерская).</a:t>
            </a:r>
          </a:p>
          <a:p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урока: </a:t>
            </a:r>
            <a:r>
              <a:rPr lang="ru-RU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нового знания.</a:t>
            </a:r>
          </a:p>
          <a:p>
            <a:r>
              <a:rPr lang="ru-RU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урока: </a:t>
            </a:r>
            <a:r>
              <a:rPr lang="ru-RU" sz="3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самостоятельное моделирование </a:t>
            </a:r>
            <a:r>
              <a:rPr lang="ru-RU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поделки </a:t>
            </a:r>
            <a:r>
              <a:rPr lang="ru-RU" sz="3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картона и </a:t>
            </a:r>
            <a:r>
              <a:rPr lang="ru-RU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природного материала, </a:t>
            </a:r>
            <a:r>
              <a:rPr lang="ru-RU" sz="3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способствующее развитию </a:t>
            </a:r>
            <a:r>
              <a:rPr lang="ru-RU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конструкторско – технологических </a:t>
            </a:r>
            <a:r>
              <a:rPr lang="ru-RU" sz="3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умений и художественно - эстетическому </a:t>
            </a:r>
            <a:r>
              <a:rPr lang="ru-RU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восприятию окружающего мира.</a:t>
            </a:r>
            <a:endParaRPr lang="ru-RU" sz="3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816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8876" y="1412776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482" y="404664"/>
            <a:ext cx="87295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урока:</a:t>
            </a:r>
            <a:endParaRPr lang="ru-RU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endParaRPr lang="ru-RU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учащихся представление 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года - осень;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использовать собственные фантазии для создания целостного образа;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проектной деятельности,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паре, сотрудничеству, распределению и выполнению ролей.</a:t>
            </a:r>
          </a:p>
          <a:p>
            <a:r>
              <a:rPr lang="ru-RU" sz="2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</a:t>
            </a:r>
            <a:endParaRPr lang="ru-RU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пространственные представления;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эстетический вкус, умение анализировать, обобщать, образно мыслить, воображать.</a:t>
            </a:r>
          </a:p>
          <a:p>
            <a:r>
              <a:rPr lang="ru-RU" sz="2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бережное отношение к инструментам и экономному расходованию материалов;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 учащихся чувство ответственности, аккуратности, инициативности, трудолюбия.</a:t>
            </a:r>
          </a:p>
        </p:txBody>
      </p:sp>
    </p:spTree>
    <p:extLst>
      <p:ext uri="{BB962C8B-B14F-4D97-AF65-F5344CB8AC3E}">
        <p14:creationId xmlns:p14="http://schemas.microsoft.com/office/powerpoint/2010/main" val="1618698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8876" y="1412776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247100"/>
            <a:ext cx="8729588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деятельности:</a:t>
            </a:r>
          </a:p>
          <a:p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УУД: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интереса к практической деятельности, желания создавать что-то своими руками; формирование мотивации к обучению и целенаправленной познавательной деятельности.</a:t>
            </a:r>
          </a:p>
          <a:p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УУД: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умение извлекать информацию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иллюстраций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умение выявлять сущность особенности объектов; формирования умения обобщать и классифицировать по признакам; формирования находить ответы на вопросы в иллюстрациях.</a:t>
            </a:r>
          </a:p>
          <a:p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УУД: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слушать и понимать других;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строить речевое высказывание в соответствии с поставленными задачами; умение работать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Регулятивные УУД: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оценивать учебные действия в соответствии с поставленной задачей; умение прогнозировать предстоящую работу (составлять план); умение осуществлять познавательную и личностную рефлексию.</a:t>
            </a:r>
          </a:p>
          <a:p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: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техники работы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картона, различного природного материала.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429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8876" y="1412776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052736"/>
            <a:ext cx="79208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Необходимое оборудование и материалы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u="sng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учителя</a:t>
            </a:r>
            <a:r>
              <a:rPr lang="ru-RU" sz="24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проектор, экран, компьютерная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презентация, готовая работа для образца. 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u="sng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1" i="1" u="sng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учащихся:</a:t>
            </a:r>
            <a:r>
              <a:rPr lang="ru-RU" sz="2400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шаблон, ножницы, карандаш,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пластилин, природные материалы (желуди, каштаны, гербарий, шишки, веточки ели), коробочка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мусора.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766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8876" y="1412776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876" y="764704"/>
            <a:ext cx="8229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-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художественных изображений, путем накладывания однородных деталей на основу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427459"/>
            <a:ext cx="5616624" cy="3159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827584" y="260648"/>
            <a:ext cx="7848872" cy="64807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cap="all" dirty="0" smtClean="0">
                <a:ln w="9000" cmpd="sng">
                  <a:solidFill>
                    <a:srgbClr val="660066"/>
                  </a:solidFill>
                  <a:prstDash val="solid"/>
                </a:ln>
                <a:solidFill>
                  <a:srgbClr val="66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Проверяем готовность к уроку: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i="1" cap="all" dirty="0">
              <a:ln w="9000" cmpd="sng">
                <a:solidFill>
                  <a:srgbClr val="660066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2" t="5201" r="19550" b="11852"/>
          <a:stretch/>
        </p:blipFill>
        <p:spPr>
          <a:xfrm rot="5400000">
            <a:off x="1131398" y="1325041"/>
            <a:ext cx="2232137" cy="2479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8" t="5201" r="6689" b="17801"/>
          <a:stretch/>
        </p:blipFill>
        <p:spPr>
          <a:xfrm rot="10800000">
            <a:off x="3667349" y="1700808"/>
            <a:ext cx="2848867" cy="1536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1" t="37399" r="24800" b="29001"/>
          <a:stretch/>
        </p:blipFill>
        <p:spPr>
          <a:xfrm rot="10800000">
            <a:off x="6636917" y="1508771"/>
            <a:ext cx="2507083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r="10625" b="8000"/>
          <a:stretch/>
        </p:blipFill>
        <p:spPr>
          <a:xfrm>
            <a:off x="32593" y="3680973"/>
            <a:ext cx="2592288" cy="1980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8" t="10800" r="3539"/>
          <a:stretch/>
        </p:blipFill>
        <p:spPr>
          <a:xfrm>
            <a:off x="2832446" y="3642787"/>
            <a:ext cx="3744416" cy="2168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18267" r="32151" b="12667"/>
          <a:stretch/>
        </p:blipFill>
        <p:spPr>
          <a:xfrm rot="5400000">
            <a:off x="6844214" y="3621188"/>
            <a:ext cx="2092487" cy="2212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691680" y="764704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cap="all" dirty="0" smtClean="0">
                <a:ln w="9000" cmpd="sng">
                  <a:solidFill>
                    <a:srgbClr val="660066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 1</a:t>
            </a:r>
            <a:endParaRPr lang="ru-RU" sz="4800" b="1" cap="all" dirty="0">
              <a:ln w="9000" cmpd="sng">
                <a:solidFill>
                  <a:srgbClr val="660066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8" t="5201" r="6689" b="17801"/>
          <a:stretch/>
        </p:blipFill>
        <p:spPr>
          <a:xfrm rot="10800000">
            <a:off x="2307" y="1412776"/>
            <a:ext cx="3739179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" t="4000" r="2352" b="6403"/>
          <a:stretch/>
        </p:blipFill>
        <p:spPr>
          <a:xfrm>
            <a:off x="2951312" y="3439270"/>
            <a:ext cx="6192688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691680" y="764704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cap="all" dirty="0" smtClean="0">
                <a:ln w="9000" cmpd="sng">
                  <a:solidFill>
                    <a:srgbClr val="660066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 2</a:t>
            </a:r>
            <a:endParaRPr lang="ru-RU" sz="4800" b="1" cap="all" dirty="0">
              <a:ln w="9000" cmpd="sng">
                <a:solidFill>
                  <a:srgbClr val="660066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1" t="37399" r="24800" b="29001"/>
          <a:stretch/>
        </p:blipFill>
        <p:spPr>
          <a:xfrm rot="10800000">
            <a:off x="0" y="1196752"/>
            <a:ext cx="2507083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8001" r="10625" b="10800"/>
          <a:stretch/>
        </p:blipFill>
        <p:spPr>
          <a:xfrm>
            <a:off x="2051720" y="2924944"/>
            <a:ext cx="6893966" cy="3668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7562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168</Words>
  <Application>Microsoft Office PowerPoint</Application>
  <PresentationFormat>Экран (4:3)</PresentationFormat>
  <Paragraphs>42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Gabriola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Вероника Тихонова</cp:lastModifiedBy>
  <cp:revision>22</cp:revision>
  <dcterms:created xsi:type="dcterms:W3CDTF">2015-11-21T12:11:57Z</dcterms:created>
  <dcterms:modified xsi:type="dcterms:W3CDTF">2016-10-22T18:28:10Z</dcterms:modified>
</cp:coreProperties>
</file>