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30"/>
  </p:notesMasterIdLst>
  <p:handoutMasterIdLst>
    <p:handoutMasterId r:id="rId131"/>
  </p:handoutMasterIdLst>
  <p:sldIdLst>
    <p:sldId id="256" r:id="rId2"/>
    <p:sldId id="322" r:id="rId3"/>
    <p:sldId id="263" r:id="rId4"/>
    <p:sldId id="265" r:id="rId5"/>
    <p:sldId id="266" r:id="rId6"/>
    <p:sldId id="401" r:id="rId7"/>
    <p:sldId id="402" r:id="rId8"/>
    <p:sldId id="267" r:id="rId9"/>
    <p:sldId id="413" r:id="rId10"/>
    <p:sldId id="257" r:id="rId11"/>
    <p:sldId id="264" r:id="rId12"/>
    <p:sldId id="259" r:id="rId13"/>
    <p:sldId id="389" r:id="rId14"/>
    <p:sldId id="260" r:id="rId15"/>
    <p:sldId id="390" r:id="rId16"/>
    <p:sldId id="391" r:id="rId17"/>
    <p:sldId id="392" r:id="rId18"/>
    <p:sldId id="403" r:id="rId19"/>
    <p:sldId id="404" r:id="rId20"/>
    <p:sldId id="393" r:id="rId21"/>
    <p:sldId id="394" r:id="rId22"/>
    <p:sldId id="395" r:id="rId23"/>
    <p:sldId id="396" r:id="rId24"/>
    <p:sldId id="414" r:id="rId25"/>
    <p:sldId id="408" r:id="rId26"/>
    <p:sldId id="288" r:id="rId27"/>
    <p:sldId id="289" r:id="rId28"/>
    <p:sldId id="290" r:id="rId29"/>
    <p:sldId id="291" r:id="rId30"/>
    <p:sldId id="292" r:id="rId31"/>
    <p:sldId id="293" r:id="rId32"/>
    <p:sldId id="287" r:id="rId33"/>
    <p:sldId id="405" r:id="rId34"/>
    <p:sldId id="400" r:id="rId35"/>
    <p:sldId id="261" r:id="rId36"/>
    <p:sldId id="406" r:id="rId37"/>
    <p:sldId id="407" r:id="rId38"/>
    <p:sldId id="383" r:id="rId39"/>
    <p:sldId id="386" r:id="rId40"/>
    <p:sldId id="382" r:id="rId41"/>
    <p:sldId id="323" r:id="rId42"/>
    <p:sldId id="453" r:id="rId43"/>
    <p:sldId id="454" r:id="rId44"/>
    <p:sldId id="324" r:id="rId45"/>
    <p:sldId id="325" r:id="rId46"/>
    <p:sldId id="411" r:id="rId47"/>
    <p:sldId id="352" r:id="rId48"/>
    <p:sldId id="353" r:id="rId49"/>
    <p:sldId id="388" r:id="rId50"/>
    <p:sldId id="387" r:id="rId51"/>
    <p:sldId id="354" r:id="rId52"/>
    <p:sldId id="329" r:id="rId53"/>
    <p:sldId id="344" r:id="rId54"/>
    <p:sldId id="441" r:id="rId55"/>
    <p:sldId id="345" r:id="rId56"/>
    <p:sldId id="326" r:id="rId57"/>
    <p:sldId id="327" r:id="rId58"/>
    <p:sldId id="346" r:id="rId59"/>
    <p:sldId id="330" r:id="rId60"/>
    <p:sldId id="331" r:id="rId61"/>
    <p:sldId id="445" r:id="rId62"/>
    <p:sldId id="332" r:id="rId63"/>
    <p:sldId id="444" r:id="rId64"/>
    <p:sldId id="321" r:id="rId65"/>
    <p:sldId id="320" r:id="rId66"/>
    <p:sldId id="443" r:id="rId67"/>
    <p:sldId id="333" r:id="rId68"/>
    <p:sldId id="335" r:id="rId69"/>
    <p:sldId id="294" r:id="rId70"/>
    <p:sldId id="347" r:id="rId71"/>
    <p:sldId id="349" r:id="rId72"/>
    <p:sldId id="350" r:id="rId73"/>
    <p:sldId id="337" r:id="rId74"/>
    <p:sldId id="338" r:id="rId75"/>
    <p:sldId id="357" r:id="rId76"/>
    <p:sldId id="358" r:id="rId77"/>
    <p:sldId id="448" r:id="rId78"/>
    <p:sldId id="351" r:id="rId79"/>
    <p:sldId id="316" r:id="rId80"/>
    <p:sldId id="416" r:id="rId81"/>
    <p:sldId id="340" r:id="rId82"/>
    <p:sldId id="341" r:id="rId83"/>
    <p:sldId id="342" r:id="rId84"/>
    <p:sldId id="417" r:id="rId85"/>
    <p:sldId id="359" r:id="rId86"/>
    <p:sldId id="343" r:id="rId87"/>
    <p:sldId id="360" r:id="rId88"/>
    <p:sldId id="419" r:id="rId89"/>
    <p:sldId id="361" r:id="rId90"/>
    <p:sldId id="422" r:id="rId91"/>
    <p:sldId id="362" r:id="rId92"/>
    <p:sldId id="282" r:id="rId93"/>
    <p:sldId id="430" r:id="rId94"/>
    <p:sldId id="317" r:id="rId95"/>
    <p:sldId id="420" r:id="rId96"/>
    <p:sldId id="421" r:id="rId97"/>
    <p:sldId id="376" r:id="rId98"/>
    <p:sldId id="412" r:id="rId99"/>
    <p:sldId id="366" r:id="rId100"/>
    <p:sldId id="418" r:id="rId101"/>
    <p:sldId id="364" r:id="rId102"/>
    <p:sldId id="380" r:id="rId103"/>
    <p:sldId id="433" r:id="rId104"/>
    <p:sldId id="371" r:id="rId105"/>
    <p:sldId id="367" r:id="rId106"/>
    <p:sldId id="368" r:id="rId107"/>
    <p:sldId id="432" r:id="rId108"/>
    <p:sldId id="272" r:id="rId109"/>
    <p:sldId id="423" r:id="rId110"/>
    <p:sldId id="370" r:id="rId111"/>
    <p:sldId id="425" r:id="rId112"/>
    <p:sldId id="450" r:id="rId113"/>
    <p:sldId id="374" r:id="rId114"/>
    <p:sldId id="435" r:id="rId115"/>
    <p:sldId id="426" r:id="rId116"/>
    <p:sldId id="427" r:id="rId117"/>
    <p:sldId id="424" r:id="rId118"/>
    <p:sldId id="310" r:id="rId119"/>
    <p:sldId id="298" r:id="rId120"/>
    <p:sldId id="375" r:id="rId121"/>
    <p:sldId id="299" r:id="rId122"/>
    <p:sldId id="451" r:id="rId123"/>
    <p:sldId id="398" r:id="rId124"/>
    <p:sldId id="437" r:id="rId125"/>
    <p:sldId id="438" r:id="rId126"/>
    <p:sldId id="440" r:id="rId127"/>
    <p:sldId id="397" r:id="rId128"/>
    <p:sldId id="452" r:id="rId1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04" d="100"/>
          <a:sy n="104" d="100"/>
        </p:scale>
        <p:origin x="-1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C9B166-6EE1-453F-9872-DC346973485D}" type="datetimeFigureOut">
              <a:rPr lang="en-US" smtClean="0"/>
              <a:pPr/>
              <a:t>2/28/2014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C60A9B-7B5B-48E3-821E-401A1C11A5A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2699E-2EE2-43A6-BB3F-15AD0E5E3129}" type="datetimeFigureOut">
              <a:rPr lang="en-US" smtClean="0"/>
              <a:pPr/>
              <a:t>2/28/2014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89A9D-4C28-4C4A-8F9F-32D867D262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16C825A-7DCA-4ACF-85F7-BE615E04228C}" type="slidenum">
              <a:rPr lang="en-US"/>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administered intramuscularly preferably in the </a:t>
            </a:r>
            <a:r>
              <a:rPr lang="en-US" sz="1600" dirty="0" err="1" smtClean="0"/>
              <a:t>anterolateral</a:t>
            </a:r>
            <a:r>
              <a:rPr lang="en-US" sz="1600" dirty="0" smtClean="0"/>
              <a:t> aspect of the thigh. The </a:t>
            </a:r>
            <a:r>
              <a:rPr lang="en-US" sz="1600" dirty="0" err="1" smtClean="0"/>
              <a:t>gluteal</a:t>
            </a:r>
            <a:r>
              <a:rPr lang="en-US" sz="1600" dirty="0" smtClean="0"/>
              <a:t> muscle should not be used routinely as an injection site because of the risk of damage to the sciatic nerve</a:t>
            </a:r>
          </a:p>
          <a:p>
            <a:endParaRPr lang="en-US" dirty="0"/>
          </a:p>
        </p:txBody>
      </p:sp>
      <p:sp>
        <p:nvSpPr>
          <p:cNvPr id="4" name="Slide Number Placeholder 3"/>
          <p:cNvSpPr>
            <a:spLocks noGrp="1"/>
          </p:cNvSpPr>
          <p:nvPr>
            <p:ph type="sldNum" sz="quarter" idx="10"/>
          </p:nvPr>
        </p:nvSpPr>
        <p:spPr/>
        <p:txBody>
          <a:bodyPr/>
          <a:lstStyle/>
          <a:p>
            <a:fld id="{99C89A9D-4C28-4C4A-8F9F-32D867D262C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77C8A-C84D-491B-B53C-2268F399D87F}" type="slidenum">
              <a:rPr lang="en-GB"/>
              <a:pPr/>
              <a:t>39</a:t>
            </a:fld>
            <a:endParaRPr lang="en-GB"/>
          </a:p>
        </p:txBody>
      </p:sp>
      <p:sp>
        <p:nvSpPr>
          <p:cNvPr id="40962" name="Rectangle 2"/>
          <p:cNvSpPr>
            <a:spLocks noGrp="1" noRot="1" noChangeAspect="1" noChangeArrowheads="1" noTextEdit="1"/>
          </p:cNvSpPr>
          <p:nvPr>
            <p:ph type="sldImg"/>
          </p:nvPr>
        </p:nvSpPr>
        <p:spPr>
          <a:xfrm>
            <a:off x="1108075" y="690563"/>
            <a:ext cx="4559300" cy="3419475"/>
          </a:xfrm>
          <a:ln/>
        </p:spPr>
      </p:sp>
      <p:sp>
        <p:nvSpPr>
          <p:cNvPr id="40963" name="Rectangle 3"/>
          <p:cNvSpPr>
            <a:spLocks noGrp="1" noChangeArrowheads="1"/>
          </p:cNvSpPr>
          <p:nvPr>
            <p:ph type="body" idx="1"/>
          </p:nvPr>
        </p:nvSpPr>
        <p:spPr>
          <a:xfrm>
            <a:off x="581025" y="4210050"/>
            <a:ext cx="5362575" cy="4116388"/>
          </a:xfrm>
        </p:spPr>
        <p:txBody>
          <a:bodyPr/>
          <a:lstStyle/>
          <a:p>
            <a:pPr defTabSz="190500">
              <a:lnSpc>
                <a:spcPct val="90000"/>
              </a:lnSpc>
            </a:pPr>
            <a:r>
              <a:rPr lang="en-GB" sz="900" b="1"/>
              <a:t>Slide 6 </a:t>
            </a:r>
          </a:p>
          <a:p>
            <a:pPr defTabSz="190500">
              <a:lnSpc>
                <a:spcPct val="90000"/>
              </a:lnSpc>
            </a:pPr>
            <a:r>
              <a:rPr lang="en-GB" sz="900"/>
              <a:t>RSV-induced bronchiolitis may consist of several phases:</a:t>
            </a:r>
          </a:p>
          <a:p>
            <a:pPr defTabSz="190500">
              <a:lnSpc>
                <a:spcPct val="90000"/>
              </a:lnSpc>
            </a:pPr>
            <a:r>
              <a:rPr lang="en-GB" sz="900" b="1"/>
              <a:t>Phase 1</a:t>
            </a:r>
            <a:r>
              <a:rPr lang="en-GB" sz="900"/>
              <a:t>: Infection with RSV in children usually begins in the nasopharynx with coryza and congestion, often associated with low-grade fever.</a:t>
            </a:r>
            <a:r>
              <a:rPr lang="en-GB" sz="900" baseline="30000"/>
              <a:t>7</a:t>
            </a:r>
            <a:endParaRPr lang="en-GB" sz="900"/>
          </a:p>
          <a:p>
            <a:pPr defTabSz="190500">
              <a:lnSpc>
                <a:spcPct val="90000"/>
              </a:lnSpc>
            </a:pPr>
            <a:r>
              <a:rPr lang="en-GB" sz="900" b="1"/>
              <a:t>Phase 2</a:t>
            </a:r>
            <a:r>
              <a:rPr lang="en-GB" sz="900"/>
              <a:t>: Acute phase.  During a period of 2-5 days, the infection may progress to the lower respiratory tract, with subsequent development of cough, dyspnoea, and wheeze.</a:t>
            </a:r>
            <a:r>
              <a:rPr lang="en-GB" sz="900" baseline="30000"/>
              <a:t>7</a:t>
            </a:r>
            <a:r>
              <a:rPr lang="en-GB" sz="900"/>
              <a:t> This phase lasts for several days and symptoms are usually mild to moderate in severity; however, 1-2% of infants will require hospitalisation.</a:t>
            </a:r>
            <a:r>
              <a:rPr lang="en-GB" sz="900" baseline="30000"/>
              <a:t>8</a:t>
            </a:r>
            <a:r>
              <a:rPr lang="en-GB" sz="900"/>
              <a:t> </a:t>
            </a:r>
          </a:p>
          <a:p>
            <a:pPr defTabSz="190500">
              <a:lnSpc>
                <a:spcPct val="90000"/>
              </a:lnSpc>
            </a:pPr>
            <a:r>
              <a:rPr lang="en-GB" sz="900" b="1"/>
              <a:t>Phase 3</a:t>
            </a:r>
            <a:r>
              <a:rPr lang="en-GB" sz="900"/>
              <a:t>: Persistent or recurrent episodes of wheezing. </a:t>
            </a:r>
          </a:p>
          <a:p>
            <a:pPr defTabSz="190500">
              <a:lnSpc>
                <a:spcPct val="90000"/>
              </a:lnSpc>
              <a:buSzPct val="125000"/>
              <a:buFontTx/>
              <a:buChar char="•"/>
            </a:pPr>
            <a:r>
              <a:rPr lang="en-GB" sz="900"/>
              <a:t>	A study held in a private paediatric clinic in North Carolina, in which 6,165 cases of lower respiratory illnesses were seen, 52.9% of patients aged </a:t>
            </a:r>
            <a:r>
              <a:rPr lang="en-GB" sz="900">
                <a:sym typeface="Symbol" pitchFamily="18" charset="2"/>
              </a:rPr>
              <a:t></a:t>
            </a:r>
            <a:r>
              <a:rPr lang="en-GB" sz="900"/>
              <a:t>2 years had an occurrence of wheezing with RSV infection.</a:t>
            </a:r>
            <a:r>
              <a:rPr lang="en-GB" sz="900" baseline="30000"/>
              <a:t>5</a:t>
            </a:r>
            <a:endParaRPr lang="en-GB" sz="900"/>
          </a:p>
          <a:p>
            <a:pPr defTabSz="190500">
              <a:lnSpc>
                <a:spcPct val="90000"/>
              </a:lnSpc>
            </a:pPr>
            <a:r>
              <a:rPr lang="en-GB" sz="900" b="1"/>
              <a:t>Longer term</a:t>
            </a:r>
            <a:r>
              <a:rPr lang="en-GB" sz="900"/>
              <a:t>: Children who develop RSV-induced bronchiolitis can be at risk of recurrent episodes of wheezing as well as the development of asthma.</a:t>
            </a:r>
          </a:p>
          <a:p>
            <a:pPr defTabSz="190500">
              <a:lnSpc>
                <a:spcPct val="90000"/>
              </a:lnSpc>
              <a:buFontTx/>
              <a:buChar char="•"/>
            </a:pPr>
            <a:r>
              <a:rPr lang="en-GB" sz="900"/>
              <a:t>    A summary of available retrospective and prospective studies of children with mild to moderate or severe RSV lower-respiratory tract infection shows that infection in infancy may be associated with an increased risk of bronchial obstructive symptoms years after the infection, and lung function may be affected for several years.  The mechanisms that underlie this connection are not clear.</a:t>
            </a:r>
            <a:r>
              <a:rPr lang="en-GB" sz="900" baseline="30000"/>
              <a:t>9</a:t>
            </a:r>
            <a:endParaRPr lang="en-GB" sz="900"/>
          </a:p>
          <a:p>
            <a:pPr defTabSz="190500">
              <a:lnSpc>
                <a:spcPct val="90000"/>
              </a:lnSpc>
              <a:buSzPct val="125000"/>
              <a:buFontTx/>
              <a:buChar char="•"/>
            </a:pPr>
            <a:r>
              <a:rPr lang="en-GB" sz="900"/>
              <a:t>	A prospective study followed 127 children aged &lt;2 years, who were hospitalised due to wheezing (n=83) or pneumonia (n=44) during 12 months in 1981-1982.  A total of 108 children were 	followed up until 3 years of age.  Recurrent wheezing was more common in the children originally admitted for wheeze compared with pneumonia.  From the patients admitted due to wheeze, subsequent wheezing was seen in 76% (61/80) of children aged 1-2 years and in 58% (44/76) aged 2-3 years. The respective values in the pneumonia group were 9% (3/33) and 15% (5/32).  Subsequent wheezing was seen in 52% (15/29) of children with wheezing-associated RSV infection, compared with 14% (2/14) of patients with pneumonia as the initial infection.  The findings suggested that bronchial hyper reactivity was the host factor most conducive to recurrent wheezing.</a:t>
            </a:r>
            <a:r>
              <a:rPr lang="en-GB" sz="900" baseline="30000"/>
              <a:t>10</a:t>
            </a:r>
            <a:endParaRPr lang="en-GB" sz="900"/>
          </a:p>
          <a:p>
            <a:pPr defTabSz="190500">
              <a:lnSpc>
                <a:spcPct val="90000"/>
              </a:lnSpc>
              <a:buSzPct val="125000"/>
              <a:buFontTx/>
              <a:buChar char="•"/>
            </a:pPr>
            <a:r>
              <a:rPr lang="en-US" sz="900">
                <a:cs typeface="Times New Roman" pitchFamily="18" charset="0"/>
              </a:rPr>
              <a:t>	In a prospective follow-up study of 54 children aged &lt;2 years hospitalized for RSV bronchiolitis, 51% (24/47) had late-onset or persistent wheezing at age 5 years.  “Persistent wheezing” included children who wheezed during the first year of life and had asthma or asthma attacks at age 5 years; “late-onset wheezing” was defined as no wheeze during the first year of life and the presence of asthma or asthma attacks at age 5 years.</a:t>
            </a:r>
            <a:r>
              <a:rPr lang="en-US" sz="900" baseline="30000">
                <a:cs typeface="Times New Roman" pitchFamily="18" charset="0"/>
              </a:rPr>
              <a:t>11</a:t>
            </a:r>
          </a:p>
          <a:p>
            <a:pPr defTabSz="190500">
              <a:lnSpc>
                <a:spcPct val="90000"/>
              </a:lnSpc>
              <a:buSzPct val="125000"/>
              <a:buFontTx/>
              <a:buChar char="•"/>
            </a:pPr>
            <a:r>
              <a:rPr lang="en-US" sz="900">
                <a:cs typeface="Times New Roman" pitchFamily="18" charset="0"/>
              </a:rPr>
              <a:t> 	In another prospective follow-up study, 47 children initially hospitalized with RSV bronchiolitis were assessed at a mean age of 7.5 years.  A matched control group of 89 children were also followed over the same period.  The cumulative incidence of asthma was 30% (14/47) in the RSV group vs. 3% (3/93) in the control group.</a:t>
            </a:r>
            <a:r>
              <a:rPr lang="en-US" sz="900" baseline="30000">
                <a:cs typeface="Times New Roman" pitchFamily="18" charset="0"/>
              </a:rPr>
              <a:t>12</a:t>
            </a:r>
            <a:r>
              <a:rPr lang="en-US" sz="900">
                <a:cs typeface="Times New Roman" pitchFamily="18" charset="0"/>
              </a:rPr>
              <a:t> </a:t>
            </a:r>
            <a:endParaRPr lang="en-GB" sz="900"/>
          </a:p>
          <a:p>
            <a:pPr defTabSz="190500">
              <a:lnSpc>
                <a:spcPct val="90000"/>
              </a:lnSpc>
            </a:pPr>
            <a:endParaRPr lang="en-GB"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C89A9D-4C28-4C4A-8F9F-32D867D262C5}" type="slidenum">
              <a:rPr lang="en-US" smtClean="0"/>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33600" y="1371600"/>
            <a:ext cx="6477000" cy="1752600"/>
          </a:xfrm>
        </p:spPr>
        <p:txBody>
          <a:bodyPr/>
          <a:lstStyle>
            <a:lvl1pPr>
              <a:defRPr sz="5400"/>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smtClean="0"/>
              <a:t>Click to edit Master subtitle style</a:t>
            </a:r>
            <a:endParaRPr lang="en-US"/>
          </a:p>
        </p:txBody>
      </p:sp>
      <p:sp>
        <p:nvSpPr>
          <p:cNvPr id="13316" name="Rectangle 4"/>
          <p:cNvSpPr>
            <a:spLocks noGrp="1" noChangeArrowheads="1"/>
          </p:cNvSpPr>
          <p:nvPr>
            <p:ph type="dt" sz="half" idx="2"/>
          </p:nvPr>
        </p:nvSpPr>
        <p:spPr>
          <a:xfrm>
            <a:off x="7086600" y="6248400"/>
            <a:ext cx="1524000" cy="457200"/>
          </a:xfrm>
        </p:spPr>
        <p:txBody>
          <a:bodyPr/>
          <a:lstStyle>
            <a:lvl1pPr>
              <a:defRPr/>
            </a:lvl1pPr>
          </a:lstStyle>
          <a:p>
            <a:endParaRPr lang="en-US"/>
          </a:p>
        </p:txBody>
      </p:sp>
      <p:sp>
        <p:nvSpPr>
          <p:cNvPr id="13317" name="Rectangle 5"/>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13318" name="Rectangle 6"/>
          <p:cNvSpPr>
            <a:spLocks noGrp="1" noChangeArrowheads="1"/>
          </p:cNvSpPr>
          <p:nvPr>
            <p:ph type="sldNum" sz="quarter" idx="4"/>
          </p:nvPr>
        </p:nvSpPr>
        <p:spPr>
          <a:xfrm>
            <a:off x="2209800" y="6248400"/>
            <a:ext cx="1219200" cy="457200"/>
          </a:xfrm>
        </p:spPr>
        <p:txBody>
          <a:bodyPr/>
          <a:lstStyle>
            <a:lvl1pPr>
              <a:defRPr/>
            </a:lvl1pPr>
          </a:lstStyle>
          <a:p>
            <a:fld id="{AAB829B1-E186-4A54-A741-0E97DD412C2F}" type="slidenum">
              <a:rPr lang="en-US"/>
              <a:pPr/>
              <a:t>‹#›</a:t>
            </a:fld>
            <a:endParaRPr lang="en-US"/>
          </a:p>
        </p:txBody>
      </p:sp>
      <p:sp>
        <p:nvSpPr>
          <p:cNvPr id="13319"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a:p>
        </p:txBody>
      </p:sp>
      <p:sp>
        <p:nvSpPr>
          <p:cNvPr id="13320"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3321"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3322"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37094A-2EBD-4816-938E-D6B2B43D65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B06ECC-9F14-41E7-81CB-383ED3842F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86BC76-4583-4767-BEF4-83B93D20E8A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633590-65A7-401F-BA7A-FA4F8EAD30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6D0F41-840B-44A1-9159-7AF7716CA2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F9F156-84DF-4DA0-8843-EF8BA4FB3F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9AEBB2-AB8E-488A-9B53-4AF62DD842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4BD2BB-94FE-4877-ABAC-0BEF25A4F81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EFEB91-6924-4405-B137-C07059573CD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F27843-1F7D-4DBA-AE0F-40FC2F0234E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p>
        </p:txBody>
      </p:sp>
      <p:sp>
        <p:nvSpPr>
          <p:cNvPr id="12293"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2294"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DAD001D8-A605-40CF-ACD2-4E25555CC5C4}" type="slidenum">
              <a:rPr lang="en-US"/>
              <a:pPr/>
              <a:t>‹#›</a:t>
            </a:fld>
            <a:endParaRPr lang="en-US"/>
          </a:p>
        </p:txBody>
      </p:sp>
      <p:sp>
        <p:nvSpPr>
          <p:cNvPr id="1229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a:p>
        </p:txBody>
      </p:sp>
      <p:sp>
        <p:nvSpPr>
          <p:cNvPr id="12296"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2297"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endParaRPr lang="en-US" sz="2400">
              <a:latin typeface="Times New Roman" pitchFamily="18" charset="0"/>
            </a:endParaRPr>
          </a:p>
        </p:txBody>
      </p:sp>
      <p:sp>
        <p:nvSpPr>
          <p:cNvPr id="12298"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lb/url?sa=i&amp;rct=j&amp;q=&amp;esrc=s&amp;frm=1&amp;source=images&amp;cd=&amp;cad=rja&amp;docid=Mf_2xufAdLhVQM&amp;tbnid=NlL-2SVTjSVh_M:&amp;ved=0CAUQjRw&amp;url=http://www.presentermedia.com/index.php?target=closeup&amp;maincat=clipart&amp;id=5156&amp;ei=MUZtUr_DGOOS0AWBjYCgCQ&amp;bvm=bv.55123115,d.d2k&amp;psig=AFQjCNE4Hu_JH9EeWH8QvUR0V1Nb9ZtGYw&amp;ust=1382979468393559"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lb/url?sa=i&amp;rct=j&amp;q=&amp;esrc=s&amp;frm=1&amp;source=images&amp;cd=&amp;cad=rja&amp;docid=IoNCzi5Br8fgyM&amp;tbnid=d2VhCkZyVxYGCM:&amp;ved=0CAUQjRw&amp;url=http://www.employmentblawg.com/learning-management-systems-what-to-look-for-in-selecting-one/&amp;ei=jEhtUv6wPO220QWx1ICoBQ&amp;bvm=bv.55123115,d.d2k&amp;psig=AFQjCNFisMLMUqcq1bKUEg942SxlNwZnJw&amp;ust=1382980051972179"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hyperlink" Target="http://pediatrics.aappublications.org/search?author1=Sankei+Nishima&amp;sortspec=date&amp;submit=Submit" TargetMode="External"/><Relationship Id="rId3" Type="http://schemas.openxmlformats.org/officeDocument/2006/relationships/hyperlink" Target="http://pediatrics.aappublications.org/search?author1=Shigemi+Yoshihara&amp;sortspec=date&amp;submit=Submit" TargetMode="External"/><Relationship Id="rId7" Type="http://schemas.openxmlformats.org/officeDocument/2006/relationships/hyperlink" Target="http://pediatrics.aappublications.org/search?author1=Kenji+Okada&amp;sortspec=date&amp;submit=Submit"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pediatrics.aappublications.org/search?author1=Hiroyuki+Mochizuki&amp;sortspec=date&amp;submit=Submit" TargetMode="External"/><Relationship Id="rId5" Type="http://schemas.openxmlformats.org/officeDocument/2006/relationships/hyperlink" Target="http://pediatrics.aappublications.org/search?author1=Satoshi+Kusuda&amp;sortspec=date&amp;submit=Submit" TargetMode="External"/><Relationship Id="rId10" Type="http://schemas.openxmlformats.org/officeDocument/2006/relationships/image" Target="../media/image47.png"/><Relationship Id="rId4" Type="http://schemas.openxmlformats.org/officeDocument/2006/relationships/hyperlink" Target="http://pediatrics.aappublications.org/content/early/2013/10/09/peds.2013-0982.abstract" TargetMode="External"/><Relationship Id="rId9" Type="http://schemas.openxmlformats.org/officeDocument/2006/relationships/hyperlink" Target="http://pediatrics.aappublications.org/search?author1=Eric+A.F.+Sim%C3%B5es&amp;sortspec=date&amp;submit=Submit"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lb/url?sa=i&amp;rct=j&amp;q=&amp;esrc=s&amp;frm=1&amp;source=images&amp;cd=&amp;cad=rja&amp;docid=fBJMKM_SX6ehTM&amp;tbnid=aupNHb8vsc4oFM:&amp;ved=0CAUQjRw&amp;url=http://panoramapdg.com/when-thank-you-is-more-than-two-words/&amp;ei=nlRtUpzCMMqAtAbt24DADg&amp;bvm=bv.55123115,d.bGE&amp;psig=AFQjCNHcDrZAF4iGTaWlx_DpGWYFN8sjjA&amp;ust=138298316805061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nejm.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umcutrecht.nl/NR/rdonlyres/577DD01E-FB35-4D82-8F64-3FB05720E0E8/29940/louis2.JPG"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hyperlink" Target="http://app.readspeaker.com/cgi-bin/rsent?customerid=4763&amp;lang=nl_nl&amp;output=template&amp;amp;url=http://www.umcutrecht.nl/subsite/respiratoryinfection/People/Staff/Dr.-L.-Bont.ht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File:Beeldmerk_avatar_nwo_rood.png"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google.com.lb/url?sa=i&amp;source=images&amp;cd=&amp;cad=rja&amp;docid=hywL0mgBLQPI_M&amp;tbnid=8TcnNWGKqQgfgM:&amp;ved=0CAgQjRwwAA&amp;url=http://medillmoneymavens.com/2012/03/13/abbott-laboratories-focusing-on-the-future/abbott-logo/&amp;ei=LihtUuOHGI200QWgr4HwCA&amp;psig=AFQjCNEepRpWsyAoA8Tr3xN9ftmBr3vGzw&amp;ust=1382971822537136"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lb/url?sa=i&amp;rct=j&amp;q=&amp;esrc=s&amp;frm=1&amp;source=images&amp;cd=&amp;cad=rja&amp;docid=l_EdVM_Z97izxM&amp;tbnid=GtoVA3MKcpsPSM:&amp;ved=0CAUQjRw&amp;url=http://blogs.msdn.com/b/willy-peter_schaub/archive/2009/08/31/vsts-2010-101-guidance-get-s-the-thumbs-up-for-beta-1.aspx&amp;ei=yTdtUujyAYq-0QXCxoDACQ&amp;bvm=bv.55123115,d.d2k&amp;psig=AFQjCNGICUNMjQ-ESiVyOB0ZEjpuldF0pQ&amp;ust=1382975660190115"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google.com.lb/url?sa=i&amp;rct=j&amp;q=&amp;esrc=s&amp;frm=1&amp;source=images&amp;cd=&amp;cad=rja&amp;docid=btj_WVcO1m0R4M&amp;tbnid=Zfy_BBW9S0OFBM:&amp;ved=0CAUQjRw&amp;url=http://www.brotherhoodgeneva.org/objective/&amp;ei=rDhtUpPqI-mo0QXg84HQCA&amp;bvm=bv.55123115,d.d2k&amp;psig=AFQjCNH-dDPWEqd9Z5i7eneAr-HLxzqbMg&amp;ust=138297597591852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lb/imgres?imgurl&amp;imgrefurl=http://www.iserve.biz/iserve/AboutUs/OurMethodology.aspx&amp;h=0&amp;w=0&amp;sz=1&amp;tbnid=Zf-CIIwK9pmcTM&amp;tbnh=186&amp;tbnw=271&amp;zoom=1&amp;docid=dk3doKD2rwelHM&amp;ei=YzltUrnoH8en0AWVzoCICg&amp;ved=0CAQQsCU"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lb/url?sa=i&amp;rct=j&amp;q=&amp;esrc=s&amp;frm=1&amp;source=images&amp;cd=&amp;cad=rja&amp;docid=JTjYT-XapqG_DM&amp;tbnid=ujUepgkljq4iGM:&amp;ved=0CAUQjRw&amp;url=http://www.clinicaltrial-portal.com/services/patient-randomization/&amp;ei=oTttUuH6HYyW0QXJ3YCACQ&amp;psig=AFQjCNHBTD2DSp57NEQqrb-HxZiyIPnKXg&amp;ust=1382976698584241"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com.lb/imgres?imgurl&amp;imgrefurl=http://do-process.com/id3.html&amp;h=0&amp;w=0&amp;sz=1&amp;tbnid=BgWH9obuIPgm5M&amp;tbnh=225&amp;tbnw=225&amp;zoom=1&amp;docid=A7kUyBvc9OD5TM&amp;ei=HTxtUuKLN-Gx0AWkyIDoCQ&amp;ved=0CAEQsCU"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bact.wisc.edu/.../ViralDisease.htm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lb/url?sa=i&amp;rct=j&amp;q=&amp;esrc=s&amp;frm=1&amp;source=images&amp;cd=&amp;cad=rja&amp;docid=LQ5oH00oCbsAgM&amp;tbnid=W835wnDTy8QYGM:&amp;ved=0CAUQjRw&amp;url=http://www.quadraconsulting.nl/referentie/pathofinder-iso-13485/&amp;ei=MD1tUvPwPKeV0QXdqoGQCA&amp;psig=AFQjCNHdYbMSJ7XXpTUlbxN3W_b5pWf40w&amp;ust=1382977191895588"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lb/url?sa=i&amp;rct=j&amp;q=&amp;esrc=s&amp;frm=1&amp;source=images&amp;cd=&amp;cad=rja&amp;docid=gVR04cpEWwZl9M&amp;tbnid=jUpZnL-cd4sdwM:&amp;ved=0CAUQjRw&amp;url=http://www.dreamstime.com/stock-photography-bar-chart-good-results-image1844802&amp;ei=lkBtUu7zFq3w0gWD_4CQCw&amp;bvm=bv.55123115,d.d2k&amp;psig=AFQjCNEUgfdZaXwGz9B--gBY-Iww47kPkQ&amp;ust=1382978032089893"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715000"/>
            <a:ext cx="6400800" cy="923330"/>
          </a:xfrm>
          <a:prstGeom prst="rect">
            <a:avLst/>
          </a:prstGeom>
        </p:spPr>
        <p:txBody>
          <a:bodyPr wrap="square">
            <a:spAutoFit/>
          </a:bodyPr>
          <a:lstStyle/>
          <a:p>
            <a:r>
              <a:rPr lang="en-US" b="1" dirty="0" smtClean="0"/>
              <a:t>Fall 2013-2014</a:t>
            </a:r>
          </a:p>
          <a:p>
            <a:r>
              <a:rPr lang="en-US" b="1" dirty="0" smtClean="0"/>
              <a:t>Done by: </a:t>
            </a:r>
            <a:r>
              <a:rPr lang="en-US" b="1" dirty="0" err="1" smtClean="0"/>
              <a:t>Zeina</a:t>
            </a:r>
            <a:r>
              <a:rPr lang="en-US" b="1" dirty="0" smtClean="0"/>
              <a:t> </a:t>
            </a:r>
            <a:r>
              <a:rPr lang="en-US" b="1" dirty="0" err="1" smtClean="0"/>
              <a:t>Shrayteh</a:t>
            </a:r>
            <a:r>
              <a:rPr lang="en-US" b="1" dirty="0" smtClean="0"/>
              <a:t> </a:t>
            </a:r>
          </a:p>
          <a:p>
            <a:r>
              <a:rPr lang="en-US" b="1" dirty="0" smtClean="0"/>
              <a:t>Presented to: Dr. </a:t>
            </a:r>
            <a:r>
              <a:rPr lang="en-US" b="1" dirty="0" err="1" smtClean="0"/>
              <a:t>Jihan</a:t>
            </a:r>
            <a:r>
              <a:rPr lang="en-US" b="1" dirty="0" smtClean="0"/>
              <a:t> </a:t>
            </a:r>
            <a:r>
              <a:rPr lang="en-US" b="1" dirty="0" err="1" smtClean="0"/>
              <a:t>Safwan</a:t>
            </a:r>
            <a:endParaRPr lang="en-US" dirty="0"/>
          </a:p>
        </p:txBody>
      </p:sp>
      <p:sp>
        <p:nvSpPr>
          <p:cNvPr id="5" name="Rectangle 4"/>
          <p:cNvSpPr/>
          <p:nvPr/>
        </p:nvSpPr>
        <p:spPr>
          <a:xfrm>
            <a:off x="1905000" y="457200"/>
            <a:ext cx="7010400" cy="1569660"/>
          </a:xfrm>
          <a:prstGeom prst="rect">
            <a:avLst/>
          </a:prstGeom>
        </p:spPr>
        <p:txBody>
          <a:bodyPr wrap="square">
            <a:spAutoFit/>
          </a:bodyPr>
          <a:lstStyle/>
          <a:p>
            <a:pPr algn="ctr"/>
            <a:r>
              <a:rPr lang="en-US" sz="2800" b="1" dirty="0" smtClean="0"/>
              <a:t>LEBANESE INTERNATIONAL UNIVERSITY</a:t>
            </a:r>
          </a:p>
          <a:p>
            <a:pPr algn="ctr"/>
            <a:r>
              <a:rPr lang="en-US" sz="2000" b="1" dirty="0" smtClean="0"/>
              <a:t>SCHOOL OF PHARMACY</a:t>
            </a:r>
          </a:p>
          <a:p>
            <a:pPr algn="ctr"/>
            <a:r>
              <a:rPr lang="en-US" sz="2000" b="1" dirty="0" smtClean="0"/>
              <a:t>ADVANCED PPE</a:t>
            </a:r>
          </a:p>
        </p:txBody>
      </p:sp>
      <p:pic>
        <p:nvPicPr>
          <p:cNvPr id="139265" name="Picture 1"/>
          <p:cNvPicPr>
            <a:picLocks noChangeAspect="1" noChangeArrowheads="1"/>
          </p:cNvPicPr>
          <p:nvPr/>
        </p:nvPicPr>
        <p:blipFill>
          <a:blip r:embed="rId2" cstate="print"/>
          <a:srcRect/>
          <a:stretch>
            <a:fillRect/>
          </a:stretch>
        </p:blipFill>
        <p:spPr bwMode="auto">
          <a:xfrm>
            <a:off x="4114800" y="2133600"/>
            <a:ext cx="2505075" cy="2162175"/>
          </a:xfrm>
          <a:prstGeom prst="rect">
            <a:avLst/>
          </a:prstGeom>
          <a:noFill/>
          <a:ln w="9525">
            <a:noFill/>
            <a:miter lim="800000"/>
            <a:headEnd/>
            <a:tailEnd/>
          </a:ln>
        </p:spPr>
      </p:pic>
      <p:sp>
        <p:nvSpPr>
          <p:cNvPr id="6" name="Rectangle 5"/>
          <p:cNvSpPr/>
          <p:nvPr/>
        </p:nvSpPr>
        <p:spPr>
          <a:xfrm>
            <a:off x="1828800" y="4343400"/>
            <a:ext cx="7010400" cy="1107996"/>
          </a:xfrm>
          <a:prstGeom prst="rect">
            <a:avLst/>
          </a:prstGeom>
        </p:spPr>
        <p:txBody>
          <a:bodyPr wrap="square">
            <a:spAutoFit/>
          </a:bodyPr>
          <a:lstStyle/>
          <a:p>
            <a:pPr lvl="0" algn="ctr" eaLnBrk="1" hangingPunct="1"/>
            <a:r>
              <a:rPr lang="en-US" sz="2400" b="1" dirty="0" smtClean="0">
                <a:solidFill>
                  <a:srgbClr val="336666"/>
                </a:solidFill>
                <a:latin typeface="Calibri" pitchFamily="34" charset="0"/>
                <a:ea typeface="Calibri" pitchFamily="34" charset="0"/>
                <a:cs typeface="OTNEJMQuadraat"/>
              </a:rPr>
              <a:t>Respiratory </a:t>
            </a:r>
            <a:r>
              <a:rPr lang="en-US" sz="2400" b="1" dirty="0" err="1" smtClean="0">
                <a:solidFill>
                  <a:srgbClr val="336666"/>
                </a:solidFill>
                <a:latin typeface="Calibri" pitchFamily="34" charset="0"/>
                <a:ea typeface="Calibri" pitchFamily="34" charset="0"/>
                <a:cs typeface="OTNEJMQuadraat"/>
              </a:rPr>
              <a:t>Syncytial</a:t>
            </a:r>
            <a:r>
              <a:rPr lang="en-US" sz="2400" b="1" dirty="0" smtClean="0">
                <a:solidFill>
                  <a:srgbClr val="336666"/>
                </a:solidFill>
                <a:latin typeface="Calibri" pitchFamily="34" charset="0"/>
                <a:ea typeface="Calibri" pitchFamily="34" charset="0"/>
                <a:cs typeface="OTNEJMQuadraat"/>
              </a:rPr>
              <a:t> Virus and Recurrent</a:t>
            </a:r>
            <a:endParaRPr lang="en-US" sz="900" b="1" dirty="0" smtClean="0">
              <a:solidFill>
                <a:srgbClr val="336666"/>
              </a:solidFill>
              <a:latin typeface="Arial" pitchFamily="34" charset="0"/>
              <a:cs typeface="Arial" pitchFamily="34" charset="0"/>
            </a:endParaRPr>
          </a:p>
          <a:p>
            <a:pPr lvl="0" algn="ctr"/>
            <a:r>
              <a:rPr lang="en-US" sz="2400" b="1" dirty="0" smtClean="0">
                <a:solidFill>
                  <a:srgbClr val="336666"/>
                </a:solidFill>
                <a:latin typeface="Calibri" pitchFamily="34" charset="0"/>
                <a:ea typeface="Calibri" pitchFamily="34" charset="0"/>
                <a:cs typeface="OTNEJMQuadraat"/>
              </a:rPr>
              <a:t>Wheeze in Healthy Preterm Infants</a:t>
            </a:r>
            <a:endParaRPr lang="en-US" sz="2400" b="1" dirty="0" smtClean="0">
              <a:solidFill>
                <a:srgbClr val="336666"/>
              </a:solidFill>
              <a:latin typeface="Arial" pitchFamily="34" charset="0"/>
              <a:ea typeface="Calibri" pitchFamily="34" charset="0"/>
              <a:cs typeface="Arial" pitchFamily="34" charset="0"/>
            </a:endParaRPr>
          </a:p>
          <a:p>
            <a:pPr lvl="0" algn="ctr"/>
            <a:r>
              <a:rPr lang="en-US" dirty="0" smtClean="0">
                <a:solidFill>
                  <a:srgbClr val="336666"/>
                </a:solidFill>
                <a:latin typeface="Arial" pitchFamily="34" charset="0"/>
                <a:ea typeface="Calibri" pitchFamily="34" charset="0"/>
                <a:cs typeface="Arial" pitchFamily="34" charset="0"/>
              </a:rPr>
              <a:t>Journal Club</a:t>
            </a:r>
            <a:r>
              <a:rPr lang="en-US" dirty="0" smtClean="0">
                <a:solidFill>
                  <a:srgbClr val="336666"/>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RSV Infection</a:t>
            </a:r>
            <a:endParaRPr lang="en-US" sz="3600" dirty="0"/>
          </a:p>
        </p:txBody>
      </p:sp>
      <p:sp>
        <p:nvSpPr>
          <p:cNvPr id="3" name="Content Placeholder 2"/>
          <p:cNvSpPr>
            <a:spLocks noGrp="1"/>
          </p:cNvSpPr>
          <p:nvPr>
            <p:ph idx="1"/>
          </p:nvPr>
        </p:nvSpPr>
        <p:spPr>
          <a:xfrm>
            <a:off x="304800" y="1752600"/>
            <a:ext cx="8534400" cy="4876800"/>
          </a:xfrm>
        </p:spPr>
        <p:txBody>
          <a:bodyPr/>
          <a:lstStyle/>
          <a:p>
            <a:r>
              <a:rPr lang="en-US" sz="2000" dirty="0" smtClean="0"/>
              <a:t>Most common diseases of early childhood</a:t>
            </a:r>
          </a:p>
          <a:p>
            <a:r>
              <a:rPr lang="en-US" sz="2000" dirty="0" smtClean="0">
                <a:solidFill>
                  <a:schemeClr val="tx2"/>
                </a:solidFill>
              </a:rPr>
              <a:t>Causes </a:t>
            </a:r>
            <a:r>
              <a:rPr lang="en-US" sz="2000" dirty="0">
                <a:solidFill>
                  <a:schemeClr val="tx2"/>
                </a:solidFill>
              </a:rPr>
              <a:t>acute respiratory tract infections in people of all </a:t>
            </a:r>
            <a:r>
              <a:rPr lang="en-US" sz="2000" dirty="0" smtClean="0">
                <a:solidFill>
                  <a:schemeClr val="tx2"/>
                </a:solidFill>
              </a:rPr>
              <a:t>ages</a:t>
            </a:r>
          </a:p>
          <a:p>
            <a:endParaRPr lang="en-US" sz="2000" dirty="0" smtClean="0">
              <a:solidFill>
                <a:schemeClr val="tx2"/>
              </a:solidFill>
            </a:endParaRPr>
          </a:p>
          <a:p>
            <a:r>
              <a:rPr lang="en-US" sz="2000" dirty="0" smtClean="0">
                <a:solidFill>
                  <a:schemeClr val="tx2"/>
                </a:solidFill>
              </a:rPr>
              <a:t>Infection occurs during </a:t>
            </a:r>
            <a:r>
              <a:rPr lang="en-US" sz="2000" dirty="0">
                <a:solidFill>
                  <a:schemeClr val="tx2"/>
                </a:solidFill>
              </a:rPr>
              <a:t>the first year of life, with </a:t>
            </a:r>
            <a:r>
              <a:rPr lang="en-US" sz="2000" dirty="0" smtClean="0">
                <a:solidFill>
                  <a:schemeClr val="tx2"/>
                </a:solidFill>
              </a:rPr>
              <a:t>at </a:t>
            </a:r>
            <a:r>
              <a:rPr lang="en-US" sz="2000" dirty="0">
                <a:solidFill>
                  <a:schemeClr val="tx2"/>
                </a:solidFill>
              </a:rPr>
              <a:t>least once by the second </a:t>
            </a:r>
            <a:r>
              <a:rPr lang="en-US" sz="2000" dirty="0" smtClean="0">
                <a:solidFill>
                  <a:schemeClr val="tx2"/>
                </a:solidFill>
              </a:rPr>
              <a:t>birthday</a:t>
            </a:r>
            <a:endParaRPr lang="en-US" sz="2000" dirty="0" smtClean="0"/>
          </a:p>
          <a:p>
            <a:endParaRPr lang="en-US" sz="2000" dirty="0" smtClean="0">
              <a:solidFill>
                <a:schemeClr val="tx2"/>
              </a:solidFill>
            </a:endParaRPr>
          </a:p>
          <a:p>
            <a:r>
              <a:rPr lang="en-US" sz="2000" dirty="0" smtClean="0"/>
              <a:t>In infants, RSV causes </a:t>
            </a:r>
            <a:r>
              <a:rPr lang="en-US" sz="2000" dirty="0" err="1" smtClean="0"/>
              <a:t>bronchiolitis</a:t>
            </a:r>
            <a:r>
              <a:rPr lang="en-US" sz="2000" dirty="0" smtClean="0"/>
              <a:t>, pneumonia and episodic viral wheezing</a:t>
            </a:r>
          </a:p>
          <a:p>
            <a:endParaRPr lang="en-US" sz="2000" dirty="0" smtClean="0">
              <a:solidFill>
                <a:schemeClr val="tx2"/>
              </a:solidFill>
            </a:endParaRPr>
          </a:p>
          <a:p>
            <a:pPr lvl="0"/>
            <a:r>
              <a:rPr lang="en-US" sz="2000" dirty="0" smtClean="0"/>
              <a:t>Re-infection with RSV throughout life is common</a:t>
            </a:r>
          </a:p>
          <a:p>
            <a:r>
              <a:rPr lang="en-US" sz="2000" dirty="0" smtClean="0"/>
              <a:t>RSV: Co-infection Organisms: H. influenza, S. </a:t>
            </a:r>
            <a:r>
              <a:rPr lang="en-US" sz="2000" dirty="0" err="1" smtClean="0"/>
              <a:t>aureus</a:t>
            </a:r>
            <a:r>
              <a:rPr lang="en-US" sz="2000" dirty="0" smtClean="0"/>
              <a:t>, M. </a:t>
            </a:r>
            <a:r>
              <a:rPr lang="en-US" sz="2000" dirty="0" err="1" smtClean="0"/>
              <a:t>catarrhalis</a:t>
            </a:r>
            <a:r>
              <a:rPr lang="en-US" sz="2000" dirty="0" smtClean="0"/>
              <a:t>, S. </a:t>
            </a:r>
            <a:r>
              <a:rPr lang="en-US" sz="2000" dirty="0" err="1" smtClean="0"/>
              <a:t>penumoniae</a:t>
            </a:r>
            <a:r>
              <a:rPr lang="en-US" sz="2000" dirty="0" smtClean="0"/>
              <a:t>, S. </a:t>
            </a:r>
            <a:r>
              <a:rPr lang="en-US" sz="2000" dirty="0" err="1" smtClean="0"/>
              <a:t>pyogens</a:t>
            </a:r>
            <a:endParaRPr lang="en-US" sz="2000" dirty="0" smtClean="0"/>
          </a:p>
          <a:p>
            <a:pPr lvl="1"/>
            <a:r>
              <a:rPr lang="en-US" sz="2000" dirty="0" smtClean="0"/>
              <a:t>Rare: Pseudomonas, B. </a:t>
            </a:r>
            <a:r>
              <a:rPr lang="en-US" sz="2000" dirty="0" err="1" smtClean="0"/>
              <a:t>pertussis</a:t>
            </a:r>
            <a:r>
              <a:rPr lang="en-US" sz="2000" dirty="0" smtClean="0"/>
              <a:t>, K. </a:t>
            </a:r>
            <a:r>
              <a:rPr lang="en-US" sz="2000" dirty="0" err="1" smtClean="0"/>
              <a:t>pneumoniae</a:t>
            </a:r>
            <a:r>
              <a:rPr lang="en-US" sz="2000" dirty="0" smtClean="0"/>
              <a:t>, E. coli</a:t>
            </a:r>
          </a:p>
          <a:p>
            <a:pPr lvl="0"/>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381000" y="1905000"/>
            <a:ext cx="8153400" cy="4572000"/>
          </a:xfrm>
        </p:spPr>
        <p:txBody>
          <a:bodyPr/>
          <a:lstStyle/>
          <a:p>
            <a:pPr>
              <a:buNone/>
            </a:pPr>
            <a:r>
              <a:rPr lang="en-US" sz="2000" b="1" dirty="0" smtClean="0"/>
              <a:t>Results evaluation</a:t>
            </a:r>
          </a:p>
          <a:p>
            <a:r>
              <a:rPr lang="en-US" sz="2000" dirty="0" smtClean="0"/>
              <a:t>Wheezing has been used as a surrogate marker to identify clinically relevant association with infection</a:t>
            </a:r>
          </a:p>
          <a:p>
            <a:endParaRPr lang="en-US" sz="2000" dirty="0" smtClean="0"/>
          </a:p>
          <a:p>
            <a:r>
              <a:rPr lang="en-US" sz="2000" dirty="0" smtClean="0"/>
              <a:t>A major concern with using wheezing to define an illness is the subjectivity involved in assessing this symptom in terms of caregiver recognition, agreement between </a:t>
            </a:r>
            <a:r>
              <a:rPr lang="en-US" sz="2000" dirty="0" err="1" smtClean="0"/>
              <a:t>parenteral</a:t>
            </a:r>
            <a:r>
              <a:rPr lang="en-US" sz="2000" dirty="0" smtClean="0"/>
              <a:t> and physician assessment, and the recognition of the degree of severity that portends subsequent administration of medication or hospitalization</a:t>
            </a:r>
          </a:p>
          <a:p>
            <a:endParaRPr lang="en-US" sz="2000" dirty="0" smtClean="0"/>
          </a:p>
          <a:p>
            <a:r>
              <a:rPr lang="en-US" sz="2000" dirty="0" smtClean="0"/>
              <a:t>Attention and reporting bias: subjects may alter their behavior if they know they are being observed</a:t>
            </a: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381000" y="1905000"/>
            <a:ext cx="8382000" cy="4800600"/>
          </a:xfrm>
        </p:spPr>
        <p:txBody>
          <a:bodyPr/>
          <a:lstStyle/>
          <a:p>
            <a:pPr>
              <a:buNone/>
            </a:pPr>
            <a:r>
              <a:rPr lang="en-US" sz="2000" b="1" dirty="0" smtClean="0"/>
              <a:t>Adverse Effects</a:t>
            </a:r>
          </a:p>
          <a:p>
            <a:r>
              <a:rPr lang="en-US" sz="2000" dirty="0" smtClean="0"/>
              <a:t>The proportion of patients with serious adverse events was lower in the RSV-prevention group than in the placebo group</a:t>
            </a:r>
          </a:p>
          <a:p>
            <a:pPr lvl="1"/>
            <a:r>
              <a:rPr lang="en-US" sz="1800" dirty="0" smtClean="0"/>
              <a:t>12.6%  as compared to 21.9% hospitalizations respectively (P = 0.04)</a:t>
            </a:r>
          </a:p>
          <a:p>
            <a:pPr lvl="1"/>
            <a:endParaRPr lang="en-US" sz="1800" dirty="0" smtClean="0"/>
          </a:p>
          <a:p>
            <a:pPr lvl="1">
              <a:buNone/>
            </a:pPr>
            <a:endParaRPr lang="en-US" sz="1800" b="1" dirty="0" smtClean="0">
              <a:solidFill>
                <a:srgbClr val="FF0000"/>
              </a:solidFill>
            </a:endParaRPr>
          </a:p>
          <a:p>
            <a:pPr lvl="1">
              <a:buNone/>
            </a:pPr>
            <a:r>
              <a:rPr lang="en-US" sz="1800" b="1" dirty="0" smtClean="0">
                <a:solidFill>
                  <a:srgbClr val="FF0000"/>
                </a:solidFill>
              </a:rPr>
              <a:t>HOWEVER</a:t>
            </a:r>
          </a:p>
          <a:p>
            <a:pPr>
              <a:buNone/>
            </a:pPr>
            <a:r>
              <a:rPr lang="en-US" sz="2000" dirty="0" smtClean="0"/>
              <a:t>	</a:t>
            </a:r>
          </a:p>
          <a:p>
            <a:pPr>
              <a:buNone/>
            </a:pPr>
            <a:r>
              <a:rPr lang="en-US" sz="2000" dirty="0" smtClean="0"/>
              <a:t>	</a:t>
            </a:r>
            <a:r>
              <a:rPr lang="en-US" sz="2000" dirty="0" err="1" smtClean="0"/>
              <a:t>Bont</a:t>
            </a:r>
            <a:r>
              <a:rPr lang="en-US" sz="2000" dirty="0" smtClean="0"/>
              <a:t> and colleagues did not report other types of adverse events, although the drug's label indicates a number of common side effects including injection-site reactions, elevated liver enzymes, and, rarely, thrombocytopenia</a:t>
            </a:r>
          </a:p>
          <a:p>
            <a:pPr>
              <a:buNone/>
            </a:pPr>
            <a:r>
              <a:rPr lang="en-US" dirty="0" smtClean="0"/>
              <a:t/>
            </a:r>
            <a:br>
              <a:rPr lang="en-US" dirty="0" smtClean="0"/>
            </a:b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1"/>
            <a:ext cx="7010400" cy="990600"/>
          </a:xfrm>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457200" y="2133600"/>
            <a:ext cx="8305800" cy="4724400"/>
          </a:xfrm>
        </p:spPr>
        <p:txBody>
          <a:bodyPr/>
          <a:lstStyle/>
          <a:p>
            <a:pPr>
              <a:buNone/>
            </a:pPr>
            <a:r>
              <a:rPr lang="en-US" sz="1800" b="1" dirty="0" smtClean="0"/>
              <a:t>Adverse effects evaluation</a:t>
            </a:r>
          </a:p>
          <a:p>
            <a:r>
              <a:rPr lang="en-US" sz="1800" dirty="0" err="1" smtClean="0"/>
              <a:t>Palivizumab</a:t>
            </a:r>
            <a:r>
              <a:rPr lang="en-US" sz="1800" dirty="0" smtClean="0"/>
              <a:t> (</a:t>
            </a:r>
            <a:r>
              <a:rPr lang="en-US" sz="1800" dirty="0" err="1" smtClean="0"/>
              <a:t>Synagis</a:t>
            </a:r>
            <a:r>
              <a:rPr lang="en-US" sz="1800" baseline="30000" dirty="0" smtClean="0"/>
              <a:t>®</a:t>
            </a:r>
            <a:r>
              <a:rPr lang="en-US" sz="1800" dirty="0" smtClean="0"/>
              <a:t>) is a monoclonal antibody directed against an </a:t>
            </a:r>
            <a:r>
              <a:rPr lang="en-US" sz="1800" dirty="0" err="1" smtClean="0"/>
              <a:t>epitope</a:t>
            </a:r>
            <a:r>
              <a:rPr lang="en-US" sz="1800" dirty="0" smtClean="0"/>
              <a:t> in the A antigenic site of the F protein in RSV where 5% of it is </a:t>
            </a:r>
            <a:r>
              <a:rPr lang="en-US" sz="1800" dirty="0" err="1" smtClean="0"/>
              <a:t>murine</a:t>
            </a:r>
            <a:r>
              <a:rPr lang="en-US" sz="1800" dirty="0" smtClean="0"/>
              <a:t> derived</a:t>
            </a:r>
          </a:p>
          <a:p>
            <a:endParaRPr lang="en-US" sz="1800" dirty="0" smtClean="0"/>
          </a:p>
          <a:p>
            <a:r>
              <a:rPr lang="en-US" sz="1800" dirty="0" smtClean="0"/>
              <a:t>Since it is given as IM injection, caution should be taken in infants with bleeding diathesis</a:t>
            </a:r>
          </a:p>
          <a:p>
            <a:endParaRPr lang="en-US" sz="1800" dirty="0" smtClean="0"/>
          </a:p>
          <a:p>
            <a:r>
              <a:rPr lang="en-US" sz="1800" dirty="0" smtClean="0"/>
              <a:t>Concern is about the long-term effect of those relatively new modalities of therapy, especially now that they are given to a really young generation with a long years of expected survival  even though </a:t>
            </a:r>
            <a:r>
              <a:rPr lang="en-US" sz="1800" dirty="0" err="1" smtClean="0"/>
              <a:t>palivizumab</a:t>
            </a:r>
            <a:r>
              <a:rPr lang="en-US" sz="1800" dirty="0" smtClean="0"/>
              <a:t> seems to be safe so far</a:t>
            </a:r>
          </a:p>
          <a:p>
            <a:endParaRPr lang="en-US" sz="1800"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010400" cy="990600"/>
          </a:xfrm>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304800" y="1905000"/>
            <a:ext cx="8534400" cy="4724400"/>
          </a:xfrm>
        </p:spPr>
        <p:txBody>
          <a:bodyPr/>
          <a:lstStyle/>
          <a:p>
            <a:pPr>
              <a:buNone/>
            </a:pPr>
            <a:r>
              <a:rPr lang="en-US" sz="1800" b="1" dirty="0" smtClean="0"/>
              <a:t>Adverse Effects Evaluation</a:t>
            </a:r>
          </a:p>
          <a:p>
            <a:r>
              <a:rPr lang="en-US" sz="1800" dirty="0" smtClean="0"/>
              <a:t>The question is: Are we hitting hard against the wall and missing the who rock that could collapse on our heads to get that done?</a:t>
            </a:r>
          </a:p>
          <a:p>
            <a:endParaRPr lang="en-US" sz="1800" dirty="0" smtClean="0"/>
          </a:p>
          <a:p>
            <a:pPr lvl="1"/>
            <a:r>
              <a:rPr lang="en-US" sz="1800" dirty="0" smtClean="0"/>
              <a:t>The long-term implications of what happens beyond that first year is even more important</a:t>
            </a:r>
          </a:p>
          <a:p>
            <a:pPr lvl="1"/>
            <a:r>
              <a:rPr lang="en-US" sz="1800" dirty="0" smtClean="0"/>
              <a:t>What about the long term malignancy and </a:t>
            </a:r>
            <a:r>
              <a:rPr lang="en-US" sz="1800" dirty="0" err="1" smtClean="0"/>
              <a:t>demyelating</a:t>
            </a:r>
            <a:r>
              <a:rPr lang="en-US" sz="1800" dirty="0" smtClean="0"/>
              <a:t> effects of that intervention? </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103</a:t>
            </a:fld>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presentermedia.com/files/clipart/00005000/5156/group_session_md_wm.jpg">
            <a:hlinkClick r:id="rId2"/>
          </p:cNvPr>
          <p:cNvPicPr>
            <a:picLocks noChangeAspect="1" noChangeArrowheads="1"/>
          </p:cNvPicPr>
          <p:nvPr/>
        </p:nvPicPr>
        <p:blipFill>
          <a:blip r:embed="rId3" cstate="print"/>
          <a:srcRect/>
          <a:stretch>
            <a:fillRect/>
          </a:stretch>
        </p:blipFill>
        <p:spPr bwMode="auto">
          <a:xfrm>
            <a:off x="1905000" y="838200"/>
            <a:ext cx="5029200" cy="5029200"/>
          </a:xfrm>
          <a:prstGeom prst="rect">
            <a:avLst/>
          </a:prstGeom>
          <a:noFill/>
        </p:spPr>
      </p:pic>
      <p:sp>
        <p:nvSpPr>
          <p:cNvPr id="2" name="Title 1"/>
          <p:cNvSpPr>
            <a:spLocks noGrp="1"/>
          </p:cNvSpPr>
          <p:nvPr>
            <p:ph type="title"/>
          </p:nvPr>
        </p:nvSpPr>
        <p:spPr/>
        <p:txBody>
          <a:bodyPr/>
          <a:lstStyle/>
          <a:p>
            <a:endParaRPr lang="en-US"/>
          </a:p>
        </p:txBody>
      </p:sp>
      <p:sp>
        <p:nvSpPr>
          <p:cNvPr id="4" name="Rectangle 3"/>
          <p:cNvSpPr/>
          <p:nvPr/>
        </p:nvSpPr>
        <p:spPr>
          <a:xfrm>
            <a:off x="2209800" y="4800600"/>
            <a:ext cx="44935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DISCUSSION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a:t>
            </a:r>
            <a:endParaRPr lang="en-US" sz="3600" dirty="0"/>
          </a:p>
        </p:txBody>
      </p:sp>
      <p:sp>
        <p:nvSpPr>
          <p:cNvPr id="3" name="Content Placeholder 2"/>
          <p:cNvSpPr>
            <a:spLocks noGrp="1"/>
          </p:cNvSpPr>
          <p:nvPr>
            <p:ph idx="1"/>
          </p:nvPr>
        </p:nvSpPr>
        <p:spPr>
          <a:xfrm>
            <a:off x="304800" y="1676400"/>
            <a:ext cx="8534400" cy="4953000"/>
          </a:xfrm>
        </p:spPr>
        <p:txBody>
          <a:bodyPr/>
          <a:lstStyle/>
          <a:p>
            <a:r>
              <a:rPr lang="en-US" sz="2000" dirty="0" smtClean="0"/>
              <a:t>In this proof-of-concept study, </a:t>
            </a:r>
          </a:p>
          <a:p>
            <a:pPr lvl="1"/>
            <a:r>
              <a:rPr lang="en-US" sz="1800" dirty="0" smtClean="0"/>
              <a:t>MAKI trial found that prophylaxis of healthy, late preterm infants with the </a:t>
            </a:r>
            <a:r>
              <a:rPr lang="en-US" sz="1800" dirty="0" err="1" smtClean="0"/>
              <a:t>palivizumab</a:t>
            </a:r>
            <a:r>
              <a:rPr lang="en-US" sz="1800" dirty="0" smtClean="0"/>
              <a:t> significantly reduced parent-reported wheezing days &amp; recurrent wheeze during the 1</a:t>
            </a:r>
            <a:r>
              <a:rPr lang="en-US" sz="1800" baseline="30000" dirty="0" smtClean="0"/>
              <a:t>st</a:t>
            </a:r>
            <a:r>
              <a:rPr lang="en-US" sz="1800" dirty="0" smtClean="0"/>
              <a:t> year of life, even after RSV  prevention effect would have waned &amp; outside the RSV season</a:t>
            </a:r>
          </a:p>
          <a:p>
            <a:pPr>
              <a:buNone/>
            </a:pPr>
            <a:endParaRPr lang="en-US" sz="2000" dirty="0" smtClean="0"/>
          </a:p>
          <a:p>
            <a:r>
              <a:rPr lang="en-US" sz="2000" dirty="0" smtClean="0"/>
              <a:t>This is a major step in solving a conundrum that has been debated for more than 4 decades; </a:t>
            </a:r>
            <a:r>
              <a:rPr lang="en-US" sz="2000" dirty="0" err="1" smtClean="0"/>
              <a:t>ie</a:t>
            </a:r>
            <a:r>
              <a:rPr lang="en-US" sz="2000" dirty="0" smtClean="0"/>
              <a:t>, is RSV </a:t>
            </a:r>
            <a:r>
              <a:rPr lang="en-US" sz="2000" dirty="0" err="1" smtClean="0"/>
              <a:t>bronchiolitis</a:t>
            </a:r>
            <a:r>
              <a:rPr lang="en-US" sz="2000" dirty="0" smtClean="0"/>
              <a:t> linked to subsequent recurrent wheezing and asthma</a:t>
            </a:r>
          </a:p>
          <a:p>
            <a:endParaRPr lang="en-US" sz="2000" dirty="0" smtClean="0"/>
          </a:p>
          <a:p>
            <a:r>
              <a:rPr lang="en-US" sz="2000" dirty="0" smtClean="0"/>
              <a:t>The answer coming from this first randomized study is 'yes,' at least during the first year of life in preterm-born infants</a:t>
            </a:r>
          </a:p>
          <a:p>
            <a:endParaRPr lang="en-US" sz="2000" dirty="0" smtClean="0"/>
          </a:p>
          <a:p>
            <a:endParaRPr lang="en-US" sz="2000" dirty="0" smtClean="0"/>
          </a:p>
          <a:p>
            <a:endParaRPr lang="en-US" sz="2000" dirty="0" smtClean="0"/>
          </a:p>
          <a:p>
            <a:endParaRPr lang="en-US" sz="2000"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381000" y="1905000"/>
            <a:ext cx="8534400" cy="4724400"/>
          </a:xfrm>
        </p:spPr>
        <p:txBody>
          <a:bodyPr/>
          <a:lstStyle/>
          <a:p>
            <a:pPr>
              <a:buNone/>
            </a:pPr>
            <a:r>
              <a:rPr lang="en-US" sz="2000" b="1" dirty="0" smtClean="0"/>
              <a:t>Discussion evaluation</a:t>
            </a:r>
          </a:p>
          <a:p>
            <a:r>
              <a:rPr lang="en-US" sz="2000" dirty="0" smtClean="0"/>
              <a:t>The authors intended to probe what appears to be a causal relationship between RSV infection and recurrent wheeze – not to identify an effective treatment</a:t>
            </a:r>
          </a:p>
          <a:p>
            <a:pPr lvl="0"/>
            <a:endParaRPr lang="en-US" sz="2000" dirty="0" smtClean="0"/>
          </a:p>
          <a:p>
            <a:pPr lvl="0"/>
            <a:r>
              <a:rPr lang="en-US" sz="2000" dirty="0" smtClean="0"/>
              <a:t>The results are in line with previous studies that acknowledge the relationship between RSV </a:t>
            </a:r>
            <a:r>
              <a:rPr lang="en-US" sz="2000" dirty="0" err="1" smtClean="0"/>
              <a:t>bronchiolitis</a:t>
            </a:r>
            <a:r>
              <a:rPr lang="en-US" sz="2000" dirty="0" smtClean="0"/>
              <a:t> and recurrent wheeze</a:t>
            </a:r>
          </a:p>
          <a:p>
            <a:endParaRPr lang="en-US" sz="2000" dirty="0" smtClean="0"/>
          </a:p>
          <a:p>
            <a:r>
              <a:rPr lang="en-US" sz="2000" dirty="0" smtClean="0"/>
              <a:t>Specifically, research in mice has indicated that RSV infection can cause persistent airway </a:t>
            </a:r>
            <a:r>
              <a:rPr lang="en-US" sz="2000" dirty="0" err="1" smtClean="0"/>
              <a:t>hyperresponsiveness</a:t>
            </a:r>
            <a:r>
              <a:rPr lang="en-US" sz="2000" dirty="0" smtClean="0"/>
              <a:t> and chronic lung inflammation</a:t>
            </a:r>
          </a:p>
          <a:p>
            <a:endParaRPr lang="en-US" sz="2000" dirty="0" smtClean="0"/>
          </a:p>
          <a:p>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0999"/>
            <a:ext cx="7010400" cy="1143001"/>
          </a:xfrm>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304800" y="1905000"/>
            <a:ext cx="8534400" cy="4724400"/>
          </a:xfrm>
        </p:spPr>
        <p:txBody>
          <a:bodyPr/>
          <a:lstStyle/>
          <a:p>
            <a:pPr>
              <a:buNone/>
            </a:pPr>
            <a:r>
              <a:rPr lang="en-US" sz="2000" b="1" dirty="0" smtClean="0"/>
              <a:t>Discussion evaluation</a:t>
            </a:r>
          </a:p>
          <a:p>
            <a:r>
              <a:rPr lang="en-US" sz="2000" dirty="0" smtClean="0">
                <a:solidFill>
                  <a:schemeClr val="tx2"/>
                </a:solidFill>
                <a:latin typeface="+mn-lt"/>
                <a:ea typeface="+mn-ea"/>
                <a:cs typeface="+mn-cs"/>
              </a:rPr>
              <a:t>RSV </a:t>
            </a:r>
            <a:r>
              <a:rPr lang="en-US" sz="2000" dirty="0">
                <a:solidFill>
                  <a:schemeClr val="tx2"/>
                </a:solidFill>
                <a:latin typeface="+mn-lt"/>
                <a:ea typeface="+mn-ea"/>
                <a:cs typeface="+mn-cs"/>
              </a:rPr>
              <a:t>was recognized before as a contributing factor to the development of recurrent wheeze in the first year of life, playing together with genetic factors in altering the lung structure and function early in life , an event that is thought to play an important role in the airway hypersensitivity </a:t>
            </a:r>
            <a:r>
              <a:rPr lang="en-US" sz="2000" dirty="0" smtClean="0">
                <a:solidFill>
                  <a:schemeClr val="tx2"/>
                </a:solidFill>
                <a:latin typeface="+mn-lt"/>
                <a:ea typeface="+mn-ea"/>
                <a:cs typeface="+mn-cs"/>
              </a:rPr>
              <a:t>syndrome</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Interestingly</a:t>
            </a:r>
            <a:r>
              <a:rPr lang="en-US" sz="2000" dirty="0">
                <a:solidFill>
                  <a:schemeClr val="tx2"/>
                </a:solidFill>
                <a:latin typeface="+mn-lt"/>
                <a:ea typeface="+mn-ea"/>
                <a:cs typeface="+mn-cs"/>
              </a:rPr>
              <a:t>, there was 61% relative risk reduction in the primary end point in the intervention </a:t>
            </a:r>
            <a:r>
              <a:rPr lang="en-US" sz="2000" dirty="0" err="1">
                <a:solidFill>
                  <a:schemeClr val="tx2"/>
                </a:solidFill>
                <a:latin typeface="+mn-lt"/>
                <a:ea typeface="+mn-ea"/>
                <a:cs typeface="+mn-cs"/>
              </a:rPr>
              <a:t>vs</a:t>
            </a:r>
            <a:r>
              <a:rPr lang="en-US" sz="2000" dirty="0">
                <a:solidFill>
                  <a:schemeClr val="tx2"/>
                </a:solidFill>
                <a:latin typeface="+mn-lt"/>
                <a:ea typeface="+mn-ea"/>
                <a:cs typeface="+mn-cs"/>
              </a:rPr>
              <a:t> the placebo group. This prevention will translate to a lower morbidity rates and hence cost and disturbed life style in this high risk </a:t>
            </a:r>
            <a:r>
              <a:rPr lang="en-US" sz="2000" dirty="0" smtClean="0">
                <a:solidFill>
                  <a:schemeClr val="tx2"/>
                </a:solidFill>
                <a:latin typeface="+mn-lt"/>
                <a:ea typeface="+mn-ea"/>
                <a:cs typeface="+mn-cs"/>
              </a:rPr>
              <a:t>population</a:t>
            </a:r>
            <a:endParaRPr lang="en-US" dirty="0">
              <a:solidFill>
                <a:schemeClr val="tx2"/>
              </a:solidFill>
              <a:latin typeface="+mn-lt"/>
              <a:ea typeface="+mn-ea"/>
              <a:cs typeface="+mn-cs"/>
            </a:endParaRP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7010400" cy="1143000"/>
          </a:xfrm>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228600" y="1752600"/>
            <a:ext cx="8686800" cy="4953000"/>
          </a:xfrm>
        </p:spPr>
        <p:txBody>
          <a:bodyPr/>
          <a:lstStyle/>
          <a:p>
            <a:pPr>
              <a:buNone/>
            </a:pPr>
            <a:r>
              <a:rPr lang="en-US" sz="2000" b="1" dirty="0" smtClean="0"/>
              <a:t>Discussion evaluation</a:t>
            </a:r>
          </a:p>
          <a:p>
            <a:pPr>
              <a:buFont typeface="Wingdings" pitchFamily="2" charset="2"/>
              <a:buChar char="ü"/>
            </a:pPr>
            <a:r>
              <a:rPr lang="en-US" sz="2000" dirty="0" smtClean="0"/>
              <a:t>The randomization and utilization of a virus-specific drug in this appropriately powered trial provides convincing evidence for a special role for RSV to be a contributing factor to the development of recurrent wheezing in the first year of life</a:t>
            </a:r>
          </a:p>
          <a:p>
            <a:pPr>
              <a:buFont typeface="Wingdings" pitchFamily="2" charset="2"/>
              <a:buChar char="ü"/>
            </a:pPr>
            <a:endParaRPr lang="en-US" sz="2000" dirty="0" smtClean="0"/>
          </a:p>
          <a:p>
            <a:pPr>
              <a:buFont typeface="Wingdings" pitchFamily="2" charset="2"/>
              <a:buChar char="ü"/>
            </a:pPr>
            <a:r>
              <a:rPr lang="en-US" sz="2000" dirty="0" smtClean="0"/>
              <a:t>Although this study does not prove that RSV infection, through damage to the lungs, causes long-term airway </a:t>
            </a:r>
            <a:r>
              <a:rPr lang="en-US" sz="2000" dirty="0" err="1" smtClean="0"/>
              <a:t>hyperresponsiveness</a:t>
            </a:r>
            <a:r>
              <a:rPr lang="en-US" sz="2000" dirty="0" smtClean="0"/>
              <a:t> and wheezing</a:t>
            </a:r>
          </a:p>
          <a:p>
            <a:pPr>
              <a:buFont typeface="Wingdings" pitchFamily="2" charset="2"/>
              <a:buChar char="ü"/>
            </a:pPr>
            <a:endParaRPr lang="en-US" sz="2000" dirty="0" smtClean="0"/>
          </a:p>
          <a:p>
            <a:pPr>
              <a:buFont typeface="Wingdings" pitchFamily="2" charset="2"/>
              <a:buChar char="ü"/>
            </a:pPr>
            <a:r>
              <a:rPr lang="en-US" sz="2000" dirty="0" smtClean="0"/>
              <a:t>Interesting too, to note that the babies in this study were not extremely premature either. It would be helpful to see similar work on even earlier babies to look at outcomes</a:t>
            </a:r>
          </a:p>
          <a:p>
            <a:pPr>
              <a:buFont typeface="Wingdings" pitchFamily="2" charset="2"/>
              <a:buChar char="ü"/>
            </a:pPr>
            <a:endParaRPr lang="en-US" sz="2000" dirty="0" smtClean="0">
              <a:solidFill>
                <a:srgbClr val="FF0000"/>
              </a:solidFill>
            </a:endParaRPr>
          </a:p>
          <a:p>
            <a:pPr>
              <a:buFont typeface="Wingdings" pitchFamily="2" charset="2"/>
              <a:buChar char="ü"/>
            </a:pPr>
            <a:endParaRPr lang="en-US" sz="2000" dirty="0" smtClean="0">
              <a:solidFill>
                <a:srgbClr val="FF0000"/>
              </a:solidFill>
            </a:endParaRPr>
          </a:p>
          <a:p>
            <a:pPr lvl="0"/>
            <a:endParaRPr lang="en-US" sz="2000" dirty="0">
              <a:solidFill>
                <a:schemeClr val="tx2"/>
              </a:solidFill>
              <a:latin typeface="+mn-lt"/>
              <a:ea typeface="+mn-ea"/>
              <a:cs typeface="+mn-cs"/>
            </a:endParaRP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457200" y="2133600"/>
            <a:ext cx="8077200" cy="4724400"/>
          </a:xfrm>
        </p:spPr>
        <p:txBody>
          <a:bodyPr/>
          <a:lstStyle/>
          <a:p>
            <a:pPr>
              <a:buNone/>
            </a:pPr>
            <a:r>
              <a:rPr lang="en-US" sz="2000" b="1" dirty="0" smtClean="0"/>
              <a:t>Discussion evaluation</a:t>
            </a:r>
          </a:p>
          <a:p>
            <a:pPr>
              <a:buNone/>
            </a:pPr>
            <a:r>
              <a:rPr lang="en-US" sz="2000" dirty="0" smtClean="0">
                <a:solidFill>
                  <a:srgbClr val="FF0000"/>
                </a:solidFill>
              </a:rPr>
              <a:t>HOWEVER</a:t>
            </a:r>
          </a:p>
          <a:p>
            <a:r>
              <a:rPr lang="en-US" sz="2000" dirty="0" smtClean="0"/>
              <a:t>This study does not provide definitive information beyond the first year of life and in full-term born children that represent the large majority of asthmatic children</a:t>
            </a:r>
          </a:p>
          <a:p>
            <a:endParaRPr lang="en-US" sz="2000" dirty="0" smtClean="0">
              <a:solidFill>
                <a:srgbClr val="FF0000"/>
              </a:solidFill>
            </a:endParaRPr>
          </a:p>
          <a:p>
            <a:r>
              <a:rPr lang="en-US" sz="2000" dirty="0" smtClean="0"/>
              <a:t>The study did not include term infants; therefore the results may not be </a:t>
            </a:r>
            <a:r>
              <a:rPr lang="en-US" sz="2000" dirty="0" err="1" smtClean="0"/>
              <a:t>generalizable</a:t>
            </a:r>
            <a:r>
              <a:rPr lang="en-US" sz="2000" dirty="0" smtClean="0"/>
              <a:t> to term infants  and to the general population</a:t>
            </a:r>
          </a:p>
          <a:p>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Clinical Presentation</a:t>
            </a:r>
            <a:endParaRPr lang="en-US" sz="3600" dirty="0"/>
          </a:p>
        </p:txBody>
      </p:sp>
      <p:sp>
        <p:nvSpPr>
          <p:cNvPr id="3" name="Content Placeholder 2"/>
          <p:cNvSpPr>
            <a:spLocks noGrp="1"/>
          </p:cNvSpPr>
          <p:nvPr>
            <p:ph idx="1"/>
          </p:nvPr>
        </p:nvSpPr>
        <p:spPr>
          <a:xfrm>
            <a:off x="304800" y="1828800"/>
            <a:ext cx="8458200" cy="4800600"/>
          </a:xfrm>
        </p:spPr>
        <p:txBody>
          <a:bodyPr/>
          <a:lstStyle/>
          <a:p>
            <a:r>
              <a:rPr lang="en-US" sz="2000" dirty="0" smtClean="0"/>
              <a:t>Seasonal occurrence: typically Nov through  Apr</a:t>
            </a:r>
          </a:p>
          <a:p>
            <a:r>
              <a:rPr lang="en-US" sz="2000" dirty="0" smtClean="0"/>
              <a:t>Depends on geographic location</a:t>
            </a:r>
          </a:p>
          <a:p>
            <a:pPr lvl="1"/>
            <a:r>
              <a:rPr lang="en-US" sz="2000" dirty="0" smtClean="0"/>
              <a:t>Appears in Nov. or Dec. persists till Apr. or May </a:t>
            </a:r>
          </a:p>
          <a:p>
            <a:pPr lvl="1"/>
            <a:r>
              <a:rPr lang="en-US" sz="2000" dirty="0" smtClean="0"/>
              <a:t>Peak in January/February</a:t>
            </a:r>
          </a:p>
          <a:p>
            <a:pPr lvl="1"/>
            <a:r>
              <a:rPr lang="en-US" sz="2000" dirty="0" smtClean="0"/>
              <a:t>Incubation 4-5 days, LRI between days 5-7</a:t>
            </a:r>
          </a:p>
          <a:p>
            <a:pPr lvl="1"/>
            <a:r>
              <a:rPr lang="en-US" sz="2000" dirty="0" smtClean="0"/>
              <a:t>Peak incidence 2-5 months</a:t>
            </a:r>
          </a:p>
          <a:p>
            <a:endParaRPr lang="en-US" sz="2000" dirty="0" smtClean="0"/>
          </a:p>
          <a:p>
            <a:r>
              <a:rPr lang="en-US" sz="2000" dirty="0" smtClean="0"/>
              <a:t>Signs and Symptoms</a:t>
            </a:r>
          </a:p>
          <a:p>
            <a:pPr lvl="1"/>
            <a:r>
              <a:rPr lang="en-US" sz="2000" dirty="0" smtClean="0"/>
              <a:t>Neonates and infants: </a:t>
            </a:r>
          </a:p>
          <a:p>
            <a:pPr lvl="2"/>
            <a:r>
              <a:rPr lang="en-US" sz="1600" dirty="0" smtClean="0"/>
              <a:t>LRT symptoms (e.g. </a:t>
            </a:r>
            <a:r>
              <a:rPr lang="en-US" sz="1600" dirty="0" err="1" smtClean="0"/>
              <a:t>bronchiolitis</a:t>
            </a:r>
            <a:r>
              <a:rPr lang="en-US" sz="1600" dirty="0" smtClean="0"/>
              <a:t>, and pneumonia), wheezing, lethargy, irritability, poor feeding and apnea</a:t>
            </a:r>
          </a:p>
          <a:p>
            <a:pPr lvl="2"/>
            <a:endParaRPr lang="en-US" sz="1600" dirty="0" smtClean="0"/>
          </a:p>
          <a:p>
            <a:pPr lvl="1"/>
            <a:r>
              <a:rPr lang="en-US" sz="2000" dirty="0" smtClean="0"/>
              <a:t>Older children: </a:t>
            </a:r>
          </a:p>
          <a:p>
            <a:pPr lvl="2"/>
            <a:r>
              <a:rPr lang="en-US" sz="1600" dirty="0" smtClean="0"/>
              <a:t>URT symptoms</a:t>
            </a:r>
            <a:endParaRPr lang="en-US" sz="1600" dirty="0"/>
          </a:p>
        </p:txBody>
      </p:sp>
      <p:pic>
        <p:nvPicPr>
          <p:cNvPr id="4" name="Picture 4"/>
          <p:cNvPicPr>
            <a:picLocks noChangeAspect="1" noChangeArrowheads="1"/>
          </p:cNvPicPr>
          <p:nvPr/>
        </p:nvPicPr>
        <p:blipFill>
          <a:blip r:embed="rId2" cstate="print"/>
          <a:srcRect/>
          <a:stretch>
            <a:fillRect/>
          </a:stretch>
        </p:blipFill>
        <p:spPr bwMode="auto">
          <a:xfrm>
            <a:off x="6629400" y="381000"/>
            <a:ext cx="2133600" cy="2227692"/>
          </a:xfrm>
          <a:prstGeom prst="rect">
            <a:avLst/>
          </a:prstGeom>
          <a:noFill/>
          <a:ln w="9525">
            <a:noFill/>
            <a:miter lim="800000"/>
            <a:headEnd/>
            <a:tailEnd/>
          </a:ln>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304800" y="2209800"/>
            <a:ext cx="8458200" cy="4648200"/>
          </a:xfrm>
        </p:spPr>
        <p:txBody>
          <a:bodyPr/>
          <a:lstStyle/>
          <a:p>
            <a:pPr>
              <a:buNone/>
            </a:pPr>
            <a:r>
              <a:rPr lang="en-US" sz="2000" b="1" dirty="0" smtClean="0"/>
              <a:t>Discussion evaluation</a:t>
            </a:r>
          </a:p>
          <a:p>
            <a:r>
              <a:rPr lang="en-US" sz="2000" dirty="0" smtClean="0"/>
              <a:t>Additionally the study showed that preventing RSV infection reduced wheezing regardless of family history of </a:t>
            </a:r>
            <a:r>
              <a:rPr lang="en-US" sz="2000" dirty="0" err="1" smtClean="0"/>
              <a:t>atopy</a:t>
            </a:r>
            <a:endParaRPr lang="en-US" sz="2000" dirty="0" smtClean="0"/>
          </a:p>
          <a:p>
            <a:endParaRPr lang="en-US" sz="2000" dirty="0" smtClean="0"/>
          </a:p>
          <a:p>
            <a:r>
              <a:rPr lang="en-US" sz="2000" dirty="0" smtClean="0"/>
              <a:t>The integration of family history in the analysis further strengthens the authors’ argument for a causal role of RSV in recurrent wheeze</a:t>
            </a:r>
          </a:p>
          <a:p>
            <a:endParaRPr lang="en-US" sz="2000" dirty="0" smtClean="0"/>
          </a:p>
          <a:p>
            <a:pPr>
              <a:buNone/>
            </a:pPr>
            <a:r>
              <a:rPr lang="en-US" sz="2000" dirty="0" smtClean="0"/>
              <a:t>	</a:t>
            </a:r>
          </a:p>
          <a:p>
            <a:pPr>
              <a:buNone/>
            </a:pPr>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533400" y="1905000"/>
            <a:ext cx="8001000" cy="4572000"/>
          </a:xfrm>
        </p:spPr>
        <p:txBody>
          <a:bodyPr/>
          <a:lstStyle/>
          <a:p>
            <a:pPr>
              <a:buNone/>
            </a:pPr>
            <a:r>
              <a:rPr lang="en-US" sz="2000" b="1" dirty="0" smtClean="0"/>
              <a:t>Discussion evaluation</a:t>
            </a:r>
          </a:p>
          <a:p>
            <a:pPr>
              <a:buNone/>
            </a:pPr>
            <a:r>
              <a:rPr lang="en-US" sz="2000" dirty="0" smtClean="0">
                <a:solidFill>
                  <a:srgbClr val="FF0000"/>
                </a:solidFill>
              </a:rPr>
              <a:t>However</a:t>
            </a:r>
          </a:p>
          <a:p>
            <a:pPr>
              <a:buNone/>
            </a:pPr>
            <a:endParaRPr lang="en-US" sz="2000" dirty="0" smtClean="0">
              <a:solidFill>
                <a:srgbClr val="FF0000"/>
              </a:solidFill>
            </a:endParaRPr>
          </a:p>
          <a:p>
            <a:r>
              <a:rPr lang="en-US" sz="2000" dirty="0" smtClean="0"/>
              <a:t>The study lacked sufficient time and power to address the issue of asthma</a:t>
            </a:r>
          </a:p>
          <a:p>
            <a:pPr lvl="1"/>
            <a:r>
              <a:rPr lang="en-US" sz="1800" dirty="0" smtClean="0"/>
              <a:t>Whether the reduction in wheezing would lead to a commensurate decrease in incidence of asthma was not addressed in the study</a:t>
            </a:r>
          </a:p>
          <a:p>
            <a:pPr lvl="1"/>
            <a:endParaRPr lang="en-US" sz="1800" dirty="0" smtClean="0"/>
          </a:p>
          <a:p>
            <a:r>
              <a:rPr lang="en-US" sz="2000" dirty="0" smtClean="0"/>
              <a:t>Other factors can contribute to infant wheezing risk, including certain genetic variants as well as allergic sensitization</a:t>
            </a:r>
          </a:p>
          <a:p>
            <a:endParaRPr lang="en-US" sz="2000" dirty="0" smtClean="0"/>
          </a:p>
          <a:p>
            <a:r>
              <a:rPr lang="en-US" sz="2000" dirty="0" err="1" smtClean="0"/>
              <a:t>Palivizumab</a:t>
            </a:r>
            <a:r>
              <a:rPr lang="en-US" sz="2000" dirty="0" smtClean="0"/>
              <a:t> treatment, while decreasing morbidity in infancy, may have limited effects on at least some asthma-risk pathways</a:t>
            </a:r>
          </a:p>
          <a:p>
            <a:pPr>
              <a:buNone/>
            </a:pP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304800" y="1905000"/>
            <a:ext cx="8534400" cy="4724400"/>
          </a:xfrm>
        </p:spPr>
        <p:txBody>
          <a:bodyPr/>
          <a:lstStyle/>
          <a:p>
            <a:pPr>
              <a:buNone/>
            </a:pPr>
            <a:r>
              <a:rPr lang="en-US" sz="2000" b="1" dirty="0" smtClean="0"/>
              <a:t>Discussion evaluation</a:t>
            </a:r>
          </a:p>
          <a:p>
            <a:r>
              <a:rPr lang="en-US" sz="2000" dirty="0" smtClean="0">
                <a:solidFill>
                  <a:schemeClr val="tx2"/>
                </a:solidFill>
                <a:latin typeface="+mn-lt"/>
                <a:ea typeface="+mn-ea"/>
                <a:cs typeface="+mn-cs"/>
              </a:rPr>
              <a:t>"</a:t>
            </a:r>
            <a:r>
              <a:rPr lang="en-US" sz="2000" dirty="0">
                <a:solidFill>
                  <a:schemeClr val="tx2"/>
                </a:solidFill>
                <a:latin typeface="+mn-lt"/>
                <a:ea typeface="+mn-ea"/>
                <a:cs typeface="+mn-cs"/>
              </a:rPr>
              <a:t>Is that really all that clinically </a:t>
            </a:r>
            <a:r>
              <a:rPr lang="en-US" sz="2000" dirty="0" smtClean="0">
                <a:solidFill>
                  <a:schemeClr val="tx2"/>
                </a:solidFill>
                <a:latin typeface="+mn-lt"/>
                <a:ea typeface="+mn-ea"/>
                <a:cs typeface="+mn-cs"/>
              </a:rPr>
              <a:t>useful especially </a:t>
            </a:r>
            <a:r>
              <a:rPr lang="en-US" sz="2000" dirty="0">
                <a:solidFill>
                  <a:schemeClr val="tx2"/>
                </a:solidFill>
                <a:latin typeface="+mn-lt"/>
                <a:ea typeface="+mn-ea"/>
                <a:cs typeface="+mn-cs"/>
              </a:rPr>
              <a:t>in light of the uncertainty over the impact on subsequent asthma </a:t>
            </a:r>
            <a:r>
              <a:rPr lang="en-US" sz="2000" dirty="0" smtClean="0">
                <a:solidFill>
                  <a:schemeClr val="tx2"/>
                </a:solidFill>
                <a:latin typeface="+mn-lt"/>
                <a:ea typeface="+mn-ea"/>
                <a:cs typeface="+mn-cs"/>
              </a:rPr>
              <a:t>development</a:t>
            </a:r>
            <a:r>
              <a:rPr lang="en-US" sz="2000" dirty="0" smtClean="0"/>
              <a:t>?</a:t>
            </a:r>
          </a:p>
          <a:p>
            <a:endParaRPr lang="en-US" sz="2000" dirty="0" smtClean="0">
              <a:solidFill>
                <a:schemeClr val="tx2"/>
              </a:solidFill>
              <a:latin typeface="+mn-lt"/>
              <a:ea typeface="+mn-ea"/>
              <a:cs typeface="+mn-cs"/>
            </a:endParaRPr>
          </a:p>
          <a:p>
            <a:r>
              <a:rPr lang="en-US" sz="2000" dirty="0" smtClean="0"/>
              <a:t>It is important to recognize that other asthma-risk “pathways,” which are independent of allergic sensitization, may also contribute to increased asthma risk </a:t>
            </a:r>
          </a:p>
          <a:p>
            <a:pPr lvl="1"/>
            <a:r>
              <a:rPr lang="en-US" sz="1800" dirty="0" smtClean="0"/>
              <a:t>One pathway </a:t>
            </a:r>
            <a:r>
              <a:rPr lang="en-US" sz="2000" dirty="0" smtClean="0"/>
              <a:t>may involve genetic variation at the 17q21 locus and virus-induced wheezing illnesses</a:t>
            </a:r>
          </a:p>
          <a:p>
            <a:pPr lvl="1"/>
            <a:endParaRPr lang="en-US" sz="2000" dirty="0" smtClean="0"/>
          </a:p>
          <a:p>
            <a:r>
              <a:rPr lang="en-US" sz="2000" dirty="0" smtClean="0">
                <a:solidFill>
                  <a:schemeClr val="tx2"/>
                </a:solidFill>
                <a:latin typeface="+mn-lt"/>
                <a:ea typeface="+mn-ea"/>
                <a:cs typeface="+mn-cs"/>
              </a:rPr>
              <a:t>So rather than prophylactic treatment, a better approach would be an RSV vaccine</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400" dirty="0" smtClean="0"/>
              <a:t>cont’d</a:t>
            </a:r>
            <a:endParaRPr lang="en-US" sz="3600" dirty="0"/>
          </a:p>
        </p:txBody>
      </p:sp>
      <p:sp>
        <p:nvSpPr>
          <p:cNvPr id="3" name="Content Placeholder 2"/>
          <p:cNvSpPr>
            <a:spLocks noGrp="1"/>
          </p:cNvSpPr>
          <p:nvPr>
            <p:ph idx="1"/>
          </p:nvPr>
        </p:nvSpPr>
        <p:spPr>
          <a:xfrm>
            <a:off x="533400" y="1905000"/>
            <a:ext cx="8229600" cy="4648200"/>
          </a:xfrm>
        </p:spPr>
        <p:txBody>
          <a:bodyPr/>
          <a:lstStyle/>
          <a:p>
            <a:pPr>
              <a:buNone/>
            </a:pPr>
            <a:r>
              <a:rPr lang="en-US" sz="2000" b="1" dirty="0" smtClean="0"/>
              <a:t>Discussion evaluation</a:t>
            </a:r>
          </a:p>
          <a:p>
            <a:r>
              <a:rPr lang="en-US" sz="2000" dirty="0" smtClean="0"/>
              <a:t>Would it be a wise decision to begin treating premature infants routinely with </a:t>
            </a:r>
            <a:r>
              <a:rPr lang="en-US" sz="2000" dirty="0" err="1" smtClean="0"/>
              <a:t>palivizumab</a:t>
            </a:r>
            <a:r>
              <a:rPr lang="en-US" sz="2000" dirty="0" smtClean="0"/>
              <a:t>?</a:t>
            </a:r>
          </a:p>
          <a:p>
            <a:endParaRPr lang="en-US" sz="2000" dirty="0" smtClean="0"/>
          </a:p>
          <a:p>
            <a:r>
              <a:rPr lang="en-US" sz="2000" dirty="0" smtClean="0"/>
              <a:t>Not only is the drug costly, but adherence to the monthly injection schedule is frequently poor and missed doses greatly reduce the protective effect</a:t>
            </a:r>
          </a:p>
          <a:p>
            <a:pPr>
              <a:buNone/>
            </a:pPr>
            <a:r>
              <a:rPr lang="en-US" sz="2000" b="1" dirty="0" smtClean="0"/>
              <a:t> </a:t>
            </a:r>
            <a:endParaRPr lang="en-US" sz="2000" dirty="0" smtClean="0"/>
          </a:p>
          <a:p>
            <a:r>
              <a:rPr lang="en-US" sz="2000" dirty="0" smtClean="0"/>
              <a:t>When the commitment to prophylaxis is made, when should it begin? The “season” is fairly predictable, but it is important to understand seasonal variability</a:t>
            </a:r>
          </a:p>
          <a:p>
            <a:endParaRPr lang="en-US" sz="2000" dirty="0" smtClean="0"/>
          </a:p>
          <a:p>
            <a:r>
              <a:rPr lang="en-US" sz="2000" dirty="0" smtClean="0"/>
              <a:t>Data suggest that the season not only varies from year to year, but also depends on the location of the patient base</a:t>
            </a:r>
          </a:p>
          <a:p>
            <a:endParaRPr lang="en-US" sz="2000"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1800" dirty="0" smtClean="0"/>
              <a:t>cont’d</a:t>
            </a:r>
            <a:endParaRPr lang="en-US" sz="1800" dirty="0"/>
          </a:p>
        </p:txBody>
      </p:sp>
      <p:sp>
        <p:nvSpPr>
          <p:cNvPr id="3" name="Content Placeholder 2"/>
          <p:cNvSpPr>
            <a:spLocks noGrp="1"/>
          </p:cNvSpPr>
          <p:nvPr>
            <p:ph idx="1"/>
          </p:nvPr>
        </p:nvSpPr>
        <p:spPr>
          <a:xfrm>
            <a:off x="381000" y="1905000"/>
            <a:ext cx="8534400" cy="4800600"/>
          </a:xfrm>
        </p:spPr>
        <p:txBody>
          <a:bodyPr/>
          <a:lstStyle/>
          <a:p>
            <a:r>
              <a:rPr lang="en-US" sz="2000" dirty="0">
                <a:solidFill>
                  <a:schemeClr val="tx2"/>
                </a:solidFill>
                <a:latin typeface="+mn-lt"/>
                <a:ea typeface="+mn-ea"/>
                <a:cs typeface="+mn-cs"/>
              </a:rPr>
              <a:t>The reduction in wheezing comes at a price, </a:t>
            </a:r>
            <a:r>
              <a:rPr lang="en-US" sz="2000" dirty="0" smtClean="0"/>
              <a:t>however. The price tag is still an important consideration for people</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Cost varies </a:t>
            </a:r>
            <a:r>
              <a:rPr lang="en-US" sz="2000" dirty="0">
                <a:solidFill>
                  <a:schemeClr val="tx2"/>
                </a:solidFill>
                <a:latin typeface="+mn-lt"/>
                <a:ea typeface="+mn-ea"/>
                <a:cs typeface="+mn-cs"/>
              </a:rPr>
              <a:t>from country to country. A child's weight, which determines dosage, also affects the cost of </a:t>
            </a:r>
            <a:r>
              <a:rPr lang="en-US" sz="2000" dirty="0" smtClean="0">
                <a:solidFill>
                  <a:schemeClr val="tx2"/>
                </a:solidFill>
                <a:latin typeface="+mn-lt"/>
                <a:ea typeface="+mn-ea"/>
                <a:cs typeface="+mn-cs"/>
              </a:rPr>
              <a:t>treatment</a:t>
            </a:r>
          </a:p>
          <a:p>
            <a:pPr lvl="1"/>
            <a:r>
              <a:rPr lang="en-US" sz="1800" dirty="0" smtClean="0"/>
              <a:t>In Lebanon, </a:t>
            </a:r>
            <a:r>
              <a:rPr lang="en-US" sz="1800" dirty="0" err="1" smtClean="0"/>
              <a:t>Synagis</a:t>
            </a:r>
            <a:r>
              <a:rPr lang="en-US" sz="1800" dirty="0" smtClean="0"/>
              <a:t>® cost is </a:t>
            </a:r>
          </a:p>
          <a:p>
            <a:pPr lvl="2"/>
            <a:r>
              <a:rPr lang="en-US" sz="1400" dirty="0" smtClean="0"/>
              <a:t>100mg vial: 1,549,595 L.L.</a:t>
            </a:r>
          </a:p>
          <a:p>
            <a:pPr lvl="2"/>
            <a:r>
              <a:rPr lang="en-US" sz="1400" dirty="0" smtClean="0"/>
              <a:t>50 mg vial: 947,490 L.L.</a:t>
            </a:r>
          </a:p>
          <a:p>
            <a:endParaRPr lang="en-US" sz="2000" dirty="0" smtClean="0"/>
          </a:p>
          <a:p>
            <a:r>
              <a:rPr lang="en-US" sz="2000" dirty="0" smtClean="0">
                <a:solidFill>
                  <a:schemeClr val="tx2"/>
                </a:solidFill>
                <a:latin typeface="+mn-lt"/>
                <a:ea typeface="+mn-ea"/>
                <a:cs typeface="+mn-cs"/>
              </a:rPr>
              <a:t>Society </a:t>
            </a:r>
            <a:r>
              <a:rPr lang="en-US" sz="2000" dirty="0">
                <a:solidFill>
                  <a:schemeClr val="tx2"/>
                </a:solidFill>
                <a:latin typeface="+mn-lt"/>
                <a:ea typeface="+mn-ea"/>
                <a:cs typeface="+mn-cs"/>
              </a:rPr>
              <a:t>needs to define whether its cost-effectiveness is </a:t>
            </a:r>
            <a:r>
              <a:rPr lang="en-US" sz="2000" dirty="0" smtClean="0">
                <a:solidFill>
                  <a:schemeClr val="tx2"/>
                </a:solidFill>
                <a:latin typeface="+mn-lt"/>
                <a:ea typeface="+mn-ea"/>
                <a:cs typeface="+mn-cs"/>
              </a:rPr>
              <a:t>acceptable for </a:t>
            </a:r>
            <a:r>
              <a:rPr lang="en-US" sz="2000" dirty="0" err="1" smtClean="0">
                <a:solidFill>
                  <a:schemeClr val="tx2"/>
                </a:solidFill>
                <a:latin typeface="+mn-lt"/>
                <a:ea typeface="+mn-ea"/>
                <a:cs typeface="+mn-cs"/>
              </a:rPr>
              <a:t>palivizumab</a:t>
            </a:r>
            <a:r>
              <a:rPr lang="en-US" sz="2000" dirty="0" smtClean="0">
                <a:solidFill>
                  <a:schemeClr val="tx2"/>
                </a:solidFill>
                <a:latin typeface="+mn-lt"/>
                <a:ea typeface="+mn-ea"/>
                <a:cs typeface="+mn-cs"/>
              </a:rPr>
              <a:t> to </a:t>
            </a:r>
            <a:r>
              <a:rPr lang="en-US" sz="2000" dirty="0">
                <a:solidFill>
                  <a:schemeClr val="tx2"/>
                </a:solidFill>
                <a:latin typeface="+mn-lt"/>
                <a:ea typeface="+mn-ea"/>
                <a:cs typeface="+mn-cs"/>
              </a:rPr>
              <a:t>be a standard preventive treatment for premature infants during RSV </a:t>
            </a:r>
            <a:r>
              <a:rPr lang="en-US" sz="2000" dirty="0" smtClean="0">
                <a:solidFill>
                  <a:schemeClr val="tx2"/>
                </a:solidFill>
                <a:latin typeface="+mn-lt"/>
                <a:ea typeface="+mn-ea"/>
                <a:cs typeface="+mn-cs"/>
              </a:rPr>
              <a:t>season</a:t>
            </a:r>
          </a:p>
          <a:p>
            <a:pPr lvl="1"/>
            <a:r>
              <a:rPr lang="en-US" sz="1800" dirty="0" smtClean="0">
                <a:solidFill>
                  <a:schemeClr val="tx2"/>
                </a:solidFill>
                <a:latin typeface="+mn-lt"/>
                <a:ea typeface="+mn-ea"/>
                <a:cs typeface="+mn-cs"/>
              </a:rPr>
              <a:t>This </a:t>
            </a:r>
            <a:r>
              <a:rPr lang="en-US" sz="1800" dirty="0">
                <a:solidFill>
                  <a:schemeClr val="tx2"/>
                </a:solidFill>
                <a:latin typeface="+mn-lt"/>
                <a:ea typeface="+mn-ea"/>
                <a:cs typeface="+mn-cs"/>
              </a:rPr>
              <a:t>is a very expensive intervention. </a:t>
            </a:r>
            <a:r>
              <a:rPr lang="en-US" sz="1800" dirty="0" smtClean="0">
                <a:solidFill>
                  <a:schemeClr val="tx2"/>
                </a:solidFill>
                <a:latin typeface="+mn-lt"/>
                <a:ea typeface="+mn-ea"/>
                <a:cs typeface="+mn-cs"/>
              </a:rPr>
              <a:t>But </a:t>
            </a:r>
            <a:r>
              <a:rPr lang="en-US" sz="1800" dirty="0">
                <a:solidFill>
                  <a:schemeClr val="tx2"/>
                </a:solidFill>
                <a:latin typeface="+mn-lt"/>
                <a:ea typeface="+mn-ea"/>
                <a:cs typeface="+mn-cs"/>
              </a:rPr>
              <a:t>if wheezing episodes in pre-term infants are associated with significant </a:t>
            </a:r>
            <a:r>
              <a:rPr lang="en-US" sz="1800" dirty="0" smtClean="0">
                <a:solidFill>
                  <a:schemeClr val="tx2"/>
                </a:solidFill>
                <a:latin typeface="+mn-lt"/>
                <a:ea typeface="+mn-ea"/>
                <a:cs typeface="+mn-cs"/>
              </a:rPr>
              <a:t>illnesses, </a:t>
            </a:r>
            <a:r>
              <a:rPr lang="en-US" sz="1800" dirty="0">
                <a:solidFill>
                  <a:schemeClr val="tx2"/>
                </a:solidFill>
                <a:latin typeface="+mn-lt"/>
                <a:ea typeface="+mn-ea"/>
                <a:cs typeface="+mn-cs"/>
              </a:rPr>
              <a:t>then preventing RSV could translate into </a:t>
            </a:r>
            <a:r>
              <a:rPr lang="en-US" sz="1800" dirty="0" smtClean="0">
                <a:solidFill>
                  <a:schemeClr val="tx2"/>
                </a:solidFill>
                <a:latin typeface="+mn-lt"/>
                <a:ea typeface="+mn-ea"/>
                <a:cs typeface="+mn-cs"/>
              </a:rPr>
              <a:t>money too</a:t>
            </a:r>
            <a:endParaRPr lang="en-US" sz="1800" dirty="0">
              <a:solidFill>
                <a:schemeClr val="tx2"/>
              </a:solidFill>
              <a:latin typeface="+mn-lt"/>
              <a:ea typeface="+mn-ea"/>
              <a:cs typeface="+mn-cs"/>
            </a:endParaRP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	</a:t>
            </a:r>
            <a:r>
              <a:rPr lang="en-US" sz="4400" dirty="0" smtClean="0"/>
              <a:t> 			</a:t>
            </a:r>
            <a:r>
              <a:rPr lang="en-US" sz="1800" dirty="0" smtClean="0"/>
              <a:t>cont’d</a:t>
            </a:r>
            <a:endParaRPr lang="en-US" dirty="0"/>
          </a:p>
        </p:txBody>
      </p:sp>
      <p:sp>
        <p:nvSpPr>
          <p:cNvPr id="3" name="Content Placeholder 2"/>
          <p:cNvSpPr>
            <a:spLocks noGrp="1"/>
          </p:cNvSpPr>
          <p:nvPr>
            <p:ph idx="1"/>
          </p:nvPr>
        </p:nvSpPr>
        <p:spPr>
          <a:xfrm>
            <a:off x="533400" y="1905000"/>
            <a:ext cx="8153400" cy="4648200"/>
          </a:xfrm>
        </p:spPr>
        <p:txBody>
          <a:bodyPr/>
          <a:lstStyle/>
          <a:p>
            <a:pPr>
              <a:buNone/>
            </a:pPr>
            <a:r>
              <a:rPr lang="en-US" sz="2000" b="1" dirty="0" smtClean="0"/>
              <a:t>Strengths</a:t>
            </a:r>
          </a:p>
          <a:p>
            <a:r>
              <a:rPr lang="en-US" sz="2000" dirty="0" smtClean="0"/>
              <a:t>Randomized design </a:t>
            </a:r>
          </a:p>
          <a:p>
            <a:pPr lvl="1"/>
            <a:r>
              <a:rPr lang="en-US" sz="2000" dirty="0" smtClean="0"/>
              <a:t>Precludes bias from selection or confounding </a:t>
            </a:r>
          </a:p>
          <a:p>
            <a:pPr lvl="1"/>
            <a:r>
              <a:rPr lang="en-US" sz="2000" dirty="0" smtClean="0"/>
              <a:t>Subsequently provides unbiased and conclusive evidence</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Discussion</a:t>
            </a:r>
            <a:r>
              <a:rPr lang="en-US" sz="4400" dirty="0" smtClean="0"/>
              <a:t> 				</a:t>
            </a:r>
            <a:r>
              <a:rPr lang="en-US" sz="1800" dirty="0" smtClean="0"/>
              <a:t>cont’d</a:t>
            </a:r>
            <a:endParaRPr lang="en-US" dirty="0"/>
          </a:p>
        </p:txBody>
      </p:sp>
      <p:sp>
        <p:nvSpPr>
          <p:cNvPr id="3" name="Content Placeholder 2"/>
          <p:cNvSpPr>
            <a:spLocks noGrp="1"/>
          </p:cNvSpPr>
          <p:nvPr>
            <p:ph idx="1"/>
          </p:nvPr>
        </p:nvSpPr>
        <p:spPr>
          <a:xfrm>
            <a:off x="457200" y="1905000"/>
            <a:ext cx="8305800" cy="4648200"/>
          </a:xfrm>
        </p:spPr>
        <p:txBody>
          <a:bodyPr/>
          <a:lstStyle/>
          <a:p>
            <a:pPr>
              <a:buNone/>
            </a:pPr>
            <a:r>
              <a:rPr lang="en-US" sz="2000" b="1" dirty="0" smtClean="0"/>
              <a:t>Limitations</a:t>
            </a:r>
          </a:p>
          <a:p>
            <a:r>
              <a:rPr lang="en-US" sz="2000" dirty="0" smtClean="0"/>
              <a:t>Need for participation of more parents with atopic history </a:t>
            </a:r>
          </a:p>
          <a:p>
            <a:pPr marL="342900" lvl="1" indent="-342900">
              <a:buClr>
                <a:schemeClr val="tx1"/>
              </a:buClr>
              <a:buSzPct val="70000"/>
              <a:buFont typeface="Wingdings" pitchFamily="2" charset="2"/>
              <a:buChar char="¢"/>
            </a:pPr>
            <a:r>
              <a:rPr lang="en-US" sz="2000" dirty="0" smtClean="0"/>
              <a:t>Only 30% of nasopharyngeal swabs were obtained of all respiratory episodes</a:t>
            </a:r>
          </a:p>
          <a:p>
            <a:pPr marL="742950" lvl="2" indent="-342900">
              <a:buClr>
                <a:schemeClr val="tx1"/>
              </a:buClr>
              <a:buSzPct val="70000"/>
              <a:buFont typeface="Wingdings" pitchFamily="2" charset="2"/>
              <a:buChar char="¢"/>
            </a:pPr>
            <a:r>
              <a:rPr lang="en-US" sz="1600" dirty="0" smtClean="0"/>
              <a:t>Underestimation for the incidence of RSV infection</a:t>
            </a:r>
          </a:p>
          <a:p>
            <a:endParaRPr lang="en-US" sz="2000" dirty="0" smtClean="0"/>
          </a:p>
          <a:p>
            <a:r>
              <a:rPr lang="en-US" sz="2000" dirty="0" smtClean="0"/>
              <a:t>Whether results can be generalized to health term infants</a:t>
            </a:r>
          </a:p>
          <a:p>
            <a:r>
              <a:rPr lang="en-US" sz="2000" dirty="0" smtClean="0"/>
              <a:t>No objective measure of wheezing, relying on parent-reported morbidity data</a:t>
            </a:r>
            <a:endParaRPr lang="en-US" dirty="0" smtClean="0"/>
          </a:p>
          <a:p>
            <a:endParaRPr lang="en-US" sz="2000"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encrypted-tbn1.gstatic.com/images?q=tbn:ANd9GcTe0mbiYEmxjIQ8bi4Bdb9jN_EkyzUEU3LMJFaEV2UdgvoVBzVr">
            <a:hlinkClick r:id="rId2"/>
          </p:cNvPr>
          <p:cNvPicPr>
            <a:picLocks noChangeAspect="1" noChangeArrowheads="1"/>
          </p:cNvPicPr>
          <p:nvPr/>
        </p:nvPicPr>
        <p:blipFill>
          <a:blip r:embed="rId3" cstate="print"/>
          <a:srcRect/>
          <a:stretch>
            <a:fillRect/>
          </a:stretch>
        </p:blipFill>
        <p:spPr bwMode="auto">
          <a:xfrm>
            <a:off x="1752600" y="2063522"/>
            <a:ext cx="6568546" cy="4794478"/>
          </a:xfrm>
          <a:prstGeom prst="rect">
            <a:avLst/>
          </a:prstGeom>
          <a:noFill/>
        </p:spPr>
      </p:pic>
      <p:sp>
        <p:nvSpPr>
          <p:cNvPr id="2" name="Title 1"/>
          <p:cNvSpPr>
            <a:spLocks noGrp="1"/>
          </p:cNvSpPr>
          <p:nvPr>
            <p:ph type="title"/>
          </p:nvPr>
        </p:nvSpPr>
        <p:spPr/>
        <p:txBody>
          <a:bodyPr/>
          <a:lstStyle/>
          <a:p>
            <a:endParaRPr lang="en-US"/>
          </a:p>
        </p:txBody>
      </p:sp>
      <p:sp>
        <p:nvSpPr>
          <p:cNvPr id="4" name="Rectangle 3"/>
          <p:cNvSpPr/>
          <p:nvPr/>
        </p:nvSpPr>
        <p:spPr>
          <a:xfrm>
            <a:off x="685800" y="2133600"/>
            <a:ext cx="433965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CONLUSION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117</a:t>
            </a:fld>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7010400" cy="1143000"/>
          </a:xfrm>
        </p:spPr>
        <p:txBody>
          <a:bodyPr/>
          <a:lstStyle/>
          <a:p>
            <a:r>
              <a:rPr lang="en-US" sz="3600" dirty="0" smtClean="0"/>
              <a:t>Conclusion</a:t>
            </a:r>
            <a:endParaRPr lang="en-US" sz="3600" dirty="0"/>
          </a:p>
        </p:txBody>
      </p:sp>
      <p:sp>
        <p:nvSpPr>
          <p:cNvPr id="3" name="Content Placeholder 2"/>
          <p:cNvSpPr>
            <a:spLocks noGrp="1"/>
          </p:cNvSpPr>
          <p:nvPr>
            <p:ph idx="1"/>
          </p:nvPr>
        </p:nvSpPr>
        <p:spPr>
          <a:xfrm>
            <a:off x="228600" y="1905000"/>
            <a:ext cx="8610600" cy="4724400"/>
          </a:xfrm>
        </p:spPr>
        <p:txBody>
          <a:bodyPr/>
          <a:lstStyle/>
          <a:p>
            <a:r>
              <a:rPr lang="en-US" sz="2000" dirty="0">
                <a:solidFill>
                  <a:schemeClr val="tx2"/>
                </a:solidFill>
                <a:latin typeface="+mn-lt"/>
                <a:ea typeface="+mn-ea"/>
                <a:cs typeface="+mn-cs"/>
              </a:rPr>
              <a:t>This investigation addresses pediatricians’ age-old, chicken-or-egg question: Does early RSV infection cause later wheezing in childhood or are infants who develop severe symptoms with early RSV preprogrammed to be </a:t>
            </a:r>
            <a:r>
              <a:rPr lang="en-US" sz="2000" dirty="0" err="1">
                <a:solidFill>
                  <a:schemeClr val="tx2"/>
                </a:solidFill>
                <a:latin typeface="+mn-lt"/>
                <a:ea typeface="+mn-ea"/>
                <a:cs typeface="+mn-cs"/>
              </a:rPr>
              <a:t>wheezers</a:t>
            </a:r>
            <a:r>
              <a:rPr lang="en-US" sz="2000" dirty="0">
                <a:solidFill>
                  <a:schemeClr val="tx2"/>
                </a:solidFill>
                <a:latin typeface="+mn-lt"/>
                <a:ea typeface="+mn-ea"/>
                <a:cs typeface="+mn-cs"/>
              </a:rPr>
              <a:t>? </a:t>
            </a:r>
            <a:endParaRPr lang="en-US" sz="2000" dirty="0" smtClean="0">
              <a:solidFill>
                <a:schemeClr val="tx2"/>
              </a:solidFill>
              <a:latin typeface="+mn-lt"/>
              <a:ea typeface="+mn-ea"/>
              <a:cs typeface="+mn-cs"/>
            </a:endParaRP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This </a:t>
            </a:r>
            <a:r>
              <a:rPr lang="en-US" sz="2000" dirty="0">
                <a:solidFill>
                  <a:schemeClr val="tx2"/>
                </a:solidFill>
                <a:latin typeface="+mn-lt"/>
                <a:ea typeface="+mn-ea"/>
                <a:cs typeface="+mn-cs"/>
              </a:rPr>
              <a:t>prospective, randomized, controlled study offers evidence that RSV is the egg rather than the </a:t>
            </a:r>
            <a:r>
              <a:rPr lang="en-US" sz="2000" dirty="0" smtClean="0">
                <a:solidFill>
                  <a:schemeClr val="tx2"/>
                </a:solidFill>
                <a:latin typeface="+mn-lt"/>
                <a:ea typeface="+mn-ea"/>
                <a:cs typeface="+mn-cs"/>
              </a:rPr>
              <a:t>chicken</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118</a:t>
            </a:fld>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				</a:t>
            </a:r>
            <a:r>
              <a:rPr lang="en-US" sz="1800" dirty="0" smtClean="0"/>
              <a:t>cont’d</a:t>
            </a:r>
            <a:endParaRPr lang="en-US" sz="1800" dirty="0"/>
          </a:p>
        </p:txBody>
      </p:sp>
      <p:sp>
        <p:nvSpPr>
          <p:cNvPr id="3" name="Content Placeholder 2"/>
          <p:cNvSpPr>
            <a:spLocks noGrp="1"/>
          </p:cNvSpPr>
          <p:nvPr>
            <p:ph idx="1"/>
          </p:nvPr>
        </p:nvSpPr>
        <p:spPr>
          <a:xfrm>
            <a:off x="304800" y="1752600"/>
            <a:ext cx="8534400" cy="4876800"/>
          </a:xfrm>
        </p:spPr>
        <p:txBody>
          <a:bodyPr/>
          <a:lstStyle/>
          <a:p>
            <a:r>
              <a:rPr lang="en-US" sz="2000" dirty="0" smtClean="0"/>
              <a:t>Given the limitations of using wheezing as a primary outcome measure, which is identified as a limitation by the study coordinators, r</a:t>
            </a:r>
            <a:r>
              <a:rPr lang="en-US" sz="2000" dirty="0" smtClean="0">
                <a:solidFill>
                  <a:schemeClr val="tx2"/>
                </a:solidFill>
                <a:latin typeface="+mn-lt"/>
                <a:ea typeface="+mn-ea"/>
                <a:cs typeface="+mn-cs"/>
              </a:rPr>
              <a:t>esearchers </a:t>
            </a:r>
            <a:r>
              <a:rPr lang="en-US" sz="2000" dirty="0">
                <a:solidFill>
                  <a:schemeClr val="tx2"/>
                </a:solidFill>
                <a:latin typeface="+mn-lt"/>
                <a:ea typeface="+mn-ea"/>
                <a:cs typeface="+mn-cs"/>
              </a:rPr>
              <a:t>concluded that in otherwise healthy preterm infants, prophylactic treatment with </a:t>
            </a:r>
            <a:r>
              <a:rPr lang="en-US" sz="2000" dirty="0" err="1">
                <a:solidFill>
                  <a:schemeClr val="tx2"/>
                </a:solidFill>
                <a:latin typeface="+mn-lt"/>
                <a:ea typeface="+mn-ea"/>
                <a:cs typeface="+mn-cs"/>
              </a:rPr>
              <a:t>palivizumab</a:t>
            </a:r>
            <a:r>
              <a:rPr lang="en-US" sz="2000" dirty="0">
                <a:solidFill>
                  <a:schemeClr val="tx2"/>
                </a:solidFill>
                <a:latin typeface="+mn-lt"/>
                <a:ea typeface="+mn-ea"/>
                <a:cs typeface="+mn-cs"/>
              </a:rPr>
              <a:t> reduced the total number of wheezing days in the first year of life among preterm infants with a gestational age of 33 to 35 </a:t>
            </a:r>
            <a:r>
              <a:rPr lang="en-US" sz="2000" dirty="0" smtClean="0">
                <a:solidFill>
                  <a:schemeClr val="tx2"/>
                </a:solidFill>
                <a:latin typeface="+mn-lt"/>
                <a:ea typeface="+mn-ea"/>
                <a:cs typeface="+mn-cs"/>
              </a:rPr>
              <a:t>weeks</a:t>
            </a:r>
            <a:endParaRPr lang="en-US" sz="2000" dirty="0" smtClean="0"/>
          </a:p>
          <a:p>
            <a:endParaRPr lang="en-US" sz="2000" dirty="0" smtClean="0">
              <a:solidFill>
                <a:schemeClr val="tx2"/>
              </a:solidFill>
              <a:latin typeface="+mn-lt"/>
              <a:ea typeface="+mn-ea"/>
              <a:cs typeface="+mn-cs"/>
            </a:endParaRPr>
          </a:p>
          <a:p>
            <a:r>
              <a:rPr lang="en-US" sz="2000" dirty="0" smtClean="0"/>
              <a:t>They further confirm the role that RSV plays in the pathogenesis of recurrent wheeze</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These </a:t>
            </a:r>
            <a:r>
              <a:rPr lang="en-US" sz="2000" dirty="0">
                <a:solidFill>
                  <a:schemeClr val="tx2"/>
                </a:solidFill>
                <a:latin typeface="+mn-lt"/>
                <a:ea typeface="+mn-ea"/>
                <a:cs typeface="+mn-cs"/>
              </a:rPr>
              <a:t>findings implicate RSV infection as an important mechanism of recurrent wheeze during the first year of life in this </a:t>
            </a:r>
            <a:r>
              <a:rPr lang="en-US" sz="2000" dirty="0" smtClean="0">
                <a:solidFill>
                  <a:schemeClr val="tx2"/>
                </a:solidFill>
                <a:latin typeface="+mn-lt"/>
                <a:ea typeface="+mn-ea"/>
                <a:cs typeface="+mn-cs"/>
              </a:rPr>
              <a:t>population</a:t>
            </a:r>
          </a:p>
          <a:p>
            <a:endParaRPr lang="en-US" sz="2000" dirty="0" smtClean="0">
              <a:solidFill>
                <a:schemeClr val="tx2"/>
              </a:solidFill>
              <a:latin typeface="+mn-lt"/>
              <a:ea typeface="+mn-ea"/>
              <a:cs typeface="+mn-cs"/>
            </a:endParaRPr>
          </a:p>
          <a:p>
            <a:r>
              <a:rPr lang="en-US" sz="2000" dirty="0" smtClean="0"/>
              <a:t>How this can translate into healthy term infant is still to be answered</a:t>
            </a:r>
          </a:p>
          <a:p>
            <a:endParaRPr lang="en-US" sz="2000" dirty="0" smtClean="0">
              <a:solidFill>
                <a:schemeClr val="tx2"/>
              </a:solidFill>
              <a:latin typeface="+mn-lt"/>
              <a:ea typeface="+mn-ea"/>
              <a:cs typeface="+mn-cs"/>
            </a:endParaRPr>
          </a:p>
          <a:p>
            <a:endParaRPr lang="en-US" sz="2000"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Clinical Presentation</a:t>
            </a:r>
            <a:endParaRPr lang="en-US" sz="3600" dirty="0"/>
          </a:p>
        </p:txBody>
      </p:sp>
      <p:sp>
        <p:nvSpPr>
          <p:cNvPr id="3" name="Content Placeholder 2"/>
          <p:cNvSpPr>
            <a:spLocks noGrp="1"/>
          </p:cNvSpPr>
          <p:nvPr>
            <p:ph idx="1"/>
          </p:nvPr>
        </p:nvSpPr>
        <p:spPr>
          <a:xfrm>
            <a:off x="304800" y="1905000"/>
            <a:ext cx="8610600" cy="4724400"/>
          </a:xfrm>
        </p:spPr>
        <p:txBody>
          <a:bodyPr/>
          <a:lstStyle/>
          <a:p>
            <a:r>
              <a:rPr lang="en-US" sz="2000" dirty="0">
                <a:solidFill>
                  <a:schemeClr val="tx2"/>
                </a:solidFill>
                <a:latin typeface="+mn-lt"/>
                <a:ea typeface="+mn-ea"/>
                <a:cs typeface="+mn-cs"/>
              </a:rPr>
              <a:t>Most previously healthy infants who develop RSV </a:t>
            </a:r>
            <a:r>
              <a:rPr lang="en-US" sz="2000" dirty="0" err="1">
                <a:solidFill>
                  <a:schemeClr val="tx2"/>
                </a:solidFill>
                <a:latin typeface="+mn-lt"/>
                <a:ea typeface="+mn-ea"/>
                <a:cs typeface="+mn-cs"/>
              </a:rPr>
              <a:t>bronchiolitis</a:t>
            </a:r>
            <a:r>
              <a:rPr lang="en-US" sz="2000" dirty="0">
                <a:solidFill>
                  <a:schemeClr val="tx2"/>
                </a:solidFill>
                <a:latin typeface="+mn-lt"/>
                <a:ea typeface="+mn-ea"/>
                <a:cs typeface="+mn-cs"/>
              </a:rPr>
              <a:t> do not require </a:t>
            </a:r>
            <a:r>
              <a:rPr lang="en-US" sz="2000" dirty="0" smtClean="0">
                <a:solidFill>
                  <a:schemeClr val="tx2"/>
                </a:solidFill>
                <a:latin typeface="+mn-lt"/>
                <a:ea typeface="+mn-ea"/>
                <a:cs typeface="+mn-cs"/>
              </a:rPr>
              <a:t>hospitalization</a:t>
            </a:r>
            <a:endParaRPr lang="en-US" sz="2000" dirty="0" smtClean="0"/>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Most </a:t>
            </a:r>
            <a:r>
              <a:rPr lang="en-US" sz="2000" dirty="0">
                <a:solidFill>
                  <a:schemeClr val="tx2"/>
                </a:solidFill>
                <a:latin typeface="+mn-lt"/>
                <a:ea typeface="+mn-ea"/>
                <a:cs typeface="+mn-cs"/>
              </a:rPr>
              <a:t>who are hospitalized improve with supportive care and are discharged in fewer than 5 </a:t>
            </a:r>
            <a:r>
              <a:rPr lang="en-US" sz="2000" dirty="0" smtClean="0">
                <a:solidFill>
                  <a:schemeClr val="tx2"/>
                </a:solidFill>
                <a:latin typeface="+mn-lt"/>
                <a:ea typeface="+mn-ea"/>
                <a:cs typeface="+mn-cs"/>
              </a:rPr>
              <a:t>days</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Approximately </a:t>
            </a:r>
            <a:r>
              <a:rPr lang="en-US" sz="2000" dirty="0">
                <a:solidFill>
                  <a:schemeClr val="tx2"/>
                </a:solidFill>
                <a:latin typeface="+mn-lt"/>
                <a:ea typeface="+mn-ea"/>
                <a:cs typeface="+mn-cs"/>
              </a:rPr>
              <a:t>1% to 3% of all children in the first 12 months of life will be hospitalized because of RSV lower tract </a:t>
            </a:r>
            <a:r>
              <a:rPr lang="en-US" sz="2000" dirty="0" smtClean="0">
                <a:solidFill>
                  <a:schemeClr val="tx2"/>
                </a:solidFill>
                <a:latin typeface="+mn-lt"/>
                <a:ea typeface="+mn-ea"/>
                <a:cs typeface="+mn-cs"/>
              </a:rPr>
              <a:t>disease</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				</a:t>
            </a:r>
            <a:r>
              <a:rPr lang="en-US" sz="1800" dirty="0" smtClean="0"/>
              <a:t>cont’d</a:t>
            </a:r>
            <a:endParaRPr lang="en-US" sz="3600" dirty="0"/>
          </a:p>
        </p:txBody>
      </p:sp>
      <p:sp>
        <p:nvSpPr>
          <p:cNvPr id="3" name="Content Placeholder 2"/>
          <p:cNvSpPr>
            <a:spLocks noGrp="1"/>
          </p:cNvSpPr>
          <p:nvPr>
            <p:ph idx="1"/>
          </p:nvPr>
        </p:nvSpPr>
        <p:spPr>
          <a:xfrm>
            <a:off x="609600" y="1905000"/>
            <a:ext cx="7924800" cy="4572000"/>
          </a:xfrm>
        </p:spPr>
        <p:txBody>
          <a:bodyPr/>
          <a:lstStyle/>
          <a:p>
            <a:pPr>
              <a:buNone/>
            </a:pPr>
            <a:r>
              <a:rPr lang="en-US" sz="2000" b="1" dirty="0" smtClean="0"/>
              <a:t>Conclusion evaluation</a:t>
            </a:r>
          </a:p>
          <a:p>
            <a:r>
              <a:rPr lang="en-US" sz="2000" dirty="0" smtClean="0"/>
              <a:t>The relatively low incidence of wheezing days in both treatment groups -- 1.8% with </a:t>
            </a:r>
            <a:r>
              <a:rPr lang="en-US" sz="2000" dirty="0" err="1" smtClean="0"/>
              <a:t>palivizumab</a:t>
            </a:r>
            <a:r>
              <a:rPr lang="en-US" sz="2000" dirty="0" smtClean="0"/>
              <a:t> and 4.5% with placebo </a:t>
            </a:r>
          </a:p>
          <a:p>
            <a:pPr lvl="1"/>
            <a:r>
              <a:rPr lang="en-US" sz="1800" dirty="0" smtClean="0"/>
              <a:t>The results indicated that 37 infants would have to be treated with the drug to prevent one case of recurrent wheezing</a:t>
            </a:r>
          </a:p>
          <a:p>
            <a:pPr lvl="1"/>
            <a:endParaRPr lang="en-US" sz="1800" dirty="0" smtClean="0"/>
          </a:p>
          <a:p>
            <a:r>
              <a:rPr lang="en-US" sz="2000" dirty="0" smtClean="0"/>
              <a:t>Is that really all that clinically useful especially in light of the uncertainty over the impact on subsequent asthma development?</a:t>
            </a:r>
          </a:p>
          <a:p>
            <a:endParaRPr lang="en-US" sz="2000" dirty="0" smtClean="0"/>
          </a:p>
          <a:p>
            <a:r>
              <a:rPr lang="en-US" sz="2000" dirty="0" smtClean="0"/>
              <a:t>Rather than prophylactic treatment, a better approach would be an RSV vaccine</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120</a:t>
            </a:fld>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Recommendation</a:t>
            </a:r>
            <a:endParaRPr lang="en-US" sz="3600" dirty="0"/>
          </a:p>
        </p:txBody>
      </p:sp>
      <p:sp>
        <p:nvSpPr>
          <p:cNvPr id="3" name="Content Placeholder 2"/>
          <p:cNvSpPr>
            <a:spLocks noGrp="1"/>
          </p:cNvSpPr>
          <p:nvPr>
            <p:ph idx="1"/>
          </p:nvPr>
        </p:nvSpPr>
        <p:spPr>
          <a:xfrm>
            <a:off x="457200" y="1905000"/>
            <a:ext cx="8077200" cy="4648200"/>
          </a:xfrm>
        </p:spPr>
        <p:txBody>
          <a:bodyPr/>
          <a:lstStyle/>
          <a:p>
            <a:r>
              <a:rPr lang="en-US" sz="2000" dirty="0">
                <a:solidFill>
                  <a:schemeClr val="tx2"/>
                </a:solidFill>
                <a:latin typeface="+mn-lt"/>
                <a:ea typeface="+mn-ea"/>
                <a:cs typeface="+mn-cs"/>
              </a:rPr>
              <a:t>The significance of these conclusions must be validated in additional randomized, controlled trials in order to be considered for inclusion into the recommendations of the Committee on Infectious Diseases (COID) of the American Academy of Pediatrics (AAP) on </a:t>
            </a:r>
            <a:r>
              <a:rPr lang="en-US" sz="2000" dirty="0" err="1">
                <a:solidFill>
                  <a:schemeClr val="tx2"/>
                </a:solidFill>
                <a:latin typeface="+mn-lt"/>
                <a:ea typeface="+mn-ea"/>
                <a:cs typeface="+mn-cs"/>
              </a:rPr>
              <a:t>palivizumab</a:t>
            </a:r>
            <a:r>
              <a:rPr lang="en-US" sz="2000" dirty="0">
                <a:solidFill>
                  <a:schemeClr val="tx2"/>
                </a:solidFill>
                <a:latin typeface="+mn-lt"/>
                <a:ea typeface="+mn-ea"/>
                <a:cs typeface="+mn-cs"/>
              </a:rPr>
              <a:t> prophylaxis of infants and young </a:t>
            </a:r>
            <a:r>
              <a:rPr lang="en-US" sz="2000" dirty="0" smtClean="0">
                <a:solidFill>
                  <a:schemeClr val="tx2"/>
                </a:solidFill>
                <a:latin typeface="+mn-lt"/>
                <a:ea typeface="+mn-ea"/>
                <a:cs typeface="+mn-cs"/>
              </a:rPr>
              <a:t>children</a:t>
            </a:r>
          </a:p>
          <a:p>
            <a:endParaRPr lang="en-US" sz="2000" dirty="0" smtClean="0">
              <a:solidFill>
                <a:schemeClr val="tx2"/>
              </a:solidFill>
              <a:latin typeface="+mn-lt"/>
              <a:ea typeface="+mn-ea"/>
              <a:cs typeface="+mn-cs"/>
            </a:endParaRPr>
          </a:p>
          <a:p>
            <a:r>
              <a:rPr lang="en-US" sz="2000" dirty="0" smtClean="0"/>
              <a:t>This population for which </a:t>
            </a:r>
            <a:r>
              <a:rPr lang="en-US" sz="2000" dirty="0" err="1" smtClean="0"/>
              <a:t>palivizumab</a:t>
            </a:r>
            <a:r>
              <a:rPr lang="en-US" sz="2000" dirty="0" smtClean="0"/>
              <a:t> is currently recommended is not representative of the study population</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121</a:t>
            </a:fld>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s://encrypted-tbn3.gstatic.com/images?q=tbn:ANd9GcR11LZmzcvhCXZD6abtVgZd26z2fZEoNXZLVYlGMtk03N5cLfvDFQ"/>
          <p:cNvPicPr>
            <a:picLocks noChangeAspect="1" noChangeArrowheads="1"/>
          </p:cNvPicPr>
          <p:nvPr/>
        </p:nvPicPr>
        <p:blipFill>
          <a:blip r:embed="rId2" cstate="print"/>
          <a:srcRect/>
          <a:stretch>
            <a:fillRect/>
          </a:stretch>
        </p:blipFill>
        <p:spPr bwMode="auto">
          <a:xfrm>
            <a:off x="1676400" y="1828800"/>
            <a:ext cx="7079030" cy="3200400"/>
          </a:xfrm>
          <a:prstGeom prst="rect">
            <a:avLst/>
          </a:prstGeom>
          <a:noFill/>
        </p:spPr>
      </p:pic>
      <p:sp>
        <p:nvSpPr>
          <p:cNvPr id="2" name="Title 1"/>
          <p:cNvSpPr>
            <a:spLocks noGrp="1"/>
          </p:cNvSpPr>
          <p:nvPr>
            <p:ph type="title"/>
          </p:nvPr>
        </p:nvSpPr>
        <p:spPr/>
        <p:txBody>
          <a:bodyPr/>
          <a:lstStyle/>
          <a:p>
            <a:endParaRPr lang="en-US"/>
          </a:p>
        </p:txBody>
      </p:sp>
      <p:sp>
        <p:nvSpPr>
          <p:cNvPr id="4" name="Rectangle 3"/>
          <p:cNvSpPr/>
          <p:nvPr/>
        </p:nvSpPr>
        <p:spPr>
          <a:xfrm>
            <a:off x="685800" y="4038600"/>
            <a:ext cx="5496788" cy="1754326"/>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OTHER STUDIES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0999"/>
            <a:ext cx="7010400" cy="1066801"/>
          </a:xfrm>
        </p:spPr>
        <p:txBody>
          <a:bodyPr/>
          <a:lstStyle/>
          <a:p>
            <a:r>
              <a:rPr lang="en-US" sz="3600" dirty="0" smtClean="0"/>
              <a:t>Study 1</a:t>
            </a:r>
            <a:endParaRPr lang="en-US" sz="3600" dirty="0"/>
          </a:p>
        </p:txBody>
      </p:sp>
      <p:pic>
        <p:nvPicPr>
          <p:cNvPr id="8194" name="Picture 2"/>
          <p:cNvPicPr>
            <a:picLocks noChangeAspect="1" noChangeArrowheads="1"/>
          </p:cNvPicPr>
          <p:nvPr/>
        </p:nvPicPr>
        <p:blipFill>
          <a:blip r:embed="rId2" cstate="print"/>
          <a:srcRect/>
          <a:stretch>
            <a:fillRect/>
          </a:stretch>
        </p:blipFill>
        <p:spPr bwMode="auto">
          <a:xfrm>
            <a:off x="914400" y="1676400"/>
            <a:ext cx="7515225" cy="13716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914400" y="3200400"/>
            <a:ext cx="3600450" cy="85725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914400" y="4114800"/>
            <a:ext cx="3638550" cy="828675"/>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914400" y="5029200"/>
            <a:ext cx="3667125" cy="819150"/>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a:stretch>
            <a:fillRect/>
          </a:stretch>
        </p:blipFill>
        <p:spPr bwMode="auto">
          <a:xfrm>
            <a:off x="4876800" y="3200400"/>
            <a:ext cx="3638550" cy="1619250"/>
          </a:xfrm>
          <a:prstGeom prst="rect">
            <a:avLst/>
          </a:prstGeom>
          <a:noFill/>
          <a:ln w="9525">
            <a:noFill/>
            <a:miter lim="800000"/>
            <a:headEnd/>
            <a:tailEnd/>
          </a:ln>
        </p:spPr>
      </p:pic>
      <p:pic>
        <p:nvPicPr>
          <p:cNvPr id="8198" name="Picture 6"/>
          <p:cNvPicPr>
            <a:picLocks noChangeAspect="1" noChangeArrowheads="1"/>
          </p:cNvPicPr>
          <p:nvPr/>
        </p:nvPicPr>
        <p:blipFill>
          <a:blip r:embed="rId7" cstate="print"/>
          <a:srcRect/>
          <a:stretch>
            <a:fillRect/>
          </a:stretch>
        </p:blipFill>
        <p:spPr bwMode="auto">
          <a:xfrm>
            <a:off x="4876800" y="4953000"/>
            <a:ext cx="3724275" cy="1000125"/>
          </a:xfrm>
          <a:prstGeom prst="rect">
            <a:avLst/>
          </a:prstGeom>
          <a:noFill/>
          <a:ln w="9525">
            <a:noFill/>
            <a:miter lim="800000"/>
            <a:headEnd/>
            <a:tailEnd/>
          </a:ln>
        </p:spPr>
      </p:pic>
      <p:sp>
        <p:nvSpPr>
          <p:cNvPr id="11" name="Slide Number Placeholder 10"/>
          <p:cNvSpPr>
            <a:spLocks noGrp="1"/>
          </p:cNvSpPr>
          <p:nvPr>
            <p:ph type="sldNum" sz="quarter" idx="12"/>
          </p:nvPr>
        </p:nvSpPr>
        <p:spPr>
          <a:xfrm>
            <a:off x="7848600" y="6400800"/>
            <a:ext cx="1295400" cy="457200"/>
          </a:xfrm>
        </p:spPr>
        <p:txBody>
          <a:bodyPr/>
          <a:lstStyle/>
          <a:p>
            <a:fld id="{F986BC76-4583-4767-BEF4-83B93D20E8A7}" type="slidenum">
              <a:rPr lang="en-US" smtClean="0"/>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Study 1					</a:t>
            </a:r>
            <a:r>
              <a:rPr lang="en-US" sz="1800" dirty="0" smtClean="0"/>
              <a:t>cont’d</a:t>
            </a:r>
            <a:endParaRPr lang="en-US" sz="1800" dirty="0"/>
          </a:p>
        </p:txBody>
      </p:sp>
      <p:sp>
        <p:nvSpPr>
          <p:cNvPr id="3" name="Content Placeholder 2"/>
          <p:cNvSpPr>
            <a:spLocks noGrp="1"/>
          </p:cNvSpPr>
          <p:nvPr>
            <p:ph idx="1"/>
          </p:nvPr>
        </p:nvSpPr>
        <p:spPr>
          <a:xfrm>
            <a:off x="609600" y="1905000"/>
            <a:ext cx="8153400" cy="4648200"/>
          </a:xfrm>
        </p:spPr>
        <p:txBody>
          <a:bodyPr/>
          <a:lstStyle/>
          <a:p>
            <a:r>
              <a:rPr lang="en-US" sz="2000" dirty="0" smtClean="0"/>
              <a:t>Using a retrospective and randomized study design, premature infants were treated with </a:t>
            </a:r>
            <a:r>
              <a:rPr lang="en-US" sz="2000" dirty="0" err="1" smtClean="0"/>
              <a:t>palivizumab</a:t>
            </a:r>
            <a:r>
              <a:rPr lang="en-US" sz="2000" dirty="0" smtClean="0"/>
              <a:t> and compared with an untreated cohort matched for chronologic and gestational age</a:t>
            </a:r>
          </a:p>
          <a:p>
            <a:pPr>
              <a:buNone/>
            </a:pPr>
            <a:r>
              <a:rPr lang="en-US" sz="2000" dirty="0" smtClean="0"/>
              <a:t> </a:t>
            </a:r>
          </a:p>
          <a:p>
            <a:r>
              <a:rPr lang="en-US" sz="2000" dirty="0" smtClean="0"/>
              <a:t>During a 24-month follow-up period, physician-diagnosed recurrent wheezing was significantly less frequent in the treated group</a:t>
            </a:r>
          </a:p>
          <a:p>
            <a:endParaRPr lang="en-US" sz="2000" dirty="0" smtClean="0"/>
          </a:p>
          <a:p>
            <a:r>
              <a:rPr lang="en-US" sz="2000" dirty="0" smtClean="0"/>
              <a:t>This reduction in wheezing frequency was seen only in children who did not have a family history of </a:t>
            </a:r>
            <a:r>
              <a:rPr lang="en-US" sz="2000" dirty="0" err="1" smtClean="0"/>
              <a:t>atopy</a:t>
            </a:r>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124</a:t>
            </a:fld>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010400" cy="952500"/>
          </a:xfrm>
        </p:spPr>
        <p:txBody>
          <a:bodyPr/>
          <a:lstStyle/>
          <a:p>
            <a:r>
              <a:rPr lang="en-US" sz="3600" dirty="0" smtClean="0"/>
              <a:t>Study 2</a:t>
            </a:r>
            <a:endParaRPr lang="en-US" sz="3600"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2362200" y="2164706"/>
            <a:ext cx="4466481" cy="4693294"/>
          </a:xfrm>
          <a:prstGeom prst="rect">
            <a:avLst/>
          </a:prstGeom>
          <a:noFill/>
          <a:ln w="9525">
            <a:noFill/>
            <a:miter lim="800000"/>
            <a:headEnd/>
            <a:tailEnd/>
          </a:ln>
        </p:spPr>
      </p:pic>
      <p:sp>
        <p:nvSpPr>
          <p:cNvPr id="6" name="Rectangle 5"/>
          <p:cNvSpPr/>
          <p:nvPr/>
        </p:nvSpPr>
        <p:spPr>
          <a:xfrm>
            <a:off x="457200" y="1828800"/>
            <a:ext cx="8686800" cy="400110"/>
          </a:xfrm>
          <a:prstGeom prst="rect">
            <a:avLst/>
          </a:prstGeom>
        </p:spPr>
        <p:txBody>
          <a:bodyPr wrap="square">
            <a:spAutoFit/>
          </a:bodyPr>
          <a:lstStyle/>
          <a:p>
            <a:r>
              <a:rPr lang="en-US" sz="1000" dirty="0" err="1" smtClean="0">
                <a:hlinkClick r:id="rId3"/>
              </a:rPr>
              <a:t>Shigemi</a:t>
            </a:r>
            <a:r>
              <a:rPr lang="en-US" sz="1000" dirty="0" smtClean="0">
                <a:hlinkClick r:id="rId3"/>
              </a:rPr>
              <a:t> Yoshihara</a:t>
            </a:r>
            <a:r>
              <a:rPr lang="en-US" sz="1000" dirty="0" smtClean="0"/>
              <a:t>, </a:t>
            </a:r>
            <a:r>
              <a:rPr lang="en-US" sz="1000" dirty="0" err="1" smtClean="0"/>
              <a:t>MD</a:t>
            </a:r>
            <a:r>
              <a:rPr lang="en-US" sz="1000" baseline="30000" dirty="0" err="1" smtClean="0">
                <a:hlinkClick r:id="rId4"/>
              </a:rPr>
              <a:t>a</a:t>
            </a:r>
            <a:r>
              <a:rPr lang="en-US" sz="1000" dirty="0" smtClean="0"/>
              <a:t>, </a:t>
            </a:r>
            <a:r>
              <a:rPr lang="en-US" sz="1000" dirty="0" smtClean="0">
                <a:hlinkClick r:id="rId5"/>
              </a:rPr>
              <a:t>Satoshi </a:t>
            </a:r>
            <a:r>
              <a:rPr lang="en-US" sz="1000" dirty="0" err="1" smtClean="0">
                <a:hlinkClick r:id="rId5"/>
              </a:rPr>
              <a:t>Kusuda</a:t>
            </a:r>
            <a:r>
              <a:rPr lang="en-US" sz="1000" dirty="0" smtClean="0"/>
              <a:t>, </a:t>
            </a:r>
            <a:r>
              <a:rPr lang="en-US" sz="1000" dirty="0" err="1" smtClean="0"/>
              <a:t>MD</a:t>
            </a:r>
            <a:r>
              <a:rPr lang="en-US" sz="1000" baseline="30000" dirty="0" err="1" smtClean="0">
                <a:hlinkClick r:id="rId4"/>
              </a:rPr>
              <a:t>b</a:t>
            </a:r>
            <a:r>
              <a:rPr lang="en-US" sz="1000" dirty="0" smtClean="0"/>
              <a:t>, </a:t>
            </a:r>
            <a:r>
              <a:rPr lang="en-US" sz="1000" dirty="0" smtClean="0">
                <a:hlinkClick r:id="rId6"/>
              </a:rPr>
              <a:t>Hiroyuki Mochizuki</a:t>
            </a:r>
            <a:r>
              <a:rPr lang="en-US" sz="1000" dirty="0" smtClean="0"/>
              <a:t>, </a:t>
            </a:r>
            <a:r>
              <a:rPr lang="en-US" sz="1000" dirty="0" err="1" smtClean="0"/>
              <a:t>MD</a:t>
            </a:r>
            <a:r>
              <a:rPr lang="en-US" sz="1000" baseline="30000" dirty="0" err="1" smtClean="0">
                <a:hlinkClick r:id="rId4"/>
              </a:rPr>
              <a:t>c</a:t>
            </a:r>
            <a:r>
              <a:rPr lang="en-US" sz="1000" dirty="0" smtClean="0"/>
              <a:t>, </a:t>
            </a:r>
            <a:r>
              <a:rPr lang="en-US" sz="1000" dirty="0" smtClean="0">
                <a:hlinkClick r:id="rId7"/>
              </a:rPr>
              <a:t>Kenji Okada</a:t>
            </a:r>
            <a:r>
              <a:rPr lang="en-US" sz="1000" dirty="0" smtClean="0"/>
              <a:t>, </a:t>
            </a:r>
            <a:r>
              <a:rPr lang="en-US" sz="1000" dirty="0" err="1" smtClean="0"/>
              <a:t>MD</a:t>
            </a:r>
            <a:r>
              <a:rPr lang="en-US" sz="1000" baseline="30000" dirty="0" err="1" smtClean="0">
                <a:hlinkClick r:id="rId4"/>
              </a:rPr>
              <a:t>d</a:t>
            </a:r>
            <a:r>
              <a:rPr lang="en-US" sz="1000" dirty="0" smtClean="0"/>
              <a:t>, </a:t>
            </a:r>
            <a:r>
              <a:rPr lang="en-US" sz="1000" dirty="0" smtClean="0">
                <a:hlinkClick r:id="rId8"/>
              </a:rPr>
              <a:t>Sankei </a:t>
            </a:r>
            <a:r>
              <a:rPr lang="en-US" sz="1000" dirty="0" err="1" smtClean="0">
                <a:hlinkClick r:id="rId8"/>
              </a:rPr>
              <a:t>Nishima</a:t>
            </a:r>
            <a:r>
              <a:rPr lang="en-US" sz="1000" dirty="0" smtClean="0"/>
              <a:t>, </a:t>
            </a:r>
            <a:r>
              <a:rPr lang="en-US" sz="1000" dirty="0" err="1" smtClean="0"/>
              <a:t>MD</a:t>
            </a:r>
            <a:r>
              <a:rPr lang="en-US" sz="1000" baseline="30000" dirty="0" err="1" smtClean="0">
                <a:hlinkClick r:id="rId4"/>
              </a:rPr>
              <a:t>e</a:t>
            </a:r>
            <a:r>
              <a:rPr lang="en-US" sz="1000" dirty="0" smtClean="0"/>
              <a:t>, </a:t>
            </a:r>
            <a:r>
              <a:rPr lang="en-US" sz="1000" dirty="0" smtClean="0">
                <a:hlinkClick r:id="rId9"/>
              </a:rPr>
              <a:t>Eric A.F. </a:t>
            </a:r>
            <a:r>
              <a:rPr lang="en-US" sz="1000" dirty="0" err="1" smtClean="0">
                <a:hlinkClick r:id="rId9"/>
              </a:rPr>
              <a:t>Simões</a:t>
            </a:r>
            <a:r>
              <a:rPr lang="en-US" sz="1000" dirty="0" smtClean="0"/>
              <a:t>, </a:t>
            </a:r>
            <a:r>
              <a:rPr lang="en-US" sz="1000" dirty="0" err="1" smtClean="0"/>
              <a:t>MD</a:t>
            </a:r>
            <a:r>
              <a:rPr lang="en-US" sz="1000" baseline="30000" dirty="0" err="1" smtClean="0">
                <a:hlinkClick r:id="rId4"/>
              </a:rPr>
              <a:t>f</a:t>
            </a:r>
            <a:r>
              <a:rPr lang="en-US" sz="1000" dirty="0" smtClean="0"/>
              <a:t>, on behalf of the C-CREW Investigators</a:t>
            </a:r>
            <a:endParaRPr lang="en-US" sz="1000" dirty="0"/>
          </a:p>
        </p:txBody>
      </p:sp>
      <p:pic>
        <p:nvPicPr>
          <p:cNvPr id="10244" name="Picture 4"/>
          <p:cNvPicPr>
            <a:picLocks noChangeAspect="1" noChangeArrowheads="1"/>
          </p:cNvPicPr>
          <p:nvPr/>
        </p:nvPicPr>
        <p:blipFill>
          <a:blip r:embed="rId10" cstate="print"/>
          <a:srcRect/>
          <a:stretch>
            <a:fillRect/>
          </a:stretch>
        </p:blipFill>
        <p:spPr bwMode="auto">
          <a:xfrm>
            <a:off x="381000" y="1219200"/>
            <a:ext cx="8382000" cy="685800"/>
          </a:xfrm>
          <a:prstGeom prst="rect">
            <a:avLst/>
          </a:prstGeom>
          <a:noFill/>
          <a:ln w="9525">
            <a:noFill/>
            <a:miter lim="800000"/>
            <a:headEnd/>
            <a:tailEnd/>
          </a:ln>
        </p:spPr>
      </p:pic>
      <p:sp>
        <p:nvSpPr>
          <p:cNvPr id="8" name="Oval 7"/>
          <p:cNvSpPr/>
          <p:nvPr/>
        </p:nvSpPr>
        <p:spPr bwMode="auto">
          <a:xfrm>
            <a:off x="1905000" y="6248400"/>
            <a:ext cx="5257800" cy="6096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Slide Number Placeholder 8"/>
          <p:cNvSpPr>
            <a:spLocks noGrp="1"/>
          </p:cNvSpPr>
          <p:nvPr>
            <p:ph type="sldNum" sz="quarter" idx="12"/>
          </p:nvPr>
        </p:nvSpPr>
        <p:spPr>
          <a:xfrm>
            <a:off x="7848600" y="6400800"/>
            <a:ext cx="1295400" cy="457200"/>
          </a:xfrm>
        </p:spPr>
        <p:txBody>
          <a:bodyPr/>
          <a:lstStyle/>
          <a:p>
            <a:fld id="{F986BC76-4583-4767-BEF4-83B93D20E8A7}" type="slidenum">
              <a:rPr lang="en-US" smtClean="0"/>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 Evaluation</a:t>
            </a:r>
            <a:endParaRPr lang="en-US" sz="3600" dirty="0"/>
          </a:p>
        </p:txBody>
      </p:sp>
      <p:sp>
        <p:nvSpPr>
          <p:cNvPr id="3" name="Content Placeholder 2"/>
          <p:cNvSpPr>
            <a:spLocks noGrp="1"/>
          </p:cNvSpPr>
          <p:nvPr>
            <p:ph idx="1"/>
          </p:nvPr>
        </p:nvSpPr>
        <p:spPr>
          <a:xfrm>
            <a:off x="457200" y="1905000"/>
            <a:ext cx="8077200" cy="4648200"/>
          </a:xfrm>
        </p:spPr>
        <p:txBody>
          <a:bodyPr/>
          <a:lstStyle/>
          <a:p>
            <a:r>
              <a:rPr lang="en-US" sz="2000" dirty="0" smtClean="0"/>
              <a:t>Forty four references were used</a:t>
            </a:r>
          </a:p>
          <a:p>
            <a:pPr lvl="1"/>
            <a:r>
              <a:rPr lang="en-US" sz="2000" dirty="0" smtClean="0"/>
              <a:t>Majority are </a:t>
            </a:r>
            <a:r>
              <a:rPr lang="en-US" sz="2000" dirty="0" err="1" smtClean="0"/>
              <a:t>uptodate</a:t>
            </a:r>
            <a:r>
              <a:rPr lang="en-US" sz="2000" dirty="0" smtClean="0"/>
              <a:t> ranging from years 2000 to 2012</a:t>
            </a:r>
          </a:p>
          <a:p>
            <a:pPr lvl="1"/>
            <a:r>
              <a:rPr lang="en-US" sz="2000" dirty="0" smtClean="0"/>
              <a:t>6 are older than year 2000 with 2 very old articles</a:t>
            </a:r>
          </a:p>
          <a:p>
            <a:pPr lvl="1"/>
            <a:endParaRPr lang="en-US" sz="2000" dirty="0" smtClean="0"/>
          </a:p>
          <a:p>
            <a:r>
              <a:rPr lang="en-US" sz="2000" dirty="0" err="1" smtClean="0"/>
              <a:t>Bont</a:t>
            </a:r>
            <a:r>
              <a:rPr lang="en-US" sz="2000" dirty="0" smtClean="0"/>
              <a:t> L. was the author of 6 out of 44 articles</a:t>
            </a: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0999"/>
            <a:ext cx="7010400" cy="1143001"/>
          </a:xfrm>
        </p:spPr>
        <p:txBody>
          <a:bodyPr/>
          <a:lstStyle/>
          <a:p>
            <a:r>
              <a:rPr lang="en-US" sz="3600" dirty="0" smtClean="0"/>
              <a:t>References</a:t>
            </a:r>
            <a:endParaRPr lang="en-US" sz="3600" dirty="0"/>
          </a:p>
        </p:txBody>
      </p:sp>
      <p:sp>
        <p:nvSpPr>
          <p:cNvPr id="3" name="Content Placeholder 2"/>
          <p:cNvSpPr>
            <a:spLocks noGrp="1"/>
          </p:cNvSpPr>
          <p:nvPr>
            <p:ph idx="1"/>
          </p:nvPr>
        </p:nvSpPr>
        <p:spPr>
          <a:xfrm>
            <a:off x="228600" y="1752600"/>
            <a:ext cx="8610600" cy="4876800"/>
          </a:xfrm>
        </p:spPr>
        <p:txBody>
          <a:bodyPr/>
          <a:lstStyle/>
          <a:p>
            <a:pPr>
              <a:buNone/>
            </a:pPr>
            <a:r>
              <a:rPr lang="en-US" sz="1200" dirty="0" smtClean="0"/>
              <a:t>1- </a:t>
            </a:r>
            <a:r>
              <a:rPr lang="en-US" sz="1300" dirty="0" err="1" smtClean="0"/>
              <a:t>Çaliskan</a:t>
            </a:r>
            <a:r>
              <a:rPr lang="en-US" sz="1300" dirty="0" smtClean="0"/>
              <a:t> M, </a:t>
            </a:r>
            <a:r>
              <a:rPr lang="en-US" sz="1300" dirty="0" err="1" smtClean="0"/>
              <a:t>Bochkov</a:t>
            </a:r>
            <a:r>
              <a:rPr lang="en-US" sz="1300" dirty="0" smtClean="0"/>
              <a:t> YA, </a:t>
            </a:r>
            <a:r>
              <a:rPr lang="en-US" sz="1300" dirty="0" err="1" smtClean="0"/>
              <a:t>Kreiner-Møller</a:t>
            </a:r>
            <a:r>
              <a:rPr lang="en-US" sz="1300" dirty="0" smtClean="0"/>
              <a:t> E, et al. Rhinovirus wheezing illness and genetic risk of childhood-onset asthma. N </a:t>
            </a:r>
            <a:r>
              <a:rPr lang="en-US" sz="1300" dirty="0" err="1" smtClean="0"/>
              <a:t>Engl</a:t>
            </a:r>
            <a:r>
              <a:rPr lang="en-US" sz="1300" dirty="0" smtClean="0"/>
              <a:t> J Med 2013;368:1398-407</a:t>
            </a:r>
          </a:p>
          <a:p>
            <a:pPr>
              <a:buNone/>
            </a:pPr>
            <a:r>
              <a:rPr lang="en-US" sz="1300" dirty="0" smtClean="0"/>
              <a:t>2- Fonseca C de B et al. </a:t>
            </a:r>
            <a:r>
              <a:rPr lang="en-US" sz="1300" dirty="0" err="1" smtClean="0"/>
              <a:t>Bronchiolitis</a:t>
            </a:r>
            <a:r>
              <a:rPr lang="en-US" sz="1300" dirty="0" smtClean="0"/>
              <a:t>, respiratory </a:t>
            </a:r>
            <a:r>
              <a:rPr lang="en-US" sz="1300" dirty="0" err="1" smtClean="0"/>
              <a:t>syncytial</a:t>
            </a:r>
            <a:r>
              <a:rPr lang="en-US" sz="1300" dirty="0" smtClean="0"/>
              <a:t> virus, and recurrent wheezing: what is the relationship? Rev. </a:t>
            </a:r>
            <a:r>
              <a:rPr lang="da-DK" sz="1300" dirty="0" smtClean="0"/>
              <a:t>Hosp. Clín. Fac. Med. S. Paulo 58(1):39-48, 2003</a:t>
            </a:r>
          </a:p>
          <a:p>
            <a:pPr>
              <a:buNone/>
            </a:pPr>
            <a:r>
              <a:rPr lang="en-US" sz="1300" dirty="0" smtClean="0"/>
              <a:t>3- </a:t>
            </a:r>
            <a:r>
              <a:rPr lang="en-US" sz="1300" dirty="0" err="1" smtClean="0"/>
              <a:t>Groothuis</a:t>
            </a:r>
            <a:r>
              <a:rPr lang="en-US" sz="1300" dirty="0" smtClean="0"/>
              <a:t> J. R., </a:t>
            </a:r>
            <a:r>
              <a:rPr lang="en-US" sz="1300" dirty="0" err="1" smtClean="0"/>
              <a:t>Hoopes</a:t>
            </a:r>
            <a:r>
              <a:rPr lang="en-US" sz="1300" dirty="0" smtClean="0"/>
              <a:t> J. M., and Hemming V. G., Prevention of serious respiratory </a:t>
            </a:r>
            <a:r>
              <a:rPr lang="en-US" sz="1300" dirty="0" err="1" smtClean="0"/>
              <a:t>syncytial</a:t>
            </a:r>
            <a:r>
              <a:rPr lang="en-US" sz="1300" dirty="0" smtClean="0"/>
              <a:t> virus-related illness—II: </a:t>
            </a:r>
            <a:r>
              <a:rPr lang="en-US" sz="1300" dirty="0" err="1" smtClean="0"/>
              <a:t>immunoprophylaxis</a:t>
            </a:r>
            <a:r>
              <a:rPr lang="en-US" sz="1300" dirty="0" smtClean="0"/>
              <a:t>, </a:t>
            </a:r>
            <a:r>
              <a:rPr lang="en-US" sz="1300" i="1" dirty="0" smtClean="0"/>
              <a:t>Advances in Therapy</a:t>
            </a:r>
            <a:r>
              <a:rPr lang="en-US" sz="1300" dirty="0" smtClean="0"/>
              <a:t>, vol. 28, no. 2, pp. 110–125, 2011</a:t>
            </a:r>
          </a:p>
          <a:p>
            <a:pPr>
              <a:buNone/>
            </a:pPr>
            <a:r>
              <a:rPr lang="it-IT" sz="1300" dirty="0" smtClean="0"/>
              <a:t>4- Marcello Lanari, Silvia Vandini, Santo Arcuri, Silvia Galletti, and Giacomo Faldella2.</a:t>
            </a:r>
            <a:r>
              <a:rPr lang="en-US" sz="1300" dirty="0" smtClean="0"/>
              <a:t>The Use of Humanized Monoclonal Antibodies for the Prevention of Respiratory </a:t>
            </a:r>
            <a:r>
              <a:rPr lang="en-US" sz="1300" dirty="0" err="1" smtClean="0"/>
              <a:t>Syncytial</a:t>
            </a:r>
            <a:r>
              <a:rPr lang="en-US" sz="1300" dirty="0" smtClean="0"/>
              <a:t> Virus Infection. Clinical and Developmental Immunology Volume 2013, 20 May 2013</a:t>
            </a:r>
          </a:p>
          <a:p>
            <a:pPr>
              <a:buNone/>
            </a:pPr>
            <a:r>
              <a:rPr lang="en-US" sz="1300" dirty="0" smtClean="0"/>
              <a:t>5- McBride JT, </a:t>
            </a:r>
            <a:r>
              <a:rPr lang="en-US" sz="1300" dirty="0" err="1" smtClean="0"/>
              <a:t>McConnochie</a:t>
            </a:r>
            <a:r>
              <a:rPr lang="en-US" sz="1300" dirty="0" smtClean="0"/>
              <a:t> KM. Respiratory </a:t>
            </a:r>
            <a:r>
              <a:rPr lang="en-US" sz="1300" dirty="0" err="1" smtClean="0"/>
              <a:t>syncytial</a:t>
            </a:r>
            <a:r>
              <a:rPr lang="en-US" sz="1300" dirty="0" smtClean="0"/>
              <a:t> virus, recurrent wheezing and </a:t>
            </a:r>
            <a:r>
              <a:rPr lang="en-US" sz="1300" dirty="0" err="1" smtClean="0"/>
              <a:t>ribavirin</a:t>
            </a:r>
            <a:r>
              <a:rPr lang="en-US" sz="1300" dirty="0" smtClean="0"/>
              <a:t>. </a:t>
            </a:r>
            <a:r>
              <a:rPr lang="en-US" sz="1300" dirty="0" err="1" smtClean="0"/>
              <a:t>Ped</a:t>
            </a:r>
            <a:r>
              <a:rPr lang="en-US" sz="1300" dirty="0" smtClean="0"/>
              <a:t> </a:t>
            </a:r>
            <a:r>
              <a:rPr lang="en-US" sz="1300" dirty="0" err="1" smtClean="0"/>
              <a:t>Pulmonol</a:t>
            </a:r>
            <a:r>
              <a:rPr lang="en-US" sz="1300" dirty="0" smtClean="0"/>
              <a:t> 1998; 25:145-6</a:t>
            </a:r>
          </a:p>
          <a:p>
            <a:pPr>
              <a:buNone/>
            </a:pPr>
            <a:r>
              <a:rPr lang="en-US" sz="1300" dirty="0" smtClean="0"/>
              <a:t>6- Michael E. Speer and Amy B. Good. Review: The Prevention of Respiratory </a:t>
            </a:r>
            <a:r>
              <a:rPr lang="en-US" sz="1300" dirty="0" err="1" smtClean="0"/>
              <a:t>Syncytial</a:t>
            </a:r>
            <a:r>
              <a:rPr lang="en-US" sz="1300" dirty="0" smtClean="0"/>
              <a:t> Virus Infection in Children: Focus on </a:t>
            </a:r>
            <a:r>
              <a:rPr lang="en-US" sz="1300" dirty="0" err="1" smtClean="0"/>
              <a:t>Palivizumab</a:t>
            </a:r>
            <a:r>
              <a:rPr lang="en-US" sz="1300" dirty="0" smtClean="0"/>
              <a:t>. Clinical Medicine: Therapeutics 2009:1 459–469</a:t>
            </a:r>
          </a:p>
          <a:p>
            <a:pPr>
              <a:buNone/>
            </a:pPr>
            <a:r>
              <a:rPr lang="en-US" sz="1300" dirty="0" smtClean="0"/>
              <a:t>7- Public health functions to be exercised by the NHS Commissioning Board. Respiratory </a:t>
            </a:r>
            <a:r>
              <a:rPr lang="en-US" sz="1300" dirty="0" err="1" smtClean="0"/>
              <a:t>syncytial</a:t>
            </a:r>
            <a:r>
              <a:rPr lang="en-US" sz="1300" dirty="0" smtClean="0"/>
              <a:t> virus (RSV) </a:t>
            </a:r>
            <a:r>
              <a:rPr lang="en-US" sz="1300" dirty="0" err="1" smtClean="0"/>
              <a:t>immunisation</a:t>
            </a:r>
            <a:r>
              <a:rPr lang="en-US" sz="1300" dirty="0" smtClean="0"/>
              <a:t> </a:t>
            </a:r>
            <a:r>
              <a:rPr lang="en-US" sz="1300" dirty="0" err="1" smtClean="0"/>
              <a:t>programme</a:t>
            </a:r>
            <a:r>
              <a:rPr lang="en-US" sz="1300" dirty="0" smtClean="0"/>
              <a:t>. November 2012</a:t>
            </a:r>
          </a:p>
          <a:p>
            <a:pPr>
              <a:buNone/>
            </a:pPr>
            <a:r>
              <a:rPr lang="en-US" sz="1300" dirty="0" smtClean="0"/>
              <a:t>8- </a:t>
            </a:r>
            <a:r>
              <a:rPr lang="en-US" sz="1300" dirty="0" err="1" smtClean="0"/>
              <a:t>Simoes</a:t>
            </a:r>
            <a:r>
              <a:rPr lang="en-US" sz="1300" dirty="0" smtClean="0"/>
              <a:t> EA, </a:t>
            </a:r>
            <a:r>
              <a:rPr lang="en-US" sz="1300" dirty="0" err="1" smtClean="0"/>
              <a:t>Carbonell-Estrany</a:t>
            </a:r>
            <a:r>
              <a:rPr lang="en-US" sz="1300" dirty="0" smtClean="0"/>
              <a:t> X, </a:t>
            </a:r>
            <a:r>
              <a:rPr lang="en-US" sz="1300" dirty="0" err="1" smtClean="0"/>
              <a:t>Rieger</a:t>
            </a:r>
            <a:r>
              <a:rPr lang="en-US" sz="1300" dirty="0" smtClean="0"/>
              <a:t> CH, et al. The effect of respiratory </a:t>
            </a:r>
            <a:r>
              <a:rPr lang="en-US" sz="1300" dirty="0" err="1" smtClean="0"/>
              <a:t>syncytial</a:t>
            </a:r>
            <a:r>
              <a:rPr lang="en-US" sz="1300" dirty="0" smtClean="0"/>
              <a:t> virus on subsequent recurrent wheezing in atopic and </a:t>
            </a:r>
            <a:r>
              <a:rPr lang="en-US" sz="1300" dirty="0" err="1" smtClean="0"/>
              <a:t>nonatopic</a:t>
            </a:r>
            <a:r>
              <a:rPr lang="en-US" sz="1300" dirty="0" smtClean="0"/>
              <a:t> children. J Allergy </a:t>
            </a:r>
            <a:r>
              <a:rPr lang="en-US" sz="1300" dirty="0" err="1" smtClean="0"/>
              <a:t>Clin</a:t>
            </a:r>
            <a:r>
              <a:rPr lang="en-US" sz="1300" dirty="0" smtClean="0"/>
              <a:t> </a:t>
            </a:r>
            <a:r>
              <a:rPr lang="en-US" sz="1300" dirty="0" err="1" smtClean="0"/>
              <a:t>Immunol</a:t>
            </a:r>
            <a:r>
              <a:rPr lang="en-US" sz="1300" dirty="0" smtClean="0"/>
              <a:t> 2010;126:256-62</a:t>
            </a:r>
          </a:p>
          <a:p>
            <a:pPr>
              <a:buNone/>
            </a:pPr>
            <a:r>
              <a:rPr lang="en-US" sz="1300" dirty="0" smtClean="0"/>
              <a:t>9- </a:t>
            </a:r>
            <a:r>
              <a:rPr lang="en-US" sz="1300" dirty="0" err="1" smtClean="0"/>
              <a:t>Synagis</a:t>
            </a:r>
            <a:r>
              <a:rPr lang="en-US" sz="1300" dirty="0" smtClean="0"/>
              <a:t> [package insert]. Gaithersburg, MD: </a:t>
            </a:r>
            <a:r>
              <a:rPr lang="en-US" sz="1300" dirty="0" err="1" smtClean="0"/>
              <a:t>MedImmune</a:t>
            </a:r>
            <a:r>
              <a:rPr lang="en-US" sz="1300" dirty="0" smtClean="0"/>
              <a:t>, Inc.;2007</a:t>
            </a:r>
          </a:p>
          <a:p>
            <a:pPr>
              <a:buNone/>
            </a:pPr>
            <a:r>
              <a:rPr lang="en-US" sz="1300" dirty="0" smtClean="0"/>
              <a:t>10- </a:t>
            </a:r>
            <a:r>
              <a:rPr lang="en-US" sz="1300" dirty="0" err="1" smtClean="0"/>
              <a:t>Yuh-Jyh</a:t>
            </a:r>
            <a:r>
              <a:rPr lang="en-US" sz="1300" dirty="0" smtClean="0"/>
              <a:t> Lin, </a:t>
            </a:r>
            <a:r>
              <a:rPr lang="en-US" sz="1300" dirty="0" err="1" smtClean="0"/>
              <a:t>Chyi</a:t>
            </a:r>
            <a:r>
              <a:rPr lang="en-US" sz="1300" dirty="0" smtClean="0"/>
              <a:t>-Her Lin. Recent Literature Review on Respiratory </a:t>
            </a:r>
            <a:r>
              <a:rPr lang="en-US" sz="1300" dirty="0" err="1" smtClean="0"/>
              <a:t>Syncytial</a:t>
            </a:r>
            <a:r>
              <a:rPr lang="en-US" sz="1300" dirty="0" smtClean="0"/>
              <a:t> Virus (RSV) Infection in Infants and Children. </a:t>
            </a:r>
            <a:r>
              <a:rPr lang="pt-BR" sz="1300" dirty="0" smtClean="0"/>
              <a:t>J Pediatr Resp Dis 2013;9:6-10</a:t>
            </a:r>
          </a:p>
          <a:p>
            <a:pPr>
              <a:buNone/>
            </a:pPr>
            <a:r>
              <a:rPr lang="en-US" sz="1300" dirty="0" smtClean="0"/>
              <a:t>11- Zhu Q., McAuliffe J. M., Patel N. K. et al., “Analysis of respiratory </a:t>
            </a:r>
            <a:r>
              <a:rPr lang="en-US" sz="1300" dirty="0" err="1" smtClean="0"/>
              <a:t>syncytial</a:t>
            </a:r>
            <a:r>
              <a:rPr lang="en-US" sz="1300" dirty="0" smtClean="0"/>
              <a:t> virus preclinical and clinical variants resistant to neutralization by monoclonal antibodies </a:t>
            </a:r>
            <a:r>
              <a:rPr lang="en-US" sz="1300" dirty="0" err="1" smtClean="0"/>
              <a:t>palivizumab</a:t>
            </a:r>
            <a:r>
              <a:rPr lang="en-US" sz="1300" dirty="0" smtClean="0"/>
              <a:t> and/or </a:t>
            </a:r>
            <a:r>
              <a:rPr lang="en-US" sz="1300" dirty="0" err="1" smtClean="0"/>
              <a:t>motavizumab</a:t>
            </a:r>
            <a:r>
              <a:rPr lang="en-US" sz="1300" dirty="0" smtClean="0"/>
              <a:t>,” </a:t>
            </a:r>
            <a:r>
              <a:rPr lang="en-US" sz="1300" i="1" dirty="0" smtClean="0"/>
              <a:t>Journal of Infectious Diseases</a:t>
            </a:r>
            <a:r>
              <a:rPr lang="en-US" sz="1300" dirty="0" smtClean="0"/>
              <a:t>, vol. 203, no. 5, pp. 674–682, 2011</a:t>
            </a:r>
          </a:p>
          <a:p>
            <a:pPr>
              <a:buNone/>
            </a:pPr>
            <a:endParaRPr lang="pt-BR" sz="1200" dirty="0" smtClean="0"/>
          </a:p>
          <a:p>
            <a:pPr>
              <a:buNone/>
            </a:pPr>
            <a:endParaRPr lang="en-US" sz="2000" dirty="0" smtClean="0">
              <a:latin typeface="Bodoni MT" pitchFamily="18" charset="0"/>
            </a:endParaRPr>
          </a:p>
          <a:p>
            <a:pPr>
              <a:buNone/>
            </a:pPr>
            <a:endParaRPr lang="en-US" sz="2000" dirty="0" smtClean="0">
              <a:latin typeface="Bodoni MT" pitchFamily="18" charset="0"/>
            </a:endParaRPr>
          </a:p>
        </p:txBody>
      </p:sp>
      <p:sp>
        <p:nvSpPr>
          <p:cNvPr id="4" name="Slide Number Placeholder 3"/>
          <p:cNvSpPr>
            <a:spLocks noGrp="1"/>
          </p:cNvSpPr>
          <p:nvPr>
            <p:ph type="sldNum" sz="quarter" idx="12"/>
          </p:nvPr>
        </p:nvSpPr>
        <p:spPr>
          <a:xfrm>
            <a:off x="8534400" y="6400800"/>
            <a:ext cx="609600" cy="457200"/>
          </a:xfrm>
        </p:spPr>
        <p:txBody>
          <a:bodyPr/>
          <a:lstStyle/>
          <a:p>
            <a:fld id="{F986BC76-4583-4767-BEF4-83B93D20E8A7}" type="slidenum">
              <a:rPr lang="en-US" smtClean="0"/>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427664" y="2967335"/>
            <a:ext cx="428867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4866" name="AutoShape 2" descr="data:image/jpeg;base64,/9j/4AAQSkZJRgABAQAAAQABAAD/2wCEAAkGBxQTEhUUEhQWFhUXFxcXFxcXGRgYFBUXFxQXFxQYFxUYHCggGBwlHBQVITEhJSkrLi4uFx8zODMsNygtLisBCgoKDg0OFxAQGiwkHBwsLCwsLCwsLCwsLCwsLCwsLCwsLCwsLCwsLCwsLCwsLCwsLCwsLDYsLCwsLCwsLCwsLP/AABEIALcBEwMBIgACEQEDEQH/xAAcAAABBQEBAQAAAAAAAAAAAAAAAQIDBAUGBwj/xABEEAABAwEFBQMJBgUDAwUAAAABAAIRAwQFEiExQVFhcYEiMpEGBxNCUmKhwfAjcoKSsdEUFUOi4TPS8RZUcyRTs9Pi/8QAGAEBAQEBAQAAAAAAAAAAAAAAAAECAwT/xAAhEQEBAAICAgIDAQAAAAAAAAAAAQIRITESUUFhAyIyE//aAAwDAQACEQMRAD8A8swwlLE5DzuXmbMIyShPHwU9gsL61RlKmMT3uho+Z3Aak7gmx1Pmou9z7aKmGW0muLnbAXNLW9cyvaIWV5MXIyx0G0mZnV7vbee8fkNwAWtCwpEFLCEDYTgEBKEDcOctMH4HmPmpKdQOy0du38jtSJHNB1+uuxA9zFC5qcK5b38x7W7737qVzVRVc1MIVnCmOaoIE5OLE0KASFPTYQNSohCKIQgJUCEJrylJURKBEqRU72vejZmYqzw0bBq533W6lQXgq9a1AHCAXP8AZbmeu7qvJvKbzgVrUTRsgLGbSDDiPeeO6OA8VoebXywbY6ho2x+Nj3DC4ns0jp1bMTnA13rXjU29Qs901q2byGM3CQI952p5CFqUaFCzjIAkesdByCzL08og31uXDdAXP1bTWrHKWjedeg2fWqnljj12atb17eU8ZAx+vQLnqlorVjqWg783HkFcslzhubtTtObzyb9DgprRa2UhllyMvPN2zkFi23tVMXANrRPvOAd1EFChNrJzDB1AJ8XZ+KFnhXi70mHJPLEhXoZMa1ex+bTyW/h6f8RVH21QdkHWnTOg+8dT0C5Xza+S/wDE1PT1W/Y0z2QdKlQaDi1up4wN69iUtCFKEQlAUCITgEgCoQIASlEICEsIASwgaVDhLM2abWbObTsKsQiFAUagcMuoOo5hDmqF9Gcxk4aEa/5HBOp2rMNqDC7YfVdyOw8FQjwmkKy5ijLEEQakhSlqSFBEQkTyE0hA2EifCRygicoa9VrGlz3BrRmSTAHMlcz5U+XtmsktaRVq6YWnsg+84foJ6Lyy/L+tVtOKs/0dPUN0A+6z5nPirJsdt5UectjJp2MY36YyNvut28z4FeeW+pVrONS1VDJ1bMuPAnZy+AVN9uZSEUhntcc3Hmf2WZWrudqV1xwS1pVr0DRgpiBw+e9ZlSqXaoZSJVqjZZW/1xZ7ex+bCoLTZWueftKbvRucZLiAAWFo17pAne0rtXVGUxllxyLv2avM/NbZ61JtchpDano4nKS0vkjf3l3LbNizcSfrcvLlZu6dIq3jfsktp67T+52qlQYSZOZ4rbN1sd6uaey5SB2XdCufjau1RoKFeFgchXRt4LiWr5M3G+1120mZDvPdsYwannsA3lZNGg5zmtaC5ziA1o1JJgAdV7n5LXTSu2yj0rmio+DVdrLtjG7XBugjXM7V2rLfsFiZRpsp0xhYxuED995Os8VZWGb+c8xQoPd7z+y3wALvEBKDbX/+3THAZ+JJ/RZ8oum3CWFh/wAvtR1tJ6AfJoS/yiv/ANy7+7/cm76G4kKxm3faBpaCec/MlBoWsHKo0jcY/wBib+htQhYwtdqb3qTX/dy/RxPwTjfuH/UovbxGY8XBqeUNNb61Tgsv+e0SJBdywmT10+KrB1a0aEU6funtHeC8acm+KeUTTSq3hTa/0eKX7Q3tFv3o06q24LLpWajZmyYHH1ifdAzJ+Khda69YxSBpt9o94jno3pJ5JtWymVaYIg6bk6kCAATJjM70oC0iq176evaZ/e39wrlN4cJaQQdyaQqr7OWnFSyO1vqO/YqdC4Qmuao7Lag/KMLxq069N4VgtVFctURyVpzVl2i9qYJayar/AGaYxHqRkBx2KUV/KG9f4aljMZuDRILgCZzLW5nTRcve9prW2kKQqGiKmQqU/wDSxTmKhJkAjOJg7zBA0r6qGqC204G05BFNsPJ3S/QHPZPwXPeTdmNKpUo0H4WPxvswMENqNBc6jnMhzcZG475We6ry+8qQstV9N4LqzHFric4I3bIOoO4rJtFrc85ldj5d2F1aky24Yl5pPG0HMty3CHNnkuUsthc4wASdw1Xows1usX0qspyrVCyE/wCF1V0+Rz3QanYG7V3+F3lx+TTGDsM5uOZ8f2WMvzzqLMXAXR5I1akFwwDiO0fw/uu2uvyZpUIcGB7t7s44gaLpqNEsMAZHKSBPxWjZ7O47vBv7Lhbll21xFWyCQPrwWlRss5nIfFT0LOBs/T5K4yynWfritTE2hpUY0CsNojapWU40QW8VvSCEJcPNCo8w81vkvhAtlZubh9iD6rTkanMjIcJO1dZet0vdV9NTLXHCGhr/AFYJJwHjtHDVbTQAIGQGUDQAaQlCzZsYzLzrMEPs5y9iY6YcQTv+paY7zKjT+H5kLXSqavtWT/1LQ9/8o/3K9YLc2qDhkRvj5EqxgG5Cs2hSlAUVotDKYxVHBo47TuG88FmOvCrVJFFuBuhe4DFzDdG9c+CW6GhbLWykJe6Nw1cfutGZWa+1V6+VIeiZ7RjGf1Deknkp7PdjGS+o7EfWc45dSdRw04KOre5dDbOzF75BwDiG6u+A4rN+1KLto02E1SI1LnmM+epPGZWWKOKp/wCmFQCcy6ZPKYcB949FaZQph2K0Vmuqbpkt4Bre6OQ6latjtdEwym4DcILf1AU1KMY0zScX12FwOrsRc3qdWjgcuK3rHaGPA9Gdk4doHLdxCmc1ZVpucTionA6Zj1HHpmw8W/Fa1YNeEFZlivXPBWGFw1n9TGRHvDLfC1IWpdoaPqUkJ5CSEEFagHa6jQjUcio/4w0x9rmNjxt4OGw8VZe4ASSIGZnKBv4Bec+VvlV6Z3orN26YJl0wx7hxiCNecKXga94Xsx0l7jUzybMUgPuiJHvSVjt8oDVA9BhDI7JbEHMiMsjmCOqxqFM1HDHnnOEHsDPLi7rPBdZYrIGD7IDSHvIBaJ1axoGW6f0XLe2lKnY3FpdXfnlDSDtgyNwz4ngsjylFYfwz6LIays15LQCRhMZ5yJBdOyCRkNekdTgQJPE5uP7KxQsstIKTijl70sJtLKlN0+jdUa8Hbk1hIG7tA/FS3bcDKQhjAOO3qV1H8M1ozHIbVNSsxOzps/ymrRn2WwAa+G9aFOzk6DJXKdnG3P5K0ykdmXhC1MU2hpWfLfzzVqnRJUtOkBrqpgPrctyIaykApoITQnLSCeCM9ySJPJAAOzP60QLnwQjAhUVEoCISrKkShCp3lWqtaPQsD3Exno0b4kTylQWa9drGlz3BrRqSYCyX3s+ocNnYf/I8GOjNero5FLQuUuIfXcXu1AnJs7oyb0HUotd906fYojG4ZQ2Axp95+k8BJUtU+zXQJx1nF795OQ4TlA4CAmWi+2Ds0Wh/vaUhyIzf+GeYVZtir2gzWMN1DDIpj8Gr+bitOhdFNsFwxEaYtOjdFJv4GAW1q7pILoOUjsg8GyGt5kly06dyvcIqvy2tGY66N+B5laVrt1Olk457GNEvPJozjjos2rbatQdmKFPa9xGIj7x7LemLXUKak7DrRQs9AAFuN2oZMuPHDk1o4mAo7BQwYrRVAptgS1o7IDTLQABJzgzEnZklsjrNS9bG7UkNe6TvxQcR4kkq4++qBkEnjLHEQd+SvAs0bxpOiHjPTFLZ5BwCt4Vz9WpZCMg9s+wyq34BsHqkuOo4VS1jnejEd4ASNstGTeBgEnKFZkaa1vsLagg5Ed1w7zTvB+WhWfYLY6k70dbmCO7hHrN93e31eS23uA1IGcZ5Kredh9IyNHDtMd7LhoeWwhWz5iLZTSFnXBaC6nmIjQezmQW/hc1w5QtFWcipeNgp1mhtUFzZnDJDXSCCHAHMZ6GQmMstKkOzTY0Dc1oPwCuO+voLIvK1tpgvqOwgaE7eAG08FKEtdZu5o/CJ8I/RZrqhJluWznz3hYlTyne7E+nZKtSm2SXSGyBmS1q6e5nMr021QHNB9V3ebkCMxqIIII2FY7UtlpteYdDXbNx5E6clKWZw3PYXbB+6viygiNil9DAgfXVa8UUadlA4nad6nZRJ5fFWWUo/4T4V0IW0RxPP/ClaEv19FKqABOASQlVCgp7YTIShEK0R4pS2frRJKWVQuaEiEFVEoCULKiEJUIIbTZw9jmO0cCDBgwdYIUVhu2nSADG6aE5nx2dFbhCmgQsYNtVVxxfYskiGkYiMx3xJ45YVtICWbGPVu5tGlUexuOoGlwnOXAbWjM785Ko2GlQdD6tY1HH1syTOyWg4R7oiNy6aFXq3fSdJdTYZ1JaJ8YUuK7Zrq9kZ6gcf/G5xP4nj9Soyx9XKlRZTb7bmtLiOGRA6Yk613Q5tX0lBtOCwNwO7OEhxOJpggztB3JlsZaQxz61bAxokhhkxwwMaf7lBJSuahRE1XNE7ScIJ3ZmTynopP55Sb2aTHOA4ejYM4yLoJ6Arm7PTk4icz3WzNQ/ecAXdBMb1qWW6azjJho2YsvADtTxJGikvqDZtVnbaKQxwwghzSDIDhoQXATqRBCrtq2lgwhjX7iILOgxAtHDONhhZlssrQ70bC59TQugQ0+yJBc50b3QBmdx3rpshpsgxJjIbI45Sc8zwC1OaG3NZnU6cOEEkk7TLnFziYyEyMhOiv/X/AAUoWHed86spHKYNTUToW0xHadx0HFXqIsXpeYZ2GDHUInDMAcXnZ8SVlm5S/wC0tLhGpB7IA10mGDhqdpS2QkZUGYnSSXOzidTsk8XEHgrjbkdUIdaHl8ZhuRA3Q2MI6CeKz2rNtdoFVvoLKOy4EOqAR2dC2lvnTH3RxOS6G77EKbGt3ACNgAAAA4AADoprNZWsEMAG/aTzOpU4C1IhAiEyvWawYnnCBtnbsjfyWVVvV7zhotI3kgF+fu91n4jPBW3Q1a1RrBLnNaN5MDxKjs9rY8w0nfmCJjdI4rPoXU4nFVcS7gTi/MdOTQFpULK1g7LQP1PM6lJsSkIAQhVBCEoSkoGgpwKQBKgJSgpEpQOQmyhUQIhYNnvOozJ0Pbx16O/5WpZrypvynCdzsvB2h+CxMpVWU5LCFQkIhCUoBCVIAqCEqEICE2pTDgQ4Ag5EHMHmCnwkREVnsrGCGMa0e6AP0UqWUhUVz112ptD7OsIeC6SdXS4kuaSe0HSNNo0WjVvmk0T2j0j4uICvVKQcIcA4biAR8Vi3lc731GhjaTaYAJyjtTq5oHa2QJj4LPM6FS9L0fVAAGFp9Vp7b+DnZBjeWu9MsNlqPzawGMoywCMok5dIcr9vu4UmtqZvLKjXvnQtkh/YGUQZ6KajdYc2WVXg7jheBuIxDEARBGeimrbypKd32iI9I1vAYv0aWj4JlR1ei5mKoHB7oBOLIxObXF0tyOYIIUhuytsr5cqnyqp9G6O1iqPL+YgdSSXEcJV1Rp03SAd4B45iUy01wxrnO0aCT03cUrK7Tk0g8sxxzGSr3pZjUpOa2MWRE6S0gieGS2yzrLY31nGpVJEZAD1fdbuyiXak5ZQtijRawQ0AAbAsyjfDaYiq00zJlrgWxJmA6MLhnqCnG/mHKmMR5/NocsyyK1UoCwzez3mGZnTDTaS4Hi4y34BOFkrVB2w1o98mq78mTB4J5ejTSqW2mD3gSNQ2XEcw3MJLLbmvcWtmQJ1afHCThOe3iq9G52Dvl1Tg49noxsN+CvspgCAAANgEDwCs2HEISoCqESpUEIEQgIhUEhCTCkUHhV0edLMNtdLAdtSlBGuWKi/UbyHcgu7uq9KFqbNCoypGfYJxNHvUnQ5vPTLJeJVrIHbFS/hH03B9Nxa4ZgtJDgeDhmFbhhl9G7H0fZrRUpjsOlo2HNvge78FpWe+GHvjAfFv7heDXN5yrXQIFcCu0bXEsrDlWbr+IOXtLWhwGknYYa783dd8CsZY3BZZXQAyJBBB2gyDyISrnaVJ7HfZOIPs6OPNhyd0lXLPfEZVWEe835tPy8FJl7NNZCZQqteJY4OHDUcxqOqetoWEIRKAQlSICUIQgEJVUvGwNrAB2IQZBGwxG0EHXagtuasyrdxZ2qdT0YE5OEsbt7OYLM9gMKjUc+jUFNlTHtIgjCD3e6cJJOgw7Ey1TixV21QN5hzAOD2g4B+Ec1i1U9Su8/1282+kPgQfmoQym7OpWLun/wBjnEK/ZKFmeJDWu4u7YndiJInhKgt1SmDgpUabnHKcDSByEdo68BBk7FNKv2OrSaMLCeeFxJ5kDNR1r2AIDWkk6SCJ5N18YVWx3E3WoAJzwiJ6uAEcmwFZdczR3H1GbYDsTfyvkK/snCJ1G0VO8QwbR/8AlpnxcVNRuZg70v5938oy/VILPXb3XtcOrD4dpvwCaL1LThqNggSZiANhL2ExPEBOPkabKYAgAAbhkOidCzv53TGpH5h+roHxVyzWpj+6ZjOOB0PEcQYW5YJfrNKgBEKoRKlISQgEIQUAkKVIoFnmkSoVHy6HiE4OlQzCcFNKR9EAhwyIII25gyMjyWvV8sLw/wC5PSnRj/41kuGadiTYvN8v7xYQXVRUaPVeymWH8rQ4cwQV2dx+daz1YZa2Gk7TEZfT6PAxs5EOHFeeVKIKo2m7t3iP2Wv1vacvoix+jqtFShVEHuuDgWk7hUacJPAweCvMvKrTyrNxcdHeMQV8zWC12iyvx0Kj2HbhMSNzm6OHAyF3/k353nsAZbKYe32mAeJpExOvcLeSl/FZ/J5e3tdlttOp3XZ+ycneG3op4XI3Te1itrZs9Vsxm3aObSA9vMiOK1G1q9HWHs2Ysx0cNixuztW0hUrNetN2Rlh3O7v5h84V7D9bCrOUIhOSKgQTAlATajZBG8EeIQZHk9RxN9M4dqpL/wAxIb4NaAFsws/yfqTRYPZaB1DnBw6EJl7Wok+ipzJjGRqATk0e87TgM1mcRVO1NbUqj0DACDm9stLiDmJbq0bT0CtizVaZxNwv3xDH8tC09YPFW7DZBTblEwJ3DcBwCtJMTajQvNpIa8YX+yRBPIHX8JKviDp/kcCNiirUmvEPaHA7CJCpuu9zYNF5EaNfLm8g6cbRwBjgryL9SYMawY3TsXNXdaKTI/iAW1dXCoDm/PE4GMLtkGVqNvNzMqzMPH1DyeMhydh5rQp1Gu0Ouw/Lf0U7GXUvcOEU24zyc74BsfEKpQxU2nDhaQXS3QguILpc3s09O6ZWpfIqeiIpyTLcQbk4snthp3xKyqVdg/oucdgcyp2RJgBpZAjgpe1XKF9iBic0u3Zn++mCPgFq2atjaHQROwrHfepEgAtiP6cROgzdqToIUtI1n5gOaN73Bp/IwAjqVZUa6ITWzAnM5TxSraBIlSSgVELPtV4ho7HaOk+rPP1uQ+CdYPSTicTBGjjmeOEZNHDXes7VeQmoVR8tAZp0pJylDTtQKHJxGSYAlCKkATgok/4qBz6YOoVStdwcrYKcCktgxDY303B1NxDgZBBLXDiCF1/k5507ZZiG1vt2bcXZqfniHc3AniFmFoOqgrWIRv5rfnL2mnslxeWt326AH+hqn1HjCSeAkh34STwC6Nlmq0s6RxN3Ay0827Cvma0XZGYy56LXuHy3t1hIDKpcwepUlzI3A6tHAGOCf5y/ybfRVC+G6VGlh3iS3qNR8VoscCJBBG8GQvMrg869jtMMtbPQPOWI5sP4wMuoAG8rtKFkDgKllqhwIkFrtRzGRHwWLMp2vDaRCy23o9mVZh+80QfDQ9IWhZrSyp3HB3D1hzbqksoxbZWdZqhMfZvJc1xnC1zoxseRoCQHA75Vy6LNkHuzJk4vace87lsHALTISAJ48mwllEIVQIQkQBErPq3U3WmTTO4ZsPOmcvCFolCWDKdaq1LvsxN9pkuHVp7bfFwVmy3nTqDI84zA5xmOoCtqrabup1DLmDF7Q7LvzCCpqxVSvZqjanpKUPY4guaCJDmjDiaTkcsokKX+aADtjD94PaT0wlv9ytWSyimIbJznMyfFLWtbGkBzoJEgQSYGpgDTimtCp/Oae8fnp/7p+CjNsLnBzC6MsWHE4QNe8AxvOTyT7dbXNcGspl0iQ8NLhOwZZdSVELJWqGXuwDdk5w5DujwKzui3WvENaJz4nIcMwMzEd0FVAKtXg3YSIb0Zq78R6K9RsTW5xid7Ts3eJ+SsrWrexVs1ha3PV3tHXpu6K0UBU72traNJz3ODQASXHRrQJc48AAT4K9IhrXkQ4htMuAMTIzjX4yheA3pflstFV9alVfSpvPYYCRhYOyzqQATxJQpr7GS3angZKIHVPBWg9IXJpKCVFSBOTAnAqBzUolNAThtKB0pZTWnJKNFA8OyzhR1LOCnfBOA0zQY9quvPLLlon3TetrsTsVnquYJkgGWH7zDkTlrC1n68E11AELc/JflNO08m/PPMMt1LLQ1GZj8TDn17XJeh3fWslsbjstZpOvZOYPFurTwyK+eLRdoMkjqFSpUqtJ2Oi9zXDRzSWvHgrrHI5j6i9PaKXfHpW7/WHXXxlWrNeNN+Qdhd7Lsj0OhXhvk354LVQhlqaK7BlJ7NUDmMj4DmvTLk8q7uvED0dQMqn+m+GVJ4bHdJWbjlibldiRCQrNFmrUv9N2JvsPz8N3Qp9K9WzFRppnjmzx1Cm1XwhK0yJBBB0IMjxCFUIhCVAgQUIKAVe0WOm8gvY1xboSNJ1/RWEIBCEIBCEBASvI/O35QGoW2Skc6kF/CkHZAx7bhPJo3r0LyqvhlmoPe8wA0l2/CN3Ekho4uXhFirOrVKlpq9+q4n7o0a0cAAAOSluufStClZwABJyGzRIm4xvKFx5ac4dUIQvQwUJQckqFAqUHJCEU/VLKVCyAD63JRqhCB8JGoQoHESU6ChCBWkhIaAchCiqdtsAPej5+KzK11EZtPQoQumOdiWOh8nPOTb7HDDU9NTH9OrLoHuv7zfGOC9X8lvOZY7cW0qjXUqzsgxwL2OMZ4ajR+oCVC7ZYzW2ZXWuuwtM0XuYd2rUz+aOpmK7PxMjP8AD/whC8946aaFKoHtDmGW78x8CnIQtTpAhIhAqEiEAlSIQIhxgHghCDw7zoX6bTaW2VpIaIqVNk5fZt5AHEeLuCyaTYAGwJELGXUah/pEIQsaV//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4868" name="AutoShape 4" descr="data:image/jpeg;base64,/9j/4AAQSkZJRgABAQAAAQABAAD/2wCEAAkGBxQTEhUUEhQWFhUXFxcXFxcXGRgYFBUXFxQXFxQYFxUYHCggGBwlHBQVITEhJSkrLi4uFx8zODMsNygtLisBCgoKDg0OFxAQGiwkHBwsLCwsLCwsLCwsLCwsLCwsLCwsLCwsLCwsLCwsLCwsLCwsLCwsLDYsLCwsLCwsLCwsLP/AABEIALcBEwMBIgACEQEDEQH/xAAcAAABBQEBAQAAAAAAAAAAAAAAAQIDBAUGBwj/xABEEAABAwEFBQMJBgUDAwUAAAABAAIRAwQFEiExQVFhcYEiMpEGBxNCUmKhwfAjcoKSsdEUFUOi4TPS8RZUcyRTs9Pi/8QAGAEBAQEBAQAAAAAAAAAAAAAAAAECAwT/xAAhEQEBAAICAgIDAQAAAAAAAAAAAQIRITESUUFhAyIyE//aAAwDAQACEQMRAD8A8swwlLE5DzuXmbMIyShPHwU9gsL61RlKmMT3uho+Z3Aak7gmx1Pmou9z7aKmGW0muLnbAXNLW9cyvaIWV5MXIyx0G0mZnV7vbee8fkNwAWtCwpEFLCEDYTgEBKEDcOctMH4HmPmpKdQOy0du38jtSJHNB1+uuxA9zFC5qcK5b38x7W7737qVzVRVc1MIVnCmOaoIE5OLE0KASFPTYQNSohCKIQgJUCEJrylJURKBEqRU72vejZmYqzw0bBq533W6lQXgq9a1AHCAXP8AZbmeu7qvJvKbzgVrUTRsgLGbSDDiPeeO6OA8VoebXywbY6ho2x+Nj3DC4ns0jp1bMTnA13rXjU29Qs901q2byGM3CQI952p5CFqUaFCzjIAkesdByCzL08og31uXDdAXP1bTWrHKWjedeg2fWqnljj12atb17eU8ZAx+vQLnqlorVjqWg783HkFcslzhubtTtObzyb9DgprRa2UhllyMvPN2zkFi23tVMXANrRPvOAd1EFChNrJzDB1AJ8XZ+KFnhXi70mHJPLEhXoZMa1ex+bTyW/h6f8RVH21QdkHWnTOg+8dT0C5Xza+S/wDE1PT1W/Y0z2QdKlQaDi1up4wN69iUtCFKEQlAUCITgEgCoQIASlEICEsIASwgaVDhLM2abWbObTsKsQiFAUagcMuoOo5hDmqF9Gcxk4aEa/5HBOp2rMNqDC7YfVdyOw8FQjwmkKy5ijLEEQakhSlqSFBEQkTyE0hA2EifCRygicoa9VrGlz3BrRmSTAHMlcz5U+XtmsktaRVq6YWnsg+84foJ6Lyy/L+tVtOKs/0dPUN0A+6z5nPirJsdt5UectjJp2MY36YyNvut28z4FeeW+pVrONS1VDJ1bMuPAnZy+AVN9uZSEUhntcc3Hmf2WZWrudqV1xwS1pVr0DRgpiBw+e9ZlSqXaoZSJVqjZZW/1xZ7ex+bCoLTZWueftKbvRucZLiAAWFo17pAne0rtXVGUxllxyLv2avM/NbZ61JtchpDano4nKS0vkjf3l3LbNizcSfrcvLlZu6dIq3jfsktp67T+52qlQYSZOZ4rbN1sd6uaey5SB2XdCufjau1RoKFeFgchXRt4LiWr5M3G+1120mZDvPdsYwannsA3lZNGg5zmtaC5ziA1o1JJgAdV7n5LXTSu2yj0rmio+DVdrLtjG7XBugjXM7V2rLfsFiZRpsp0xhYxuED995Os8VZWGb+c8xQoPd7z+y3wALvEBKDbX/+3THAZ+JJ/RZ8oum3CWFh/wAvtR1tJ6AfJoS/yiv/ANy7+7/cm76G4kKxm3faBpaCec/MlBoWsHKo0jcY/wBib+htQhYwtdqb3qTX/dy/RxPwTjfuH/UovbxGY8XBqeUNNb61Tgsv+e0SJBdywmT10+KrB1a0aEU6funtHeC8acm+KeUTTSq3hTa/0eKX7Q3tFv3o06q24LLpWajZmyYHH1ifdAzJ+Khda69YxSBpt9o94jno3pJ5JtWymVaYIg6bk6kCAATJjM70oC0iq176evaZ/e39wrlN4cJaQQdyaQqr7OWnFSyO1vqO/YqdC4Qmuao7Lag/KMLxq069N4VgtVFctURyVpzVl2i9qYJayar/AGaYxHqRkBx2KUV/KG9f4aljMZuDRILgCZzLW5nTRcve9prW2kKQqGiKmQqU/wDSxTmKhJkAjOJg7zBA0r6qGqC204G05BFNsPJ3S/QHPZPwXPeTdmNKpUo0H4WPxvswMENqNBc6jnMhzcZG475We6ry+8qQstV9N4LqzHFric4I3bIOoO4rJtFrc85ldj5d2F1aky24Yl5pPG0HMty3CHNnkuUsthc4wASdw1Xows1usX0qspyrVCyE/wCF1V0+Rz3QanYG7V3+F3lx+TTGDsM5uOZ8f2WMvzzqLMXAXR5I1akFwwDiO0fw/uu2uvyZpUIcGB7t7s44gaLpqNEsMAZHKSBPxWjZ7O47vBv7Lhbll21xFWyCQPrwWlRss5nIfFT0LOBs/T5K4yynWfritTE2hpUY0CsNojapWU40QW8VvSCEJcPNCo8w81vkvhAtlZubh9iD6rTkanMjIcJO1dZet0vdV9NTLXHCGhr/AFYJJwHjtHDVbTQAIGQGUDQAaQlCzZsYzLzrMEPs5y9iY6YcQTv+paY7zKjT+H5kLXSqavtWT/1LQ9/8o/3K9YLc2qDhkRvj5EqxgG5Cs2hSlAUVotDKYxVHBo47TuG88FmOvCrVJFFuBuhe4DFzDdG9c+CW6GhbLWykJe6Nw1cfutGZWa+1V6+VIeiZ7RjGf1Deknkp7PdjGS+o7EfWc45dSdRw04KOre5dDbOzF75BwDiG6u+A4rN+1KLto02E1SI1LnmM+epPGZWWKOKp/wCmFQCcy6ZPKYcB949FaZQph2K0Vmuqbpkt4Bre6OQ6latjtdEwym4DcILf1AU1KMY0zScX12FwOrsRc3qdWjgcuK3rHaGPA9Gdk4doHLdxCmc1ZVpucTionA6Zj1HHpmw8W/Fa1YNeEFZlivXPBWGFw1n9TGRHvDLfC1IWpdoaPqUkJ5CSEEFagHa6jQjUcio/4w0x9rmNjxt4OGw8VZe4ASSIGZnKBv4Bec+VvlV6Z3orN26YJl0wx7hxiCNecKXga94Xsx0l7jUzybMUgPuiJHvSVjt8oDVA9BhDI7JbEHMiMsjmCOqxqFM1HDHnnOEHsDPLi7rPBdZYrIGD7IDSHvIBaJ1axoGW6f0XLe2lKnY3FpdXfnlDSDtgyNwz4ngsjylFYfwz6LIays15LQCRhMZ5yJBdOyCRkNekdTgQJPE5uP7KxQsstIKTijl70sJtLKlN0+jdUa8Hbk1hIG7tA/FS3bcDKQhjAOO3qV1H8M1ozHIbVNSsxOzps/ymrRn2WwAa+G9aFOzk6DJXKdnG3P5K0ykdmXhC1MU2hpWfLfzzVqnRJUtOkBrqpgPrctyIaykApoITQnLSCeCM9ySJPJAAOzP60QLnwQjAhUVEoCISrKkShCp3lWqtaPQsD3Exno0b4kTylQWa9drGlz3BrRqSYCyX3s+ocNnYf/I8GOjNero5FLQuUuIfXcXu1AnJs7oyb0HUotd906fYojG4ZQ2Axp95+k8BJUtU+zXQJx1nF795OQ4TlA4CAmWi+2Ds0Wh/vaUhyIzf+GeYVZtir2gzWMN1DDIpj8Gr+bitOhdFNsFwxEaYtOjdFJv4GAW1q7pILoOUjsg8GyGt5kly06dyvcIqvy2tGY66N+B5laVrt1Olk457GNEvPJozjjos2rbatQdmKFPa9xGIj7x7LemLXUKak7DrRQs9AAFuN2oZMuPHDk1o4mAo7BQwYrRVAptgS1o7IDTLQABJzgzEnZklsjrNS9bG7UkNe6TvxQcR4kkq4++qBkEnjLHEQd+SvAs0bxpOiHjPTFLZ5BwCt4Vz9WpZCMg9s+wyq34BsHqkuOo4VS1jnejEd4ASNstGTeBgEnKFZkaa1vsLagg5Ed1w7zTvB+WhWfYLY6k70dbmCO7hHrN93e31eS23uA1IGcZ5Kredh9IyNHDtMd7LhoeWwhWz5iLZTSFnXBaC6nmIjQezmQW/hc1w5QtFWcipeNgp1mhtUFzZnDJDXSCCHAHMZ6GQmMstKkOzTY0Dc1oPwCuO+voLIvK1tpgvqOwgaE7eAG08FKEtdZu5o/CJ8I/RZrqhJluWznz3hYlTyne7E+nZKtSm2SXSGyBmS1q6e5nMr021QHNB9V3ebkCMxqIIII2FY7UtlpteYdDXbNx5E6clKWZw3PYXbB+6viygiNil9DAgfXVa8UUadlA4nad6nZRJ5fFWWUo/4T4V0IW0RxPP/ClaEv19FKqABOASQlVCgp7YTIShEK0R4pS2frRJKWVQuaEiEFVEoCULKiEJUIIbTZw9jmO0cCDBgwdYIUVhu2nSADG6aE5nx2dFbhCmgQsYNtVVxxfYskiGkYiMx3xJ45YVtICWbGPVu5tGlUexuOoGlwnOXAbWjM785Ko2GlQdD6tY1HH1syTOyWg4R7oiNy6aFXq3fSdJdTYZ1JaJ8YUuK7Zrq9kZ6gcf/G5xP4nj9Soyx9XKlRZTb7bmtLiOGRA6Yk613Q5tX0lBtOCwNwO7OEhxOJpggztB3JlsZaQxz61bAxokhhkxwwMaf7lBJSuahRE1XNE7ScIJ3ZmTynopP55Sb2aTHOA4ejYM4yLoJ6Arm7PTk4icz3WzNQ/ecAXdBMb1qWW6azjJho2YsvADtTxJGikvqDZtVnbaKQxwwghzSDIDhoQXATqRBCrtq2lgwhjX7iILOgxAtHDONhhZlssrQ70bC59TQugQ0+yJBc50b3QBmdx3rpshpsgxJjIbI45Sc8zwC1OaG3NZnU6cOEEkk7TLnFziYyEyMhOiv/X/AAUoWHed86spHKYNTUToW0xHadx0HFXqIsXpeYZ2GDHUInDMAcXnZ8SVlm5S/wC0tLhGpB7IA10mGDhqdpS2QkZUGYnSSXOzidTsk8XEHgrjbkdUIdaHl8ZhuRA3Q2MI6CeKz2rNtdoFVvoLKOy4EOqAR2dC2lvnTH3RxOS6G77EKbGt3ACNgAAAA4AADoprNZWsEMAG/aTzOpU4C1IhAiEyvWawYnnCBtnbsjfyWVVvV7zhotI3kgF+fu91n4jPBW3Q1a1RrBLnNaN5MDxKjs9rY8w0nfmCJjdI4rPoXU4nFVcS7gTi/MdOTQFpULK1g7LQP1PM6lJsSkIAQhVBCEoSkoGgpwKQBKgJSgpEpQOQmyhUQIhYNnvOozJ0Pbx16O/5WpZrypvynCdzsvB2h+CxMpVWU5LCFQkIhCUoBCVIAqCEqEICE2pTDgQ4Ag5EHMHmCnwkREVnsrGCGMa0e6AP0UqWUhUVz112ptD7OsIeC6SdXS4kuaSe0HSNNo0WjVvmk0T2j0j4uICvVKQcIcA4biAR8Vi3lc731GhjaTaYAJyjtTq5oHa2QJj4LPM6FS9L0fVAAGFp9Vp7b+DnZBjeWu9MsNlqPzawGMoywCMok5dIcr9vu4UmtqZvLKjXvnQtkh/YGUQZ6KajdYc2WVXg7jheBuIxDEARBGeimrbypKd32iI9I1vAYv0aWj4JlR1ei5mKoHB7oBOLIxObXF0tyOYIIUhuytsr5cqnyqp9G6O1iqPL+YgdSSXEcJV1Rp03SAd4B45iUy01wxrnO0aCT03cUrK7Tk0g8sxxzGSr3pZjUpOa2MWRE6S0gieGS2yzrLY31nGpVJEZAD1fdbuyiXak5ZQtijRawQ0AAbAsyjfDaYiq00zJlrgWxJmA6MLhnqCnG/mHKmMR5/NocsyyK1UoCwzez3mGZnTDTaS4Hi4y34BOFkrVB2w1o98mq78mTB4J5ejTSqW2mD3gSNQ2XEcw3MJLLbmvcWtmQJ1afHCThOe3iq9G52Dvl1Tg49noxsN+CvspgCAAANgEDwCs2HEISoCqESpUEIEQgIhUEhCTCkUHhV0edLMNtdLAdtSlBGuWKi/UbyHcgu7uq9KFqbNCoypGfYJxNHvUnQ5vPTLJeJVrIHbFS/hH03B9Nxa4ZgtJDgeDhmFbhhl9G7H0fZrRUpjsOlo2HNvge78FpWe+GHvjAfFv7heDXN5yrXQIFcCu0bXEsrDlWbr+IOXtLWhwGknYYa783dd8CsZY3BZZXQAyJBBB2gyDyISrnaVJ7HfZOIPs6OPNhyd0lXLPfEZVWEe835tPy8FJl7NNZCZQqteJY4OHDUcxqOqetoWEIRKAQlSICUIQgEJVUvGwNrAB2IQZBGwxG0EHXagtuasyrdxZ2qdT0YE5OEsbt7OYLM9gMKjUc+jUFNlTHtIgjCD3e6cJJOgw7Ey1TixV21QN5hzAOD2g4B+Ec1i1U9Su8/1282+kPgQfmoQym7OpWLun/wBjnEK/ZKFmeJDWu4u7YndiJInhKgt1SmDgpUabnHKcDSByEdo68BBk7FNKv2OrSaMLCeeFxJ5kDNR1r2AIDWkk6SCJ5N18YVWx3E3WoAJzwiJ6uAEcmwFZdczR3H1GbYDsTfyvkK/snCJ1G0VO8QwbR/8AlpnxcVNRuZg70v5938oy/VILPXb3XtcOrD4dpvwCaL1LThqNggSZiANhL2ExPEBOPkabKYAgAAbhkOidCzv53TGpH5h+roHxVyzWpj+6ZjOOB0PEcQYW5YJfrNKgBEKoRKlISQgEIQUAkKVIoFnmkSoVHy6HiE4OlQzCcFNKR9EAhwyIII25gyMjyWvV8sLw/wC5PSnRj/41kuGadiTYvN8v7xYQXVRUaPVeymWH8rQ4cwQV2dx+daz1YZa2Gk7TEZfT6PAxs5EOHFeeVKIKo2m7t3iP2Wv1vacvoix+jqtFShVEHuuDgWk7hUacJPAweCvMvKrTyrNxcdHeMQV8zWC12iyvx0Kj2HbhMSNzm6OHAyF3/k353nsAZbKYe32mAeJpExOvcLeSl/FZ/J5e3tdlttOp3XZ+ycneG3op4XI3Te1itrZs9Vsxm3aObSA9vMiOK1G1q9HWHs2Ysx0cNixuztW0hUrNetN2Rlh3O7v5h84V7D9bCrOUIhOSKgQTAlATajZBG8EeIQZHk9RxN9M4dqpL/wAxIb4NaAFsws/yfqTRYPZaB1DnBw6EJl7Wok+ipzJjGRqATk0e87TgM1mcRVO1NbUqj0DACDm9stLiDmJbq0bT0CtizVaZxNwv3xDH8tC09YPFW7DZBTblEwJ3DcBwCtJMTajQvNpIa8YX+yRBPIHX8JKviDp/kcCNiirUmvEPaHA7CJCpuu9zYNF5EaNfLm8g6cbRwBjgryL9SYMawY3TsXNXdaKTI/iAW1dXCoDm/PE4GMLtkGVqNvNzMqzMPH1DyeMhydh5rQp1Gu0Ouw/Lf0U7GXUvcOEU24zyc74BsfEKpQxU2nDhaQXS3QguILpc3s09O6ZWpfIqeiIpyTLcQbk4snthp3xKyqVdg/oucdgcyp2RJgBpZAjgpe1XKF9iBic0u3Zn++mCPgFq2atjaHQROwrHfepEgAtiP6cROgzdqToIUtI1n5gOaN73Bp/IwAjqVZUa6ITWzAnM5TxSraBIlSSgVELPtV4ho7HaOk+rPP1uQ+CdYPSTicTBGjjmeOEZNHDXes7VeQmoVR8tAZp0pJylDTtQKHJxGSYAlCKkATgok/4qBz6YOoVStdwcrYKcCktgxDY303B1NxDgZBBLXDiCF1/k5507ZZiG1vt2bcXZqfniHc3AniFmFoOqgrWIRv5rfnL2mnslxeWt326AH+hqn1HjCSeAkh34STwC6Nlmq0s6RxN3Ay0827Cvma0XZGYy56LXuHy3t1hIDKpcwepUlzI3A6tHAGOCf5y/ybfRVC+G6VGlh3iS3qNR8VoscCJBBG8GQvMrg869jtMMtbPQPOWI5sP4wMuoAG8rtKFkDgKllqhwIkFrtRzGRHwWLMp2vDaRCy23o9mVZh+80QfDQ9IWhZrSyp3HB3D1hzbqksoxbZWdZqhMfZvJc1xnC1zoxseRoCQHA75Vy6LNkHuzJk4vace87lsHALTISAJ48mwllEIVQIQkQBErPq3U3WmTTO4ZsPOmcvCFolCWDKdaq1LvsxN9pkuHVp7bfFwVmy3nTqDI84zA5xmOoCtqrabup1DLmDF7Q7LvzCCpqxVSvZqjanpKUPY4guaCJDmjDiaTkcsokKX+aADtjD94PaT0wlv9ytWSyimIbJznMyfFLWtbGkBzoJEgQSYGpgDTimtCp/Oae8fnp/7p+CjNsLnBzC6MsWHE4QNe8AxvOTyT7dbXNcGspl0iQ8NLhOwZZdSVELJWqGXuwDdk5w5DujwKzui3WvENaJz4nIcMwMzEd0FVAKtXg3YSIb0Zq78R6K9RsTW5xid7Ts3eJ+SsrWrexVs1ha3PV3tHXpu6K0UBU72traNJz3ODQASXHRrQJc48AAT4K9IhrXkQ4htMuAMTIzjX4yheA3pflstFV9alVfSpvPYYCRhYOyzqQATxJQpr7GS3angZKIHVPBWg9IXJpKCVFSBOTAnAqBzUolNAThtKB0pZTWnJKNFA8OyzhR1LOCnfBOA0zQY9quvPLLlon3TetrsTsVnquYJkgGWH7zDkTlrC1n68E11AELc/JflNO08m/PPMMt1LLQ1GZj8TDn17XJeh3fWslsbjstZpOvZOYPFurTwyK+eLRdoMkjqFSpUqtJ2Oi9zXDRzSWvHgrrHI5j6i9PaKXfHpW7/WHXXxlWrNeNN+Qdhd7Lsj0OhXhvk354LVQhlqaK7BlJ7NUDmMj4DmvTLk8q7uvED0dQMqn+m+GVJ4bHdJWbjlibldiRCQrNFmrUv9N2JvsPz8N3Qp9K9WzFRppnjmzx1Cm1XwhK0yJBBB0IMjxCFUIhCVAgQUIKAVe0WOm8gvY1xboSNJ1/RWEIBCEIBCEBASvI/O35QGoW2Skc6kF/CkHZAx7bhPJo3r0LyqvhlmoPe8wA0l2/CN3Ekho4uXhFirOrVKlpq9+q4n7o0a0cAAAOSluufStClZwABJyGzRIm4xvKFx5ac4dUIQvQwUJQckqFAqUHJCEU/VLKVCyAD63JRqhCB8JGoQoHESU6ChCBWkhIaAchCiqdtsAPej5+KzK11EZtPQoQumOdiWOh8nPOTb7HDDU9NTH9OrLoHuv7zfGOC9X8lvOZY7cW0qjXUqzsgxwL2OMZ4ajR+oCVC7ZYzW2ZXWuuwtM0XuYd2rUz+aOpmK7PxMjP8AD/whC8946aaFKoHtDmGW78x8CnIQtTpAhIhAqEiEAlSIQIhxgHghCDw7zoX6bTaW2VpIaIqVNk5fZt5AHEeLuCyaTYAGwJELGXUah/pEIQsaV//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4870" name="Picture 6" descr="http://panoramapdg.com/wp-content/uploads/2013/04/thank-you.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391400" cy="1527175"/>
          </a:xfrm>
        </p:spPr>
        <p:txBody>
          <a:bodyPr/>
          <a:lstStyle/>
          <a:p>
            <a:r>
              <a:rPr lang="en-US" sz="3600" dirty="0" smtClean="0"/>
              <a:t>Risk factors for Severe Disease</a:t>
            </a:r>
            <a:endParaRPr lang="en-US" sz="3600" dirty="0"/>
          </a:p>
        </p:txBody>
      </p:sp>
      <p:sp>
        <p:nvSpPr>
          <p:cNvPr id="3" name="Content Placeholder 2"/>
          <p:cNvSpPr>
            <a:spLocks noGrp="1"/>
          </p:cNvSpPr>
          <p:nvPr>
            <p:ph idx="1"/>
          </p:nvPr>
        </p:nvSpPr>
        <p:spPr>
          <a:xfrm>
            <a:off x="381000" y="1905000"/>
            <a:ext cx="8382000" cy="4648200"/>
          </a:xfrm>
        </p:spPr>
        <p:txBody>
          <a:bodyPr/>
          <a:lstStyle/>
          <a:p>
            <a:r>
              <a:rPr lang="en-US" sz="2000" dirty="0" smtClean="0"/>
              <a:t>Premature birth</a:t>
            </a:r>
          </a:p>
          <a:p>
            <a:r>
              <a:rPr lang="en-US" sz="2000" dirty="0" err="1" smtClean="0"/>
              <a:t>Bronchopulmonary</a:t>
            </a:r>
            <a:r>
              <a:rPr lang="en-US" sz="2000" dirty="0" smtClean="0"/>
              <a:t> dysplasia</a:t>
            </a:r>
          </a:p>
          <a:p>
            <a:r>
              <a:rPr lang="en-US" sz="2000" dirty="0" smtClean="0"/>
              <a:t>Cyanotic or complicated congenital heart disease</a:t>
            </a:r>
          </a:p>
          <a:p>
            <a:r>
              <a:rPr lang="en-US" sz="2000" dirty="0" smtClean="0"/>
              <a:t>Immunodeficiency</a:t>
            </a:r>
          </a:p>
          <a:p>
            <a:r>
              <a:rPr lang="en-US" sz="2000" dirty="0" smtClean="0"/>
              <a:t>Airway abnormalities </a:t>
            </a:r>
          </a:p>
          <a:p>
            <a:r>
              <a:rPr lang="en-US" sz="2000" dirty="0" smtClean="0"/>
              <a:t>Other</a:t>
            </a:r>
          </a:p>
          <a:p>
            <a:pPr lvl="1"/>
            <a:r>
              <a:rPr lang="en-US" sz="2000" dirty="0" smtClean="0"/>
              <a:t>Low socioeconomic status</a:t>
            </a:r>
          </a:p>
          <a:p>
            <a:pPr lvl="1"/>
            <a:r>
              <a:rPr lang="en-US" sz="2000" dirty="0" smtClean="0"/>
              <a:t>Passive smoking</a:t>
            </a:r>
          </a:p>
          <a:p>
            <a:pPr lvl="1"/>
            <a:r>
              <a:rPr lang="en-US" sz="2000" dirty="0" smtClean="0"/>
              <a:t>Day care attendance</a:t>
            </a:r>
          </a:p>
          <a:p>
            <a:pPr lvl="1"/>
            <a:r>
              <a:rPr lang="en-US" sz="2000" dirty="0" smtClean="0"/>
              <a:t>Siblings </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 </a:t>
            </a:r>
            <a:endParaRPr lang="en-US" sz="3600" dirty="0"/>
          </a:p>
        </p:txBody>
      </p:sp>
      <p:sp>
        <p:nvSpPr>
          <p:cNvPr id="3" name="Content Placeholder 2"/>
          <p:cNvSpPr>
            <a:spLocks noGrp="1"/>
          </p:cNvSpPr>
          <p:nvPr>
            <p:ph idx="1"/>
          </p:nvPr>
        </p:nvSpPr>
        <p:spPr>
          <a:xfrm>
            <a:off x="304800" y="1905000"/>
            <a:ext cx="8610600" cy="4800600"/>
          </a:xfrm>
        </p:spPr>
        <p:txBody>
          <a:bodyPr/>
          <a:lstStyle/>
          <a:p>
            <a:pPr>
              <a:buNone/>
            </a:pPr>
            <a:r>
              <a:rPr lang="en-US" sz="2400" b="1" dirty="0" smtClean="0"/>
              <a:t>1- Supportive</a:t>
            </a:r>
          </a:p>
          <a:p>
            <a:pPr lvl="1"/>
            <a:r>
              <a:rPr lang="en-US" sz="2000" dirty="0" smtClean="0"/>
              <a:t>Fluid, nutrition, and hydration</a:t>
            </a:r>
          </a:p>
          <a:p>
            <a:pPr lvl="1"/>
            <a:r>
              <a:rPr lang="en-US" sz="2000" dirty="0" smtClean="0"/>
              <a:t>Supplemental oxygen</a:t>
            </a:r>
          </a:p>
          <a:p>
            <a:pPr lvl="1"/>
            <a:r>
              <a:rPr lang="en-US" sz="2000" dirty="0" smtClean="0"/>
              <a:t>Mechanical ventilation as needed</a:t>
            </a:r>
          </a:p>
          <a:p>
            <a:pPr lvl="1"/>
            <a:r>
              <a:rPr lang="en-US" sz="2000" dirty="0" smtClean="0">
                <a:sym typeface="Wingdings" pitchFamily="2" charset="2"/>
              </a:rPr>
              <a:t>Deep nasal suction</a:t>
            </a:r>
          </a:p>
          <a:p>
            <a:pPr lvl="1"/>
            <a:r>
              <a:rPr lang="en-US" sz="2000" dirty="0" smtClean="0">
                <a:sym typeface="Wingdings" pitchFamily="2" charset="2"/>
              </a:rPr>
              <a:t>CPT: administered to mobilize secretions and recruit </a:t>
            </a:r>
            <a:r>
              <a:rPr lang="en-US" sz="2000" dirty="0" err="1" smtClean="0">
                <a:sym typeface="Wingdings" pitchFamily="2" charset="2"/>
              </a:rPr>
              <a:t>atelectatic</a:t>
            </a:r>
            <a:r>
              <a:rPr lang="en-US" sz="2000" dirty="0" smtClean="0">
                <a:sym typeface="Wingdings" pitchFamily="2" charset="2"/>
              </a:rPr>
              <a:t> lungs: not beneficial</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a:t>
            </a:r>
            <a:r>
              <a:rPr lang="en-US" dirty="0" smtClean="0"/>
              <a:t> </a:t>
            </a:r>
            <a:endParaRPr lang="en-US" dirty="0"/>
          </a:p>
        </p:txBody>
      </p:sp>
      <p:sp>
        <p:nvSpPr>
          <p:cNvPr id="3" name="Content Placeholder 2"/>
          <p:cNvSpPr>
            <a:spLocks noGrp="1"/>
          </p:cNvSpPr>
          <p:nvPr>
            <p:ph idx="1"/>
          </p:nvPr>
        </p:nvSpPr>
        <p:spPr>
          <a:xfrm>
            <a:off x="304800" y="1905000"/>
            <a:ext cx="8534400" cy="4648200"/>
          </a:xfrm>
        </p:spPr>
        <p:txBody>
          <a:bodyPr/>
          <a:lstStyle/>
          <a:p>
            <a:pPr>
              <a:buNone/>
            </a:pPr>
            <a:r>
              <a:rPr lang="en-US" sz="2400" b="1" dirty="0" smtClean="0"/>
              <a:t>2- </a:t>
            </a:r>
            <a:r>
              <a:rPr lang="en-US" sz="2400" b="1" dirty="0" err="1" smtClean="0"/>
              <a:t>Ribavirin</a:t>
            </a:r>
            <a:endParaRPr lang="en-US" sz="2400" b="1" dirty="0" smtClean="0"/>
          </a:p>
          <a:p>
            <a:pPr lvl="1"/>
            <a:r>
              <a:rPr lang="en-US" sz="2000" dirty="0" smtClean="0"/>
              <a:t>Active against RSV replication</a:t>
            </a:r>
          </a:p>
          <a:p>
            <a:pPr lvl="1"/>
            <a:r>
              <a:rPr lang="en-US" sz="2000" dirty="0" smtClean="0"/>
              <a:t>Not shown to reduce mortality in </a:t>
            </a:r>
            <a:r>
              <a:rPr lang="en-US" sz="2000" dirty="0" err="1" smtClean="0"/>
              <a:t>immunocompetent</a:t>
            </a:r>
            <a:r>
              <a:rPr lang="en-US" sz="2000" dirty="0" smtClean="0"/>
              <a:t> patients</a:t>
            </a:r>
          </a:p>
          <a:p>
            <a:pPr lvl="1"/>
            <a:r>
              <a:rPr lang="en-US" sz="2000" dirty="0" smtClean="0"/>
              <a:t>Not shown to reduce ventilator days, stay in the intensive care unit/hospital, or hospital cost</a:t>
            </a:r>
          </a:p>
          <a:p>
            <a:pPr lvl="1"/>
            <a:r>
              <a:rPr lang="en-US" sz="2000" dirty="0" smtClean="0"/>
              <a:t>The AAP states that </a:t>
            </a:r>
            <a:r>
              <a:rPr lang="en-US" sz="2000" dirty="0" err="1" smtClean="0"/>
              <a:t>ribavirin</a:t>
            </a:r>
            <a:r>
              <a:rPr lang="en-US" sz="2000" dirty="0" smtClean="0"/>
              <a:t> “may be considered” in a select group of high-risk patients (e.g. complicated CHD, BPD, </a:t>
            </a:r>
            <a:r>
              <a:rPr lang="en-US" sz="2000" dirty="0" err="1" smtClean="0"/>
              <a:t>immunocompromised</a:t>
            </a:r>
            <a:r>
              <a:rPr lang="en-US" sz="2000" dirty="0" smtClean="0"/>
              <a:t>)</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a:t>
            </a:r>
            <a:r>
              <a:rPr lang="en-US" dirty="0" smtClean="0"/>
              <a:t> </a:t>
            </a:r>
            <a:endParaRPr lang="en-US" dirty="0"/>
          </a:p>
        </p:txBody>
      </p:sp>
      <p:sp>
        <p:nvSpPr>
          <p:cNvPr id="3" name="Content Placeholder 2"/>
          <p:cNvSpPr>
            <a:spLocks noGrp="1"/>
          </p:cNvSpPr>
          <p:nvPr>
            <p:ph idx="1"/>
          </p:nvPr>
        </p:nvSpPr>
        <p:spPr>
          <a:xfrm>
            <a:off x="304800" y="1676400"/>
            <a:ext cx="8610600" cy="4953000"/>
          </a:xfrm>
        </p:spPr>
        <p:txBody>
          <a:bodyPr/>
          <a:lstStyle/>
          <a:p>
            <a:pPr>
              <a:buNone/>
            </a:pPr>
            <a:r>
              <a:rPr lang="en-US" sz="2400" dirty="0" smtClean="0"/>
              <a:t>3- </a:t>
            </a:r>
            <a:r>
              <a:rPr lang="en-US" sz="2400" b="1" dirty="0" err="1" smtClean="0">
                <a:sym typeface="Wingdings" pitchFamily="2" charset="2"/>
              </a:rPr>
              <a:t>Bronchiodilators</a:t>
            </a:r>
            <a:endParaRPr lang="en-US" sz="2400" b="1" dirty="0" smtClean="0">
              <a:sym typeface="Wingdings" pitchFamily="2" charset="2"/>
            </a:endParaRPr>
          </a:p>
          <a:p>
            <a:pPr>
              <a:buNone/>
            </a:pPr>
            <a:endParaRPr lang="en-US" sz="2400" dirty="0" smtClean="0"/>
          </a:p>
          <a:p>
            <a:pPr lvl="1"/>
            <a:r>
              <a:rPr lang="el-GR" sz="2000" b="1" dirty="0" smtClean="0"/>
              <a:t>β</a:t>
            </a:r>
            <a:r>
              <a:rPr lang="en-US" sz="2000" b="1" dirty="0" smtClean="0"/>
              <a:t>2-Agonists</a:t>
            </a:r>
          </a:p>
          <a:p>
            <a:pPr lvl="2"/>
            <a:r>
              <a:rPr lang="en-US" sz="2000" dirty="0" smtClean="0"/>
              <a:t>Not shown to improve outcome measures</a:t>
            </a:r>
          </a:p>
          <a:p>
            <a:pPr lvl="2"/>
            <a:r>
              <a:rPr lang="en-US" sz="2000" dirty="0" smtClean="0"/>
              <a:t>Not considered the standard of care</a:t>
            </a:r>
          </a:p>
          <a:p>
            <a:pPr lvl="2"/>
            <a:endParaRPr lang="en-US" sz="2000" dirty="0" smtClean="0"/>
          </a:p>
          <a:p>
            <a:pPr lvl="1"/>
            <a:r>
              <a:rPr lang="en-US" sz="2000" b="1" dirty="0" err="1" smtClean="0">
                <a:sym typeface="Wingdings" pitchFamily="2" charset="2"/>
              </a:rPr>
              <a:t>Racemic</a:t>
            </a:r>
            <a:r>
              <a:rPr lang="en-US" sz="2000" b="1" dirty="0" smtClean="0">
                <a:sym typeface="Wingdings" pitchFamily="2" charset="2"/>
              </a:rPr>
              <a:t> epinephrine: </a:t>
            </a:r>
          </a:p>
          <a:p>
            <a:pPr lvl="2"/>
            <a:r>
              <a:rPr lang="en-US" sz="1600" dirty="0" smtClean="0">
                <a:sym typeface="Wingdings" pitchFamily="2" charset="2"/>
              </a:rPr>
              <a:t>No benefit in in-patient settings but may produce a modest short-term improvement in out patient</a:t>
            </a:r>
          </a:p>
          <a:p>
            <a:pPr lvl="1"/>
            <a:endParaRPr lang="en-US" sz="2000" dirty="0" smtClean="0">
              <a:sym typeface="Wingdings" pitchFamily="2" charset="2"/>
            </a:endParaRPr>
          </a:p>
          <a:p>
            <a:pPr lvl="1"/>
            <a:r>
              <a:rPr lang="en-US" sz="2000" b="1" dirty="0" err="1" smtClean="0">
                <a:sym typeface="Wingdings" pitchFamily="2" charset="2"/>
              </a:rPr>
              <a:t>Anticholinergic</a:t>
            </a:r>
            <a:r>
              <a:rPr lang="en-US" sz="2000" dirty="0" smtClean="0">
                <a:sym typeface="Wingdings" pitchFamily="2" charset="2"/>
              </a:rPr>
              <a:t>: </a:t>
            </a:r>
          </a:p>
          <a:p>
            <a:pPr lvl="2"/>
            <a:r>
              <a:rPr lang="en-US" sz="1600" dirty="0" smtClean="0">
                <a:sym typeface="Wingdings" pitchFamily="2" charset="2"/>
              </a:rPr>
              <a:t>not effective in RSV</a:t>
            </a:r>
          </a:p>
          <a:p>
            <a:pPr lvl="1"/>
            <a:endParaRPr lang="en-US" b="1" dirty="0" smtClean="0">
              <a:latin typeface="Bodoni MT" pitchFamily="18" charset="0"/>
              <a:sym typeface="Wingdings" pitchFamily="2" charset="2"/>
            </a:endParaRPr>
          </a:p>
          <a:p>
            <a:pPr lvl="1"/>
            <a:endParaRPr lang="en-US" dirty="0" smtClean="0"/>
          </a:p>
          <a:p>
            <a:pPr lvl="1"/>
            <a:endParaRPr lang="en-US" dirty="0"/>
          </a:p>
        </p:txBody>
      </p:sp>
      <p:pic>
        <p:nvPicPr>
          <p:cNvPr id="4" name="Picture 7" descr="Inhaler C.JPG "/>
          <p:cNvPicPr>
            <a:picLocks noChangeAspect="1" noChangeArrowheads="1"/>
          </p:cNvPicPr>
          <p:nvPr/>
        </p:nvPicPr>
        <p:blipFill>
          <a:blip r:embed="rId2" cstate="print"/>
          <a:srcRect/>
          <a:stretch>
            <a:fillRect/>
          </a:stretch>
        </p:blipFill>
        <p:spPr bwMode="auto">
          <a:xfrm>
            <a:off x="4953000" y="609600"/>
            <a:ext cx="3048000" cy="1905000"/>
          </a:xfrm>
          <a:prstGeom prst="rect">
            <a:avLst/>
          </a:prstGeom>
          <a:noFill/>
          <a:ln w="9525">
            <a:noFill/>
            <a:miter lim="800000"/>
            <a:headEnd/>
            <a:tailEnd/>
          </a:ln>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 </a:t>
            </a:r>
            <a:endParaRPr lang="en-US" sz="3600" dirty="0"/>
          </a:p>
        </p:txBody>
      </p:sp>
      <p:sp>
        <p:nvSpPr>
          <p:cNvPr id="3" name="Content Placeholder 2"/>
          <p:cNvSpPr>
            <a:spLocks noGrp="1"/>
          </p:cNvSpPr>
          <p:nvPr>
            <p:ph idx="1"/>
          </p:nvPr>
        </p:nvSpPr>
        <p:spPr>
          <a:xfrm>
            <a:off x="304800" y="1600200"/>
            <a:ext cx="8534400" cy="4953000"/>
          </a:xfrm>
        </p:spPr>
        <p:txBody>
          <a:bodyPr/>
          <a:lstStyle/>
          <a:p>
            <a:pPr>
              <a:buNone/>
            </a:pPr>
            <a:r>
              <a:rPr lang="en-US" sz="2000" b="1" dirty="0" smtClean="0"/>
              <a:t>4- </a:t>
            </a:r>
            <a:r>
              <a:rPr lang="en-US" sz="2000" b="1" dirty="0" err="1" smtClean="0"/>
              <a:t>Corticosteroids</a:t>
            </a:r>
            <a:r>
              <a:rPr lang="en-US" sz="2000" b="1" dirty="0" err="1" smtClean="0">
                <a:sym typeface="Wingdings" pitchFamily="2" charset="2"/>
              </a:rPr>
              <a:t>SystemicInhaled</a:t>
            </a:r>
            <a:endParaRPr lang="en-US" sz="2000" b="1" dirty="0" smtClean="0"/>
          </a:p>
          <a:p>
            <a:pPr lvl="2"/>
            <a:r>
              <a:rPr lang="en-US" sz="2000" dirty="0" smtClean="0"/>
              <a:t>Not shown to improve outcome measures</a:t>
            </a:r>
          </a:p>
          <a:p>
            <a:pPr lvl="2"/>
            <a:r>
              <a:rPr lang="en-US" sz="2000" dirty="0" smtClean="0"/>
              <a:t>Not recommended </a:t>
            </a:r>
          </a:p>
          <a:p>
            <a:pPr lvl="1"/>
            <a:r>
              <a:rPr lang="en-US" sz="2000" b="1" dirty="0" smtClean="0">
                <a:sym typeface="Wingdings" pitchFamily="2" charset="2"/>
              </a:rPr>
              <a:t>Combination: </a:t>
            </a:r>
            <a:r>
              <a:rPr lang="en-US" sz="2000" dirty="0" smtClean="0">
                <a:sym typeface="Wingdings" pitchFamily="2" charset="2"/>
              </a:rPr>
              <a:t>oral </a:t>
            </a:r>
            <a:r>
              <a:rPr lang="en-US" sz="2000" dirty="0" err="1" smtClean="0">
                <a:sym typeface="Wingdings" pitchFamily="2" charset="2"/>
              </a:rPr>
              <a:t>dexamethasone</a:t>
            </a:r>
            <a:r>
              <a:rPr lang="en-US" sz="2000" dirty="0" smtClean="0">
                <a:sym typeface="Wingdings" pitchFamily="2" charset="2"/>
              </a:rPr>
              <a:t> + inhaled </a:t>
            </a:r>
            <a:r>
              <a:rPr lang="en-US" sz="2000" dirty="0" err="1" smtClean="0">
                <a:sym typeface="Wingdings" pitchFamily="2" charset="2"/>
              </a:rPr>
              <a:t>racemic</a:t>
            </a:r>
            <a:r>
              <a:rPr lang="en-US" sz="2000" dirty="0" smtClean="0">
                <a:sym typeface="Wingdings" pitchFamily="2" charset="2"/>
              </a:rPr>
              <a:t> </a:t>
            </a:r>
            <a:r>
              <a:rPr lang="en-US" sz="2000" dirty="0" err="1" smtClean="0">
                <a:sym typeface="Wingdings" pitchFamily="2" charset="2"/>
              </a:rPr>
              <a:t>epi</a:t>
            </a:r>
            <a:r>
              <a:rPr lang="en-US" sz="2000" dirty="0" smtClean="0">
                <a:sym typeface="Wingdings" pitchFamily="2" charset="2"/>
              </a:rPr>
              <a:t>  significantly less likely to require hospitalization</a:t>
            </a:r>
            <a:endParaRPr lang="en-US" sz="2000" dirty="0" smtClean="0"/>
          </a:p>
          <a:p>
            <a:endParaRPr lang="en-US" sz="2000" dirty="0" smtClean="0"/>
          </a:p>
          <a:p>
            <a:pPr>
              <a:buNone/>
            </a:pPr>
            <a:r>
              <a:rPr lang="en-US" sz="2000" b="1" dirty="0" smtClean="0"/>
              <a:t>5- Antibiotics </a:t>
            </a:r>
          </a:p>
          <a:p>
            <a:pPr lvl="1"/>
            <a:r>
              <a:rPr lang="en-US" sz="2000" dirty="0" smtClean="0"/>
              <a:t>Not indicated unless secondary bacterial infection develops </a:t>
            </a:r>
          </a:p>
          <a:p>
            <a:pPr lvl="1">
              <a:buNone/>
            </a:pPr>
            <a:endParaRPr lang="en-US" sz="2000" dirty="0" smtClean="0">
              <a:sym typeface="Wingdings" pitchFamily="2" charset="2"/>
            </a:endParaRPr>
          </a:p>
          <a:p>
            <a:pPr lvl="1">
              <a:buNone/>
            </a:pPr>
            <a:endParaRPr lang="en-US" sz="2000" dirty="0" smtClean="0"/>
          </a:p>
          <a:p>
            <a:pPr lvl="1"/>
            <a:endParaRPr lang="en-US"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a:t>
            </a:r>
            <a:endParaRPr lang="en-US" sz="3600" dirty="0"/>
          </a:p>
        </p:txBody>
      </p:sp>
      <p:sp>
        <p:nvSpPr>
          <p:cNvPr id="3" name="Content Placeholder 2"/>
          <p:cNvSpPr>
            <a:spLocks noGrp="1"/>
          </p:cNvSpPr>
          <p:nvPr>
            <p:ph idx="1"/>
          </p:nvPr>
        </p:nvSpPr>
        <p:spPr>
          <a:xfrm>
            <a:off x="381000" y="1905000"/>
            <a:ext cx="8382000" cy="4724400"/>
          </a:xfrm>
        </p:spPr>
        <p:txBody>
          <a:bodyPr/>
          <a:lstStyle/>
          <a:p>
            <a:pPr>
              <a:buNone/>
            </a:pPr>
            <a:r>
              <a:rPr lang="en-US" sz="2000" b="1" dirty="0" smtClean="0">
                <a:sym typeface="Wingdings" pitchFamily="2" charset="2"/>
              </a:rPr>
              <a:t>6- Recombinant Human </a:t>
            </a:r>
            <a:r>
              <a:rPr lang="en-US" sz="2000" b="1" dirty="0" err="1" smtClean="0">
                <a:sym typeface="Wingdings" pitchFamily="2" charset="2"/>
              </a:rPr>
              <a:t>Deoxyribonuclease</a:t>
            </a:r>
            <a:r>
              <a:rPr lang="en-US" sz="2000" b="1" dirty="0" smtClean="0">
                <a:sym typeface="Wingdings" pitchFamily="2" charset="2"/>
              </a:rPr>
              <a:t> (</a:t>
            </a:r>
            <a:r>
              <a:rPr lang="en-US" sz="2000" b="1" dirty="0" err="1" smtClean="0">
                <a:sym typeface="Wingdings" pitchFamily="2" charset="2"/>
              </a:rPr>
              <a:t>DNAse</a:t>
            </a:r>
            <a:r>
              <a:rPr lang="en-US" sz="2000" b="1" dirty="0" smtClean="0">
                <a:sym typeface="Wingdings" pitchFamily="2" charset="2"/>
              </a:rPr>
              <a:t>)</a:t>
            </a:r>
          </a:p>
          <a:p>
            <a:pPr lvl="1"/>
            <a:r>
              <a:rPr lang="en-US" sz="2000" dirty="0" smtClean="0">
                <a:sym typeface="Wingdings" pitchFamily="2" charset="2"/>
              </a:rPr>
              <a:t>No demonstrable benefits</a:t>
            </a:r>
          </a:p>
          <a:p>
            <a:pPr lvl="1"/>
            <a:endParaRPr lang="en-US" sz="2000" dirty="0" smtClean="0">
              <a:sym typeface="Wingdings" pitchFamily="2" charset="2"/>
            </a:endParaRPr>
          </a:p>
          <a:p>
            <a:pPr>
              <a:buNone/>
            </a:pPr>
            <a:r>
              <a:rPr lang="en-US" sz="2000" b="1" dirty="0" smtClean="0">
                <a:sym typeface="Wingdings" pitchFamily="2" charset="2"/>
              </a:rPr>
              <a:t>7- Hypertonic saline</a:t>
            </a:r>
          </a:p>
          <a:p>
            <a:pPr lvl="1"/>
            <a:r>
              <a:rPr lang="en-US" sz="2000" dirty="0" err="1" smtClean="0">
                <a:sym typeface="Wingdings" pitchFamily="2" charset="2"/>
              </a:rPr>
              <a:t>Nebulized</a:t>
            </a:r>
            <a:r>
              <a:rPr lang="en-US" sz="2000" dirty="0" smtClean="0">
                <a:sym typeface="Wingdings" pitchFamily="2" charset="2"/>
              </a:rPr>
              <a:t> HTS could reduced LOS without any adverse effects</a:t>
            </a:r>
          </a:p>
          <a:p>
            <a:pPr lvl="1"/>
            <a:endParaRPr lang="en-US" sz="2000" dirty="0" smtClean="0">
              <a:sym typeface="Wingdings" pitchFamily="2" charset="2"/>
            </a:endParaRPr>
          </a:p>
          <a:p>
            <a:pPr>
              <a:buNone/>
            </a:pPr>
            <a:r>
              <a:rPr lang="en-US" sz="2000" b="1" dirty="0" smtClean="0">
                <a:sym typeface="Wingdings" pitchFamily="2" charset="2"/>
              </a:rPr>
              <a:t>8- Surfactant</a:t>
            </a:r>
            <a:endParaRPr lang="en-US" sz="2000" dirty="0" smtClean="0">
              <a:sym typeface="Wingdings" pitchFamily="2" charset="2"/>
            </a:endParaRPr>
          </a:p>
          <a:p>
            <a:pPr lvl="1"/>
            <a:r>
              <a:rPr lang="en-US" sz="2000" dirty="0" smtClean="0">
                <a:sym typeface="Wingdings" pitchFamily="2" charset="2"/>
              </a:rPr>
              <a:t>Decrease surface tension</a:t>
            </a:r>
          </a:p>
          <a:p>
            <a:pPr lvl="1"/>
            <a:r>
              <a:rPr lang="en-US" sz="2000" dirty="0" smtClean="0">
                <a:sym typeface="Wingdings" pitchFamily="2" charset="2"/>
              </a:rPr>
              <a:t>Exogenous surfactant decrease ventilation &amp; PICU LOS, improvement of pulmonary mechanics &amp; gas exchange</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Treatment</a:t>
            </a:r>
            <a:endParaRPr lang="en-US" sz="3600" dirty="0"/>
          </a:p>
        </p:txBody>
      </p:sp>
      <p:sp>
        <p:nvSpPr>
          <p:cNvPr id="3" name="Content Placeholder 2"/>
          <p:cNvSpPr>
            <a:spLocks noGrp="1"/>
          </p:cNvSpPr>
          <p:nvPr>
            <p:ph idx="1"/>
          </p:nvPr>
        </p:nvSpPr>
        <p:spPr>
          <a:xfrm>
            <a:off x="457200" y="1905000"/>
            <a:ext cx="8382000" cy="4724400"/>
          </a:xfrm>
        </p:spPr>
        <p:txBody>
          <a:bodyPr/>
          <a:lstStyle/>
          <a:p>
            <a:pPr>
              <a:buNone/>
            </a:pPr>
            <a:r>
              <a:rPr lang="en-US" sz="2000" b="1" dirty="0" smtClean="0">
                <a:sym typeface="Wingdings" pitchFamily="2" charset="2"/>
              </a:rPr>
              <a:t>9- </a:t>
            </a:r>
            <a:r>
              <a:rPr lang="en-US" sz="2000" b="1" dirty="0" err="1" smtClean="0">
                <a:sym typeface="Wingdings" pitchFamily="2" charset="2"/>
              </a:rPr>
              <a:t>Heliox</a:t>
            </a:r>
            <a:endParaRPr lang="en-US" sz="2000" b="1" dirty="0" smtClean="0">
              <a:sym typeface="Wingdings" pitchFamily="2" charset="2"/>
            </a:endParaRPr>
          </a:p>
          <a:p>
            <a:pPr lvl="1"/>
            <a:r>
              <a:rPr lang="en-US" sz="2000" dirty="0" smtClean="0">
                <a:sym typeface="Wingdings" pitchFamily="2" charset="2"/>
              </a:rPr>
              <a:t>No improvement in ventilation or oxygenation</a:t>
            </a:r>
          </a:p>
          <a:p>
            <a:pPr lvl="1"/>
            <a:endParaRPr lang="en-US" sz="2000" dirty="0" smtClean="0">
              <a:sym typeface="Wingdings" pitchFamily="2" charset="2"/>
            </a:endParaRPr>
          </a:p>
          <a:p>
            <a:pPr>
              <a:buNone/>
            </a:pPr>
            <a:r>
              <a:rPr lang="en-US" sz="2000" b="1" dirty="0" smtClean="0">
                <a:sym typeface="Wingdings" pitchFamily="2" charset="2"/>
              </a:rPr>
              <a:t>10- Anti-</a:t>
            </a:r>
            <a:r>
              <a:rPr lang="en-US" sz="2000" b="1" dirty="0" err="1" smtClean="0">
                <a:sym typeface="Wingdings" pitchFamily="2" charset="2"/>
              </a:rPr>
              <a:t>Leukotrienes</a:t>
            </a:r>
            <a:endParaRPr lang="en-US" sz="2000" b="1" dirty="0" smtClean="0">
              <a:sym typeface="Wingdings" pitchFamily="2" charset="2"/>
            </a:endParaRPr>
          </a:p>
          <a:p>
            <a:pPr lvl="1"/>
            <a:r>
              <a:rPr lang="en-US" sz="2000" dirty="0" smtClean="0">
                <a:sym typeface="Wingdings" pitchFamily="2" charset="2"/>
              </a:rPr>
              <a:t>Controversies in using </a:t>
            </a:r>
            <a:r>
              <a:rPr lang="en-US" sz="2000" dirty="0" err="1" smtClean="0">
                <a:sym typeface="Wingdings" pitchFamily="2" charset="2"/>
              </a:rPr>
              <a:t>montelukast</a:t>
            </a:r>
            <a:endParaRPr lang="en-US" sz="2000" dirty="0" smtClean="0">
              <a:sym typeface="Wingdings" pitchFamily="2" charset="2"/>
            </a:endParaRP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 Background</a:t>
            </a:r>
            <a:endParaRPr lang="en-US" sz="3600" dirty="0"/>
          </a:p>
        </p:txBody>
      </p:sp>
      <p:sp>
        <p:nvSpPr>
          <p:cNvPr id="3" name="Content Placeholder 2"/>
          <p:cNvSpPr>
            <a:spLocks noGrp="1"/>
          </p:cNvSpPr>
          <p:nvPr>
            <p:ph idx="1"/>
          </p:nvPr>
        </p:nvSpPr>
        <p:spPr>
          <a:xfrm>
            <a:off x="1371600" y="2057400"/>
            <a:ext cx="7162800" cy="4648200"/>
          </a:xfrm>
        </p:spPr>
        <p:txBody>
          <a:bodyPr/>
          <a:lstStyle/>
          <a:p>
            <a:r>
              <a:rPr lang="en-US" sz="2400" dirty="0" smtClean="0"/>
              <a:t>RSV Taxonomy</a:t>
            </a:r>
          </a:p>
          <a:p>
            <a:r>
              <a:rPr lang="en-US" sz="2400" dirty="0" smtClean="0"/>
              <a:t>RSV </a:t>
            </a:r>
            <a:r>
              <a:rPr lang="en-US" sz="2400" dirty="0" err="1" smtClean="0"/>
              <a:t>Pathophysiology</a:t>
            </a:r>
            <a:endParaRPr lang="en-US" sz="2400" dirty="0" smtClean="0"/>
          </a:p>
          <a:p>
            <a:r>
              <a:rPr lang="en-US" sz="2400" dirty="0" smtClean="0"/>
              <a:t>Infection process</a:t>
            </a:r>
          </a:p>
          <a:p>
            <a:r>
              <a:rPr lang="en-US" sz="2400" dirty="0" smtClean="0"/>
              <a:t>Clinical presentation </a:t>
            </a:r>
          </a:p>
          <a:p>
            <a:r>
              <a:rPr lang="en-US" sz="2400" dirty="0" smtClean="0"/>
              <a:t>Risk factors for severe disease</a:t>
            </a:r>
          </a:p>
          <a:p>
            <a:r>
              <a:rPr lang="en-US" sz="2400" dirty="0" smtClean="0"/>
              <a:t>Treatment </a:t>
            </a:r>
          </a:p>
          <a:p>
            <a:r>
              <a:rPr lang="en-US" sz="2400" dirty="0" smtClean="0"/>
              <a:t>Prophylaxis</a:t>
            </a:r>
          </a:p>
          <a:p>
            <a:r>
              <a:rPr lang="en-US" sz="2400" dirty="0" err="1" smtClean="0"/>
              <a:t>Palivizumab</a:t>
            </a:r>
            <a:endParaRPr lang="en-US" sz="2400" dirty="0" smtClean="0"/>
          </a:p>
          <a:p>
            <a:r>
              <a:rPr lang="en-US" sz="2400" dirty="0" err="1" smtClean="0"/>
              <a:t>Bronchiolitis</a:t>
            </a:r>
            <a:endParaRPr lang="en-US" sz="2400" dirty="0" smtClean="0"/>
          </a:p>
          <a:p>
            <a:r>
              <a:rPr lang="en-US" sz="2400" dirty="0" smtClean="0"/>
              <a:t>Pathogenesis controversy</a:t>
            </a:r>
          </a:p>
          <a:p>
            <a:endParaRPr lang="en-US" sz="2400" dirty="0" smtClean="0"/>
          </a:p>
          <a:p>
            <a:endParaRPr lang="en-US" sz="24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Prophylaxis</a:t>
            </a:r>
            <a:endParaRPr lang="en-US" sz="3600" dirty="0"/>
          </a:p>
        </p:txBody>
      </p:sp>
      <p:sp>
        <p:nvSpPr>
          <p:cNvPr id="3" name="Content Placeholder 2"/>
          <p:cNvSpPr>
            <a:spLocks noGrp="1"/>
          </p:cNvSpPr>
          <p:nvPr>
            <p:ph idx="1"/>
          </p:nvPr>
        </p:nvSpPr>
        <p:spPr>
          <a:xfrm>
            <a:off x="304800" y="1905000"/>
            <a:ext cx="8534400" cy="4953000"/>
          </a:xfrm>
        </p:spPr>
        <p:txBody>
          <a:bodyPr/>
          <a:lstStyle/>
          <a:p>
            <a:pPr>
              <a:buNone/>
            </a:pPr>
            <a:r>
              <a:rPr lang="en-US" sz="2400" dirty="0" smtClean="0"/>
              <a:t>1- </a:t>
            </a:r>
            <a:r>
              <a:rPr lang="en-US" sz="2400" dirty="0" err="1" smtClean="0"/>
              <a:t>Nonpharmacologic</a:t>
            </a:r>
            <a:endParaRPr lang="en-US" sz="2400" dirty="0" smtClean="0"/>
          </a:p>
          <a:p>
            <a:pPr lvl="1"/>
            <a:r>
              <a:rPr lang="en-US" sz="2000" dirty="0" smtClean="0"/>
              <a:t>Avoid crowds during RSV season</a:t>
            </a:r>
          </a:p>
          <a:p>
            <a:pPr lvl="1"/>
            <a:r>
              <a:rPr lang="en-US" sz="2000" dirty="0" smtClean="0"/>
              <a:t>Conscientiously use good hand-washing practices</a:t>
            </a:r>
            <a:endParaRPr lang="en-US" sz="2000" dirty="0"/>
          </a:p>
        </p:txBody>
      </p:sp>
      <p:pic>
        <p:nvPicPr>
          <p:cNvPr id="4" name="Picture 17" descr="babies"/>
          <p:cNvPicPr>
            <a:picLocks noChangeAspect="1" noChangeArrowheads="1"/>
          </p:cNvPicPr>
          <p:nvPr/>
        </p:nvPicPr>
        <p:blipFill>
          <a:blip r:embed="rId2" cstate="print"/>
          <a:srcRect/>
          <a:stretch>
            <a:fillRect/>
          </a:stretch>
        </p:blipFill>
        <p:spPr bwMode="auto">
          <a:xfrm>
            <a:off x="5257800" y="3638550"/>
            <a:ext cx="3124200" cy="2343150"/>
          </a:xfrm>
          <a:prstGeom prst="rect">
            <a:avLst/>
          </a:prstGeom>
          <a:noFill/>
          <a:ln w="9525">
            <a:noFill/>
            <a:miter lim="800000"/>
            <a:headEnd/>
            <a:tailEnd/>
          </a:ln>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Prophylaxis</a:t>
            </a:r>
            <a:r>
              <a:rPr lang="en-US" dirty="0" smtClean="0"/>
              <a:t> </a:t>
            </a:r>
            <a:endParaRPr lang="en-US" dirty="0"/>
          </a:p>
        </p:txBody>
      </p:sp>
      <p:sp>
        <p:nvSpPr>
          <p:cNvPr id="3" name="Content Placeholder 2"/>
          <p:cNvSpPr>
            <a:spLocks noGrp="1"/>
          </p:cNvSpPr>
          <p:nvPr>
            <p:ph idx="1"/>
          </p:nvPr>
        </p:nvSpPr>
        <p:spPr>
          <a:xfrm>
            <a:off x="304800" y="1752600"/>
            <a:ext cx="8458200" cy="4724400"/>
          </a:xfrm>
        </p:spPr>
        <p:txBody>
          <a:bodyPr/>
          <a:lstStyle/>
          <a:p>
            <a:pPr>
              <a:buNone/>
            </a:pPr>
            <a:r>
              <a:rPr lang="en-US" sz="2400" b="1" dirty="0" smtClean="0"/>
              <a:t>2- RSV IVIG (</a:t>
            </a:r>
            <a:r>
              <a:rPr lang="en-US" sz="2400" b="1" dirty="0" err="1" smtClean="0"/>
              <a:t>Respigam</a:t>
            </a:r>
            <a:r>
              <a:rPr lang="en-US" sz="2400" b="1" dirty="0" smtClean="0"/>
              <a:t> ®)</a:t>
            </a:r>
          </a:p>
          <a:p>
            <a:pPr lvl="1"/>
            <a:r>
              <a:rPr lang="en-US" sz="2000" dirty="0" smtClean="0"/>
              <a:t>Dosing: 15 </a:t>
            </a:r>
            <a:r>
              <a:rPr lang="en-US" sz="2000" dirty="0" err="1" smtClean="0"/>
              <a:t>mL</a:t>
            </a:r>
            <a:r>
              <a:rPr lang="en-US" sz="2000" dirty="0" smtClean="0"/>
              <a:t>/kg (750 mg/kg) intravenously once monthly during RSV season</a:t>
            </a:r>
          </a:p>
          <a:p>
            <a:pPr lvl="1"/>
            <a:r>
              <a:rPr lang="en-US" sz="2000" dirty="0" smtClean="0"/>
              <a:t>Effects on outcomes</a:t>
            </a:r>
          </a:p>
          <a:p>
            <a:pPr lvl="2"/>
            <a:r>
              <a:rPr lang="en-US" sz="2000" dirty="0" smtClean="0"/>
              <a:t>A 41% reduction in hospitalizations for RSV </a:t>
            </a:r>
          </a:p>
          <a:p>
            <a:pPr lvl="2"/>
            <a:r>
              <a:rPr lang="en-US" sz="2000" dirty="0" smtClean="0"/>
              <a:t>Significant increase in cyanotic episodes and death in patients with cyanotic congenital heart disease</a:t>
            </a:r>
          </a:p>
          <a:p>
            <a:pPr lvl="2"/>
            <a:r>
              <a:rPr lang="en-US" sz="2000" dirty="0" smtClean="0"/>
              <a:t>No reduction in overall mortality</a:t>
            </a:r>
          </a:p>
          <a:p>
            <a:pPr lvl="2"/>
            <a:r>
              <a:rPr lang="en-US" sz="2000" dirty="0" smtClean="0"/>
              <a:t>Interferes with the response to measles, mumps, and rubella vaccine (MMR) and </a:t>
            </a:r>
            <a:r>
              <a:rPr lang="en-US" sz="2000" dirty="0" err="1" smtClean="0"/>
              <a:t>varicella</a:t>
            </a:r>
            <a:r>
              <a:rPr lang="en-US" sz="2000" dirty="0" smtClean="0"/>
              <a:t> vaccine</a:t>
            </a:r>
          </a:p>
          <a:p>
            <a:pPr lvl="1"/>
            <a:r>
              <a:rPr lang="en-US" sz="2000" dirty="0" smtClean="0">
                <a:sym typeface="Wingdings" pitchFamily="2" charset="2"/>
              </a:rPr>
              <a:t>Disadvantages: </a:t>
            </a:r>
          </a:p>
          <a:p>
            <a:pPr lvl="2"/>
            <a:r>
              <a:rPr lang="en-US" sz="2000" dirty="0" smtClean="0">
                <a:sym typeface="Wingdings" pitchFamily="2" charset="2"/>
              </a:rPr>
              <a:t>Large volume 15ml/kg, infused over 4-6 hrs  fluid overload</a:t>
            </a:r>
          </a:p>
          <a:p>
            <a:pPr lvl="2"/>
            <a:r>
              <a:rPr lang="en-US" sz="2000" dirty="0" smtClean="0">
                <a:sym typeface="Wingdings" pitchFamily="2" charset="2"/>
              </a:rPr>
              <a:t>Transfer of blood born pathogens</a:t>
            </a:r>
            <a:endParaRPr lang="en-US" sz="2000" dirty="0" smtClean="0"/>
          </a:p>
        </p:txBody>
      </p:sp>
      <p:pic>
        <p:nvPicPr>
          <p:cNvPr id="5" name="Picture 6" descr="respigam-home"/>
          <p:cNvPicPr>
            <a:picLocks noChangeAspect="1" noChangeArrowheads="1"/>
          </p:cNvPicPr>
          <p:nvPr/>
        </p:nvPicPr>
        <p:blipFill>
          <a:blip r:embed="rId2" cstate="print"/>
          <a:srcRect/>
          <a:stretch>
            <a:fillRect/>
          </a:stretch>
        </p:blipFill>
        <p:spPr bwMode="auto">
          <a:xfrm>
            <a:off x="6172201" y="370340"/>
            <a:ext cx="2692630" cy="1534660"/>
          </a:xfrm>
          <a:prstGeom prst="rect">
            <a:avLst/>
          </a:prstGeom>
          <a:noFill/>
          <a:ln w="9525">
            <a:noFill/>
            <a:miter lim="800000"/>
            <a:headEnd/>
            <a:tailEnd/>
          </a:ln>
        </p:spPr>
      </p:pic>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Prophylaxis</a:t>
            </a:r>
            <a:endParaRPr lang="en-US" sz="3600" dirty="0"/>
          </a:p>
        </p:txBody>
      </p:sp>
      <p:sp>
        <p:nvSpPr>
          <p:cNvPr id="3" name="Content Placeholder 2"/>
          <p:cNvSpPr>
            <a:spLocks noGrp="1"/>
          </p:cNvSpPr>
          <p:nvPr>
            <p:ph idx="1"/>
          </p:nvPr>
        </p:nvSpPr>
        <p:spPr>
          <a:xfrm>
            <a:off x="152400" y="1752600"/>
            <a:ext cx="8839200" cy="4876800"/>
          </a:xfrm>
        </p:spPr>
        <p:txBody>
          <a:bodyPr/>
          <a:lstStyle/>
          <a:p>
            <a:pPr>
              <a:buNone/>
            </a:pPr>
            <a:r>
              <a:rPr lang="en-US" sz="2400" dirty="0" smtClean="0"/>
              <a:t>3- </a:t>
            </a:r>
            <a:r>
              <a:rPr lang="en-US" sz="2400" dirty="0" err="1" smtClean="0"/>
              <a:t>Palivizumab</a:t>
            </a:r>
            <a:r>
              <a:rPr lang="en-US" sz="2400" dirty="0" smtClean="0"/>
              <a:t> (</a:t>
            </a:r>
            <a:r>
              <a:rPr lang="en-US" sz="2400" dirty="0" err="1" smtClean="0"/>
              <a:t>Synagis</a:t>
            </a:r>
            <a:r>
              <a:rPr lang="en-US" sz="2400" dirty="0" smtClean="0"/>
              <a:t>®)</a:t>
            </a:r>
          </a:p>
          <a:p>
            <a:pPr lvl="1"/>
            <a:r>
              <a:rPr lang="en-US" sz="2000" dirty="0" smtClean="0"/>
              <a:t>Humanized </a:t>
            </a:r>
            <a:r>
              <a:rPr lang="en-US" sz="2000" dirty="0" err="1" smtClean="0"/>
              <a:t>murine</a:t>
            </a:r>
            <a:r>
              <a:rPr lang="en-US" sz="2000" dirty="0" smtClean="0"/>
              <a:t> monoclonal immunoglobulin </a:t>
            </a:r>
          </a:p>
          <a:p>
            <a:pPr lvl="1"/>
            <a:r>
              <a:rPr lang="en-US" sz="2000" dirty="0" smtClean="0"/>
              <a:t>Produced by recombinant DNA technology with neutralizing and fusion-inhibitory activity against RSV</a:t>
            </a:r>
          </a:p>
          <a:p>
            <a:pPr lvl="1"/>
            <a:r>
              <a:rPr lang="en-US" sz="2000" dirty="0" smtClean="0"/>
              <a:t>FDA-approved for the prevention of serious LRTI caused by RSV in pediatric patients at high risk of RSV disease</a:t>
            </a:r>
          </a:p>
          <a:p>
            <a:pPr lvl="1"/>
            <a:r>
              <a:rPr lang="en-US" sz="2000" dirty="0" smtClean="0"/>
              <a:t>Safety &amp; efficacy of </a:t>
            </a:r>
            <a:r>
              <a:rPr lang="en-US" sz="2000" dirty="0" err="1" smtClean="0"/>
              <a:t>Synagis</a:t>
            </a:r>
            <a:r>
              <a:rPr lang="en-US" sz="2000" dirty="0" smtClean="0"/>
              <a:t> has not been established for treatment of RSV disease</a:t>
            </a:r>
            <a:endParaRPr lang="en-US" sz="2400" dirty="0" smtClean="0"/>
          </a:p>
          <a:p>
            <a:pPr lvl="1"/>
            <a:r>
              <a:rPr lang="en-US" sz="2000" dirty="0" smtClean="0"/>
              <a:t>Safety and efficacy were established in infants with CLD of prematurity BPD, infants with a history of premature birth (&lt; 35 weeks gestational age), and children with </a:t>
            </a:r>
            <a:r>
              <a:rPr lang="en-US" sz="2000" dirty="0" err="1" smtClean="0"/>
              <a:t>hemodynamically</a:t>
            </a:r>
            <a:r>
              <a:rPr lang="en-US" sz="2000" dirty="0" smtClean="0"/>
              <a:t> significant CHD</a:t>
            </a:r>
          </a:p>
          <a:p>
            <a:pPr lvl="1"/>
            <a:endParaRPr lang="en-US" sz="2400" dirty="0" smtClean="0"/>
          </a:p>
          <a:p>
            <a:pPr lvl="1"/>
            <a:endParaRPr lang="en-US" sz="2000" dirty="0" smtClean="0"/>
          </a:p>
          <a:p>
            <a:pPr lvl="1"/>
            <a:endParaRPr lang="en-US" dirty="0"/>
          </a:p>
        </p:txBody>
      </p:sp>
      <p:pic>
        <p:nvPicPr>
          <p:cNvPr id="4" name="Picture 5" descr="med"/>
          <p:cNvPicPr>
            <a:picLocks noChangeAspect="1" noChangeArrowheads="1"/>
          </p:cNvPicPr>
          <p:nvPr/>
        </p:nvPicPr>
        <p:blipFill>
          <a:blip r:embed="rId2" cstate="print"/>
          <a:srcRect/>
          <a:stretch>
            <a:fillRect/>
          </a:stretch>
        </p:blipFill>
        <p:spPr bwMode="auto">
          <a:xfrm>
            <a:off x="6172200" y="228600"/>
            <a:ext cx="2438400" cy="1956999"/>
          </a:xfrm>
          <a:prstGeom prst="rect">
            <a:avLst/>
          </a:prstGeom>
          <a:noFill/>
          <a:ln w="9525">
            <a:noFill/>
            <a:miter lim="800000"/>
            <a:headEnd/>
            <a:tailEnd/>
          </a:ln>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Prophylaxis</a:t>
            </a:r>
            <a:endParaRPr lang="en-US" sz="3600" dirty="0"/>
          </a:p>
        </p:txBody>
      </p:sp>
      <p:sp>
        <p:nvSpPr>
          <p:cNvPr id="3" name="Content Placeholder 2"/>
          <p:cNvSpPr>
            <a:spLocks noGrp="1"/>
          </p:cNvSpPr>
          <p:nvPr>
            <p:ph idx="1"/>
          </p:nvPr>
        </p:nvSpPr>
        <p:spPr>
          <a:xfrm>
            <a:off x="304800" y="1676400"/>
            <a:ext cx="8686800" cy="4953000"/>
          </a:xfrm>
        </p:spPr>
        <p:txBody>
          <a:bodyPr/>
          <a:lstStyle/>
          <a:p>
            <a:pPr>
              <a:buNone/>
            </a:pPr>
            <a:r>
              <a:rPr lang="en-US" sz="2400" dirty="0" smtClean="0"/>
              <a:t>3- </a:t>
            </a:r>
            <a:r>
              <a:rPr lang="en-US" sz="2400" dirty="0" err="1" smtClean="0"/>
              <a:t>Palivizumab</a:t>
            </a:r>
            <a:r>
              <a:rPr lang="en-US" sz="2400" dirty="0" smtClean="0"/>
              <a:t> (</a:t>
            </a:r>
            <a:r>
              <a:rPr lang="en-US" sz="2400" dirty="0" err="1" smtClean="0"/>
              <a:t>Synagis</a:t>
            </a:r>
            <a:r>
              <a:rPr lang="en-US" sz="2400" dirty="0" smtClean="0"/>
              <a:t>®)</a:t>
            </a:r>
          </a:p>
          <a:p>
            <a:pPr lvl="1"/>
            <a:r>
              <a:rPr lang="en-US" sz="2000" dirty="0" smtClean="0"/>
              <a:t>Effects on outcomes</a:t>
            </a:r>
          </a:p>
          <a:p>
            <a:pPr lvl="1"/>
            <a:endParaRPr lang="en-US" sz="2000" dirty="0" smtClean="0"/>
          </a:p>
          <a:p>
            <a:pPr lvl="2"/>
            <a:r>
              <a:rPr lang="en-US" sz="2000" dirty="0" smtClean="0"/>
              <a:t>A 55% reduction in hospitalizations for RSV</a:t>
            </a:r>
          </a:p>
          <a:p>
            <a:pPr lvl="2"/>
            <a:r>
              <a:rPr lang="en-US" sz="2000" dirty="0" smtClean="0"/>
              <a:t>Safe in patients with cyanotic congenital heart disease</a:t>
            </a:r>
          </a:p>
          <a:p>
            <a:pPr lvl="2"/>
            <a:r>
              <a:rPr lang="en-US" sz="2000" dirty="0" smtClean="0"/>
              <a:t>No reduction in overall mortality</a:t>
            </a:r>
          </a:p>
          <a:p>
            <a:pPr lvl="2"/>
            <a:r>
              <a:rPr lang="en-US" sz="2000" dirty="0" smtClean="0"/>
              <a:t>Does not interfere with the response to vaccines</a:t>
            </a:r>
          </a:p>
          <a:p>
            <a:pPr lvl="2"/>
            <a:r>
              <a:rPr lang="en-US" sz="2000" dirty="0" smtClean="0"/>
              <a:t>Not recommended for the prevention of </a:t>
            </a:r>
            <a:r>
              <a:rPr lang="en-US" sz="2000" dirty="0" err="1" smtClean="0"/>
              <a:t>nosocomial</a:t>
            </a:r>
            <a:r>
              <a:rPr lang="en-US" sz="2000" dirty="0" smtClean="0"/>
              <a:t> transmission of RSV</a:t>
            </a:r>
          </a:p>
          <a:p>
            <a:endParaRPr lang="en-US" dirty="0"/>
          </a:p>
        </p:txBody>
      </p:sp>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010400" cy="1257300"/>
          </a:xfrm>
        </p:spPr>
        <p:txBody>
          <a:bodyPr/>
          <a:lstStyle/>
          <a:p>
            <a:pPr algn="ctr"/>
            <a:r>
              <a:rPr lang="en-US" sz="3200" dirty="0" smtClean="0"/>
              <a:t>Mechanism of Action</a:t>
            </a:r>
            <a:endParaRPr lang="en-US" sz="3200" dirty="0"/>
          </a:p>
        </p:txBody>
      </p:sp>
      <p:sp>
        <p:nvSpPr>
          <p:cNvPr id="3" name="Content Placeholder 2"/>
          <p:cNvSpPr>
            <a:spLocks noGrp="1"/>
          </p:cNvSpPr>
          <p:nvPr>
            <p:ph idx="1"/>
          </p:nvPr>
        </p:nvSpPr>
        <p:spPr/>
        <p:txBody>
          <a:bodyPr/>
          <a:lstStyle/>
          <a:p>
            <a:endParaRPr lang="en-US"/>
          </a:p>
        </p:txBody>
      </p:sp>
      <p:pic>
        <p:nvPicPr>
          <p:cNvPr id="3074" name="Picture 2" descr="C:\Users\Toshiba\Pictures\rsv-graphic.jpg"/>
          <p:cNvPicPr>
            <a:picLocks noChangeAspect="1" noChangeArrowheads="1"/>
          </p:cNvPicPr>
          <p:nvPr/>
        </p:nvPicPr>
        <p:blipFill>
          <a:blip r:embed="rId2" cstate="print"/>
          <a:srcRect/>
          <a:stretch>
            <a:fillRect/>
          </a:stretch>
        </p:blipFill>
        <p:spPr bwMode="auto">
          <a:xfrm>
            <a:off x="685800" y="1219200"/>
            <a:ext cx="7913938" cy="5428375"/>
          </a:xfrm>
          <a:prstGeom prst="rect">
            <a:avLst/>
          </a:prstGeom>
          <a:noFill/>
        </p:spPr>
      </p:pic>
      <p:sp>
        <p:nvSpPr>
          <p:cNvPr id="5" name="Slide Number Placeholder 4"/>
          <p:cNvSpPr>
            <a:spLocks noGrp="1"/>
          </p:cNvSpPr>
          <p:nvPr>
            <p:ph type="sldNum" sz="quarter" idx="12"/>
          </p:nvPr>
        </p:nvSpPr>
        <p:spPr>
          <a:xfrm>
            <a:off x="8496300" y="6400800"/>
            <a:ext cx="1295400" cy="457200"/>
          </a:xfrm>
        </p:spPr>
        <p:txBody>
          <a:bodyPr/>
          <a:lstStyle/>
          <a:p>
            <a:fld id="{F986BC76-4583-4767-BEF4-83B93D20E8A7}"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524000" y="639634"/>
            <a:ext cx="70104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444444"/>
                </a:solidFill>
                <a:effectLst/>
                <a:latin typeface="Calibri" pitchFamily="34" charset="0"/>
                <a:ea typeface="Times New Roman" pitchFamily="18" charset="0"/>
                <a:cs typeface="Arial" pitchFamily="34" charset="0"/>
              </a:rPr>
              <a:t>AAP Guidelines for RSV Prophylaxis Using </a:t>
            </a:r>
            <a:r>
              <a:rPr kumimoji="0" lang="en-US" sz="2400" b="1" i="0" u="none" strike="noStrike" cap="none" normalizeH="0" baseline="0" dirty="0" err="1" smtClean="0">
                <a:ln>
                  <a:noFill/>
                </a:ln>
                <a:solidFill>
                  <a:srgbClr val="444444"/>
                </a:solidFill>
                <a:effectLst/>
                <a:latin typeface="Calibri" pitchFamily="34" charset="0"/>
                <a:ea typeface="Times New Roman" pitchFamily="18" charset="0"/>
                <a:cs typeface="Arial" pitchFamily="34" charset="0"/>
              </a:rPr>
              <a:t>Palivizumab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9745" name="Picture 9" descr="Figure 1. American Academy of Pediatrics (AAP) Guidelines for RSV Prophylaxis Using Palivizumab"/>
          <p:cNvPicPr>
            <a:picLocks noChangeAspect="1" noChangeArrowheads="1"/>
          </p:cNvPicPr>
          <p:nvPr/>
        </p:nvPicPr>
        <p:blipFill>
          <a:blip r:embed="rId2" cstate="print"/>
          <a:srcRect/>
          <a:stretch>
            <a:fillRect/>
          </a:stretch>
        </p:blipFill>
        <p:spPr bwMode="auto">
          <a:xfrm>
            <a:off x="838200" y="2209800"/>
            <a:ext cx="7650786" cy="3882774"/>
          </a:xfrm>
          <a:prstGeom prst="rect">
            <a:avLst/>
          </a:prstGeom>
          <a:noFill/>
        </p:spPr>
      </p:pic>
      <p:sp>
        <p:nvSpPr>
          <p:cNvPr id="7" name="Rectangle 6"/>
          <p:cNvSpPr/>
          <p:nvPr/>
        </p:nvSpPr>
        <p:spPr>
          <a:xfrm>
            <a:off x="900112" y="5970286"/>
            <a:ext cx="7634287" cy="323165"/>
          </a:xfrm>
          <a:prstGeom prst="rect">
            <a:avLst/>
          </a:prstGeom>
        </p:spPr>
        <p:txBody>
          <a:bodyPr wrap="square">
            <a:spAutoFit/>
          </a:bodyPr>
          <a:lstStyle/>
          <a:p>
            <a:pPr lvl="0" eaLnBrk="1" hangingPunct="1"/>
            <a:r>
              <a:rPr lang="en-US" sz="800" dirty="0" smtClean="0">
                <a:solidFill>
                  <a:srgbClr val="444444"/>
                </a:solidFill>
                <a:latin typeface="Calibri" pitchFamily="34" charset="0"/>
                <a:ea typeface="Times New Roman" pitchFamily="18" charset="0"/>
                <a:cs typeface="Arial" pitchFamily="34" charset="0"/>
              </a:rPr>
              <a:t>AAP recommendations for RSV prophylaxis depend upon gestational age and/or the presence of additional risk factors.</a:t>
            </a:r>
            <a:endParaRPr lang="en-US" sz="900" dirty="0" smtClean="0">
              <a:solidFill>
                <a:srgbClr val="336666"/>
              </a:solidFill>
              <a:latin typeface="Arial" pitchFamily="34" charset="0"/>
              <a:cs typeface="Arial" pitchFamily="34" charset="0"/>
            </a:endParaRPr>
          </a:p>
          <a:p>
            <a:pPr lvl="0"/>
            <a:r>
              <a:rPr lang="en-US" sz="700" dirty="0" smtClean="0">
                <a:solidFill>
                  <a:srgbClr val="444444"/>
                </a:solidFill>
                <a:latin typeface="Calibri" pitchFamily="34" charset="0"/>
                <a:ea typeface="Times New Roman" pitchFamily="18" charset="0"/>
                <a:cs typeface="Arial" pitchFamily="34" charset="0"/>
              </a:rPr>
              <a:t>Source: AAP Subcommittee on Diagnosis and Management of </a:t>
            </a:r>
            <a:r>
              <a:rPr lang="en-US" sz="700" dirty="0" err="1" smtClean="0">
                <a:solidFill>
                  <a:srgbClr val="444444"/>
                </a:solidFill>
                <a:latin typeface="Calibri" pitchFamily="34" charset="0"/>
                <a:ea typeface="Times New Roman" pitchFamily="18" charset="0"/>
                <a:cs typeface="Arial" pitchFamily="34" charset="0"/>
              </a:rPr>
              <a:t>Bronchiolitis</a:t>
            </a:r>
            <a:r>
              <a:rPr lang="en-US" sz="700" dirty="0" smtClean="0">
                <a:solidFill>
                  <a:srgbClr val="444444"/>
                </a:solidFill>
                <a:latin typeface="Calibri" pitchFamily="34" charset="0"/>
                <a:ea typeface="Times New Roman" pitchFamily="18" charset="0"/>
                <a:cs typeface="Arial" pitchFamily="34" charset="0"/>
              </a:rPr>
              <a:t>. </a:t>
            </a:r>
            <a:r>
              <a:rPr lang="en-US" sz="700" i="1" dirty="0" smtClean="0">
                <a:solidFill>
                  <a:srgbClr val="444444"/>
                </a:solidFill>
                <a:latin typeface="Calibri" pitchFamily="34" charset="0"/>
                <a:ea typeface="Times New Roman" pitchFamily="18" charset="0"/>
                <a:cs typeface="Arial" pitchFamily="34" charset="0"/>
              </a:rPr>
              <a:t>Pediatrics</a:t>
            </a:r>
            <a:r>
              <a:rPr lang="en-US" sz="700" dirty="0" smtClean="0">
                <a:solidFill>
                  <a:srgbClr val="444444"/>
                </a:solidFill>
                <a:latin typeface="Calibri" pitchFamily="34" charset="0"/>
                <a:ea typeface="Times New Roman" pitchFamily="18" charset="0"/>
                <a:cs typeface="Arial" pitchFamily="34" charset="0"/>
              </a:rPr>
              <a:t>. 2006; 118: 1774-1793. </a:t>
            </a:r>
            <a:endParaRPr lang="en-US" sz="900" dirty="0" smtClean="0">
              <a:solidFill>
                <a:srgbClr val="336666"/>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848600" y="6400800"/>
            <a:ext cx="1295400" cy="457200"/>
          </a:xfrm>
        </p:spPr>
        <p:txBody>
          <a:bodyPr/>
          <a:lstStyle/>
          <a:p>
            <a:fld id="{F986BC76-4583-4767-BEF4-83B93D20E8A7}"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010400" cy="723900"/>
          </a:xfrm>
        </p:spPr>
        <p:txBody>
          <a:bodyPr/>
          <a:lstStyle/>
          <a:p>
            <a:r>
              <a:rPr lang="en-US" sz="3200" dirty="0" smtClean="0"/>
              <a:t>AAP recommendations for use</a:t>
            </a:r>
            <a:endParaRPr lang="en-US" sz="3200"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228600" y="629296"/>
            <a:ext cx="8722122" cy="6228704"/>
          </a:xfrm>
          <a:prstGeom prst="rect">
            <a:avLst/>
          </a:prstGeom>
          <a:noFill/>
          <a:ln w="9525">
            <a:noFill/>
            <a:miter lim="800000"/>
            <a:headEnd/>
            <a:tailEnd/>
          </a:ln>
        </p:spPr>
      </p:pic>
      <p:sp>
        <p:nvSpPr>
          <p:cNvPr id="4" name="Slide Number Placeholder 3"/>
          <p:cNvSpPr>
            <a:spLocks noGrp="1"/>
          </p:cNvSpPr>
          <p:nvPr>
            <p:ph type="sldNum" sz="quarter" idx="12"/>
          </p:nvPr>
        </p:nvSpPr>
        <p:spPr>
          <a:xfrm>
            <a:off x="0" y="6400800"/>
            <a:ext cx="1295400" cy="457200"/>
          </a:xfrm>
        </p:spPr>
        <p:txBody>
          <a:bodyPr/>
          <a:lstStyle/>
          <a:p>
            <a:fld id="{F986BC76-4583-4767-BEF4-83B93D20E8A7}"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0999"/>
            <a:ext cx="7010400" cy="1143001"/>
          </a:xfrm>
        </p:spPr>
        <p:txBody>
          <a:bodyPr/>
          <a:lstStyle/>
          <a:p>
            <a:r>
              <a:rPr lang="en-US" sz="3600" dirty="0" err="1" smtClean="0"/>
              <a:t>Palivizumab</a:t>
            </a:r>
            <a:r>
              <a:rPr lang="en-US" sz="3600" dirty="0" smtClean="0"/>
              <a:t> (</a:t>
            </a:r>
            <a:r>
              <a:rPr lang="en-US" sz="3600" dirty="0" err="1" smtClean="0"/>
              <a:t>Synagis</a:t>
            </a:r>
            <a:r>
              <a:rPr lang="en-US" sz="3600" dirty="0" smtClean="0"/>
              <a:t>®)</a:t>
            </a:r>
            <a:endParaRPr lang="en-US" sz="3600" dirty="0"/>
          </a:p>
        </p:txBody>
      </p:sp>
      <p:sp>
        <p:nvSpPr>
          <p:cNvPr id="3" name="Content Placeholder 2"/>
          <p:cNvSpPr>
            <a:spLocks noGrp="1"/>
          </p:cNvSpPr>
          <p:nvPr>
            <p:ph idx="1"/>
          </p:nvPr>
        </p:nvSpPr>
        <p:spPr>
          <a:xfrm>
            <a:off x="228600" y="1828800"/>
            <a:ext cx="8763000" cy="4724400"/>
          </a:xfrm>
        </p:spPr>
        <p:txBody>
          <a:bodyPr/>
          <a:lstStyle/>
          <a:p>
            <a:pPr>
              <a:buNone/>
            </a:pPr>
            <a:r>
              <a:rPr lang="en-US" sz="1800" b="1" dirty="0" smtClean="0">
                <a:latin typeface="+mj-lt"/>
                <a:ea typeface="+mj-ea"/>
                <a:cs typeface="+mj-cs"/>
              </a:rPr>
              <a:t>Dose &amp; Administration</a:t>
            </a:r>
            <a:endParaRPr lang="en-US" sz="1800" b="1" dirty="0" smtClean="0"/>
          </a:p>
          <a:p>
            <a:r>
              <a:rPr lang="en-US" sz="1800" dirty="0" smtClean="0">
                <a:solidFill>
                  <a:schemeClr val="tx2"/>
                </a:solidFill>
                <a:latin typeface="+mn-lt"/>
                <a:ea typeface="+mn-ea"/>
                <a:cs typeface="+mn-cs"/>
              </a:rPr>
              <a:t>Dose: 15mg/kg  IM </a:t>
            </a:r>
            <a:r>
              <a:rPr lang="en-US" sz="1800" dirty="0">
                <a:solidFill>
                  <a:schemeClr val="tx2"/>
                </a:solidFill>
                <a:latin typeface="+mn-lt"/>
                <a:ea typeface="+mn-ea"/>
                <a:cs typeface="+mn-cs"/>
              </a:rPr>
              <a:t>injection once </a:t>
            </a:r>
            <a:r>
              <a:rPr lang="en-US" sz="1800" dirty="0" smtClean="0">
                <a:solidFill>
                  <a:schemeClr val="tx2"/>
                </a:solidFill>
                <a:latin typeface="+mn-lt"/>
                <a:ea typeface="+mn-ea"/>
                <a:cs typeface="+mn-cs"/>
              </a:rPr>
              <a:t>monthly throughout </a:t>
            </a:r>
            <a:r>
              <a:rPr lang="en-US" sz="1800" dirty="0">
                <a:solidFill>
                  <a:schemeClr val="tx2"/>
                </a:solidFill>
                <a:latin typeface="+mn-lt"/>
                <a:ea typeface="+mn-ea"/>
                <a:cs typeface="+mn-cs"/>
              </a:rPr>
              <a:t>the RSV </a:t>
            </a:r>
            <a:r>
              <a:rPr lang="en-US" sz="1800" dirty="0" smtClean="0">
                <a:solidFill>
                  <a:schemeClr val="tx2"/>
                </a:solidFill>
                <a:latin typeface="+mn-lt"/>
                <a:ea typeface="+mn-ea"/>
                <a:cs typeface="+mn-cs"/>
              </a:rPr>
              <a:t>season</a:t>
            </a:r>
          </a:p>
          <a:p>
            <a:endParaRPr lang="en-US" sz="1800" dirty="0" smtClean="0">
              <a:solidFill>
                <a:schemeClr val="tx2"/>
              </a:solidFill>
              <a:latin typeface="+mn-lt"/>
              <a:ea typeface="+mn-ea"/>
              <a:cs typeface="+mn-cs"/>
            </a:endParaRPr>
          </a:p>
          <a:p>
            <a:r>
              <a:rPr lang="en-US" sz="1800" dirty="0" smtClean="0">
                <a:solidFill>
                  <a:schemeClr val="tx2"/>
                </a:solidFill>
                <a:latin typeface="+mn-lt"/>
                <a:ea typeface="+mn-ea"/>
                <a:cs typeface="+mn-cs"/>
              </a:rPr>
              <a:t>The 1</a:t>
            </a:r>
            <a:r>
              <a:rPr lang="en-US" sz="1800" baseline="30000" dirty="0" smtClean="0">
                <a:solidFill>
                  <a:schemeClr val="tx2"/>
                </a:solidFill>
                <a:latin typeface="+mn-lt"/>
                <a:ea typeface="+mn-ea"/>
                <a:cs typeface="+mn-cs"/>
              </a:rPr>
              <a:t>st</a:t>
            </a:r>
            <a:r>
              <a:rPr lang="en-US" sz="1800" dirty="0" smtClean="0">
                <a:solidFill>
                  <a:schemeClr val="tx2"/>
                </a:solidFill>
                <a:latin typeface="+mn-lt"/>
                <a:ea typeface="+mn-ea"/>
                <a:cs typeface="+mn-cs"/>
              </a:rPr>
              <a:t> dose administered before </a:t>
            </a:r>
            <a:r>
              <a:rPr lang="en-US" sz="1800" dirty="0">
                <a:solidFill>
                  <a:schemeClr val="tx2"/>
                </a:solidFill>
                <a:latin typeface="+mn-lt"/>
                <a:ea typeface="+mn-ea"/>
                <a:cs typeface="+mn-cs"/>
              </a:rPr>
              <a:t>the beginning of the RSV </a:t>
            </a:r>
            <a:r>
              <a:rPr lang="en-US" sz="1800" dirty="0" smtClean="0"/>
              <a:t>season when possible</a:t>
            </a:r>
            <a:endParaRPr lang="en-US" sz="1800" dirty="0" smtClean="0">
              <a:solidFill>
                <a:schemeClr val="tx2"/>
              </a:solidFill>
              <a:latin typeface="+mn-lt"/>
              <a:ea typeface="+mn-ea"/>
              <a:cs typeface="+mn-cs"/>
            </a:endParaRPr>
          </a:p>
          <a:p>
            <a:endParaRPr lang="en-US" sz="1800" dirty="0">
              <a:solidFill>
                <a:schemeClr val="tx2"/>
              </a:solidFill>
              <a:latin typeface="+mn-lt"/>
              <a:ea typeface="+mn-ea"/>
              <a:cs typeface="+mn-cs"/>
            </a:endParaRPr>
          </a:p>
          <a:p>
            <a:r>
              <a:rPr lang="en-US" sz="1800" dirty="0" smtClean="0">
                <a:solidFill>
                  <a:schemeClr val="tx2"/>
                </a:solidFill>
                <a:latin typeface="+mn-lt"/>
                <a:ea typeface="+mn-ea"/>
                <a:cs typeface="+mn-cs"/>
              </a:rPr>
              <a:t>5 injections/doses per season</a:t>
            </a:r>
          </a:p>
          <a:p>
            <a:pPr lvl="1"/>
            <a:r>
              <a:rPr lang="en-US" sz="1600" dirty="0" smtClean="0">
                <a:solidFill>
                  <a:schemeClr val="tx2"/>
                </a:solidFill>
                <a:latin typeface="+mn-lt"/>
                <a:ea typeface="+mn-ea"/>
                <a:cs typeface="+mn-cs"/>
              </a:rPr>
              <a:t>benefit </a:t>
            </a:r>
            <a:r>
              <a:rPr lang="en-US" sz="1600" dirty="0">
                <a:solidFill>
                  <a:schemeClr val="tx2"/>
                </a:solidFill>
                <a:latin typeface="+mn-lt"/>
                <a:ea typeface="+mn-ea"/>
                <a:cs typeface="+mn-cs"/>
              </a:rPr>
              <a:t>in terms </a:t>
            </a:r>
            <a:r>
              <a:rPr lang="en-US" sz="1600" dirty="0" smtClean="0">
                <a:solidFill>
                  <a:schemeClr val="tx2"/>
                </a:solidFill>
                <a:latin typeface="+mn-lt"/>
                <a:ea typeface="+mn-ea"/>
                <a:cs typeface="+mn-cs"/>
              </a:rPr>
              <a:t>of protection </a:t>
            </a:r>
            <a:r>
              <a:rPr lang="en-US" sz="1600" dirty="0">
                <a:solidFill>
                  <a:schemeClr val="tx2"/>
                </a:solidFill>
                <a:latin typeface="+mn-lt"/>
                <a:ea typeface="+mn-ea"/>
                <a:cs typeface="+mn-cs"/>
              </a:rPr>
              <a:t>beyond 5 doses has not been </a:t>
            </a:r>
            <a:r>
              <a:rPr lang="en-US" sz="1600" dirty="0" smtClean="0">
                <a:solidFill>
                  <a:schemeClr val="tx2"/>
                </a:solidFill>
                <a:latin typeface="+mn-lt"/>
                <a:ea typeface="+mn-ea"/>
                <a:cs typeface="+mn-cs"/>
              </a:rPr>
              <a:t>established</a:t>
            </a:r>
          </a:p>
          <a:p>
            <a:endParaRPr lang="en-US" sz="1800" dirty="0">
              <a:solidFill>
                <a:schemeClr val="tx2"/>
              </a:solidFill>
              <a:latin typeface="+mn-lt"/>
              <a:ea typeface="+mn-ea"/>
              <a:cs typeface="+mn-cs"/>
            </a:endParaRPr>
          </a:p>
          <a:p>
            <a:r>
              <a:rPr lang="en-US" sz="1800" dirty="0" smtClean="0">
                <a:solidFill>
                  <a:schemeClr val="tx2"/>
                </a:solidFill>
                <a:latin typeface="+mn-lt"/>
                <a:ea typeface="+mn-ea"/>
                <a:cs typeface="+mn-cs"/>
              </a:rPr>
              <a:t>No interference with </a:t>
            </a:r>
            <a:r>
              <a:rPr lang="en-US" sz="1800" dirty="0">
                <a:solidFill>
                  <a:schemeClr val="tx2"/>
                </a:solidFill>
                <a:latin typeface="+mn-lt"/>
                <a:ea typeface="+mn-ea"/>
                <a:cs typeface="+mn-cs"/>
              </a:rPr>
              <a:t>the immune response to </a:t>
            </a:r>
            <a:r>
              <a:rPr lang="en-US" sz="1800" dirty="0" smtClean="0"/>
              <a:t>vaccines </a:t>
            </a:r>
          </a:p>
          <a:p>
            <a:pPr lvl="1"/>
            <a:r>
              <a:rPr lang="en-US" sz="1600" dirty="0" smtClean="0"/>
              <a:t>The monoclonal antibody is specific for RSV</a:t>
            </a:r>
            <a:endParaRPr lang="en-US" sz="16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Palivizumab</a:t>
            </a:r>
            <a:r>
              <a:rPr lang="en-US" sz="3600" dirty="0" smtClean="0"/>
              <a:t> (</a:t>
            </a:r>
            <a:r>
              <a:rPr lang="en-US" sz="3600" dirty="0" err="1" smtClean="0"/>
              <a:t>Synagis</a:t>
            </a:r>
            <a:r>
              <a:rPr lang="en-US" sz="3600" dirty="0" smtClean="0"/>
              <a:t>®)</a:t>
            </a:r>
            <a:endParaRPr lang="en-US" sz="3600" dirty="0"/>
          </a:p>
        </p:txBody>
      </p:sp>
      <p:sp>
        <p:nvSpPr>
          <p:cNvPr id="3" name="Content Placeholder 2"/>
          <p:cNvSpPr>
            <a:spLocks noGrp="1"/>
          </p:cNvSpPr>
          <p:nvPr>
            <p:ph idx="1"/>
          </p:nvPr>
        </p:nvSpPr>
        <p:spPr>
          <a:xfrm>
            <a:off x="304800" y="1905000"/>
            <a:ext cx="8534400" cy="4648200"/>
          </a:xfrm>
        </p:spPr>
        <p:txBody>
          <a:bodyPr/>
          <a:lstStyle/>
          <a:p>
            <a:pPr>
              <a:buNone/>
            </a:pPr>
            <a:r>
              <a:rPr lang="en-US" sz="2000" b="1" dirty="0" smtClean="0">
                <a:latin typeface="+mj-lt"/>
                <a:ea typeface="+mj-ea"/>
                <a:cs typeface="+mj-cs"/>
              </a:rPr>
              <a:t>Contraindications</a:t>
            </a:r>
            <a:endParaRPr lang="en-US" sz="2000" b="1" dirty="0" smtClean="0"/>
          </a:p>
          <a:p>
            <a:r>
              <a:rPr lang="en-US" sz="2000" dirty="0" smtClean="0">
                <a:solidFill>
                  <a:schemeClr val="tx2"/>
                </a:solidFill>
                <a:latin typeface="+mn-lt"/>
                <a:ea typeface="+mn-ea"/>
                <a:cs typeface="+mn-cs"/>
              </a:rPr>
              <a:t>Known </a:t>
            </a:r>
            <a:r>
              <a:rPr lang="en-US" sz="2000" dirty="0">
                <a:solidFill>
                  <a:schemeClr val="tx2"/>
                </a:solidFill>
                <a:latin typeface="+mn-lt"/>
                <a:ea typeface="+mn-ea"/>
                <a:cs typeface="+mn-cs"/>
              </a:rPr>
              <a:t>hypersensitivity to the </a:t>
            </a:r>
            <a:r>
              <a:rPr lang="en-US" sz="2000" dirty="0" smtClean="0">
                <a:solidFill>
                  <a:schemeClr val="tx2"/>
                </a:solidFill>
                <a:latin typeface="+mn-lt"/>
                <a:ea typeface="+mn-ea"/>
                <a:cs typeface="+mn-cs"/>
              </a:rPr>
              <a:t>active substance </a:t>
            </a:r>
            <a:r>
              <a:rPr lang="en-US" sz="2000" dirty="0">
                <a:solidFill>
                  <a:schemeClr val="tx2"/>
                </a:solidFill>
                <a:latin typeface="+mn-lt"/>
                <a:ea typeface="+mn-ea"/>
                <a:cs typeface="+mn-cs"/>
              </a:rPr>
              <a:t>or to any of the </a:t>
            </a:r>
            <a:r>
              <a:rPr lang="en-US" sz="2000" dirty="0" err="1">
                <a:solidFill>
                  <a:schemeClr val="tx2"/>
                </a:solidFill>
                <a:latin typeface="+mn-lt"/>
                <a:ea typeface="+mn-ea"/>
                <a:cs typeface="+mn-cs"/>
              </a:rPr>
              <a:t>excipients</a:t>
            </a:r>
            <a:r>
              <a:rPr lang="en-US" sz="2000" dirty="0">
                <a:solidFill>
                  <a:schemeClr val="tx2"/>
                </a:solidFill>
                <a:latin typeface="+mn-lt"/>
                <a:ea typeface="+mn-ea"/>
                <a:cs typeface="+mn-cs"/>
              </a:rPr>
              <a:t> or other </a:t>
            </a:r>
            <a:r>
              <a:rPr lang="en-US" sz="2000" dirty="0" err="1">
                <a:solidFill>
                  <a:schemeClr val="tx2"/>
                </a:solidFill>
                <a:latin typeface="+mn-lt"/>
                <a:ea typeface="+mn-ea"/>
                <a:cs typeface="+mn-cs"/>
              </a:rPr>
              <a:t>humanised</a:t>
            </a:r>
            <a:r>
              <a:rPr lang="en-US" sz="2000" dirty="0">
                <a:solidFill>
                  <a:schemeClr val="tx2"/>
                </a:solidFill>
                <a:latin typeface="+mn-lt"/>
                <a:ea typeface="+mn-ea"/>
                <a:cs typeface="+mn-cs"/>
              </a:rPr>
              <a:t> monoclonal </a:t>
            </a:r>
            <a:r>
              <a:rPr lang="en-US" sz="2000" dirty="0" smtClean="0">
                <a:solidFill>
                  <a:schemeClr val="tx2"/>
                </a:solidFill>
                <a:latin typeface="+mn-lt"/>
                <a:ea typeface="+mn-ea"/>
                <a:cs typeface="+mn-cs"/>
              </a:rPr>
              <a:t>antibodies</a:t>
            </a:r>
          </a:p>
          <a:p>
            <a:endParaRPr lang="en-US" sz="2000" dirty="0">
              <a:solidFill>
                <a:schemeClr val="tx2"/>
              </a:solidFill>
              <a:latin typeface="+mn-lt"/>
              <a:ea typeface="+mn-ea"/>
              <a:cs typeface="+mn-cs"/>
            </a:endParaRPr>
          </a:p>
          <a:p>
            <a:r>
              <a:rPr lang="en-US" sz="2000" dirty="0" err="1">
                <a:solidFill>
                  <a:schemeClr val="tx2"/>
                </a:solidFill>
                <a:latin typeface="+mn-lt"/>
                <a:ea typeface="+mn-ea"/>
                <a:cs typeface="+mn-cs"/>
              </a:rPr>
              <a:t>Excipients</a:t>
            </a:r>
            <a:r>
              <a:rPr lang="en-US" sz="2000" dirty="0">
                <a:solidFill>
                  <a:schemeClr val="tx2"/>
                </a:solidFill>
                <a:latin typeface="+mn-lt"/>
                <a:ea typeface="+mn-ea"/>
                <a:cs typeface="+mn-cs"/>
              </a:rPr>
              <a:t>: </a:t>
            </a:r>
            <a:r>
              <a:rPr lang="en-US" sz="2000" dirty="0" err="1">
                <a:solidFill>
                  <a:schemeClr val="tx2"/>
                </a:solidFill>
                <a:latin typeface="+mn-lt"/>
                <a:ea typeface="+mn-ea"/>
                <a:cs typeface="+mn-cs"/>
              </a:rPr>
              <a:t>histidine</a:t>
            </a:r>
            <a:r>
              <a:rPr lang="en-US" sz="2000" dirty="0">
                <a:solidFill>
                  <a:schemeClr val="tx2"/>
                </a:solidFill>
                <a:latin typeface="+mn-lt"/>
                <a:ea typeface="+mn-ea"/>
                <a:cs typeface="+mn-cs"/>
              </a:rPr>
              <a:t>, </a:t>
            </a:r>
            <a:r>
              <a:rPr lang="en-US" sz="2000" dirty="0" err="1">
                <a:solidFill>
                  <a:schemeClr val="tx2"/>
                </a:solidFill>
                <a:latin typeface="+mn-lt"/>
                <a:ea typeface="+mn-ea"/>
                <a:cs typeface="+mn-cs"/>
              </a:rPr>
              <a:t>glycine</a:t>
            </a:r>
            <a:r>
              <a:rPr lang="en-US" sz="2000" dirty="0">
                <a:solidFill>
                  <a:schemeClr val="tx2"/>
                </a:solidFill>
                <a:latin typeface="+mn-lt"/>
                <a:ea typeface="+mn-ea"/>
                <a:cs typeface="+mn-cs"/>
              </a:rPr>
              <a:t>, </a:t>
            </a:r>
            <a:r>
              <a:rPr lang="en-US" sz="2000" dirty="0" err="1">
                <a:solidFill>
                  <a:schemeClr val="tx2"/>
                </a:solidFill>
                <a:latin typeface="+mn-lt"/>
                <a:ea typeface="+mn-ea"/>
                <a:cs typeface="+mn-cs"/>
              </a:rPr>
              <a:t>mannitol</a:t>
            </a:r>
            <a:r>
              <a:rPr lang="en-US" sz="2000" dirty="0">
                <a:solidFill>
                  <a:schemeClr val="tx2"/>
                </a:solidFill>
                <a:latin typeface="+mn-lt"/>
                <a:ea typeface="+mn-ea"/>
                <a:cs typeface="+mn-cs"/>
              </a:rPr>
              <a:t>, water for </a:t>
            </a:r>
            <a:r>
              <a:rPr lang="en-US" sz="2000" dirty="0" smtClean="0">
                <a:solidFill>
                  <a:schemeClr val="tx2"/>
                </a:solidFill>
                <a:latin typeface="+mn-lt"/>
                <a:ea typeface="+mn-ea"/>
                <a:cs typeface="+mn-cs"/>
              </a:rPr>
              <a:t>injection</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1"/>
            <a:ext cx="7010400" cy="990600"/>
          </a:xfrm>
        </p:spPr>
        <p:txBody>
          <a:bodyPr/>
          <a:lstStyle/>
          <a:p>
            <a:r>
              <a:rPr lang="en-US" sz="3600" dirty="0" err="1" smtClean="0"/>
              <a:t>Palivizumab</a:t>
            </a:r>
            <a:r>
              <a:rPr lang="en-US" sz="3600" dirty="0" smtClean="0"/>
              <a:t> (</a:t>
            </a:r>
            <a:r>
              <a:rPr lang="en-US" sz="3600" dirty="0" err="1" smtClean="0"/>
              <a:t>Synagis</a:t>
            </a:r>
            <a:r>
              <a:rPr lang="en-US" sz="3600" dirty="0" smtClean="0"/>
              <a:t>®)</a:t>
            </a:r>
            <a:endParaRPr lang="en-US" sz="3600" dirty="0"/>
          </a:p>
        </p:txBody>
      </p:sp>
      <p:sp>
        <p:nvSpPr>
          <p:cNvPr id="3" name="Content Placeholder 2"/>
          <p:cNvSpPr>
            <a:spLocks noGrp="1"/>
          </p:cNvSpPr>
          <p:nvPr>
            <p:ph idx="1"/>
          </p:nvPr>
        </p:nvSpPr>
        <p:spPr>
          <a:xfrm>
            <a:off x="304800" y="1752600"/>
            <a:ext cx="8534400" cy="4800600"/>
          </a:xfrm>
        </p:spPr>
        <p:txBody>
          <a:bodyPr/>
          <a:lstStyle/>
          <a:p>
            <a:pPr>
              <a:buNone/>
            </a:pPr>
            <a:r>
              <a:rPr lang="en-US" sz="1800" b="1" dirty="0" smtClean="0">
                <a:latin typeface="+mj-lt"/>
                <a:ea typeface="+mj-ea"/>
                <a:cs typeface="+mj-cs"/>
              </a:rPr>
              <a:t>Special Warnings &amp; Precautions for Use</a:t>
            </a:r>
          </a:p>
          <a:p>
            <a:pPr>
              <a:buNone/>
            </a:pPr>
            <a:endParaRPr lang="en-US" sz="1800" b="1" dirty="0" smtClean="0"/>
          </a:p>
          <a:p>
            <a:r>
              <a:rPr lang="en-US" sz="1800" dirty="0" smtClean="0">
                <a:solidFill>
                  <a:schemeClr val="tx2"/>
                </a:solidFill>
                <a:latin typeface="+mn-lt"/>
                <a:ea typeface="+mn-ea"/>
                <a:cs typeface="+mn-cs"/>
              </a:rPr>
              <a:t>Allergic reactions (very </a:t>
            </a:r>
            <a:r>
              <a:rPr lang="en-US" sz="1800" dirty="0">
                <a:solidFill>
                  <a:schemeClr val="tx2"/>
                </a:solidFill>
                <a:latin typeface="+mn-lt"/>
                <a:ea typeface="+mn-ea"/>
                <a:cs typeface="+mn-cs"/>
              </a:rPr>
              <a:t>rare cases of </a:t>
            </a:r>
            <a:r>
              <a:rPr lang="en-US" sz="1800" dirty="0" smtClean="0">
                <a:solidFill>
                  <a:schemeClr val="tx2"/>
                </a:solidFill>
                <a:latin typeface="+mn-lt"/>
                <a:ea typeface="+mn-ea"/>
                <a:cs typeface="+mn-cs"/>
              </a:rPr>
              <a:t>anaphylaxis)</a:t>
            </a:r>
          </a:p>
          <a:p>
            <a:pPr>
              <a:buNone/>
            </a:pPr>
            <a:endParaRPr lang="en-US" sz="1800" dirty="0">
              <a:solidFill>
                <a:schemeClr val="tx2"/>
              </a:solidFill>
              <a:latin typeface="+mn-lt"/>
              <a:ea typeface="+mn-ea"/>
              <a:cs typeface="+mn-cs"/>
            </a:endParaRPr>
          </a:p>
          <a:p>
            <a:r>
              <a:rPr lang="en-US" sz="1800" dirty="0" smtClean="0">
                <a:solidFill>
                  <a:schemeClr val="tx2"/>
                </a:solidFill>
                <a:latin typeface="+mn-lt"/>
                <a:ea typeface="+mn-ea"/>
                <a:cs typeface="+mn-cs"/>
              </a:rPr>
              <a:t>Moderate </a:t>
            </a:r>
            <a:r>
              <a:rPr lang="en-US" sz="1800" dirty="0">
                <a:solidFill>
                  <a:schemeClr val="tx2"/>
                </a:solidFill>
                <a:latin typeface="+mn-lt"/>
                <a:ea typeface="+mn-ea"/>
                <a:cs typeface="+mn-cs"/>
              </a:rPr>
              <a:t>to severe acute infection or febrile illness may warrant </a:t>
            </a:r>
            <a:r>
              <a:rPr lang="en-US" sz="1800" dirty="0" smtClean="0">
                <a:solidFill>
                  <a:schemeClr val="tx2"/>
                </a:solidFill>
                <a:latin typeface="+mn-lt"/>
                <a:ea typeface="+mn-ea"/>
                <a:cs typeface="+mn-cs"/>
              </a:rPr>
              <a:t>delaying the </a:t>
            </a:r>
            <a:r>
              <a:rPr lang="en-US" sz="1800" dirty="0">
                <a:solidFill>
                  <a:schemeClr val="tx2"/>
                </a:solidFill>
                <a:latin typeface="+mn-lt"/>
                <a:ea typeface="+mn-ea"/>
                <a:cs typeface="+mn-cs"/>
              </a:rPr>
              <a:t>use of </a:t>
            </a:r>
            <a:r>
              <a:rPr lang="en-US" sz="1800" dirty="0" err="1">
                <a:solidFill>
                  <a:schemeClr val="tx2"/>
                </a:solidFill>
                <a:latin typeface="+mn-lt"/>
                <a:ea typeface="+mn-ea"/>
                <a:cs typeface="+mn-cs"/>
              </a:rPr>
              <a:t>palivizumab</a:t>
            </a:r>
            <a:r>
              <a:rPr lang="en-US" sz="1800" dirty="0">
                <a:solidFill>
                  <a:schemeClr val="tx2"/>
                </a:solidFill>
                <a:latin typeface="+mn-lt"/>
                <a:ea typeface="+mn-ea"/>
                <a:cs typeface="+mn-cs"/>
              </a:rPr>
              <a:t>, </a:t>
            </a:r>
            <a:r>
              <a:rPr lang="en-US" sz="1800" dirty="0" smtClean="0">
                <a:solidFill>
                  <a:schemeClr val="tx2"/>
                </a:solidFill>
                <a:latin typeface="+mn-lt"/>
                <a:ea typeface="+mn-ea"/>
                <a:cs typeface="+mn-cs"/>
              </a:rPr>
              <a:t>unless withholding </a:t>
            </a:r>
            <a:r>
              <a:rPr lang="en-US" sz="1800" dirty="0" err="1" smtClean="0">
                <a:solidFill>
                  <a:schemeClr val="tx2"/>
                </a:solidFill>
                <a:latin typeface="+mn-lt"/>
                <a:ea typeface="+mn-ea"/>
                <a:cs typeface="+mn-cs"/>
              </a:rPr>
              <a:t>palivizumab</a:t>
            </a:r>
            <a:r>
              <a:rPr lang="en-US" sz="1800" dirty="0" smtClean="0">
                <a:solidFill>
                  <a:schemeClr val="tx2"/>
                </a:solidFill>
                <a:latin typeface="+mn-lt"/>
                <a:ea typeface="+mn-ea"/>
                <a:cs typeface="+mn-cs"/>
              </a:rPr>
              <a:t> </a:t>
            </a:r>
            <a:r>
              <a:rPr lang="en-US" sz="1800" dirty="0">
                <a:solidFill>
                  <a:schemeClr val="tx2"/>
                </a:solidFill>
                <a:latin typeface="+mn-lt"/>
                <a:ea typeface="+mn-ea"/>
                <a:cs typeface="+mn-cs"/>
              </a:rPr>
              <a:t>entails a greater </a:t>
            </a:r>
            <a:r>
              <a:rPr lang="en-US" sz="1800" dirty="0" smtClean="0">
                <a:solidFill>
                  <a:schemeClr val="tx2"/>
                </a:solidFill>
                <a:latin typeface="+mn-lt"/>
                <a:ea typeface="+mn-ea"/>
                <a:cs typeface="+mn-cs"/>
              </a:rPr>
              <a:t>risk</a:t>
            </a:r>
          </a:p>
          <a:p>
            <a:endParaRPr lang="en-US" sz="1800" dirty="0" smtClean="0">
              <a:solidFill>
                <a:schemeClr val="tx2"/>
              </a:solidFill>
              <a:latin typeface="+mn-lt"/>
              <a:ea typeface="+mn-ea"/>
              <a:cs typeface="+mn-cs"/>
            </a:endParaRPr>
          </a:p>
          <a:p>
            <a:r>
              <a:rPr lang="en-US" sz="1800" dirty="0" smtClean="0">
                <a:solidFill>
                  <a:schemeClr val="tx2"/>
                </a:solidFill>
                <a:latin typeface="+mn-lt"/>
                <a:ea typeface="+mn-ea"/>
                <a:cs typeface="+mn-cs"/>
              </a:rPr>
              <a:t>Do not defer in case of a </a:t>
            </a:r>
            <a:r>
              <a:rPr lang="en-US" sz="1800" dirty="0">
                <a:solidFill>
                  <a:schemeClr val="tx2"/>
                </a:solidFill>
                <a:latin typeface="+mn-lt"/>
                <a:ea typeface="+mn-ea"/>
                <a:cs typeface="+mn-cs"/>
              </a:rPr>
              <a:t>mild febrile </a:t>
            </a:r>
            <a:r>
              <a:rPr lang="en-US" sz="1800" dirty="0" smtClean="0">
                <a:solidFill>
                  <a:schemeClr val="tx2"/>
                </a:solidFill>
                <a:latin typeface="+mn-lt"/>
                <a:ea typeface="+mn-ea"/>
                <a:cs typeface="+mn-cs"/>
              </a:rPr>
              <a:t>illness</a:t>
            </a:r>
          </a:p>
          <a:p>
            <a:endParaRPr lang="en-US" sz="1800" dirty="0">
              <a:solidFill>
                <a:schemeClr val="tx2"/>
              </a:solidFill>
              <a:latin typeface="+mn-lt"/>
              <a:ea typeface="+mn-ea"/>
              <a:cs typeface="+mn-cs"/>
            </a:endParaRPr>
          </a:p>
          <a:p>
            <a:r>
              <a:rPr lang="en-US" sz="1800" dirty="0" smtClean="0">
                <a:solidFill>
                  <a:schemeClr val="tx2"/>
                </a:solidFill>
                <a:latin typeface="+mn-lt"/>
                <a:ea typeface="+mn-ea"/>
                <a:cs typeface="+mn-cs"/>
              </a:rPr>
              <a:t>Given </a:t>
            </a:r>
            <a:r>
              <a:rPr lang="en-US" sz="1800" dirty="0">
                <a:solidFill>
                  <a:schemeClr val="tx2"/>
                </a:solidFill>
                <a:latin typeface="+mn-lt"/>
                <a:ea typeface="+mn-ea"/>
                <a:cs typeface="+mn-cs"/>
              </a:rPr>
              <a:t>with caution </a:t>
            </a:r>
            <a:r>
              <a:rPr lang="en-US" sz="1800" dirty="0" smtClean="0">
                <a:solidFill>
                  <a:schemeClr val="tx2"/>
                </a:solidFill>
                <a:latin typeface="+mn-lt"/>
                <a:ea typeface="+mn-ea"/>
                <a:cs typeface="+mn-cs"/>
              </a:rPr>
              <a:t>to patients </a:t>
            </a:r>
            <a:r>
              <a:rPr lang="en-US" sz="1800" dirty="0">
                <a:solidFill>
                  <a:schemeClr val="tx2"/>
                </a:solidFill>
                <a:latin typeface="+mn-lt"/>
                <a:ea typeface="+mn-ea"/>
                <a:cs typeface="+mn-cs"/>
              </a:rPr>
              <a:t>with thrombocytopenia or any coagulation </a:t>
            </a:r>
            <a:r>
              <a:rPr lang="en-US" sz="1800" dirty="0" smtClean="0">
                <a:solidFill>
                  <a:schemeClr val="tx2"/>
                </a:solidFill>
                <a:latin typeface="+mn-lt"/>
                <a:ea typeface="+mn-ea"/>
                <a:cs typeface="+mn-cs"/>
              </a:rPr>
              <a:t>disorder</a:t>
            </a: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7010400" cy="1219200"/>
          </a:xfrm>
        </p:spPr>
        <p:txBody>
          <a:bodyPr/>
          <a:lstStyle/>
          <a:p>
            <a:r>
              <a:rPr lang="en-US" sz="3600" dirty="0" smtClean="0"/>
              <a:t>Introduction</a:t>
            </a:r>
            <a:endParaRPr lang="en-US" sz="3600" dirty="0"/>
          </a:p>
        </p:txBody>
      </p:sp>
      <p:sp>
        <p:nvSpPr>
          <p:cNvPr id="3" name="Content Placeholder 2"/>
          <p:cNvSpPr>
            <a:spLocks noGrp="1"/>
          </p:cNvSpPr>
          <p:nvPr>
            <p:ph idx="1"/>
          </p:nvPr>
        </p:nvSpPr>
        <p:spPr>
          <a:xfrm>
            <a:off x="381000" y="1828800"/>
            <a:ext cx="8458200" cy="5029200"/>
          </a:xfrm>
        </p:spPr>
        <p:txBody>
          <a:bodyPr/>
          <a:lstStyle/>
          <a:p>
            <a:r>
              <a:rPr lang="en-US" sz="2000" dirty="0">
                <a:latin typeface="+mn-lt"/>
                <a:ea typeface="+mn-ea"/>
                <a:cs typeface="+mn-cs"/>
              </a:rPr>
              <a:t>Respiratory </a:t>
            </a:r>
            <a:r>
              <a:rPr lang="en-US" sz="2000" dirty="0" err="1">
                <a:latin typeface="+mn-lt"/>
                <a:ea typeface="+mn-ea"/>
                <a:cs typeface="+mn-cs"/>
              </a:rPr>
              <a:t>syncytial</a:t>
            </a:r>
            <a:r>
              <a:rPr lang="en-US" sz="2000" dirty="0">
                <a:latin typeface="+mn-lt"/>
                <a:ea typeface="+mn-ea"/>
                <a:cs typeface="+mn-cs"/>
              </a:rPr>
              <a:t> virus (RSV) was discovered in </a:t>
            </a:r>
            <a:r>
              <a:rPr lang="en-US" sz="2000" dirty="0" smtClean="0">
                <a:latin typeface="+mn-lt"/>
                <a:ea typeface="+mn-ea"/>
                <a:cs typeface="+mn-cs"/>
              </a:rPr>
              <a:t>1956</a:t>
            </a:r>
          </a:p>
          <a:p>
            <a:r>
              <a:rPr lang="en-US" sz="2000" dirty="0" smtClean="0"/>
              <a:t>Taxonomy</a:t>
            </a:r>
            <a:endParaRPr lang="en-US" sz="2000" dirty="0">
              <a:latin typeface="+mn-lt"/>
              <a:ea typeface="+mn-ea"/>
              <a:cs typeface="+mn-cs"/>
            </a:endParaRPr>
          </a:p>
          <a:p>
            <a:pPr lvl="1">
              <a:defRPr/>
            </a:pPr>
            <a:r>
              <a:rPr lang="en-US" sz="2000" dirty="0"/>
              <a:t>Order		 </a:t>
            </a:r>
            <a:r>
              <a:rPr lang="en-US" sz="2000" i="1" dirty="0" err="1"/>
              <a:t>Mononegavirales</a:t>
            </a:r>
            <a:endParaRPr lang="en-US" sz="2000" i="1" dirty="0"/>
          </a:p>
          <a:p>
            <a:pPr lvl="1">
              <a:defRPr/>
            </a:pPr>
            <a:r>
              <a:rPr lang="en-US" sz="2000" dirty="0"/>
              <a:t>Family		 </a:t>
            </a:r>
            <a:r>
              <a:rPr lang="en-US" sz="2000" i="1" dirty="0" err="1" smtClean="0"/>
              <a:t>Paramyxoviridae</a:t>
            </a:r>
            <a:endParaRPr lang="en-US" sz="2000" i="1" dirty="0"/>
          </a:p>
          <a:p>
            <a:pPr lvl="1">
              <a:defRPr/>
            </a:pPr>
            <a:r>
              <a:rPr lang="en-US" sz="2000" dirty="0"/>
              <a:t>Subfamily 	 </a:t>
            </a:r>
            <a:r>
              <a:rPr lang="en-US" sz="2000" i="1" dirty="0" err="1"/>
              <a:t>Pneumovirinae</a:t>
            </a:r>
            <a:endParaRPr lang="en-US" sz="2000" i="1" dirty="0"/>
          </a:p>
          <a:p>
            <a:pPr lvl="1">
              <a:defRPr/>
            </a:pPr>
            <a:r>
              <a:rPr lang="en-US" sz="2000" dirty="0"/>
              <a:t>Genus		 </a:t>
            </a:r>
            <a:r>
              <a:rPr lang="en-US" sz="2000" i="1" dirty="0" err="1" smtClean="0"/>
              <a:t>Pneumovirus</a:t>
            </a:r>
            <a:endParaRPr lang="en-US" sz="2400" dirty="0" smtClean="0">
              <a:latin typeface="+mn-lt"/>
              <a:ea typeface="+mn-ea"/>
              <a:cs typeface="+mn-cs"/>
            </a:endParaRPr>
          </a:p>
          <a:p>
            <a:r>
              <a:rPr lang="en-US" sz="2000" dirty="0" smtClean="0">
                <a:latin typeface="+mn-lt"/>
                <a:ea typeface="+mn-ea"/>
                <a:cs typeface="+mn-cs"/>
              </a:rPr>
              <a:t>RNA </a:t>
            </a:r>
            <a:r>
              <a:rPr lang="en-US" sz="2000" dirty="0">
                <a:latin typeface="+mn-lt"/>
                <a:ea typeface="+mn-ea"/>
                <a:cs typeface="+mn-cs"/>
              </a:rPr>
              <a:t>genome </a:t>
            </a:r>
            <a:r>
              <a:rPr lang="en-US" sz="2000" dirty="0" smtClean="0">
                <a:latin typeface="+mn-lt"/>
                <a:ea typeface="+mn-ea"/>
                <a:cs typeface="+mn-cs"/>
              </a:rPr>
              <a:t>is </a:t>
            </a:r>
            <a:r>
              <a:rPr lang="en-US" sz="2000" dirty="0">
                <a:latin typeface="+mn-lt"/>
                <a:ea typeface="+mn-ea"/>
                <a:cs typeface="+mn-cs"/>
              </a:rPr>
              <a:t>enveloped, negative-sense single-stranded, and </a:t>
            </a:r>
            <a:r>
              <a:rPr lang="en-US" sz="2000" dirty="0" smtClean="0">
                <a:latin typeface="+mn-lt"/>
                <a:ea typeface="+mn-ea"/>
                <a:cs typeface="+mn-cs"/>
              </a:rPr>
              <a:t>non-segmented</a:t>
            </a:r>
            <a:endParaRPr lang="en-US" sz="2000" dirty="0">
              <a:latin typeface="+mn-lt"/>
              <a:ea typeface="+mn-ea"/>
              <a:cs typeface="+mn-cs"/>
            </a:endParaRPr>
          </a:p>
          <a:p>
            <a:r>
              <a:rPr lang="en-US" sz="2000" dirty="0" smtClean="0">
                <a:latin typeface="+mn-lt"/>
                <a:ea typeface="+mn-ea"/>
                <a:cs typeface="+mn-cs"/>
              </a:rPr>
              <a:t>Composed </a:t>
            </a:r>
            <a:r>
              <a:rPr lang="en-US" sz="2000" dirty="0">
                <a:latin typeface="+mn-lt"/>
                <a:ea typeface="+mn-ea"/>
                <a:cs typeface="+mn-cs"/>
              </a:rPr>
              <a:t>of 10 genes encoding for 11 </a:t>
            </a:r>
            <a:r>
              <a:rPr lang="en-US" sz="2000" dirty="0" smtClean="0">
                <a:latin typeface="+mn-lt"/>
                <a:ea typeface="+mn-ea"/>
                <a:cs typeface="+mn-cs"/>
              </a:rPr>
              <a:t>proteins</a:t>
            </a:r>
            <a:endParaRPr lang="en-US" sz="2000" dirty="0">
              <a:latin typeface="+mn-lt"/>
              <a:ea typeface="+mn-ea"/>
              <a:cs typeface="+mn-cs"/>
            </a:endParaRPr>
          </a:p>
          <a:p>
            <a:r>
              <a:rPr lang="en-US" sz="2000" dirty="0" smtClean="0">
                <a:latin typeface="+mn-lt"/>
                <a:ea typeface="+mn-ea"/>
                <a:cs typeface="+mn-cs"/>
              </a:rPr>
              <a:t>Envelope </a:t>
            </a:r>
            <a:r>
              <a:rPr lang="en-US" sz="2000" dirty="0">
                <a:latin typeface="+mn-lt"/>
                <a:ea typeface="+mn-ea"/>
                <a:cs typeface="+mn-cs"/>
              </a:rPr>
              <a:t>is formed by 4 proteins in a lipid </a:t>
            </a:r>
            <a:r>
              <a:rPr lang="en-US" sz="2000" dirty="0" err="1">
                <a:latin typeface="+mn-lt"/>
                <a:ea typeface="+mn-ea"/>
                <a:cs typeface="+mn-cs"/>
              </a:rPr>
              <a:t>bilayer</a:t>
            </a:r>
            <a:r>
              <a:rPr lang="en-US" sz="2000" dirty="0">
                <a:latin typeface="+mn-lt"/>
                <a:ea typeface="+mn-ea"/>
                <a:cs typeface="+mn-cs"/>
              </a:rPr>
              <a:t>: the </a:t>
            </a:r>
            <a:r>
              <a:rPr lang="en-US" sz="2000" dirty="0" smtClean="0">
                <a:latin typeface="+mn-lt"/>
                <a:ea typeface="+mn-ea"/>
                <a:cs typeface="+mn-cs"/>
              </a:rPr>
              <a:t>2</a:t>
            </a:r>
            <a:r>
              <a:rPr lang="en-US" sz="2000" dirty="0" smtClean="0"/>
              <a:t> </a:t>
            </a:r>
            <a:r>
              <a:rPr lang="en-US" sz="2000" dirty="0" err="1" smtClean="0">
                <a:latin typeface="+mn-lt"/>
                <a:ea typeface="+mn-ea"/>
                <a:cs typeface="+mn-cs"/>
              </a:rPr>
              <a:t>glycosylated</a:t>
            </a:r>
            <a:r>
              <a:rPr lang="en-US" sz="2000" dirty="0" smtClean="0">
                <a:latin typeface="+mn-lt"/>
                <a:ea typeface="+mn-ea"/>
                <a:cs typeface="+mn-cs"/>
              </a:rPr>
              <a:t> surface G and </a:t>
            </a:r>
            <a:r>
              <a:rPr lang="en-US" sz="2000" dirty="0">
                <a:latin typeface="+mn-lt"/>
                <a:ea typeface="+mn-ea"/>
                <a:cs typeface="+mn-cs"/>
              </a:rPr>
              <a:t>F (fusion) proteins, </a:t>
            </a:r>
            <a:r>
              <a:rPr lang="en-US" sz="2000" dirty="0" smtClean="0">
                <a:latin typeface="+mn-lt"/>
                <a:ea typeface="+mn-ea"/>
                <a:cs typeface="+mn-cs"/>
              </a:rPr>
              <a:t>the M(matrix) protein</a:t>
            </a:r>
            <a:r>
              <a:rPr lang="en-US" sz="2000" dirty="0">
                <a:latin typeface="+mn-lt"/>
                <a:ea typeface="+mn-ea"/>
                <a:cs typeface="+mn-cs"/>
              </a:rPr>
              <a:t>, and the SH (small hydrophobic) </a:t>
            </a:r>
            <a:r>
              <a:rPr lang="en-US" sz="2000" dirty="0" smtClean="0">
                <a:latin typeface="+mn-lt"/>
                <a:ea typeface="+mn-ea"/>
                <a:cs typeface="+mn-cs"/>
              </a:rPr>
              <a:t>protein</a:t>
            </a:r>
            <a:endParaRPr lang="en-US" dirty="0"/>
          </a:p>
        </p:txBody>
      </p:sp>
      <p:pic>
        <p:nvPicPr>
          <p:cNvPr id="4098" name="Picture 2" descr="C:\Users\Toshiba\Pictures\rsv-ma-21_21.jpg"/>
          <p:cNvPicPr>
            <a:picLocks noChangeAspect="1" noChangeArrowheads="1"/>
          </p:cNvPicPr>
          <p:nvPr/>
        </p:nvPicPr>
        <p:blipFill>
          <a:blip r:embed="rId2" cstate="print"/>
          <a:srcRect/>
          <a:stretch>
            <a:fillRect/>
          </a:stretch>
        </p:blipFill>
        <p:spPr bwMode="auto">
          <a:xfrm>
            <a:off x="5715000" y="2362200"/>
            <a:ext cx="2667000" cy="1600200"/>
          </a:xfrm>
          <a:prstGeom prst="rect">
            <a:avLst/>
          </a:prstGeom>
          <a:noFill/>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Palivizumab</a:t>
            </a:r>
            <a:r>
              <a:rPr lang="en-US" sz="3600" dirty="0" smtClean="0"/>
              <a:t> (</a:t>
            </a:r>
            <a:r>
              <a:rPr lang="en-US" sz="3600" dirty="0" err="1" smtClean="0"/>
              <a:t>Synagis</a:t>
            </a:r>
            <a:r>
              <a:rPr lang="en-US" sz="3600" dirty="0" smtClean="0"/>
              <a:t>®)</a:t>
            </a:r>
            <a:endParaRPr lang="en-US" sz="3600" dirty="0"/>
          </a:p>
        </p:txBody>
      </p:sp>
      <p:sp>
        <p:nvSpPr>
          <p:cNvPr id="3" name="Content Placeholder 2"/>
          <p:cNvSpPr>
            <a:spLocks noGrp="1"/>
          </p:cNvSpPr>
          <p:nvPr>
            <p:ph idx="1"/>
          </p:nvPr>
        </p:nvSpPr>
        <p:spPr>
          <a:xfrm>
            <a:off x="304800" y="1905000"/>
            <a:ext cx="8534400" cy="4724400"/>
          </a:xfrm>
        </p:spPr>
        <p:txBody>
          <a:bodyPr/>
          <a:lstStyle/>
          <a:p>
            <a:pPr>
              <a:buNone/>
            </a:pPr>
            <a:r>
              <a:rPr lang="en-US" sz="2000" b="1" dirty="0" smtClean="0">
                <a:latin typeface="+mj-lt"/>
                <a:ea typeface="+mj-ea"/>
                <a:cs typeface="+mj-cs"/>
              </a:rPr>
              <a:t>Interactions with Medicinal Products/Vaccines</a:t>
            </a:r>
            <a:endParaRPr lang="en-US" sz="2000" b="1" dirty="0" smtClean="0"/>
          </a:p>
          <a:p>
            <a:r>
              <a:rPr lang="en-US" sz="2000" dirty="0" smtClean="0"/>
              <a:t>No interactions</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Separate administration with other vaccines to </a:t>
            </a:r>
            <a:r>
              <a:rPr lang="en-US" sz="2000" dirty="0">
                <a:solidFill>
                  <a:schemeClr val="tx2"/>
                </a:solidFill>
                <a:latin typeface="+mn-lt"/>
                <a:ea typeface="+mn-ea"/>
                <a:cs typeface="+mn-cs"/>
              </a:rPr>
              <a:t>identify the causative agent should an </a:t>
            </a:r>
            <a:r>
              <a:rPr lang="en-US" sz="2000" dirty="0" smtClean="0">
                <a:solidFill>
                  <a:schemeClr val="tx2"/>
                </a:solidFill>
                <a:latin typeface="+mn-lt"/>
                <a:ea typeface="+mn-ea"/>
                <a:cs typeface="+mn-cs"/>
              </a:rPr>
              <a:t>adverse </a:t>
            </a:r>
            <a:r>
              <a:rPr lang="en-US" sz="2000" dirty="0"/>
              <a:t>d</a:t>
            </a:r>
            <a:r>
              <a:rPr lang="en-US" sz="2000" dirty="0" smtClean="0">
                <a:solidFill>
                  <a:schemeClr val="tx2"/>
                </a:solidFill>
                <a:latin typeface="+mn-lt"/>
                <a:ea typeface="+mn-ea"/>
                <a:cs typeface="+mn-cs"/>
              </a:rPr>
              <a:t>rug </a:t>
            </a:r>
            <a:r>
              <a:rPr lang="en-US" sz="2000" dirty="0"/>
              <a:t>r</a:t>
            </a:r>
            <a:r>
              <a:rPr lang="en-US" sz="2000" dirty="0" smtClean="0">
                <a:solidFill>
                  <a:schemeClr val="tx2"/>
                </a:solidFill>
                <a:latin typeface="+mn-lt"/>
                <a:ea typeface="+mn-ea"/>
                <a:cs typeface="+mn-cs"/>
              </a:rPr>
              <a:t>eaction occur</a:t>
            </a:r>
          </a:p>
          <a:p>
            <a:endParaRPr lang="en-US" sz="2000" dirty="0">
              <a:solidFill>
                <a:schemeClr val="tx2"/>
              </a:solidFill>
              <a:latin typeface="+mn-lt"/>
              <a:ea typeface="+mn-ea"/>
              <a:cs typeface="+mn-cs"/>
            </a:endParaRPr>
          </a:p>
          <a:p>
            <a:r>
              <a:rPr lang="en-US" sz="2000" dirty="0" smtClean="0">
                <a:solidFill>
                  <a:schemeClr val="tx2"/>
                </a:solidFill>
                <a:latin typeface="+mn-lt"/>
                <a:ea typeface="+mn-ea"/>
                <a:cs typeface="+mn-cs"/>
              </a:rPr>
              <a:t>Either </a:t>
            </a:r>
            <a:r>
              <a:rPr lang="en-US" sz="2000" dirty="0">
                <a:solidFill>
                  <a:schemeClr val="tx2"/>
                </a:solidFill>
                <a:latin typeface="+mn-lt"/>
                <a:ea typeface="+mn-ea"/>
                <a:cs typeface="+mn-cs"/>
              </a:rPr>
              <a:t>give the </a:t>
            </a:r>
            <a:r>
              <a:rPr lang="en-US" sz="2000" dirty="0" err="1">
                <a:solidFill>
                  <a:schemeClr val="tx2"/>
                </a:solidFill>
                <a:latin typeface="+mn-lt"/>
                <a:ea typeface="+mn-ea"/>
                <a:cs typeface="+mn-cs"/>
              </a:rPr>
              <a:t>palivizumab</a:t>
            </a:r>
            <a:r>
              <a:rPr lang="en-US" sz="2000" dirty="0">
                <a:solidFill>
                  <a:schemeClr val="tx2"/>
                </a:solidFill>
                <a:latin typeface="+mn-lt"/>
                <a:ea typeface="+mn-ea"/>
                <a:cs typeface="+mn-cs"/>
              </a:rPr>
              <a:t> </a:t>
            </a:r>
            <a:r>
              <a:rPr lang="en-US" sz="2000" dirty="0" smtClean="0">
                <a:solidFill>
                  <a:schemeClr val="tx2"/>
                </a:solidFill>
                <a:latin typeface="+mn-lt"/>
                <a:ea typeface="+mn-ea"/>
                <a:cs typeface="+mn-cs"/>
              </a:rPr>
              <a:t>first, or </a:t>
            </a:r>
            <a:r>
              <a:rPr lang="en-US" sz="2000" dirty="0">
                <a:solidFill>
                  <a:schemeClr val="tx2"/>
                </a:solidFill>
                <a:latin typeface="+mn-lt"/>
                <a:ea typeface="+mn-ea"/>
                <a:cs typeface="+mn-cs"/>
              </a:rPr>
              <a:t>give the influenza vaccination at least a week before </a:t>
            </a:r>
            <a:r>
              <a:rPr lang="en-US" sz="2000" dirty="0" err="1">
                <a:solidFill>
                  <a:schemeClr val="tx2"/>
                </a:solidFill>
                <a:latin typeface="+mn-lt"/>
                <a:ea typeface="+mn-ea"/>
                <a:cs typeface="+mn-cs"/>
              </a:rPr>
              <a:t>palivizumab</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2"/>
                </a:solidFill>
                <a:latin typeface="+mj-lt"/>
                <a:ea typeface="+mj-ea"/>
                <a:cs typeface="+mj-cs"/>
              </a:rPr>
              <a:t>Side Effects</a:t>
            </a:r>
            <a:endParaRPr lang="en-US" sz="3600" dirty="0"/>
          </a:p>
        </p:txBody>
      </p:sp>
      <p:sp>
        <p:nvSpPr>
          <p:cNvPr id="3" name="Content Placeholder 2"/>
          <p:cNvSpPr>
            <a:spLocks noGrp="1"/>
          </p:cNvSpPr>
          <p:nvPr>
            <p:ph idx="1"/>
          </p:nvPr>
        </p:nvSpPr>
        <p:spPr>
          <a:xfrm>
            <a:off x="228600" y="1905000"/>
            <a:ext cx="8686800" cy="4724400"/>
          </a:xfrm>
        </p:spPr>
        <p:txBody>
          <a:bodyPr/>
          <a:lstStyle/>
          <a:p>
            <a:r>
              <a:rPr lang="en-US" sz="2000" dirty="0">
                <a:solidFill>
                  <a:schemeClr val="tx2"/>
                </a:solidFill>
                <a:latin typeface="+mn-lt"/>
                <a:ea typeface="+mn-ea"/>
                <a:cs typeface="+mn-cs"/>
              </a:rPr>
              <a:t>Most common side effects noted </a:t>
            </a:r>
            <a:r>
              <a:rPr lang="en-US" sz="2000" dirty="0" smtClean="0">
                <a:solidFill>
                  <a:schemeClr val="tx2"/>
                </a:solidFill>
                <a:latin typeface="+mn-lt"/>
                <a:ea typeface="+mn-ea"/>
                <a:cs typeface="+mn-cs"/>
              </a:rPr>
              <a:t>are:</a:t>
            </a:r>
          </a:p>
          <a:p>
            <a:pPr lvl="1"/>
            <a:r>
              <a:rPr lang="en-US" sz="1800" dirty="0" smtClean="0">
                <a:solidFill>
                  <a:schemeClr val="tx2"/>
                </a:solidFill>
                <a:latin typeface="+mn-lt"/>
                <a:ea typeface="+mn-ea"/>
                <a:cs typeface="+mn-cs"/>
              </a:rPr>
              <a:t>diarrhea</a:t>
            </a:r>
            <a:r>
              <a:rPr lang="en-US" sz="1800" dirty="0">
                <a:solidFill>
                  <a:schemeClr val="tx2"/>
                </a:solidFill>
                <a:latin typeface="+mn-lt"/>
                <a:ea typeface="+mn-ea"/>
                <a:cs typeface="+mn-cs"/>
              </a:rPr>
              <a:t>,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fever </a:t>
            </a:r>
            <a:r>
              <a:rPr lang="en-US" sz="1800" dirty="0">
                <a:solidFill>
                  <a:schemeClr val="tx2"/>
                </a:solidFill>
                <a:latin typeface="+mn-lt"/>
                <a:ea typeface="+mn-ea"/>
                <a:cs typeface="+mn-cs"/>
              </a:rPr>
              <a:t>and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injection site reactions</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Uncommon </a:t>
            </a:r>
            <a:r>
              <a:rPr lang="en-US" sz="2000" dirty="0">
                <a:solidFill>
                  <a:schemeClr val="tx2"/>
                </a:solidFill>
                <a:latin typeface="+mn-lt"/>
                <a:ea typeface="+mn-ea"/>
                <a:cs typeface="+mn-cs"/>
              </a:rPr>
              <a:t>side effects </a:t>
            </a:r>
            <a:r>
              <a:rPr lang="en-US" sz="2000" dirty="0" smtClean="0">
                <a:solidFill>
                  <a:schemeClr val="tx2"/>
                </a:solidFill>
                <a:latin typeface="+mn-lt"/>
                <a:ea typeface="+mn-ea"/>
                <a:cs typeface="+mn-cs"/>
              </a:rPr>
              <a:t>include:</a:t>
            </a:r>
          </a:p>
          <a:p>
            <a:pPr lvl="1"/>
            <a:r>
              <a:rPr lang="en-US" sz="1800" dirty="0" smtClean="0">
                <a:solidFill>
                  <a:schemeClr val="tx2"/>
                </a:solidFill>
                <a:latin typeface="+mn-lt"/>
                <a:ea typeface="+mn-ea"/>
                <a:cs typeface="+mn-cs"/>
              </a:rPr>
              <a:t>pain</a:t>
            </a:r>
            <a:r>
              <a:rPr lang="en-US" sz="1800" dirty="0">
                <a:solidFill>
                  <a:schemeClr val="tx2"/>
                </a:solidFill>
                <a:latin typeface="+mn-lt"/>
                <a:ea typeface="+mn-ea"/>
                <a:cs typeface="+mn-cs"/>
              </a:rPr>
              <a:t>,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vomiting</a:t>
            </a:r>
            <a:r>
              <a:rPr lang="en-US" sz="1800" dirty="0">
                <a:solidFill>
                  <a:schemeClr val="tx2"/>
                </a:solidFill>
                <a:latin typeface="+mn-lt"/>
                <a:ea typeface="+mn-ea"/>
                <a:cs typeface="+mn-cs"/>
              </a:rPr>
              <a:t>,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wheeze</a:t>
            </a:r>
            <a:r>
              <a:rPr lang="en-US" sz="1800" dirty="0">
                <a:solidFill>
                  <a:schemeClr val="tx2"/>
                </a:solidFill>
                <a:latin typeface="+mn-lt"/>
                <a:ea typeface="+mn-ea"/>
                <a:cs typeface="+mn-cs"/>
              </a:rPr>
              <a:t>,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rhinitis</a:t>
            </a:r>
            <a:r>
              <a:rPr lang="en-US" sz="1800" dirty="0">
                <a:solidFill>
                  <a:schemeClr val="tx2"/>
                </a:solidFill>
                <a:latin typeface="+mn-lt"/>
                <a:ea typeface="+mn-ea"/>
                <a:cs typeface="+mn-cs"/>
              </a:rPr>
              <a:t>,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cough, </a:t>
            </a:r>
          </a:p>
          <a:p>
            <a:pPr lvl="1"/>
            <a:r>
              <a:rPr lang="en-US" sz="1800" dirty="0" smtClean="0">
                <a:solidFill>
                  <a:schemeClr val="tx2"/>
                </a:solidFill>
                <a:latin typeface="+mn-lt"/>
                <a:ea typeface="+mn-ea"/>
                <a:cs typeface="+mn-cs"/>
              </a:rPr>
              <a:t>rash</a:t>
            </a:r>
            <a:r>
              <a:rPr lang="en-US" sz="1800" dirty="0">
                <a:solidFill>
                  <a:schemeClr val="tx2"/>
                </a:solidFill>
                <a:latin typeface="+mn-lt"/>
                <a:ea typeface="+mn-ea"/>
                <a:cs typeface="+mn-cs"/>
              </a:rPr>
              <a:t>,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altered </a:t>
            </a:r>
            <a:r>
              <a:rPr lang="en-US" sz="1800" dirty="0">
                <a:solidFill>
                  <a:schemeClr val="tx2"/>
                </a:solidFill>
                <a:latin typeface="+mn-lt"/>
                <a:ea typeface="+mn-ea"/>
                <a:cs typeface="+mn-cs"/>
              </a:rPr>
              <a:t>LFTs, </a:t>
            </a:r>
            <a:endParaRPr lang="en-US" sz="18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leucopenia</a:t>
            </a:r>
            <a:endParaRPr lang="en-US" sz="1800" dirty="0">
              <a:solidFill>
                <a:schemeClr val="tx2"/>
              </a:solidFill>
              <a:latin typeface="+mn-lt"/>
              <a:ea typeface="+mn-ea"/>
              <a:cs typeface="+mn-cs"/>
            </a:endParaRP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010400" cy="1257300"/>
          </a:xfrm>
        </p:spPr>
        <p:txBody>
          <a:bodyPr/>
          <a:lstStyle/>
          <a:p>
            <a:r>
              <a:rPr lang="en-US" sz="3600" dirty="0" smtClean="0"/>
              <a:t>RSV Vaccine</a:t>
            </a:r>
            <a:endParaRPr lang="en-US" sz="3600" dirty="0"/>
          </a:p>
        </p:txBody>
      </p:sp>
      <p:sp>
        <p:nvSpPr>
          <p:cNvPr id="3" name="Content Placeholder 2"/>
          <p:cNvSpPr>
            <a:spLocks noGrp="1"/>
          </p:cNvSpPr>
          <p:nvPr>
            <p:ph idx="1"/>
          </p:nvPr>
        </p:nvSpPr>
        <p:spPr>
          <a:xfrm>
            <a:off x="304800" y="1905000"/>
            <a:ext cx="8610600" cy="4953000"/>
          </a:xfrm>
        </p:spPr>
        <p:txBody>
          <a:bodyPr/>
          <a:lstStyle/>
          <a:p>
            <a:r>
              <a:rPr lang="en-US" sz="2000" dirty="0" err="1">
                <a:solidFill>
                  <a:schemeClr val="tx2"/>
                </a:solidFill>
              </a:rPr>
              <a:t>Palivizumab</a:t>
            </a:r>
            <a:r>
              <a:rPr lang="en-US" sz="2000" dirty="0">
                <a:solidFill>
                  <a:schemeClr val="tx2"/>
                </a:solidFill>
              </a:rPr>
              <a:t> is not a </a:t>
            </a:r>
            <a:r>
              <a:rPr lang="en-US" sz="2000" dirty="0" smtClean="0">
                <a:solidFill>
                  <a:schemeClr val="tx2"/>
                </a:solidFill>
              </a:rPr>
              <a:t>vaccine</a:t>
            </a:r>
          </a:p>
          <a:p>
            <a:r>
              <a:rPr lang="en-US" sz="2000" dirty="0" smtClean="0"/>
              <a:t>Maternal immunization may be protective, but not for LBW infants</a:t>
            </a:r>
          </a:p>
          <a:p>
            <a:r>
              <a:rPr lang="en-US" sz="2000" dirty="0" smtClean="0"/>
              <a:t>Development of an effective vaccine remains a challenge</a:t>
            </a:r>
          </a:p>
          <a:p>
            <a:pPr>
              <a:lnSpc>
                <a:spcPct val="90000"/>
              </a:lnSpc>
            </a:pPr>
            <a:r>
              <a:rPr lang="en-US" sz="2000" dirty="0" smtClean="0"/>
              <a:t>Types of candidate vaccines include inactivated, live attenuated &amp; subunit vaccines</a:t>
            </a:r>
          </a:p>
          <a:p>
            <a:pPr>
              <a:lnSpc>
                <a:spcPct val="90000"/>
              </a:lnSpc>
            </a:pPr>
            <a:endParaRPr lang="en-US" sz="2000" dirty="0" smtClean="0"/>
          </a:p>
          <a:p>
            <a:pPr>
              <a:lnSpc>
                <a:spcPct val="90000"/>
              </a:lnSpc>
            </a:pPr>
            <a:r>
              <a:rPr lang="en-US" sz="2000" dirty="0" smtClean="0"/>
              <a:t>Many challenges for effective vaccine</a:t>
            </a:r>
          </a:p>
          <a:p>
            <a:pPr lvl="1">
              <a:lnSpc>
                <a:spcPct val="90000"/>
              </a:lnSpc>
            </a:pPr>
            <a:r>
              <a:rPr lang="en-US" sz="2000" dirty="0" smtClean="0"/>
              <a:t>Immature immunity</a:t>
            </a:r>
          </a:p>
          <a:p>
            <a:pPr lvl="1">
              <a:lnSpc>
                <a:spcPct val="90000"/>
              </a:lnSpc>
            </a:pPr>
            <a:r>
              <a:rPr lang="en-US" sz="2000" dirty="0" smtClean="0"/>
              <a:t>Possible suppression of immune response by maternal antibody</a:t>
            </a:r>
          </a:p>
          <a:p>
            <a:pPr lvl="1">
              <a:lnSpc>
                <a:spcPct val="90000"/>
              </a:lnSpc>
            </a:pPr>
            <a:r>
              <a:rPr lang="en-US" sz="2000" dirty="0" smtClean="0"/>
              <a:t>Several </a:t>
            </a:r>
            <a:r>
              <a:rPr lang="en-US" sz="2000" dirty="0" err="1" smtClean="0"/>
              <a:t>antigenically</a:t>
            </a:r>
            <a:r>
              <a:rPr lang="en-US" sz="2000" dirty="0" smtClean="0"/>
              <a:t> divergent strains</a:t>
            </a:r>
          </a:p>
          <a:p>
            <a:pPr lvl="1">
              <a:lnSpc>
                <a:spcPct val="90000"/>
              </a:lnSpc>
            </a:pPr>
            <a:r>
              <a:rPr lang="en-US" sz="1800" dirty="0" smtClean="0"/>
              <a:t>Live attenuated vaccines are being tested but mu</a:t>
            </a:r>
            <a:r>
              <a:rPr lang="en-US" sz="2000" dirty="0" smtClean="0"/>
              <a:t>st be very attenuated in this young group</a:t>
            </a:r>
          </a:p>
          <a:p>
            <a:pPr lvl="2">
              <a:lnSpc>
                <a:spcPct val="90000"/>
              </a:lnSpc>
            </a:pPr>
            <a:r>
              <a:rPr lang="en-US" sz="1600" dirty="0" smtClean="0"/>
              <a:t>However, lessens chance of detectable </a:t>
            </a:r>
            <a:r>
              <a:rPr lang="en-US" sz="1600" dirty="0" err="1" smtClean="0"/>
              <a:t>Ab</a:t>
            </a:r>
            <a:r>
              <a:rPr lang="en-US" sz="1600" dirty="0" smtClean="0"/>
              <a:t> response</a:t>
            </a:r>
          </a:p>
          <a:p>
            <a:endParaRPr lang="en-US" dirty="0" smtClean="0">
              <a:solidFill>
                <a:schemeClr val="tx2"/>
              </a:solidFill>
              <a:latin typeface="+mn-lt"/>
              <a:ea typeface="+mn-ea"/>
              <a:cs typeface="+mn-cs"/>
            </a:endParaRPr>
          </a:p>
        </p:txBody>
      </p:sp>
      <p:pic>
        <p:nvPicPr>
          <p:cNvPr id="4" name="Picture 6"/>
          <p:cNvPicPr>
            <a:picLocks noChangeAspect="1" noChangeArrowheads="1"/>
          </p:cNvPicPr>
          <p:nvPr/>
        </p:nvPicPr>
        <p:blipFill>
          <a:blip r:embed="rId2" cstate="print"/>
          <a:srcRect/>
          <a:stretch>
            <a:fillRect/>
          </a:stretch>
        </p:blipFill>
        <p:spPr bwMode="auto">
          <a:xfrm>
            <a:off x="7239000" y="0"/>
            <a:ext cx="1600200" cy="1600200"/>
          </a:xfrm>
          <a:prstGeom prst="rect">
            <a:avLst/>
          </a:prstGeom>
          <a:noFill/>
          <a:ln w="9525">
            <a:noFill/>
            <a:miter lim="800000"/>
            <a:headEnd/>
            <a:tailEnd/>
          </a:ln>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Prophylaxis</a:t>
            </a:r>
            <a:endParaRPr lang="en-US" sz="3600" dirty="0"/>
          </a:p>
        </p:txBody>
      </p:sp>
      <p:sp>
        <p:nvSpPr>
          <p:cNvPr id="3" name="Content Placeholder 2"/>
          <p:cNvSpPr>
            <a:spLocks noGrp="1"/>
          </p:cNvSpPr>
          <p:nvPr>
            <p:ph idx="1"/>
          </p:nvPr>
        </p:nvSpPr>
        <p:spPr>
          <a:xfrm>
            <a:off x="381000" y="1905000"/>
            <a:ext cx="8458200" cy="4724400"/>
          </a:xfrm>
        </p:spPr>
        <p:txBody>
          <a:bodyPr/>
          <a:lstStyle/>
          <a:p>
            <a:pPr>
              <a:buNone/>
            </a:pPr>
            <a:r>
              <a:rPr lang="en-US" sz="2400" b="1" dirty="0" smtClean="0">
                <a:sym typeface="Wingdings" pitchFamily="2" charset="2"/>
              </a:rPr>
              <a:t>4- </a:t>
            </a:r>
            <a:r>
              <a:rPr lang="en-US" sz="2400" b="1" dirty="0" err="1" smtClean="0">
                <a:sym typeface="Wingdings" pitchFamily="2" charset="2"/>
              </a:rPr>
              <a:t>Motavizumab</a:t>
            </a:r>
            <a:r>
              <a:rPr lang="en-US" sz="2400" b="1" dirty="0" smtClean="0">
                <a:sym typeface="Wingdings" pitchFamily="2" charset="2"/>
              </a:rPr>
              <a:t> (</a:t>
            </a:r>
            <a:r>
              <a:rPr lang="en-US" sz="2400" b="1" dirty="0" err="1" smtClean="0">
                <a:sym typeface="Wingdings" pitchFamily="2" charset="2"/>
              </a:rPr>
              <a:t>Rezied</a:t>
            </a:r>
            <a:r>
              <a:rPr lang="en-US" sz="2400" b="1" dirty="0" smtClean="0">
                <a:sym typeface="Wingdings" pitchFamily="2" charset="2"/>
              </a:rPr>
              <a:t>®)</a:t>
            </a:r>
          </a:p>
          <a:p>
            <a:pPr lvl="1"/>
            <a:r>
              <a:rPr lang="en-US" sz="2000" dirty="0" smtClean="0">
                <a:sym typeface="Wingdings" pitchFamily="2" charset="2"/>
              </a:rPr>
              <a:t>2</a:t>
            </a:r>
            <a:r>
              <a:rPr lang="en-US" sz="2000" baseline="30000" dirty="0" smtClean="0">
                <a:sym typeface="Wingdings" pitchFamily="2" charset="2"/>
              </a:rPr>
              <a:t>nd</a:t>
            </a:r>
            <a:r>
              <a:rPr lang="en-US" sz="2000" dirty="0" smtClean="0">
                <a:sym typeface="Wingdings" pitchFamily="2" charset="2"/>
              </a:rPr>
              <a:t> generation IgG1 monoclonal antibody</a:t>
            </a:r>
          </a:p>
          <a:p>
            <a:pPr lvl="1"/>
            <a:r>
              <a:rPr lang="en-US" sz="2000" dirty="0" smtClean="0">
                <a:sym typeface="Wingdings" pitchFamily="2" charset="2"/>
              </a:rPr>
              <a:t>70x higher affinity for the RSV F protein. </a:t>
            </a:r>
          </a:p>
          <a:p>
            <a:pPr lvl="1"/>
            <a:r>
              <a:rPr lang="en-US" sz="2000" dirty="0" smtClean="0">
                <a:sym typeface="Wingdings" pitchFamily="2" charset="2"/>
              </a:rPr>
              <a:t>Inhibits RSV replication in upper respiratory tract and fully humanized</a:t>
            </a:r>
          </a:p>
          <a:p>
            <a:pPr lvl="1"/>
            <a:r>
              <a:rPr lang="en-US" sz="2000" dirty="0" smtClean="0">
                <a:sym typeface="Wingdings" pitchFamily="2" charset="2"/>
              </a:rPr>
              <a:t>Phase III with 26% reduction in hospitalization compared to </a:t>
            </a:r>
            <a:r>
              <a:rPr lang="en-US" sz="2000" dirty="0" err="1" smtClean="0">
                <a:sym typeface="Wingdings" pitchFamily="2" charset="2"/>
              </a:rPr>
              <a:t>palivizumab</a:t>
            </a:r>
            <a:r>
              <a:rPr lang="en-US" sz="2000" dirty="0" smtClean="0">
                <a:sym typeface="Wingdings" pitchFamily="2" charset="2"/>
              </a:rPr>
              <a:t>, 50% reduces in outpatient medical management</a:t>
            </a:r>
          </a:p>
          <a:p>
            <a:pPr lvl="1"/>
            <a:r>
              <a:rPr lang="en-US" sz="2000" dirty="0" smtClean="0">
                <a:sym typeface="Wingdings" pitchFamily="2" charset="2"/>
              </a:rPr>
              <a:t>Not yet approved by FDA</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Bronchiolitis</a:t>
            </a:r>
            <a:endParaRPr lang="en-US" sz="3600" dirty="0"/>
          </a:p>
        </p:txBody>
      </p:sp>
      <p:sp>
        <p:nvSpPr>
          <p:cNvPr id="3" name="Content Placeholder 2"/>
          <p:cNvSpPr>
            <a:spLocks noGrp="1"/>
          </p:cNvSpPr>
          <p:nvPr>
            <p:ph idx="1"/>
          </p:nvPr>
        </p:nvSpPr>
        <p:spPr>
          <a:xfrm>
            <a:off x="457200" y="1676400"/>
            <a:ext cx="8382000" cy="4876800"/>
          </a:xfrm>
        </p:spPr>
        <p:txBody>
          <a:bodyPr/>
          <a:lstStyle/>
          <a:p>
            <a:r>
              <a:rPr lang="en-US" sz="2000" dirty="0" err="1" smtClean="0"/>
              <a:t>Bronchiolitis</a:t>
            </a:r>
            <a:r>
              <a:rPr lang="en-US" sz="2000" dirty="0" smtClean="0"/>
              <a:t>: a specific clinical symptom complex</a:t>
            </a:r>
          </a:p>
          <a:p>
            <a:endParaRPr lang="en-US" sz="2000" dirty="0" smtClean="0"/>
          </a:p>
          <a:p>
            <a:pPr lvl="1"/>
            <a:r>
              <a:rPr lang="en-US" sz="2000" dirty="0" smtClean="0"/>
              <a:t>&lt;12 months old</a:t>
            </a:r>
          </a:p>
          <a:p>
            <a:pPr lvl="1"/>
            <a:r>
              <a:rPr lang="en-US" sz="2000" dirty="0" smtClean="0"/>
              <a:t>Brief </a:t>
            </a:r>
            <a:r>
              <a:rPr lang="en-US" sz="2000" dirty="0" err="1" smtClean="0"/>
              <a:t>prodrome</a:t>
            </a:r>
            <a:r>
              <a:rPr lang="en-US" sz="2000" dirty="0" smtClean="0"/>
              <a:t> of URI followed by nasal flaring, expiratory grunt, expiratory wheezing, prolonged expiration, </a:t>
            </a:r>
            <a:r>
              <a:rPr lang="en-US" sz="2000" dirty="0" err="1" smtClean="0"/>
              <a:t>rales</a:t>
            </a:r>
            <a:r>
              <a:rPr lang="en-US" sz="2000" dirty="0" smtClean="0"/>
              <a:t>, and </a:t>
            </a:r>
            <a:r>
              <a:rPr lang="en-US" sz="2000" dirty="0" err="1" smtClean="0"/>
              <a:t>rhonchi</a:t>
            </a:r>
            <a:r>
              <a:rPr lang="en-US" sz="2000" dirty="0" smtClean="0"/>
              <a:t> </a:t>
            </a:r>
            <a:r>
              <a:rPr lang="en-US" sz="2000" dirty="0" err="1" smtClean="0"/>
              <a:t>dyspnea</a:t>
            </a:r>
            <a:r>
              <a:rPr lang="en-US" sz="2000" dirty="0" smtClean="0"/>
              <a:t>, hypoxemia and cyanosis, respiratory distress, </a:t>
            </a:r>
            <a:r>
              <a:rPr lang="en-US" sz="2000" dirty="0" err="1" smtClean="0"/>
              <a:t>tachypnea</a:t>
            </a:r>
            <a:r>
              <a:rPr lang="en-US" sz="2000" dirty="0" smtClean="0"/>
              <a:t>, chest wall retractions, hyperinflation on CXR</a:t>
            </a:r>
          </a:p>
          <a:p>
            <a:pPr lvl="1"/>
            <a:endParaRPr lang="en-US" sz="2000" dirty="0" smtClean="0"/>
          </a:p>
          <a:p>
            <a:r>
              <a:rPr lang="en-US" sz="2000" dirty="0" smtClean="0"/>
              <a:t>Premature </a:t>
            </a:r>
          </a:p>
          <a:p>
            <a:pPr lvl="1"/>
            <a:r>
              <a:rPr lang="en-US" sz="2000" dirty="0" err="1" smtClean="0"/>
              <a:t>Apneic</a:t>
            </a:r>
            <a:r>
              <a:rPr lang="en-US" sz="2000" dirty="0" smtClean="0"/>
              <a:t> spells, </a:t>
            </a:r>
            <a:r>
              <a:rPr lang="en-US" sz="2000" dirty="0" err="1" smtClean="0"/>
              <a:t>atelectasis</a:t>
            </a:r>
            <a:r>
              <a:rPr lang="en-US" sz="2000" dirty="0" smtClean="0"/>
              <a:t>/infiltrates and hyperinflation </a:t>
            </a:r>
          </a:p>
          <a:p>
            <a:pPr lvl="1"/>
            <a:r>
              <a:rPr lang="en-US" sz="2000" dirty="0" smtClean="0"/>
              <a:t>May require oxygen supplementation and mechanical ventilation</a:t>
            </a:r>
          </a:p>
          <a:p>
            <a:pPr lvl="1"/>
            <a:endParaRPr lang="en-US" sz="2000" dirty="0" smtClean="0">
              <a:latin typeface="Bodoni MT" pitchFamily="18" charset="0"/>
            </a:endParaRP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RSV &amp; </a:t>
            </a:r>
            <a:r>
              <a:rPr lang="en-US" sz="3600" dirty="0" err="1" smtClean="0"/>
              <a:t>Bronchiolitis</a:t>
            </a:r>
            <a:endParaRPr lang="en-US" sz="3600" dirty="0"/>
          </a:p>
        </p:txBody>
      </p:sp>
      <p:sp>
        <p:nvSpPr>
          <p:cNvPr id="3" name="Content Placeholder 2"/>
          <p:cNvSpPr>
            <a:spLocks noGrp="1"/>
          </p:cNvSpPr>
          <p:nvPr>
            <p:ph idx="1"/>
          </p:nvPr>
        </p:nvSpPr>
        <p:spPr>
          <a:xfrm>
            <a:off x="304800" y="1905000"/>
            <a:ext cx="8686800" cy="4800600"/>
          </a:xfrm>
        </p:spPr>
        <p:txBody>
          <a:bodyPr/>
          <a:lstStyle/>
          <a:p>
            <a:pPr lvl="0"/>
            <a:r>
              <a:rPr lang="en-US" sz="2000" dirty="0">
                <a:solidFill>
                  <a:schemeClr val="tx2"/>
                </a:solidFill>
                <a:latin typeface="+mn-lt"/>
                <a:ea typeface="+mn-ea"/>
                <a:cs typeface="+mn-cs"/>
              </a:rPr>
              <a:t>The association between RSV </a:t>
            </a:r>
            <a:r>
              <a:rPr lang="en-US" sz="2000" dirty="0" err="1">
                <a:solidFill>
                  <a:schemeClr val="tx2"/>
                </a:solidFill>
                <a:latin typeface="+mn-lt"/>
                <a:ea typeface="+mn-ea"/>
                <a:cs typeface="+mn-cs"/>
              </a:rPr>
              <a:t>bronchiolitis</a:t>
            </a:r>
            <a:r>
              <a:rPr lang="en-US" sz="2000" dirty="0">
                <a:solidFill>
                  <a:schemeClr val="tx2"/>
                </a:solidFill>
                <a:latin typeface="+mn-lt"/>
                <a:ea typeface="+mn-ea"/>
                <a:cs typeface="+mn-cs"/>
              </a:rPr>
              <a:t> early in life and subsequent asthma remains poorly </a:t>
            </a:r>
            <a:r>
              <a:rPr lang="en-US" sz="2000" dirty="0" smtClean="0">
                <a:solidFill>
                  <a:schemeClr val="tx2"/>
                </a:solidFill>
                <a:latin typeface="+mn-lt"/>
                <a:ea typeface="+mn-ea"/>
                <a:cs typeface="+mn-cs"/>
              </a:rPr>
              <a:t>understood</a:t>
            </a:r>
          </a:p>
          <a:p>
            <a:pPr lvl="0"/>
            <a:endParaRPr lang="en-US" sz="2000" dirty="0" smtClean="0">
              <a:solidFill>
                <a:schemeClr val="tx2"/>
              </a:solidFill>
              <a:latin typeface="+mn-lt"/>
              <a:ea typeface="+mn-ea"/>
              <a:cs typeface="+mn-cs"/>
            </a:endParaRPr>
          </a:p>
          <a:p>
            <a:pPr lvl="0"/>
            <a:r>
              <a:rPr lang="en-US" sz="2000" dirty="0" smtClean="0">
                <a:solidFill>
                  <a:schemeClr val="tx2"/>
                </a:solidFill>
                <a:latin typeface="+mn-lt"/>
                <a:ea typeface="+mn-ea"/>
                <a:cs typeface="+mn-cs"/>
              </a:rPr>
              <a:t>RSV </a:t>
            </a:r>
            <a:r>
              <a:rPr lang="en-US" sz="2000" dirty="0" err="1">
                <a:solidFill>
                  <a:schemeClr val="tx2"/>
                </a:solidFill>
                <a:latin typeface="+mn-lt"/>
                <a:ea typeface="+mn-ea"/>
                <a:cs typeface="+mn-cs"/>
              </a:rPr>
              <a:t>bronchiolitis</a:t>
            </a:r>
            <a:r>
              <a:rPr lang="en-US" sz="2000" dirty="0">
                <a:solidFill>
                  <a:schemeClr val="tx2"/>
                </a:solidFill>
                <a:latin typeface="+mn-lt"/>
                <a:ea typeface="+mn-ea"/>
                <a:cs typeface="+mn-cs"/>
              </a:rPr>
              <a:t> may be associated with short-term or long-term complications </a:t>
            </a:r>
            <a:r>
              <a:rPr lang="en-US" sz="2000" dirty="0" smtClean="0">
                <a:solidFill>
                  <a:schemeClr val="tx2"/>
                </a:solidFill>
                <a:latin typeface="+mn-lt"/>
                <a:ea typeface="+mn-ea"/>
                <a:cs typeface="+mn-cs"/>
              </a:rPr>
              <a:t>(recurrent </a:t>
            </a:r>
            <a:r>
              <a:rPr lang="en-US" sz="2000" dirty="0">
                <a:solidFill>
                  <a:schemeClr val="tx2"/>
                </a:solidFill>
                <a:latin typeface="+mn-lt"/>
                <a:ea typeface="+mn-ea"/>
                <a:cs typeface="+mn-cs"/>
              </a:rPr>
              <a:t>wheezing </a:t>
            </a:r>
            <a:r>
              <a:rPr lang="en-US" sz="2000" dirty="0" smtClean="0">
                <a:solidFill>
                  <a:schemeClr val="tx2"/>
                </a:solidFill>
                <a:latin typeface="+mn-lt"/>
                <a:ea typeface="+mn-ea"/>
                <a:cs typeface="+mn-cs"/>
              </a:rPr>
              <a:t>&amp; </a:t>
            </a:r>
            <a:r>
              <a:rPr lang="en-US" sz="2000" dirty="0">
                <a:solidFill>
                  <a:schemeClr val="tx2"/>
                </a:solidFill>
                <a:latin typeface="+mn-lt"/>
                <a:ea typeface="+mn-ea"/>
                <a:cs typeface="+mn-cs"/>
              </a:rPr>
              <a:t>abnormalities in pulmonary </a:t>
            </a:r>
            <a:r>
              <a:rPr lang="en-US" sz="2000" dirty="0" smtClean="0">
                <a:solidFill>
                  <a:schemeClr val="tx2"/>
                </a:solidFill>
                <a:latin typeface="+mn-lt"/>
                <a:ea typeface="+mn-ea"/>
                <a:cs typeface="+mn-cs"/>
              </a:rPr>
              <a:t>function</a:t>
            </a:r>
          </a:p>
          <a:p>
            <a:pPr lvl="0">
              <a:buNone/>
            </a:pPr>
            <a:endParaRPr lang="en-US" sz="2000" dirty="0" smtClean="0">
              <a:solidFill>
                <a:schemeClr val="tx2"/>
              </a:solidFill>
              <a:latin typeface="+mn-lt"/>
              <a:ea typeface="+mn-ea"/>
              <a:cs typeface="+mn-cs"/>
            </a:endParaRPr>
          </a:p>
          <a:p>
            <a:pPr lvl="0"/>
            <a:r>
              <a:rPr lang="en-US" sz="2000" dirty="0" smtClean="0">
                <a:solidFill>
                  <a:schemeClr val="tx2"/>
                </a:solidFill>
                <a:latin typeface="+mn-lt"/>
                <a:ea typeface="+mn-ea"/>
                <a:cs typeface="+mn-cs"/>
              </a:rPr>
              <a:t>This </a:t>
            </a:r>
            <a:r>
              <a:rPr lang="en-US" sz="2000" dirty="0">
                <a:solidFill>
                  <a:schemeClr val="tx2"/>
                </a:solidFill>
                <a:latin typeface="+mn-lt"/>
                <a:ea typeface="+mn-ea"/>
                <a:cs typeface="+mn-cs"/>
              </a:rPr>
              <a:t>association may reflect an underlying predisposition to asthma rather than a direct consequence of RSV </a:t>
            </a:r>
            <a:r>
              <a:rPr lang="en-US" sz="2000" dirty="0" smtClean="0">
                <a:solidFill>
                  <a:schemeClr val="tx2"/>
                </a:solidFill>
                <a:latin typeface="+mn-lt"/>
                <a:ea typeface="+mn-ea"/>
                <a:cs typeface="+mn-cs"/>
              </a:rPr>
              <a:t>infection</a:t>
            </a:r>
            <a:endParaRPr lang="en-US" sz="2000" dirty="0">
              <a:solidFill>
                <a:schemeClr val="tx2"/>
              </a:solidFill>
              <a:latin typeface="+mn-lt"/>
              <a:ea typeface="+mn-ea"/>
              <a:cs typeface="+mn-cs"/>
            </a:endParaRPr>
          </a:p>
          <a:p>
            <a:pPr>
              <a:buNone/>
            </a:pP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 descr="Figure 1. RSV-Related Hospitalization Appears Independent of Gestational Age (GA)"/>
          <p:cNvPicPr>
            <a:picLocks noChangeAspect="1" noChangeArrowheads="1"/>
          </p:cNvPicPr>
          <p:nvPr/>
        </p:nvPicPr>
        <p:blipFill>
          <a:blip r:embed="rId2" cstate="print"/>
          <a:srcRect/>
          <a:stretch>
            <a:fillRect/>
          </a:stretch>
        </p:blipFill>
        <p:spPr bwMode="auto">
          <a:xfrm>
            <a:off x="1600200" y="2438400"/>
            <a:ext cx="6060558" cy="3257550"/>
          </a:xfrm>
          <a:prstGeom prst="rect">
            <a:avLst/>
          </a:prstGeom>
          <a:noFill/>
        </p:spPr>
      </p:pic>
      <p:sp>
        <p:nvSpPr>
          <p:cNvPr id="1027" name="Rectangle 3"/>
          <p:cNvSpPr>
            <a:spLocks noChangeArrowheads="1"/>
          </p:cNvSpPr>
          <p:nvPr/>
        </p:nvSpPr>
        <p:spPr bwMode="auto">
          <a:xfrm>
            <a:off x="0" y="2320409"/>
            <a:ext cx="184731" cy="369332"/>
          </a:xfrm>
          <a:prstGeom prst="rect">
            <a:avLst/>
          </a:prstGeom>
          <a:solidFill>
            <a:srgbClr val="FAE5BD"/>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524000" y="5867400"/>
            <a:ext cx="7010400" cy="446276"/>
          </a:xfrm>
          <a:prstGeom prst="rect">
            <a:avLst/>
          </a:prstGeom>
        </p:spPr>
        <p:txBody>
          <a:bodyPr wrap="square">
            <a:spAutoFit/>
          </a:bodyPr>
          <a:lstStyle/>
          <a:p>
            <a:pPr lvl="0" eaLnBrk="1" hangingPunct="1"/>
            <a:r>
              <a:rPr lang="en-US" sz="800" dirty="0" smtClean="0">
                <a:solidFill>
                  <a:srgbClr val="444444"/>
                </a:solidFill>
                <a:latin typeface="Calibri" pitchFamily="34" charset="0"/>
                <a:ea typeface="Times New Roman" pitchFamily="18" charset="0"/>
                <a:cs typeface="Arial" pitchFamily="34" charset="0"/>
              </a:rPr>
              <a:t>Although RSV-related hospitalization rates are independent of gestational age, its prevalence relative to full-term infants shows the unique vulnerability of premature infants.</a:t>
            </a:r>
            <a:endParaRPr lang="en-US" sz="900" dirty="0" smtClean="0">
              <a:solidFill>
                <a:srgbClr val="336666"/>
              </a:solidFill>
              <a:latin typeface="Arial" pitchFamily="34" charset="0"/>
              <a:cs typeface="Arial" pitchFamily="34" charset="0"/>
            </a:endParaRPr>
          </a:p>
          <a:p>
            <a:pPr lvl="0"/>
            <a:r>
              <a:rPr lang="en-US" sz="700" dirty="0" smtClean="0">
                <a:solidFill>
                  <a:srgbClr val="444444"/>
                </a:solidFill>
                <a:latin typeface="Calibri" pitchFamily="34" charset="0"/>
                <a:ea typeface="Times New Roman" pitchFamily="18" charset="0"/>
                <a:cs typeface="Arial" pitchFamily="34" charset="0"/>
              </a:rPr>
              <a:t>Source: Michael L. Forbes, MD, FAAP. Adapted from Boyce TG, et al. </a:t>
            </a:r>
            <a:r>
              <a:rPr lang="en-US" sz="700" i="1" dirty="0" smtClean="0">
                <a:solidFill>
                  <a:srgbClr val="444444"/>
                </a:solidFill>
                <a:latin typeface="Calibri" pitchFamily="34" charset="0"/>
                <a:ea typeface="Times New Roman" pitchFamily="18" charset="0"/>
                <a:cs typeface="Arial" pitchFamily="34" charset="0"/>
              </a:rPr>
              <a:t>J </a:t>
            </a:r>
            <a:r>
              <a:rPr lang="en-US" sz="700" i="1" dirty="0" err="1" smtClean="0">
                <a:solidFill>
                  <a:srgbClr val="444444"/>
                </a:solidFill>
                <a:latin typeface="Calibri" pitchFamily="34" charset="0"/>
                <a:ea typeface="Times New Roman" pitchFamily="18" charset="0"/>
                <a:cs typeface="Arial" pitchFamily="34" charset="0"/>
              </a:rPr>
              <a:t>Pediatr</a:t>
            </a:r>
            <a:r>
              <a:rPr lang="en-US" sz="700" dirty="0" smtClean="0">
                <a:solidFill>
                  <a:srgbClr val="444444"/>
                </a:solidFill>
                <a:latin typeface="Calibri" pitchFamily="34" charset="0"/>
                <a:ea typeface="Times New Roman" pitchFamily="18" charset="0"/>
                <a:cs typeface="Arial" pitchFamily="34" charset="0"/>
              </a:rPr>
              <a:t>. 2000; 137:865-870.</a:t>
            </a:r>
            <a:endParaRPr lang="en-US" dirty="0" smtClean="0">
              <a:solidFill>
                <a:srgbClr val="336666"/>
              </a:solidFill>
              <a:latin typeface="Arial" pitchFamily="34" charset="0"/>
              <a:cs typeface="Arial" pitchFamily="34" charset="0"/>
            </a:endParaRPr>
          </a:p>
        </p:txBody>
      </p:sp>
      <p:sp>
        <p:nvSpPr>
          <p:cNvPr id="8" name="Rectangle 7"/>
          <p:cNvSpPr/>
          <p:nvPr/>
        </p:nvSpPr>
        <p:spPr>
          <a:xfrm>
            <a:off x="1371600" y="685800"/>
            <a:ext cx="7772400" cy="400110"/>
          </a:xfrm>
          <a:prstGeom prst="rect">
            <a:avLst/>
          </a:prstGeom>
        </p:spPr>
        <p:txBody>
          <a:bodyPr wrap="square">
            <a:spAutoFit/>
          </a:bodyPr>
          <a:lstStyle/>
          <a:p>
            <a:pPr lvl="0" algn="ctr"/>
            <a:r>
              <a:rPr lang="en-US" sz="2000" dirty="0" smtClean="0">
                <a:solidFill>
                  <a:srgbClr val="444444"/>
                </a:solidFill>
                <a:latin typeface="Calibri" pitchFamily="34" charset="0"/>
                <a:ea typeface="Times New Roman" pitchFamily="18" charset="0"/>
                <a:cs typeface="Arial" pitchFamily="34" charset="0"/>
              </a:rPr>
              <a:t> </a:t>
            </a:r>
            <a:r>
              <a:rPr lang="en-US" sz="2000" b="1" dirty="0" smtClean="0">
                <a:solidFill>
                  <a:srgbClr val="444444"/>
                </a:solidFill>
                <a:latin typeface="Calibri" pitchFamily="34" charset="0"/>
                <a:ea typeface="Times New Roman" pitchFamily="18" charset="0"/>
                <a:cs typeface="Arial" pitchFamily="34" charset="0"/>
              </a:rPr>
              <a:t>RSV-Related Hospitalization  &amp; GA</a:t>
            </a:r>
            <a:endParaRPr lang="en-US" sz="2000" dirty="0" smtClean="0">
              <a:latin typeface="Arial" pitchFamily="34" charset="0"/>
              <a:cs typeface="Arial" pitchFamily="34" charset="0"/>
            </a:endParaRPr>
          </a:p>
        </p:txBody>
      </p:sp>
      <p:sp>
        <p:nvSpPr>
          <p:cNvPr id="9" name="Slide Number Placeholder 8"/>
          <p:cNvSpPr>
            <a:spLocks noGrp="1"/>
          </p:cNvSpPr>
          <p:nvPr>
            <p:ph type="sldNum" sz="quarter" idx="12"/>
          </p:nvPr>
        </p:nvSpPr>
        <p:spPr>
          <a:xfrm>
            <a:off x="7848600" y="6400800"/>
            <a:ext cx="1295400" cy="457200"/>
          </a:xfrm>
        </p:spPr>
        <p:txBody>
          <a:bodyPr/>
          <a:lstStyle/>
          <a:p>
            <a:fld id="{F986BC76-4583-4767-BEF4-83B93D20E8A7}"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58722" name="Rectangle 2"/>
          <p:cNvSpPr>
            <a:spLocks noChangeArrowheads="1"/>
          </p:cNvSpPr>
          <p:nvPr/>
        </p:nvSpPr>
        <p:spPr bwMode="auto">
          <a:xfrm>
            <a:off x="1447800" y="685800"/>
            <a:ext cx="6934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444444"/>
                </a:solidFill>
                <a:effectLst/>
                <a:latin typeface="Calibri" pitchFamily="34" charset="0"/>
                <a:ea typeface="Times New Roman" pitchFamily="18" charset="0"/>
                <a:cs typeface="Arial" pitchFamily="34" charset="0"/>
              </a:rPr>
              <a:t>Degree of Prematurity and Risk of </a:t>
            </a:r>
            <a:r>
              <a:rPr kumimoji="0" lang="en-US" b="1" i="0" u="none" strike="noStrike" cap="none" normalizeH="0" baseline="0" dirty="0" err="1" smtClean="0">
                <a:ln>
                  <a:noFill/>
                </a:ln>
                <a:solidFill>
                  <a:srgbClr val="444444"/>
                </a:solidFill>
                <a:effectLst/>
                <a:latin typeface="Calibri" pitchFamily="34" charset="0"/>
                <a:ea typeface="Times New Roman" pitchFamily="18" charset="0"/>
                <a:cs typeface="Arial" pitchFamily="34" charset="0"/>
              </a:rPr>
              <a:t>Bronchiolitis</a:t>
            </a:r>
            <a:r>
              <a:rPr kumimoji="0" lang="en-US" b="1" i="0" u="none" strike="noStrike" cap="none" normalizeH="0" baseline="0" dirty="0" smtClean="0">
                <a:ln>
                  <a:noFill/>
                </a:ln>
                <a:solidFill>
                  <a:srgbClr val="444444"/>
                </a:solidFill>
                <a:effectLst/>
                <a:latin typeface="Calibri" pitchFamily="34" charset="0"/>
                <a:ea typeface="Times New Roman" pitchFamily="18" charset="0"/>
                <a:cs typeface="Arial" pitchFamily="34" charset="0"/>
              </a:rPr>
              <a:t>-Associated Death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8721" name="Picture 5" descr="Figure 2. Degree of Prematurity is Associated with Increased Risk of Bronchiolitis-Associated Death"/>
          <p:cNvPicPr>
            <a:picLocks noChangeAspect="1" noChangeArrowheads="1"/>
          </p:cNvPicPr>
          <p:nvPr/>
        </p:nvPicPr>
        <p:blipFill>
          <a:blip r:embed="rId2" cstate="print"/>
          <a:srcRect/>
          <a:stretch>
            <a:fillRect/>
          </a:stretch>
        </p:blipFill>
        <p:spPr bwMode="auto">
          <a:xfrm>
            <a:off x="1371600" y="1905000"/>
            <a:ext cx="7010400" cy="3873246"/>
          </a:xfrm>
          <a:prstGeom prst="rect">
            <a:avLst/>
          </a:prstGeom>
          <a:noFill/>
        </p:spPr>
      </p:pic>
      <p:sp>
        <p:nvSpPr>
          <p:cNvPr id="7" name="Rectangle 6"/>
          <p:cNvSpPr/>
          <p:nvPr/>
        </p:nvSpPr>
        <p:spPr>
          <a:xfrm>
            <a:off x="1371600" y="5867400"/>
            <a:ext cx="7191375" cy="323165"/>
          </a:xfrm>
          <a:prstGeom prst="rect">
            <a:avLst/>
          </a:prstGeom>
        </p:spPr>
        <p:txBody>
          <a:bodyPr wrap="square">
            <a:spAutoFit/>
          </a:bodyPr>
          <a:lstStyle/>
          <a:p>
            <a:pPr lvl="0" eaLnBrk="1" hangingPunct="1"/>
            <a:r>
              <a:rPr lang="en-US" sz="800" dirty="0" smtClean="0">
                <a:solidFill>
                  <a:srgbClr val="444444"/>
                </a:solidFill>
                <a:latin typeface="Calibri" pitchFamily="34" charset="0"/>
                <a:ea typeface="Times New Roman" pitchFamily="18" charset="0"/>
                <a:cs typeface="Arial" pitchFamily="34" charset="0"/>
              </a:rPr>
              <a:t>As gestational age (GA) decreases, the risk of </a:t>
            </a:r>
            <a:r>
              <a:rPr lang="en-US" sz="800" dirty="0" err="1" smtClean="0">
                <a:solidFill>
                  <a:srgbClr val="444444"/>
                </a:solidFill>
                <a:latin typeface="Calibri" pitchFamily="34" charset="0"/>
                <a:ea typeface="Times New Roman" pitchFamily="18" charset="0"/>
                <a:cs typeface="Arial" pitchFamily="34" charset="0"/>
              </a:rPr>
              <a:t>bronchiolitis</a:t>
            </a:r>
            <a:r>
              <a:rPr lang="en-US" sz="800" dirty="0" smtClean="0">
                <a:solidFill>
                  <a:srgbClr val="444444"/>
                </a:solidFill>
                <a:latin typeface="Calibri" pitchFamily="34" charset="0"/>
                <a:ea typeface="Times New Roman" pitchFamily="18" charset="0"/>
                <a:cs typeface="Arial" pitchFamily="34" charset="0"/>
              </a:rPr>
              <a:t>-related death increases, illustrating the vulnerability of premature infants to respiratory infections.</a:t>
            </a:r>
            <a:endParaRPr lang="en-US" sz="900" dirty="0" smtClean="0">
              <a:solidFill>
                <a:srgbClr val="336666"/>
              </a:solidFill>
              <a:latin typeface="Arial" pitchFamily="34" charset="0"/>
              <a:cs typeface="Arial" pitchFamily="34" charset="0"/>
            </a:endParaRPr>
          </a:p>
          <a:p>
            <a:pPr lvl="0"/>
            <a:r>
              <a:rPr lang="en-US" sz="700" dirty="0" smtClean="0">
                <a:solidFill>
                  <a:srgbClr val="444444"/>
                </a:solidFill>
                <a:latin typeface="Calibri" pitchFamily="34" charset="0"/>
                <a:ea typeface="Times New Roman" pitchFamily="18" charset="0"/>
                <a:cs typeface="Arial" pitchFamily="34" charset="0"/>
              </a:rPr>
              <a:t>Source: Michael L. Forbes, MD. Adapted from Holman RC, et al. </a:t>
            </a:r>
            <a:r>
              <a:rPr lang="en-US" sz="700" i="1" dirty="0" err="1" smtClean="0">
                <a:solidFill>
                  <a:srgbClr val="444444"/>
                </a:solidFill>
                <a:latin typeface="Calibri" pitchFamily="34" charset="0"/>
                <a:ea typeface="Times New Roman" pitchFamily="18" charset="0"/>
                <a:cs typeface="Arial" pitchFamily="34" charset="0"/>
              </a:rPr>
              <a:t>Pediatr</a:t>
            </a:r>
            <a:r>
              <a:rPr lang="en-US" sz="700" i="1" dirty="0" smtClean="0">
                <a:solidFill>
                  <a:srgbClr val="444444"/>
                </a:solidFill>
                <a:latin typeface="Calibri" pitchFamily="34" charset="0"/>
                <a:ea typeface="Times New Roman" pitchFamily="18" charset="0"/>
                <a:cs typeface="Arial" pitchFamily="34" charset="0"/>
              </a:rPr>
              <a:t> Infect </a:t>
            </a:r>
            <a:r>
              <a:rPr lang="en-US" sz="700" i="1" dirty="0" err="1" smtClean="0">
                <a:solidFill>
                  <a:srgbClr val="444444"/>
                </a:solidFill>
                <a:latin typeface="Calibri" pitchFamily="34" charset="0"/>
                <a:ea typeface="Times New Roman" pitchFamily="18" charset="0"/>
                <a:cs typeface="Arial" pitchFamily="34" charset="0"/>
              </a:rPr>
              <a:t>Dis</a:t>
            </a:r>
            <a:r>
              <a:rPr lang="en-US" sz="700" i="1" dirty="0" smtClean="0">
                <a:solidFill>
                  <a:srgbClr val="444444"/>
                </a:solidFill>
                <a:latin typeface="Calibri" pitchFamily="34" charset="0"/>
                <a:ea typeface="Times New Roman" pitchFamily="18" charset="0"/>
                <a:cs typeface="Arial" pitchFamily="34" charset="0"/>
              </a:rPr>
              <a:t> J</a:t>
            </a:r>
            <a:r>
              <a:rPr lang="en-US" sz="700" dirty="0" smtClean="0">
                <a:solidFill>
                  <a:srgbClr val="444444"/>
                </a:solidFill>
                <a:latin typeface="Calibri" pitchFamily="34" charset="0"/>
                <a:ea typeface="Times New Roman" pitchFamily="18" charset="0"/>
                <a:cs typeface="Arial" pitchFamily="34" charset="0"/>
              </a:rPr>
              <a:t>. 2003; 22:483-489.</a:t>
            </a:r>
            <a:endParaRPr lang="en-US" dirty="0" smtClean="0">
              <a:solidFill>
                <a:srgbClr val="336666"/>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848600" y="6400800"/>
            <a:ext cx="1295400" cy="457200"/>
          </a:xfrm>
        </p:spPr>
        <p:txBody>
          <a:bodyPr/>
          <a:lstStyle/>
          <a:p>
            <a:fld id="{F986BC76-4583-4767-BEF4-83B93D20E8A7}"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RSV </a:t>
            </a:r>
            <a:r>
              <a:rPr lang="en-US" sz="3600" dirty="0" err="1" smtClean="0"/>
              <a:t>Bronchiolitis</a:t>
            </a:r>
            <a:endParaRPr lang="en-US" sz="3600" dirty="0"/>
          </a:p>
        </p:txBody>
      </p:sp>
      <p:sp>
        <p:nvSpPr>
          <p:cNvPr id="3" name="Content Placeholder 2"/>
          <p:cNvSpPr>
            <a:spLocks noGrp="1"/>
          </p:cNvSpPr>
          <p:nvPr>
            <p:ph idx="1"/>
          </p:nvPr>
        </p:nvSpPr>
        <p:spPr>
          <a:xfrm>
            <a:off x="457200" y="1905000"/>
            <a:ext cx="8382000" cy="4648200"/>
          </a:xfrm>
        </p:spPr>
        <p:txBody>
          <a:bodyPr/>
          <a:lstStyle/>
          <a:p>
            <a:endParaRPr lang="en-US" dirty="0" smtClean="0"/>
          </a:p>
          <a:p>
            <a:endParaRPr lang="en-US" dirty="0"/>
          </a:p>
        </p:txBody>
      </p:sp>
      <p:sp>
        <p:nvSpPr>
          <p:cNvPr id="1025" name="Rectangle 1"/>
          <p:cNvSpPr>
            <a:spLocks noChangeArrowheads="1"/>
          </p:cNvSpPr>
          <p:nvPr/>
        </p:nvSpPr>
        <p:spPr bwMode="auto">
          <a:xfrm>
            <a:off x="4520715" y="57426"/>
            <a:ext cx="102569" cy="342347"/>
          </a:xfrm>
          <a:prstGeom prst="rect">
            <a:avLst/>
          </a:prstGeom>
          <a:noFill/>
          <a:ln w="9525">
            <a:noFill/>
            <a:miter lim="800000"/>
            <a:headEnd/>
            <a:tailEnd/>
          </a:ln>
          <a:effectLst/>
        </p:spPr>
        <p:txBody>
          <a:bodyPr vert="horz" wrap="none" lIns="36501" tIns="45720" rIns="36501" bIns="171396" numCol="1" anchor="ctr" anchorCtr="0" compatLnSpc="1">
            <a:prstTxWarp prst="textNoShape">
              <a:avLst/>
            </a:prstTxWarp>
            <a:spAutoFit/>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 </a:t>
            </a:r>
            <a:endParaRPr kumimoji="0" lang="en-US" sz="168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026" name="Picture 2" descr="http://www.scielo.br/img/revistas/rhc/v58n1/15504f1.gif"/>
          <p:cNvPicPr>
            <a:picLocks noChangeAspect="1" noChangeArrowheads="1"/>
          </p:cNvPicPr>
          <p:nvPr/>
        </p:nvPicPr>
        <p:blipFill>
          <a:blip r:embed="rId2" cstate="print"/>
          <a:srcRect/>
          <a:stretch>
            <a:fillRect/>
          </a:stretch>
        </p:blipFill>
        <p:spPr bwMode="auto">
          <a:xfrm>
            <a:off x="363583" y="1671403"/>
            <a:ext cx="8323217" cy="4775617"/>
          </a:xfrm>
          <a:prstGeom prst="rect">
            <a:avLst/>
          </a:prstGeom>
          <a:noFill/>
        </p:spPr>
      </p:pic>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1600" y="381000"/>
            <a:ext cx="7772400" cy="1219200"/>
          </a:xfrm>
        </p:spPr>
        <p:txBody>
          <a:bodyPr/>
          <a:lstStyle/>
          <a:p>
            <a:r>
              <a:rPr lang="en-GB" sz="3200" dirty="0" smtClean="0"/>
              <a:t>Phases of RSV-Induced </a:t>
            </a:r>
            <a:r>
              <a:rPr lang="en-GB" sz="3200" dirty="0" err="1"/>
              <a:t>Bronchiolitis</a:t>
            </a:r>
            <a:r>
              <a:rPr lang="en-GB" sz="3200" dirty="0"/>
              <a:t> </a:t>
            </a:r>
          </a:p>
        </p:txBody>
      </p:sp>
      <p:sp>
        <p:nvSpPr>
          <p:cNvPr id="39939" name="AutoShape 3"/>
          <p:cNvSpPr>
            <a:spLocks noChangeArrowheads="1"/>
          </p:cNvSpPr>
          <p:nvPr/>
        </p:nvSpPr>
        <p:spPr bwMode="auto">
          <a:xfrm>
            <a:off x="917575" y="2085975"/>
            <a:ext cx="1582738" cy="2330450"/>
          </a:xfrm>
          <a:prstGeom prst="homePlate">
            <a:avLst>
              <a:gd name="adj" fmla="val 25000"/>
            </a:avLst>
          </a:prstGeom>
          <a:solidFill>
            <a:srgbClr val="FF6600"/>
          </a:solidFill>
          <a:ln w="15875">
            <a:solidFill>
              <a:schemeClr val="bg1"/>
            </a:solidFill>
            <a:miter lim="800000"/>
            <a:headEnd/>
            <a:tailEnd/>
          </a:ln>
          <a:effectLst/>
        </p:spPr>
        <p:txBody>
          <a:bodyPr lIns="0" tIns="0" rIns="0" bIns="0" anchor="ctr">
            <a:spAutoFit/>
          </a:bodyPr>
          <a:lstStyle/>
          <a:p>
            <a:endParaRPr lang="en-US"/>
          </a:p>
        </p:txBody>
      </p:sp>
      <p:sp>
        <p:nvSpPr>
          <p:cNvPr id="39940" name="AutoShape 4"/>
          <p:cNvSpPr>
            <a:spLocks noChangeArrowheads="1"/>
          </p:cNvSpPr>
          <p:nvPr/>
        </p:nvSpPr>
        <p:spPr bwMode="auto">
          <a:xfrm>
            <a:off x="1893888" y="2085975"/>
            <a:ext cx="2433637" cy="2327275"/>
          </a:xfrm>
          <a:prstGeom prst="chevron">
            <a:avLst>
              <a:gd name="adj" fmla="val 26143"/>
            </a:avLst>
          </a:prstGeom>
          <a:solidFill>
            <a:srgbClr val="FF7517"/>
          </a:solidFill>
          <a:ln w="15875">
            <a:solidFill>
              <a:schemeClr val="bg1"/>
            </a:solidFill>
            <a:miter lim="800000"/>
            <a:headEnd/>
            <a:tailEnd/>
          </a:ln>
          <a:effectLst/>
        </p:spPr>
        <p:txBody>
          <a:bodyPr lIns="0" tIns="0" rIns="0" bIns="0" anchor="ctr">
            <a:spAutoFit/>
          </a:bodyPr>
          <a:lstStyle/>
          <a:p>
            <a:endParaRPr lang="en-US"/>
          </a:p>
        </p:txBody>
      </p:sp>
      <p:sp>
        <p:nvSpPr>
          <p:cNvPr id="39941" name="AutoShape 5"/>
          <p:cNvSpPr>
            <a:spLocks noChangeArrowheads="1"/>
          </p:cNvSpPr>
          <p:nvPr/>
        </p:nvSpPr>
        <p:spPr bwMode="auto">
          <a:xfrm>
            <a:off x="3352800" y="2085975"/>
            <a:ext cx="2941638" cy="2327275"/>
          </a:xfrm>
          <a:prstGeom prst="chevron">
            <a:avLst>
              <a:gd name="adj" fmla="val 31600"/>
            </a:avLst>
          </a:prstGeom>
          <a:solidFill>
            <a:srgbClr val="FF964F"/>
          </a:solidFill>
          <a:ln w="15875">
            <a:solidFill>
              <a:schemeClr val="bg1"/>
            </a:solidFill>
            <a:miter lim="800000"/>
            <a:headEnd/>
            <a:tailEnd/>
          </a:ln>
          <a:effectLst/>
        </p:spPr>
        <p:txBody>
          <a:bodyPr lIns="0" tIns="0" rIns="0" bIns="0" anchor="ctr">
            <a:spAutoFit/>
          </a:bodyPr>
          <a:lstStyle/>
          <a:p>
            <a:endParaRPr lang="en-US"/>
          </a:p>
        </p:txBody>
      </p:sp>
      <p:sp>
        <p:nvSpPr>
          <p:cNvPr id="39942" name="AutoShape 6"/>
          <p:cNvSpPr>
            <a:spLocks noChangeArrowheads="1"/>
          </p:cNvSpPr>
          <p:nvPr/>
        </p:nvSpPr>
        <p:spPr bwMode="auto">
          <a:xfrm>
            <a:off x="5532438" y="2085975"/>
            <a:ext cx="2687637" cy="2327275"/>
          </a:xfrm>
          <a:prstGeom prst="chevron">
            <a:avLst>
              <a:gd name="adj" fmla="val 28871"/>
            </a:avLst>
          </a:prstGeom>
          <a:solidFill>
            <a:srgbClr val="FFAC73"/>
          </a:solidFill>
          <a:ln w="15875">
            <a:solidFill>
              <a:schemeClr val="bg1"/>
            </a:solidFill>
            <a:miter lim="800000"/>
            <a:headEnd/>
            <a:tailEnd/>
          </a:ln>
          <a:effectLst/>
        </p:spPr>
        <p:txBody>
          <a:bodyPr lIns="0" tIns="0" rIns="0" bIns="0" anchor="ctr">
            <a:spAutoFit/>
          </a:bodyPr>
          <a:lstStyle/>
          <a:p>
            <a:endParaRPr lang="en-US"/>
          </a:p>
        </p:txBody>
      </p:sp>
      <p:sp>
        <p:nvSpPr>
          <p:cNvPr id="39943" name="Text Box 7"/>
          <p:cNvSpPr txBox="1">
            <a:spLocks noChangeArrowheads="1"/>
          </p:cNvSpPr>
          <p:nvPr/>
        </p:nvSpPr>
        <p:spPr bwMode="auto">
          <a:xfrm>
            <a:off x="598488" y="2149475"/>
            <a:ext cx="1690687" cy="304800"/>
          </a:xfrm>
          <a:prstGeom prst="rect">
            <a:avLst/>
          </a:prstGeom>
          <a:noFill/>
          <a:ln w="15875">
            <a:noFill/>
            <a:miter lim="800000"/>
            <a:headEnd/>
            <a:tailEnd/>
          </a:ln>
          <a:effectLst/>
        </p:spPr>
        <p:txBody>
          <a:bodyPr lIns="0" tIns="0" rIns="0" bIns="0">
            <a:spAutoFit/>
          </a:bodyPr>
          <a:lstStyle/>
          <a:p>
            <a:pPr algn="ctr" eaLnBrk="0" hangingPunct="0"/>
            <a:r>
              <a:rPr lang="en-US" sz="2000" b="1">
                <a:latin typeface="Arial" pitchFamily="34" charset="0"/>
              </a:rPr>
              <a:t>Phase I</a:t>
            </a:r>
            <a:endParaRPr lang="en-GB" sz="2000" b="1">
              <a:latin typeface="Arial" pitchFamily="34" charset="0"/>
            </a:endParaRPr>
          </a:p>
        </p:txBody>
      </p:sp>
      <p:sp>
        <p:nvSpPr>
          <p:cNvPr id="39944" name="Text Box 8"/>
          <p:cNvSpPr txBox="1">
            <a:spLocks noChangeArrowheads="1"/>
          </p:cNvSpPr>
          <p:nvPr/>
        </p:nvSpPr>
        <p:spPr bwMode="auto">
          <a:xfrm>
            <a:off x="1976438" y="2149475"/>
            <a:ext cx="1690687" cy="304800"/>
          </a:xfrm>
          <a:prstGeom prst="rect">
            <a:avLst/>
          </a:prstGeom>
          <a:noFill/>
          <a:ln w="15875">
            <a:noFill/>
            <a:miter lim="800000"/>
            <a:headEnd/>
            <a:tailEnd/>
          </a:ln>
          <a:effectLst/>
        </p:spPr>
        <p:txBody>
          <a:bodyPr lIns="0" tIns="0" rIns="0" bIns="0">
            <a:spAutoFit/>
          </a:bodyPr>
          <a:lstStyle/>
          <a:p>
            <a:pPr algn="ctr" eaLnBrk="0" hangingPunct="0"/>
            <a:r>
              <a:rPr lang="en-US" sz="2000" b="1">
                <a:latin typeface="Arial" pitchFamily="34" charset="0"/>
              </a:rPr>
              <a:t>Phase II</a:t>
            </a:r>
            <a:endParaRPr lang="en-GB" sz="2000" b="1">
              <a:latin typeface="Arial" pitchFamily="34" charset="0"/>
            </a:endParaRPr>
          </a:p>
        </p:txBody>
      </p:sp>
      <p:sp>
        <p:nvSpPr>
          <p:cNvPr id="39945" name="Text Box 9"/>
          <p:cNvSpPr txBox="1">
            <a:spLocks noChangeArrowheads="1"/>
          </p:cNvSpPr>
          <p:nvPr/>
        </p:nvSpPr>
        <p:spPr bwMode="auto">
          <a:xfrm>
            <a:off x="3733800" y="2149475"/>
            <a:ext cx="1690688" cy="304800"/>
          </a:xfrm>
          <a:prstGeom prst="rect">
            <a:avLst/>
          </a:prstGeom>
          <a:noFill/>
          <a:ln w="15875">
            <a:noFill/>
            <a:miter lim="800000"/>
            <a:headEnd/>
            <a:tailEnd/>
          </a:ln>
          <a:effectLst/>
        </p:spPr>
        <p:txBody>
          <a:bodyPr lIns="0" tIns="0" rIns="0" bIns="0">
            <a:spAutoFit/>
          </a:bodyPr>
          <a:lstStyle/>
          <a:p>
            <a:pPr algn="ctr" eaLnBrk="0" hangingPunct="0"/>
            <a:r>
              <a:rPr lang="en-US" sz="2000" b="1">
                <a:latin typeface="Arial" pitchFamily="34" charset="0"/>
              </a:rPr>
              <a:t>Phase III</a:t>
            </a:r>
            <a:endParaRPr lang="en-GB" sz="2000" b="1">
              <a:latin typeface="Arial" pitchFamily="34" charset="0"/>
            </a:endParaRPr>
          </a:p>
        </p:txBody>
      </p:sp>
      <p:sp>
        <p:nvSpPr>
          <p:cNvPr id="39946" name="Text Box 10"/>
          <p:cNvSpPr txBox="1">
            <a:spLocks noChangeArrowheads="1"/>
          </p:cNvSpPr>
          <p:nvPr/>
        </p:nvSpPr>
        <p:spPr bwMode="auto">
          <a:xfrm>
            <a:off x="5905500" y="2149475"/>
            <a:ext cx="1690688" cy="304800"/>
          </a:xfrm>
          <a:prstGeom prst="rect">
            <a:avLst/>
          </a:prstGeom>
          <a:noFill/>
          <a:ln w="15875">
            <a:noFill/>
            <a:miter lim="800000"/>
            <a:headEnd/>
            <a:tailEnd/>
          </a:ln>
          <a:effectLst/>
        </p:spPr>
        <p:txBody>
          <a:bodyPr lIns="0" tIns="0" rIns="0" bIns="0">
            <a:spAutoFit/>
          </a:bodyPr>
          <a:lstStyle/>
          <a:p>
            <a:pPr algn="ctr" eaLnBrk="0" hangingPunct="0"/>
            <a:r>
              <a:rPr lang="en-US" sz="2000" b="1">
                <a:latin typeface="Arial" pitchFamily="34" charset="0"/>
              </a:rPr>
              <a:t>Long term</a:t>
            </a:r>
            <a:endParaRPr lang="en-GB" sz="2000" b="1">
              <a:latin typeface="Arial" pitchFamily="34" charset="0"/>
            </a:endParaRPr>
          </a:p>
        </p:txBody>
      </p:sp>
      <p:sp>
        <p:nvSpPr>
          <p:cNvPr id="39947" name="Text Box 11"/>
          <p:cNvSpPr txBox="1">
            <a:spLocks noChangeArrowheads="1"/>
          </p:cNvSpPr>
          <p:nvPr/>
        </p:nvSpPr>
        <p:spPr bwMode="auto">
          <a:xfrm>
            <a:off x="746125" y="2919413"/>
            <a:ext cx="1690688" cy="641350"/>
          </a:xfrm>
          <a:prstGeom prst="rect">
            <a:avLst/>
          </a:prstGeom>
          <a:noFill/>
          <a:ln w="15875">
            <a:noFill/>
            <a:miter lim="800000"/>
            <a:headEnd/>
            <a:tailEnd/>
          </a:ln>
          <a:effectLst/>
        </p:spPr>
        <p:txBody>
          <a:bodyPr lIns="0" tIns="0" rIns="0" bIns="0">
            <a:spAutoFit/>
          </a:bodyPr>
          <a:lstStyle/>
          <a:p>
            <a:pPr algn="ctr" eaLnBrk="0" hangingPunct="0"/>
            <a:r>
              <a:rPr lang="en-US" sz="2100" b="1" dirty="0">
                <a:solidFill>
                  <a:schemeClr val="bg2"/>
                </a:solidFill>
                <a:latin typeface="Arial" pitchFamily="34" charset="0"/>
              </a:rPr>
              <a:t>Viral</a:t>
            </a:r>
            <a:br>
              <a:rPr lang="en-US" sz="2100" b="1" dirty="0">
                <a:solidFill>
                  <a:schemeClr val="bg2"/>
                </a:solidFill>
                <a:latin typeface="Arial" pitchFamily="34" charset="0"/>
              </a:rPr>
            </a:br>
            <a:r>
              <a:rPr lang="en-US" sz="2100" b="1" dirty="0">
                <a:solidFill>
                  <a:schemeClr val="bg2"/>
                </a:solidFill>
                <a:latin typeface="Arial" pitchFamily="34" charset="0"/>
              </a:rPr>
              <a:t>infection</a:t>
            </a:r>
            <a:endParaRPr lang="en-GB" sz="2100" b="1" dirty="0">
              <a:solidFill>
                <a:schemeClr val="bg2"/>
              </a:solidFill>
              <a:latin typeface="Arial" pitchFamily="34" charset="0"/>
            </a:endParaRPr>
          </a:p>
        </p:txBody>
      </p:sp>
      <p:sp>
        <p:nvSpPr>
          <p:cNvPr id="39948" name="Text Box 12"/>
          <p:cNvSpPr txBox="1">
            <a:spLocks noChangeArrowheads="1"/>
          </p:cNvSpPr>
          <p:nvPr/>
        </p:nvSpPr>
        <p:spPr bwMode="auto">
          <a:xfrm>
            <a:off x="2290763" y="2906713"/>
            <a:ext cx="1690687" cy="641350"/>
          </a:xfrm>
          <a:prstGeom prst="rect">
            <a:avLst/>
          </a:prstGeom>
          <a:noFill/>
          <a:ln w="15875">
            <a:noFill/>
            <a:miter lim="800000"/>
            <a:headEnd/>
            <a:tailEnd/>
          </a:ln>
          <a:effectLst/>
        </p:spPr>
        <p:txBody>
          <a:bodyPr lIns="0" tIns="0" rIns="0" bIns="0">
            <a:spAutoFit/>
          </a:bodyPr>
          <a:lstStyle/>
          <a:p>
            <a:pPr algn="ctr" eaLnBrk="0" hangingPunct="0"/>
            <a:r>
              <a:rPr lang="en-US" sz="2100" b="1" dirty="0">
                <a:solidFill>
                  <a:schemeClr val="bg2"/>
                </a:solidFill>
                <a:latin typeface="Arial" pitchFamily="34" charset="0"/>
              </a:rPr>
              <a:t>Acute</a:t>
            </a:r>
            <a:br>
              <a:rPr lang="en-US" sz="2100" b="1" dirty="0">
                <a:solidFill>
                  <a:schemeClr val="bg2"/>
                </a:solidFill>
                <a:latin typeface="Arial" pitchFamily="34" charset="0"/>
              </a:rPr>
            </a:br>
            <a:r>
              <a:rPr lang="en-US" sz="2100" b="1" dirty="0">
                <a:solidFill>
                  <a:schemeClr val="bg2"/>
                </a:solidFill>
                <a:latin typeface="Arial" pitchFamily="34" charset="0"/>
              </a:rPr>
              <a:t>phase</a:t>
            </a:r>
            <a:endParaRPr lang="en-GB" sz="2100" b="1" dirty="0">
              <a:solidFill>
                <a:schemeClr val="bg2"/>
              </a:solidFill>
              <a:latin typeface="Arial" pitchFamily="34" charset="0"/>
            </a:endParaRPr>
          </a:p>
        </p:txBody>
      </p:sp>
      <p:sp>
        <p:nvSpPr>
          <p:cNvPr id="39949" name="Text Box 13"/>
          <p:cNvSpPr txBox="1">
            <a:spLocks noChangeArrowheads="1"/>
          </p:cNvSpPr>
          <p:nvPr/>
        </p:nvSpPr>
        <p:spPr bwMode="auto">
          <a:xfrm>
            <a:off x="4068763" y="2895600"/>
            <a:ext cx="1690687" cy="641350"/>
          </a:xfrm>
          <a:prstGeom prst="rect">
            <a:avLst/>
          </a:prstGeom>
          <a:noFill/>
          <a:ln w="15875">
            <a:noFill/>
            <a:miter lim="800000"/>
            <a:headEnd/>
            <a:tailEnd/>
          </a:ln>
          <a:effectLst/>
        </p:spPr>
        <p:txBody>
          <a:bodyPr lIns="0" tIns="0" rIns="0" bIns="0">
            <a:spAutoFit/>
          </a:bodyPr>
          <a:lstStyle/>
          <a:p>
            <a:pPr algn="ctr" eaLnBrk="0" hangingPunct="0"/>
            <a:r>
              <a:rPr lang="en-US" sz="2100" b="1" dirty="0">
                <a:solidFill>
                  <a:schemeClr val="bg2"/>
                </a:solidFill>
                <a:latin typeface="Arial" pitchFamily="34" charset="0"/>
              </a:rPr>
              <a:t>Persistent wheezing</a:t>
            </a:r>
            <a:endParaRPr lang="en-GB" sz="2100" b="1" dirty="0">
              <a:solidFill>
                <a:schemeClr val="bg2"/>
              </a:solidFill>
              <a:latin typeface="Arial" pitchFamily="34" charset="0"/>
            </a:endParaRPr>
          </a:p>
        </p:txBody>
      </p:sp>
      <p:sp>
        <p:nvSpPr>
          <p:cNvPr id="39950" name="Text Box 14"/>
          <p:cNvSpPr txBox="1">
            <a:spLocks noChangeArrowheads="1"/>
          </p:cNvSpPr>
          <p:nvPr/>
        </p:nvSpPr>
        <p:spPr bwMode="auto">
          <a:xfrm>
            <a:off x="6324600" y="2919413"/>
            <a:ext cx="1539875" cy="577850"/>
          </a:xfrm>
          <a:prstGeom prst="rect">
            <a:avLst/>
          </a:prstGeom>
          <a:noFill/>
          <a:ln w="15875">
            <a:noFill/>
            <a:miter lim="800000"/>
            <a:headEnd/>
            <a:tailEnd/>
          </a:ln>
          <a:effectLst/>
        </p:spPr>
        <p:txBody>
          <a:bodyPr lIns="0" tIns="0" rIns="0" bIns="0">
            <a:spAutoFit/>
          </a:bodyPr>
          <a:lstStyle/>
          <a:p>
            <a:pPr algn="ctr" eaLnBrk="0" hangingPunct="0">
              <a:spcBef>
                <a:spcPct val="10000"/>
              </a:spcBef>
              <a:spcAft>
                <a:spcPct val="10000"/>
              </a:spcAft>
              <a:buFont typeface="Wingdings" pitchFamily="2" charset="2"/>
              <a:buNone/>
            </a:pPr>
            <a:r>
              <a:rPr lang="en-US" sz="1900" b="1">
                <a:solidFill>
                  <a:schemeClr val="bg2"/>
                </a:solidFill>
                <a:latin typeface="Arial" pitchFamily="34" charset="0"/>
              </a:rPr>
              <a:t>Wheezing and asthma</a:t>
            </a:r>
            <a:endParaRPr lang="en-GB" sz="1900" b="1">
              <a:solidFill>
                <a:schemeClr val="bg2"/>
              </a:solidFill>
              <a:latin typeface="Arial" pitchFamily="34" charset="0"/>
            </a:endParaRPr>
          </a:p>
        </p:txBody>
      </p:sp>
      <p:sp>
        <p:nvSpPr>
          <p:cNvPr id="39951" name="Line 15"/>
          <p:cNvSpPr>
            <a:spLocks noChangeShapeType="1"/>
          </p:cNvSpPr>
          <p:nvPr/>
        </p:nvSpPr>
        <p:spPr bwMode="auto">
          <a:xfrm>
            <a:off x="917575" y="4956175"/>
            <a:ext cx="2828925" cy="7938"/>
          </a:xfrm>
          <a:prstGeom prst="line">
            <a:avLst/>
          </a:prstGeom>
          <a:noFill/>
          <a:ln w="38100">
            <a:solidFill>
              <a:schemeClr val="bg1"/>
            </a:solidFill>
            <a:round/>
            <a:headEnd/>
            <a:tailEnd type="triangle" w="med" len="med"/>
          </a:ln>
          <a:effectLst/>
        </p:spPr>
        <p:txBody>
          <a:bodyPr lIns="0" tIns="0" rIns="0" bIns="0">
            <a:spAutoFit/>
          </a:bodyPr>
          <a:lstStyle/>
          <a:p>
            <a:endParaRPr lang="en-US"/>
          </a:p>
        </p:txBody>
      </p:sp>
      <p:sp>
        <p:nvSpPr>
          <p:cNvPr id="39952" name="Line 16"/>
          <p:cNvSpPr>
            <a:spLocks noChangeShapeType="1"/>
          </p:cNvSpPr>
          <p:nvPr/>
        </p:nvSpPr>
        <p:spPr bwMode="auto">
          <a:xfrm>
            <a:off x="3779838" y="4956175"/>
            <a:ext cx="1966912" cy="11113"/>
          </a:xfrm>
          <a:prstGeom prst="line">
            <a:avLst/>
          </a:prstGeom>
          <a:noFill/>
          <a:ln w="38100">
            <a:solidFill>
              <a:schemeClr val="bg1"/>
            </a:solidFill>
            <a:round/>
            <a:headEnd/>
            <a:tailEnd type="triangle" w="med" len="med"/>
          </a:ln>
          <a:effectLst/>
        </p:spPr>
        <p:txBody>
          <a:bodyPr lIns="0" tIns="0" rIns="0" bIns="0">
            <a:spAutoFit/>
          </a:bodyPr>
          <a:lstStyle/>
          <a:p>
            <a:endParaRPr lang="en-US"/>
          </a:p>
        </p:txBody>
      </p:sp>
      <p:sp>
        <p:nvSpPr>
          <p:cNvPr id="39953" name="Text Box 17"/>
          <p:cNvSpPr txBox="1">
            <a:spLocks noChangeArrowheads="1"/>
          </p:cNvSpPr>
          <p:nvPr/>
        </p:nvSpPr>
        <p:spPr bwMode="auto">
          <a:xfrm>
            <a:off x="917575" y="4575175"/>
            <a:ext cx="3159125" cy="274638"/>
          </a:xfrm>
          <a:prstGeom prst="rect">
            <a:avLst/>
          </a:prstGeom>
          <a:noFill/>
          <a:ln w="15875">
            <a:noFill/>
            <a:miter lim="800000"/>
            <a:headEnd/>
            <a:tailEnd/>
          </a:ln>
          <a:effectLst/>
        </p:spPr>
        <p:txBody>
          <a:bodyPr lIns="0" tIns="0" rIns="0" bIns="0">
            <a:spAutoFit/>
          </a:bodyPr>
          <a:lstStyle/>
          <a:p>
            <a:pPr algn="ctr" eaLnBrk="0" hangingPunct="0"/>
            <a:r>
              <a:rPr lang="en-US" sz="1800" b="1">
                <a:latin typeface="Arial" pitchFamily="34" charset="0"/>
              </a:rPr>
              <a:t>Days</a:t>
            </a:r>
            <a:endParaRPr lang="en-GB" sz="1800" b="1">
              <a:latin typeface="Arial" pitchFamily="34" charset="0"/>
            </a:endParaRPr>
          </a:p>
        </p:txBody>
      </p:sp>
      <p:sp>
        <p:nvSpPr>
          <p:cNvPr id="39954" name="Text Box 18"/>
          <p:cNvSpPr txBox="1">
            <a:spLocks noChangeArrowheads="1"/>
          </p:cNvSpPr>
          <p:nvPr/>
        </p:nvSpPr>
        <p:spPr bwMode="auto">
          <a:xfrm>
            <a:off x="2724150" y="4575175"/>
            <a:ext cx="3952875" cy="274638"/>
          </a:xfrm>
          <a:prstGeom prst="rect">
            <a:avLst/>
          </a:prstGeom>
          <a:noFill/>
          <a:ln w="15875">
            <a:noFill/>
            <a:miter lim="800000"/>
            <a:headEnd/>
            <a:tailEnd/>
          </a:ln>
          <a:effectLst/>
        </p:spPr>
        <p:txBody>
          <a:bodyPr lIns="0" tIns="0" rIns="0" bIns="0">
            <a:spAutoFit/>
          </a:bodyPr>
          <a:lstStyle/>
          <a:p>
            <a:pPr algn="ctr" eaLnBrk="0" hangingPunct="0"/>
            <a:r>
              <a:rPr lang="en-US" sz="1800" b="1">
                <a:latin typeface="Arial" pitchFamily="34" charset="0"/>
              </a:rPr>
              <a:t>Weeks</a:t>
            </a:r>
            <a:endParaRPr lang="en-GB" sz="1800" b="1">
              <a:latin typeface="Arial" pitchFamily="34" charset="0"/>
            </a:endParaRPr>
          </a:p>
        </p:txBody>
      </p:sp>
      <p:sp>
        <p:nvSpPr>
          <p:cNvPr id="39955" name="Line 19"/>
          <p:cNvSpPr>
            <a:spLocks noChangeShapeType="1"/>
          </p:cNvSpPr>
          <p:nvPr/>
        </p:nvSpPr>
        <p:spPr bwMode="auto">
          <a:xfrm flipV="1">
            <a:off x="5791200" y="4945063"/>
            <a:ext cx="2155825" cy="7937"/>
          </a:xfrm>
          <a:prstGeom prst="line">
            <a:avLst/>
          </a:prstGeom>
          <a:noFill/>
          <a:ln w="38100">
            <a:solidFill>
              <a:schemeClr val="bg1"/>
            </a:solidFill>
            <a:round/>
            <a:headEnd/>
            <a:tailEnd type="triangle" w="med" len="med"/>
          </a:ln>
          <a:effectLst/>
        </p:spPr>
        <p:txBody>
          <a:bodyPr lIns="0" tIns="0" rIns="0" bIns="0">
            <a:spAutoFit/>
          </a:bodyPr>
          <a:lstStyle/>
          <a:p>
            <a:endParaRPr lang="en-US"/>
          </a:p>
        </p:txBody>
      </p:sp>
      <p:sp>
        <p:nvSpPr>
          <p:cNvPr id="39956" name="Text Box 20"/>
          <p:cNvSpPr txBox="1">
            <a:spLocks noChangeArrowheads="1"/>
          </p:cNvSpPr>
          <p:nvPr/>
        </p:nvSpPr>
        <p:spPr bwMode="auto">
          <a:xfrm>
            <a:off x="5022850" y="4586288"/>
            <a:ext cx="3952875" cy="274637"/>
          </a:xfrm>
          <a:prstGeom prst="rect">
            <a:avLst/>
          </a:prstGeom>
          <a:noFill/>
          <a:ln w="15875">
            <a:noFill/>
            <a:miter lim="800000"/>
            <a:headEnd/>
            <a:tailEnd/>
          </a:ln>
          <a:effectLst/>
        </p:spPr>
        <p:txBody>
          <a:bodyPr lIns="0" tIns="0" rIns="0" bIns="0">
            <a:spAutoFit/>
          </a:bodyPr>
          <a:lstStyle/>
          <a:p>
            <a:pPr algn="ctr" eaLnBrk="0" hangingPunct="0"/>
            <a:r>
              <a:rPr lang="en-US" sz="1800" b="1">
                <a:latin typeface="Arial" pitchFamily="34" charset="0"/>
              </a:rPr>
              <a:t>Months</a:t>
            </a:r>
            <a:endParaRPr lang="en-GB" sz="1800" b="1">
              <a:latin typeface="Arial" pitchFamily="34" charset="0"/>
            </a:endParaRPr>
          </a:p>
        </p:txBody>
      </p:sp>
      <p:sp>
        <p:nvSpPr>
          <p:cNvPr id="39958" name="Rectangle 22"/>
          <p:cNvSpPr>
            <a:spLocks noChangeArrowheads="1"/>
          </p:cNvSpPr>
          <p:nvPr/>
        </p:nvSpPr>
        <p:spPr bwMode="auto">
          <a:xfrm>
            <a:off x="862013" y="6426200"/>
            <a:ext cx="2133600" cy="238125"/>
          </a:xfrm>
          <a:prstGeom prst="rect">
            <a:avLst/>
          </a:prstGeom>
          <a:noFill/>
          <a:ln w="9525">
            <a:noFill/>
            <a:miter lim="800000"/>
            <a:headEnd/>
            <a:tailEnd/>
          </a:ln>
          <a:effectLst/>
        </p:spPr>
        <p:txBody>
          <a:bodyPr/>
          <a:lstStyle/>
          <a:p>
            <a:pPr eaLnBrk="0" hangingPunct="0"/>
            <a:fld id="{D7BAB7B2-CF91-4186-B646-F107301B3B11}" type="slidenum">
              <a:rPr lang="en-US" sz="800">
                <a:solidFill>
                  <a:schemeClr val="bg1"/>
                </a:solidFill>
                <a:latin typeface="Times" pitchFamily="18" charset="0"/>
              </a:rPr>
              <a:pPr eaLnBrk="0" hangingPunct="0"/>
              <a:t>39</a:t>
            </a:fld>
            <a:endParaRPr lang="en-US" sz="800">
              <a:solidFill>
                <a:schemeClr val="bg1"/>
              </a:solidFill>
              <a:latin typeface="Times" pitchFamily="18" charset="0"/>
            </a:endParaRPr>
          </a:p>
        </p:txBody>
      </p:sp>
      <p:sp>
        <p:nvSpPr>
          <p:cNvPr id="39959" name="Rectangle 23"/>
          <p:cNvSpPr>
            <a:spLocks noChangeArrowheads="1"/>
          </p:cNvSpPr>
          <p:nvPr/>
        </p:nvSpPr>
        <p:spPr bwMode="auto">
          <a:xfrm>
            <a:off x="8020050" y="5334000"/>
            <a:ext cx="307975" cy="366713"/>
          </a:xfrm>
          <a:prstGeom prst="rect">
            <a:avLst/>
          </a:prstGeom>
          <a:noFill/>
          <a:ln w="12700">
            <a:noFill/>
            <a:miter lim="800000"/>
            <a:headEnd/>
            <a:tailEnd/>
          </a:ln>
          <a:effectLst/>
        </p:spPr>
        <p:txBody>
          <a:bodyPr wrap="none">
            <a:spAutoFit/>
          </a:bodyPr>
          <a:lstStyle/>
          <a:p>
            <a:pPr eaLnBrk="0" hangingPunct="0"/>
            <a:r>
              <a:rPr lang="en-GB" sz="1800" b="1">
                <a:solidFill>
                  <a:schemeClr val="bg1"/>
                </a:solidFill>
                <a:latin typeface="Verdana" pitchFamily="34" charset="0"/>
              </a:rPr>
              <a:t>(</a:t>
            </a:r>
            <a:endParaRPr lang="en-US" sz="1800" b="1">
              <a:solidFill>
                <a:schemeClr val="bg1"/>
              </a:solidFill>
              <a:latin typeface="Verdana" pitchFamily="34" charset="0"/>
            </a:endParaRPr>
          </a:p>
        </p:txBody>
      </p:sp>
      <p:sp>
        <p:nvSpPr>
          <p:cNvPr id="23" name="Slide Number Placeholder 22"/>
          <p:cNvSpPr>
            <a:spLocks noGrp="1"/>
          </p:cNvSpPr>
          <p:nvPr>
            <p:ph type="sldNum" sz="quarter" idx="12"/>
          </p:nvPr>
        </p:nvSpPr>
        <p:spPr>
          <a:xfrm>
            <a:off x="7848600" y="6400800"/>
            <a:ext cx="1295400" cy="457200"/>
          </a:xfrm>
        </p:spPr>
        <p:txBody>
          <a:bodyPr/>
          <a:lstStyle/>
          <a:p>
            <a:fld id="{F986BC76-4583-4767-BEF4-83B93D20E8A7}" type="slidenum">
              <a:rPr lang="en-US" smtClean="0"/>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a:t>
            </a:r>
            <a:r>
              <a:rPr lang="en-US" dirty="0" smtClean="0"/>
              <a:t>				</a:t>
            </a:r>
            <a:r>
              <a:rPr lang="en-US" sz="1800" dirty="0" smtClean="0"/>
              <a:t>(cont’d)</a:t>
            </a:r>
            <a:endParaRPr lang="en-US" sz="1800" dirty="0"/>
          </a:p>
        </p:txBody>
      </p:sp>
      <p:sp>
        <p:nvSpPr>
          <p:cNvPr id="3" name="Content Placeholder 2"/>
          <p:cNvSpPr>
            <a:spLocks noGrp="1"/>
          </p:cNvSpPr>
          <p:nvPr>
            <p:ph idx="1"/>
          </p:nvPr>
        </p:nvSpPr>
        <p:spPr>
          <a:xfrm>
            <a:off x="152400" y="1905000"/>
            <a:ext cx="4419600" cy="4724400"/>
          </a:xfrm>
        </p:spPr>
        <p:txBody>
          <a:bodyPr/>
          <a:lstStyle/>
          <a:p>
            <a:r>
              <a:rPr lang="en-US" sz="2000" dirty="0">
                <a:latin typeface="+mn-lt"/>
                <a:ea typeface="+mn-ea"/>
                <a:cs typeface="+mn-cs"/>
              </a:rPr>
              <a:t>The G and F proteins play a key role in the </a:t>
            </a:r>
            <a:r>
              <a:rPr lang="en-US" sz="2000" dirty="0" smtClean="0">
                <a:latin typeface="+mn-lt"/>
                <a:ea typeface="+mn-ea"/>
                <a:cs typeface="+mn-cs"/>
              </a:rPr>
              <a:t>pathogenesis of </a:t>
            </a:r>
            <a:r>
              <a:rPr lang="en-US" sz="2000" dirty="0">
                <a:latin typeface="+mn-lt"/>
                <a:ea typeface="+mn-ea"/>
                <a:cs typeface="+mn-cs"/>
              </a:rPr>
              <a:t>the infection </a:t>
            </a:r>
            <a:r>
              <a:rPr lang="en-US" sz="2000" dirty="0" smtClean="0">
                <a:latin typeface="+mn-lt"/>
                <a:ea typeface="+mn-ea"/>
                <a:cs typeface="+mn-cs"/>
              </a:rPr>
              <a:t>since</a:t>
            </a:r>
          </a:p>
          <a:p>
            <a:endParaRPr lang="en-US" sz="2000" dirty="0" smtClean="0">
              <a:latin typeface="+mn-lt"/>
              <a:ea typeface="+mn-ea"/>
              <a:cs typeface="+mn-cs"/>
            </a:endParaRPr>
          </a:p>
          <a:p>
            <a:pPr lvl="1"/>
            <a:r>
              <a:rPr lang="en-US" sz="2000" dirty="0" smtClean="0">
                <a:latin typeface="+mn-lt"/>
                <a:ea typeface="+mn-ea"/>
                <a:cs typeface="+mn-cs"/>
              </a:rPr>
              <a:t>The </a:t>
            </a:r>
            <a:r>
              <a:rPr lang="en-US" sz="2000" dirty="0">
                <a:latin typeface="+mn-lt"/>
                <a:ea typeface="+mn-ea"/>
                <a:cs typeface="+mn-cs"/>
              </a:rPr>
              <a:t>G protein determines the </a:t>
            </a:r>
            <a:r>
              <a:rPr lang="en-US" sz="2000" dirty="0" smtClean="0">
                <a:latin typeface="+mn-lt"/>
                <a:ea typeface="+mn-ea"/>
                <a:cs typeface="+mn-cs"/>
              </a:rPr>
              <a:t>adhesion to </a:t>
            </a:r>
            <a:r>
              <a:rPr lang="en-US" sz="2000" dirty="0">
                <a:latin typeface="+mn-lt"/>
                <a:ea typeface="+mn-ea"/>
                <a:cs typeface="+mn-cs"/>
              </a:rPr>
              <a:t>the cells of the respiratory </a:t>
            </a:r>
            <a:r>
              <a:rPr lang="en-US" sz="2000" dirty="0" smtClean="0">
                <a:latin typeface="+mn-lt"/>
                <a:ea typeface="+mn-ea"/>
                <a:cs typeface="+mn-cs"/>
              </a:rPr>
              <a:t>epithelium</a:t>
            </a:r>
          </a:p>
          <a:p>
            <a:pPr lvl="1"/>
            <a:r>
              <a:rPr lang="en-US" sz="2000" dirty="0" smtClean="0">
                <a:latin typeface="+mn-lt"/>
                <a:ea typeface="+mn-ea"/>
                <a:cs typeface="+mn-cs"/>
              </a:rPr>
              <a:t>The </a:t>
            </a:r>
            <a:r>
              <a:rPr lang="en-US" sz="2000" dirty="0">
                <a:latin typeface="+mn-lt"/>
                <a:ea typeface="+mn-ea"/>
                <a:cs typeface="+mn-cs"/>
              </a:rPr>
              <a:t>F </a:t>
            </a:r>
            <a:r>
              <a:rPr lang="en-US" sz="2000" dirty="0" smtClean="0">
                <a:latin typeface="+mn-lt"/>
                <a:ea typeface="+mn-ea"/>
                <a:cs typeface="+mn-cs"/>
              </a:rPr>
              <a:t>protein is </a:t>
            </a:r>
            <a:r>
              <a:rPr lang="en-US" sz="2000" dirty="0">
                <a:latin typeface="+mn-lt"/>
                <a:ea typeface="+mn-ea"/>
                <a:cs typeface="+mn-cs"/>
              </a:rPr>
              <a:t>responsible for the entry of the virus in the cells </a:t>
            </a:r>
            <a:r>
              <a:rPr lang="en-US" sz="2000" dirty="0" smtClean="0">
                <a:latin typeface="+mn-lt"/>
                <a:ea typeface="+mn-ea"/>
                <a:cs typeface="+mn-cs"/>
              </a:rPr>
              <a:t>and determines </a:t>
            </a:r>
            <a:r>
              <a:rPr lang="en-US" sz="2000" dirty="0">
                <a:latin typeface="+mn-lt"/>
                <a:ea typeface="+mn-ea"/>
                <a:cs typeface="+mn-cs"/>
              </a:rPr>
              <a:t>the insertion of viral RNA in the cell which </a:t>
            </a:r>
            <a:r>
              <a:rPr lang="en-US" sz="2000" dirty="0" smtClean="0">
                <a:latin typeface="+mn-lt"/>
                <a:ea typeface="+mn-ea"/>
                <a:cs typeface="+mn-cs"/>
              </a:rPr>
              <a:t>is responsible </a:t>
            </a:r>
            <a:r>
              <a:rPr lang="en-US" sz="2000" dirty="0">
                <a:latin typeface="+mn-lt"/>
                <a:ea typeface="+mn-ea"/>
                <a:cs typeface="+mn-cs"/>
              </a:rPr>
              <a:t>for the formation of </a:t>
            </a:r>
            <a:r>
              <a:rPr lang="en-US" sz="2000" dirty="0" err="1">
                <a:latin typeface="+mn-lt"/>
                <a:ea typeface="+mn-ea"/>
                <a:cs typeface="+mn-cs"/>
              </a:rPr>
              <a:t>syncytia</a:t>
            </a:r>
            <a:endParaRPr lang="en-US" sz="2000" dirty="0"/>
          </a:p>
        </p:txBody>
      </p:sp>
      <p:pic>
        <p:nvPicPr>
          <p:cNvPr id="4" name="Picture 5"/>
          <p:cNvPicPr>
            <a:picLocks noChangeAspect="1" noChangeArrowheads="1"/>
          </p:cNvPicPr>
          <p:nvPr/>
        </p:nvPicPr>
        <p:blipFill>
          <a:blip r:embed="rId2" cstate="print"/>
          <a:srcRect/>
          <a:stretch>
            <a:fillRect/>
          </a:stretch>
        </p:blipFill>
        <p:spPr bwMode="auto">
          <a:xfrm>
            <a:off x="4494439" y="1828800"/>
            <a:ext cx="4649561" cy="3886200"/>
          </a:xfrm>
          <a:prstGeom prst="rect">
            <a:avLst/>
          </a:prstGeom>
          <a:noFill/>
          <a:ln w="9525">
            <a:noFill/>
            <a:miter lim="800000"/>
            <a:headEnd/>
            <a:tailEnd/>
          </a:ln>
        </p:spPr>
      </p:pic>
      <p:sp>
        <p:nvSpPr>
          <p:cNvPr id="5" name="Oval 4"/>
          <p:cNvSpPr/>
          <p:nvPr/>
        </p:nvSpPr>
        <p:spPr bwMode="auto">
          <a:xfrm>
            <a:off x="7162800" y="2667000"/>
            <a:ext cx="990600" cy="6096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6705600" y="5029200"/>
            <a:ext cx="914400" cy="533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Pathogenesis Controversy</a:t>
            </a:r>
            <a:endParaRPr lang="en-US" sz="3600" dirty="0"/>
          </a:p>
        </p:txBody>
      </p:sp>
      <p:sp>
        <p:nvSpPr>
          <p:cNvPr id="3" name="Content Placeholder 2"/>
          <p:cNvSpPr>
            <a:spLocks noGrp="1"/>
          </p:cNvSpPr>
          <p:nvPr>
            <p:ph idx="1"/>
          </p:nvPr>
        </p:nvSpPr>
        <p:spPr>
          <a:xfrm>
            <a:off x="381000" y="1905000"/>
            <a:ext cx="8534400" cy="4648200"/>
          </a:xfrm>
        </p:spPr>
        <p:txBody>
          <a:bodyPr/>
          <a:lstStyle/>
          <a:p>
            <a:r>
              <a:rPr lang="en-US" sz="2000" dirty="0" smtClean="0"/>
              <a:t>Controversies exists about pathogenesis of recurrent wheezing:</a:t>
            </a:r>
          </a:p>
          <a:p>
            <a:pPr lvl="1"/>
            <a:r>
              <a:rPr lang="en-US" sz="1800" dirty="0" smtClean="0"/>
              <a:t>what is the cause? RSV or familial predisposition? </a:t>
            </a:r>
          </a:p>
          <a:p>
            <a:pPr lvl="1"/>
            <a:r>
              <a:rPr lang="en-US" sz="1800" dirty="0" smtClean="0"/>
              <a:t>Number of children in the family, sex, breastfeeding? </a:t>
            </a:r>
            <a:endParaRPr lang="da-DK" sz="1800" dirty="0" smtClean="0"/>
          </a:p>
          <a:p>
            <a:endParaRPr lang="da-DK" sz="2000" dirty="0" smtClean="0"/>
          </a:p>
          <a:p>
            <a:r>
              <a:rPr lang="en-US" sz="2000" dirty="0" smtClean="0"/>
              <a:t>Severity of </a:t>
            </a:r>
            <a:r>
              <a:rPr lang="en-US" sz="2000" dirty="0" err="1" smtClean="0"/>
              <a:t>bronchiolitis</a:t>
            </a:r>
            <a:r>
              <a:rPr lang="en-US" sz="2000" dirty="0" smtClean="0"/>
              <a:t> &amp; subsequent development of recurrent wheezing influenced by smoking in the environment, atopic inheritance and feeding (breastfeeding or formula)</a:t>
            </a:r>
          </a:p>
          <a:p>
            <a:endParaRPr lang="en-US" sz="2000" dirty="0" smtClean="0"/>
          </a:p>
          <a:p>
            <a:r>
              <a:rPr lang="en-US" sz="2000" dirty="0" smtClean="0"/>
              <a:t>RSV infection of LRT does not influence asthma development afterwards</a:t>
            </a: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905000"/>
            <a:ext cx="7924800" cy="4114800"/>
          </a:xfrm>
        </p:spPr>
        <p:txBody>
          <a:bodyPr/>
          <a:lstStyle/>
          <a:p>
            <a:pPr algn="ctr">
              <a:buNone/>
            </a:pPr>
            <a:endParaRPr lang="en-US" dirty="0" smtClean="0"/>
          </a:p>
          <a:p>
            <a:pPr algn="ctr">
              <a:buNone/>
            </a:pPr>
            <a:endParaRPr lang="en-US" dirty="0" smtClean="0"/>
          </a:p>
        </p:txBody>
      </p:sp>
      <p:sp>
        <p:nvSpPr>
          <p:cNvPr id="4" name="Rectangle 3"/>
          <p:cNvSpPr/>
          <p:nvPr/>
        </p:nvSpPr>
        <p:spPr>
          <a:xfrm>
            <a:off x="1676400" y="2895600"/>
            <a:ext cx="563519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JOURNAL CLUB</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Slide Number Placeholder 4"/>
          <p:cNvSpPr>
            <a:spLocks noGrp="1"/>
          </p:cNvSpPr>
          <p:nvPr>
            <p:ph type="sldNum" sz="quarter" idx="12"/>
          </p:nvPr>
        </p:nvSpPr>
        <p:spPr/>
        <p:txBody>
          <a:bodyPr/>
          <a:lstStyle/>
          <a:p>
            <a:fld id="{F986BC76-4583-4767-BEF4-83B93D20E8A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a:t>
            </a:r>
            <a:endParaRPr lang="en-US" sz="3600" dirty="0"/>
          </a:p>
        </p:txBody>
      </p:sp>
      <p:sp>
        <p:nvSpPr>
          <p:cNvPr id="3" name="Content Placeholder 2"/>
          <p:cNvSpPr>
            <a:spLocks noGrp="1"/>
          </p:cNvSpPr>
          <p:nvPr>
            <p:ph idx="1"/>
          </p:nvPr>
        </p:nvSpPr>
        <p:spPr>
          <a:xfrm>
            <a:off x="533400" y="1905000"/>
            <a:ext cx="8229600" cy="4572000"/>
          </a:xfrm>
        </p:spPr>
        <p:txBody>
          <a:bodyPr/>
          <a:lstStyle/>
          <a:p>
            <a:pPr>
              <a:buNone/>
            </a:pPr>
            <a:r>
              <a:rPr lang="en-US" sz="2000" dirty="0" smtClean="0"/>
              <a:t>1- Journal evaluation</a:t>
            </a:r>
          </a:p>
          <a:p>
            <a:pPr>
              <a:buNone/>
            </a:pPr>
            <a:r>
              <a:rPr lang="en-US" sz="2000" dirty="0" smtClean="0"/>
              <a:t>2- Authors evaluation</a:t>
            </a:r>
          </a:p>
          <a:p>
            <a:pPr>
              <a:buNone/>
            </a:pPr>
            <a:r>
              <a:rPr lang="en-US" sz="2000" dirty="0" smtClean="0"/>
              <a:t>3- Sponsor</a:t>
            </a:r>
          </a:p>
          <a:p>
            <a:pPr>
              <a:buNone/>
            </a:pPr>
            <a:r>
              <a:rPr lang="en-US" sz="2000" dirty="0" smtClean="0"/>
              <a:t>4- Title evaluation</a:t>
            </a:r>
          </a:p>
          <a:p>
            <a:pPr>
              <a:buNone/>
            </a:pPr>
            <a:r>
              <a:rPr lang="en-US" sz="2000" dirty="0" smtClean="0"/>
              <a:t>5- Abstract</a:t>
            </a:r>
          </a:p>
          <a:p>
            <a:pPr>
              <a:buNone/>
            </a:pPr>
            <a:r>
              <a:rPr lang="en-US" sz="2000" dirty="0" smtClean="0"/>
              <a:t>6- Introduction</a:t>
            </a:r>
          </a:p>
          <a:p>
            <a:pPr>
              <a:buNone/>
            </a:pPr>
            <a:r>
              <a:rPr lang="en-US" sz="2000" dirty="0" smtClean="0"/>
              <a:t>7- Methods</a:t>
            </a:r>
          </a:p>
          <a:p>
            <a:pPr lvl="1">
              <a:buNone/>
            </a:pPr>
            <a:r>
              <a:rPr lang="en-US" sz="1800" dirty="0" smtClean="0"/>
              <a:t>a- Study design</a:t>
            </a:r>
          </a:p>
          <a:p>
            <a:pPr lvl="1">
              <a:buNone/>
            </a:pPr>
            <a:r>
              <a:rPr lang="en-US" sz="1800" dirty="0" smtClean="0"/>
              <a:t>b- Patients</a:t>
            </a:r>
          </a:p>
          <a:p>
            <a:pPr lvl="1">
              <a:buNone/>
            </a:pPr>
            <a:r>
              <a:rPr lang="en-US" sz="1800" dirty="0" smtClean="0"/>
              <a:t>c- Inclusion &amp; Exclusion</a:t>
            </a:r>
          </a:p>
          <a:p>
            <a:pPr lvl="1">
              <a:buNone/>
            </a:pPr>
            <a:r>
              <a:rPr lang="en-US" sz="1800" dirty="0" smtClean="0"/>
              <a:t>d- Ethical issues</a:t>
            </a:r>
          </a:p>
          <a:p>
            <a:pPr lvl="1">
              <a:buNone/>
            </a:pPr>
            <a:r>
              <a:rPr lang="en-US" sz="1800" dirty="0" smtClean="0"/>
              <a:t>e- Randomization</a:t>
            </a:r>
            <a:endParaRPr lang="en-US" sz="18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					 </a:t>
            </a:r>
            <a:r>
              <a:rPr lang="en-US" sz="1800" dirty="0" smtClean="0"/>
              <a:t>(cont’d)</a:t>
            </a:r>
            <a:endParaRPr lang="en-US" sz="1800" dirty="0"/>
          </a:p>
        </p:txBody>
      </p:sp>
      <p:sp>
        <p:nvSpPr>
          <p:cNvPr id="3" name="Content Placeholder 2"/>
          <p:cNvSpPr>
            <a:spLocks noGrp="1"/>
          </p:cNvSpPr>
          <p:nvPr>
            <p:ph idx="1"/>
          </p:nvPr>
        </p:nvSpPr>
        <p:spPr>
          <a:xfrm>
            <a:off x="533400" y="1752600"/>
            <a:ext cx="8229600" cy="4800600"/>
          </a:xfrm>
        </p:spPr>
        <p:txBody>
          <a:bodyPr/>
          <a:lstStyle/>
          <a:p>
            <a:pPr lvl="1">
              <a:buNone/>
            </a:pPr>
            <a:r>
              <a:rPr lang="en-US" sz="1800" dirty="0" smtClean="0"/>
              <a:t>f- Study outcomes and follow-up</a:t>
            </a:r>
          </a:p>
          <a:p>
            <a:pPr lvl="1">
              <a:buNone/>
            </a:pPr>
            <a:r>
              <a:rPr lang="en-US" sz="1800" dirty="0" smtClean="0"/>
              <a:t>g- Laboratory tests and follow-up</a:t>
            </a:r>
          </a:p>
          <a:p>
            <a:pPr lvl="1">
              <a:buNone/>
            </a:pPr>
            <a:r>
              <a:rPr lang="en-US" sz="1800" dirty="0" smtClean="0"/>
              <a:t>h- Study oversight</a:t>
            </a:r>
          </a:p>
          <a:p>
            <a:pPr lvl="1">
              <a:buNone/>
            </a:pPr>
            <a:r>
              <a:rPr lang="en-US" sz="1800" dirty="0" err="1" smtClean="0"/>
              <a:t>i</a:t>
            </a:r>
            <a:r>
              <a:rPr lang="en-US" sz="1800" dirty="0" smtClean="0"/>
              <a:t>- Statistical analysis</a:t>
            </a:r>
          </a:p>
          <a:p>
            <a:pPr>
              <a:buNone/>
            </a:pPr>
            <a:r>
              <a:rPr lang="en-US" sz="2000" dirty="0" smtClean="0"/>
              <a:t>8- Results</a:t>
            </a:r>
          </a:p>
          <a:p>
            <a:pPr lvl="1">
              <a:buNone/>
            </a:pPr>
            <a:r>
              <a:rPr lang="en-US" sz="2000" dirty="0" smtClean="0"/>
              <a:t>a- Patients</a:t>
            </a:r>
          </a:p>
          <a:p>
            <a:pPr lvl="1">
              <a:buNone/>
            </a:pPr>
            <a:r>
              <a:rPr lang="en-US" sz="2000" dirty="0" smtClean="0"/>
              <a:t>b- RSV infection</a:t>
            </a:r>
          </a:p>
          <a:p>
            <a:pPr lvl="1">
              <a:buNone/>
            </a:pPr>
            <a:r>
              <a:rPr lang="en-US" sz="2000" dirty="0" smtClean="0"/>
              <a:t>c- Primary &amp; secondary outcomes</a:t>
            </a:r>
          </a:p>
          <a:p>
            <a:pPr lvl="1">
              <a:buNone/>
            </a:pPr>
            <a:r>
              <a:rPr lang="en-US" sz="2000" dirty="0" smtClean="0"/>
              <a:t>d- Adverse events</a:t>
            </a:r>
          </a:p>
          <a:p>
            <a:pPr>
              <a:buNone/>
            </a:pPr>
            <a:r>
              <a:rPr lang="en-US" sz="2000" dirty="0" smtClean="0"/>
              <a:t>9- Discussion</a:t>
            </a:r>
          </a:p>
          <a:p>
            <a:pPr>
              <a:buNone/>
            </a:pPr>
            <a:r>
              <a:rPr lang="en-US" sz="2000" dirty="0" smtClean="0"/>
              <a:t>10- Conclusion</a:t>
            </a:r>
          </a:p>
          <a:p>
            <a:pPr>
              <a:buNone/>
            </a:pPr>
            <a:r>
              <a:rPr lang="en-US" sz="2000" dirty="0" smtClean="0"/>
              <a:t>11- Recommendation</a:t>
            </a:r>
          </a:p>
          <a:p>
            <a:pPr>
              <a:buNone/>
            </a:pPr>
            <a:r>
              <a:rPr lang="en-US" sz="2000" dirty="0" smtClean="0"/>
              <a:t>12- References</a:t>
            </a:r>
          </a:p>
          <a:p>
            <a:pPr lvl="1">
              <a:buNone/>
            </a:pP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Journal Evaluation</a:t>
            </a:r>
            <a:endParaRPr lang="en-US" sz="3600" dirty="0"/>
          </a:p>
        </p:txBody>
      </p:sp>
      <p:sp>
        <p:nvSpPr>
          <p:cNvPr id="3" name="Content Placeholder 2"/>
          <p:cNvSpPr>
            <a:spLocks noGrp="1"/>
          </p:cNvSpPr>
          <p:nvPr>
            <p:ph idx="1"/>
          </p:nvPr>
        </p:nvSpPr>
        <p:spPr>
          <a:xfrm>
            <a:off x="304800" y="2133600"/>
            <a:ext cx="8458200" cy="4419600"/>
          </a:xfrm>
        </p:spPr>
        <p:txBody>
          <a:bodyPr/>
          <a:lstStyle/>
          <a:p>
            <a:pPr algn="ctr">
              <a:buNone/>
            </a:pPr>
            <a:r>
              <a:rPr lang="en-US" sz="2000" b="1" i="1" dirty="0" smtClean="0"/>
              <a:t>The New England Journal of Medicine</a:t>
            </a:r>
            <a:r>
              <a:rPr lang="en-US" sz="2000" dirty="0" smtClean="0"/>
              <a:t> (</a:t>
            </a:r>
            <a:r>
              <a:rPr lang="en-US" sz="2000" b="1" i="1" dirty="0" smtClean="0"/>
              <a:t>NEJM</a:t>
            </a:r>
            <a:r>
              <a:rPr lang="en-US" sz="2000" dirty="0" smtClean="0"/>
              <a:t>) </a:t>
            </a:r>
          </a:p>
          <a:p>
            <a:pPr algn="ctr">
              <a:buNone/>
            </a:pPr>
            <a:endParaRPr lang="en-US" sz="2000" dirty="0" smtClean="0"/>
          </a:p>
          <a:p>
            <a:r>
              <a:rPr lang="en-US" sz="2000" dirty="0" smtClean="0"/>
              <a:t>An English-language peer-reviewed medical journal published by the Massachusetts Medical Society </a:t>
            </a:r>
          </a:p>
          <a:p>
            <a:r>
              <a:rPr lang="en-US" sz="2000" dirty="0" smtClean="0"/>
              <a:t>Among the most prestigious in the world</a:t>
            </a:r>
          </a:p>
          <a:p>
            <a:r>
              <a:rPr lang="en-US" sz="2000" dirty="0" smtClean="0">
                <a:solidFill>
                  <a:schemeClr val="tx2"/>
                </a:solidFill>
                <a:latin typeface="+mn-lt"/>
                <a:ea typeface="+mn-ea"/>
                <a:cs typeface="+mn-cs"/>
              </a:rPr>
              <a:t>Established in 1812</a:t>
            </a:r>
            <a:endParaRPr lang="en-US" sz="2000" dirty="0" smtClean="0"/>
          </a:p>
          <a:p>
            <a:r>
              <a:rPr lang="en-US" sz="2000" dirty="0" smtClean="0"/>
              <a:t>It describes itself as the oldest continuously published medical journal in the world</a:t>
            </a:r>
          </a:p>
          <a:p>
            <a:r>
              <a:rPr lang="en-US" sz="2000" dirty="0" smtClean="0"/>
              <a:t>The journal publishes editorials, papers on original research, review articles, correspondence, and case reports, and has a special section called "Images in Clinical Medicine"</a:t>
            </a:r>
            <a:endParaRPr lang="en-US" sz="2000" dirty="0" smtClean="0">
              <a:solidFill>
                <a:schemeClr val="tx2"/>
              </a:solidFill>
              <a:latin typeface="+mn-lt"/>
              <a:ea typeface="+mn-ea"/>
              <a:cs typeface="+mn-cs"/>
            </a:endParaRPr>
          </a:p>
        </p:txBody>
      </p:sp>
      <p:pic>
        <p:nvPicPr>
          <p:cNvPr id="75778" name="Picture 2" descr="http://upload.wikimedia.org/wikipedia/en/9/9e/Nejm_logo2011.PNG"/>
          <p:cNvPicPr>
            <a:picLocks noChangeAspect="1" noChangeArrowheads="1"/>
          </p:cNvPicPr>
          <p:nvPr/>
        </p:nvPicPr>
        <p:blipFill>
          <a:blip r:embed="rId2" cstate="print"/>
          <a:srcRect/>
          <a:stretch>
            <a:fillRect/>
          </a:stretch>
        </p:blipFill>
        <p:spPr bwMode="auto">
          <a:xfrm>
            <a:off x="7010400" y="228600"/>
            <a:ext cx="1752600" cy="1752600"/>
          </a:xfrm>
          <a:prstGeom prst="rect">
            <a:avLst/>
          </a:prstGeom>
          <a:noFill/>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Journal Evaluation </a:t>
            </a:r>
            <a:r>
              <a:rPr lang="en-US" sz="1400" dirty="0" smtClean="0"/>
              <a:t>(cont’d)</a:t>
            </a:r>
            <a:endParaRPr lang="en-US" sz="1400" dirty="0"/>
          </a:p>
        </p:txBody>
      </p:sp>
      <p:sp>
        <p:nvSpPr>
          <p:cNvPr id="3" name="Content Placeholder 2"/>
          <p:cNvSpPr>
            <a:spLocks noGrp="1"/>
          </p:cNvSpPr>
          <p:nvPr>
            <p:ph idx="1"/>
          </p:nvPr>
        </p:nvSpPr>
        <p:spPr>
          <a:xfrm>
            <a:off x="304800" y="2057400"/>
            <a:ext cx="8534400" cy="4572000"/>
          </a:xfrm>
        </p:spPr>
        <p:txBody>
          <a:bodyPr/>
          <a:lstStyle/>
          <a:p>
            <a:r>
              <a:rPr lang="en-US" sz="2000" dirty="0" smtClean="0"/>
              <a:t>The journal usually has the highest impact factor of the journals of clinical medicine</a:t>
            </a:r>
          </a:p>
          <a:p>
            <a:pPr lvl="1"/>
            <a:r>
              <a:rPr lang="en-US" sz="1800" dirty="0" smtClean="0"/>
              <a:t>IF in 2012 = 51.658</a:t>
            </a:r>
          </a:p>
          <a:p>
            <a:pPr lvl="2"/>
            <a:r>
              <a:rPr lang="en-US" sz="1400" dirty="0" smtClean="0"/>
              <a:t>According to the Journal Citation Reports, the first research journal to break 50</a:t>
            </a:r>
          </a:p>
          <a:p>
            <a:r>
              <a:rPr lang="en-US" sz="2000" dirty="0" smtClean="0">
                <a:solidFill>
                  <a:schemeClr val="tx2"/>
                </a:solidFill>
                <a:latin typeface="+mn-lt"/>
                <a:ea typeface="+mn-ea"/>
                <a:cs typeface="+mn-cs"/>
              </a:rPr>
              <a:t>Issues published per year</a:t>
            </a:r>
            <a:r>
              <a:rPr lang="en-US" sz="2000" dirty="0">
                <a:solidFill>
                  <a:schemeClr val="tx2"/>
                </a:solidFill>
                <a:latin typeface="+mn-lt"/>
                <a:ea typeface="+mn-ea"/>
                <a:cs typeface="+mn-cs"/>
              </a:rPr>
              <a:t>: 52</a:t>
            </a:r>
          </a:p>
          <a:p>
            <a:r>
              <a:rPr lang="en-US" sz="2000" dirty="0" err="1" smtClean="0"/>
              <a:t>Ingelfinger</a:t>
            </a:r>
            <a:r>
              <a:rPr lang="en-US" sz="2000" dirty="0" smtClean="0"/>
              <a:t> rule: NEJM requires that articles it publishes not have been published or released elsewhere. </a:t>
            </a:r>
          </a:p>
          <a:p>
            <a:pPr lvl="1"/>
            <a:r>
              <a:rPr lang="en-US" sz="1800" dirty="0" smtClean="0"/>
              <a:t>This policy protects the originality of content</a:t>
            </a:r>
          </a:p>
          <a:p>
            <a:r>
              <a:rPr lang="en-US" sz="2000" dirty="0" smtClean="0">
                <a:solidFill>
                  <a:schemeClr val="tx2"/>
                </a:solidFill>
                <a:latin typeface="+mn-lt"/>
                <a:ea typeface="+mn-ea"/>
                <a:cs typeface="+mn-cs"/>
              </a:rPr>
              <a:t>Journal homepage: </a:t>
            </a:r>
            <a:r>
              <a:rPr lang="en-US" sz="2000" dirty="0" smtClean="0">
                <a:solidFill>
                  <a:schemeClr val="tx2"/>
                </a:solidFill>
                <a:latin typeface="+mn-lt"/>
                <a:ea typeface="+mn-ea"/>
                <a:cs typeface="+mn-cs"/>
                <a:hlinkClick r:id="rId2"/>
              </a:rPr>
              <a:t>www.nejm.org</a:t>
            </a:r>
            <a:endParaRPr lang="en-US" sz="2000" dirty="0" smtClean="0">
              <a:solidFill>
                <a:schemeClr val="tx2"/>
              </a:solidFill>
              <a:latin typeface="+mn-lt"/>
              <a:ea typeface="+mn-ea"/>
              <a:cs typeface="+mn-cs"/>
            </a:endParaRP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The </a:t>
            </a:r>
            <a:r>
              <a:rPr lang="en-US" sz="2000" dirty="0">
                <a:solidFill>
                  <a:schemeClr val="tx2"/>
                </a:solidFill>
                <a:latin typeface="+mn-lt"/>
                <a:ea typeface="+mn-ea"/>
                <a:cs typeface="+mn-cs"/>
              </a:rPr>
              <a:t>article was published in </a:t>
            </a:r>
            <a:r>
              <a:rPr lang="en-US" sz="2000" dirty="0" smtClean="0">
                <a:solidFill>
                  <a:schemeClr val="tx2"/>
                </a:solidFill>
                <a:latin typeface="+mn-lt"/>
                <a:ea typeface="+mn-ea"/>
                <a:cs typeface="+mn-cs"/>
              </a:rPr>
              <a:t>May 9, 2013 </a:t>
            </a:r>
            <a:r>
              <a:rPr lang="en-US" sz="2000" dirty="0">
                <a:solidFill>
                  <a:schemeClr val="tx2"/>
                </a:solidFill>
                <a:latin typeface="+mn-lt"/>
                <a:ea typeface="+mn-ea"/>
                <a:cs typeface="+mn-cs"/>
              </a:rPr>
              <a:t>-----&gt; up to date</a:t>
            </a:r>
          </a:p>
          <a:p>
            <a:pPr>
              <a:buNone/>
            </a:pPr>
            <a:endParaRPr lang="en-US" sz="2000" dirty="0"/>
          </a:p>
        </p:txBody>
      </p:sp>
      <p:pic>
        <p:nvPicPr>
          <p:cNvPr id="4" name="Picture 2" descr="http://upload.wikimedia.org/wikipedia/en/9/9e/Nejm_logo2011.PNG"/>
          <p:cNvPicPr>
            <a:picLocks noChangeAspect="1" noChangeArrowheads="1"/>
          </p:cNvPicPr>
          <p:nvPr/>
        </p:nvPicPr>
        <p:blipFill>
          <a:blip r:embed="rId3" cstate="print"/>
          <a:srcRect/>
          <a:stretch>
            <a:fillRect/>
          </a:stretch>
        </p:blipFill>
        <p:spPr bwMode="auto">
          <a:xfrm>
            <a:off x="6781800" y="152400"/>
            <a:ext cx="1752600" cy="1752600"/>
          </a:xfrm>
          <a:prstGeom prst="rect">
            <a:avLst/>
          </a:prstGeom>
          <a:noFill/>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839200" cy="5029200"/>
          </a:xfrm>
        </p:spPr>
        <p:txBody>
          <a:bodyPr/>
          <a:lstStyle/>
          <a:p>
            <a:pPr algn="ctr">
              <a:buNone/>
            </a:pPr>
            <a:r>
              <a:rPr lang="en-US" sz="4400" dirty="0" smtClean="0"/>
              <a:t>Respiratory </a:t>
            </a:r>
            <a:r>
              <a:rPr lang="en-US" sz="4400" dirty="0" err="1" smtClean="0"/>
              <a:t>Syncytial</a:t>
            </a:r>
            <a:r>
              <a:rPr lang="en-US" sz="4400" dirty="0" smtClean="0"/>
              <a:t> Virus and Recurrent Wheeze in Healthy Preterm  Infants</a:t>
            </a:r>
          </a:p>
          <a:p>
            <a:pPr>
              <a:buNone/>
            </a:pPr>
            <a:endParaRPr lang="en-US" dirty="0" smtClean="0"/>
          </a:p>
          <a:p>
            <a:pPr algn="ctr">
              <a:buNone/>
            </a:pPr>
            <a:r>
              <a:rPr lang="en-US" dirty="0" smtClean="0"/>
              <a:t>	</a:t>
            </a:r>
            <a:r>
              <a:rPr lang="en-US" sz="2400" dirty="0" smtClean="0">
                <a:solidFill>
                  <a:schemeClr val="tx1">
                    <a:lumMod val="75000"/>
                  </a:schemeClr>
                </a:solidFill>
              </a:rPr>
              <a:t>Maarten O. </a:t>
            </a:r>
            <a:r>
              <a:rPr lang="en-US" sz="2400" dirty="0" err="1" smtClean="0">
                <a:solidFill>
                  <a:schemeClr val="tx1">
                    <a:lumMod val="75000"/>
                  </a:schemeClr>
                </a:solidFill>
              </a:rPr>
              <a:t>Blanken</a:t>
            </a:r>
            <a:r>
              <a:rPr lang="en-US" sz="2400" dirty="0" smtClean="0">
                <a:solidFill>
                  <a:schemeClr val="tx1">
                    <a:lumMod val="75000"/>
                  </a:schemeClr>
                </a:solidFill>
              </a:rPr>
              <a:t>, M.D., </a:t>
            </a:r>
            <a:r>
              <a:rPr lang="en-US" sz="2400" dirty="0" err="1" smtClean="0">
                <a:solidFill>
                  <a:schemeClr val="tx1">
                    <a:lumMod val="75000"/>
                  </a:schemeClr>
                </a:solidFill>
              </a:rPr>
              <a:t>Maroeska</a:t>
            </a:r>
            <a:r>
              <a:rPr lang="en-US" sz="2400" dirty="0" smtClean="0">
                <a:solidFill>
                  <a:schemeClr val="tx1">
                    <a:lumMod val="75000"/>
                  </a:schemeClr>
                </a:solidFill>
              </a:rPr>
              <a:t> M. Rovers, Ph.D., </a:t>
            </a:r>
            <a:r>
              <a:rPr lang="en-US" sz="2400" dirty="0" err="1" smtClean="0">
                <a:solidFill>
                  <a:schemeClr val="tx1">
                    <a:lumMod val="75000"/>
                  </a:schemeClr>
                </a:solidFill>
              </a:rPr>
              <a:t>Jorine</a:t>
            </a:r>
            <a:r>
              <a:rPr lang="en-US" sz="2400" dirty="0" smtClean="0">
                <a:solidFill>
                  <a:schemeClr val="tx1">
                    <a:lumMod val="75000"/>
                  </a:schemeClr>
                </a:solidFill>
              </a:rPr>
              <a:t> M. </a:t>
            </a:r>
            <a:r>
              <a:rPr lang="en-US" sz="2400" dirty="0" err="1" smtClean="0">
                <a:solidFill>
                  <a:schemeClr val="tx1">
                    <a:lumMod val="75000"/>
                  </a:schemeClr>
                </a:solidFill>
              </a:rPr>
              <a:t>Molenaar</a:t>
            </a:r>
            <a:r>
              <a:rPr lang="en-US" sz="2400" dirty="0" smtClean="0">
                <a:solidFill>
                  <a:schemeClr val="tx1">
                    <a:lumMod val="75000"/>
                  </a:schemeClr>
                </a:solidFill>
              </a:rPr>
              <a:t>, M.D., Pauline L. Winkler-</a:t>
            </a:r>
            <a:r>
              <a:rPr lang="en-US" sz="2400" dirty="0" err="1" smtClean="0">
                <a:solidFill>
                  <a:schemeClr val="tx1">
                    <a:lumMod val="75000"/>
                  </a:schemeClr>
                </a:solidFill>
              </a:rPr>
              <a:t>Seinstra</a:t>
            </a:r>
            <a:r>
              <a:rPr lang="en-US" sz="2400" dirty="0" smtClean="0">
                <a:solidFill>
                  <a:schemeClr val="tx1">
                    <a:lumMod val="75000"/>
                  </a:schemeClr>
                </a:solidFill>
              </a:rPr>
              <a:t>, M.Sc., Adam Meijer, Ph.D., Jan L.L. </a:t>
            </a:r>
            <a:r>
              <a:rPr lang="en-US" sz="2400" dirty="0" err="1" smtClean="0">
                <a:solidFill>
                  <a:schemeClr val="tx1">
                    <a:lumMod val="75000"/>
                  </a:schemeClr>
                </a:solidFill>
              </a:rPr>
              <a:t>Kimpen</a:t>
            </a:r>
            <a:r>
              <a:rPr lang="en-US" sz="2400" dirty="0" smtClean="0">
                <a:solidFill>
                  <a:schemeClr val="tx1">
                    <a:lumMod val="75000"/>
                  </a:schemeClr>
                </a:solidFill>
              </a:rPr>
              <a:t>, M.D., Ph.D., and Louis </a:t>
            </a:r>
            <a:r>
              <a:rPr lang="en-US" sz="2400" dirty="0" err="1" smtClean="0">
                <a:solidFill>
                  <a:schemeClr val="tx1">
                    <a:lumMod val="75000"/>
                  </a:schemeClr>
                </a:solidFill>
              </a:rPr>
              <a:t>Bont</a:t>
            </a:r>
            <a:r>
              <a:rPr lang="en-US" sz="2400" dirty="0" smtClean="0">
                <a:solidFill>
                  <a:schemeClr val="tx1">
                    <a:lumMod val="75000"/>
                  </a:schemeClr>
                </a:solidFill>
              </a:rPr>
              <a:t>, M.D., Ph.D., for the Dutch RSV Neonatal Network</a:t>
            </a:r>
            <a:endParaRPr lang="en-US" sz="2400" dirty="0">
              <a:solidFill>
                <a:schemeClr val="tx1">
                  <a:lumMod val="75000"/>
                </a:schemeClr>
              </a:solidFill>
            </a:endParaRP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686800" cy="4724400"/>
          </a:xfrm>
        </p:spPr>
        <p:txBody>
          <a:bodyPr/>
          <a:lstStyle/>
          <a:p>
            <a:r>
              <a:rPr lang="en-US" sz="1800" b="1" dirty="0" smtClean="0"/>
              <a:t>Title</a:t>
            </a:r>
            <a:r>
              <a:rPr lang="en-US" sz="1800" dirty="0" smtClean="0"/>
              <a:t>:  MD, </a:t>
            </a:r>
            <a:r>
              <a:rPr lang="en-US" sz="1800" dirty="0" err="1" smtClean="0"/>
              <a:t>MSc</a:t>
            </a:r>
            <a:r>
              <a:rPr lang="en-US" sz="1800" dirty="0" smtClean="0"/>
              <a:t>, Pediatrician-in-training / PhD student Pediatric Infectious Diseases / Health Economics Demographic info Amsterdam Area, Netherlands | Hospital &amp; Health Care </a:t>
            </a:r>
          </a:p>
          <a:p>
            <a:endParaRPr lang="en-US" sz="1800" dirty="0" smtClean="0"/>
          </a:p>
          <a:p>
            <a:r>
              <a:rPr lang="en-US" sz="1800" b="1" dirty="0" smtClean="0"/>
              <a:t>Current</a:t>
            </a:r>
            <a:r>
              <a:rPr lang="en-US" sz="1800" dirty="0" smtClean="0"/>
              <a:t>: Resident Pediatrics at Meander </a:t>
            </a:r>
            <a:r>
              <a:rPr lang="en-US" sz="1800" dirty="0" err="1" smtClean="0"/>
              <a:t>Medisch</a:t>
            </a:r>
            <a:r>
              <a:rPr lang="en-US" sz="1800" dirty="0" smtClean="0"/>
              <a:t> Centrum, AGIKO Pediatrics at UMC Utrecht, PhD-student at UMC Utrecht </a:t>
            </a:r>
          </a:p>
          <a:p>
            <a:endParaRPr lang="en-US" sz="1800" dirty="0" smtClean="0"/>
          </a:p>
          <a:p>
            <a:r>
              <a:rPr lang="en-US" sz="1800" b="1" dirty="0" smtClean="0"/>
              <a:t>Past</a:t>
            </a:r>
            <a:r>
              <a:rPr lang="en-US" sz="1800" dirty="0" smtClean="0"/>
              <a:t>: Visiting Research Fellow at The Hospital for Sick Children, AGNIO Pediatric Nephrology / Neonatology at UMC Utrecht, Internship at De </a:t>
            </a:r>
            <a:r>
              <a:rPr lang="en-US" sz="1800" dirty="0" err="1" smtClean="0"/>
              <a:t>Tjongerscha</a:t>
            </a:r>
            <a:endParaRPr lang="en-US" sz="1800" dirty="0" smtClean="0"/>
          </a:p>
          <a:p>
            <a:endParaRPr lang="en-US" sz="1800" dirty="0" smtClean="0"/>
          </a:p>
          <a:p>
            <a:r>
              <a:rPr lang="en-US" sz="1800" b="1" dirty="0" smtClean="0"/>
              <a:t>Education</a:t>
            </a:r>
            <a:r>
              <a:rPr lang="en-US" sz="1800" dirty="0" smtClean="0"/>
              <a:t>: TULIPS PhD curriculum, Erasmus </a:t>
            </a:r>
            <a:r>
              <a:rPr lang="en-US" sz="1800" dirty="0" err="1" smtClean="0"/>
              <a:t>Universiteit</a:t>
            </a:r>
            <a:r>
              <a:rPr lang="en-US" sz="1800" dirty="0" smtClean="0"/>
              <a:t> Rotterdam, University of York, </a:t>
            </a:r>
            <a:r>
              <a:rPr lang="en-US" sz="1800" dirty="0" err="1" smtClean="0"/>
              <a:t>Rijksuniversiteit</a:t>
            </a:r>
            <a:r>
              <a:rPr lang="en-US" sz="1800" dirty="0" smtClean="0"/>
              <a:t> Groningen, </a:t>
            </a:r>
            <a:r>
              <a:rPr lang="en-US" sz="1800" dirty="0" err="1" smtClean="0"/>
              <a:t>Hanzehoge</a:t>
            </a:r>
            <a:r>
              <a:rPr lang="en-US" sz="1800" dirty="0" smtClean="0"/>
              <a:t> school Groningen, </a:t>
            </a:r>
            <a:r>
              <a:rPr lang="en-US" sz="1800" dirty="0" err="1" smtClean="0"/>
              <a:t>Rijksuniversit</a:t>
            </a:r>
            <a:endParaRPr lang="en-US" sz="1800" dirty="0" smtClean="0"/>
          </a:p>
          <a:p>
            <a:endParaRPr lang="en-US" sz="1800" dirty="0" smtClean="0"/>
          </a:p>
        </p:txBody>
      </p:sp>
      <p:sp>
        <p:nvSpPr>
          <p:cNvPr id="5" name="Title 1"/>
          <p:cNvSpPr txBox="1">
            <a:spLocks/>
          </p:cNvSpPr>
          <p:nvPr/>
        </p:nvSpPr>
        <p:spPr bwMode="auto">
          <a:xfrm>
            <a:off x="1524000" y="3048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lumMod val="75000"/>
                  </a:schemeClr>
                </a:solidFill>
                <a:effectLst/>
                <a:uLnTx/>
                <a:uFillTx/>
                <a:latin typeface="+mj-lt"/>
                <a:ea typeface="+mj-ea"/>
                <a:cs typeface="+mj-cs"/>
              </a:rPr>
              <a:t>Maarten O. </a:t>
            </a:r>
            <a:r>
              <a:rPr kumimoji="0" lang="en-US" sz="3600" b="0" i="0" u="none" strike="noStrike" kern="0" cap="none" spc="0" normalizeH="0" baseline="0" noProof="0" dirty="0" err="1" smtClean="0">
                <a:ln>
                  <a:noFill/>
                </a:ln>
                <a:solidFill>
                  <a:schemeClr val="tx1">
                    <a:lumMod val="75000"/>
                  </a:schemeClr>
                </a:solidFill>
                <a:effectLst/>
                <a:uLnTx/>
                <a:uFillTx/>
                <a:latin typeface="+mj-lt"/>
                <a:ea typeface="+mj-ea"/>
                <a:cs typeface="+mj-cs"/>
              </a:rPr>
              <a:t>Blanken</a:t>
            </a:r>
            <a:endParaRPr kumimoji="0" lang="en-US" sz="3600" b="0" i="0" u="none" strike="noStrike" kern="0" cap="none" spc="0" normalizeH="0" baseline="0" noProof="0" dirty="0">
              <a:ln>
                <a:noFill/>
              </a:ln>
              <a:solidFill>
                <a:schemeClr val="tx1">
                  <a:lumMod val="75000"/>
                </a:schemeClr>
              </a:solidFill>
              <a:effectLst/>
              <a:uLnTx/>
              <a:uFillTx/>
              <a:latin typeface="+mj-lt"/>
              <a:ea typeface="+mj-ea"/>
              <a:cs typeface="+mj-cs"/>
            </a:endParaRPr>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solidFill>
                  <a:schemeClr val="tx1">
                    <a:lumMod val="75000"/>
                  </a:schemeClr>
                </a:solidFill>
              </a:rPr>
              <a:t>Maroeska</a:t>
            </a:r>
            <a:r>
              <a:rPr lang="en-US" sz="3600" dirty="0" smtClean="0">
                <a:solidFill>
                  <a:schemeClr val="tx1">
                    <a:lumMod val="75000"/>
                  </a:schemeClr>
                </a:solidFill>
              </a:rPr>
              <a:t> M. Rovers</a:t>
            </a:r>
            <a:endParaRPr lang="en-US" sz="3600" dirty="0">
              <a:solidFill>
                <a:schemeClr val="tx1">
                  <a:lumMod val="75000"/>
                </a:schemeClr>
              </a:solidFill>
            </a:endParaRPr>
          </a:p>
        </p:txBody>
      </p:sp>
      <p:sp>
        <p:nvSpPr>
          <p:cNvPr id="3" name="Content Placeholder 2"/>
          <p:cNvSpPr>
            <a:spLocks noGrp="1"/>
          </p:cNvSpPr>
          <p:nvPr>
            <p:ph idx="1"/>
          </p:nvPr>
        </p:nvSpPr>
        <p:spPr>
          <a:xfrm>
            <a:off x="381000" y="1905000"/>
            <a:ext cx="8382000" cy="4724400"/>
          </a:xfrm>
        </p:spPr>
        <p:txBody>
          <a:bodyPr/>
          <a:lstStyle/>
          <a:p>
            <a:endParaRPr lang="en-US" dirty="0"/>
          </a:p>
        </p:txBody>
      </p:sp>
      <p:pic>
        <p:nvPicPr>
          <p:cNvPr id="1026" name="Picture 2" descr="Maroeska Rovers"/>
          <p:cNvPicPr>
            <a:picLocks noChangeAspect="1" noChangeArrowheads="1"/>
          </p:cNvPicPr>
          <p:nvPr/>
        </p:nvPicPr>
        <p:blipFill>
          <a:blip r:embed="rId2" cstate="print"/>
          <a:srcRect/>
          <a:stretch>
            <a:fillRect/>
          </a:stretch>
        </p:blipFill>
        <p:spPr bwMode="auto">
          <a:xfrm>
            <a:off x="7086600" y="266700"/>
            <a:ext cx="1638300" cy="16383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304800" y="1752600"/>
            <a:ext cx="8686800" cy="5041928"/>
          </a:xfrm>
          <a:prstGeom prst="rect">
            <a:avLst/>
          </a:prstGeom>
          <a:noFill/>
          <a:ln w="9525">
            <a:noFill/>
            <a:miter lim="800000"/>
            <a:headEnd/>
            <a:tailEnd/>
          </a:ln>
        </p:spPr>
      </p:pic>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Meijer</a:t>
            </a:r>
            <a:endParaRPr lang="en-US" dirty="0"/>
          </a:p>
        </p:txBody>
      </p:sp>
      <p:sp>
        <p:nvSpPr>
          <p:cNvPr id="3" name="Content Placeholder 2"/>
          <p:cNvSpPr>
            <a:spLocks noGrp="1"/>
          </p:cNvSpPr>
          <p:nvPr>
            <p:ph idx="1"/>
          </p:nvPr>
        </p:nvSpPr>
        <p:spPr>
          <a:xfrm>
            <a:off x="990600" y="3276600"/>
            <a:ext cx="7010400" cy="2971800"/>
          </a:xfrm>
        </p:spPr>
        <p:txBody>
          <a:bodyPr/>
          <a:lstStyle/>
          <a:p>
            <a:r>
              <a:rPr lang="en-US" sz="2000" dirty="0" smtClean="0"/>
              <a:t>From the department of virology, National institute for Public Health and the Environment, </a:t>
            </a:r>
            <a:r>
              <a:rPr lang="en-US" sz="2000" dirty="0" err="1" smtClean="0"/>
              <a:t>Bilthoven</a:t>
            </a:r>
            <a:endParaRPr lang="en-US" sz="2000" dirty="0" smtClean="0"/>
          </a:p>
          <a:p>
            <a:endParaRPr lang="en-US" sz="2000" dirty="0" smtClean="0"/>
          </a:p>
          <a:p>
            <a:r>
              <a:rPr lang="en-US" sz="2000" dirty="0" smtClean="0"/>
              <a:t>Dr Meijer’s research focuses on </a:t>
            </a:r>
            <a:r>
              <a:rPr lang="en-US" sz="2000" dirty="0" err="1" smtClean="0"/>
              <a:t>virological</a:t>
            </a:r>
            <a:r>
              <a:rPr lang="en-US" sz="2000" dirty="0" smtClean="0"/>
              <a:t> surveillance of acute respiratory infections, with a special focus on antiviral susceptibility and determination of molecular determinants for virulence and transmission networks at the animal-human interface</a:t>
            </a:r>
          </a:p>
        </p:txBody>
      </p:sp>
      <p:sp>
        <p:nvSpPr>
          <p:cNvPr id="144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7457" rIns="77763"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E6620F"/>
                </a:solidFill>
                <a:effectLst/>
                <a:latin typeface="Arial" pitchFamily="34" charset="0"/>
                <a:cs typeface="Arial" pitchFamily="34" charset="0"/>
              </a:rPr>
              <a:t>Adam Meijer, RIVM, The Netherlands </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r>
              <a:rPr kumimoji="0" lang="en-US" sz="5500" b="0" i="0" u="none" strike="noStrike" cap="none" normalizeH="0" baseline="0" smtClean="0">
                <a:ln>
                  <a:noFill/>
                </a:ln>
                <a:solidFill>
                  <a:schemeClr val="tx1"/>
                </a:solidFill>
                <a:effectLst/>
                <a:latin typeface="Arial" pitchFamily="34" charset="0"/>
                <a:cs typeface="Arial" pitchFamily="34"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r>
              <a:rPr kumimoji="0" lang="en-US" sz="1800" b="0" i="0" u="none" strike="noStrike" cap="none" normalizeH="0" baseline="0" smtClean="0">
                <a:ln>
                  <a:noFill/>
                </a:ln>
                <a:solidFill>
                  <a:schemeClr val="tx1"/>
                </a:solidFill>
                <a:effectLst/>
                <a:latin typeface="Arial"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pitchFamily="34" charset="0"/>
                <a:cs typeface="Arial" pitchFamily="34" charset="0"/>
              </a:rPr>
              <a:t>Adam Meijer</a:t>
            </a:r>
            <a:br>
              <a:rPr kumimoji="0" lang="en-US" sz="1000" b="1" i="0" u="none" strike="noStrike" cap="none" normalizeH="0" baseline="0" smtClean="0">
                <a:ln>
                  <a:noFill/>
                </a:ln>
                <a:solidFill>
                  <a:srgbClr val="FFFFFF"/>
                </a:solidFill>
                <a:effectLst/>
                <a:latin typeface="Arial" pitchFamily="34" charset="0"/>
                <a:cs typeface="Arial" pitchFamily="34" charset="0"/>
              </a:rPr>
            </a:br>
            <a:r>
              <a:rPr kumimoji="0" lang="en-US" sz="1000" b="1" i="0" u="none" strike="noStrike" cap="none" normalizeH="0" baseline="0" smtClean="0">
                <a:ln>
                  <a:noFill/>
                </a:ln>
                <a:solidFill>
                  <a:srgbClr val="FFFFFF"/>
                </a:solidFill>
                <a:effectLst/>
                <a:latin typeface="Arial" pitchFamily="34" charset="0"/>
                <a:cs typeface="Arial" pitchFamily="34" charset="0"/>
              </a:rPr>
              <a:t>National Institute for Public Health, Bilthoven, The Netherlands</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4387" name="Picture 3" descr="Adam Meijer"/>
          <p:cNvPicPr>
            <a:picLocks noChangeAspect="1" noChangeArrowheads="1"/>
          </p:cNvPicPr>
          <p:nvPr/>
        </p:nvPicPr>
        <p:blipFill>
          <a:blip r:embed="rId2" cstate="print"/>
          <a:srcRect/>
          <a:stretch>
            <a:fillRect/>
          </a:stretch>
        </p:blipFill>
        <p:spPr bwMode="auto">
          <a:xfrm>
            <a:off x="7010400" y="228600"/>
            <a:ext cx="1447800" cy="1447801"/>
          </a:xfrm>
          <a:prstGeom prst="rect">
            <a:avLst/>
          </a:prstGeom>
          <a:noFill/>
        </p:spPr>
      </p:pic>
      <p:sp>
        <p:nvSpPr>
          <p:cNvPr id="6" name="Rectangle 5"/>
          <p:cNvSpPr/>
          <p:nvPr/>
        </p:nvSpPr>
        <p:spPr>
          <a:xfrm>
            <a:off x="3962400" y="1905000"/>
            <a:ext cx="4572000" cy="923330"/>
          </a:xfrm>
          <a:prstGeom prst="rect">
            <a:avLst/>
          </a:prstGeom>
        </p:spPr>
        <p:txBody>
          <a:bodyPr>
            <a:spAutoFit/>
          </a:bodyPr>
          <a:lstStyle/>
          <a:p>
            <a:pPr algn="r"/>
            <a:r>
              <a:rPr lang="en-US" b="1" dirty="0" smtClean="0"/>
              <a:t>Adam Meijer</a:t>
            </a:r>
            <a:br>
              <a:rPr lang="en-US" b="1" dirty="0" smtClean="0"/>
            </a:br>
            <a:r>
              <a:rPr lang="en-US" b="1" dirty="0" smtClean="0"/>
              <a:t>National Institute for Public Health, </a:t>
            </a:r>
            <a:r>
              <a:rPr lang="en-US" b="1" dirty="0" err="1" smtClean="0"/>
              <a:t>Bilthoven</a:t>
            </a:r>
            <a:r>
              <a:rPr lang="en-US" b="1" dirty="0" smtClean="0"/>
              <a:t>, The Netherlands</a:t>
            </a:r>
            <a:endParaRPr lang="en-US" dirty="0"/>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RSV Subtypes</a:t>
            </a:r>
            <a:endParaRPr lang="en-US" sz="3600" dirty="0"/>
          </a:p>
        </p:txBody>
      </p:sp>
      <p:sp>
        <p:nvSpPr>
          <p:cNvPr id="3" name="Content Placeholder 2"/>
          <p:cNvSpPr>
            <a:spLocks noGrp="1"/>
          </p:cNvSpPr>
          <p:nvPr>
            <p:ph idx="1"/>
          </p:nvPr>
        </p:nvSpPr>
        <p:spPr>
          <a:xfrm>
            <a:off x="381000" y="1905000"/>
            <a:ext cx="8458200" cy="4800600"/>
          </a:xfrm>
        </p:spPr>
        <p:txBody>
          <a:bodyPr/>
          <a:lstStyle/>
          <a:p>
            <a:r>
              <a:rPr lang="en-US" sz="2000" dirty="0">
                <a:latin typeface="+mn-lt"/>
                <a:ea typeface="+mn-ea"/>
                <a:cs typeface="+mn-cs"/>
              </a:rPr>
              <a:t>Two subtypes of RSV, A and B, are different for the </a:t>
            </a:r>
            <a:r>
              <a:rPr lang="en-US" sz="2000" dirty="0" smtClean="0">
                <a:latin typeface="+mn-lt"/>
                <a:ea typeface="+mn-ea"/>
                <a:cs typeface="+mn-cs"/>
              </a:rPr>
              <a:t>G protein structure</a:t>
            </a:r>
          </a:p>
          <a:p>
            <a:endParaRPr lang="en-US" sz="2000" dirty="0" smtClean="0">
              <a:latin typeface="+mn-lt"/>
              <a:ea typeface="+mn-ea"/>
              <a:cs typeface="+mn-cs"/>
            </a:endParaRPr>
          </a:p>
          <a:p>
            <a:r>
              <a:rPr lang="en-US" sz="2000" dirty="0" smtClean="0">
                <a:latin typeface="+mn-lt"/>
                <a:ea typeface="+mn-ea"/>
                <a:cs typeface="+mn-cs"/>
              </a:rPr>
              <a:t>RSV </a:t>
            </a:r>
            <a:r>
              <a:rPr lang="en-US" sz="2000" dirty="0">
                <a:latin typeface="+mn-lt"/>
                <a:ea typeface="+mn-ea"/>
                <a:cs typeface="+mn-cs"/>
              </a:rPr>
              <a:t>A and B coexist during every </a:t>
            </a:r>
            <a:r>
              <a:rPr lang="en-US" sz="2000" dirty="0" smtClean="0">
                <a:latin typeface="+mn-lt"/>
                <a:ea typeface="+mn-ea"/>
                <a:cs typeface="+mn-cs"/>
              </a:rPr>
              <a:t>RSV epidemic season</a:t>
            </a:r>
          </a:p>
          <a:p>
            <a:pPr lvl="1"/>
            <a:r>
              <a:rPr lang="en-US" sz="1800" dirty="0" smtClean="0">
                <a:latin typeface="+mn-lt"/>
                <a:ea typeface="+mn-ea"/>
                <a:cs typeface="+mn-cs"/>
              </a:rPr>
              <a:t>subtype </a:t>
            </a:r>
            <a:r>
              <a:rPr lang="en-US" sz="1800" dirty="0">
                <a:latin typeface="+mn-lt"/>
                <a:ea typeface="+mn-ea"/>
                <a:cs typeface="+mn-cs"/>
              </a:rPr>
              <a:t>A </a:t>
            </a:r>
            <a:r>
              <a:rPr lang="en-US" sz="1800" dirty="0" smtClean="0">
                <a:latin typeface="+mn-lt"/>
                <a:ea typeface="+mn-ea"/>
                <a:cs typeface="+mn-cs"/>
              </a:rPr>
              <a:t>associated with </a:t>
            </a:r>
            <a:r>
              <a:rPr lang="en-US" sz="1800" dirty="0">
                <a:latin typeface="+mn-lt"/>
                <a:ea typeface="+mn-ea"/>
                <a:cs typeface="+mn-cs"/>
              </a:rPr>
              <a:t>more severe </a:t>
            </a:r>
            <a:r>
              <a:rPr lang="en-US" sz="1800" dirty="0" smtClean="0">
                <a:latin typeface="+mn-lt"/>
                <a:ea typeface="+mn-ea"/>
                <a:cs typeface="+mn-cs"/>
              </a:rPr>
              <a:t>infections</a:t>
            </a:r>
          </a:p>
          <a:p>
            <a:endParaRPr lang="en-US" sz="2000" dirty="0" smtClean="0">
              <a:latin typeface="+mn-lt"/>
              <a:ea typeface="+mn-ea"/>
              <a:cs typeface="+mn-cs"/>
            </a:endParaRPr>
          </a:p>
          <a:p>
            <a:r>
              <a:rPr lang="en-US" sz="2000" dirty="0" smtClean="0">
                <a:latin typeface="+mn-lt"/>
                <a:ea typeface="+mn-ea"/>
                <a:cs typeface="+mn-cs"/>
              </a:rPr>
              <a:t>Neutralizing antibodies against </a:t>
            </a:r>
            <a:r>
              <a:rPr lang="en-US" sz="2000" dirty="0">
                <a:latin typeface="+mn-lt"/>
                <a:ea typeface="+mn-ea"/>
                <a:cs typeface="+mn-cs"/>
              </a:rPr>
              <a:t>G protein are subtype specific, while </a:t>
            </a:r>
            <a:r>
              <a:rPr lang="en-US" sz="2000" dirty="0" smtClean="0">
                <a:latin typeface="+mn-lt"/>
                <a:ea typeface="+mn-ea"/>
                <a:cs typeface="+mn-cs"/>
              </a:rPr>
              <a:t>antibodies against </a:t>
            </a:r>
            <a:r>
              <a:rPr lang="en-US" sz="2000" dirty="0">
                <a:latin typeface="+mn-lt"/>
                <a:ea typeface="+mn-ea"/>
                <a:cs typeface="+mn-cs"/>
              </a:rPr>
              <a:t>F protein neutralize both subtypes and could </a:t>
            </a:r>
            <a:r>
              <a:rPr lang="en-US" sz="2000" dirty="0" smtClean="0">
                <a:latin typeface="+mn-lt"/>
                <a:ea typeface="+mn-ea"/>
                <a:cs typeface="+mn-cs"/>
              </a:rPr>
              <a:t>be more</a:t>
            </a:r>
            <a:r>
              <a:rPr lang="en-US" sz="2000" dirty="0" smtClean="0"/>
              <a:t> </a:t>
            </a:r>
            <a:r>
              <a:rPr lang="en-US" sz="2000" dirty="0" smtClean="0">
                <a:latin typeface="+mn-lt"/>
                <a:ea typeface="+mn-ea"/>
                <a:cs typeface="+mn-cs"/>
              </a:rPr>
              <a:t>useful </a:t>
            </a:r>
            <a:r>
              <a:rPr lang="en-US" sz="2000" dirty="0">
                <a:latin typeface="+mn-lt"/>
                <a:ea typeface="+mn-ea"/>
                <a:cs typeface="+mn-cs"/>
              </a:rPr>
              <a:t>for active and passive </a:t>
            </a:r>
            <a:r>
              <a:rPr lang="en-US" sz="2000" dirty="0" smtClean="0">
                <a:latin typeface="+mn-lt"/>
                <a:ea typeface="+mn-ea"/>
                <a:cs typeface="+mn-cs"/>
              </a:rPr>
              <a:t>immunization</a:t>
            </a:r>
          </a:p>
          <a:p>
            <a:pPr marL="765810" lvl="1" indent="-256032" fontAlgn="auto">
              <a:spcAft>
                <a:spcPts val="0"/>
              </a:spcAft>
              <a:buFont typeface="Wingdings 3"/>
              <a:buChar char=""/>
              <a:defRPr/>
            </a:pPr>
            <a:r>
              <a:rPr lang="en-US" sz="1800" dirty="0" smtClean="0">
                <a:latin typeface="Bodoni MT" pitchFamily="18" charset="0"/>
                <a:sym typeface="Wingdings" pitchFamily="2" charset="2"/>
              </a:rPr>
              <a:t>1ry  &amp; 2ry infection with group-A can induce cross-reactive to group-B</a:t>
            </a:r>
          </a:p>
          <a:p>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28600" y="4724400"/>
            <a:ext cx="8686800" cy="167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Louis </a:t>
            </a:r>
            <a:r>
              <a:rPr lang="en-US" dirty="0" err="1" smtClean="0"/>
              <a:t>Bont</a:t>
            </a:r>
            <a:endParaRPr lang="en-US" dirty="0"/>
          </a:p>
        </p:txBody>
      </p:sp>
      <p:sp>
        <p:nvSpPr>
          <p:cNvPr id="139265" name="Rectangle 1"/>
          <p:cNvSpPr>
            <a:spLocks noChangeArrowheads="1"/>
          </p:cNvSpPr>
          <p:nvPr/>
        </p:nvSpPr>
        <p:spPr bwMode="auto">
          <a:xfrm>
            <a:off x="4800600" y="367099"/>
            <a:ext cx="2209800" cy="1558064"/>
          </a:xfrm>
          <a:prstGeom prst="rect">
            <a:avLst/>
          </a:prstGeom>
          <a:noFill/>
          <a:ln w="9525">
            <a:noFill/>
            <a:miter lim="800000"/>
            <a:headEnd/>
            <a:tailEnd/>
          </a:ln>
          <a:effectLst/>
        </p:spPr>
        <p:txBody>
          <a:bodyPr vert="horz" wrap="square" lIns="36501" tIns="0" rIns="36501" bIns="171396"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 </a:t>
            </a:r>
            <a:r>
              <a:rPr kumimoji="0" lang="en-US" sz="900" b="0" i="0" u="none" strike="noStrike" cap="none" normalizeH="0" baseline="0" dirty="0" smtClean="0">
                <a:ln>
                  <a:noFill/>
                </a:ln>
                <a:solidFill>
                  <a:srgbClr val="000000"/>
                </a:solidFill>
                <a:effectLst/>
                <a:latin typeface="Arial" pitchFamily="34" charset="0"/>
                <a:cs typeface="Arial" pitchFamily="34" charset="0"/>
                <a:hlinkClick r:id="rId2"/>
              </a:rPr>
              <a:t>  </a:t>
            </a:r>
            <a:r>
              <a:rPr kumimoji="0" lang="en-US" sz="9600" b="0" i="0" u="none" strike="noStrike" cap="none" normalizeH="0" baseline="0" dirty="0" smtClean="0">
                <a:ln>
                  <a:noFill/>
                </a:ln>
                <a:solidFill>
                  <a:srgbClr val="000000"/>
                </a:solidFill>
                <a:effectLst/>
                <a:latin typeface="Arial" pitchFamily="34" charset="0"/>
                <a:cs typeface="Arial" pitchFamily="34" charset="0"/>
              </a:rPr>
              <a:t/>
            </a:r>
            <a:br>
              <a:rPr kumimoji="0" lang="en-US" sz="96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smtClean="0">
                <a:ln>
                  <a:noFill/>
                </a:ln>
                <a:solidFill>
                  <a:srgbClr val="000000"/>
                </a:solidFill>
                <a:effectLst/>
                <a:latin typeface="Arial" pitchFamily="34" charset="0"/>
                <a:cs typeface="Arial" pitchFamily="34" charset="0"/>
              </a:rPr>
              <a:t>Louis </a:t>
            </a:r>
            <a:r>
              <a:rPr kumimoji="0" lang="en-US" sz="900" b="0" i="0" u="none" strike="noStrike" cap="none" normalizeH="0" baseline="0" dirty="0" err="1" smtClean="0">
                <a:ln>
                  <a:noFill/>
                </a:ln>
                <a:solidFill>
                  <a:srgbClr val="000000"/>
                </a:solidFill>
                <a:effectLst/>
                <a:latin typeface="Arial" pitchFamily="34" charset="0"/>
                <a:cs typeface="Arial" pitchFamily="34" charset="0"/>
              </a:rPr>
              <a:t>Bont</a:t>
            </a:r>
            <a:r>
              <a:rPr kumimoji="0" lang="en-US" sz="900" b="0" i="0" u="none" strike="noStrike" cap="none" normalizeH="0" baseline="0" dirty="0" smtClean="0">
                <a:ln>
                  <a:noFill/>
                </a:ln>
                <a:solidFill>
                  <a:srgbClr val="000000"/>
                </a:solidFill>
                <a:effectLst/>
                <a:latin typeface="Arial" pitchFamily="34" charset="0"/>
                <a:cs typeface="Arial" pitchFamily="34" charset="0"/>
              </a:rPr>
              <a:t>, MD, PhD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err="1" smtClean="0">
                <a:ln>
                  <a:noFill/>
                </a:ln>
                <a:solidFill>
                  <a:srgbClr val="000000"/>
                </a:solidFill>
                <a:effectLst/>
                <a:latin typeface="Arial" pitchFamily="34" charset="0"/>
                <a:cs typeface="Arial" pitchFamily="34" charset="0"/>
              </a:rPr>
              <a:t>Paediatric</a:t>
            </a:r>
            <a:r>
              <a:rPr kumimoji="0" lang="en-US" sz="900" b="0" i="0" u="none" strike="noStrike" cap="none" normalizeH="0" baseline="0" dirty="0" smtClean="0">
                <a:ln>
                  <a:noFill/>
                </a:ln>
                <a:solidFill>
                  <a:srgbClr val="000000"/>
                </a:solidFill>
                <a:effectLst/>
                <a:latin typeface="Arial" pitchFamily="34" charset="0"/>
                <a:cs typeface="Arial" pitchFamily="34" charset="0"/>
              </a:rPr>
              <a:t> Infectious Diseases Specialist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smtClean="0">
                <a:ln>
                  <a:noFill/>
                </a:ln>
                <a:solidFill>
                  <a:srgbClr val="000000"/>
                </a:solidFill>
                <a:effectLst/>
                <a:latin typeface="Arial" pitchFamily="34" charset="0"/>
                <a:cs typeface="Arial" pitchFamily="34" charset="0"/>
              </a:rPr>
              <a:t>Leader of the RSV Research Group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smtClean="0">
                <a:ln>
                  <a:noFill/>
                </a:ln>
                <a:solidFill>
                  <a:srgbClr val="000000"/>
                </a:solidFill>
                <a:effectLst/>
                <a:latin typeface="Arial" pitchFamily="34" charset="0"/>
                <a:cs typeface="Arial" pitchFamily="34" charset="0"/>
              </a:rPr>
              <a:t>University Medical Center Utrecht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err="1" smtClean="0">
                <a:ln>
                  <a:noFill/>
                </a:ln>
                <a:solidFill>
                  <a:srgbClr val="000000"/>
                </a:solidFill>
                <a:effectLst/>
                <a:latin typeface="Arial" pitchFamily="34" charset="0"/>
                <a:cs typeface="Arial" pitchFamily="34" charset="0"/>
              </a:rPr>
              <a:t>Utrecht</a:t>
            </a:r>
            <a:r>
              <a:rPr kumimoji="0" lang="en-US" sz="900" b="0" i="0" u="none" strike="noStrike" cap="none" normalizeH="0" baseline="0" dirty="0" smtClean="0">
                <a:ln>
                  <a:noFill/>
                </a:ln>
                <a:solidFill>
                  <a:srgbClr val="000000"/>
                </a:solidFill>
                <a:effectLst/>
                <a:latin typeface="Arial" pitchFamily="34" charset="0"/>
                <a:cs typeface="Arial" pitchFamily="34" charset="0"/>
              </a:rPr>
              <a:t>, The Netherlands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smtClean="0">
                <a:ln>
                  <a:noFill/>
                </a:ln>
                <a:solidFill>
                  <a:srgbClr val="000000"/>
                </a:solidFill>
                <a:effectLst/>
                <a:latin typeface="Arial" pitchFamily="34" charset="0"/>
                <a:cs typeface="Arial" pitchFamily="34" charset="0"/>
              </a:rPr>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smtClean="0">
                <a:ln>
                  <a:noFill/>
                </a:ln>
                <a:solidFill>
                  <a:srgbClr val="000000"/>
                </a:solidFill>
                <a:effectLst/>
                <a:latin typeface="Arial" pitchFamily="34" charset="0"/>
                <a:cs typeface="Arial" pitchFamily="34" charset="0"/>
              </a:rPr>
              <a:t/>
            </a:r>
            <a:br>
              <a:rPr kumimoji="0" lang="en-US" sz="900" b="0" i="0" u="none" strike="noStrike" cap="none" normalizeH="0" baseline="0" dirty="0" smtClean="0">
                <a:ln>
                  <a:noFill/>
                </a:ln>
                <a:solidFill>
                  <a:srgbClr val="000000"/>
                </a:solidFill>
                <a:effectLst/>
                <a:latin typeface="Arial" pitchFamily="34" charset="0"/>
                <a:cs typeface="Arial" pitchFamily="34" charset="0"/>
              </a:rPr>
            </a:br>
            <a:r>
              <a:rPr kumimoji="0" lang="en-US" sz="900" b="0" i="0" u="none" strike="noStrike" cap="none" normalizeH="0" baseline="0" dirty="0" smtClean="0">
                <a:ln>
                  <a:noFill/>
                </a:ln>
                <a:solidFill>
                  <a:srgbClr val="000000"/>
                </a:solidFill>
                <a:effectLst/>
                <a:latin typeface="Arial" pitchFamily="34" charset="0"/>
                <a:cs typeface="Arial" pitchFamily="34" charset="0"/>
              </a:rPr>
              <a:t/>
            </a:r>
            <a:br>
              <a:rPr kumimoji="0" lang="en-US" sz="900" b="0" i="0" u="none" strike="noStrike" cap="none" normalizeH="0" baseline="0" dirty="0" smtClean="0">
                <a:ln>
                  <a:noFill/>
                </a:ln>
                <a:solidFill>
                  <a:srgbClr val="000000"/>
                </a:solidFill>
                <a:effectLst/>
                <a:latin typeface="Arial" pitchFamily="34" charset="0"/>
                <a:cs typeface="Arial" pitchFamily="34" charset="0"/>
              </a:rPr>
            </a:br>
            <a:endParaRPr kumimoji="0" lang="en-US" sz="900" b="0" i="0" u="none" strike="noStrike" cap="none" normalizeH="0" baseline="0" dirty="0" smtClean="0">
              <a:ln>
                <a:noFill/>
              </a:ln>
              <a:solidFill>
                <a:srgbClr val="000000"/>
              </a:solidFill>
              <a:effectLst/>
              <a:latin typeface="Arial" pitchFamily="34" charset="0"/>
              <a:cs typeface="Arial" pitchFamily="34" charset="0"/>
            </a:endParaRPr>
          </a:p>
        </p:txBody>
      </p:sp>
      <p:pic>
        <p:nvPicPr>
          <p:cNvPr id="139266" name="Picture 2" descr="print"/>
          <p:cNvPicPr>
            <a:picLocks noChangeAspect="1" noChangeArrowheads="1"/>
          </p:cNvPicPr>
          <p:nvPr/>
        </p:nvPicPr>
        <p:blipFill>
          <a:blip r:embed="rId3" cstate="print"/>
          <a:srcRect/>
          <a:stretch>
            <a:fillRect/>
          </a:stretch>
        </p:blipFill>
        <p:spPr bwMode="auto">
          <a:xfrm>
            <a:off x="68263" y="-608013"/>
            <a:ext cx="142875" cy="142875"/>
          </a:xfrm>
          <a:prstGeom prst="rect">
            <a:avLst/>
          </a:prstGeom>
          <a:noFill/>
        </p:spPr>
      </p:pic>
      <p:pic>
        <p:nvPicPr>
          <p:cNvPr id="139267" name="Picture 3" descr="Laat de tekst voorlezen met ReadSpeaker">
            <a:hlinkClick r:id="rId4"/>
          </p:cNvPr>
          <p:cNvPicPr>
            <a:picLocks noChangeAspect="1" noChangeArrowheads="1"/>
          </p:cNvPicPr>
          <p:nvPr/>
        </p:nvPicPr>
        <p:blipFill>
          <a:blip r:embed="rId5" cstate="print"/>
          <a:srcRect/>
          <a:stretch>
            <a:fillRect/>
          </a:stretch>
        </p:blipFill>
        <p:spPr bwMode="auto">
          <a:xfrm>
            <a:off x="100013" y="-471488"/>
            <a:ext cx="142875" cy="142875"/>
          </a:xfrm>
          <a:prstGeom prst="rect">
            <a:avLst/>
          </a:prstGeom>
          <a:noFill/>
        </p:spPr>
      </p:pic>
      <p:pic>
        <p:nvPicPr>
          <p:cNvPr id="139268" name="Picture 4" descr="louis3">
            <a:hlinkClick r:id="rId2"/>
          </p:cNvPr>
          <p:cNvPicPr>
            <a:picLocks noChangeAspect="1" noChangeArrowheads="1"/>
          </p:cNvPicPr>
          <p:nvPr/>
        </p:nvPicPr>
        <p:blipFill>
          <a:blip r:embed="rId6" cstate="print"/>
          <a:srcRect/>
          <a:stretch>
            <a:fillRect/>
          </a:stretch>
        </p:blipFill>
        <p:spPr bwMode="auto">
          <a:xfrm>
            <a:off x="7086599" y="304800"/>
            <a:ext cx="1632857" cy="1752600"/>
          </a:xfrm>
          <a:prstGeom prst="rect">
            <a:avLst/>
          </a:prstGeom>
          <a:noFill/>
        </p:spPr>
      </p:pic>
      <p:sp>
        <p:nvSpPr>
          <p:cNvPr id="8" name="Rectangle 7"/>
          <p:cNvSpPr/>
          <p:nvPr/>
        </p:nvSpPr>
        <p:spPr>
          <a:xfrm>
            <a:off x="304800" y="2133601"/>
            <a:ext cx="8458200" cy="2585323"/>
          </a:xfrm>
          <a:prstGeom prst="rect">
            <a:avLst/>
          </a:prstGeom>
        </p:spPr>
        <p:txBody>
          <a:bodyPr wrap="square">
            <a:spAutoFit/>
          </a:bodyPr>
          <a:lstStyle/>
          <a:p>
            <a:pPr>
              <a:buFont typeface="Arial" pitchFamily="34" charset="0"/>
              <a:buChar char="•"/>
            </a:pPr>
            <a:r>
              <a:rPr lang="en-US" dirty="0" smtClean="0"/>
              <a:t> Founder and chairman of the </a:t>
            </a:r>
            <a:r>
              <a:rPr lang="en-US" dirty="0" err="1" smtClean="0"/>
              <a:t>Bronchiolitis</a:t>
            </a:r>
            <a:r>
              <a:rPr lang="en-US" dirty="0" smtClean="0"/>
              <a:t> Academy, a educational network for experts in Europe and South America</a:t>
            </a:r>
          </a:p>
          <a:p>
            <a:pPr>
              <a:buFont typeface="Arial" pitchFamily="34" charset="0"/>
              <a:buChar char="•"/>
            </a:pPr>
            <a:r>
              <a:rPr lang="en-US" dirty="0" smtClean="0"/>
              <a:t> Current chairman of the Global Expert Meeting, a conference on Respiratory Viruses in Europe and South America</a:t>
            </a:r>
          </a:p>
          <a:p>
            <a:pPr>
              <a:buFont typeface="Arial" pitchFamily="34" charset="0"/>
              <a:buChar char="•"/>
            </a:pPr>
            <a:r>
              <a:rPr lang="en-US" dirty="0" smtClean="0"/>
              <a:t> Founder of the Training of Upcoming Leaders In Pediatric Science (TULIPS) program, a career training program for young talented researchers</a:t>
            </a:r>
          </a:p>
          <a:p>
            <a:pPr>
              <a:buFont typeface="Arial" pitchFamily="34" charset="0"/>
              <a:buChar char="•"/>
            </a:pPr>
            <a:r>
              <a:rPr lang="en-US" dirty="0" smtClean="0"/>
              <a:t> Actively involved in the EUREKA network, an international high-quality translational medicine network</a:t>
            </a:r>
            <a:br>
              <a:rPr lang="en-US" dirty="0" smtClean="0"/>
            </a:br>
            <a:endParaRPr lang="en-US" dirty="0"/>
          </a:p>
        </p:txBody>
      </p:sp>
      <p:sp>
        <p:nvSpPr>
          <p:cNvPr id="9" name="Rectangle 8"/>
          <p:cNvSpPr/>
          <p:nvPr/>
        </p:nvSpPr>
        <p:spPr>
          <a:xfrm>
            <a:off x="228600" y="4826675"/>
            <a:ext cx="8763000" cy="1754326"/>
          </a:xfrm>
          <a:prstGeom prst="rect">
            <a:avLst/>
          </a:prstGeom>
        </p:spPr>
        <p:txBody>
          <a:bodyPr wrap="square">
            <a:spAutoFit/>
          </a:bodyPr>
          <a:lstStyle/>
          <a:p>
            <a:r>
              <a:rPr lang="en-US" dirty="0" smtClean="0">
                <a:solidFill>
                  <a:schemeClr val="tx2"/>
                </a:solidFill>
              </a:rPr>
              <a:t>Dr. </a:t>
            </a:r>
            <a:r>
              <a:rPr lang="en-US" dirty="0" err="1" smtClean="0">
                <a:solidFill>
                  <a:schemeClr val="tx2"/>
                </a:solidFill>
              </a:rPr>
              <a:t>Bont</a:t>
            </a:r>
            <a:r>
              <a:rPr lang="en-US" dirty="0" smtClean="0">
                <a:solidFill>
                  <a:schemeClr val="tx2"/>
                </a:solidFill>
              </a:rPr>
              <a:t> has authored many articles and book chapters on RSV </a:t>
            </a:r>
            <a:r>
              <a:rPr lang="en-US" dirty="0" err="1" smtClean="0">
                <a:solidFill>
                  <a:schemeClr val="tx2"/>
                </a:solidFill>
              </a:rPr>
              <a:t>bronchiolitis</a:t>
            </a:r>
            <a:r>
              <a:rPr lang="en-US" dirty="0" smtClean="0">
                <a:solidFill>
                  <a:schemeClr val="tx2"/>
                </a:solidFill>
              </a:rPr>
              <a:t>. </a:t>
            </a:r>
          </a:p>
          <a:p>
            <a:r>
              <a:rPr lang="en-US" dirty="0" smtClean="0">
                <a:solidFill>
                  <a:schemeClr val="tx2"/>
                </a:solidFill>
              </a:rPr>
              <a:t>He has served as reviewer for Lancet, British Medical Journal, Journal of Allergy and Clinical Immunology, Journal of Infectious Diseases, European Respiratory Journal, European, Thorax, American Journal of Respiratory and Critical Care Medicine and Pediatrics.</a:t>
            </a:r>
            <a:r>
              <a:rPr lang="en-US" dirty="0" smtClean="0"/>
              <a:t/>
            </a:r>
            <a:br>
              <a:rPr lang="en-US" dirty="0" smtClean="0"/>
            </a:br>
            <a:endParaRPr lang="en-US" dirty="0"/>
          </a:p>
        </p:txBody>
      </p:sp>
      <p:sp>
        <p:nvSpPr>
          <p:cNvPr id="11" name="Slide Number Placeholder 10"/>
          <p:cNvSpPr>
            <a:spLocks noGrp="1"/>
          </p:cNvSpPr>
          <p:nvPr>
            <p:ph type="sldNum" sz="quarter" idx="12"/>
          </p:nvPr>
        </p:nvSpPr>
        <p:spPr>
          <a:xfrm>
            <a:off x="7848600" y="6400800"/>
            <a:ext cx="1295400" cy="457200"/>
          </a:xfrm>
        </p:spPr>
        <p:txBody>
          <a:bodyPr/>
          <a:lstStyle/>
          <a:p>
            <a:fld id="{F986BC76-4583-4767-BEF4-83B93D20E8A7}"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Authors					</a:t>
            </a:r>
            <a:r>
              <a:rPr lang="en-US" sz="1800" dirty="0" smtClean="0"/>
              <a:t>Cont’d</a:t>
            </a:r>
            <a:endParaRPr lang="en-US" sz="3600" dirty="0"/>
          </a:p>
        </p:txBody>
      </p:sp>
      <p:sp>
        <p:nvSpPr>
          <p:cNvPr id="3" name="Content Placeholder 2"/>
          <p:cNvSpPr>
            <a:spLocks noGrp="1"/>
          </p:cNvSpPr>
          <p:nvPr>
            <p:ph idx="1"/>
          </p:nvPr>
        </p:nvSpPr>
        <p:spPr>
          <a:xfrm>
            <a:off x="457200" y="1905000"/>
            <a:ext cx="8229600" cy="4648200"/>
          </a:xfrm>
        </p:spPr>
        <p:txBody>
          <a:bodyPr/>
          <a:lstStyle/>
          <a:p>
            <a:pPr>
              <a:buNone/>
            </a:pPr>
            <a:r>
              <a:rPr lang="en-US" sz="2000" b="1" dirty="0" smtClean="0"/>
              <a:t>Others</a:t>
            </a:r>
          </a:p>
          <a:p>
            <a:r>
              <a:rPr lang="en-US" sz="2000" dirty="0" err="1" smtClean="0"/>
              <a:t>Jorine</a:t>
            </a:r>
            <a:r>
              <a:rPr lang="en-US" sz="2000" dirty="0" smtClean="0"/>
              <a:t> </a:t>
            </a:r>
            <a:r>
              <a:rPr lang="en-US" sz="2000" dirty="0" err="1" smtClean="0"/>
              <a:t>M.Molenaar</a:t>
            </a:r>
            <a:r>
              <a:rPr lang="en-US" sz="2000" dirty="0" smtClean="0"/>
              <a:t>, M.D.</a:t>
            </a:r>
          </a:p>
          <a:p>
            <a:r>
              <a:rPr lang="en-US" sz="2000" dirty="0" smtClean="0"/>
              <a:t>Pauline </a:t>
            </a:r>
            <a:r>
              <a:rPr lang="en-US" sz="2000" dirty="0" err="1" smtClean="0"/>
              <a:t>L.Winkler-Seinstra</a:t>
            </a:r>
            <a:r>
              <a:rPr lang="en-US" sz="2000" dirty="0" smtClean="0"/>
              <a:t>, M.Sc.</a:t>
            </a:r>
          </a:p>
          <a:p>
            <a:r>
              <a:rPr lang="en-US" sz="2000" dirty="0" smtClean="0"/>
              <a:t>Jan </a:t>
            </a:r>
            <a:r>
              <a:rPr lang="en-US" sz="2000" dirty="0" err="1" smtClean="0"/>
              <a:t>L.L.Kimpen</a:t>
            </a:r>
            <a:r>
              <a:rPr lang="en-US" sz="2000" dirty="0" smtClean="0"/>
              <a:t>, M.D., Ph.D. with around 172 publications, </a:t>
            </a:r>
          </a:p>
          <a:p>
            <a:pPr>
              <a:buNone/>
            </a:pPr>
            <a:r>
              <a:rPr lang="en-US" sz="2000" dirty="0" smtClean="0"/>
              <a:t>	</a:t>
            </a:r>
          </a:p>
          <a:p>
            <a:pPr>
              <a:buNone/>
            </a:pPr>
            <a:r>
              <a:rPr lang="en-US" sz="2000" dirty="0" smtClean="0"/>
              <a:t>	All Are from the Division of Pediatric Immunology and Infectious Diseases, University Medical Center Utrecht, Utrecht</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Authors					</a:t>
            </a:r>
            <a:r>
              <a:rPr lang="en-US" sz="1800" dirty="0" smtClean="0"/>
              <a:t>Cont’d</a:t>
            </a:r>
            <a:endParaRPr lang="en-US" sz="3600" dirty="0"/>
          </a:p>
        </p:txBody>
      </p:sp>
      <p:sp>
        <p:nvSpPr>
          <p:cNvPr id="3" name="Content Placeholder 2"/>
          <p:cNvSpPr>
            <a:spLocks noGrp="1"/>
          </p:cNvSpPr>
          <p:nvPr>
            <p:ph idx="1"/>
          </p:nvPr>
        </p:nvSpPr>
        <p:spPr>
          <a:xfrm>
            <a:off x="381000" y="2286000"/>
            <a:ext cx="8382000" cy="4572000"/>
          </a:xfrm>
        </p:spPr>
        <p:txBody>
          <a:bodyPr/>
          <a:lstStyle/>
          <a:p>
            <a:pPr>
              <a:buNone/>
            </a:pPr>
            <a:r>
              <a:rPr lang="en-US" sz="2000" b="1" dirty="0" smtClean="0"/>
              <a:t>Authors Evaluation</a:t>
            </a:r>
          </a:p>
          <a:p>
            <a:r>
              <a:rPr lang="en-US" sz="2000" dirty="0" smtClean="0">
                <a:solidFill>
                  <a:schemeClr val="tx2"/>
                </a:solidFill>
                <a:latin typeface="+mn-lt"/>
                <a:ea typeface="+mn-ea"/>
                <a:cs typeface="+mn-cs"/>
              </a:rPr>
              <a:t>The </a:t>
            </a:r>
            <a:r>
              <a:rPr lang="en-US" sz="2000" dirty="0">
                <a:solidFill>
                  <a:schemeClr val="tx2"/>
                </a:solidFill>
                <a:latin typeface="+mn-lt"/>
                <a:ea typeface="+mn-ea"/>
                <a:cs typeface="+mn-cs"/>
              </a:rPr>
              <a:t>authors are highly educated (</a:t>
            </a:r>
            <a:r>
              <a:rPr lang="en-US" sz="2000" dirty="0" smtClean="0">
                <a:solidFill>
                  <a:schemeClr val="tx2"/>
                </a:solidFill>
                <a:latin typeface="+mn-lt"/>
                <a:ea typeface="+mn-ea"/>
                <a:cs typeface="+mn-cs"/>
              </a:rPr>
              <a:t>PhD</a:t>
            </a:r>
            <a:r>
              <a:rPr lang="en-US" sz="2000" dirty="0"/>
              <a:t> </a:t>
            </a:r>
            <a:r>
              <a:rPr lang="en-US" sz="2000" dirty="0" smtClean="0">
                <a:solidFill>
                  <a:schemeClr val="tx2"/>
                </a:solidFill>
                <a:latin typeface="+mn-lt"/>
                <a:ea typeface="+mn-ea"/>
                <a:cs typeface="+mn-cs"/>
              </a:rPr>
              <a:t>&amp; </a:t>
            </a:r>
            <a:r>
              <a:rPr lang="en-US" sz="2000" dirty="0">
                <a:solidFill>
                  <a:schemeClr val="tx2"/>
                </a:solidFill>
                <a:latin typeface="+mn-lt"/>
                <a:ea typeface="+mn-ea"/>
                <a:cs typeface="+mn-cs"/>
              </a:rPr>
              <a:t>M.D.) &amp; are reputable source of trust in medical </a:t>
            </a:r>
            <a:r>
              <a:rPr lang="en-US" sz="2000" dirty="0" smtClean="0">
                <a:solidFill>
                  <a:schemeClr val="tx2"/>
                </a:solidFill>
                <a:latin typeface="+mn-lt"/>
                <a:ea typeface="+mn-ea"/>
                <a:cs typeface="+mn-cs"/>
              </a:rPr>
              <a:t>field</a:t>
            </a:r>
          </a:p>
          <a:p>
            <a:endParaRPr lang="en-US" sz="2000" dirty="0">
              <a:solidFill>
                <a:schemeClr val="tx2"/>
              </a:solidFill>
              <a:latin typeface="+mn-lt"/>
              <a:ea typeface="+mn-ea"/>
              <a:cs typeface="+mn-cs"/>
            </a:endParaRPr>
          </a:p>
          <a:p>
            <a:r>
              <a:rPr lang="en-US" sz="2000" dirty="0" smtClean="0">
                <a:solidFill>
                  <a:schemeClr val="tx2"/>
                </a:solidFill>
                <a:latin typeface="+mn-lt"/>
                <a:ea typeface="+mn-ea"/>
                <a:cs typeface="+mn-cs"/>
              </a:rPr>
              <a:t>No </a:t>
            </a:r>
            <a:r>
              <a:rPr lang="en-US" sz="2000" dirty="0" err="1" smtClean="0">
                <a:solidFill>
                  <a:schemeClr val="tx2"/>
                </a:solidFill>
                <a:latin typeface="+mn-lt"/>
                <a:ea typeface="+mn-ea"/>
                <a:cs typeface="+mn-cs"/>
              </a:rPr>
              <a:t>biostatician</a:t>
            </a:r>
            <a:endParaRPr lang="en-US" sz="2000" dirty="0" smtClean="0">
              <a:solidFill>
                <a:schemeClr val="tx2"/>
              </a:solidFill>
              <a:latin typeface="+mn-lt"/>
              <a:ea typeface="+mn-ea"/>
              <a:cs typeface="+mn-cs"/>
            </a:endParaRP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No pharmacists (the source of drug information &amp; counseling)</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Sponsor</a:t>
            </a:r>
            <a:endParaRPr lang="en-US" sz="3600" dirty="0"/>
          </a:p>
        </p:txBody>
      </p:sp>
      <p:sp>
        <p:nvSpPr>
          <p:cNvPr id="3" name="Content Placeholder 2"/>
          <p:cNvSpPr>
            <a:spLocks noGrp="1"/>
          </p:cNvSpPr>
          <p:nvPr>
            <p:ph idx="1"/>
          </p:nvPr>
        </p:nvSpPr>
        <p:spPr>
          <a:xfrm>
            <a:off x="304800" y="2438400"/>
            <a:ext cx="8458200" cy="4191000"/>
          </a:xfrm>
        </p:spPr>
        <p:txBody>
          <a:bodyPr/>
          <a:lstStyle/>
          <a:p>
            <a:pPr>
              <a:buNone/>
            </a:pPr>
            <a:r>
              <a:rPr lang="en-US" sz="2000" dirty="0" smtClean="0"/>
              <a:t>	The study was funded by Abbott Laboratories &amp; the Netherlands Organization for Health Research and Development (NWO-AGIKO) grant</a:t>
            </a:r>
          </a:p>
          <a:p>
            <a:pPr>
              <a:buNone/>
            </a:pPr>
            <a:endParaRPr lang="en-US" sz="2000" dirty="0" smtClean="0"/>
          </a:p>
          <a:p>
            <a:pPr>
              <a:buNone/>
            </a:pPr>
            <a:r>
              <a:rPr lang="en-US" sz="2000" dirty="0" smtClean="0"/>
              <a:t>	</a:t>
            </a:r>
            <a:endParaRPr lang="en-US" sz="2000" dirty="0"/>
          </a:p>
        </p:txBody>
      </p:sp>
      <p:pic>
        <p:nvPicPr>
          <p:cNvPr id="84994" name="Picture 2" descr="Beeldmerk avatar nwo rood.png">
            <a:hlinkClick r:id="rId2"/>
          </p:cNvPr>
          <p:cNvPicPr>
            <a:picLocks noChangeAspect="1" noChangeArrowheads="1"/>
          </p:cNvPicPr>
          <p:nvPr/>
        </p:nvPicPr>
        <p:blipFill>
          <a:blip r:embed="rId3" cstate="print"/>
          <a:srcRect/>
          <a:stretch>
            <a:fillRect/>
          </a:stretch>
        </p:blipFill>
        <p:spPr bwMode="auto">
          <a:xfrm>
            <a:off x="5715000" y="3810000"/>
            <a:ext cx="1790700" cy="1447800"/>
          </a:xfrm>
          <a:prstGeom prst="rect">
            <a:avLst/>
          </a:prstGeom>
          <a:noFill/>
        </p:spPr>
      </p:pic>
      <p:sp>
        <p:nvSpPr>
          <p:cNvPr id="84996" name="AutoShape 4" descr="data:image/jpeg;base64,/9j/4AAQSkZJRgABAQAAAQABAAD/2wCEAAkGBwgHBgkIBwgKCgkLDRYPDQwMDRsUFRAWIB0iIiAdHx8kKDQsJCYxJx8fLT0tMTU3Ojo6Iys/RD84QzQ5OjcBCgoKDQwNGg8PGjclHyU3Nzc3Nzc3Nzc3Nzc3Nzc3Nzc3Nzc3Nzc3Nzc3Nzc3Nzc3Nzc3Nzc3Nzc3Nzc3Nzc3N//AABEIAD0AlwMBIgACEQEDEQH/xAAbAAEAAQUBAAAAAAAAAAAAAAAAAwIEBQYHAf/EAEIQAAECBAMDCAUJBwUAAAAAAAECAwAEBREGEiEHEzEUFTJBUWGT0SJVcYGRFhcjUnSUocLiJjdCZbGy8DQ1VGJz/8QAGQEBAAIDAAAAAAAAAAAAAAAAAAIEAQMF/8QAJxEBAAIBAgMIAwAAAAAAAAAAAAECAxESBDFRExQyU2GBkdEhI1L/2gAMAwEAAhEDEQA/AO4whHilBKSpRAAFyT1QHsIsudqb6wlPHT5x7ztTfWEp46fOM6Sjur1XkIs+dqb6wlPHT5w52pvrCU8dPnDSTdXqvIRExMMTCM8u626nhmQoKH4RLGEiEQvzUvLZeUPtNZujvFhN/ZeKlPNIa3q3EJatfOVAJt7YCSEQsTUvM35O+07l47tYVb4R4/OSsuoJmJllpRFwFuBJI98BPCKULStIWhQUlQuCDcERVAIQilDiF3yLSrKbGxvYwFUIpS4hSlJSpJUniAdRFUAhCEAiKab30s60DYrQU37Li0SxG+4GmHHVC4QkqNu6DE8nPxs5fA/3NrwD5w+bl/1mz4B84xaa/iSsTi+QvTGYjMGZcaIT/nWYn/bX+ZR0v3xzvEOLHdp8OOZj3+1783L/AKzZ8A+cPm5f9Zs+CfOLL9tf5lG04J55yznPfKL3Rut/772/CIXyZqV13xLbixYMltvZzHy1PBhep+LxJBehW4y6E9FWUHX4iOqRy6h/vEX9smPzx0Cvz8zTKW9NyVOeqL6LZJZkgKXcgdfZxjVxfjifRY4D8Y5jpLi21eVdxfXsQuS71mMMSKAlFxZxxSsy/ggK96BG8bJZ+WxVs4lpOpIbmRLAycw04m6VBNslwePo5feDGq4Rwsh6mVWaxdgeam6uXHJtTizYzClq6CLHQjU6xb7IZDFWEq7MMTeHKhzZUFoQVKI+gIVos9wSTe3dFVeYvZJUqnRXMVmg0ZNQW2ULWlT4aS2hBc06ypRvoO469s20jEdLxxs6l6+1T0S9Tl6giVdzHMtAyLVYK0uk3v7fZF5gyUxPglnEc69heoTaKkpTbKJdIUtK05ikqRxyHeHUXtlOkY1OzzEcvstVLc3PLqE7VGn+SJsVNtJbWAVdhueHVpfuDa5faPO4WouGlVXD6m6LNSrTbc0JgFyyUJuooA001Avcjv0jYq9tAWziuXwvh2nJqVTdQFrW4/u2WgU5tSASfR1944nSNDxlS8UYmp2HcIN4cnGHqcEomZ1aRyY5UhAUhzgU2ubceq14y9Vw5VcJbS2MVyVNm6tS3GA08iTRnebIaDfQvc9EG/tgMrLbTJybZrtPTRUMYipLa3FyrkxdpaEGylBdtbXBy9d9DxtrmxmsYnGG6i7TKGxVA/UnHXZh2fDB3ikN3GXIe437+6LzCmEazWMSYmxPUJJymIqUs+xJy0yLOfSCwUsfw2A4dp+NjsukMV0lEph40ipyG6rJnJ2aWjKwtgNhJbCv4rqSOjeAbGq3XKlinEk7zczMmcmmDOu8pDfJhdwDKmxzi1xxHR747eOEcDwfRcW4dqdco0tSai1M1Cdli3UGk2YbabcUVqLnCxQrgNePXHfRAIQhAIt6j/oJn/yX/QxcRQ8gOtLbV0VgpPsMIYnk5zsvtzjN3/44/ujpFh2Ry93BtekZpXN5K0DRDzTwbUU9+oir5P4v+vNfff1Rey0pltui8OZgy5MNNk45nR07TshHMfk/i/68199/VD5PYv8ArzX339Ua+wp/cN3e7+XKmh/vEV9smPzx1GNEwhhOekaomoVLK2WgciArMVEi1yfYTG31ZuYfp7zEorI66A2F36AJsVDvAJI7xEeJtW1o2zyhLgqWpjndGmspUTcs5K8qbfbVL5SvepUCnKOu/ZFMtPyk0sol5htxaRmKQdQO23ZGNbp001TqnJDdqQ6hZl8iciQVpN02ubelc3/7d0SO0lan5R1czMvKQrKtSnAizdiSPQCdCoIv7IrrjLWila0IKErUkFZypBNsxsTYe4E+6NfladUFlhE0qYSkZBNK5Sr6ZYCsyk2V6KSSNNOy2kUN0yqNyrDe/mSrco36hNHMXNy4lRBPA5i2R1XF+qA2aI1PNJfQwpY3qwVJT1kC1z+IjXRI1VRYJMwhI6KUP2LZzk5lXWeIsLDMNCLAG0X1WkZh6ZExK7zMGghQS8UlSd4kqSNbAlIUL6akajjAZiIg+yWy4HEZEqKSrNoCDYj46RjKVJTSJpT00XkthBDLS3yrJdazY62JylOutuAOkUIbnkSz8oiVdQpUw44l8OICbKdK+pWbgeyAyzD7T4UWVhYQsoUR1KGhHuOkSxqzdIqMu8A2uY3RecWgNvn6MqfWvMq6tQUlGllcCLam+0DhAewhCAQhCAQhCAQhCAQhCAQhCAQhCAQhCAQhCAQhCAQhCA//2Q=="/>
          <p:cNvSpPr>
            <a:spLocks noChangeAspect="1" noChangeArrowheads="1"/>
          </p:cNvSpPr>
          <p:nvPr/>
        </p:nvSpPr>
        <p:spPr bwMode="auto">
          <a:xfrm>
            <a:off x="63500" y="-136525"/>
            <a:ext cx="1438275" cy="581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wgHBgkIBwgKCgkLDRYPDQwMDRsUFRAWIB0iIiAdHx8kKDQsJCYxJx8fLT0tMTU3Ojo6Iys/RD84QzQ5OjcBCgoKDQwNGg8PGjclHyU3Nzc3Nzc3Nzc3Nzc3Nzc3Nzc3Nzc3Nzc3Nzc3Nzc3Nzc3Nzc3Nzc3Nzc3Nzc3Nzc3N//AABEIAD0AlwMBIgACEQEDEQH/xAAbAAEAAQUBAAAAAAAAAAAAAAAAAwIEBQYHAf/EAEIQAAECBAMDCAUJBwUAAAAAAAECAwAEBREGEiEHEzEUFTJBUWGT0SJVcYGRFhcjUnSUocLiJjdCZbGy8DQ1VGJz/8QAGQEBAAIDAAAAAAAAAAAAAAAAAAIEAQMF/8QAJxEBAAIBAgMIAwAAAAAAAAAAAAECAxESBDFRExQyU2GBkdEhI1L/2gAMAwEAAhEDEQA/AO4whHilBKSpRAAFyT1QHsIsudqb6wlPHT5x7ztTfWEp46fOM6Sjur1XkIs+dqb6wlPHT5w52pvrCU8dPnDSTdXqvIRExMMTCM8u626nhmQoKH4RLGEiEQvzUvLZeUPtNZujvFhN/ZeKlPNIa3q3EJatfOVAJt7YCSEQsTUvM35O+07l47tYVb4R4/OSsuoJmJllpRFwFuBJI98BPCKULStIWhQUlQuCDcERVAIQilDiF3yLSrKbGxvYwFUIpS4hSlJSpJUniAdRFUAhCEAiKab30s60DYrQU37Li0SxG+4GmHHVC4QkqNu6DE8nPxs5fA/3NrwD5w+bl/1mz4B84xaa/iSsTi+QvTGYjMGZcaIT/nWYn/bX+ZR0v3xzvEOLHdp8OOZj3+1783L/AKzZ8A+cPm5f9Zs+CfOLL9tf5lG04J55yznPfKL3Rut/772/CIXyZqV13xLbixYMltvZzHy1PBhep+LxJBehW4y6E9FWUHX4iOqRy6h/vEX9smPzx0Cvz8zTKW9NyVOeqL6LZJZkgKXcgdfZxjVxfjifRY4D8Y5jpLi21eVdxfXsQuS71mMMSKAlFxZxxSsy/ggK96BG8bJZ+WxVs4lpOpIbmRLAycw04m6VBNslwePo5feDGq4Rwsh6mVWaxdgeam6uXHJtTizYzClq6CLHQjU6xb7IZDFWEq7MMTeHKhzZUFoQVKI+gIVos9wSTe3dFVeYvZJUqnRXMVmg0ZNQW2ULWlT4aS2hBc06ypRvoO469s20jEdLxxs6l6+1T0S9Tl6giVdzHMtAyLVYK0uk3v7fZF5gyUxPglnEc69heoTaKkpTbKJdIUtK05ikqRxyHeHUXtlOkY1OzzEcvstVLc3PLqE7VGn+SJsVNtJbWAVdhueHVpfuDa5faPO4WouGlVXD6m6LNSrTbc0JgFyyUJuooA001Avcjv0jYq9tAWziuXwvh2nJqVTdQFrW4/u2WgU5tSASfR1944nSNDxlS8UYmp2HcIN4cnGHqcEomZ1aRyY5UhAUhzgU2ubceq14y9Vw5VcJbS2MVyVNm6tS3GA08iTRnebIaDfQvc9EG/tgMrLbTJybZrtPTRUMYipLa3FyrkxdpaEGylBdtbXBy9d9DxtrmxmsYnGG6i7TKGxVA/UnHXZh2fDB3ikN3GXIe437+6LzCmEazWMSYmxPUJJymIqUs+xJy0yLOfSCwUsfw2A4dp+NjsukMV0lEph40ipyG6rJnJ2aWjKwtgNhJbCv4rqSOjeAbGq3XKlinEk7zczMmcmmDOu8pDfJhdwDKmxzi1xxHR747eOEcDwfRcW4dqdco0tSai1M1Cdli3UGk2YbabcUVqLnCxQrgNePXHfRAIQhAIt6j/oJn/yX/QxcRQ8gOtLbV0VgpPsMIYnk5zsvtzjN3/44/ujpFh2Ry93BtekZpXN5K0DRDzTwbUU9+oir5P4v+vNfff1Rey0pltui8OZgy5MNNk45nR07TshHMfk/i/68199/VD5PYv8ArzX339Ua+wp/cN3e7+XKmh/vEV9smPzx1GNEwhhOekaomoVLK2WgciArMVEi1yfYTG31ZuYfp7zEorI66A2F36AJsVDvAJI7xEeJtW1o2zyhLgqWpjndGmspUTcs5K8qbfbVL5SvepUCnKOu/ZFMtPyk0sol5htxaRmKQdQO23ZGNbp001TqnJDdqQ6hZl8iciQVpN02ubelc3/7d0SO0lan5R1czMvKQrKtSnAizdiSPQCdCoIv7IrrjLWila0IKErUkFZypBNsxsTYe4E+6NfladUFlhE0qYSkZBNK5Sr6ZYCsyk2V6KSSNNOy2kUN0yqNyrDe/mSrco36hNHMXNy4lRBPA5i2R1XF+qA2aI1PNJfQwpY3qwVJT1kC1z+IjXRI1VRYJMwhI6KUP2LZzk5lXWeIsLDMNCLAG0X1WkZh6ZExK7zMGghQS8UlSd4kqSNbAlIUL6akajjAZiIg+yWy4HEZEqKSrNoCDYj46RjKVJTSJpT00XkthBDLS3yrJdazY62JylOutuAOkUIbnkSz8oiVdQpUw44l8OICbKdK+pWbgeyAyzD7T4UWVhYQsoUR1KGhHuOkSxqzdIqMu8A2uY3RecWgNvn6MqfWvMq6tQUlGllcCLam+0DhAewhCAQhCAQhCAQhCAQhCAQhCAQhCAQhCAQhCAQhCAQhCA//2Q=="/>
          <p:cNvSpPr>
            <a:spLocks noChangeAspect="1" noChangeArrowheads="1"/>
          </p:cNvSpPr>
          <p:nvPr/>
        </p:nvSpPr>
        <p:spPr bwMode="auto">
          <a:xfrm>
            <a:off x="63500" y="-136525"/>
            <a:ext cx="1438275" cy="581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5000" name="Picture 8" descr="http://medillmoneymavens.com/wp-content/uploads/2012/03/abbott-logo.jpg">
            <a:hlinkClick r:id="rId4"/>
          </p:cNvPr>
          <p:cNvPicPr>
            <a:picLocks noChangeAspect="1" noChangeArrowheads="1"/>
          </p:cNvPicPr>
          <p:nvPr/>
        </p:nvPicPr>
        <p:blipFill>
          <a:blip r:embed="rId5" cstate="print"/>
          <a:srcRect/>
          <a:stretch>
            <a:fillRect/>
          </a:stretch>
        </p:blipFill>
        <p:spPr bwMode="auto">
          <a:xfrm>
            <a:off x="1143000" y="3810000"/>
            <a:ext cx="2995264" cy="1228726"/>
          </a:xfrm>
          <a:prstGeom prst="rect">
            <a:avLst/>
          </a:prstGeom>
          <a:noFill/>
        </p:spPr>
      </p:pic>
      <p:sp>
        <p:nvSpPr>
          <p:cNvPr id="8" name="Slide Number Placeholder 7"/>
          <p:cNvSpPr>
            <a:spLocks noGrp="1"/>
          </p:cNvSpPr>
          <p:nvPr>
            <p:ph type="sldNum" sz="quarter" idx="12"/>
          </p:nvPr>
        </p:nvSpPr>
        <p:spPr>
          <a:xfrm>
            <a:off x="7848600" y="6400800"/>
            <a:ext cx="1295400" cy="457200"/>
          </a:xfrm>
        </p:spPr>
        <p:txBody>
          <a:bodyPr/>
          <a:lstStyle/>
          <a:p>
            <a:fld id="{F986BC76-4583-4767-BEF4-83B93D20E8A7}"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Sponsor					</a:t>
            </a:r>
            <a:r>
              <a:rPr lang="en-US" sz="1800" dirty="0" smtClean="0"/>
              <a:t>Cont’d</a:t>
            </a:r>
            <a:endParaRPr lang="en-US" sz="3600" dirty="0"/>
          </a:p>
        </p:txBody>
      </p:sp>
      <p:sp>
        <p:nvSpPr>
          <p:cNvPr id="3" name="Content Placeholder 2"/>
          <p:cNvSpPr>
            <a:spLocks noGrp="1"/>
          </p:cNvSpPr>
          <p:nvPr>
            <p:ph idx="1"/>
          </p:nvPr>
        </p:nvSpPr>
        <p:spPr>
          <a:xfrm>
            <a:off x="457200" y="1752600"/>
            <a:ext cx="8229600" cy="4724400"/>
          </a:xfrm>
        </p:spPr>
        <p:txBody>
          <a:bodyPr/>
          <a:lstStyle/>
          <a:p>
            <a:pPr>
              <a:buNone/>
            </a:pPr>
            <a:r>
              <a:rPr lang="en-US" sz="2000" b="1" dirty="0" smtClean="0"/>
              <a:t>Sponsor Evaluation</a:t>
            </a:r>
          </a:p>
          <a:p>
            <a:r>
              <a:rPr lang="en-US" sz="2000" dirty="0" smtClean="0"/>
              <a:t>The Netherlands Organization for Health Research &amp; Development is a national organization that promotes quality &amp; innovation in the field of health research and health care, initiating and fostering new developments</a:t>
            </a:r>
          </a:p>
          <a:p>
            <a:endParaRPr lang="en-US" sz="2000" dirty="0" smtClean="0"/>
          </a:p>
          <a:p>
            <a:r>
              <a:rPr lang="en-US" sz="2000" dirty="0" smtClean="0"/>
              <a:t>Activities in the Medical Sciences (MW) are realized by the Netherlands Organization for Health Research and Development (</a:t>
            </a:r>
            <a:r>
              <a:rPr lang="en-US" sz="2000" dirty="0" err="1" smtClean="0"/>
              <a:t>ZonMw</a:t>
            </a:r>
            <a:r>
              <a:rPr lang="en-US" sz="2000" dirty="0" smtClean="0"/>
              <a:t>)</a:t>
            </a:r>
          </a:p>
          <a:p>
            <a:endParaRPr lang="en-US" sz="2000" dirty="0" smtClean="0"/>
          </a:p>
          <a:p>
            <a:r>
              <a:rPr lang="en-US" sz="2000" dirty="0" err="1" smtClean="0"/>
              <a:t>ZonMw</a:t>
            </a:r>
            <a:r>
              <a:rPr lang="en-US" sz="2000" dirty="0" smtClean="0"/>
              <a:t> facilitates health research and innovation in care: from fundamental research to the implementation of new treatments, preventative interventions or improvements in the structure of healthcare. It also participates in NWO-wide </a:t>
            </a:r>
            <a:r>
              <a:rPr lang="en-US" sz="2000" dirty="0" err="1" smtClean="0"/>
              <a:t>programmes</a:t>
            </a:r>
            <a:r>
              <a:rPr lang="en-US" sz="2000" dirty="0" smtClean="0"/>
              <a:t>. </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010400" cy="1409700"/>
          </a:xfrm>
        </p:spPr>
        <p:txBody>
          <a:bodyPr/>
          <a:lstStyle/>
          <a:p>
            <a:r>
              <a:rPr lang="en-US" sz="3600" dirty="0" smtClean="0"/>
              <a:t>Sponsor					</a:t>
            </a:r>
            <a:r>
              <a:rPr lang="en-US" sz="1800" dirty="0" smtClean="0"/>
              <a:t>Cont’d</a:t>
            </a:r>
            <a:endParaRPr lang="en-US" sz="3600" dirty="0"/>
          </a:p>
        </p:txBody>
      </p:sp>
      <p:sp>
        <p:nvSpPr>
          <p:cNvPr id="3" name="Content Placeholder 2"/>
          <p:cNvSpPr>
            <a:spLocks noGrp="1"/>
          </p:cNvSpPr>
          <p:nvPr>
            <p:ph idx="1"/>
          </p:nvPr>
        </p:nvSpPr>
        <p:spPr>
          <a:xfrm>
            <a:off x="304800" y="1676400"/>
            <a:ext cx="8610600" cy="4876800"/>
          </a:xfrm>
        </p:spPr>
        <p:txBody>
          <a:bodyPr/>
          <a:lstStyle/>
          <a:p>
            <a:pPr>
              <a:buNone/>
            </a:pPr>
            <a:r>
              <a:rPr lang="en-US" sz="2000" b="1" dirty="0" smtClean="0"/>
              <a:t>Sponsor Evaluation</a:t>
            </a:r>
          </a:p>
          <a:p>
            <a:r>
              <a:rPr lang="en-US" sz="2000" dirty="0" smtClean="0"/>
              <a:t>Dr. </a:t>
            </a:r>
            <a:r>
              <a:rPr lang="en-US" sz="2000" dirty="0" err="1" smtClean="0"/>
              <a:t>Blanken</a:t>
            </a:r>
            <a:r>
              <a:rPr lang="en-US" sz="2000" dirty="0" smtClean="0"/>
              <a:t>, the primary author of the article, received the grant and reported conflicts of interest</a:t>
            </a:r>
          </a:p>
          <a:p>
            <a:endParaRPr lang="en-US" sz="2000" dirty="0" smtClean="0"/>
          </a:p>
          <a:p>
            <a:r>
              <a:rPr lang="en-US" sz="2000" dirty="0" smtClean="0"/>
              <a:t>Study authors reported relationships with Abbott, </a:t>
            </a:r>
            <a:r>
              <a:rPr lang="en-US" sz="2000" dirty="0" err="1" smtClean="0"/>
              <a:t>Medimmune</a:t>
            </a:r>
            <a:r>
              <a:rPr lang="en-US" sz="2000" dirty="0" smtClean="0"/>
              <a:t>, and GlaxoSmithKline</a:t>
            </a:r>
          </a:p>
          <a:p>
            <a:endParaRPr lang="en-US" sz="2000" dirty="0" smtClean="0"/>
          </a:p>
          <a:p>
            <a:r>
              <a:rPr lang="en-US" sz="2000" dirty="0" err="1" smtClean="0"/>
              <a:t>Synagis</a:t>
            </a:r>
            <a:r>
              <a:rPr lang="en-US" sz="2000" dirty="0" smtClean="0"/>
              <a:t>® is marketed by Abbott in many foreign countries around the world</a:t>
            </a:r>
          </a:p>
          <a:p>
            <a:pPr>
              <a:buNone/>
            </a:pPr>
            <a:endParaRPr lang="en-US" sz="2000" dirty="0" smtClean="0"/>
          </a:p>
          <a:p>
            <a:pPr>
              <a:buNone/>
            </a:pPr>
            <a:r>
              <a:rPr lang="en-US" sz="2000" dirty="0" smtClean="0">
                <a:solidFill>
                  <a:srgbClr val="FF0000"/>
                </a:solidFill>
              </a:rPr>
              <a:t>Therefore</a:t>
            </a:r>
          </a:p>
          <a:p>
            <a:pPr>
              <a:buNone/>
            </a:pPr>
            <a:endParaRPr lang="en-US" sz="2000" dirty="0" smtClean="0">
              <a:solidFill>
                <a:srgbClr val="FF0000"/>
              </a:solidFill>
            </a:endParaRPr>
          </a:p>
          <a:p>
            <a:r>
              <a:rPr lang="en-US" sz="2000" dirty="0" smtClean="0"/>
              <a:t>Authors’ interference &amp; Bias cannot be eliminated!</a:t>
            </a:r>
          </a:p>
          <a:p>
            <a:pPr lvl="0">
              <a:buNone/>
            </a:pPr>
            <a:endParaRPr lang="en-US"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Title</a:t>
            </a:r>
            <a:r>
              <a:rPr lang="en-US" b="1" dirty="0" smtClean="0"/>
              <a:t> </a:t>
            </a:r>
            <a:endParaRPr lang="en-US" b="1" dirty="0"/>
          </a:p>
        </p:txBody>
      </p:sp>
      <p:sp>
        <p:nvSpPr>
          <p:cNvPr id="3" name="Content Placeholder 2"/>
          <p:cNvSpPr>
            <a:spLocks noGrp="1"/>
          </p:cNvSpPr>
          <p:nvPr>
            <p:ph idx="1"/>
          </p:nvPr>
        </p:nvSpPr>
        <p:spPr>
          <a:xfrm>
            <a:off x="304800" y="2514600"/>
            <a:ext cx="8610600" cy="2286000"/>
          </a:xfrm>
        </p:spPr>
        <p:style>
          <a:lnRef idx="0">
            <a:schemeClr val="accent1"/>
          </a:lnRef>
          <a:fillRef idx="3">
            <a:schemeClr val="accent1"/>
          </a:fillRef>
          <a:effectRef idx="3">
            <a:schemeClr val="accent1"/>
          </a:effectRef>
          <a:fontRef idx="minor">
            <a:schemeClr val="lt1"/>
          </a:fontRef>
        </p:style>
        <p:txBody>
          <a:bodyPr/>
          <a:lstStyle/>
          <a:p>
            <a:pPr algn="ctr">
              <a:buNone/>
            </a:pPr>
            <a:endParaRPr lang="en-US" dirty="0" smtClean="0"/>
          </a:p>
          <a:p>
            <a:pPr algn="ctr">
              <a:buNone/>
            </a:pPr>
            <a:r>
              <a:rPr lang="en-US" sz="3200" dirty="0" smtClean="0"/>
              <a:t>Respiratory </a:t>
            </a:r>
            <a:r>
              <a:rPr lang="en-US" sz="3200" dirty="0" err="1" smtClean="0"/>
              <a:t>Syncytial</a:t>
            </a:r>
            <a:r>
              <a:rPr lang="en-US" sz="3200" dirty="0" smtClean="0"/>
              <a:t> Virus and Recurrent Wheeze in Healthy Preterm Infants</a:t>
            </a:r>
            <a:endParaRPr lang="en-US" sz="32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Title						</a:t>
            </a:r>
            <a:r>
              <a:rPr lang="en-US" sz="1800" dirty="0" smtClean="0"/>
              <a:t>Cont’d</a:t>
            </a:r>
            <a:endParaRPr lang="en-US" sz="3600" dirty="0"/>
          </a:p>
        </p:txBody>
      </p:sp>
      <p:sp>
        <p:nvSpPr>
          <p:cNvPr id="3" name="Content Placeholder 2"/>
          <p:cNvSpPr>
            <a:spLocks noGrp="1"/>
          </p:cNvSpPr>
          <p:nvPr>
            <p:ph idx="1"/>
          </p:nvPr>
        </p:nvSpPr>
        <p:spPr>
          <a:xfrm>
            <a:off x="304800" y="2057400"/>
            <a:ext cx="8610600" cy="4648200"/>
          </a:xfrm>
        </p:spPr>
        <p:txBody>
          <a:bodyPr/>
          <a:lstStyle/>
          <a:p>
            <a:r>
              <a:rPr lang="en-US" sz="2000" dirty="0" smtClean="0"/>
              <a:t>The title is </a:t>
            </a:r>
            <a:r>
              <a:rPr lang="en-US" sz="2000" dirty="0" err="1" smtClean="0"/>
              <a:t>nonconclusive</a:t>
            </a:r>
            <a:r>
              <a:rPr lang="en-US" sz="2000" dirty="0" smtClean="0"/>
              <a:t>, objective unbiased</a:t>
            </a:r>
          </a:p>
          <a:p>
            <a:endParaRPr lang="en-US" sz="2000" dirty="0" smtClean="0"/>
          </a:p>
          <a:p>
            <a:r>
              <a:rPr lang="en-US" sz="2000" dirty="0" smtClean="0"/>
              <a:t>Clear and straightforward general not specific</a:t>
            </a:r>
          </a:p>
          <a:p>
            <a:endParaRPr lang="en-US" sz="2000" dirty="0" smtClean="0"/>
          </a:p>
          <a:p>
            <a:r>
              <a:rPr lang="en-US" sz="2000" dirty="0" smtClean="0"/>
              <a:t>Gives a brief idea about the article </a:t>
            </a:r>
          </a:p>
          <a:p>
            <a:endParaRPr lang="en-US" sz="2000" dirty="0" smtClean="0"/>
          </a:p>
          <a:p>
            <a:r>
              <a:rPr lang="en-US" sz="2000" dirty="0" smtClean="0"/>
              <a:t>The population of interest and age group is defined </a:t>
            </a:r>
          </a:p>
          <a:p>
            <a:pPr>
              <a:buNone/>
            </a:pP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Title						</a:t>
            </a:r>
            <a:r>
              <a:rPr lang="en-US" sz="1800" dirty="0" smtClean="0"/>
              <a:t>Cont’d</a:t>
            </a:r>
            <a:endParaRPr lang="en-US" sz="3600" dirty="0"/>
          </a:p>
        </p:txBody>
      </p:sp>
      <p:sp>
        <p:nvSpPr>
          <p:cNvPr id="3" name="Content Placeholder 2"/>
          <p:cNvSpPr>
            <a:spLocks noGrp="1"/>
          </p:cNvSpPr>
          <p:nvPr>
            <p:ph idx="1"/>
          </p:nvPr>
        </p:nvSpPr>
        <p:spPr>
          <a:xfrm>
            <a:off x="685800" y="1905000"/>
            <a:ext cx="8153400" cy="4724400"/>
          </a:xfrm>
        </p:spPr>
        <p:txBody>
          <a:bodyPr/>
          <a:lstStyle/>
          <a:p>
            <a:pPr>
              <a:buNone/>
            </a:pPr>
            <a:r>
              <a:rPr lang="en-US" sz="2000" dirty="0" smtClean="0"/>
              <a:t>The title did not:</a:t>
            </a:r>
          </a:p>
          <a:p>
            <a:pPr>
              <a:buNone/>
            </a:pPr>
            <a:endParaRPr lang="en-US" sz="2000" dirty="0" smtClean="0"/>
          </a:p>
          <a:p>
            <a:r>
              <a:rPr lang="en-US" sz="2000" dirty="0" smtClean="0"/>
              <a:t>Identify the therapeutic options being used </a:t>
            </a:r>
          </a:p>
          <a:p>
            <a:endParaRPr lang="en-US" sz="2000" dirty="0" smtClean="0"/>
          </a:p>
          <a:p>
            <a:r>
              <a:rPr lang="en-US" sz="2000" dirty="0" smtClean="0"/>
              <a:t>Indicate the type of study design neither the study regimen</a:t>
            </a:r>
          </a:p>
          <a:p>
            <a:endParaRPr lang="en-US" sz="2000" dirty="0" smtClean="0"/>
          </a:p>
          <a:p>
            <a:r>
              <a:rPr lang="en-US" sz="2000" dirty="0" smtClean="0"/>
              <a:t>Incomplete purpose</a:t>
            </a:r>
          </a:p>
          <a:p>
            <a:pPr>
              <a:buNone/>
            </a:pP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Abstract</a:t>
            </a:r>
            <a:endParaRPr lang="en-US" sz="3600" dirty="0"/>
          </a:p>
        </p:txBody>
      </p:sp>
      <p:sp>
        <p:nvSpPr>
          <p:cNvPr id="3" name="Content Placeholder 2"/>
          <p:cNvSpPr>
            <a:spLocks noGrp="1"/>
          </p:cNvSpPr>
          <p:nvPr>
            <p:ph idx="1"/>
          </p:nvPr>
        </p:nvSpPr>
        <p:spPr>
          <a:xfrm>
            <a:off x="381000" y="1676400"/>
            <a:ext cx="8382000" cy="4953000"/>
          </a:xfrm>
        </p:spPr>
        <p:txBody>
          <a:bodyPr/>
          <a:lstStyle/>
          <a:p>
            <a:r>
              <a:rPr lang="en-US" sz="2000" b="1" dirty="0" smtClean="0"/>
              <a:t>Background</a:t>
            </a:r>
          </a:p>
          <a:p>
            <a:pPr>
              <a:buNone/>
            </a:pPr>
            <a:r>
              <a:rPr lang="en-US" sz="2000" dirty="0" smtClean="0"/>
              <a:t>	Poses the problem of controversy regarding causal relationship between RSV infection and recurrent wheeze and previous use of </a:t>
            </a:r>
            <a:r>
              <a:rPr lang="en-US" sz="2000" dirty="0" err="1" smtClean="0"/>
              <a:t>palivizumab</a:t>
            </a:r>
            <a:endParaRPr lang="en-US" sz="2000" dirty="0" smtClean="0"/>
          </a:p>
          <a:p>
            <a:pPr>
              <a:buNone/>
            </a:pPr>
            <a:endParaRPr lang="en-US" sz="2000" dirty="0" smtClean="0"/>
          </a:p>
          <a:p>
            <a:r>
              <a:rPr lang="en-US" sz="2000" b="1" dirty="0" smtClean="0"/>
              <a:t>Methods</a:t>
            </a:r>
          </a:p>
          <a:p>
            <a:pPr>
              <a:buNone/>
            </a:pPr>
            <a:r>
              <a:rPr lang="en-US" sz="2000" dirty="0" smtClean="0"/>
              <a:t>	</a:t>
            </a:r>
            <a:r>
              <a:rPr lang="en-US" sz="2000" dirty="0" err="1" smtClean="0"/>
              <a:t>Palivizumab</a:t>
            </a:r>
            <a:r>
              <a:rPr lang="en-US" sz="2000" dirty="0" smtClean="0"/>
              <a:t> </a:t>
            </a:r>
            <a:r>
              <a:rPr lang="en-US" sz="2000" dirty="0" err="1" smtClean="0"/>
              <a:t>vs</a:t>
            </a:r>
            <a:r>
              <a:rPr lang="en-US" sz="2000" dirty="0" smtClean="0"/>
              <a:t> placebo in otherwise healthy preterm infants GA 33 to 35 weeks</a:t>
            </a:r>
          </a:p>
          <a:p>
            <a:pPr>
              <a:buNone/>
            </a:pPr>
            <a:endParaRPr lang="en-US" sz="2000" dirty="0" smtClean="0"/>
          </a:p>
          <a:p>
            <a:r>
              <a:rPr lang="en-US" sz="2000" b="1" dirty="0" smtClean="0"/>
              <a:t>Results</a:t>
            </a:r>
          </a:p>
          <a:p>
            <a:pPr>
              <a:buNone/>
            </a:pPr>
            <a:r>
              <a:rPr lang="en-US" sz="2000" dirty="0" smtClean="0"/>
              <a:t>	Primary &amp; 1 secondary outcome results were stated with P-values</a:t>
            </a:r>
          </a:p>
          <a:p>
            <a:endParaRPr lang="en-US" sz="2000" dirty="0" smtClean="0"/>
          </a:p>
          <a:p>
            <a:r>
              <a:rPr lang="en-US" sz="2000" b="1" dirty="0" smtClean="0"/>
              <a:t>Conclusion</a:t>
            </a:r>
          </a:p>
          <a:p>
            <a:pPr>
              <a:buNone/>
            </a:pPr>
            <a:r>
              <a:rPr lang="en-US" sz="2000" dirty="0" smtClean="0"/>
              <a:t>	Brief, straightforward, and reflective to the overall study</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RSV </a:t>
            </a:r>
            <a:r>
              <a:rPr lang="en-US" sz="3600" dirty="0" err="1" smtClean="0"/>
              <a:t>Pathophysiology</a:t>
            </a:r>
            <a:endParaRPr lang="en-US" sz="3600" dirty="0"/>
          </a:p>
        </p:txBody>
      </p:sp>
      <p:sp>
        <p:nvSpPr>
          <p:cNvPr id="3" name="Content Placeholder 2"/>
          <p:cNvSpPr>
            <a:spLocks noGrp="1"/>
          </p:cNvSpPr>
          <p:nvPr>
            <p:ph idx="1"/>
          </p:nvPr>
        </p:nvSpPr>
        <p:spPr>
          <a:xfrm>
            <a:off x="381000" y="1905000"/>
            <a:ext cx="8382000" cy="4724400"/>
          </a:xfrm>
        </p:spPr>
        <p:txBody>
          <a:bodyPr/>
          <a:lstStyle/>
          <a:p>
            <a:pPr marL="365760" indent="-256032" fontAlgn="auto">
              <a:spcAft>
                <a:spcPts val="0"/>
              </a:spcAft>
              <a:buNone/>
              <a:defRPr/>
            </a:pPr>
            <a:r>
              <a:rPr lang="en-US" sz="2000" b="1" dirty="0" smtClean="0"/>
              <a:t>Transmission</a:t>
            </a:r>
          </a:p>
          <a:p>
            <a:pPr marL="621792" lvl="1" fontAlgn="auto">
              <a:spcBef>
                <a:spcPts val="324"/>
              </a:spcBef>
              <a:spcAft>
                <a:spcPts val="0"/>
              </a:spcAft>
              <a:buFont typeface="Arial" pitchFamily="34" charset="0"/>
              <a:buChar char="–"/>
              <a:defRPr/>
            </a:pPr>
            <a:r>
              <a:rPr lang="en-US" sz="2000" dirty="0" smtClean="0"/>
              <a:t>Direct contact of respiratory secretions to nasopharyngeal or </a:t>
            </a:r>
            <a:r>
              <a:rPr lang="en-US" sz="2000" dirty="0" err="1" smtClean="0"/>
              <a:t>conjunctival</a:t>
            </a:r>
            <a:r>
              <a:rPr lang="en-US" sz="2000" dirty="0" smtClean="0"/>
              <a:t> mucous membrane</a:t>
            </a:r>
          </a:p>
          <a:p>
            <a:pPr marL="621792" lvl="1" fontAlgn="auto">
              <a:spcBef>
                <a:spcPts val="324"/>
              </a:spcBef>
              <a:spcAft>
                <a:spcPts val="0"/>
              </a:spcAft>
              <a:buFont typeface="Arial" pitchFamily="34" charset="0"/>
              <a:buChar char="–"/>
              <a:defRPr/>
            </a:pPr>
            <a:endParaRPr lang="en-US" sz="2000" dirty="0" smtClean="0"/>
          </a:p>
          <a:p>
            <a:pPr marL="621792" lvl="1" fontAlgn="auto">
              <a:spcBef>
                <a:spcPts val="324"/>
              </a:spcBef>
              <a:spcAft>
                <a:spcPts val="0"/>
              </a:spcAft>
              <a:buFont typeface="Arial" pitchFamily="34" charset="0"/>
              <a:buChar char="–"/>
              <a:defRPr/>
            </a:pPr>
            <a:r>
              <a:rPr lang="en-US" sz="2000" dirty="0" smtClean="0"/>
              <a:t>Viable on hard surface (6 hrs); rubber gloves (90 min); skin (20 min)</a:t>
            </a:r>
          </a:p>
          <a:p>
            <a:pPr marL="621792" lvl="1" fontAlgn="auto">
              <a:spcBef>
                <a:spcPts val="324"/>
              </a:spcBef>
              <a:spcAft>
                <a:spcPts val="0"/>
              </a:spcAft>
              <a:buFont typeface="Arial" pitchFamily="34" charset="0"/>
              <a:buChar char="–"/>
              <a:defRPr/>
            </a:pPr>
            <a:endParaRPr lang="en-US" sz="2000" dirty="0" smtClean="0"/>
          </a:p>
          <a:p>
            <a:pPr marL="621792" lvl="1" fontAlgn="auto">
              <a:spcBef>
                <a:spcPts val="324"/>
              </a:spcBef>
              <a:spcAft>
                <a:spcPts val="0"/>
              </a:spcAft>
              <a:buFont typeface="Arial" pitchFamily="34" charset="0"/>
              <a:buChar char="–"/>
              <a:defRPr/>
            </a:pPr>
            <a:r>
              <a:rPr lang="en-US" sz="2000" dirty="0" smtClean="0"/>
              <a:t>Incubation: 2-8 days</a:t>
            </a:r>
          </a:p>
          <a:p>
            <a:pPr marL="621792" lvl="1" fontAlgn="auto">
              <a:spcBef>
                <a:spcPts val="324"/>
              </a:spcBef>
              <a:spcAft>
                <a:spcPts val="0"/>
              </a:spcAft>
              <a:buFont typeface="Arial" pitchFamily="34" charset="0"/>
              <a:buChar char="–"/>
              <a:defRPr/>
            </a:pPr>
            <a:endParaRPr lang="en-US" sz="2000" dirty="0" smtClean="0"/>
          </a:p>
          <a:p>
            <a:pPr marL="621792" lvl="1" fontAlgn="auto">
              <a:spcBef>
                <a:spcPts val="324"/>
              </a:spcBef>
              <a:spcAft>
                <a:spcPts val="0"/>
              </a:spcAft>
              <a:buFont typeface="Arial" pitchFamily="34" charset="0"/>
              <a:buChar char="–"/>
              <a:defRPr/>
            </a:pPr>
            <a:r>
              <a:rPr lang="en-US" sz="2000" dirty="0" smtClean="0"/>
              <a:t>Shedding</a:t>
            </a:r>
          </a:p>
          <a:p>
            <a:pPr marL="859536" lvl="2" fontAlgn="auto">
              <a:spcAft>
                <a:spcPts val="0"/>
              </a:spcAft>
              <a:buFont typeface="Arial" pitchFamily="34" charset="0"/>
              <a:buChar char="•"/>
              <a:defRPr/>
            </a:pPr>
            <a:r>
              <a:rPr lang="en-US" sz="2000" dirty="0" smtClean="0"/>
              <a:t>3 weeks in </a:t>
            </a:r>
            <a:r>
              <a:rPr lang="en-US" sz="2000" dirty="0" err="1" smtClean="0"/>
              <a:t>immunocompetent</a:t>
            </a:r>
            <a:r>
              <a:rPr lang="en-US" sz="2000" dirty="0" smtClean="0"/>
              <a:t> </a:t>
            </a:r>
          </a:p>
          <a:p>
            <a:pPr marL="859536" lvl="2" fontAlgn="auto">
              <a:spcAft>
                <a:spcPts val="0"/>
              </a:spcAft>
              <a:buFont typeface="Arial" pitchFamily="34" charset="0"/>
              <a:buChar char="•"/>
              <a:defRPr/>
            </a:pPr>
            <a:r>
              <a:rPr lang="en-US" sz="2000" dirty="0" smtClean="0"/>
              <a:t>Several months in </a:t>
            </a:r>
            <a:r>
              <a:rPr lang="en-US" sz="2000" dirty="0" err="1" smtClean="0"/>
              <a:t>immunocompromised</a:t>
            </a:r>
            <a:r>
              <a:rPr lang="en-US" sz="2000" dirty="0" smtClean="0"/>
              <a:t> </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Abstract					</a:t>
            </a:r>
            <a:r>
              <a:rPr lang="en-US" sz="1800" dirty="0" smtClean="0"/>
              <a:t>Cont’d</a:t>
            </a:r>
            <a:endParaRPr lang="en-US" sz="3600" dirty="0"/>
          </a:p>
        </p:txBody>
      </p:sp>
      <p:sp>
        <p:nvSpPr>
          <p:cNvPr id="3" name="Content Placeholder 2"/>
          <p:cNvSpPr>
            <a:spLocks noGrp="1"/>
          </p:cNvSpPr>
          <p:nvPr>
            <p:ph idx="1"/>
          </p:nvPr>
        </p:nvSpPr>
        <p:spPr>
          <a:xfrm>
            <a:off x="381000" y="1905000"/>
            <a:ext cx="8382000" cy="4648200"/>
          </a:xfrm>
        </p:spPr>
        <p:txBody>
          <a:bodyPr/>
          <a:lstStyle/>
          <a:p>
            <a:pPr>
              <a:buNone/>
            </a:pPr>
            <a:r>
              <a:rPr lang="en-US" sz="2000" b="1" dirty="0" smtClean="0"/>
              <a:t>Abstract evaluation</a:t>
            </a:r>
          </a:p>
          <a:p>
            <a:r>
              <a:rPr lang="en-US" sz="2000" dirty="0" smtClean="0">
                <a:solidFill>
                  <a:schemeClr val="tx2"/>
                </a:solidFill>
                <a:latin typeface="+mn-lt"/>
                <a:ea typeface="+mn-ea"/>
                <a:cs typeface="+mn-cs"/>
              </a:rPr>
              <a:t>Conventional method used (background, methods, results, and conclusion)</a:t>
            </a:r>
            <a:endParaRPr lang="en-US" sz="2000" dirty="0">
              <a:solidFill>
                <a:schemeClr val="tx2"/>
              </a:solidFill>
              <a:latin typeface="+mn-lt"/>
              <a:ea typeface="+mn-ea"/>
              <a:cs typeface="+mn-cs"/>
            </a:endParaRPr>
          </a:p>
          <a:p>
            <a:r>
              <a:rPr lang="en-US" sz="2000" dirty="0" smtClean="0">
                <a:solidFill>
                  <a:schemeClr val="tx2"/>
                </a:solidFill>
                <a:latin typeface="+mn-lt"/>
                <a:ea typeface="+mn-ea"/>
                <a:cs typeface="+mn-cs"/>
              </a:rPr>
              <a:t>Brief </a:t>
            </a:r>
            <a:r>
              <a:rPr lang="en-US" sz="2000" dirty="0">
                <a:solidFill>
                  <a:schemeClr val="tx2"/>
                </a:solidFill>
                <a:latin typeface="+mn-lt"/>
                <a:ea typeface="+mn-ea"/>
                <a:cs typeface="+mn-cs"/>
              </a:rPr>
              <a:t>&amp; </a:t>
            </a:r>
            <a:r>
              <a:rPr lang="en-US" sz="2000" dirty="0" smtClean="0">
                <a:solidFill>
                  <a:schemeClr val="tx2"/>
                </a:solidFill>
                <a:latin typeface="+mn-lt"/>
                <a:ea typeface="+mn-ea"/>
                <a:cs typeface="+mn-cs"/>
              </a:rPr>
              <a:t>reflective of the main ideas in </a:t>
            </a:r>
            <a:r>
              <a:rPr lang="en-US" sz="2000" dirty="0">
                <a:solidFill>
                  <a:schemeClr val="tx2"/>
                </a:solidFill>
                <a:latin typeface="+mn-lt"/>
                <a:ea typeface="+mn-ea"/>
                <a:cs typeface="+mn-cs"/>
              </a:rPr>
              <a:t>the article</a:t>
            </a:r>
          </a:p>
          <a:p>
            <a:r>
              <a:rPr lang="en-US" sz="2000" dirty="0" smtClean="0"/>
              <a:t>Type of study design mentioned</a:t>
            </a:r>
          </a:p>
          <a:p>
            <a:r>
              <a:rPr lang="en-US" sz="2000" dirty="0" smtClean="0">
                <a:solidFill>
                  <a:schemeClr val="tx2"/>
                </a:solidFill>
                <a:latin typeface="+mn-lt"/>
                <a:ea typeface="+mn-ea"/>
                <a:cs typeface="+mn-cs"/>
              </a:rPr>
              <a:t>Primary outcome mentioned</a:t>
            </a:r>
            <a:r>
              <a:rPr lang="en-US" sz="2000" dirty="0"/>
              <a:t> </a:t>
            </a:r>
            <a:r>
              <a:rPr lang="en-US" sz="2000" dirty="0" smtClean="0"/>
              <a:t>but s</a:t>
            </a:r>
            <a:r>
              <a:rPr lang="en-US" sz="2000" dirty="0" smtClean="0">
                <a:solidFill>
                  <a:schemeClr val="tx2"/>
                </a:solidFill>
                <a:latin typeface="+mn-lt"/>
                <a:ea typeface="+mn-ea"/>
                <a:cs typeface="+mn-cs"/>
              </a:rPr>
              <a:t>econdary outcomes not mentioned</a:t>
            </a:r>
          </a:p>
          <a:p>
            <a:r>
              <a:rPr lang="en-US" sz="2000" dirty="0" smtClean="0">
                <a:solidFill>
                  <a:schemeClr val="tx2"/>
                </a:solidFill>
                <a:latin typeface="+mn-lt"/>
                <a:ea typeface="+mn-ea"/>
                <a:cs typeface="+mn-cs"/>
              </a:rPr>
              <a:t>Target </a:t>
            </a:r>
            <a:r>
              <a:rPr lang="en-US" sz="2000" dirty="0">
                <a:solidFill>
                  <a:schemeClr val="tx2"/>
                </a:solidFill>
                <a:latin typeface="+mn-lt"/>
                <a:ea typeface="+mn-ea"/>
                <a:cs typeface="+mn-cs"/>
              </a:rPr>
              <a:t>&amp; number of population identified</a:t>
            </a:r>
          </a:p>
          <a:p>
            <a:r>
              <a:rPr lang="en-US" sz="2000" dirty="0" smtClean="0">
                <a:solidFill>
                  <a:schemeClr val="tx2"/>
                </a:solidFill>
                <a:latin typeface="+mn-lt"/>
                <a:ea typeface="+mn-ea"/>
                <a:cs typeface="+mn-cs"/>
              </a:rPr>
              <a:t>Duration </a:t>
            </a:r>
            <a:r>
              <a:rPr lang="en-US" sz="2000" dirty="0">
                <a:solidFill>
                  <a:schemeClr val="tx2"/>
                </a:solidFill>
                <a:latin typeface="+mn-lt"/>
                <a:ea typeface="+mn-ea"/>
                <a:cs typeface="+mn-cs"/>
              </a:rPr>
              <a:t>of treatment mentioned</a:t>
            </a:r>
          </a:p>
          <a:p>
            <a:r>
              <a:rPr lang="en-US" sz="2000" dirty="0" smtClean="0">
                <a:solidFill>
                  <a:schemeClr val="tx2"/>
                </a:solidFill>
                <a:latin typeface="+mn-lt"/>
                <a:ea typeface="+mn-ea"/>
                <a:cs typeface="+mn-cs"/>
              </a:rPr>
              <a:t>Dose and number of doses received not mentioned</a:t>
            </a:r>
          </a:p>
          <a:p>
            <a:r>
              <a:rPr lang="en-US" sz="2000" dirty="0" smtClean="0">
                <a:solidFill>
                  <a:schemeClr val="tx2"/>
                </a:solidFill>
                <a:latin typeface="+mn-lt"/>
                <a:ea typeface="+mn-ea"/>
                <a:cs typeface="+mn-cs"/>
              </a:rPr>
              <a:t>P </a:t>
            </a:r>
            <a:r>
              <a:rPr lang="en-US" sz="2000" dirty="0">
                <a:solidFill>
                  <a:schemeClr val="tx2"/>
                </a:solidFill>
                <a:latin typeface="+mn-lt"/>
                <a:ea typeface="+mn-ea"/>
                <a:cs typeface="+mn-cs"/>
              </a:rPr>
              <a:t>value </a:t>
            </a:r>
            <a:r>
              <a:rPr lang="en-US" sz="2000" dirty="0" smtClean="0">
                <a:solidFill>
                  <a:schemeClr val="tx2"/>
                </a:solidFill>
                <a:latin typeface="+mn-lt"/>
                <a:ea typeface="+mn-ea"/>
                <a:cs typeface="+mn-cs"/>
              </a:rPr>
              <a:t>listed</a:t>
            </a:r>
          </a:p>
          <a:p>
            <a:r>
              <a:rPr lang="en-US" sz="2000" dirty="0" smtClean="0"/>
              <a:t>Objective not clearly listed in the background</a:t>
            </a:r>
          </a:p>
          <a:p>
            <a:r>
              <a:rPr lang="en-US" sz="2000" dirty="0" smtClean="0">
                <a:solidFill>
                  <a:schemeClr val="tx2"/>
                </a:solidFill>
                <a:latin typeface="+mn-lt"/>
                <a:ea typeface="+mn-ea"/>
                <a:cs typeface="+mn-cs"/>
              </a:rPr>
              <a:t>Therapeutic option to which results were compared was mentioned</a:t>
            </a:r>
            <a:endParaRPr lang="en-US" sz="2000" dirty="0">
              <a:solidFill>
                <a:schemeClr val="tx2"/>
              </a:solidFill>
              <a:latin typeface="+mn-lt"/>
              <a:ea typeface="+mn-ea"/>
              <a:cs typeface="+mn-cs"/>
            </a:endParaRP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0" name="Picture 6" descr="http://blogs.msdn.com/blogfiles/willy-peter_schaub/WindowsLiveWriter/VSTS2010101GuidancegetsthethumbsupforBET_7E11/CLIPART_OF_26862_SMJPG_2.jpg">
            <a:hlinkClick r:id="rId2"/>
          </p:cNvPr>
          <p:cNvPicPr>
            <a:picLocks noChangeAspect="1" noChangeArrowheads="1"/>
          </p:cNvPicPr>
          <p:nvPr/>
        </p:nvPicPr>
        <p:blipFill>
          <a:blip r:embed="rId3" cstate="print"/>
          <a:srcRect/>
          <a:stretch>
            <a:fillRect/>
          </a:stretch>
        </p:blipFill>
        <p:spPr bwMode="auto">
          <a:xfrm>
            <a:off x="3200400" y="2209800"/>
            <a:ext cx="5336497" cy="4267200"/>
          </a:xfrm>
          <a:prstGeom prst="rect">
            <a:avLst/>
          </a:prstGeom>
          <a:noFill/>
        </p:spPr>
      </p:pic>
      <p:sp>
        <p:nvSpPr>
          <p:cNvPr id="4" name="Rectangle 3"/>
          <p:cNvSpPr/>
          <p:nvPr/>
        </p:nvSpPr>
        <p:spPr>
          <a:xfrm>
            <a:off x="685800" y="2743200"/>
            <a:ext cx="549381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4626" name="AutoShape 2" descr="data:image/jpeg;base64,/9j/4AAQSkZJRgABAQAAAQABAAD/2wCEAAkGBxQSDxQQEBQUFBQPEA8QFBUPFQ8UEA8UFBQWFxQRFBQYHCggGBwmGxQUITEhJSkrLi4uFx8zODMsNygtLisBCgoKDg0OGhAQFywkHB8sLCwsLCwsLCwsLCwsLCwsLCwsLCwsLCwsLCwrLCwsLCwsLCwsLCwsLCwrLCwrNywsK//AABEIAMkA+wMBIgACEQEDEQH/xAAbAAEAAgMBAQAAAAAAAAAAAAAAAwQCBQYBB//EAD0QAAIBAgMFBgQFAgQHAQAAAAABAgMRBBIhBTFBUWEGEyJxgZEyobHBI0JSctEUYjOS4fAVNEOCg6LxB//EABkBAQEBAQEBAAAAAAAAAAAAAAABAgMEBf/EAB0RAQEAAgMBAQEAAAAAAAAAAAABAhEDEiExQVH/2gAMAwEAAhEDEQA/APuIAAAAAAAAAAAAAAAAAAAAAAAAAAAAAAAAIqleMd7+7I/66HN+zAsgwp1VJXi0/IzAAAAAAAAAAAAAAAAAAAAAAAAAAAAAAAAAAAAa7HYyzyR4b39kXcRUywlLkm/4OccywSuZg5kTkYuRRLGs4vNF2f16M3+BxSqQzbmtGuTOazF7YdW1Vx4Si/dbvuSjfgAgAAAAAAAAAAAAAAAAAAAAAAAAAAAAAAAAq7Ti3Rmoq7y3S521t8jkv6xNXjx+R25xvaDZ/c1e8ivw6r4boS3uPlxXqUVu9fMlhX5lS56mBbdQvbB1rrpGT+33NUmbfs0r1pPlTf1RB0oAAAAAAAAAAAAAAAAAAAAAAAAAAAAAAAAAAFfH0oTpTjVsoZW5NtJRS1zXe62+/Qnbtq+BxfbPHSqUZRjfJFwk4rfOMZKUk1xuk9ANXTqK7jGamlrGUd048JI8rYyEPinFebRFi9kKazu+aUdH+lPl1KWC2I6ejip23NvxNdblFyO1FJ2pRc+ruor1e823ZvtBkupU/iesovxabtHpb2NfDCyatZRX9u//AEJ4YdU8sYxu3oluSS3t/IDv8PXjOKlF3T/3YkOc2Nj1TvGe52fh1s+Ont7HRRldXW56rqQegAAAAAAAAAAAAAAAAAAAAAAAAEDxdO9s8L8s0b/UCcBAAAVsfilThmbSvor8wKe3caoQy31k9ei6/I4fbOPSi9Szt/HXTd731vvuUOzXZKeNh31epKnQc2oRil3laK/MpP4Y3ut13Z7tGUbTZO1IVqUJXV3FX5XWj+aZetHmiDtN2fhhqEJ4WChTorLOMb/C3fvG97d27t6634HNQx3UDq5Tit7RQq4rPUjGnbw3cpPgnwS4u9vY0FbHabyv2f2pfEzg+MU11tv+qA7qjBJG92LWvBwf5Hp5Pd9znqVW6NrsKX4klzhf2a/kDegAgAAAAAAAAAAAAAAAAAAAR4isoQlOW6KbfoSFXadHPRqQva8JavRJ20bfmWfRyO0do1Kr8TtF7oxfht15ldKyulf5LzfQhpJ2V7J9PM9xlOU4pQaunqpXyyXFXW4+hJqeODddjdrKpKVOMrws5Q5Jxllml0v9GdWcd2d7ug3UqZnNppKKVoq+ut9Wzb1du/oh6zf2X8nkz48rl5HSZSRt61VRi5S0SV2cdt3aU6j0Ty8FHevPmXMVj51Flk1Z8Iqy6a7zR4eNWWJ/p1Z94nOnKVklFfEpc7dNWS8Vxm6sylWdidlHW/GxMvw5Sco0o3vLg+8lwV03Zb77+B3MIJJJJJJJJLRJLckjHD0lCEYLdCMYrySsSHJpqe0+0e5w7atnqfhwTSau1q2nvSV/lzPlFTZdWPwtSXXR/wAHbdrcQqteKheSpRlFtLwqTeqT56I5rFbbpU5ZJ5k917Jx90zUwyv4m45/EwqrR05f+tvqXuzOwZ1aneawjB6y1vflG+82lOcKrtGStx5r0Z0lGoqUIxVsu5NaNO17PXXjqTSs/wCijFWTaa43v9TZdnF+JPe8sEm3a2r03eTNdg1PEScaW6PxTfww6dX0+h1WBwkaUFCPm298nxbAsAAgAAAAAAAAAAAARVKyWnESbEoK/esVMRkjmnouZrrU2zxGIjBZpyUV149FzKFTb1Fbm5fti/vY0G08Y608z+FaRXJc/NlTKejHgmvWLn/G+r9pV+SDf72l8lc0+N2jUq/G9P0x0j7cfUgynmU648eOPyMXK1ikSwMEiSJtEsUSxRHEliB7YqYuhJ1KVWm0pUamfW+qaaa+ZcNRt/HOm6cU2s8pZsu9RS1aJR1VbtBGPC375RX0ua7EbcdTRTST4QUlfzlv9rGhpbQw8Y54R7y6upTu2+tuBr8X20qU3aEEorkop/Q5TDGfjdtrc4+qo03ltdLRK3pochU2bKrKzV7u+u+5vcH2vhXX4lKLfOUVd+qsW57VX/TioXX5Uk/feb2zpQxmzI0qEYrSVOEm2n4rauzfncyxUO8o0Y3as3UaT1atZX9GzHEYpWadryTsud9Lslwbvq9dx5uazbpg7rsvJLCwivyZovpq39GjbqRouzrtSb5zdvRJf78jbKocm1i4uQKZlnGhMACADxysYOqXRtICNVUZZho2yMHUXMinWd7Jb/l1NRtXaGWXdQ+JJXf6VwS6msMO10lum0xWLjFayS/c7FShioNu1RNvTel7I5+XGUn5uT+rZhRln+BXit85eGC8r7z0Thk/XPvXR4nGKMJNNZktFminLojnZ4ipUk5VLpcIt3frwXoY19o0qa1tJq7b3RVvdnuCxHewVS1lPWK5Re6/WxvHjku0uTLKMpLlGU6MoXExcSxlMXECDKepGbRHUmoq8ml5gSRJUypSruX+HCUutrL3JstTlCP7pr7AWEct2klmz1OVqVPq98n9jfVITaa72mvJSfzsc52rg3Sapu+WnljbRuTazy9rpebM2rpZ2TsmHdLvJN/FZRtHTM9+81fbHB0YUlOi4qVNvPBzu5xfFXe9cuN30M9p7U7qlvtolfgubuaN1s6ve6fLU8eWdt+u0kQ9n5KpWp04fnnFO3BX8T9rn07C7Jox4OX73f5KyPmeCrQo14yhZTzX8PLjmtuujvsNtVPcydr/AE1FXttkdTDwyR8MajTvbS6WS25rjr6cb1sNhYuPg8EuDi7WfVbn7E3aik61KNSmrzotuy3yg7Zkuuifo+Zqdg7QVRxjTabk0lbrxZlX1DCNKEVFWSirFmMjXUalkkuCS9ieNUoupmVypGoZ96BtCKtXUSSRrMbSbuSCTD4uLbbe/wCRLUm1qnBLnJs5PE99Sb/DlUjffTcc3qpNfUqV9oVJK39NiH0y00veU0jp4y6x7Qp3s60L8opP5k1LG027J5m+Sj9jhcLgMbWmlTowpxv4pVqlnBfthF3fS/sdvs3ZcaMbLxSa8U5b5eXJdPqS2CDtFjKlLC1atCnKdSEMyhDWUrcufkj5T2d7d05/8zJQrpyzd7ulrzfHhZ66H2dxNXtLs/hcQ74jD0ar/VUpU5S/zNXN4ZdWbNuRq9p8PJXahJpaatx899jnNq9ppObk6n4aVo06K3dLRVz6DT7G4SH+Fh8PH/ww09iy9j2VoxppcopxO3eM6fCNo9spOXdxpzjfS9ROCa46PVn2LZKXcx5JJdNEcx28pwjhsRGcU3ejSgpJNwm7zzLqklr/ACbDZu36fcxypNRSUW43e4Y5fdljoFVXC8v2pszS4ytBf3tX9jmMV2kluV/ey9kajE7bm97S+Rq5Jp3zcOE4v1MZQPmlTtBVhKLjLPFyUXHSV22ktd59LpJ5FffZGpdxKp4uq46RV5S0SKtSEaXireOpyb8EOnV9DHtHi5UKSqx0bbi3a9r3t5HI19sWjFu7k1om7vzbJldRZNugx+35pZY7uXD2Rpntuo/zexqv6tzd5f6FinM895XTquRx9Ru7ci1UrXKdJFmnEzeS1ZijrUcys1dPmamfZei3dQUb6vLon6I6OnEs06Ryac5htjxhpFWLzvBeRvY4dcjyWCT4AaTCVu9+J3jeyXDTi+bOi2dhYpqSSTW52V16mmq9mfFno1J0pPV5crjLzjJNF7CbLxK0lXTX9lOEZP1d/oB0FHEFynVNfhsNlSRdhTKLMZkmYhhElUQN8YuKMgZEcqSKmJsluL0ijiqZYNZHaji2r2V3usbLAY7vb2d0t/RnP1OzbrVcyqVKaW9xaafRRd162OnwOChRhkgrLe76uT4tvmatmkZtGNWUYRc5tJLiyWSOR7bZ04yb8LX+Tm7c+onqNviNqUt2eT6Q8KXnfUrf8Uw/FN+sjhY4qpPTD08y/VJ5Kfo7Nv2t1J4bLxktc9GPTu6kvnnX0NbkNIP/ANPnCpQjKlmXjhmi9ys2k/aT+XI5LZk5wjlVrb9b6HaV9gVqiUas4OKafghJN285Mkp7BUVuJcrvxdOIxbqPi15aGmr0XfX5n0jFbLXI1NfZUd7Wl436K6u/Yntp8TdguyOscZX/AHUofSpL7L1PoLiY7Pd6atbwq1la/sRYjFSWkKc5PqrI9uMmM1HG3aLaEISg4VUpRno0+J8w2zsx0a7hrbgnrZcFfysfRO7eZVa7Ta+GnF/Xkjmdvy72snyzX9f/AIjHL7iuP1z1Cky/RoMt0cIi/Sw543ZTpUWWadJl6nhyzTw4FSlSLlOmT06BYhQArRgTQplmNAkjSAhhTLEIGcaZNCBR5CJNGIjEligPFAyymaR7YDbAAyMZMo4utYtVTU45NpmoLWz8TG2vHjy8y3OpL8qT9TiXtHupZajya6OWkX5N6FyG1XbSX0N6l9ZdL3slrOUYrlHVnL9oqvfN3+C2VRdua1+/sVcXt2mnaVROX6U8035Qjdv2PMJRqV5KTi4QWvj0nP04L5+Q8g2GzMKklobaGGR7hMNZFzKYaUKlAp1qJuJxKlamBocRQNdXwyaa56HQVqJRq0QOcw2NlDwu6cNNL6eT32Lj2zK1rvXrL+SbFYJS1a157n7lR4BLn7necsc+qGpiHL15Ffu7u5cWHtuM4UTnlybamOkFKiW6VIlp0izCkYaRwplmnSJaVItQpgQQpE8KZPCmSxpgQRgZqmWFTMlACuoGagTqBkoAQqJIkSKB7lAwRkZZT3KBsQAZGMkVqtC5bPGiyjUYjZsZK0op+aNXPshhm7uhTf8A2ROqynmUuxpMHsKlT0p04x/akvobKnhki1lFibEageNEpi0XYglEgqQLjiRygBrp0yCpQNnKmRypgaieFMHg0bZ0jCVIDSTwRgsGbt0THuANVHCk0MObDuDJUQKkKRYhTJo0SWNMCGNMkUCVQMlECJQMlAlynuUCPKeqJJlFgMMoymdhYDGx7lMrAC0ADIAHgAAAAAAPD08A8MWjNnjKI5RI3AmZ4yiBwPHAlZiwIXAKBIAMFA9UDM9QGKgZKBkegYqJllPTJAY5RYyAGNhY9YA8sLHoA8se2B6g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28" name="AutoShape 4" descr="data:image/jpeg;base64,/9j/4AAQSkZJRgABAQAAAQABAAD/2wCEAAkGBxQSDxQQEBQUFBQPEA8QFBUPFQ8UEA8UFBQWFxQRFBQYHCggGBwmGxQUITEhJSkrLi4uFx8zODMsNygtLisBCgoKDg0OGhAQFywkHB8sLCwsLCwsLCwsLCwsLCwsLCwsLCwsLCwsLCwrLCwsLCwsLCwsLCwsLCwrLCwrNywsK//AABEIAMkA+wMBIgACEQEDEQH/xAAbAAEAAgMBAQAAAAAAAAAAAAAAAwQCBQYBB//EAD0QAAIBAgMFBgQFAgQHAQAAAAABAgMRBBIhBTFBUWEGEyJxgZEyobHBI0JSctEUYjOS4fAVNEOCg6LxB//EABkBAQEBAQEBAAAAAAAAAAAAAAABAgMEBf/EAB0RAQEAAgMBAQEAAAAAAAAAAAABAhEDEiExQVH/2gAMAwEAAhEDEQA/APuIAAAAAAAAAAAAAAAAAAAAAAAAAAAAAAAAIqleMd7+7I/66HN+zAsgwp1VJXi0/IzAAAAAAAAAAAAAAAAAAAAAAAAAAAAAAAAAAAAa7HYyzyR4b39kXcRUywlLkm/4OccywSuZg5kTkYuRRLGs4vNF2f16M3+BxSqQzbmtGuTOazF7YdW1Vx4Si/dbvuSjfgAgAAAAAAAAAAAAAAAAAAAAAAAAAAAAAAAAq7Ti3Rmoq7y3S521t8jkv6xNXjx+R25xvaDZ/c1e8ivw6r4boS3uPlxXqUVu9fMlhX5lS56mBbdQvbB1rrpGT+33NUmbfs0r1pPlTf1RB0oAAAAAAAAAAAAAAAAAAAAAAAAAAAAAAAAAAFfH0oTpTjVsoZW5NtJRS1zXe62+/Qnbtq+BxfbPHSqUZRjfJFwk4rfOMZKUk1xuk9ANXTqK7jGamlrGUd048JI8rYyEPinFebRFi9kKazu+aUdH+lPl1KWC2I6ejip23NvxNdblFyO1FJ2pRc+ruor1e823ZvtBkupU/iesovxabtHpb2NfDCyatZRX9u//AEJ4YdU8sYxu3oluSS3t/IDv8PXjOKlF3T/3YkOc2Nj1TvGe52fh1s+Ont7HRRldXW56rqQegAAAAAAAAAAAAAAAAAAAAAAAAEDxdO9s8L8s0b/UCcBAAAVsfilThmbSvor8wKe3caoQy31k9ei6/I4fbOPSi9Szt/HXTd731vvuUOzXZKeNh31epKnQc2oRil3laK/MpP4Y3ut13Z7tGUbTZO1IVqUJXV3FX5XWj+aZetHmiDtN2fhhqEJ4WChTorLOMb/C3fvG97d27t6634HNQx3UDq5Tit7RQq4rPUjGnbw3cpPgnwS4u9vY0FbHabyv2f2pfEzg+MU11tv+qA7qjBJG92LWvBwf5Hp5Pd9znqVW6NrsKX4klzhf2a/kDegAgAAAAAAAAAAAAAAAAAAAR4isoQlOW6KbfoSFXadHPRqQva8JavRJ20bfmWfRyO0do1Kr8TtF7oxfht15ldKyulf5LzfQhpJ2V7J9PM9xlOU4pQaunqpXyyXFXW4+hJqeODddjdrKpKVOMrws5Q5Jxllml0v9GdWcd2d7ug3UqZnNppKKVoq+ut9Wzb1du/oh6zf2X8nkz48rl5HSZSRt61VRi5S0SV2cdt3aU6j0Ty8FHevPmXMVj51Flk1Z8Iqy6a7zR4eNWWJ/p1Z94nOnKVklFfEpc7dNWS8Vxm6sylWdidlHW/GxMvw5Sco0o3vLg+8lwV03Zb77+B3MIJJJJJJJJLRJLckjHD0lCEYLdCMYrySsSHJpqe0+0e5w7atnqfhwTSau1q2nvSV/lzPlFTZdWPwtSXXR/wAHbdrcQqteKheSpRlFtLwqTeqT56I5rFbbpU5ZJ5k917Jx90zUwyv4m45/EwqrR05f+tvqXuzOwZ1aneawjB6y1vflG+82lOcKrtGStx5r0Z0lGoqUIxVsu5NaNO17PXXjqTSs/wCijFWTaa43v9TZdnF+JPe8sEm3a2r03eTNdg1PEScaW6PxTfww6dX0+h1WBwkaUFCPm298nxbAsAAgAAAAAAAAAAAARVKyWnESbEoK/esVMRkjmnouZrrU2zxGIjBZpyUV149FzKFTb1Fbm5fti/vY0G08Y608z+FaRXJc/NlTKejHgmvWLn/G+r9pV+SDf72l8lc0+N2jUq/G9P0x0j7cfUgynmU648eOPyMXK1ikSwMEiSJtEsUSxRHEliB7YqYuhJ1KVWm0pUamfW+qaaa+ZcNRt/HOm6cU2s8pZsu9RS1aJR1VbtBGPC375RX0ua7EbcdTRTST4QUlfzlv9rGhpbQw8Y54R7y6upTu2+tuBr8X20qU3aEEorkop/Q5TDGfjdtrc4+qo03ltdLRK3pochU2bKrKzV7u+u+5vcH2vhXX4lKLfOUVd+qsW57VX/TioXX5Uk/feb2zpQxmzI0qEYrSVOEm2n4rauzfncyxUO8o0Y3as3UaT1atZX9GzHEYpWadryTsud9Lslwbvq9dx5uazbpg7rsvJLCwivyZovpq39GjbqRouzrtSb5zdvRJf78jbKocm1i4uQKZlnGhMACADxysYOqXRtICNVUZZho2yMHUXMinWd7Jb/l1NRtXaGWXdQ+JJXf6VwS6msMO10lum0xWLjFayS/c7FShioNu1RNvTel7I5+XGUn5uT+rZhRln+BXit85eGC8r7z0Thk/XPvXR4nGKMJNNZktFminLojnZ4ipUk5VLpcIt3frwXoY19o0qa1tJq7b3RVvdnuCxHewVS1lPWK5Re6/WxvHjku0uTLKMpLlGU6MoXExcSxlMXECDKepGbRHUmoq8ml5gSRJUypSruX+HCUutrL3JstTlCP7pr7AWEct2klmz1OVqVPq98n9jfVITaa72mvJSfzsc52rg3Sapu+WnljbRuTazy9rpebM2rpZ2TsmHdLvJN/FZRtHTM9+81fbHB0YUlOi4qVNvPBzu5xfFXe9cuN30M9p7U7qlvtolfgubuaN1s6ve6fLU8eWdt+u0kQ9n5KpWp04fnnFO3BX8T9rn07C7Jox4OX73f5KyPmeCrQo14yhZTzX8PLjmtuujvsNtVPcydr/AE1FXttkdTDwyR8MajTvbS6WS25rjr6cb1sNhYuPg8EuDi7WfVbn7E3aik61KNSmrzotuy3yg7Zkuuifo+Zqdg7QVRxjTabk0lbrxZlX1DCNKEVFWSirFmMjXUalkkuCS9ieNUoupmVypGoZ96BtCKtXUSSRrMbSbuSCTD4uLbbe/wCRLUm1qnBLnJs5PE99Sb/DlUjffTcc3qpNfUqV9oVJK39NiH0y00veU0jp4y6x7Qp3s60L8opP5k1LG027J5m+Sj9jhcLgMbWmlTowpxv4pVqlnBfthF3fS/sdvs3ZcaMbLxSa8U5b5eXJdPqS2CDtFjKlLC1atCnKdSEMyhDWUrcufkj5T2d7d05/8zJQrpyzd7ulrzfHhZ66H2dxNXtLs/hcQ74jD0ar/VUpU5S/zNXN4ZdWbNuRq9p8PJXahJpaatx899jnNq9ppObk6n4aVo06K3dLRVz6DT7G4SH+Fh8PH/ww09iy9j2VoxppcopxO3eM6fCNo9spOXdxpzjfS9ROCa46PVn2LZKXcx5JJdNEcx28pwjhsRGcU3ejSgpJNwm7zzLqklr/ACbDZu36fcxypNRSUW43e4Y5fdljoFVXC8v2pszS4ytBf3tX9jmMV2kluV/ey9kajE7bm97S+Rq5Jp3zcOE4v1MZQPmlTtBVhKLjLPFyUXHSV22ktd59LpJ5FffZGpdxKp4uq46RV5S0SKtSEaXireOpyb8EOnV9DHtHi5UKSqx0bbi3a9r3t5HI19sWjFu7k1om7vzbJldRZNugx+35pZY7uXD2Rpntuo/zexqv6tzd5f6FinM895XTquRx9Ru7ci1UrXKdJFmnEzeS1ZijrUcys1dPmamfZei3dQUb6vLon6I6OnEs06Ryac5htjxhpFWLzvBeRvY4dcjyWCT4AaTCVu9+J3jeyXDTi+bOi2dhYpqSSTW52V16mmq9mfFno1J0pPV5crjLzjJNF7CbLxK0lXTX9lOEZP1d/oB0FHEFynVNfhsNlSRdhTKLMZkmYhhElUQN8YuKMgZEcqSKmJsluL0ijiqZYNZHaji2r2V3usbLAY7vb2d0t/RnP1OzbrVcyqVKaW9xaafRRd162OnwOChRhkgrLe76uT4tvmatmkZtGNWUYRc5tJLiyWSOR7bZ04yb8LX+Tm7c+onqNviNqUt2eT6Q8KXnfUrf8Uw/FN+sjhY4qpPTD08y/VJ5Kfo7Nv2t1J4bLxktc9GPTu6kvnnX0NbkNIP/ANPnCpQjKlmXjhmi9ys2k/aT+XI5LZk5wjlVrb9b6HaV9gVqiUas4OKafghJN285Mkp7BUVuJcrvxdOIxbqPi15aGmr0XfX5n0jFbLXI1NfZUd7Wl436K6u/Yntp8TdguyOscZX/AHUofSpL7L1PoLiY7Pd6atbwq1la/sRYjFSWkKc5PqrI9uMmM1HG3aLaEISg4VUpRno0+J8w2zsx0a7hrbgnrZcFfysfRO7eZVa7Ta+GnF/Xkjmdvy72snyzX9f/AIjHL7iuP1z1Cky/RoMt0cIi/Sw543ZTpUWWadJl6nhyzTw4FSlSLlOmT06BYhQArRgTQplmNAkjSAhhTLEIGcaZNCBR5CJNGIjEligPFAyymaR7YDbAAyMZMo4utYtVTU45NpmoLWz8TG2vHjy8y3OpL8qT9TiXtHupZajya6OWkX5N6FyG1XbSX0N6l9ZdL3slrOUYrlHVnL9oqvfN3+C2VRdua1+/sVcXt2mnaVROX6U8035Qjdv2PMJRqV5KTi4QWvj0nP04L5+Q8g2GzMKklobaGGR7hMNZFzKYaUKlAp1qJuJxKlamBocRQNdXwyaa56HQVqJRq0QOcw2NlDwu6cNNL6eT32Lj2zK1rvXrL+SbFYJS1a157n7lR4BLn7necsc+qGpiHL15Ffu7u5cWHtuM4UTnlybamOkFKiW6VIlp0izCkYaRwplmnSJaVItQpgQQpE8KZPCmSxpgQRgZqmWFTMlACuoGagTqBkoAQqJIkSKB7lAwRkZZT3KBsQAZGMkVqtC5bPGiyjUYjZsZK0op+aNXPshhm7uhTf8A2ROqynmUuxpMHsKlT0p04x/akvobKnhki1lFibEageNEpi0XYglEgqQLjiRygBrp0yCpQNnKmRypgaieFMHg0bZ0jCVIDSTwRgsGbt0THuANVHCk0MObDuDJUQKkKRYhTJo0SWNMCGNMkUCVQMlECJQMlAlynuUCPKeqJJlFgMMoymdhYDGx7lMrAC0ADIAHgAAAAAAPD08A8MWjNnjKI5RI3AmZ4yiBwPHAlZiwIXAKBIAMFA9UDM9QGKgZKBkegYqJllPTJAY5RYyAGNhY9YA8sLHoA8se2B6gP//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a:xfrm>
            <a:off x="7848600" y="6400800"/>
            <a:ext cx="1295400" cy="457200"/>
          </a:xfrm>
        </p:spPr>
        <p:txBody>
          <a:bodyPr/>
          <a:lstStyle/>
          <a:p>
            <a:fld id="{F986BC76-4583-4767-BEF4-83B93D20E8A7}"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a:t>
            </a:r>
            <a:r>
              <a:rPr lang="en-US" sz="1800" dirty="0" smtClean="0"/>
              <a:t>Cont’d</a:t>
            </a:r>
            <a:endParaRPr lang="en-US" sz="3600" dirty="0"/>
          </a:p>
        </p:txBody>
      </p:sp>
      <p:sp>
        <p:nvSpPr>
          <p:cNvPr id="3" name="Content Placeholder 2"/>
          <p:cNvSpPr>
            <a:spLocks noGrp="1"/>
          </p:cNvSpPr>
          <p:nvPr>
            <p:ph idx="1"/>
          </p:nvPr>
        </p:nvSpPr>
        <p:spPr>
          <a:xfrm>
            <a:off x="381000" y="1981200"/>
            <a:ext cx="8458200" cy="5029200"/>
          </a:xfrm>
        </p:spPr>
        <p:txBody>
          <a:bodyPr/>
          <a:lstStyle/>
          <a:p>
            <a:r>
              <a:rPr lang="en-US" sz="2000" b="1" dirty="0" smtClean="0"/>
              <a:t>Rationale</a:t>
            </a:r>
          </a:p>
          <a:p>
            <a:endParaRPr lang="en-US" sz="2000" b="1" dirty="0" smtClean="0"/>
          </a:p>
          <a:p>
            <a:pPr>
              <a:buNone/>
            </a:pPr>
            <a:r>
              <a:rPr lang="en-US" sz="2000" dirty="0" smtClean="0"/>
              <a:t>	Epidemiologists have been arguing for years as to whether or not RSV disease in infancy causes subsequent reactive airways disease</a:t>
            </a:r>
          </a:p>
          <a:p>
            <a:pPr>
              <a:buNone/>
            </a:pPr>
            <a:endParaRPr lang="en-US" sz="2000" dirty="0" smtClean="0"/>
          </a:p>
          <a:p>
            <a:pPr>
              <a:buNone/>
            </a:pPr>
            <a:r>
              <a:rPr lang="en-US" sz="2000" dirty="0" smtClean="0"/>
              <a:t>	Observational studies cannot determine whether RSV infection is the cause of recurrent wheeze or the 1</a:t>
            </a:r>
            <a:r>
              <a:rPr lang="en-US" sz="2000" baseline="30000" dirty="0" smtClean="0"/>
              <a:t>st</a:t>
            </a:r>
            <a:r>
              <a:rPr lang="en-US" sz="2000" dirty="0" smtClean="0"/>
              <a:t> indication of preexistent pulmonary vulnerability in preterm infants</a:t>
            </a:r>
          </a:p>
          <a:p>
            <a:endParaRPr lang="en-US" sz="2000" dirty="0" smtClean="0"/>
          </a:p>
          <a:p>
            <a:pPr>
              <a:buNone/>
            </a:pP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a:t>
            </a:r>
            <a:r>
              <a:rPr lang="en-US" sz="1800" dirty="0" smtClean="0"/>
              <a:t>Cont’d</a:t>
            </a:r>
            <a:endParaRPr lang="en-US" sz="3600" dirty="0"/>
          </a:p>
        </p:txBody>
      </p:sp>
      <p:sp>
        <p:nvSpPr>
          <p:cNvPr id="3" name="Content Placeholder 2"/>
          <p:cNvSpPr>
            <a:spLocks noGrp="1"/>
          </p:cNvSpPr>
          <p:nvPr>
            <p:ph idx="1"/>
          </p:nvPr>
        </p:nvSpPr>
        <p:spPr>
          <a:xfrm>
            <a:off x="457200" y="1905000"/>
            <a:ext cx="8305800" cy="4648200"/>
          </a:xfrm>
        </p:spPr>
        <p:txBody>
          <a:bodyPr/>
          <a:lstStyle/>
          <a:p>
            <a:r>
              <a:rPr lang="en-US" sz="2000" b="1" dirty="0" smtClean="0"/>
              <a:t>Objective</a:t>
            </a:r>
          </a:p>
          <a:p>
            <a:pPr>
              <a:buNone/>
            </a:pPr>
            <a:r>
              <a:rPr lang="en-US" sz="2000" dirty="0" smtClean="0"/>
              <a:t>	To investigate the potential causal role of RSV infection in the pathogenesis of wheezing illness during the first year of life, using the commercially available monoclonal antibody </a:t>
            </a:r>
            <a:r>
              <a:rPr lang="en-US" sz="2000" dirty="0" err="1" smtClean="0"/>
              <a:t>palivizumab</a:t>
            </a:r>
            <a:r>
              <a:rPr lang="en-US" sz="2000" dirty="0" smtClean="0"/>
              <a:t> against RSV</a:t>
            </a:r>
          </a:p>
          <a:p>
            <a:endParaRPr lang="en-US" sz="2000" dirty="0" smtClean="0"/>
          </a:p>
          <a:p>
            <a:r>
              <a:rPr lang="en-US" sz="2000" b="1" dirty="0" smtClean="0"/>
              <a:t>Hypothesis</a:t>
            </a:r>
          </a:p>
          <a:p>
            <a:pPr lvl="0">
              <a:buNone/>
            </a:pPr>
            <a:r>
              <a:rPr lang="en-US" sz="2000" dirty="0" smtClean="0"/>
              <a:t>	We hypothesize that RSV primarily causes direct pulmonary epithelial damage and local immunologic alterations in the lungs, leading to long-term airway </a:t>
            </a:r>
            <a:r>
              <a:rPr lang="en-US" sz="2000" dirty="0" err="1" smtClean="0"/>
              <a:t>hyperresponsiveness</a:t>
            </a:r>
            <a:r>
              <a:rPr lang="en-US" sz="2000" dirty="0" smtClean="0"/>
              <a:t> and wheezing</a:t>
            </a:r>
            <a:endParaRPr lang="en-US" sz="2000" dirty="0"/>
          </a:p>
        </p:txBody>
      </p:sp>
      <p:sp>
        <p:nvSpPr>
          <p:cNvPr id="155650" name="AutoShape 2" descr="data:image/jpeg;base64,/9j/4AAQSkZJRgABAQAAAQABAAD/2wCEAAkGBg8PEA8QDw8QDQ8PDw8NEBAPDQ8PEA8QFBAVFBQQFRUXHCYeFxkjGRQUHy8hJScpLCwsFR4xNTAqNSYrLCkBCQoKDgwOGg8PGikfHyUtKS0pLSosLCkqMCwsLCwwKTApLywpKSwsKSkpKSwpKSkpLCwpKSktLCksLC8sKSwsKf/AABEIAOEA4QMBIgACEQEDEQH/xAAcAAACAgMBAQAAAAAAAAAAAAACAwAEAQUGBwj/xABFEAACAQIDBAYGBwYDCQEAAAABAgADEQQSIQUGMVETIkFhcZEHMkJSgaEUIzNygrHBQ2KSotHwFeHxVGNzg6Oys8LSU//EABoBAQACAwEAAAAAAAAAAAAAAAABAwIEBQb/xAAsEQEAAgEDAwMCBgMBAAAAAAAAAQIDBBExEiFBBVHRcfATYYGxweEikaEz/9oADAMBAAIRAxEAPwAwIQEICEFgBlhZYYWFlgLyzOWMyzOWArLJljcsmWArLMZY3LIVgIyzBWOKwSsBJEEiOKwSICSIJEcRAIgKIgERxEAiAoiCRGEQSICyIJEYRBIgLIgmMIgEQAIgwyIJgCYJhmCYAyTMkDpQsMLMhYYWAIWEFhhYQWAsLM5I5KZOgBJ5AXMJqJHHq+PGExWbdogjLJlhNUUdvymUdW4EH46+UjdnbHeveYkspMFY8pMFZKtXKwSssFYBWBXKwSseVgFYCCIJEcVgMICSIBEcRFkQFEQCI5hFkQFkQCIwiCRAWRBIhkQTAAwSIZgmAszBhkQTAGSZkgdYFjAsyqxgWBKNBnIVRdjoAJ0GC3eQfaHOeJF8qDnfmO+O2Ts/olzMOu41/dXsWDtnaGVTRW12ANQ8hxVflc+IhnSk3ttChtDHrqlEBKY0uoyl+/mBNPVaOqNKlZpg6+OkVjaFeu011d5brvNbXeYtusLOG28yG1S7pwuPXH/14TfUqiuodCGU6gicPXaZ2btp8M9x1qbEZ6d/W/eHJvzkxZrajQxeOrH2n93cFIBWMw9dKqLUptnRxcEf3oe6EySxxJiY7SqlYBWWWWLZYQrMsBlj2WLYQEMIthHsIthASwgERpEAiAkiCRGEQCICyIBEYYBgAYJhmCYAGDaEZHQi1wRcAi4IuD2+GhgBeSSSB2yrNhsjCZ6gJ9VOsfHsH98pUVZvdlUstO/vnN8OAgXK+IFNWc65Re3M9gnM1qpYlm1LEsT3mbXbVbqqvM5j4D/OaWoZjZ0dLTau/uTUaKoYOrXfJSQ1GOthwA5k9gjqOGatUSmguznKOXeT3Aa/CeibJ2RTw9MInHi7W1dveP8AekiI3XZc8Yo/NyFL0cVWF6uISmeSUzU+ZKyhtL0Y4gAmjXpVT7tRWok9wN2H5T0xotpl0w041uWJ33/4+e9rbPr4ZzTxFJ6L2uA49Yc1I0Yd4M1NVp9D7Y2RQxdM0q9MVEPC+jIfeRuKt3ieJ75boVdn1BqauHckUqttb8ejcDQOB8DbxArtGzraXWVy/wCM9p++Fbdfb/0arkqH6iqetc/ZtwFQd3Pu8J6GyTyBKbNfKpewJOVS1hzNhoJ3m422umpHDub1KIuhPF6PAeOU6eBEmtvCj1DTx/61/X5b9kiWWW2WJZZY4qsyxTLLLLFMsCswi2EsMIlhASwiyI5hFkQEsIBjWEymFd/VUnv4DzMG6sRAM3+C3TrVNSMo58B5n+k3+B3PpJqxzHuFz5n9LTOKTKqctYcNhtnVaptTps1+6wnRYH0e1mAau60RyJ63lqflOzw9FaYsgCd44+fGHeZxjVzmlpsFuhhaXYajW0Y6a9nG5/Kc7vxg9KNUC1r0Wty9ZfybzndzR7yYHpaNdALnL0ifeXrD8rfGLV7FLd+7zO3f85mB0i8h/FMylsvQUT+k3yiwA5ACajDJ1l8RNreSNXtapd7clA89Zq6rS3tF71H8beQtNfWf5SuXYw12rDqtx9nj6yu3G5pJ3AesfOw+E60ShsHC9FhqKdopqzfebrN8yZfvM4czNfrvMsNFNOC3z3+ek7YfBkK6ErVrEBsrdtNAdLjtPZw48PP8RvdjkOb6bic3H7Zj8jp8pjNoht4vT8mSvVPZ7u80u8GC+kUmolUdGAzo63B1uLH2SON5xW6XpUdnWhjwDnKomIprYhiQAtRBobk+sOeo7Z3zm5PjLMe1mhqseTTzET2nxMOTXACh1FpiiB7KqFHjpx8Zqq+71MVkxNC1CujZjlH1dUHRlde8XFxrr2zvqmQg9IAyDU37ANbg9hnHV6wJOW6pc2B4gdlzLZiJ7S1aZb1nqrPPP9+66bHUcIllmm3R3g+lHEUydadQ1KXfQY2HkR/MJvnWUbxPDcvjtjnptyqOsS4lp1iGWGCswimE2dDZdWp6qm3O1h5mbLDbsDjUb4KL/MzOKTKuclYcuKRPAXl3C7vVqnskDnwHmZ2GH2fSp+qguO09Y/OWZnGOPKmc0+Ggwm6VNbFzc9wv8z/SbfD4ClT9VADzOp8zLEksiIhVMzPKSSSSUJJF166UxmqMtNebsFHzmkxu+uFp3yFq5/3a2X+JrfK8iZiOUxWZ4b+a/bGKSihqvoqjXmT2KOZPCcjjt+8Q9xSVKI526R/M6Dymgxm0K1Y3q1XqniMzEgeA4DyldrwupinfeVn/ABSh/sND+N/6STWSSlsbQ9Lww6w+MuhpVo8Y+8kaLGt13+835ykRmZV95lXzIEs449d/vN+cr4I3r0Bzr0v/ACLKndp2r+j1hBbTlp5TVb1bVOFwlesPXVctP/iMcq+Opv8ACbYThPS3jMmGor2PXzHwSmxFvxFZZM7OVp6Rky1rPu8sxuIyjjcm/E3JPaSfGahmJNzqYdaqWJY/6DlAVCxAUFmJ0Cgsx8ANTKHrortDf7g7M6fH0bi60b4lvwWyj+NlntE4P0VbKKU8RXdSrVKgoKGUqQtPVtD+838s7ybmGNq7vHeq5vxNRMRxHb5a3b+Iy0svbUOX4DU/kJwu8uN6LDVSDZnHRL4vp+WadbtilUrVstNCwpgLe3VDHU68OURU3Mp18v0kKwQ5gurC9rajgdPGZ2iZjs0sNq0vFr8Q8u3NxD08XSZFZ1JNKplUkCm2hJ5WNj+GeqpTep9mjOOdrL5mbXB7HoUQAlNRbhcDT4cB5S7MK4tuWzqtb+PbqiNmmo7CY61HC9yC58zL9DZtJOCAnm3WPzlqSWxEQ0JtM8pJJJJQkkp4na9Cn61Rb+6vXbyHD4zUYre8D7KkT+9UNv5R/WYzaIZxS08Q6OV8VtCjS+0qIncW1+AGs4rGbexNTQ1So92n1B8tT5zVtz7efbMJyey2MPvLrsZvrRXSkj1TzP1a/PX5TR43e7FVPVZaI5U11/iNzNS0W0rm8ysjHWGK9VnOZ2Z2PazFj5mKMNoBmKwBgGGYJgDaSSSB6ckK8wBpBvJhDRbTP1j+N/MXlLDVctaieVakfJxLu29KnioP6TR4ira55dby1/SVTy7+COrHH0e4CeXenAnLgBrYviCeRIWnb9Z6bhaudFYcGVXHgReefemrDXwuGqe5icp7s9J/1Uecyvw52gnp1Fd/z/aXjxnsfom2ElLCfSyoNbEs9mPFKSMVCg9gJUseenKeOz3bcCtfZOEI9mi6fFajqfymFI3l1vVLTXD28z8tpVe7E98CSSb7xkzv3SSSDUqqurEL4m0kFJNXtDbq00ZqVNsS4FwiFUzeBbScrsH0hV8XimoPRTCqKblV67VQ6ldGLW7M2mUSu14ry2MenvkrNq8Rz98u9JtqdB36SpX2tST2s55Jr8+E1NeoW9YlvEkyrUmE5PZMYY8r2I3hf2EC97dY+XCanFY6rU9d2Ycr2HkNJHiHmE2mVsUiOIIYRTRzRLSGRTRbRjRbQFNAaMaLaAswDGGAYAGAYZgGBiYmZIHp6iIvLFIytU0JHfJganeFfs2+8v5EfrOcrPOp22maix90h/nY/IzkKzSu3LuaGerH9Hr+5GM6XAYZr3Kp0JvxvTYp+Sg/GVfSRs7p9m4oAXamgxC/8pg5/lBmi9E+1gRisKTqjJiUHNagyt5Mg/jE9AqUwwIIurAqQe0EWIk8w52bfBqJmPE7/wAvlwz1T0Q7YD0MRgmPWpsa9MX403sHA8Gt/GJ51t/ZLYPE18M37GoVW/tU+NNvihUxOy9p1cLWp16LZalM3BIuCDoVYdqkXBEqidnotRijUYto894e3ttVadTo63U91/YPceXjw8JsJ5ttj0i4PEUQ7U61OuB1qQTOpP7tThb7wB7jOY2B6T8XharGoOnwztc0CbGkCf2TdmnYdCeU2q5Y8vKX9Py9+2334e4TVY3ZJN2pkntyk3PwMzsDeTDY+n0mGqZ7Wz0z1atIn2XXiPHgey82kv7S58xNZ2ly5FtDoRxBldsDSNVK5QdLTDBXGjZSuUqT2ix7Z1OJwSVPWFj7w9a36zntq0+iqNSDZrW1tY6i+Xx1+UxnbyyraY7wMuDwiHjVTKoHIa+PbFVJRLbjjurvEPHvEPISS8S0c0S0BTRbRjRbQFmLaMaLaADQDDaAYAGAYZgGBiSSSB6bTaLxfEHmPnFpUh1jdfDWBXqKGBU8GBU+BBH6zgsUCpZTxUlT4g2neZpyO9WHyVc44VVv+IaEeWU/GY3h0vTcm15p7/wqbnbb+ibTo1GNqdQjDVNQAFqWAY9wfIfgZ74vCfMGK9Zvh+U959H+8f07BU2Zr1qNsPX5l1Gj/iWzeJPKY0nvs2fVMPauWPpP8ff0ct6YN2Sypjqa3NMClXA49HfqVPwk2Pcw5Tygz6fxNFXVldQ6upVlYXDKRYgjlYmeDb87l1NnVcygvhKjfU1NTkJ/YueY7D7Q79JFo27s/TtVE1/Ctz4crUW4mrqpYmbYyljKfbIhvZ67xut7p1aq4zDmi7U3D3LIbHIASwPMEaWPOe5bJ3kWpZa1qb++PUbx90/KeVbjbIIDYhx6wyUtPZvdmHjYAeB5ztKdKXUtMcPNazpvfb2dzWrBFLtwUZvHkPidJ5bt7e0dMKdM9JVqVlFRweql6guBzbiO75TV73714tHq4OnWK0MtLMLDMGykkK/EAhhcdw4a35nZetagOdaiP+osZMu/C7SaCIjryd/MR8/D2mq2p8ZXczNSpx8Yh6kNILmJdplniWeBhjFMZGeKZoEYxTGRmi2aBGMWxkLQGaBCYBMhaAWgQmCTMFoJaAV5iBmmYHdpiRzEemKHMTUoY5TAulh2TWbxYLpqDZRd6f1i99hqvxW/yl1Gh5pPLPHecdotHh5TiDrfjcToNwt6f8PxQZzbD1gKVfkov1av4Sde4mUt5tm9BXIAtTqXqU+QBPWX4H5ETUTXntL10dGfF+Ux9/6fT+cGxBBB1BHbK2MwyVUanURalNxlZHUMrDkQZ5v6Md+gAmAxLaiyYWox0I//AAY9hHs8+HK/pbS6J3h5XPhtgv0z+jzjbHofoOxbDYh8OD+zqJ0yD7puGA7jeVcH6IaKdbEVziLaimlPokJ/eNySO4WnpbmV6kjphZOszTXp6nAPhchy2AC6AAWAA4CW8GAD1uHb4TYbZwdmzDtnJb5bWGHwzKptVrg0ktxCkdd/gNPEyZnZr0pN7RWPLz7bOK6bEVqo1WpVdl+5ey/ygRmwaebFYYdnTIx/Cc3/AKymnCbjdWjfEq3YiO/xIyj/ALpW9DkiKYpmPEPRHxA5xLVxzEpvXEWal5a82tNXHMRLVhziSYtoDmrDnFNWHOKaLMBrVRzi2qjnFNAMBpqjnFmqOcWYBgMNUc4JqjnFGCYDDUHOCagizBMBvSCSIkgdwkcsUsYsBywrwFh2kjX7d2UMTRKDSovXpnhZ+V+R4f6Tzp0IJBFiDYgixBGhE9TvOW3t2IWviKYuR9qo7QP2gHMdvdY9krvXy6/puq6J/CvxPH1/tyV56RuZ6UcgXD7QZmAsqYrVmA5VQNT98fEds83gmVxO3Ds58FM1em8PpOniEqKHpstRGF1dGDKw7iNIt5884DauIwxvh61SgTx6Ooyg+K8D8Zsqm/m02FjjKgHNVpKfMLeZ9bi39LvE/wCNo2/P7l6pvVtrD4SkXruASCadMWNSoeSr+vCeI7Z2pUxdZqtTT2UQerTQcEHPx7TAr13qMXqO1R24s7F2PxOsURImd25g0dcPfmS1E327oyh394hB4L/mflNJYnQcToPGdDg0yKqjsFvE9pk15U6/J04+j3/ZtVqXjkMp0jLVNTLHDOEFhDCzDCAhhAIjmEWwgJYQCI4iLIgKIgERpEEiAoiARGkQSICiIJEaRAIgBaSHaSB2ixixaxiwGrDWLUwwYGXS/jEEywDAqUr8NDJ3HFbw7uZC1WiLpqz0wNU5svNe7s8Jzl56c4I4zn9rbtJVu9Iik51It9Wx5keyfCV2p7OzpPUdo6Mv+/n5ceYJlvGbNrUT9ZTYD3h1kP4hKeYcx5yt2ItFo3rO7EwYSi/DXw1l3D7Gqv2W/OZRG7XzZ6Yo3tPyRg0F7ns0H9ZusOL9omcLus/aZsqW72XtlkRs85myzlv1SxQprzEuKyDtHnFf4QR7UH/CzzkqTzXTmIBrrzijs484J2f3wDNdecA1l5wTge+YOD74ENUQDUEycN3zBw8AS4glhCNGYNKABMEwykwVgLtBIjbQSIC7SQ7SQOuBhgxAaGGgPBhhpXDQg0CxeZBiM8zngNYA8ReV6mEHYbdx1h5pM8CjUpPyv8ZTqbKzm5p0h3mmrHzIm5LTBaExMxw1lHYijjr/AH3S4mFVeAEaWgFoQyRAYyFoBaBGMWxkLQCYEYxZmSYBMDDRZhEwCYAmCZkmATAwYBhEwDAwYBhEwTAwYEImCTAlpJiSB0gaGGiA0INAeGhBogNMhoD80zmiQ0maA/NMForNJmgMLTBaLLTBaAZaCWgloJaARaAWmC0AtAyWgkzBMAmBkmATIWgkwMEwSZCYBMCEwSZCYJMDBMEmZJgkwMGCZkwTAwYJmSYJgSSS8xA6AQxJJAyIQkkgSSSSAUEySQMzBkkgYMEzMkADBMkkATAMkkAIJkkgCYBkkgCYJkkgCYJkkgCYJkkgCZgySQMSSSQP/9k=">
            <a:hlinkClick r:id="rId2"/>
          </p:cNvPr>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a:t>
            </a:r>
            <a:r>
              <a:rPr lang="en-US" sz="1800" dirty="0" smtClean="0"/>
              <a:t>Cont’d</a:t>
            </a:r>
            <a:endParaRPr lang="en-US" sz="3600" dirty="0"/>
          </a:p>
        </p:txBody>
      </p:sp>
      <p:sp>
        <p:nvSpPr>
          <p:cNvPr id="3" name="Content Placeholder 2"/>
          <p:cNvSpPr>
            <a:spLocks noGrp="1"/>
          </p:cNvSpPr>
          <p:nvPr>
            <p:ph idx="1"/>
          </p:nvPr>
        </p:nvSpPr>
        <p:spPr>
          <a:xfrm>
            <a:off x="304800" y="1676400"/>
            <a:ext cx="8534400" cy="5181600"/>
          </a:xfrm>
        </p:spPr>
        <p:txBody>
          <a:bodyPr/>
          <a:lstStyle/>
          <a:p>
            <a:r>
              <a:rPr lang="en-US" sz="2000" dirty="0" smtClean="0">
                <a:solidFill>
                  <a:schemeClr val="tx2"/>
                </a:solidFill>
                <a:latin typeface="+mn-lt"/>
                <a:ea typeface="+mn-ea"/>
                <a:cs typeface="+mn-cs"/>
              </a:rPr>
              <a:t>Two </a:t>
            </a:r>
            <a:r>
              <a:rPr lang="en-US" sz="2000" dirty="0">
                <a:solidFill>
                  <a:schemeClr val="tx2"/>
                </a:solidFill>
                <a:latin typeface="+mn-lt"/>
                <a:ea typeface="+mn-ea"/>
                <a:cs typeface="+mn-cs"/>
              </a:rPr>
              <a:t>non-exclusive hypotheses exist, which are </a:t>
            </a:r>
            <a:r>
              <a:rPr lang="en-US" sz="2000" dirty="0" smtClean="0">
                <a:solidFill>
                  <a:schemeClr val="tx2"/>
                </a:solidFill>
                <a:latin typeface="+mn-lt"/>
                <a:ea typeface="+mn-ea"/>
                <a:cs typeface="+mn-cs"/>
              </a:rPr>
              <a:t>paraphrased as "</a:t>
            </a:r>
            <a:r>
              <a:rPr lang="en-US" sz="2000" dirty="0">
                <a:solidFill>
                  <a:schemeClr val="tx2"/>
                </a:solidFill>
                <a:latin typeface="+mn-lt"/>
                <a:ea typeface="+mn-ea"/>
                <a:cs typeface="+mn-cs"/>
              </a:rPr>
              <a:t>the chicken and the </a:t>
            </a:r>
            <a:r>
              <a:rPr lang="en-US" sz="2000" dirty="0" smtClean="0">
                <a:solidFill>
                  <a:schemeClr val="tx2"/>
                </a:solidFill>
                <a:latin typeface="+mn-lt"/>
                <a:ea typeface="+mn-ea"/>
                <a:cs typeface="+mn-cs"/>
              </a:rPr>
              <a:t>egg“</a:t>
            </a:r>
          </a:p>
          <a:p>
            <a:endParaRPr lang="en-US" sz="20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First</a:t>
            </a:r>
            <a:r>
              <a:rPr lang="en-US" sz="1800" dirty="0">
                <a:solidFill>
                  <a:schemeClr val="tx2"/>
                </a:solidFill>
                <a:latin typeface="+mn-lt"/>
                <a:ea typeface="+mn-ea"/>
                <a:cs typeface="+mn-cs"/>
              </a:rPr>
              <a:t>, </a:t>
            </a:r>
            <a:r>
              <a:rPr lang="en-US" sz="1800" dirty="0" smtClean="0">
                <a:solidFill>
                  <a:schemeClr val="tx2"/>
                </a:solidFill>
                <a:latin typeface="+mn-lt"/>
                <a:ea typeface="+mn-ea"/>
                <a:cs typeface="+mn-cs"/>
              </a:rPr>
              <a:t>the </a:t>
            </a:r>
            <a:r>
              <a:rPr lang="en-US" sz="1800" dirty="0">
                <a:solidFill>
                  <a:schemeClr val="tx2"/>
                </a:solidFill>
                <a:latin typeface="+mn-lt"/>
                <a:ea typeface="+mn-ea"/>
                <a:cs typeface="+mn-cs"/>
              </a:rPr>
              <a:t>pre-existent genetic, pulmonary and immunological mechanisms of RSV </a:t>
            </a:r>
            <a:r>
              <a:rPr lang="en-US" sz="1800" dirty="0" err="1">
                <a:solidFill>
                  <a:schemeClr val="tx2"/>
                </a:solidFill>
                <a:latin typeface="+mn-lt"/>
                <a:ea typeface="+mn-ea"/>
                <a:cs typeface="+mn-cs"/>
              </a:rPr>
              <a:t>bronchiolitis</a:t>
            </a:r>
            <a:r>
              <a:rPr lang="en-US" sz="1800" dirty="0">
                <a:solidFill>
                  <a:schemeClr val="tx2"/>
                </a:solidFill>
                <a:latin typeface="+mn-lt"/>
                <a:ea typeface="+mn-ea"/>
                <a:cs typeface="+mn-cs"/>
              </a:rPr>
              <a:t> </a:t>
            </a:r>
            <a:r>
              <a:rPr lang="en-US" sz="1800" dirty="0" smtClean="0">
                <a:solidFill>
                  <a:schemeClr val="tx2"/>
                </a:solidFill>
                <a:latin typeface="+mn-lt"/>
                <a:ea typeface="+mn-ea"/>
                <a:cs typeface="+mn-cs"/>
              </a:rPr>
              <a:t>&amp; </a:t>
            </a:r>
            <a:r>
              <a:rPr lang="en-US" sz="1800" dirty="0">
                <a:solidFill>
                  <a:schemeClr val="tx2"/>
                </a:solidFill>
                <a:latin typeface="+mn-lt"/>
                <a:ea typeface="+mn-ea"/>
                <a:cs typeface="+mn-cs"/>
              </a:rPr>
              <a:t>post-</a:t>
            </a:r>
            <a:r>
              <a:rPr lang="en-US" sz="1800" dirty="0" err="1">
                <a:solidFill>
                  <a:schemeClr val="tx2"/>
                </a:solidFill>
                <a:latin typeface="+mn-lt"/>
                <a:ea typeface="+mn-ea"/>
                <a:cs typeface="+mn-cs"/>
              </a:rPr>
              <a:t>bronchiolitis</a:t>
            </a:r>
            <a:r>
              <a:rPr lang="en-US" sz="1800" dirty="0">
                <a:solidFill>
                  <a:schemeClr val="tx2"/>
                </a:solidFill>
                <a:latin typeface="+mn-lt"/>
                <a:ea typeface="+mn-ea"/>
                <a:cs typeface="+mn-cs"/>
              </a:rPr>
              <a:t> </a:t>
            </a:r>
            <a:r>
              <a:rPr lang="en-US" sz="1800" dirty="0" smtClean="0"/>
              <a:t>wheeze were reviewed</a:t>
            </a:r>
          </a:p>
          <a:p>
            <a:endParaRPr lang="en-US" sz="2000" dirty="0" smtClean="0">
              <a:solidFill>
                <a:schemeClr val="tx2"/>
              </a:solidFill>
              <a:latin typeface="+mn-lt"/>
              <a:ea typeface="+mn-ea"/>
              <a:cs typeface="+mn-cs"/>
            </a:endParaRPr>
          </a:p>
          <a:p>
            <a:pPr lvl="1"/>
            <a:r>
              <a:rPr lang="en-US" sz="1800" dirty="0" smtClean="0">
                <a:solidFill>
                  <a:schemeClr val="tx2"/>
                </a:solidFill>
                <a:latin typeface="+mn-lt"/>
                <a:ea typeface="+mn-ea"/>
                <a:cs typeface="+mn-cs"/>
              </a:rPr>
              <a:t>Second</a:t>
            </a:r>
            <a:r>
              <a:rPr lang="en-US" sz="1800" dirty="0">
                <a:solidFill>
                  <a:schemeClr val="tx2"/>
                </a:solidFill>
                <a:latin typeface="+mn-lt"/>
                <a:ea typeface="+mn-ea"/>
                <a:cs typeface="+mn-cs"/>
              </a:rPr>
              <a:t>, RSV as the causative virus of long-term airway morbidity is reviewed. Clearly, RSV infection is capable of causing direct damage to the airways and/or inducing long-term inappropriate immune responses to respiratory viruses or </a:t>
            </a:r>
            <a:r>
              <a:rPr lang="en-US" sz="1800" dirty="0" smtClean="0">
                <a:solidFill>
                  <a:schemeClr val="tx2"/>
                </a:solidFill>
                <a:latin typeface="+mn-lt"/>
                <a:ea typeface="+mn-ea"/>
                <a:cs typeface="+mn-cs"/>
              </a:rPr>
              <a:t>aero-allergens</a:t>
            </a:r>
            <a:endParaRPr lang="en-US" sz="1800" dirty="0" smtClean="0"/>
          </a:p>
          <a:p>
            <a:endParaRPr lang="en-US" sz="2000" dirty="0" smtClean="0">
              <a:solidFill>
                <a:schemeClr val="tx2"/>
              </a:solidFill>
              <a:latin typeface="+mn-lt"/>
              <a:ea typeface="+mn-ea"/>
              <a:cs typeface="+mn-cs"/>
            </a:endParaRPr>
          </a:p>
          <a:p>
            <a:r>
              <a:rPr lang="en-US" sz="2000" dirty="0" smtClean="0"/>
              <a:t>The study aims to distinguish between these 2 hypotheses by investigating whether prevention of RSV (by </a:t>
            </a:r>
            <a:r>
              <a:rPr lang="en-US" sz="2000" dirty="0" err="1" smtClean="0"/>
              <a:t>palivisumab</a:t>
            </a:r>
            <a:r>
              <a:rPr lang="en-US" sz="2000" dirty="0" smtClean="0"/>
              <a:t>) results in decreased incidence of recurrent wheeze</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a:t>
            </a:r>
            <a:r>
              <a:rPr lang="en-US" sz="1800" dirty="0" smtClean="0"/>
              <a:t>Cont’d</a:t>
            </a:r>
            <a:endParaRPr lang="en-US" sz="3600" dirty="0"/>
          </a:p>
        </p:txBody>
      </p:sp>
      <p:sp>
        <p:nvSpPr>
          <p:cNvPr id="3" name="Content Placeholder 2"/>
          <p:cNvSpPr>
            <a:spLocks noGrp="1"/>
          </p:cNvSpPr>
          <p:nvPr>
            <p:ph idx="1"/>
          </p:nvPr>
        </p:nvSpPr>
        <p:spPr>
          <a:xfrm>
            <a:off x="228600" y="1905000"/>
            <a:ext cx="8610600" cy="4724400"/>
          </a:xfrm>
        </p:spPr>
        <p:txBody>
          <a:bodyPr/>
          <a:lstStyle/>
          <a:p>
            <a:pPr>
              <a:buNone/>
            </a:pPr>
            <a:r>
              <a:rPr lang="en-US" sz="2000" b="1" dirty="0" smtClean="0"/>
              <a:t>Introduction evaluation</a:t>
            </a:r>
          </a:p>
          <a:p>
            <a:pPr>
              <a:buNone/>
            </a:pPr>
            <a:endParaRPr lang="en-US" sz="2000" b="1" dirty="0" smtClean="0"/>
          </a:p>
          <a:p>
            <a:r>
              <a:rPr lang="en-US" sz="2000" dirty="0" smtClean="0">
                <a:solidFill>
                  <a:schemeClr val="tx2"/>
                </a:solidFill>
                <a:latin typeface="+mn-lt"/>
                <a:ea typeface="+mn-ea"/>
                <a:cs typeface="+mn-cs"/>
              </a:rPr>
              <a:t>Provide </a:t>
            </a:r>
            <a:r>
              <a:rPr lang="en-US" sz="2000" dirty="0">
                <a:solidFill>
                  <a:schemeClr val="tx2"/>
                </a:solidFill>
                <a:latin typeface="+mn-lt"/>
                <a:ea typeface="+mn-ea"/>
                <a:cs typeface="+mn-cs"/>
              </a:rPr>
              <a:t>a brief overview of </a:t>
            </a:r>
            <a:r>
              <a:rPr lang="en-US" sz="2000" dirty="0" smtClean="0">
                <a:solidFill>
                  <a:schemeClr val="tx2"/>
                </a:solidFill>
                <a:latin typeface="+mn-lt"/>
                <a:ea typeface="+mn-ea"/>
                <a:cs typeface="+mn-cs"/>
              </a:rPr>
              <a:t>the </a:t>
            </a:r>
            <a:r>
              <a:rPr lang="en-US" sz="2000" dirty="0">
                <a:solidFill>
                  <a:schemeClr val="tx2"/>
                </a:solidFill>
                <a:latin typeface="+mn-lt"/>
                <a:ea typeface="+mn-ea"/>
                <a:cs typeface="+mn-cs"/>
              </a:rPr>
              <a:t>current understanding of the complex pathogenesis of RSV </a:t>
            </a:r>
            <a:r>
              <a:rPr lang="en-US" sz="2000" dirty="0" err="1">
                <a:solidFill>
                  <a:schemeClr val="tx2"/>
                </a:solidFill>
                <a:latin typeface="+mn-lt"/>
                <a:ea typeface="+mn-ea"/>
                <a:cs typeface="+mn-cs"/>
              </a:rPr>
              <a:t>bronchiolitis</a:t>
            </a:r>
            <a:r>
              <a:rPr lang="en-US" sz="2000" dirty="0">
                <a:solidFill>
                  <a:schemeClr val="tx2"/>
                </a:solidFill>
                <a:latin typeface="+mn-lt"/>
                <a:ea typeface="+mn-ea"/>
                <a:cs typeface="+mn-cs"/>
              </a:rPr>
              <a:t> and post-</a:t>
            </a:r>
            <a:r>
              <a:rPr lang="en-US" sz="2000" dirty="0" err="1">
                <a:solidFill>
                  <a:schemeClr val="tx2"/>
                </a:solidFill>
                <a:latin typeface="+mn-lt"/>
                <a:ea typeface="+mn-ea"/>
                <a:cs typeface="+mn-cs"/>
              </a:rPr>
              <a:t>bronchiolitis</a:t>
            </a:r>
            <a:r>
              <a:rPr lang="en-US" sz="2000" dirty="0">
                <a:solidFill>
                  <a:schemeClr val="tx2"/>
                </a:solidFill>
                <a:latin typeface="+mn-lt"/>
                <a:ea typeface="+mn-ea"/>
                <a:cs typeface="+mn-cs"/>
              </a:rPr>
              <a:t> </a:t>
            </a:r>
            <a:r>
              <a:rPr lang="en-US" sz="2000" dirty="0" smtClean="0"/>
              <a:t>wheeze</a:t>
            </a:r>
          </a:p>
          <a:p>
            <a:endParaRPr lang="en-US" sz="2000" dirty="0" smtClean="0"/>
          </a:p>
          <a:p>
            <a:r>
              <a:rPr lang="en-US" sz="2000" dirty="0" smtClean="0"/>
              <a:t>Pathogenesis of RSV </a:t>
            </a:r>
            <a:r>
              <a:rPr lang="en-US" sz="2000" dirty="0" err="1" smtClean="0"/>
              <a:t>bronchiolitis</a:t>
            </a:r>
            <a:r>
              <a:rPr lang="en-US" sz="2000" dirty="0" smtClean="0"/>
              <a:t> as well as post-</a:t>
            </a:r>
            <a:r>
              <a:rPr lang="en-US" sz="2000" dirty="0" err="1" smtClean="0"/>
              <a:t>bronchiolitis</a:t>
            </a:r>
            <a:r>
              <a:rPr lang="en-US" sz="2000" dirty="0" smtClean="0"/>
              <a:t> wheeze are incompletely understood</a:t>
            </a:r>
          </a:p>
          <a:p>
            <a:endParaRPr lang="en-US" sz="2000" dirty="0" smtClean="0"/>
          </a:p>
          <a:p>
            <a:r>
              <a:rPr lang="en-US" sz="2000" dirty="0" smtClean="0"/>
              <a:t>It is not known whether recurrent wheeze in preterm children is caused by RSV infection or that RSV infection is the first indication of chronic airway morbidity that would develop anyway</a:t>
            </a:r>
          </a:p>
          <a:p>
            <a:endParaRPr lang="en-US" sz="2400" dirty="0" smtClean="0"/>
          </a:p>
          <a:p>
            <a:endParaRPr lang="en-US" sz="24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010400" cy="1333500"/>
          </a:xfrm>
        </p:spPr>
        <p:txBody>
          <a:bodyPr/>
          <a:lstStyle/>
          <a:p>
            <a:r>
              <a:rPr lang="en-US" sz="3600" dirty="0" smtClean="0"/>
              <a:t>Introduction				</a:t>
            </a:r>
            <a:r>
              <a:rPr lang="en-US" sz="1800" dirty="0" smtClean="0"/>
              <a:t>Cont’d</a:t>
            </a:r>
            <a:endParaRPr lang="en-US" sz="3600" dirty="0"/>
          </a:p>
        </p:txBody>
      </p:sp>
      <p:sp>
        <p:nvSpPr>
          <p:cNvPr id="3" name="Content Placeholder 2"/>
          <p:cNvSpPr>
            <a:spLocks noGrp="1"/>
          </p:cNvSpPr>
          <p:nvPr>
            <p:ph idx="1"/>
          </p:nvPr>
        </p:nvSpPr>
        <p:spPr>
          <a:xfrm>
            <a:off x="457200" y="1752600"/>
            <a:ext cx="8305800" cy="4800600"/>
          </a:xfrm>
        </p:spPr>
        <p:txBody>
          <a:bodyPr/>
          <a:lstStyle/>
          <a:p>
            <a:pPr>
              <a:buNone/>
            </a:pPr>
            <a:r>
              <a:rPr lang="en-US" sz="2000" b="1" dirty="0" smtClean="0"/>
              <a:t>Introduction evaluation</a:t>
            </a:r>
          </a:p>
          <a:p>
            <a:pPr>
              <a:buNone/>
            </a:pPr>
            <a:r>
              <a:rPr lang="en-US" sz="2000" b="1" dirty="0" smtClean="0"/>
              <a:t>References:</a:t>
            </a:r>
          </a:p>
          <a:p>
            <a:r>
              <a:rPr lang="en-US" sz="2000" dirty="0" smtClean="0"/>
              <a:t>16 references are identified </a:t>
            </a:r>
          </a:p>
          <a:p>
            <a:pPr lvl="1"/>
            <a:r>
              <a:rPr lang="en-US" sz="2000" dirty="0" smtClean="0"/>
              <a:t>All of them except 1 are recent (2000-2012)</a:t>
            </a:r>
          </a:p>
          <a:p>
            <a:r>
              <a:rPr lang="en-US" sz="2000" dirty="0" smtClean="0"/>
              <a:t>Most are 1ry literatures : review articles, articles, supplements</a:t>
            </a:r>
          </a:p>
          <a:p>
            <a:pPr lvl="1">
              <a:buFont typeface="Wingdings" pitchFamily="2" charset="2"/>
              <a:buChar char="ü"/>
            </a:pPr>
            <a:r>
              <a:rPr lang="en-US" sz="2000" dirty="0" smtClean="0"/>
              <a:t>Trustful &amp; highly informative sources</a:t>
            </a:r>
          </a:p>
          <a:p>
            <a:pPr lvl="1">
              <a:buFont typeface="Wingdings" pitchFamily="2" charset="2"/>
              <a:buChar char="ü"/>
            </a:pPr>
            <a:r>
              <a:rPr lang="en-US" sz="2000" dirty="0" smtClean="0"/>
              <a:t>Provide powerful relevance with topic: microbiology, asthma, infectious diseases</a:t>
            </a:r>
          </a:p>
          <a:p>
            <a:pPr lvl="1">
              <a:buFont typeface="Wingdings" pitchFamily="2" charset="2"/>
              <a:buChar char="ü"/>
            </a:pPr>
            <a:r>
              <a:rPr lang="en-US" sz="2000" dirty="0" smtClean="0"/>
              <a:t>Wide medical background extending to other fields on medicine</a:t>
            </a:r>
          </a:p>
          <a:p>
            <a:pPr lvl="1">
              <a:buFont typeface="Wingdings" pitchFamily="2" charset="2"/>
              <a:buChar char="ü"/>
            </a:pPr>
            <a:r>
              <a:rPr lang="en-US" sz="2000" dirty="0" smtClean="0"/>
              <a:t>Other cited clinical trials &amp; articles were also involved</a:t>
            </a:r>
          </a:p>
          <a:p>
            <a:pPr lvl="1">
              <a:buFont typeface="Wingdings" pitchFamily="2" charset="2"/>
              <a:buChar char="ü"/>
            </a:pPr>
            <a:r>
              <a:rPr lang="en-US" sz="2000" dirty="0" smtClean="0"/>
              <a:t>Referred to specific studies in the reference list</a:t>
            </a:r>
          </a:p>
          <a:p>
            <a:pPr lvl="1">
              <a:buFont typeface="Wingdings" pitchFamily="2" charset="2"/>
              <a:buChar char="ü"/>
            </a:pPr>
            <a:r>
              <a:rPr lang="en-US" sz="2000" dirty="0" smtClean="0"/>
              <a:t>Appropriate literature was cited to validate the conduction of this study</a:t>
            </a:r>
          </a:p>
          <a:p>
            <a:pPr lvl="1">
              <a:buFont typeface="Wingdings" pitchFamily="2" charset="2"/>
              <a:buChar char="ü"/>
            </a:pPr>
            <a:endParaRPr lang="en-US" sz="2000" dirty="0"/>
          </a:p>
        </p:txBody>
      </p:sp>
      <p:sp>
        <p:nvSpPr>
          <p:cNvPr id="4" name="Slide Number Placeholder 3"/>
          <p:cNvSpPr>
            <a:spLocks noGrp="1"/>
          </p:cNvSpPr>
          <p:nvPr>
            <p:ph type="sldNum" sz="quarter" idx="12"/>
          </p:nvPr>
        </p:nvSpPr>
        <p:spPr>
          <a:xfrm>
            <a:off x="7696200" y="6400800"/>
            <a:ext cx="1295400" cy="457200"/>
          </a:xfrm>
        </p:spPr>
        <p:txBody>
          <a:bodyPr/>
          <a:lstStyle/>
          <a:p>
            <a:fld id="{F986BC76-4583-4767-BEF4-83B93D20E8A7}"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Introduction				</a:t>
            </a:r>
            <a:r>
              <a:rPr lang="en-US" sz="1800" dirty="0" smtClean="0"/>
              <a:t>Cont’d</a:t>
            </a:r>
            <a:endParaRPr lang="en-US" sz="1800" dirty="0"/>
          </a:p>
        </p:txBody>
      </p:sp>
      <p:sp>
        <p:nvSpPr>
          <p:cNvPr id="3" name="Content Placeholder 2"/>
          <p:cNvSpPr>
            <a:spLocks noGrp="1"/>
          </p:cNvSpPr>
          <p:nvPr>
            <p:ph idx="1"/>
          </p:nvPr>
        </p:nvSpPr>
        <p:spPr>
          <a:xfrm>
            <a:off x="304800" y="1828800"/>
            <a:ext cx="8458200" cy="4724400"/>
          </a:xfrm>
        </p:spPr>
        <p:txBody>
          <a:bodyPr/>
          <a:lstStyle/>
          <a:p>
            <a:pPr>
              <a:buNone/>
            </a:pPr>
            <a:r>
              <a:rPr lang="en-US" sz="2000" b="1" dirty="0" smtClean="0"/>
              <a:t>Introduction evaluation</a:t>
            </a:r>
          </a:p>
          <a:p>
            <a:r>
              <a:rPr lang="en-US" sz="2000" dirty="0" smtClean="0"/>
              <a:t>The objective was short, clear </a:t>
            </a:r>
          </a:p>
          <a:p>
            <a:endParaRPr lang="en-US" sz="2000" dirty="0" smtClean="0"/>
          </a:p>
          <a:p>
            <a:r>
              <a:rPr lang="en-US" sz="2000" dirty="0" smtClean="0"/>
              <a:t>Underlines the need to investigate the important role of RSV infection as a contributing factor to the development of recurrent wheezing in the first year of life</a:t>
            </a:r>
          </a:p>
          <a:p>
            <a:endParaRPr lang="en-US" sz="2000" dirty="0" smtClean="0"/>
          </a:p>
          <a:p>
            <a:r>
              <a:rPr lang="en-US" sz="2000" dirty="0" smtClean="0"/>
              <a:t>Provided assertiveness on the limited evidence for the causal relationship between RSV and recurrent wheeze</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encrypted-tbn1.gstatic.com/images?q=tbn:ANd9GcQkgei5klXikfhuqZhekPYkk4DO4SJ9m6MhrtHwb0elkJ7wvEj5RWt6Brdq">
            <a:hlinkClick r:id="rId2"/>
          </p:cNvPr>
          <p:cNvPicPr>
            <a:picLocks noChangeAspect="1" noChangeArrowheads="1"/>
          </p:cNvPicPr>
          <p:nvPr/>
        </p:nvPicPr>
        <p:blipFill>
          <a:blip r:embed="rId3" cstate="print"/>
          <a:srcRect/>
          <a:stretch>
            <a:fillRect/>
          </a:stretch>
        </p:blipFill>
        <p:spPr bwMode="auto">
          <a:xfrm>
            <a:off x="685800" y="2133600"/>
            <a:ext cx="6578085" cy="4514851"/>
          </a:xfrm>
          <a:prstGeom prst="rect">
            <a:avLst/>
          </a:prstGeom>
          <a:noFill/>
        </p:spPr>
      </p:pic>
      <p:sp>
        <p:nvSpPr>
          <p:cNvPr id="2" name="Title 1"/>
          <p:cNvSpPr>
            <a:spLocks noGrp="1"/>
          </p:cNvSpPr>
          <p:nvPr>
            <p:ph type="title"/>
          </p:nvPr>
        </p:nvSpPr>
        <p:spPr/>
        <p:txBody>
          <a:bodyPr/>
          <a:lstStyle/>
          <a:p>
            <a:endParaRPr lang="en-US"/>
          </a:p>
        </p:txBody>
      </p:sp>
      <p:sp>
        <p:nvSpPr>
          <p:cNvPr id="4" name="Rectangle 3"/>
          <p:cNvSpPr/>
          <p:nvPr/>
        </p:nvSpPr>
        <p:spPr>
          <a:xfrm>
            <a:off x="4191000" y="2743200"/>
            <a:ext cx="364715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METHODS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a:t>
            </a:r>
            <a:endParaRPr lang="en-US" sz="3600" dirty="0"/>
          </a:p>
        </p:txBody>
      </p:sp>
      <p:sp>
        <p:nvSpPr>
          <p:cNvPr id="3" name="Content Placeholder 2"/>
          <p:cNvSpPr>
            <a:spLocks noGrp="1"/>
          </p:cNvSpPr>
          <p:nvPr>
            <p:ph idx="1"/>
          </p:nvPr>
        </p:nvSpPr>
        <p:spPr>
          <a:xfrm>
            <a:off x="381000" y="1676400"/>
            <a:ext cx="8458200" cy="4953000"/>
          </a:xfrm>
        </p:spPr>
        <p:txBody>
          <a:bodyPr/>
          <a:lstStyle/>
          <a:p>
            <a:pPr>
              <a:buNone/>
            </a:pPr>
            <a:r>
              <a:rPr lang="en-US" dirty="0" smtClean="0"/>
              <a:t>	</a:t>
            </a:r>
            <a:r>
              <a:rPr lang="en-US" sz="2000" b="1" dirty="0" smtClean="0"/>
              <a:t>Study design</a:t>
            </a:r>
          </a:p>
          <a:p>
            <a:pPr algn="ctr">
              <a:buNone/>
            </a:pPr>
            <a:r>
              <a:rPr lang="en-US" sz="2000" dirty="0" smtClean="0">
                <a:solidFill>
                  <a:schemeClr val="tx1">
                    <a:lumMod val="75000"/>
                  </a:schemeClr>
                </a:solidFill>
              </a:rPr>
              <a:t>Multicenter, double-blind, randomized, placebo-controlled MAKI trial</a:t>
            </a:r>
            <a:br>
              <a:rPr lang="en-US" sz="2000" dirty="0" smtClean="0">
                <a:solidFill>
                  <a:schemeClr val="tx1">
                    <a:lumMod val="75000"/>
                  </a:schemeClr>
                </a:solidFill>
              </a:rPr>
            </a:br>
            <a:endParaRPr lang="en-US" sz="2000" dirty="0" smtClean="0">
              <a:solidFill>
                <a:schemeClr val="tx1">
                  <a:lumMod val="75000"/>
                </a:schemeClr>
              </a:solidFill>
              <a:latin typeface="+mn-lt"/>
              <a:ea typeface="+mn-ea"/>
              <a:cs typeface="+mn-cs"/>
            </a:endParaRPr>
          </a:p>
          <a:p>
            <a:r>
              <a:rPr lang="en-US" sz="1800" dirty="0" smtClean="0"/>
              <a:t>Multicenter: 1 university and 15 regional hospitals</a:t>
            </a:r>
          </a:p>
          <a:p>
            <a:pPr>
              <a:buNone/>
            </a:pPr>
            <a:r>
              <a:rPr lang="en-US" sz="1800" dirty="0" smtClean="0"/>
              <a:t>	This provides replication and </a:t>
            </a:r>
            <a:r>
              <a:rPr lang="en-US" sz="1800" dirty="0" err="1" smtClean="0"/>
              <a:t>generalizability</a:t>
            </a:r>
            <a:r>
              <a:rPr lang="en-US" sz="1800" dirty="0" smtClean="0"/>
              <a:t> as long as all sites have the same procedure followed for standardization</a:t>
            </a:r>
          </a:p>
          <a:p>
            <a:pPr>
              <a:buNone/>
            </a:pPr>
            <a:r>
              <a:rPr lang="en-US" sz="1800" dirty="0" smtClean="0"/>
              <a:t>	</a:t>
            </a:r>
          </a:p>
          <a:p>
            <a:r>
              <a:rPr lang="en-US" sz="1800" dirty="0" smtClean="0"/>
              <a:t>It is a triple blind rather than double blind since the subjects, investigators &amp; group involved in interpretation of data were unaware of assignment of subjects to intervention or control</a:t>
            </a:r>
          </a:p>
          <a:p>
            <a:pPr>
              <a:buNone/>
            </a:pPr>
            <a:endParaRPr lang="en-US" sz="1800" dirty="0" smtClean="0"/>
          </a:p>
          <a:p>
            <a:pPr lvl="1"/>
            <a:r>
              <a:rPr lang="en-US" sz="1600" dirty="0" smtClean="0"/>
              <a:t>Only the administering nurses were aware of the study group assignments and were not involved in the reporting of data analyses</a:t>
            </a:r>
            <a:endParaRPr lang="en-US" sz="16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RSV </a:t>
            </a:r>
            <a:r>
              <a:rPr lang="en-US" sz="3600" dirty="0" err="1" smtClean="0"/>
              <a:t>Pathophysiology</a:t>
            </a:r>
            <a:r>
              <a:rPr lang="en-US" sz="3600" dirty="0" smtClean="0"/>
              <a:t>		</a:t>
            </a:r>
            <a:r>
              <a:rPr lang="en-US" sz="1800" dirty="0" smtClean="0"/>
              <a:t>(cont’d)</a:t>
            </a:r>
            <a:endParaRPr lang="en-US" sz="1800" dirty="0"/>
          </a:p>
        </p:txBody>
      </p:sp>
      <p:sp>
        <p:nvSpPr>
          <p:cNvPr id="3" name="Content Placeholder 2"/>
          <p:cNvSpPr>
            <a:spLocks noGrp="1"/>
          </p:cNvSpPr>
          <p:nvPr>
            <p:ph idx="1"/>
          </p:nvPr>
        </p:nvSpPr>
        <p:spPr>
          <a:xfrm>
            <a:off x="381000" y="1905000"/>
            <a:ext cx="8382000" cy="4648200"/>
          </a:xfrm>
        </p:spPr>
        <p:txBody>
          <a:bodyPr/>
          <a:lstStyle/>
          <a:p>
            <a:pPr marL="365760" indent="-256032" fontAlgn="auto">
              <a:spcAft>
                <a:spcPts val="0"/>
              </a:spcAft>
              <a:buNone/>
              <a:defRPr/>
            </a:pPr>
            <a:r>
              <a:rPr lang="en-US" sz="2000" b="1" dirty="0" smtClean="0"/>
              <a:t>Replication</a:t>
            </a:r>
            <a:endParaRPr lang="en-US" sz="2000" dirty="0" smtClean="0"/>
          </a:p>
          <a:p>
            <a:pPr marL="365760" indent="-256032" fontAlgn="auto">
              <a:spcAft>
                <a:spcPts val="0"/>
              </a:spcAft>
              <a:buFont typeface="Arial" pitchFamily="34" charset="0"/>
              <a:buChar char="•"/>
              <a:defRPr/>
            </a:pPr>
            <a:r>
              <a:rPr lang="en-US" sz="2000" dirty="0" smtClean="0"/>
              <a:t>Occurs in nasopharyngeal but most efficient in the bronchiolar epithelium</a:t>
            </a:r>
          </a:p>
          <a:p>
            <a:pPr marL="621792" lvl="1" fontAlgn="auto">
              <a:spcBef>
                <a:spcPts val="324"/>
              </a:spcBef>
              <a:spcAft>
                <a:spcPts val="0"/>
              </a:spcAft>
              <a:buFont typeface="Arial" pitchFamily="34" charset="0"/>
              <a:buChar char="–"/>
              <a:defRPr/>
            </a:pPr>
            <a:r>
              <a:rPr lang="en-US" sz="2000" dirty="0" smtClean="0"/>
              <a:t>Direct spread</a:t>
            </a:r>
          </a:p>
          <a:p>
            <a:pPr marL="621792" lvl="1" fontAlgn="auto">
              <a:spcBef>
                <a:spcPts val="324"/>
              </a:spcBef>
              <a:spcAft>
                <a:spcPts val="0"/>
              </a:spcAft>
              <a:buFont typeface="Arial" pitchFamily="34" charset="0"/>
              <a:buChar char="–"/>
              <a:defRPr/>
            </a:pPr>
            <a:r>
              <a:rPr lang="en-US" sz="2000" dirty="0" err="1" smtClean="0"/>
              <a:t>Hematogenously</a:t>
            </a:r>
            <a:r>
              <a:rPr lang="en-US" sz="2000" dirty="0" smtClean="0"/>
              <a:t> via </a:t>
            </a:r>
            <a:r>
              <a:rPr lang="en-US" sz="2000" dirty="0" err="1" smtClean="0"/>
              <a:t>monocytes</a:t>
            </a:r>
            <a:endParaRPr lang="en-US" sz="2000" dirty="0" smtClean="0"/>
          </a:p>
          <a:p>
            <a:pPr marL="621792" lvl="1" fontAlgn="auto">
              <a:spcBef>
                <a:spcPts val="324"/>
              </a:spcBef>
              <a:spcAft>
                <a:spcPts val="0"/>
              </a:spcAft>
              <a:buFont typeface="Arial" pitchFamily="34" charset="0"/>
              <a:buChar char="–"/>
              <a:defRPr/>
            </a:pPr>
            <a:endParaRPr lang="en-US" sz="2000" dirty="0" smtClean="0"/>
          </a:p>
          <a:p>
            <a:pPr marL="621792" lvl="1" fontAlgn="auto">
              <a:spcBef>
                <a:spcPts val="324"/>
              </a:spcBef>
              <a:spcAft>
                <a:spcPts val="0"/>
              </a:spcAft>
              <a:buFont typeface="Arial" pitchFamily="34" charset="0"/>
              <a:buChar char="–"/>
              <a:defRPr/>
            </a:pPr>
            <a:r>
              <a:rPr lang="en-US" sz="2000" dirty="0" smtClean="0"/>
              <a:t>RSV distributes from cell to cell through </a:t>
            </a:r>
            <a:r>
              <a:rPr lang="en-US" sz="2000" dirty="0" err="1" smtClean="0"/>
              <a:t>cytoplasmatic</a:t>
            </a:r>
            <a:r>
              <a:rPr lang="en-US" sz="2000" dirty="0" smtClean="0"/>
              <a:t> bridges (</a:t>
            </a:r>
            <a:r>
              <a:rPr lang="en-US" sz="2000" dirty="0" err="1" smtClean="0"/>
              <a:t>syncytium</a:t>
            </a:r>
            <a:r>
              <a:rPr lang="en-US" sz="2000" dirty="0" smtClean="0"/>
              <a:t>) from upper to lower parts of respiratory tract</a:t>
            </a:r>
          </a:p>
          <a:p>
            <a:pPr marL="621792" lvl="1" fontAlgn="auto">
              <a:spcBef>
                <a:spcPts val="324"/>
              </a:spcBef>
              <a:spcAft>
                <a:spcPts val="0"/>
              </a:spcAft>
              <a:buFont typeface="Arial" pitchFamily="34" charset="0"/>
              <a:buChar char="–"/>
              <a:defRPr/>
            </a:pPr>
            <a:endParaRPr lang="en-US" sz="2000" dirty="0" smtClean="0"/>
          </a:p>
          <a:p>
            <a:pPr marL="621792" lvl="1" fontAlgn="auto">
              <a:spcBef>
                <a:spcPts val="324"/>
              </a:spcBef>
              <a:spcAft>
                <a:spcPts val="0"/>
              </a:spcAft>
              <a:buFont typeface="Arial" pitchFamily="34" charset="0"/>
              <a:buChar char="–"/>
              <a:defRPr/>
            </a:pPr>
            <a:r>
              <a:rPr lang="en-US" sz="2000" dirty="0" smtClean="0"/>
              <a:t>Causes: necrosis of the bronchiolar epithelium </a:t>
            </a:r>
            <a:r>
              <a:rPr lang="en-US" sz="2000" dirty="0" smtClean="0">
                <a:sym typeface="Wingdings" pitchFamily="2" charset="2"/>
              </a:rPr>
              <a:t> lymphocytic </a:t>
            </a:r>
            <a:r>
              <a:rPr lang="en-US" sz="2000" dirty="0" err="1" smtClean="0">
                <a:sym typeface="Wingdings" pitchFamily="2" charset="2"/>
              </a:rPr>
              <a:t>peribronchiolar</a:t>
            </a:r>
            <a:r>
              <a:rPr lang="en-US" sz="2000" dirty="0" smtClean="0">
                <a:sym typeface="Wingdings" pitchFamily="2" charset="2"/>
              </a:rPr>
              <a:t> infiltration &amp; subsequent </a:t>
            </a:r>
            <a:r>
              <a:rPr lang="en-US" sz="2000" dirty="0" err="1" smtClean="0">
                <a:sym typeface="Wingdings" pitchFamily="2" charset="2"/>
              </a:rPr>
              <a:t>submucosal</a:t>
            </a:r>
            <a:r>
              <a:rPr lang="en-US" sz="2000" dirty="0" smtClean="0">
                <a:sym typeface="Wingdings" pitchFamily="2" charset="2"/>
              </a:rPr>
              <a:t> edema; mucus secretions increase in both quantity and viscosity</a:t>
            </a:r>
          </a:p>
          <a:p>
            <a:pPr marL="621792" lvl="1" fontAlgn="auto">
              <a:spcBef>
                <a:spcPts val="324"/>
              </a:spcBef>
              <a:spcAft>
                <a:spcPts val="0"/>
              </a:spcAft>
              <a:buFont typeface="Arial" pitchFamily="34" charset="0"/>
              <a:buChar char="–"/>
              <a:defRPr/>
            </a:pPr>
            <a:endParaRPr lang="en-US" dirty="0" smtClean="0">
              <a:sym typeface="Wingdings" pitchFamily="2" charset="2"/>
            </a:endParaRP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457200" y="2057400"/>
            <a:ext cx="8305800" cy="4495800"/>
          </a:xfrm>
        </p:spPr>
        <p:txBody>
          <a:bodyPr/>
          <a:lstStyle/>
          <a:p>
            <a:pPr>
              <a:buNone/>
            </a:pPr>
            <a:r>
              <a:rPr lang="en-US" sz="2000" b="1" dirty="0" smtClean="0"/>
              <a:t>Patients</a:t>
            </a:r>
          </a:p>
          <a:p>
            <a:r>
              <a:rPr lang="en-US" sz="2000" dirty="0" smtClean="0"/>
              <a:t>Healthy preterm infants (n=429) born at a gestational age of 33 to 35 weeks aged 6 months of age or younger at the start of the RSV season</a:t>
            </a:r>
          </a:p>
          <a:p>
            <a:endParaRPr lang="en-US" sz="2000" dirty="0" smtClean="0"/>
          </a:p>
          <a:p>
            <a:r>
              <a:rPr lang="en-US" sz="2000" dirty="0" smtClean="0"/>
              <a:t>Enrolled in the Netherlands during a 2-year period from 2008 to 2010</a:t>
            </a:r>
          </a:p>
          <a:p>
            <a:endParaRPr lang="en-US" sz="2000" dirty="0" smtClean="0"/>
          </a:p>
          <a:p>
            <a:r>
              <a:rPr lang="en-US" sz="2000" dirty="0" smtClean="0"/>
              <a:t>Requirement for parent informed consent was obtained </a:t>
            </a:r>
          </a:p>
          <a:p>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81000" y="1905000"/>
            <a:ext cx="8305800" cy="4648200"/>
          </a:xfrm>
        </p:spPr>
        <p:txBody>
          <a:bodyPr/>
          <a:lstStyle/>
          <a:p>
            <a:pPr>
              <a:buNone/>
            </a:pPr>
            <a:r>
              <a:rPr lang="en-US" sz="2000" b="1" dirty="0" smtClean="0"/>
              <a:t>Inclusion criteria</a:t>
            </a:r>
          </a:p>
          <a:p>
            <a:pPr>
              <a:buNone/>
            </a:pPr>
            <a:r>
              <a:rPr lang="en-US" sz="2000" dirty="0" smtClean="0"/>
              <a:t>1- Healthy preterm infants &lt; 6 months at the start of RSV season</a:t>
            </a:r>
          </a:p>
          <a:p>
            <a:pPr>
              <a:buNone/>
            </a:pPr>
            <a:endParaRPr lang="en-US" sz="2000" dirty="0" smtClean="0"/>
          </a:p>
          <a:p>
            <a:pPr>
              <a:buNone/>
            </a:pPr>
            <a:r>
              <a:rPr lang="en-US" sz="2000" dirty="0" smtClean="0"/>
              <a:t>2- GA between 32 &amp; 35 weeks, either sex</a:t>
            </a:r>
          </a:p>
          <a:p>
            <a:pPr>
              <a:buNone/>
            </a:pPr>
            <a:endParaRPr lang="en-US" sz="2000" dirty="0" smtClean="0"/>
          </a:p>
          <a:p>
            <a:pPr>
              <a:buNone/>
            </a:pPr>
            <a:r>
              <a:rPr lang="en-US" sz="2000" dirty="0" smtClean="0"/>
              <a:t>3- Children of parents who master the Dutch language</a:t>
            </a:r>
          </a:p>
          <a:p>
            <a:pPr>
              <a:buNone/>
            </a:pPr>
            <a:endParaRPr lang="en-US" sz="2000" dirty="0" smtClean="0"/>
          </a:p>
          <a:p>
            <a:pPr>
              <a:buNone/>
            </a:pPr>
            <a:endParaRPr lang="en-US" sz="2000" dirty="0" smtClean="0"/>
          </a:p>
          <a:p>
            <a:pPr>
              <a:buFont typeface="Wingdings" pitchFamily="2" charset="2"/>
              <a:buChar char="û"/>
            </a:pPr>
            <a:r>
              <a:rPr lang="en-US" sz="2000" dirty="0" smtClean="0"/>
              <a:t>GA was not correlated with the guideline requirements approved for the use of </a:t>
            </a:r>
            <a:r>
              <a:rPr lang="en-US" sz="2000" dirty="0" err="1" smtClean="0"/>
              <a:t>palivizumab</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04800" y="1905000"/>
            <a:ext cx="8382000" cy="4648200"/>
          </a:xfrm>
        </p:spPr>
        <p:txBody>
          <a:bodyPr/>
          <a:lstStyle/>
          <a:p>
            <a:pPr>
              <a:buNone/>
            </a:pPr>
            <a:r>
              <a:rPr lang="en-US" sz="2000" b="1" dirty="0" smtClean="0"/>
              <a:t>Exclusion criteria</a:t>
            </a:r>
          </a:p>
          <a:p>
            <a:pPr>
              <a:buNone/>
            </a:pPr>
            <a:r>
              <a:rPr lang="en-US" sz="2000" dirty="0" smtClean="0"/>
              <a:t>1- A known cardiac anomaly (CHD), BPD, Down’s syndrome or other serious congenital disorders</a:t>
            </a:r>
          </a:p>
          <a:p>
            <a:pPr>
              <a:buNone/>
            </a:pPr>
            <a:endParaRPr lang="en-US" sz="2000" dirty="0" smtClean="0"/>
          </a:p>
          <a:p>
            <a:pPr>
              <a:buNone/>
            </a:pPr>
            <a:r>
              <a:rPr lang="en-US" sz="2000" dirty="0" smtClean="0"/>
              <a:t>2- Require intensive respiratory treatment (surfactant or at least 2 weeks of mechanical ventilation)</a:t>
            </a:r>
          </a:p>
          <a:p>
            <a:pPr>
              <a:buNone/>
            </a:pPr>
            <a:endParaRPr lang="en-US" sz="2000" dirty="0" smtClean="0"/>
          </a:p>
          <a:p>
            <a:pPr>
              <a:buNone/>
            </a:pPr>
            <a:r>
              <a:rPr lang="en-US" sz="2000" dirty="0" smtClean="0"/>
              <a:t>3- &gt;6 months at the start of the RSV season</a:t>
            </a:r>
          </a:p>
          <a:p>
            <a:pPr>
              <a:buNone/>
            </a:pPr>
            <a:endParaRPr lang="en-US" sz="2000" dirty="0" smtClean="0"/>
          </a:p>
          <a:p>
            <a:pPr>
              <a:buNone/>
            </a:pPr>
            <a:r>
              <a:rPr lang="en-US" sz="2000" dirty="0" smtClean="0"/>
              <a:t>4- Airway morbidity before the start of the RSV season, monitored before the first injection</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838200" y="2209800"/>
            <a:ext cx="7696200" cy="4343400"/>
          </a:xfrm>
        </p:spPr>
        <p:txBody>
          <a:bodyPr/>
          <a:lstStyle/>
          <a:p>
            <a:pPr>
              <a:buNone/>
            </a:pPr>
            <a:r>
              <a:rPr lang="en-US" sz="2000" b="1" dirty="0" smtClean="0"/>
              <a:t>Ethical issues</a:t>
            </a:r>
          </a:p>
          <a:p>
            <a:r>
              <a:rPr lang="en-US" sz="2000" dirty="0" smtClean="0"/>
              <a:t>Local IRB approved protocol </a:t>
            </a:r>
          </a:p>
          <a:p>
            <a:endParaRPr lang="en-US" sz="2000" dirty="0" smtClean="0"/>
          </a:p>
          <a:p>
            <a:r>
              <a:rPr lang="en-US" sz="2000" dirty="0" smtClean="0"/>
              <a:t>Study marketed as a therapeutic study</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457200" y="1981200"/>
            <a:ext cx="8229600" cy="4572000"/>
          </a:xfrm>
        </p:spPr>
        <p:txBody>
          <a:bodyPr/>
          <a:lstStyle/>
          <a:p>
            <a:pPr marL="342900" lvl="1" indent="-342900">
              <a:buClr>
                <a:schemeClr val="tx1"/>
              </a:buClr>
              <a:buSzPct val="70000"/>
              <a:buNone/>
            </a:pPr>
            <a:r>
              <a:rPr lang="en-US" sz="1800" b="1" dirty="0" smtClean="0"/>
              <a:t>Randomization</a:t>
            </a:r>
          </a:p>
          <a:p>
            <a:pPr marL="342900" lvl="1" indent="-342900">
              <a:buClr>
                <a:schemeClr val="tx1"/>
              </a:buClr>
              <a:buSzPct val="70000"/>
              <a:buFont typeface="Wingdings" pitchFamily="2" charset="2"/>
              <a:buChar char="¢"/>
            </a:pPr>
            <a:r>
              <a:rPr lang="en-US" sz="1800" dirty="0" smtClean="0"/>
              <a:t>1:1 ratio to receive either monthly </a:t>
            </a:r>
            <a:r>
              <a:rPr lang="en-US" sz="1800" dirty="0" err="1" smtClean="0"/>
              <a:t>palivizumab</a:t>
            </a:r>
            <a:r>
              <a:rPr lang="en-US" sz="1800" dirty="0" smtClean="0"/>
              <a:t> (dose = 15 mg/kg) injections (n=214) or matching placebo (n=215) during the RSV season</a:t>
            </a:r>
          </a:p>
          <a:p>
            <a:pPr lvl="1"/>
            <a:r>
              <a:rPr lang="en-US" sz="1800" dirty="0" smtClean="0"/>
              <a:t>Randomization 1:1 patients have equal chances to be in either groups</a:t>
            </a:r>
          </a:p>
          <a:p>
            <a:pPr lvl="1"/>
            <a:endParaRPr lang="en-US" sz="1800" dirty="0" smtClean="0"/>
          </a:p>
          <a:p>
            <a:r>
              <a:rPr lang="en-US" sz="2000" dirty="0" smtClean="0"/>
              <a:t>Researchers and parents were blinded </a:t>
            </a:r>
          </a:p>
          <a:p>
            <a:endParaRPr lang="en-US" sz="2000" dirty="0" smtClean="0"/>
          </a:p>
          <a:p>
            <a:pPr>
              <a:buFont typeface="Wingdings" pitchFamily="2" charset="2"/>
              <a:buChar char="ü"/>
            </a:pPr>
            <a:r>
              <a:rPr lang="en-US" sz="2000" dirty="0" smtClean="0"/>
              <a:t>Randomization performed by an independent pharmacist</a:t>
            </a:r>
          </a:p>
          <a:p>
            <a:pPr>
              <a:buFont typeface="Wingdings" pitchFamily="2" charset="2"/>
              <a:buChar char="ü"/>
            </a:pPr>
            <a:r>
              <a:rPr lang="en-US" sz="2000" dirty="0" smtClean="0"/>
              <a:t>Stratification according to GA rather than randomization was done</a:t>
            </a:r>
          </a:p>
          <a:p>
            <a:pPr>
              <a:buFont typeface="Wingdings" pitchFamily="2" charset="2"/>
              <a:buChar char="ü"/>
            </a:pPr>
            <a:r>
              <a:rPr lang="en-US" sz="2000" dirty="0" smtClean="0"/>
              <a:t>However stratification can become complex</a:t>
            </a:r>
          </a:p>
          <a:p>
            <a:pPr>
              <a:buFont typeface="Wingdings" pitchFamily="2" charset="2"/>
              <a:buChar char="ü"/>
            </a:pPr>
            <a:r>
              <a:rPr lang="en-US" sz="2000" dirty="0" smtClean="0"/>
              <a:t>Used the parallel design</a:t>
            </a:r>
          </a:p>
          <a:p>
            <a:pPr>
              <a:buFont typeface="Wingdings" pitchFamily="2" charset="2"/>
              <a:buChar char="ü"/>
            </a:pPr>
            <a:endParaRPr lang="en-US" sz="2000" dirty="0" smtClean="0"/>
          </a:p>
        </p:txBody>
      </p:sp>
      <p:pic>
        <p:nvPicPr>
          <p:cNvPr id="66564" name="Picture 4" descr="http://www.clinicaltrial-portal.com/blog/wp-content/uploads/2010/07/services_trialportal1.jpg">
            <a:hlinkClick r:id="rId2"/>
          </p:cNvPr>
          <p:cNvPicPr>
            <a:picLocks noChangeAspect="1" noChangeArrowheads="1"/>
          </p:cNvPicPr>
          <p:nvPr/>
        </p:nvPicPr>
        <p:blipFill>
          <a:blip r:embed="rId3" cstate="print"/>
          <a:srcRect/>
          <a:stretch>
            <a:fillRect/>
          </a:stretch>
        </p:blipFill>
        <p:spPr bwMode="auto">
          <a:xfrm>
            <a:off x="4038600" y="5410200"/>
            <a:ext cx="2819400" cy="1870755"/>
          </a:xfrm>
          <a:prstGeom prst="rect">
            <a:avLst/>
          </a:prstGeom>
          <a:noFill/>
        </p:spPr>
      </p:pic>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685800" y="2133600"/>
            <a:ext cx="7848600" cy="4343400"/>
          </a:xfrm>
        </p:spPr>
        <p:txBody>
          <a:bodyPr/>
          <a:lstStyle/>
          <a:p>
            <a:pPr>
              <a:buNone/>
            </a:pPr>
            <a:r>
              <a:rPr lang="en-US" sz="2000" b="1" dirty="0" smtClean="0"/>
              <a:t>Randomization evaluation</a:t>
            </a:r>
          </a:p>
          <a:p>
            <a:pPr>
              <a:buNone/>
            </a:pPr>
            <a:endParaRPr lang="en-US" sz="2000" b="1" dirty="0" smtClean="0"/>
          </a:p>
          <a:p>
            <a:pPr>
              <a:buFont typeface="Wingdings" pitchFamily="2" charset="2"/>
              <a:buChar char="ü"/>
            </a:pPr>
            <a:r>
              <a:rPr lang="en-US" sz="2000" dirty="0" smtClean="0"/>
              <a:t>Randomized controlled trial is the best design for determining causality </a:t>
            </a:r>
          </a:p>
          <a:p>
            <a:pPr>
              <a:buFont typeface="Wingdings" pitchFamily="2" charset="2"/>
              <a:buChar char="ü"/>
            </a:pPr>
            <a:endParaRPr lang="en-US" sz="2000" dirty="0" smtClean="0"/>
          </a:p>
          <a:p>
            <a:pPr>
              <a:buFont typeface="Wingdings" pitchFamily="2" charset="2"/>
              <a:buChar char="ü"/>
            </a:pPr>
            <a:r>
              <a:rPr lang="en-US" sz="2000" dirty="0" smtClean="0"/>
              <a:t>Minimizes bias through randomization and stratification </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81000" y="1905000"/>
            <a:ext cx="8458200" cy="4724400"/>
          </a:xfrm>
        </p:spPr>
        <p:txBody>
          <a:bodyPr/>
          <a:lstStyle/>
          <a:p>
            <a:pPr>
              <a:buNone/>
            </a:pPr>
            <a:r>
              <a:rPr lang="en-US" sz="2000" b="1" dirty="0" smtClean="0"/>
              <a:t>Randomization evaluation</a:t>
            </a:r>
          </a:p>
          <a:p>
            <a:pPr>
              <a:buNone/>
            </a:pPr>
            <a:endParaRPr lang="en-US" sz="2000" dirty="0" smtClean="0"/>
          </a:p>
          <a:p>
            <a:pPr lvl="1"/>
            <a:r>
              <a:rPr lang="en-US" sz="2000" dirty="0" smtClean="0"/>
              <a:t>Cluster randomizations where interventions are assigned to groups not individuals describes best the randomization used in the study</a:t>
            </a:r>
          </a:p>
          <a:p>
            <a:pPr lvl="1"/>
            <a:endParaRPr lang="en-US" sz="2000" dirty="0" smtClean="0"/>
          </a:p>
          <a:p>
            <a:pPr lvl="1"/>
            <a:r>
              <a:rPr lang="en-US" sz="2000" dirty="0" smtClean="0"/>
              <a:t>A useful strategy for lifestyle interventions (because of possibility of “leaks” or contamination) or vaccine trials (because of “herd” effects)</a:t>
            </a:r>
          </a:p>
          <a:p>
            <a:pPr lvl="1"/>
            <a:endParaRPr lang="en-US" sz="2000" dirty="0" smtClean="0"/>
          </a:p>
          <a:p>
            <a:pPr lvl="1"/>
            <a:r>
              <a:rPr lang="en-US" sz="2000" dirty="0" smtClean="0"/>
              <a:t>However it requires a larger sample size where  statistical analysis becomes more complex</a:t>
            </a:r>
          </a:p>
        </p:txBody>
      </p:sp>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457200" y="1905000"/>
            <a:ext cx="8077200" cy="4648200"/>
          </a:xfrm>
        </p:spPr>
        <p:txBody>
          <a:bodyPr/>
          <a:lstStyle/>
          <a:p>
            <a:pPr>
              <a:buNone/>
            </a:pPr>
            <a:r>
              <a:rPr lang="en-US" sz="2000" b="1" dirty="0" smtClean="0"/>
              <a:t>Methods evaluation</a:t>
            </a:r>
          </a:p>
          <a:p>
            <a:pPr>
              <a:buNone/>
            </a:pPr>
            <a:endParaRPr lang="en-US" sz="2000" dirty="0" smtClean="0"/>
          </a:p>
          <a:p>
            <a:r>
              <a:rPr lang="en-US" sz="2000" dirty="0" smtClean="0"/>
              <a:t>Patients characteristics were not presented in the article</a:t>
            </a:r>
          </a:p>
          <a:p>
            <a:r>
              <a:rPr lang="en-US" sz="2000" dirty="0" smtClean="0"/>
              <a:t>Number of patients enrolled in each group is correct</a:t>
            </a:r>
          </a:p>
          <a:p>
            <a:r>
              <a:rPr lang="en-US" sz="2000" dirty="0" smtClean="0"/>
              <a:t>Doses &amp; frequency of administration are within the normal range</a:t>
            </a:r>
          </a:p>
          <a:p>
            <a:r>
              <a:rPr lang="en-US" sz="2000" dirty="0" smtClean="0"/>
              <a:t>Route of administration (IM) was compatible with the drug recommendation</a:t>
            </a:r>
          </a:p>
          <a:p>
            <a:r>
              <a:rPr lang="en-US" sz="2000" dirty="0" smtClean="0"/>
              <a:t>Following up patients was checked at each subsequent home visit</a:t>
            </a:r>
          </a:p>
          <a:p>
            <a:r>
              <a:rPr lang="en-US" sz="2000" dirty="0" smtClean="0"/>
              <a:t>Randomization was done accurately by a pharmacist</a:t>
            </a:r>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315200" cy="1333500"/>
          </a:xfrm>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04800" y="1905000"/>
            <a:ext cx="8229600" cy="4572000"/>
          </a:xfrm>
        </p:spPr>
        <p:txBody>
          <a:bodyPr/>
          <a:lstStyle/>
          <a:p>
            <a:pPr>
              <a:buNone/>
            </a:pPr>
            <a:r>
              <a:rPr lang="en-US" sz="2000" b="1" dirty="0" smtClean="0"/>
              <a:t>Study outcomes &amp; follow-up</a:t>
            </a:r>
          </a:p>
          <a:p>
            <a:pPr>
              <a:buNone/>
            </a:pPr>
            <a:r>
              <a:rPr lang="en-US" sz="2000" dirty="0" smtClean="0"/>
              <a:t>	Primary outcome: Number of parent-reported wheezing days (daily log) during the first year of life</a:t>
            </a:r>
          </a:p>
          <a:p>
            <a:pPr>
              <a:buNone/>
            </a:pPr>
            <a:endParaRPr lang="en-US" sz="2000" dirty="0" smtClean="0"/>
          </a:p>
          <a:p>
            <a:pPr>
              <a:buNone/>
            </a:pPr>
            <a:r>
              <a:rPr lang="en-US" sz="2000" dirty="0" smtClean="0"/>
              <a:t>	Secondary outcomes:</a:t>
            </a:r>
          </a:p>
          <a:p>
            <a:pPr>
              <a:buNone/>
            </a:pPr>
            <a:r>
              <a:rPr lang="en-US" sz="2000" dirty="0" smtClean="0"/>
              <a:t>	1- The number of days with bronchodilator use</a:t>
            </a:r>
          </a:p>
          <a:p>
            <a:pPr>
              <a:buNone/>
            </a:pPr>
            <a:r>
              <a:rPr lang="en-US" sz="2000" dirty="0" smtClean="0"/>
              <a:t>	2- The number of RSV infections confirmed by nasopharyngeal swabs positive for RSV RNA with or without medical attention</a:t>
            </a:r>
          </a:p>
          <a:p>
            <a:pPr>
              <a:buNone/>
            </a:pPr>
            <a:r>
              <a:rPr lang="en-US" sz="2000" dirty="0" smtClean="0"/>
              <a:t>	3- The number of wheezing episodes </a:t>
            </a:r>
          </a:p>
          <a:p>
            <a:pPr>
              <a:buNone/>
            </a:pPr>
            <a:r>
              <a:rPr lang="en-US" sz="2000" dirty="0" smtClean="0"/>
              <a:t>	4- Prevalence of recurrent wheeze </a:t>
            </a:r>
          </a:p>
          <a:p>
            <a:pPr>
              <a:buNone/>
            </a:pPr>
            <a:r>
              <a:rPr lang="en-US" sz="2000" dirty="0" smtClean="0"/>
              <a:t>	</a:t>
            </a:r>
          </a:p>
          <a:p>
            <a:pPr>
              <a:buNone/>
            </a:pPr>
            <a:endParaRPr lang="en-US" dirty="0"/>
          </a:p>
        </p:txBody>
      </p:sp>
      <p:pic>
        <p:nvPicPr>
          <p:cNvPr id="63490" name="Picture 2" descr="https://encrypted-tbn2.gstatic.com/images?q=tbn:ANd9GcTHeDSj4CQu4KZ-cNuGsRsSIDUaDA6zKAZiCPJBGtjgk6BcmMh1tNbibKtg">
            <a:hlinkClick r:id="rId2"/>
          </p:cNvPr>
          <p:cNvPicPr>
            <a:picLocks noChangeAspect="1" noChangeArrowheads="1"/>
          </p:cNvPicPr>
          <p:nvPr/>
        </p:nvPicPr>
        <p:blipFill>
          <a:blip r:embed="rId3" cstate="print"/>
          <a:srcRect/>
          <a:stretch>
            <a:fillRect/>
          </a:stretch>
        </p:blipFill>
        <p:spPr bwMode="auto">
          <a:xfrm>
            <a:off x="5562600" y="5029200"/>
            <a:ext cx="1828800" cy="1828800"/>
          </a:xfrm>
          <a:prstGeom prst="rect">
            <a:avLst/>
          </a:prstGeom>
          <a:noFill/>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239000" cy="1333500"/>
          </a:xfrm>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04800" y="1905000"/>
            <a:ext cx="8458200" cy="4648200"/>
          </a:xfrm>
        </p:spPr>
        <p:txBody>
          <a:bodyPr/>
          <a:lstStyle/>
          <a:p>
            <a:pPr>
              <a:buNone/>
            </a:pPr>
            <a:r>
              <a:rPr lang="en-US" sz="2000" b="1" dirty="0" smtClean="0"/>
              <a:t>Study outcomes &amp; follow-up</a:t>
            </a:r>
          </a:p>
          <a:p>
            <a:r>
              <a:rPr lang="en-US" sz="2000" dirty="0" smtClean="0">
                <a:solidFill>
                  <a:schemeClr val="tx2"/>
                </a:solidFill>
                <a:latin typeface="+mn-lt"/>
                <a:ea typeface="+mn-ea"/>
                <a:cs typeface="+mn-cs"/>
              </a:rPr>
              <a:t>Parents </a:t>
            </a:r>
            <a:r>
              <a:rPr lang="en-US" sz="2000" dirty="0">
                <a:solidFill>
                  <a:schemeClr val="tx2"/>
                </a:solidFill>
                <a:latin typeface="+mn-lt"/>
                <a:ea typeface="+mn-ea"/>
                <a:cs typeface="+mn-cs"/>
              </a:rPr>
              <a:t>were instructed to record wheezing incidents in a diary along with physician visits </a:t>
            </a:r>
            <a:r>
              <a:rPr lang="en-US" sz="2000" dirty="0" smtClean="0">
                <a:solidFill>
                  <a:schemeClr val="tx2"/>
                </a:solidFill>
                <a:latin typeface="+mn-lt"/>
                <a:ea typeface="+mn-ea"/>
                <a:cs typeface="+mn-cs"/>
              </a:rPr>
              <a:t>&amp; </a:t>
            </a:r>
            <a:r>
              <a:rPr lang="en-US" sz="2000" dirty="0">
                <a:solidFill>
                  <a:schemeClr val="tx2"/>
                </a:solidFill>
                <a:latin typeface="+mn-lt"/>
                <a:ea typeface="+mn-ea"/>
                <a:cs typeface="+mn-cs"/>
              </a:rPr>
              <a:t>respiratory medications until the child's first </a:t>
            </a:r>
            <a:r>
              <a:rPr lang="en-US" sz="2000" dirty="0" smtClean="0">
                <a:solidFill>
                  <a:schemeClr val="tx2"/>
                </a:solidFill>
                <a:latin typeface="+mn-lt"/>
                <a:ea typeface="+mn-ea"/>
                <a:cs typeface="+mn-cs"/>
              </a:rPr>
              <a:t>birthday</a:t>
            </a:r>
          </a:p>
          <a:p>
            <a:r>
              <a:rPr lang="en-US" sz="2000" dirty="0" smtClean="0">
                <a:solidFill>
                  <a:schemeClr val="tx2"/>
                </a:solidFill>
                <a:latin typeface="+mn-lt"/>
                <a:ea typeface="+mn-ea"/>
                <a:cs typeface="+mn-cs"/>
              </a:rPr>
              <a:t>Instructions for completing the log &amp; compliance were checked </a:t>
            </a:r>
          </a:p>
          <a:p>
            <a:endParaRPr lang="en-US" sz="2000" dirty="0" smtClean="0">
              <a:solidFill>
                <a:schemeClr val="tx2"/>
              </a:solidFill>
              <a:latin typeface="+mn-lt"/>
              <a:ea typeface="+mn-ea"/>
              <a:cs typeface="+mn-cs"/>
            </a:endParaRPr>
          </a:p>
          <a:p>
            <a:r>
              <a:rPr lang="en-US" sz="2000" dirty="0" smtClean="0">
                <a:solidFill>
                  <a:schemeClr val="tx2"/>
                </a:solidFill>
                <a:latin typeface="+mn-lt"/>
                <a:ea typeface="+mn-ea"/>
                <a:cs typeface="+mn-cs"/>
              </a:rPr>
              <a:t>A </a:t>
            </a:r>
            <a:r>
              <a:rPr lang="en-US" sz="2000" dirty="0">
                <a:solidFill>
                  <a:schemeClr val="tx2"/>
                </a:solidFill>
                <a:latin typeface="+mn-lt"/>
                <a:ea typeface="+mn-ea"/>
                <a:cs typeface="+mn-cs"/>
              </a:rPr>
              <a:t>"wheezing episode" was defined as two or more consecutive days with wheezing reported. Three or more episodes, spaced at least 1 week apart, constituted recurrent </a:t>
            </a:r>
            <a:r>
              <a:rPr lang="en-US" sz="2000" dirty="0" smtClean="0">
                <a:solidFill>
                  <a:schemeClr val="tx2"/>
                </a:solidFill>
                <a:latin typeface="+mn-lt"/>
                <a:ea typeface="+mn-ea"/>
                <a:cs typeface="+mn-cs"/>
              </a:rPr>
              <a:t>wheezing</a:t>
            </a:r>
          </a:p>
          <a:p>
            <a:endParaRPr lang="en-US" sz="2000" dirty="0" smtClean="0">
              <a:solidFill>
                <a:schemeClr val="tx2"/>
              </a:solidFill>
              <a:latin typeface="+mn-lt"/>
              <a:ea typeface="+mn-ea"/>
              <a:cs typeface="+mn-cs"/>
            </a:endParaRPr>
          </a:p>
          <a:p>
            <a:r>
              <a:rPr lang="en-US" sz="2000" dirty="0" smtClean="0"/>
              <a:t>Medical attention was defined as a visit to either a PCP or a hospital</a:t>
            </a:r>
          </a:p>
          <a:p>
            <a:endParaRPr lang="en-US" sz="2000" dirty="0">
              <a:solidFill>
                <a:schemeClr val="tx2"/>
              </a:solidFill>
              <a:latin typeface="+mn-lt"/>
              <a:ea typeface="+mn-ea"/>
              <a:cs typeface="+mn-cs"/>
            </a:endParaRPr>
          </a:p>
          <a:p>
            <a:r>
              <a:rPr lang="en-US" sz="2000" dirty="0" smtClean="0"/>
              <a:t>A physician diagnosis of asthma, hay fever, or eczema confirmed a family history of </a:t>
            </a:r>
            <a:r>
              <a:rPr lang="en-US" sz="2000" dirty="0" err="1" smtClean="0"/>
              <a:t>atopy</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600" dirty="0" smtClean="0"/>
              <a:t>Infection Process</a:t>
            </a:r>
          </a:p>
        </p:txBody>
      </p:sp>
      <p:sp>
        <p:nvSpPr>
          <p:cNvPr id="68611" name="Rectangle 3"/>
          <p:cNvSpPr>
            <a:spLocks noGrp="1" noChangeArrowheads="1"/>
          </p:cNvSpPr>
          <p:nvPr>
            <p:ph type="body" idx="1"/>
          </p:nvPr>
        </p:nvSpPr>
        <p:spPr>
          <a:xfrm>
            <a:off x="0" y="1676400"/>
            <a:ext cx="4495800" cy="5181600"/>
          </a:xfrm>
        </p:spPr>
        <p:txBody>
          <a:bodyPr/>
          <a:lstStyle/>
          <a:p>
            <a:pPr eaLnBrk="1" hangingPunct="1">
              <a:lnSpc>
                <a:spcPct val="80000"/>
              </a:lnSpc>
              <a:defRPr/>
            </a:pPr>
            <a:r>
              <a:rPr lang="en-US" sz="1800" dirty="0" smtClean="0"/>
              <a:t>Fusion to cell membrane &amp; injection of  viral genome into the cell’s cytoplasm </a:t>
            </a:r>
          </a:p>
          <a:p>
            <a:pPr eaLnBrk="1" hangingPunct="1">
              <a:lnSpc>
                <a:spcPct val="80000"/>
              </a:lnSpc>
              <a:defRPr/>
            </a:pPr>
            <a:endParaRPr lang="en-US" sz="1800" dirty="0" smtClean="0"/>
          </a:p>
          <a:p>
            <a:pPr eaLnBrk="1" hangingPunct="1">
              <a:lnSpc>
                <a:spcPct val="80000"/>
              </a:lnSpc>
              <a:defRPr/>
            </a:pPr>
            <a:r>
              <a:rPr lang="en-US" sz="1800" dirty="0" smtClean="0"/>
              <a:t>Translation and replication</a:t>
            </a:r>
          </a:p>
          <a:p>
            <a:pPr eaLnBrk="1" hangingPunct="1">
              <a:lnSpc>
                <a:spcPct val="80000"/>
              </a:lnSpc>
              <a:defRPr/>
            </a:pPr>
            <a:endParaRPr lang="en-US" sz="1800" dirty="0" smtClean="0"/>
          </a:p>
          <a:p>
            <a:pPr eaLnBrk="1" hangingPunct="1">
              <a:lnSpc>
                <a:spcPct val="80000"/>
              </a:lnSpc>
              <a:defRPr/>
            </a:pPr>
            <a:r>
              <a:rPr lang="en-US" sz="1800" dirty="0" smtClean="0"/>
              <a:t>Genome is transcribed from 3’ end into </a:t>
            </a:r>
            <a:r>
              <a:rPr lang="en-US" sz="1800" dirty="0" err="1" smtClean="0"/>
              <a:t>monocistronic</a:t>
            </a:r>
            <a:r>
              <a:rPr lang="en-US" sz="1800" dirty="0" smtClean="0"/>
              <a:t> mRNA molecules</a:t>
            </a:r>
          </a:p>
          <a:p>
            <a:pPr lvl="1" eaLnBrk="1" hangingPunct="1">
              <a:lnSpc>
                <a:spcPct val="80000"/>
              </a:lnSpc>
              <a:defRPr/>
            </a:pPr>
            <a:r>
              <a:rPr lang="en-US" sz="1600" dirty="0" smtClean="0"/>
              <a:t>Each species only encodes a single protein</a:t>
            </a:r>
          </a:p>
          <a:p>
            <a:pPr lvl="1" eaLnBrk="1" hangingPunct="1">
              <a:lnSpc>
                <a:spcPct val="80000"/>
              </a:lnSpc>
              <a:defRPr/>
            </a:pPr>
            <a:endParaRPr lang="en-US" sz="1600" dirty="0" smtClean="0"/>
          </a:p>
          <a:p>
            <a:pPr eaLnBrk="1" hangingPunct="1">
              <a:lnSpc>
                <a:spcPct val="80000"/>
              </a:lnSpc>
              <a:defRPr/>
            </a:pPr>
            <a:r>
              <a:rPr lang="en-US" sz="1800" dirty="0" smtClean="0"/>
              <a:t>New viruses released via budding</a:t>
            </a:r>
          </a:p>
          <a:p>
            <a:pPr eaLnBrk="1" hangingPunct="1">
              <a:lnSpc>
                <a:spcPct val="80000"/>
              </a:lnSpc>
              <a:defRPr/>
            </a:pPr>
            <a:endParaRPr lang="en-US" sz="1800" dirty="0" smtClean="0"/>
          </a:p>
          <a:p>
            <a:pPr eaLnBrk="1" hangingPunct="1">
              <a:lnSpc>
                <a:spcPct val="80000"/>
              </a:lnSpc>
              <a:defRPr/>
            </a:pPr>
            <a:r>
              <a:rPr lang="en-US" sz="1800" dirty="0" smtClean="0"/>
              <a:t>Clumping may occur</a:t>
            </a:r>
          </a:p>
          <a:p>
            <a:pPr eaLnBrk="1" hangingPunct="1">
              <a:lnSpc>
                <a:spcPct val="80000"/>
              </a:lnSpc>
              <a:defRPr/>
            </a:pPr>
            <a:endParaRPr lang="en-US" sz="1800" dirty="0" smtClean="0"/>
          </a:p>
          <a:p>
            <a:pPr eaLnBrk="1" hangingPunct="1">
              <a:lnSpc>
                <a:spcPct val="80000"/>
              </a:lnSpc>
              <a:defRPr/>
            </a:pPr>
            <a:r>
              <a:rPr lang="en-US" sz="1800" dirty="0" smtClean="0"/>
              <a:t>Spread from cell to cell</a:t>
            </a:r>
          </a:p>
          <a:p>
            <a:pPr eaLnBrk="1" hangingPunct="1">
              <a:lnSpc>
                <a:spcPct val="80000"/>
              </a:lnSpc>
              <a:defRPr/>
            </a:pPr>
            <a:endParaRPr lang="en-US" sz="1800" dirty="0" smtClean="0"/>
          </a:p>
          <a:p>
            <a:pPr eaLnBrk="1" hangingPunct="1">
              <a:lnSpc>
                <a:spcPct val="80000"/>
              </a:lnSpc>
              <a:defRPr/>
            </a:pPr>
            <a:r>
              <a:rPr lang="en-US" sz="1800" dirty="0" smtClean="0"/>
              <a:t>A characteristic fusion of human cells in tissue culture</a:t>
            </a:r>
          </a:p>
          <a:p>
            <a:pPr lvl="1" eaLnBrk="1" hangingPunct="1">
              <a:lnSpc>
                <a:spcPct val="80000"/>
              </a:lnSpc>
              <a:defRPr/>
            </a:pPr>
            <a:r>
              <a:rPr lang="en-US" sz="1600" b="1" dirty="0" smtClean="0"/>
              <a:t>the </a:t>
            </a:r>
            <a:r>
              <a:rPr lang="en-US" sz="1600" b="1" dirty="0" err="1" smtClean="0"/>
              <a:t>syncytial</a:t>
            </a:r>
            <a:r>
              <a:rPr lang="en-US" sz="1600" b="1" dirty="0" smtClean="0"/>
              <a:t> effect </a:t>
            </a:r>
          </a:p>
        </p:txBody>
      </p:sp>
      <p:pic>
        <p:nvPicPr>
          <p:cNvPr id="7172" name="Picture 5"/>
          <p:cNvPicPr>
            <a:picLocks noChangeAspect="1" noChangeArrowheads="1"/>
          </p:cNvPicPr>
          <p:nvPr/>
        </p:nvPicPr>
        <p:blipFill>
          <a:blip r:embed="rId3" cstate="print"/>
          <a:srcRect/>
          <a:stretch>
            <a:fillRect/>
          </a:stretch>
        </p:blipFill>
        <p:spPr bwMode="auto">
          <a:xfrm>
            <a:off x="4343400" y="1752600"/>
            <a:ext cx="4605337" cy="4912359"/>
          </a:xfrm>
          <a:prstGeom prst="rect">
            <a:avLst/>
          </a:prstGeom>
          <a:noFill/>
          <a:ln w="9525">
            <a:noFill/>
            <a:miter lim="800000"/>
            <a:headEnd/>
            <a:tailEnd/>
          </a:ln>
        </p:spPr>
      </p:pic>
      <p:sp>
        <p:nvSpPr>
          <p:cNvPr id="7173" name="Text Box 6"/>
          <p:cNvSpPr txBox="1">
            <a:spLocks noChangeArrowheads="1"/>
          </p:cNvSpPr>
          <p:nvPr/>
        </p:nvSpPr>
        <p:spPr bwMode="auto">
          <a:xfrm>
            <a:off x="4953000" y="6629400"/>
            <a:ext cx="4191000" cy="228600"/>
          </a:xfrm>
          <a:prstGeom prst="rect">
            <a:avLst/>
          </a:prstGeom>
          <a:noFill/>
          <a:ln w="9525">
            <a:noFill/>
            <a:miter lim="800000"/>
            <a:headEnd/>
            <a:tailEnd/>
          </a:ln>
        </p:spPr>
        <p:txBody>
          <a:bodyPr>
            <a:spAutoFit/>
          </a:bodyPr>
          <a:lstStyle/>
          <a:p>
            <a:pPr>
              <a:spcBef>
                <a:spcPct val="50000"/>
              </a:spcBef>
            </a:pPr>
            <a:r>
              <a:rPr lang="en-US" sz="900">
                <a:hlinkClick r:id="rId4"/>
              </a:rPr>
              <a:t>www.bact.wisc.edu/.../ViralDisease.html</a:t>
            </a:r>
            <a:r>
              <a:rPr lang="en-US" sz="900"/>
              <a:t> </a:t>
            </a:r>
          </a:p>
        </p:txBody>
      </p:sp>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81000" y="2057400"/>
            <a:ext cx="8382000" cy="4495800"/>
          </a:xfrm>
        </p:spPr>
        <p:txBody>
          <a:bodyPr/>
          <a:lstStyle/>
          <a:p>
            <a:pPr>
              <a:buNone/>
            </a:pPr>
            <a:r>
              <a:rPr lang="en-US" sz="2000" b="1" dirty="0" smtClean="0"/>
              <a:t>Laboratory tests &amp; follow-up</a:t>
            </a:r>
          </a:p>
          <a:p>
            <a:r>
              <a:rPr lang="en-US" sz="2000" dirty="0" smtClean="0"/>
              <a:t>Parents were instructed to take a nasopharyngeal swab in case of the occurrence of respiratory symptoms lasting for more than 1 day to be tested for the presence of RSV RNA</a:t>
            </a:r>
          </a:p>
          <a:p>
            <a:endParaRPr lang="en-US" sz="2000" dirty="0" smtClean="0"/>
          </a:p>
          <a:p>
            <a:pPr>
              <a:buNone/>
            </a:pPr>
            <a:r>
              <a:rPr lang="en-US" sz="2000" i="1" dirty="0" smtClean="0">
                <a:solidFill>
                  <a:srgbClr val="FF0000"/>
                </a:solidFill>
              </a:rPr>
              <a:t>X</a:t>
            </a:r>
            <a:r>
              <a:rPr lang="en-US" sz="2000" dirty="0" smtClean="0">
                <a:solidFill>
                  <a:srgbClr val="FF0000"/>
                </a:solidFill>
              </a:rPr>
              <a:t> 	This study relied on the subjective discretion of wheeze as reported by the guardian as having a formal daily logs is difficult to attain in this age group</a:t>
            </a:r>
          </a:p>
          <a:p>
            <a:endParaRPr lang="en-US" dirty="0" smtClean="0">
              <a:solidFill>
                <a:srgbClr val="FF0000"/>
              </a:solidFill>
            </a:endParaRPr>
          </a:p>
        </p:txBody>
      </p:sp>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799"/>
            <a:ext cx="7467600" cy="1143001"/>
          </a:xfrm>
        </p:spPr>
        <p:txBody>
          <a:bodyPr/>
          <a:lstStyle/>
          <a:p>
            <a:r>
              <a:rPr lang="en-US" sz="3200" dirty="0" smtClean="0"/>
              <a:t>Methods 				</a:t>
            </a:r>
            <a:r>
              <a:rPr lang="en-US" sz="1200" dirty="0" smtClean="0"/>
              <a:t>cont’d</a:t>
            </a:r>
            <a:endParaRPr lang="en-US" sz="3200" dirty="0"/>
          </a:p>
        </p:txBody>
      </p:sp>
      <p:sp>
        <p:nvSpPr>
          <p:cNvPr id="3" name="Content Placeholder 2"/>
          <p:cNvSpPr>
            <a:spLocks noGrp="1"/>
          </p:cNvSpPr>
          <p:nvPr>
            <p:ph idx="1"/>
          </p:nvPr>
        </p:nvSpPr>
        <p:spPr>
          <a:xfrm>
            <a:off x="381000" y="1828800"/>
            <a:ext cx="8229600" cy="4724400"/>
          </a:xfrm>
        </p:spPr>
        <p:txBody>
          <a:bodyPr/>
          <a:lstStyle/>
          <a:p>
            <a:pPr>
              <a:buNone/>
            </a:pPr>
            <a:r>
              <a:rPr lang="en-US" sz="2000" b="1" dirty="0" smtClean="0"/>
              <a:t>Laboratory tests &amp; follow-up</a:t>
            </a:r>
          </a:p>
          <a:p>
            <a:r>
              <a:rPr lang="en-US" sz="2000" dirty="0" err="1" smtClean="0"/>
              <a:t>RespiFinder</a:t>
            </a:r>
            <a:r>
              <a:rPr lang="en-US" sz="2000" dirty="0" smtClean="0"/>
              <a:t>® SMART 22 is a ready to use set of primers, probes &amp; enzymes for the simultaneous detection and differentiation of 22 respiratory pathogens 18 viral + 4 bacterial RTI causing pathogens in one assay</a:t>
            </a:r>
          </a:p>
          <a:p>
            <a:pPr lvl="1"/>
            <a:r>
              <a:rPr lang="en-US" sz="1600" dirty="0" err="1" smtClean="0"/>
              <a:t>Multiparameter</a:t>
            </a:r>
            <a:r>
              <a:rPr lang="en-US" sz="1600" dirty="0" smtClean="0"/>
              <a:t> Real Time PCR based tests provide a fast and accurate means of molecular diagnostics</a:t>
            </a:r>
          </a:p>
          <a:p>
            <a:pPr lvl="1"/>
            <a:r>
              <a:rPr lang="en-US" sz="1600" dirty="0" smtClean="0"/>
              <a:t>Diagnosis within 6 hours based on melting curve analysis</a:t>
            </a:r>
          </a:p>
          <a:p>
            <a:pPr lvl="1"/>
            <a:r>
              <a:rPr lang="en-US" sz="1600" dirty="0" smtClean="0"/>
              <a:t>As sensitive as </a:t>
            </a:r>
            <a:r>
              <a:rPr lang="en-US" sz="1600" dirty="0" err="1" smtClean="0"/>
              <a:t>monoplex</a:t>
            </a:r>
            <a:r>
              <a:rPr lang="en-US" sz="1600" dirty="0" smtClean="0"/>
              <a:t> Real Time PCR</a:t>
            </a:r>
          </a:p>
          <a:p>
            <a:pPr lvl="1"/>
            <a:r>
              <a:rPr lang="en-US" sz="1600" dirty="0" smtClean="0"/>
              <a:t>Internal Amplification Control included</a:t>
            </a:r>
          </a:p>
          <a:p>
            <a:pPr lvl="1"/>
            <a:r>
              <a:rPr lang="en-US" sz="1600" dirty="0" smtClean="0"/>
              <a:t>RespiFinder-SMART-22 showed a higher analytical sensitivity for adenoviruses and </a:t>
            </a:r>
            <a:r>
              <a:rPr lang="en-US" sz="1600" dirty="0" err="1" smtClean="0"/>
              <a:t>coronaviruses</a:t>
            </a:r>
            <a:endParaRPr lang="en-US" sz="1600" dirty="0" smtClean="0"/>
          </a:p>
          <a:p>
            <a:pPr lvl="1"/>
            <a:endParaRPr lang="en-US" sz="1800" dirty="0" smtClean="0"/>
          </a:p>
          <a:p>
            <a:r>
              <a:rPr lang="en-US" sz="2000" dirty="0" err="1" smtClean="0"/>
              <a:t>PathoFinder</a:t>
            </a:r>
            <a:r>
              <a:rPr lang="en-US" sz="2000" dirty="0" smtClean="0"/>
              <a:t> is a privately owned nucleic acid diagnostics company founded in 2004 and based in Maastricht, The Netherlands</a:t>
            </a:r>
          </a:p>
        </p:txBody>
      </p:sp>
      <p:sp>
        <p:nvSpPr>
          <p:cNvPr id="61442" name="AutoShape 2" descr="data:image/jpeg;base64,/9j/4AAQSkZJRgABAQAAAQABAAD/2wCEAAkGBhEQEA8QDhEWFRAWFBIUFhgYEBMYGRcXFBAZFRQUHBoYHCYgHBokGxgTHzEhIycpLC0sFx4xNTAsQSsrLzUBCQoKDgwOGg8PGiwkHyQ0KSwwNTQ0LCw0MSw1LywqLyk1LiwvKTUsLywpNCwuKSkpLiw1LDEsLCwpLCk1LCksKf/AABEIAIwAjAMBIgACEQEDEQH/xAAbAAEAAgMBAQAAAAAAAAAAAAAABQYBAgQDB//EADgQAAEEAQMDAQUFBQkAAAAAAAEAAgMRBAUSIQYxQVETFCJhgQcjMnGRUlNyocEzNUJDc4Kxs/D/xAAZAQEAAwEBAAAAAAAAAAAAAAAAAgMEAQX/xAAgEQEAAwACAQUBAAAAAAAAAAAAAQIREiExAwQTYaEi/9oADAMBAAIRAxEAPwD7iiIgIiICIiAiIgIiICIiAiIgIiICIiAiIgIiICIiAiIgIiICIiAiLCDKIiAiIgIiICIiAiIgIiICIiAiw5wAJPbuuTJ1WKOOSVzvgYHFxHNbe/bzwjkzka49d6gixWFz+X04tYO5phf9BTXcn0XDpXWUc0whLHNcXbW82CQZbuu3ERP+6lQtYy3Svne9xc770Wf2WjMDB8qAAWj8l0bpJI3Fr2mUhw7g3lcrTHpRjy7e7tN+vD6zm6kyEAvPftx3rk/y5+i2wtQjlB2Ht3BHI5I5/Qqq6vlyPcRI3Ztum2DVtcLseoAP1Xji5Ton729wXfkfxCj+qzPUidhe0Xlj5LZGhzDbTdH8jX9F6o6Ii1e8AWeyDZFq1wPY2tkBERARFyZmpRxXvcAauvPnx9Cg61pNMGNLnGmgEknwALKh3dTt3BrI3u5rxZPNADv4/mtdaxZ52hrAAyrouo2Y3g3XjlvHqgjNc1h0u9rTUYDh/FTZRZ+Xwjhe2F0+zIjl9qTsd7RgAJBH3kgJ+dh57g+q68XpoWXTEO7/AAi65L7v14eVOho8I5MRMZL5dq3S2SwykRFzT7Ugt+LuMkgHzdPZ9SpXp/pab3gSzNDWNe804A7wXZDSK8cSMPPgq+bVmlb8szGMlfZ0i2oLqPT3Pa17G2Ru3UOTbab278quO7n+J3/Ll9ApeDtPiJsxtJ/hHpX9SqmxGdOTv2bHN+CzsNd7c8u5+RH81NrAaB2CygLDlE9Wa+MDDyMwsLxE0O2h20utwbV0a7+iqE32q5EUDMvK0edmI5rH+1bPDJTZK2uLRRrkd67hBa8jQPi3wO2cgkDgd2cCu3DK+q8caLOYWg/EPhBstP7sE33/AHnqpfTtQjnijmhO6ORjXtNd2uFg14/Jeera3BiRGbKkbFECAXOPAJNAfVB4ZuRkta0sjbfG6nbqJqwBQ478/JQwy8xxH9pfoGV5bfivJW3WPVMuHNpccTWObk5TYX7gSQ0i7bRFHnzatNoInTIMotd7V+2xxYBcDtbR/Lvx6rld0s5xcXSDkmztsm75PIF8qwhyb0EfgaNHEdwG53qfHN8Dx55UjarWr9WSQ5TcSHFdNIY/acStbxZH+IfJaT9WTxQzTZOC+NjG2PvY3bnF4aG8du92fRS4yq+au4tKLnxMrexj9pG5rXUe43Nuj+S9t6is1ssArymlprj8if0Ch+jtbky8Rk8oaHuc8U26+F1DuSu51qPOOXFPItd6e0C4m2REQU/7XP7l1H/Tb/2sVOm1zLz9Ig0zA0/J3vxseF000Yiha0RtDngk24EDih29Ve/tH0uXK0vNx8dm+Z7GhrQQLPtGnuSB2BXf0zjPiwcKKUbZGY8DHj0c2FrXD6EFBRtR0HAwo4IM/V54tkMUbIo8sxAbGbTII4wXHc7c63WPHhUbWsyXL6dnmmypZfds10Ebt5qaMvjLXSA/jI7tJ5Fq8afh6hp+o6nI3TjlHJlEkOQJY2bWdhE8u5a1orsPHnioM9FalJp2radJjVM/KOZHI1wMMtuY4xNLnbr4dRcB2557h2dfaBJhnR2Y2RLNM/Pa5jsqZ0u13sw1vPB2+a+S6Oo9LydLn0vKZqOTNJNmw484kkBie2a9xEY+FoFcAdrC7NXiztRdo8rsCWB2PmsfM17ozTdg3PFO5bdjtamftK0SfKbpnusZkMWoY0z6LfhjZu3O5IurH6oIHpnFl11+Xl5OXkRYzJ5IMeGCd0IDY/8AMcW8ucbH6H5KR6F1XIi1DUNIypnTiBsc0EjzchifXwvPkjczn81y6Ji52iy5kMWE/LwZZnzwuifGHxl9XE9ryOO3P/hI9EdPZXvebquoMEWRk7GMhDg72UTAKa5w4LjTe37PzoB461kyx63G6GEzP91I2B7WcFxs2eF3a9ruWNPy5XQHGkYGbD7Rkl24WeBQ+q6JNJmOsR5Ow+wGMWF1j8W48Vd+QuzrbAknwMiKFu6RzRtbYF08Hzx4KtmY2GLhaK3mPtWWy5U+e2CPJfGx2HC953WQCG7nMB4DyT+KuLWs+dJpeXOxs0k0PujpwJXl5D2uLRyeauv1UtpGjTR6iJnMIi9yii3WPxt223g34PheXUfTUuTnOIFQuw3w7+KDy4loq777SpbGq5peK7HnWNI6dllx48qTMnGS9gksS/dt3N3Nb7P8O2qvhVXR9e2YuBivmdBC/wBtJLI2w/aJHBsbSLIt139FaNLzNSZDHhnDqRjRH7Z0jTEGtFB9DlxquPXvSjdJ6WzMeDCyIox71AZWvic8DfG95dQcDQPJI/P5JGd6rtE/zNInc7/HgNdbHLNDhZUk0D8TIcN75HOikjjJFOeLFhT3SGlTTRYmXk5UriGgtYHkM20R8Y7vce5J+VL1y9RycmGeH3CWPdDM3c+SL8RjIaAGmzZ4vjupfpXDfDhY0UrdsjYwHDjg2eOFG1uul3pU2/nYxLoiKpvEREBERAREQEREGEWUQYWCFsiDFLC2RBqgC2RAREQEREBERAREQEREBERAREQEREBERAREQEREBERAREQEREBERAREQEREBERAREQf/9k=">
            <a:hlinkClick r:id="rId2"/>
          </p:cNvPr>
          <p:cNvSpPr>
            <a:spLocks noChangeAspect="1" noChangeArrowheads="1"/>
          </p:cNvSpPr>
          <p:nvPr/>
        </p:nvSpPr>
        <p:spPr bwMode="auto">
          <a:xfrm>
            <a:off x="5715000" y="0"/>
            <a:ext cx="1666875" cy="1666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4" name="Picture 4" descr="http://www.quadraconsulting.nl/assets/Reference/_resampled/croppedimage175175-Patho-Finder-ISO.jpg">
            <a:hlinkClick r:id="rId2"/>
          </p:cNvPr>
          <p:cNvPicPr>
            <a:picLocks noChangeAspect="1" noChangeArrowheads="1"/>
          </p:cNvPicPr>
          <p:nvPr/>
        </p:nvPicPr>
        <p:blipFill>
          <a:blip r:embed="rId3" cstate="print"/>
          <a:srcRect/>
          <a:stretch>
            <a:fillRect/>
          </a:stretch>
        </p:blipFill>
        <p:spPr bwMode="auto">
          <a:xfrm>
            <a:off x="7010400" y="457200"/>
            <a:ext cx="1666875" cy="1666875"/>
          </a:xfrm>
          <a:prstGeom prst="rect">
            <a:avLst/>
          </a:prstGeom>
          <a:noFill/>
        </p:spPr>
      </p:pic>
      <p:sp>
        <p:nvSpPr>
          <p:cNvPr id="6" name="Slide Number Placeholder 5"/>
          <p:cNvSpPr>
            <a:spLocks noGrp="1"/>
          </p:cNvSpPr>
          <p:nvPr>
            <p:ph type="sldNum" sz="quarter" idx="12"/>
          </p:nvPr>
        </p:nvSpPr>
        <p:spPr>
          <a:xfrm>
            <a:off x="7848600" y="6400800"/>
            <a:ext cx="1295400" cy="457200"/>
          </a:xfrm>
        </p:spPr>
        <p:txBody>
          <a:bodyPr/>
          <a:lstStyle/>
          <a:p>
            <a:fld id="{F986BC76-4583-4767-BEF4-83B93D20E8A7}"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81000" y="2209800"/>
            <a:ext cx="8382000" cy="4648200"/>
          </a:xfrm>
        </p:spPr>
        <p:txBody>
          <a:bodyPr/>
          <a:lstStyle/>
          <a:p>
            <a:pPr>
              <a:buNone/>
            </a:pPr>
            <a:r>
              <a:rPr lang="en-US" sz="2000" b="1" dirty="0" smtClean="0"/>
              <a:t>Study Oversight</a:t>
            </a:r>
          </a:p>
          <a:p>
            <a:r>
              <a:rPr lang="en-US" sz="2000" dirty="0" smtClean="0"/>
              <a:t>All authors vouch for the accuracy and completeness of data reported and for the fidelity of the data</a:t>
            </a:r>
          </a:p>
          <a:p>
            <a:endParaRPr lang="en-US" sz="2000" dirty="0" smtClean="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304800" y="1905000"/>
            <a:ext cx="8534400" cy="4648200"/>
          </a:xfrm>
        </p:spPr>
        <p:txBody>
          <a:bodyPr/>
          <a:lstStyle/>
          <a:p>
            <a:pPr>
              <a:buNone/>
            </a:pPr>
            <a:r>
              <a:rPr lang="en-US" sz="2000" b="1" dirty="0" smtClean="0"/>
              <a:t>Statistical Analysis</a:t>
            </a:r>
          </a:p>
          <a:p>
            <a:r>
              <a:rPr lang="en-US" sz="2000" dirty="0" smtClean="0"/>
              <a:t>Sample size calculation</a:t>
            </a:r>
          </a:p>
          <a:p>
            <a:r>
              <a:rPr lang="en-US" sz="2000" dirty="0" smtClean="0"/>
              <a:t>90% power means that the study (when conducted repeatedly over time) is likely to produce a statistically significant result 9 times out of 10 with 95 % CI and </a:t>
            </a:r>
            <a:r>
              <a:rPr lang="el-GR" sz="2000" dirty="0" smtClean="0"/>
              <a:t>α</a:t>
            </a:r>
            <a:r>
              <a:rPr lang="en-US" sz="2000" dirty="0" smtClean="0"/>
              <a:t> = 0.05</a:t>
            </a:r>
          </a:p>
          <a:p>
            <a:endParaRPr lang="en-US" sz="2000" dirty="0" smtClean="0"/>
          </a:p>
          <a:p>
            <a:r>
              <a:rPr lang="en-US" sz="2000" dirty="0" smtClean="0"/>
              <a:t>All analysis were based on intention-to-treat principle</a:t>
            </a:r>
          </a:p>
          <a:p>
            <a:r>
              <a:rPr lang="en-US" sz="2000" dirty="0" smtClean="0"/>
              <a:t>Poisson regression analysis for differences in the number of days with wheezing</a:t>
            </a:r>
          </a:p>
          <a:p>
            <a:pPr lvl="1"/>
            <a:r>
              <a:rPr lang="en-US" sz="1800" b="1" dirty="0" smtClean="0"/>
              <a:t>"Exposure" and offset: </a:t>
            </a:r>
            <a:r>
              <a:rPr lang="en-US" sz="2000" dirty="0" smtClean="0"/>
              <a:t>Poisson regression may also be appropriate for rate data, where the rate is a count of events occurring to a particular unit of observation, divided by some measure of that unit's </a:t>
            </a:r>
            <a:r>
              <a:rPr lang="en-US" sz="2000" i="1" dirty="0" smtClean="0"/>
              <a:t>exposure</a:t>
            </a:r>
            <a:endParaRPr lang="en-US" sz="2000" dirty="0" smtClean="0"/>
          </a:p>
          <a:p>
            <a:endParaRPr lang="en-US" sz="2000" dirty="0" smtClean="0"/>
          </a:p>
          <a:p>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Methods 				</a:t>
            </a:r>
            <a:r>
              <a:rPr lang="en-US" sz="1400" dirty="0" smtClean="0"/>
              <a:t>cont’d</a:t>
            </a:r>
            <a:endParaRPr lang="en-US" sz="3600" dirty="0"/>
          </a:p>
        </p:txBody>
      </p:sp>
      <p:sp>
        <p:nvSpPr>
          <p:cNvPr id="3" name="Content Placeholder 2"/>
          <p:cNvSpPr>
            <a:spLocks noGrp="1"/>
          </p:cNvSpPr>
          <p:nvPr>
            <p:ph idx="1"/>
          </p:nvPr>
        </p:nvSpPr>
        <p:spPr>
          <a:xfrm>
            <a:off x="533400" y="1676400"/>
            <a:ext cx="8229600" cy="4876800"/>
          </a:xfrm>
        </p:spPr>
        <p:txBody>
          <a:bodyPr/>
          <a:lstStyle/>
          <a:p>
            <a:pPr>
              <a:buNone/>
            </a:pPr>
            <a:r>
              <a:rPr lang="en-US" sz="2000" b="1" dirty="0" smtClean="0"/>
              <a:t>Statistical analysis</a:t>
            </a:r>
          </a:p>
          <a:p>
            <a:r>
              <a:rPr lang="en-US" sz="2000" dirty="0" smtClean="0"/>
              <a:t>Chi-square tests: to evaluate differences in percentages</a:t>
            </a:r>
          </a:p>
          <a:p>
            <a:endParaRPr lang="en-US" sz="2000" dirty="0" smtClean="0"/>
          </a:p>
          <a:p>
            <a:r>
              <a:rPr lang="en-US" sz="2000" dirty="0" smtClean="0"/>
              <a:t>Student’s t-tests: to evaluate differences in mean values</a:t>
            </a:r>
          </a:p>
          <a:p>
            <a:pPr lvl="1"/>
            <a:r>
              <a:rPr lang="en-US" sz="1800" dirty="0" smtClean="0"/>
              <a:t> 2 sample test for 2 independent samples that compares the means of 2 normal distributions of continuous data</a:t>
            </a:r>
          </a:p>
          <a:p>
            <a:pPr lvl="1"/>
            <a:endParaRPr lang="en-US" sz="1800" dirty="0" smtClean="0"/>
          </a:p>
          <a:p>
            <a:r>
              <a:rPr lang="en-US" sz="2000" dirty="0" smtClean="0"/>
              <a:t>Mann-Whitney U tests: : to evaluate differences in median values</a:t>
            </a:r>
          </a:p>
          <a:p>
            <a:pPr lvl="1"/>
            <a:r>
              <a:rPr lang="en-US" sz="1800" dirty="0" smtClean="0"/>
              <a:t>compares 2 independent samples of ordinal data</a:t>
            </a:r>
            <a:endParaRPr lang="en-US" sz="2000" dirty="0" smtClean="0"/>
          </a:p>
          <a:p>
            <a:r>
              <a:rPr lang="en-US" sz="2000" dirty="0" smtClean="0"/>
              <a:t>Overall missing data was less than 10%</a:t>
            </a:r>
          </a:p>
          <a:p>
            <a:r>
              <a:rPr lang="en-US" sz="2000" dirty="0" smtClean="0"/>
              <a:t>Post-hoc subgroup analyses</a:t>
            </a:r>
          </a:p>
          <a:p>
            <a:pPr lvl="1"/>
            <a:r>
              <a:rPr lang="en-US" sz="2000" dirty="0" smtClean="0"/>
              <a:t>Post-hoc subgroup analysis where if subgroups are data-derived, results in subgroups are hypothesis generating </a:t>
            </a:r>
          </a:p>
          <a:p>
            <a:r>
              <a:rPr lang="en-US" sz="2000" dirty="0" smtClean="0"/>
              <a:t>SPSS software, version 20</a:t>
            </a: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91400" cy="1066800"/>
          </a:xfrm>
        </p:spPr>
        <p:txBody>
          <a:bodyPr/>
          <a:lstStyle/>
          <a:p>
            <a:r>
              <a:rPr lang="en-US" sz="4400" dirty="0" smtClean="0"/>
              <a:t>Methods 				</a:t>
            </a:r>
            <a:r>
              <a:rPr lang="en-US" sz="1800" dirty="0" smtClean="0"/>
              <a:t>cont’d</a:t>
            </a:r>
            <a:endParaRPr lang="en-US" dirty="0"/>
          </a:p>
        </p:txBody>
      </p:sp>
      <p:sp>
        <p:nvSpPr>
          <p:cNvPr id="3" name="Content Placeholder 2"/>
          <p:cNvSpPr>
            <a:spLocks noGrp="1"/>
          </p:cNvSpPr>
          <p:nvPr>
            <p:ph idx="1"/>
          </p:nvPr>
        </p:nvSpPr>
        <p:spPr>
          <a:xfrm>
            <a:off x="304800" y="1905000"/>
            <a:ext cx="8534400" cy="4724400"/>
          </a:xfrm>
        </p:spPr>
        <p:txBody>
          <a:bodyPr/>
          <a:lstStyle/>
          <a:p>
            <a:pPr>
              <a:buNone/>
            </a:pPr>
            <a:r>
              <a:rPr lang="en-US" sz="2000" b="1" dirty="0" smtClean="0"/>
              <a:t>Statistical analysis evaluation</a:t>
            </a:r>
          </a:p>
          <a:p>
            <a:pPr>
              <a:buNone/>
            </a:pPr>
            <a:r>
              <a:rPr lang="en-US" sz="2000" dirty="0" smtClean="0"/>
              <a:t>Approaching to analysis using intention-to-treat analysis (as-randomized) compares outcomes based on initial group assignment</a:t>
            </a:r>
          </a:p>
          <a:p>
            <a:pPr lvl="1"/>
            <a:r>
              <a:rPr lang="en-US" sz="1800" dirty="0" smtClean="0"/>
              <a:t>Determines the effect of treatment under usual conditions of use </a:t>
            </a:r>
            <a:endParaRPr lang="en-US" sz="2000" dirty="0" smtClean="0"/>
          </a:p>
          <a:p>
            <a:pPr lvl="1"/>
            <a:r>
              <a:rPr lang="en-US" sz="1800" dirty="0" smtClean="0"/>
              <a:t>Detects method effectiveness but not magnitude and gives a conservative estimate of differences in treatments thus may underestimate treatment benefits</a:t>
            </a:r>
          </a:p>
          <a:p>
            <a:pPr lvl="1"/>
            <a:endParaRPr lang="en-US" sz="1800" dirty="0" smtClean="0"/>
          </a:p>
          <a:p>
            <a:pPr>
              <a:buNone/>
            </a:pPr>
            <a:r>
              <a:rPr lang="en-US" sz="2000" dirty="0" smtClean="0"/>
              <a:t>	Results were associated with </a:t>
            </a:r>
          </a:p>
          <a:p>
            <a:r>
              <a:rPr lang="en-US" sz="2000" dirty="0" smtClean="0"/>
              <a:t>ARR (indicates the decrease in number of cases)</a:t>
            </a:r>
          </a:p>
          <a:p>
            <a:r>
              <a:rPr lang="en-US" sz="2000" dirty="0" smtClean="0"/>
              <a:t>RRR (indicates decrease in risk) </a:t>
            </a:r>
          </a:p>
          <a:p>
            <a:r>
              <a:rPr lang="en-US" sz="2000" dirty="0" smtClean="0"/>
              <a:t>BUT lacked the calculation for the number needed to treat (NNT) is the number of patients u need to treat to prevent additional bad outcome</a:t>
            </a:r>
          </a:p>
          <a:p>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thumbs.dreamstime.com/x/graph-good-results-11008647.jpg">
            <a:hlinkClick r:id="rId2"/>
          </p:cNvPr>
          <p:cNvPicPr>
            <a:picLocks noChangeAspect="1" noChangeArrowheads="1"/>
          </p:cNvPicPr>
          <p:nvPr/>
        </p:nvPicPr>
        <p:blipFill>
          <a:blip r:embed="rId3" cstate="print"/>
          <a:srcRect/>
          <a:stretch>
            <a:fillRect/>
          </a:stretch>
        </p:blipFill>
        <p:spPr bwMode="auto">
          <a:xfrm>
            <a:off x="3429000" y="1100711"/>
            <a:ext cx="5029200" cy="5757289"/>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a:p>
        </p:txBody>
      </p:sp>
      <p:sp>
        <p:nvSpPr>
          <p:cNvPr id="4" name="Rectangle 3"/>
          <p:cNvSpPr/>
          <p:nvPr/>
        </p:nvSpPr>
        <p:spPr>
          <a:xfrm>
            <a:off x="228600" y="2667000"/>
            <a:ext cx="4495799"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RESULTS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endParaRPr lang="en-US" sz="3600" dirty="0"/>
          </a:p>
        </p:txBody>
      </p:sp>
      <p:sp>
        <p:nvSpPr>
          <p:cNvPr id="3" name="Content Placeholder 2"/>
          <p:cNvSpPr>
            <a:spLocks noGrp="1"/>
          </p:cNvSpPr>
          <p:nvPr>
            <p:ph idx="1"/>
          </p:nvPr>
        </p:nvSpPr>
        <p:spPr>
          <a:xfrm>
            <a:off x="457200" y="1752600"/>
            <a:ext cx="8305800" cy="4800600"/>
          </a:xfrm>
        </p:spPr>
        <p:txBody>
          <a:bodyPr/>
          <a:lstStyle/>
          <a:p>
            <a:pPr>
              <a:buNone/>
            </a:pPr>
            <a:r>
              <a:rPr lang="en-US" sz="2000" b="1" dirty="0" smtClean="0"/>
              <a:t>Patients</a:t>
            </a:r>
          </a:p>
          <a:p>
            <a:r>
              <a:rPr lang="en-US" sz="2000" dirty="0" smtClean="0"/>
              <a:t>Four hundred and twenty-nine were enrolled in the study</a:t>
            </a:r>
          </a:p>
          <a:p>
            <a:r>
              <a:rPr lang="en-US" sz="2000" dirty="0" smtClean="0"/>
              <a:t>The 2 study groups were well balanced on the basis of inclusion year, gestational age, and birth month. Birth weight, family history of </a:t>
            </a:r>
            <a:r>
              <a:rPr lang="en-US" sz="2000" dirty="0" err="1" smtClean="0"/>
              <a:t>atopy</a:t>
            </a:r>
            <a:r>
              <a:rPr lang="en-US" sz="2000" dirty="0" smtClean="0"/>
              <a:t>, presence of siblings, and other baseline characteristics were similar, </a:t>
            </a:r>
          </a:p>
          <a:p>
            <a:pPr lvl="1"/>
            <a:r>
              <a:rPr lang="en-US" sz="1800" dirty="0" smtClean="0"/>
              <a:t>Except for sex where there is slightly more male in the treatment group (58% male infants in the RSV prevention group </a:t>
            </a:r>
            <a:r>
              <a:rPr lang="en-US" sz="1800" dirty="0" err="1" smtClean="0"/>
              <a:t>vs</a:t>
            </a:r>
            <a:r>
              <a:rPr lang="en-US" sz="1800" dirty="0" smtClean="0"/>
              <a:t> 44% in the placebo group).</a:t>
            </a:r>
          </a:p>
          <a:p>
            <a:pPr lvl="2"/>
            <a:r>
              <a:rPr lang="en-US" sz="1600" dirty="0" smtClean="0"/>
              <a:t>Male gender is a risk factor in RSV infection</a:t>
            </a:r>
          </a:p>
          <a:p>
            <a:pPr lvl="1"/>
            <a:endParaRPr lang="en-US" sz="2000" dirty="0" smtClean="0"/>
          </a:p>
          <a:p>
            <a:pPr>
              <a:buFont typeface="Wingdings" pitchFamily="2" charset="2"/>
              <a:buChar char="ü"/>
            </a:pPr>
            <a:r>
              <a:rPr lang="en-US" sz="2000" dirty="0" smtClean="0"/>
              <a:t>The authors took into consideration confounders that can be a risk factor for the acquisition of RSV infection and subsequent development of wheezing</a:t>
            </a: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010400" cy="609600"/>
          </a:xfrm>
        </p:spPr>
        <p:txBody>
          <a:bodyPr/>
          <a:lstStyle/>
          <a:p>
            <a:r>
              <a:rPr lang="en-US" sz="3600" dirty="0" smtClean="0"/>
              <a:t>Results	 				</a:t>
            </a:r>
            <a:r>
              <a:rPr lang="en-US" sz="1400" dirty="0" smtClean="0"/>
              <a:t>cont’d</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57200" y="1142999"/>
            <a:ext cx="3352800" cy="547557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495800" y="1219199"/>
            <a:ext cx="3657600" cy="5436973"/>
          </a:xfrm>
          <a:prstGeom prst="rect">
            <a:avLst/>
          </a:prstGeom>
          <a:noFill/>
          <a:ln w="9525">
            <a:noFill/>
            <a:miter lim="800000"/>
            <a:headEnd/>
            <a:tailEnd/>
          </a:ln>
        </p:spPr>
      </p:pic>
      <p:sp>
        <p:nvSpPr>
          <p:cNvPr id="6" name="Slide Number Placeholder 5"/>
          <p:cNvSpPr>
            <a:spLocks noGrp="1"/>
          </p:cNvSpPr>
          <p:nvPr>
            <p:ph type="sldNum" sz="quarter" idx="12"/>
          </p:nvPr>
        </p:nvSpPr>
        <p:spPr>
          <a:xfrm>
            <a:off x="8153400" y="6400800"/>
            <a:ext cx="1295400" cy="457200"/>
          </a:xfrm>
        </p:spPr>
        <p:txBody>
          <a:bodyPr/>
          <a:lstStyle/>
          <a:p>
            <a:fld id="{F986BC76-4583-4767-BEF4-83B93D20E8A7}" type="slidenum">
              <a:rPr lang="en-US" smtClean="0"/>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457200" y="1905000"/>
            <a:ext cx="8382000" cy="4648200"/>
          </a:xfrm>
        </p:spPr>
        <p:txBody>
          <a:bodyPr/>
          <a:lstStyle/>
          <a:p>
            <a:pPr>
              <a:buNone/>
            </a:pPr>
            <a:r>
              <a:rPr lang="en-US" sz="2000" b="1" dirty="0" smtClean="0"/>
              <a:t>Patients</a:t>
            </a:r>
          </a:p>
          <a:p>
            <a:r>
              <a:rPr lang="en-US" sz="2000" dirty="0" smtClean="0"/>
              <a:t>A median number of 4 injections during the RSV season were administered to infants in the RSV-prevention group (range, 1-5) and the placebo group (range, 2-5) </a:t>
            </a:r>
          </a:p>
          <a:p>
            <a:endParaRPr lang="en-US" sz="2000" dirty="0" smtClean="0"/>
          </a:p>
          <a:p>
            <a:r>
              <a:rPr lang="en-US" sz="2000" dirty="0" smtClean="0"/>
              <a:t>In the RSV-prevention group, 95% of scheduled injections and 89% of follow-up of daily logs were completed, as compared with rates of 92 and 88%, respectively, in the placebo group</a:t>
            </a:r>
          </a:p>
          <a:p>
            <a:endParaRPr lang="en-US" sz="2000" dirty="0" smtClean="0"/>
          </a:p>
          <a:p>
            <a:r>
              <a:rPr lang="en-US" sz="2000" dirty="0" smtClean="0"/>
              <a:t>The median follow-up duration was 10 months (range, 0-12) in the two study groups</a:t>
            </a:r>
          </a:p>
          <a:p>
            <a:endParaRPr lang="en-US" sz="2000" dirty="0" smtClean="0"/>
          </a:p>
          <a:p>
            <a:pPr>
              <a:buNone/>
            </a:pPr>
            <a:endParaRPr lang="en-US" sz="2000"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010400" cy="800100"/>
          </a:xfrm>
        </p:spPr>
        <p:txBody>
          <a:bodyPr/>
          <a:lstStyle/>
          <a:p>
            <a:pPr algn="ctr"/>
            <a:r>
              <a:rPr lang="en-US" sz="2800" dirty="0" smtClean="0"/>
              <a:t>Immune Response</a:t>
            </a:r>
            <a:endParaRPr lang="en-US" sz="2800" dirty="0"/>
          </a:p>
        </p:txBody>
      </p:sp>
      <p:sp>
        <p:nvSpPr>
          <p:cNvPr id="3" name="Content Placeholder 2"/>
          <p:cNvSpPr>
            <a:spLocks noGrp="1"/>
          </p:cNvSpPr>
          <p:nvPr>
            <p:ph idx="1"/>
          </p:nvPr>
        </p:nvSpPr>
        <p:spPr/>
        <p:txBody>
          <a:bodyPr/>
          <a:lstStyle/>
          <a:p>
            <a:endParaRPr lang="en-US"/>
          </a:p>
        </p:txBody>
      </p:sp>
      <p:pic>
        <p:nvPicPr>
          <p:cNvPr id="1026" name="Picture 2" descr="C:\Users\Toshiba\Pictures\rr185-2.jpg"/>
          <p:cNvPicPr>
            <a:picLocks noChangeAspect="1" noChangeArrowheads="1"/>
          </p:cNvPicPr>
          <p:nvPr/>
        </p:nvPicPr>
        <p:blipFill>
          <a:blip r:embed="rId2" cstate="print"/>
          <a:srcRect/>
          <a:stretch>
            <a:fillRect/>
          </a:stretch>
        </p:blipFill>
        <p:spPr bwMode="auto">
          <a:xfrm>
            <a:off x="990600" y="1143000"/>
            <a:ext cx="7131757" cy="5715000"/>
          </a:xfrm>
          <a:prstGeom prst="rect">
            <a:avLst/>
          </a:prstGeom>
          <a:noFill/>
        </p:spPr>
      </p:pic>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1"/>
            <a:ext cx="7010400" cy="1181100"/>
          </a:xfrm>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228600" y="1600200"/>
            <a:ext cx="8686800" cy="4724400"/>
          </a:xfrm>
        </p:spPr>
        <p:txBody>
          <a:bodyPr/>
          <a:lstStyle/>
          <a:p>
            <a:pPr>
              <a:buNone/>
            </a:pPr>
            <a:r>
              <a:rPr lang="en-US" sz="2000" b="1" dirty="0" smtClean="0"/>
              <a:t>Evaluation</a:t>
            </a:r>
            <a:endParaRPr lang="en-US" sz="1900" dirty="0" smtClean="0"/>
          </a:p>
          <a:p>
            <a:pPr>
              <a:buFont typeface="Wingdings" pitchFamily="2" charset="2"/>
              <a:buChar char="ü"/>
            </a:pPr>
            <a:r>
              <a:rPr lang="en-US" sz="1900" dirty="0" smtClean="0"/>
              <a:t>The study oversight of the trial was well controlled, &gt;90% of scheduled injections completed in both the placebo and </a:t>
            </a:r>
            <a:r>
              <a:rPr lang="en-US" sz="1900" dirty="0" err="1" smtClean="0"/>
              <a:t>palivizumab</a:t>
            </a:r>
            <a:r>
              <a:rPr lang="en-US" sz="1900" dirty="0" smtClean="0"/>
              <a:t> groups</a:t>
            </a:r>
          </a:p>
          <a:p>
            <a:pPr>
              <a:buFont typeface="Wingdings" pitchFamily="2" charset="2"/>
              <a:buChar char="ü"/>
            </a:pPr>
            <a:endParaRPr lang="en-US" sz="1900" dirty="0" smtClean="0">
              <a:solidFill>
                <a:srgbClr val="FF0000"/>
              </a:solidFill>
            </a:endParaRPr>
          </a:p>
          <a:p>
            <a:pPr>
              <a:buFont typeface="Wingdings" pitchFamily="2" charset="2"/>
              <a:buChar char="ü"/>
            </a:pPr>
            <a:r>
              <a:rPr lang="en-US" sz="1900" dirty="0" smtClean="0"/>
              <a:t>Once the intention to prophylaxis is made, completion of the </a:t>
            </a:r>
            <a:r>
              <a:rPr lang="en-US" sz="1900" dirty="0" err="1" smtClean="0"/>
              <a:t>immunoprophylaxis</a:t>
            </a:r>
            <a:r>
              <a:rPr lang="en-US" sz="1900" dirty="0" smtClean="0"/>
              <a:t> series is mandatory. Without complete treatment, compliance breakthrough infections may occur, placing the child at risk</a:t>
            </a:r>
          </a:p>
          <a:p>
            <a:pPr lvl="1">
              <a:buFont typeface="Wingdings" pitchFamily="2" charset="2"/>
              <a:buChar char="ü"/>
            </a:pPr>
            <a:r>
              <a:rPr lang="en-US" sz="1900" dirty="0" smtClean="0">
                <a:solidFill>
                  <a:srgbClr val="FF0000"/>
                </a:solidFill>
              </a:rPr>
              <a:t>Compliance with the log and injections was greater than 87%;</a:t>
            </a:r>
            <a:endParaRPr lang="en-US" sz="1900" dirty="0" smtClean="0"/>
          </a:p>
          <a:p>
            <a:pPr>
              <a:buFont typeface="Wingdings" pitchFamily="2" charset="2"/>
              <a:buChar char="ü"/>
            </a:pPr>
            <a:endParaRPr lang="en-US" sz="1900" dirty="0" smtClean="0"/>
          </a:p>
          <a:p>
            <a:pPr>
              <a:buFont typeface="Wingdings" pitchFamily="2" charset="2"/>
              <a:buChar char="ü"/>
            </a:pPr>
            <a:r>
              <a:rPr lang="en-US" sz="1900" dirty="0" smtClean="0"/>
              <a:t>When compliance is low, there are higher rates of emergency department visits and hospitalizations</a:t>
            </a:r>
          </a:p>
          <a:p>
            <a:pPr lvl="1">
              <a:buFont typeface="Wingdings" pitchFamily="2" charset="2"/>
              <a:buChar char="ü"/>
            </a:pPr>
            <a:r>
              <a:rPr lang="en-US" sz="1900" dirty="0" smtClean="0">
                <a:solidFill>
                  <a:srgbClr val="FF0000"/>
                </a:solidFill>
              </a:rPr>
              <a:t>Nasopharyngeal samples were obtained in only 29%</a:t>
            </a:r>
          </a:p>
          <a:p>
            <a:pPr>
              <a:buNone/>
            </a:pPr>
            <a:endParaRPr lang="en-US" sz="1900" dirty="0" smtClean="0"/>
          </a:p>
          <a:p>
            <a:pPr>
              <a:buNone/>
            </a:pPr>
            <a:r>
              <a:rPr lang="en-US" sz="1900" i="1" dirty="0" smtClean="0"/>
              <a:t>X</a:t>
            </a:r>
            <a:r>
              <a:rPr lang="en-US" sz="1900" dirty="0" smtClean="0"/>
              <a:t> 	Withdrawal bias cannot be eliminated where characteristics of patients who withdraw from a study may differ from those who remain may affect the study results</a:t>
            </a:r>
          </a:p>
          <a:p>
            <a:pPr>
              <a:buNone/>
            </a:pPr>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228600" y="1676400"/>
            <a:ext cx="8686800" cy="4953000"/>
          </a:xfrm>
        </p:spPr>
        <p:txBody>
          <a:bodyPr/>
          <a:lstStyle/>
          <a:p>
            <a:pPr>
              <a:buNone/>
            </a:pPr>
            <a:r>
              <a:rPr lang="en-US" sz="1800" b="1" dirty="0" smtClean="0"/>
              <a:t>RSV Infection</a:t>
            </a:r>
          </a:p>
          <a:p>
            <a:r>
              <a:rPr lang="en-US" sz="1800" dirty="0" smtClean="0"/>
              <a:t>Infants who were treated with </a:t>
            </a:r>
            <a:r>
              <a:rPr lang="en-US" sz="1800" dirty="0" err="1" smtClean="0"/>
              <a:t>palivizumab</a:t>
            </a:r>
            <a:r>
              <a:rPr lang="en-US" sz="1800" dirty="0" smtClean="0"/>
              <a:t> had</a:t>
            </a:r>
          </a:p>
          <a:p>
            <a:pPr lvl="1"/>
            <a:r>
              <a:rPr lang="en-US" sz="1800" dirty="0" smtClean="0"/>
              <a:t>Lower incidence of RSV-related hospitalization than those treated with placebo</a:t>
            </a:r>
          </a:p>
          <a:p>
            <a:pPr lvl="1"/>
            <a:r>
              <a:rPr lang="en-US" sz="1800" dirty="0" smtClean="0"/>
              <a:t>Lower incidence of medically attended </a:t>
            </a:r>
            <a:r>
              <a:rPr lang="en-US" sz="1800" dirty="0" err="1" smtClean="0"/>
              <a:t>nonhospitalized</a:t>
            </a:r>
            <a:r>
              <a:rPr lang="en-US" sz="1800" dirty="0" smtClean="0"/>
              <a:t> RSV infection</a:t>
            </a:r>
          </a:p>
          <a:p>
            <a:pPr lvl="1"/>
            <a:r>
              <a:rPr lang="en-US" sz="1800" dirty="0" smtClean="0"/>
              <a:t>Significantly lower rate of RSV infection requiring medical attendance but not hospitalization</a:t>
            </a:r>
          </a:p>
          <a:p>
            <a:pPr lvl="1"/>
            <a:endParaRPr lang="en-US" sz="2000" dirty="0" smtClean="0"/>
          </a:p>
          <a:p>
            <a:pPr lvl="1"/>
            <a:endParaRPr lang="en-US" sz="2000" dirty="0" smtClean="0"/>
          </a:p>
          <a:p>
            <a:pPr lvl="1"/>
            <a:endParaRPr lang="en-US" sz="2000" dirty="0" smtClean="0"/>
          </a:p>
          <a:p>
            <a:pPr lvl="1"/>
            <a:endParaRPr lang="en-US" sz="2000" dirty="0"/>
          </a:p>
        </p:txBody>
      </p:sp>
      <p:graphicFrame>
        <p:nvGraphicFramePr>
          <p:cNvPr id="4" name="Content Placeholder 3"/>
          <p:cNvGraphicFramePr>
            <a:graphicFrameLocks/>
          </p:cNvGraphicFramePr>
          <p:nvPr/>
        </p:nvGraphicFramePr>
        <p:xfrm>
          <a:off x="381000" y="3962400"/>
          <a:ext cx="8534400" cy="2378887"/>
        </p:xfrm>
        <a:graphic>
          <a:graphicData uri="http://schemas.openxmlformats.org/drawingml/2006/table">
            <a:tbl>
              <a:tblPr firstRow="1" bandRow="1">
                <a:tableStyleId>{5C22544A-7EE6-4342-B048-85BDC9FD1C3A}</a:tableStyleId>
              </a:tblPr>
              <a:tblGrid>
                <a:gridCol w="2514600"/>
                <a:gridCol w="2209800"/>
                <a:gridCol w="2209800"/>
                <a:gridCol w="1600200"/>
              </a:tblGrid>
              <a:tr h="314887">
                <a:tc>
                  <a:txBody>
                    <a:bodyPr/>
                    <a:lstStyle/>
                    <a:p>
                      <a:endParaRPr lang="en-US" sz="1400" dirty="0"/>
                    </a:p>
                  </a:txBody>
                  <a:tcPr/>
                </a:tc>
                <a:tc>
                  <a:txBody>
                    <a:bodyPr/>
                    <a:lstStyle/>
                    <a:p>
                      <a:r>
                        <a:rPr lang="en-US" sz="1400" dirty="0" smtClean="0"/>
                        <a:t>Placebo</a:t>
                      </a:r>
                      <a:endParaRPr lang="en-US" sz="1400" dirty="0"/>
                    </a:p>
                  </a:txBody>
                  <a:tcPr/>
                </a:tc>
                <a:tc>
                  <a:txBody>
                    <a:bodyPr/>
                    <a:lstStyle/>
                    <a:p>
                      <a:r>
                        <a:rPr lang="en-US" sz="1400" dirty="0" err="1" smtClean="0"/>
                        <a:t>Palivizumab</a:t>
                      </a:r>
                      <a:endParaRPr lang="en-US" sz="1400" dirty="0"/>
                    </a:p>
                  </a:txBody>
                  <a:tcPr/>
                </a:tc>
                <a:tc>
                  <a:txBody>
                    <a:bodyPr/>
                    <a:lstStyle/>
                    <a:p>
                      <a:r>
                        <a:rPr lang="en-US" sz="1400" dirty="0" smtClean="0"/>
                        <a:t>P-value </a:t>
                      </a:r>
                      <a:endParaRPr lang="en-US" sz="1400" dirty="0"/>
                    </a:p>
                  </a:txBody>
                  <a:tcPr/>
                </a:tc>
              </a:tr>
              <a:tr h="314887">
                <a:tc>
                  <a:txBody>
                    <a:bodyPr/>
                    <a:lstStyle/>
                    <a:p>
                      <a:r>
                        <a:rPr lang="en-US" sz="1400" dirty="0" smtClean="0">
                          <a:solidFill>
                            <a:schemeClr val="tx2"/>
                          </a:solidFill>
                          <a:latin typeface="+mn-lt"/>
                          <a:ea typeface="+mn-ea"/>
                          <a:cs typeface="+mn-cs"/>
                        </a:rPr>
                        <a:t>RSV infections</a:t>
                      </a:r>
                      <a:endParaRPr lang="en-US" sz="1400" dirty="0"/>
                    </a:p>
                  </a:txBody>
                  <a:tcPr/>
                </a:tc>
                <a:tc>
                  <a:txBody>
                    <a:bodyPr/>
                    <a:lstStyle/>
                    <a:p>
                      <a:r>
                        <a:rPr lang="en-US" sz="1400" dirty="0" smtClean="0">
                          <a:solidFill>
                            <a:schemeClr val="tx2"/>
                          </a:solidFill>
                          <a:latin typeface="+mn-lt"/>
                          <a:ea typeface="+mn-ea"/>
                          <a:cs typeface="+mn-cs"/>
                        </a:rPr>
                        <a:t>14.0%</a:t>
                      </a:r>
                      <a:endParaRPr lang="en-US" sz="1400" dirty="0"/>
                    </a:p>
                  </a:txBody>
                  <a:tcPr/>
                </a:tc>
                <a:tc>
                  <a:txBody>
                    <a:bodyPr/>
                    <a:lstStyle/>
                    <a:p>
                      <a:r>
                        <a:rPr lang="en-US" sz="1400" dirty="0" smtClean="0">
                          <a:solidFill>
                            <a:schemeClr val="tx2"/>
                          </a:solidFill>
                          <a:latin typeface="+mn-lt"/>
                          <a:ea typeface="+mn-ea"/>
                          <a:cs typeface="+mn-cs"/>
                        </a:rPr>
                        <a:t>4.7%</a:t>
                      </a:r>
                      <a:endParaRPr lang="en-US" sz="1400" dirty="0"/>
                    </a:p>
                  </a:txBody>
                  <a:tcPr/>
                </a:tc>
                <a:tc>
                  <a:txBody>
                    <a:bodyPr/>
                    <a:lstStyle/>
                    <a:p>
                      <a:r>
                        <a:rPr lang="en-US" sz="1400" dirty="0" smtClean="0">
                          <a:solidFill>
                            <a:schemeClr val="tx2"/>
                          </a:solidFill>
                          <a:latin typeface="+mn-lt"/>
                          <a:ea typeface="+mn-ea"/>
                          <a:cs typeface="+mn-cs"/>
                        </a:rPr>
                        <a:t>0.001</a:t>
                      </a:r>
                      <a:endParaRPr lang="en-US" sz="1400" dirty="0"/>
                    </a:p>
                  </a:txBody>
                  <a:tcPr/>
                </a:tc>
              </a:tr>
              <a:tr h="499803">
                <a:tc>
                  <a:txBody>
                    <a:bodyPr/>
                    <a:lstStyle/>
                    <a:p>
                      <a:r>
                        <a:rPr lang="en-US" sz="1400" dirty="0" smtClean="0">
                          <a:solidFill>
                            <a:schemeClr val="tx2"/>
                          </a:solidFill>
                          <a:latin typeface="+mn-lt"/>
                          <a:ea typeface="+mn-ea"/>
                          <a:cs typeface="+mn-cs"/>
                        </a:rPr>
                        <a:t>Hospitalizations for RSV</a:t>
                      </a:r>
                      <a:endParaRPr lang="en-US" sz="1400" dirty="0"/>
                    </a:p>
                  </a:txBody>
                  <a:tcPr/>
                </a:tc>
                <a:tc>
                  <a:txBody>
                    <a:bodyPr/>
                    <a:lstStyle/>
                    <a:p>
                      <a:r>
                        <a:rPr lang="en-US" sz="1400" dirty="0" smtClean="0">
                          <a:solidFill>
                            <a:schemeClr val="tx2"/>
                          </a:solidFill>
                          <a:latin typeface="+mn-lt"/>
                          <a:ea typeface="+mn-ea"/>
                          <a:cs typeface="+mn-cs"/>
                        </a:rPr>
                        <a:t>5.1% </a:t>
                      </a:r>
                      <a:endParaRPr lang="en-US" sz="1400" dirty="0"/>
                    </a:p>
                  </a:txBody>
                  <a:tcPr/>
                </a:tc>
                <a:tc>
                  <a:txBody>
                    <a:bodyPr/>
                    <a:lstStyle/>
                    <a:p>
                      <a:r>
                        <a:rPr lang="en-US" sz="1400" dirty="0" smtClean="0">
                          <a:solidFill>
                            <a:schemeClr val="tx2"/>
                          </a:solidFill>
                          <a:latin typeface="+mn-lt"/>
                          <a:ea typeface="+mn-ea"/>
                          <a:cs typeface="+mn-cs"/>
                        </a:rPr>
                        <a:t>0.9%</a:t>
                      </a:r>
                      <a:endParaRPr lang="en-US" sz="1400" dirty="0"/>
                    </a:p>
                  </a:txBody>
                  <a:tcPr/>
                </a:tc>
                <a:tc>
                  <a:txBody>
                    <a:bodyPr/>
                    <a:lstStyle/>
                    <a:p>
                      <a:r>
                        <a:rPr lang="en-US" sz="1400" dirty="0" smtClean="0">
                          <a:solidFill>
                            <a:schemeClr val="tx2"/>
                          </a:solidFill>
                          <a:latin typeface="+mn-lt"/>
                          <a:ea typeface="+mn-ea"/>
                          <a:cs typeface="+mn-cs"/>
                        </a:rPr>
                        <a:t>0.01</a:t>
                      </a:r>
                      <a:endParaRPr lang="en-US" sz="1400" dirty="0"/>
                    </a:p>
                  </a:txBody>
                  <a:tcPr/>
                </a:tc>
              </a:tr>
              <a:tr h="714004">
                <a:tc>
                  <a:txBody>
                    <a:bodyPr/>
                    <a:lstStyle/>
                    <a:p>
                      <a:r>
                        <a:rPr lang="en-US" sz="1400" dirty="0" smtClean="0">
                          <a:solidFill>
                            <a:schemeClr val="tx2"/>
                          </a:solidFill>
                          <a:latin typeface="+mn-lt"/>
                          <a:ea typeface="+mn-ea"/>
                          <a:cs typeface="+mn-cs"/>
                        </a:rPr>
                        <a:t>Physician visits for RSV without hospitalization</a:t>
                      </a:r>
                      <a:endParaRPr lang="en-US" sz="1400" dirty="0"/>
                    </a:p>
                  </a:txBody>
                  <a:tcPr/>
                </a:tc>
                <a:tc>
                  <a:txBody>
                    <a:bodyPr/>
                    <a:lstStyle/>
                    <a:p>
                      <a:r>
                        <a:rPr lang="en-US" sz="1400" dirty="0" smtClean="0">
                          <a:solidFill>
                            <a:schemeClr val="tx2"/>
                          </a:solidFill>
                          <a:latin typeface="+mn-lt"/>
                          <a:ea typeface="+mn-ea"/>
                          <a:cs typeface="+mn-cs"/>
                        </a:rPr>
                        <a:t>4.7%</a:t>
                      </a:r>
                      <a:endParaRPr lang="en-US" sz="1400" dirty="0"/>
                    </a:p>
                  </a:txBody>
                  <a:tcPr/>
                </a:tc>
                <a:tc>
                  <a:txBody>
                    <a:bodyPr/>
                    <a:lstStyle/>
                    <a:p>
                      <a:r>
                        <a:rPr lang="en-US" sz="1400" dirty="0" smtClean="0">
                          <a:solidFill>
                            <a:schemeClr val="tx2"/>
                          </a:solidFill>
                          <a:latin typeface="+mn-lt"/>
                          <a:ea typeface="+mn-ea"/>
                          <a:cs typeface="+mn-cs"/>
                        </a:rPr>
                        <a:t>0.9%</a:t>
                      </a:r>
                      <a:endParaRPr lang="en-US" sz="1400" dirty="0"/>
                    </a:p>
                  </a:txBody>
                  <a:tcPr/>
                </a:tc>
                <a:tc>
                  <a:txBody>
                    <a:bodyPr/>
                    <a:lstStyle/>
                    <a:p>
                      <a:r>
                        <a:rPr lang="en-US" sz="1400" dirty="0" smtClean="0">
                          <a:solidFill>
                            <a:schemeClr val="tx2"/>
                          </a:solidFill>
                          <a:latin typeface="+mn-lt"/>
                          <a:ea typeface="+mn-ea"/>
                          <a:cs typeface="+mn-cs"/>
                        </a:rPr>
                        <a:t>0.02</a:t>
                      </a:r>
                      <a:endParaRPr lang="en-US" sz="1400" dirty="0"/>
                    </a:p>
                  </a:txBody>
                  <a:tcPr/>
                </a:tc>
              </a:tr>
              <a:tr h="535306">
                <a:tc>
                  <a:txBody>
                    <a:bodyPr/>
                    <a:lstStyle/>
                    <a:p>
                      <a:r>
                        <a:rPr lang="en-US" sz="1400" dirty="0" smtClean="0">
                          <a:solidFill>
                            <a:schemeClr val="tx2"/>
                          </a:solidFill>
                          <a:latin typeface="+mn-lt"/>
                          <a:ea typeface="+mn-ea"/>
                          <a:cs typeface="+mn-cs"/>
                        </a:rPr>
                        <a:t>RSV infection without medical attention</a:t>
                      </a:r>
                      <a:endParaRPr lang="en-US" sz="1400" dirty="0"/>
                    </a:p>
                  </a:txBody>
                  <a:tcPr/>
                </a:tc>
                <a:tc>
                  <a:txBody>
                    <a:bodyPr/>
                    <a:lstStyle/>
                    <a:p>
                      <a:r>
                        <a:rPr lang="en-US" sz="1400" dirty="0" smtClean="0">
                          <a:solidFill>
                            <a:schemeClr val="tx2"/>
                          </a:solidFill>
                          <a:latin typeface="+mn-lt"/>
                          <a:ea typeface="+mn-ea"/>
                          <a:cs typeface="+mn-cs"/>
                        </a:rPr>
                        <a:t>4.2 %</a:t>
                      </a:r>
                      <a:endParaRPr lang="en-US" sz="1400" dirty="0"/>
                    </a:p>
                  </a:txBody>
                  <a:tcPr/>
                </a:tc>
                <a:tc>
                  <a:txBody>
                    <a:bodyPr/>
                    <a:lstStyle/>
                    <a:p>
                      <a:r>
                        <a:rPr lang="en-US" sz="1400" dirty="0" smtClean="0">
                          <a:solidFill>
                            <a:schemeClr val="tx2"/>
                          </a:solidFill>
                          <a:latin typeface="+mn-lt"/>
                          <a:ea typeface="+mn-ea"/>
                          <a:cs typeface="+mn-cs"/>
                        </a:rPr>
                        <a:t>2.8%</a:t>
                      </a:r>
                      <a:endParaRPr lang="en-US" sz="1400" dirty="0"/>
                    </a:p>
                  </a:txBody>
                  <a:tcPr/>
                </a:tc>
                <a:tc>
                  <a:txBody>
                    <a:bodyPr/>
                    <a:lstStyle/>
                    <a:p>
                      <a:r>
                        <a:rPr lang="en-US" sz="1400" dirty="0" smtClean="0"/>
                        <a:t>0.4</a:t>
                      </a:r>
                      <a:endParaRPr lang="en-US" sz="1400" dirty="0"/>
                    </a:p>
                  </a:txBody>
                  <a:tcPr/>
                </a:tc>
              </a:tr>
            </a:tbl>
          </a:graphicData>
        </a:graphic>
      </p:graphicFrame>
      <p:sp>
        <p:nvSpPr>
          <p:cNvPr id="5" name="Rectangle 4"/>
          <p:cNvSpPr/>
          <p:nvPr/>
        </p:nvSpPr>
        <p:spPr>
          <a:xfrm>
            <a:off x="6172200" y="6400800"/>
            <a:ext cx="2738250" cy="276999"/>
          </a:xfrm>
          <a:prstGeom prst="rect">
            <a:avLst/>
          </a:prstGeom>
        </p:spPr>
        <p:txBody>
          <a:bodyPr wrap="none">
            <a:spAutoFit/>
          </a:bodyPr>
          <a:lstStyle/>
          <a:p>
            <a:r>
              <a:rPr lang="en-US" sz="1200" dirty="0" smtClean="0"/>
              <a:t>RSV infection: Occurrence &amp; Severity</a:t>
            </a:r>
            <a:endParaRPr lang="en-US" sz="1200" dirty="0"/>
          </a:p>
        </p:txBody>
      </p:sp>
      <p:sp>
        <p:nvSpPr>
          <p:cNvPr id="6" name="Oval 5"/>
          <p:cNvSpPr/>
          <p:nvPr/>
        </p:nvSpPr>
        <p:spPr bwMode="auto">
          <a:xfrm>
            <a:off x="7239000" y="5791200"/>
            <a:ext cx="685800" cy="304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Slide Number Placeholder 6"/>
          <p:cNvSpPr>
            <a:spLocks noGrp="1"/>
          </p:cNvSpPr>
          <p:nvPr>
            <p:ph type="sldNum" sz="quarter" idx="12"/>
          </p:nvPr>
        </p:nvSpPr>
        <p:spPr>
          <a:xfrm>
            <a:off x="7848600" y="6400800"/>
            <a:ext cx="1295400" cy="457200"/>
          </a:xfrm>
        </p:spPr>
        <p:txBody>
          <a:bodyPr/>
          <a:lstStyle/>
          <a:p>
            <a:fld id="{F986BC76-4583-4767-BEF4-83B93D20E8A7}" type="slidenum">
              <a:rPr lang="en-US" smtClean="0"/>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199"/>
            <a:ext cx="7010400" cy="990601"/>
          </a:xfrm>
        </p:spPr>
        <p:txBody>
          <a:bodyPr/>
          <a:lstStyle/>
          <a:p>
            <a:r>
              <a:rPr lang="en-US" sz="3200" dirty="0" smtClean="0"/>
              <a:t>Results	 				</a:t>
            </a:r>
            <a:r>
              <a:rPr lang="en-US" sz="1200" dirty="0" smtClean="0"/>
              <a:t>cont’d</a:t>
            </a:r>
            <a:endParaRPr lang="en-US" sz="3200" dirty="0"/>
          </a:p>
        </p:txBody>
      </p:sp>
      <p:sp>
        <p:nvSpPr>
          <p:cNvPr id="3" name="Content Placeholder 2"/>
          <p:cNvSpPr>
            <a:spLocks noGrp="1"/>
          </p:cNvSpPr>
          <p:nvPr>
            <p:ph idx="1"/>
          </p:nvPr>
        </p:nvSpPr>
        <p:spPr>
          <a:xfrm>
            <a:off x="228600" y="1752600"/>
            <a:ext cx="8686800" cy="4724400"/>
          </a:xfrm>
        </p:spPr>
        <p:txBody>
          <a:bodyPr/>
          <a:lstStyle/>
          <a:p>
            <a:pPr>
              <a:buNone/>
            </a:pPr>
            <a:r>
              <a:rPr lang="en-US" sz="2000" b="1" dirty="0" smtClean="0"/>
              <a:t>Primary outcome</a:t>
            </a:r>
          </a:p>
          <a:p>
            <a:pPr>
              <a:buNone/>
            </a:pPr>
            <a:r>
              <a:rPr lang="en-US" sz="2000" dirty="0" smtClean="0"/>
              <a:t>After a median follow-up of 10 months,</a:t>
            </a:r>
          </a:p>
          <a:p>
            <a:pPr>
              <a:buNone/>
            </a:pPr>
            <a:r>
              <a:rPr lang="en-US" sz="2000" dirty="0" smtClean="0"/>
              <a:t>monthly </a:t>
            </a:r>
            <a:r>
              <a:rPr lang="en-US" sz="2000" dirty="0" err="1" smtClean="0"/>
              <a:t>palivizumab</a:t>
            </a:r>
            <a:r>
              <a:rPr lang="en-US" sz="2000" dirty="0" smtClean="0"/>
              <a:t> treatment resulted</a:t>
            </a:r>
          </a:p>
          <a:p>
            <a:pPr>
              <a:buNone/>
            </a:pPr>
            <a:r>
              <a:rPr lang="en-US" sz="2000" dirty="0" smtClean="0"/>
              <a:t> in a significant reduction in wheezing </a:t>
            </a:r>
          </a:p>
          <a:p>
            <a:pPr>
              <a:buNone/>
            </a:pPr>
            <a:r>
              <a:rPr lang="en-US" sz="2000" dirty="0" smtClean="0"/>
              <a:t>days in healthy pre-term infants </a:t>
            </a:r>
          </a:p>
          <a:p>
            <a:pPr>
              <a:buNone/>
            </a:pPr>
            <a:r>
              <a:rPr lang="en-US" sz="2000" dirty="0" smtClean="0"/>
              <a:t>during the first year of life compared </a:t>
            </a:r>
          </a:p>
          <a:p>
            <a:pPr>
              <a:buNone/>
            </a:pPr>
            <a:r>
              <a:rPr lang="en-US" sz="2000" dirty="0" smtClean="0"/>
              <a:t>to placebo RRR 61%</a:t>
            </a:r>
          </a:p>
          <a:p>
            <a:pPr>
              <a:buNone/>
            </a:pPr>
            <a:r>
              <a:rPr lang="en-US" sz="2000" dirty="0" smtClean="0"/>
              <a:t>	</a:t>
            </a:r>
            <a:endParaRPr lang="en-US" dirty="0"/>
          </a:p>
        </p:txBody>
      </p:sp>
      <p:sp>
        <p:nvSpPr>
          <p:cNvPr id="5" name="TextBox 4"/>
          <p:cNvSpPr txBox="1"/>
          <p:nvPr/>
        </p:nvSpPr>
        <p:spPr>
          <a:xfrm>
            <a:off x="381000" y="6488669"/>
            <a:ext cx="4876800" cy="307777"/>
          </a:xfrm>
          <a:prstGeom prst="rect">
            <a:avLst/>
          </a:prstGeom>
          <a:noFill/>
        </p:spPr>
        <p:txBody>
          <a:bodyPr wrap="square" rtlCol="0">
            <a:spAutoFit/>
          </a:bodyPr>
          <a:lstStyle/>
          <a:p>
            <a:r>
              <a:rPr lang="en-US" sz="1400" dirty="0" smtClean="0"/>
              <a:t>RSV season = October 1 to March 31</a:t>
            </a:r>
            <a:endParaRPr lang="en-US" sz="1400" dirty="0"/>
          </a:p>
        </p:txBody>
      </p:sp>
      <p:graphicFrame>
        <p:nvGraphicFramePr>
          <p:cNvPr id="7" name="Table 6"/>
          <p:cNvGraphicFramePr>
            <a:graphicFrameLocks noGrp="1"/>
          </p:cNvGraphicFramePr>
          <p:nvPr/>
        </p:nvGraphicFramePr>
        <p:xfrm>
          <a:off x="381000" y="5105400"/>
          <a:ext cx="8534400" cy="1358900"/>
        </p:xfrm>
        <a:graphic>
          <a:graphicData uri="http://schemas.openxmlformats.org/drawingml/2006/table">
            <a:tbl>
              <a:tblPr firstRow="1" bandRow="1">
                <a:tableStyleId>{5C22544A-7EE6-4342-B048-85BDC9FD1C3A}</a:tableStyleId>
              </a:tblPr>
              <a:tblGrid>
                <a:gridCol w="2057400"/>
                <a:gridCol w="1752600"/>
                <a:gridCol w="1676400"/>
                <a:gridCol w="1676400"/>
                <a:gridCol w="1371600"/>
              </a:tblGrid>
              <a:tr h="520700">
                <a:tc>
                  <a:txBody>
                    <a:bodyPr/>
                    <a:lstStyle/>
                    <a:p>
                      <a:r>
                        <a:rPr lang="en-US" sz="1400" dirty="0" smtClean="0">
                          <a:solidFill>
                            <a:schemeClr val="tx2"/>
                          </a:solidFill>
                        </a:rPr>
                        <a:t>Days with wheezing</a:t>
                      </a:r>
                      <a:endParaRPr lang="en-US" sz="1400" dirty="0">
                        <a:solidFill>
                          <a:schemeClr val="tx2"/>
                        </a:solidFill>
                      </a:endParaRPr>
                    </a:p>
                  </a:txBody>
                  <a:tcPr/>
                </a:tc>
                <a:tc>
                  <a:txBody>
                    <a:bodyPr/>
                    <a:lstStyle/>
                    <a:p>
                      <a:r>
                        <a:rPr lang="en-US" sz="1400" dirty="0" err="1" smtClean="0">
                          <a:solidFill>
                            <a:schemeClr val="tx2"/>
                          </a:solidFill>
                        </a:rPr>
                        <a:t>Palivizumab</a:t>
                      </a:r>
                      <a:endParaRPr lang="en-US" sz="1400" dirty="0">
                        <a:solidFill>
                          <a:schemeClr val="tx2"/>
                        </a:solidFill>
                      </a:endParaRPr>
                    </a:p>
                  </a:txBody>
                  <a:tcPr/>
                </a:tc>
                <a:tc>
                  <a:txBody>
                    <a:bodyPr/>
                    <a:lstStyle/>
                    <a:p>
                      <a:r>
                        <a:rPr lang="en-US" sz="1400" dirty="0" smtClean="0">
                          <a:solidFill>
                            <a:schemeClr val="tx2"/>
                          </a:solidFill>
                        </a:rPr>
                        <a:t>Placebo</a:t>
                      </a:r>
                      <a:endParaRPr lang="en-US" sz="1400" dirty="0">
                        <a:solidFill>
                          <a:schemeClr val="tx2"/>
                        </a:solidFill>
                      </a:endParaRPr>
                    </a:p>
                  </a:txBody>
                  <a:tcPr/>
                </a:tc>
                <a:tc>
                  <a:txBody>
                    <a:bodyPr/>
                    <a:lstStyle/>
                    <a:p>
                      <a:r>
                        <a:rPr lang="en-US" sz="1400" dirty="0" smtClean="0">
                          <a:solidFill>
                            <a:schemeClr val="tx2"/>
                          </a:solidFill>
                        </a:rPr>
                        <a:t>RRR</a:t>
                      </a:r>
                      <a:endParaRPr lang="en-US" sz="1400" dirty="0">
                        <a:solidFill>
                          <a:schemeClr val="tx2"/>
                        </a:solidFill>
                      </a:endParaRPr>
                    </a:p>
                  </a:txBody>
                  <a:tcPr/>
                </a:tc>
                <a:tc>
                  <a:txBody>
                    <a:bodyPr/>
                    <a:lstStyle/>
                    <a:p>
                      <a:r>
                        <a:rPr lang="en-US" sz="1400" dirty="0" smtClean="0">
                          <a:solidFill>
                            <a:schemeClr val="tx2"/>
                          </a:solidFill>
                        </a:rPr>
                        <a:t>P-value</a:t>
                      </a:r>
                      <a:endParaRPr lang="en-US" sz="1400" dirty="0">
                        <a:solidFill>
                          <a:schemeClr val="tx2"/>
                        </a:solidFill>
                      </a:endParaRPr>
                    </a:p>
                  </a:txBody>
                  <a:tcPr/>
                </a:tc>
              </a:tr>
              <a:tr h="317500">
                <a:tc>
                  <a:txBody>
                    <a:bodyPr/>
                    <a:lstStyle/>
                    <a:p>
                      <a:endParaRPr lang="en-US" sz="1400" dirty="0">
                        <a:solidFill>
                          <a:schemeClr val="tx2"/>
                        </a:solidFill>
                      </a:endParaRPr>
                    </a:p>
                  </a:txBody>
                  <a:tcPr/>
                </a:tc>
                <a:tc gridSpan="2">
                  <a:txBody>
                    <a:bodyPr/>
                    <a:lstStyle/>
                    <a:p>
                      <a:pPr algn="ctr"/>
                      <a:r>
                        <a:rPr lang="en-US" sz="1400" dirty="0" smtClean="0">
                          <a:solidFill>
                            <a:schemeClr val="tx2"/>
                          </a:solidFill>
                        </a:rPr>
                        <a:t>Incidence per day</a:t>
                      </a:r>
                      <a:endParaRPr lang="en-US" sz="1400" dirty="0">
                        <a:solidFill>
                          <a:schemeClr val="tx2"/>
                        </a:solidFill>
                      </a:endParaRPr>
                    </a:p>
                  </a:txBody>
                  <a:tcPr/>
                </a:tc>
                <a:tc hMerge="1">
                  <a:txBody>
                    <a:bodyPr/>
                    <a:lstStyle/>
                    <a:p>
                      <a:endParaRPr lang="en-US" sz="1400" dirty="0"/>
                    </a:p>
                  </a:txBody>
                  <a:tcPr/>
                </a:tc>
                <a:tc>
                  <a:txBody>
                    <a:bodyPr/>
                    <a:lstStyle/>
                    <a:p>
                      <a:endParaRPr lang="en-US" sz="1400" dirty="0">
                        <a:solidFill>
                          <a:schemeClr val="tx2"/>
                        </a:solidFill>
                      </a:endParaRPr>
                    </a:p>
                  </a:txBody>
                  <a:tcPr/>
                </a:tc>
                <a:tc>
                  <a:txBody>
                    <a:bodyPr/>
                    <a:lstStyle/>
                    <a:p>
                      <a:endParaRPr lang="en-US" sz="1400" dirty="0">
                        <a:solidFill>
                          <a:schemeClr val="tx2"/>
                        </a:solidFill>
                      </a:endParaRPr>
                    </a:p>
                  </a:txBody>
                  <a:tcPr/>
                </a:tc>
              </a:tr>
              <a:tr h="520700">
                <a:tc>
                  <a:txBody>
                    <a:bodyPr/>
                    <a:lstStyle/>
                    <a:p>
                      <a:r>
                        <a:rPr lang="en-US" sz="1400" dirty="0" smtClean="0">
                          <a:solidFill>
                            <a:schemeClr val="tx2"/>
                          </a:solidFill>
                        </a:rPr>
                        <a:t>1</a:t>
                      </a:r>
                      <a:r>
                        <a:rPr lang="en-US" sz="1400" baseline="30000" dirty="0" smtClean="0">
                          <a:solidFill>
                            <a:schemeClr val="tx2"/>
                          </a:solidFill>
                        </a:rPr>
                        <a:t>st</a:t>
                      </a:r>
                      <a:r>
                        <a:rPr lang="en-US" sz="1400" dirty="0" smtClean="0">
                          <a:solidFill>
                            <a:schemeClr val="tx2"/>
                          </a:solidFill>
                        </a:rPr>
                        <a:t> year of life</a:t>
                      </a:r>
                      <a:endParaRPr lang="en-US" sz="1400" dirty="0">
                        <a:solidFill>
                          <a:schemeClr val="tx2"/>
                        </a:solidFill>
                      </a:endParaRPr>
                    </a:p>
                  </a:txBody>
                  <a:tcPr/>
                </a:tc>
                <a:tc>
                  <a:txBody>
                    <a:bodyPr/>
                    <a:lstStyle/>
                    <a:p>
                      <a:r>
                        <a:rPr lang="en-US" sz="1400" dirty="0" smtClean="0">
                          <a:solidFill>
                            <a:schemeClr val="tx2"/>
                          </a:solidFill>
                        </a:rPr>
                        <a:t>1.8 %</a:t>
                      </a:r>
                      <a:endParaRPr lang="en-US" sz="1400" dirty="0">
                        <a:solidFill>
                          <a:schemeClr val="tx2"/>
                        </a:solidFill>
                      </a:endParaRPr>
                    </a:p>
                  </a:txBody>
                  <a:tcPr/>
                </a:tc>
                <a:tc>
                  <a:txBody>
                    <a:bodyPr/>
                    <a:lstStyle/>
                    <a:p>
                      <a:r>
                        <a:rPr lang="en-US" sz="1400" dirty="0" smtClean="0">
                          <a:solidFill>
                            <a:schemeClr val="tx2"/>
                          </a:solidFill>
                        </a:rPr>
                        <a:t>4.5%</a:t>
                      </a:r>
                      <a:endParaRPr lang="en-US" sz="1400" dirty="0">
                        <a:solidFill>
                          <a:schemeClr val="tx2"/>
                        </a:solidFill>
                      </a:endParaRPr>
                    </a:p>
                  </a:txBody>
                  <a:tcPr/>
                </a:tc>
                <a:tc>
                  <a:txBody>
                    <a:bodyPr/>
                    <a:lstStyle/>
                    <a:p>
                      <a:r>
                        <a:rPr lang="en-US" sz="1400" dirty="0" smtClean="0">
                          <a:solidFill>
                            <a:schemeClr val="tx2"/>
                          </a:solidFill>
                        </a:rPr>
                        <a:t>61%</a:t>
                      </a:r>
                      <a:endParaRPr lang="en-US" sz="14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&lt;0.001</a:t>
                      </a:r>
                    </a:p>
                    <a:p>
                      <a:endParaRPr lang="en-US" sz="1400" dirty="0">
                        <a:solidFill>
                          <a:schemeClr val="tx2"/>
                        </a:solidFill>
                      </a:endParaRPr>
                    </a:p>
                  </a:txBody>
                  <a:tcPr/>
                </a:tc>
              </a:tr>
            </a:tbl>
          </a:graphicData>
        </a:graphic>
      </p:graphicFrame>
      <p:pic>
        <p:nvPicPr>
          <p:cNvPr id="8" name="Picture 2"/>
          <p:cNvPicPr>
            <a:picLocks noChangeAspect="1" noChangeArrowheads="1"/>
          </p:cNvPicPr>
          <p:nvPr/>
        </p:nvPicPr>
        <p:blipFill>
          <a:blip r:embed="rId2" cstate="print"/>
          <a:srcRect/>
          <a:stretch>
            <a:fillRect/>
          </a:stretch>
        </p:blipFill>
        <p:spPr bwMode="auto">
          <a:xfrm>
            <a:off x="5029200" y="1676400"/>
            <a:ext cx="3957362" cy="3396034"/>
          </a:xfrm>
          <a:prstGeom prst="rect">
            <a:avLst/>
          </a:prstGeom>
          <a:noFill/>
          <a:ln w="9525">
            <a:noFill/>
            <a:miter lim="800000"/>
            <a:headEnd/>
            <a:tailEnd/>
          </a:ln>
        </p:spPr>
      </p:pic>
      <p:sp>
        <p:nvSpPr>
          <p:cNvPr id="9" name="Slide Number Placeholder 8"/>
          <p:cNvSpPr>
            <a:spLocks noGrp="1"/>
          </p:cNvSpPr>
          <p:nvPr>
            <p:ph type="sldNum" sz="quarter" idx="12"/>
          </p:nvPr>
        </p:nvSpPr>
        <p:spPr>
          <a:xfrm>
            <a:off x="7848600" y="6400800"/>
            <a:ext cx="1295400" cy="457200"/>
          </a:xfrm>
        </p:spPr>
        <p:txBody>
          <a:bodyPr/>
          <a:lstStyle/>
          <a:p>
            <a:fld id="{F986BC76-4583-4767-BEF4-83B93D20E8A7}"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304800" y="1905000"/>
            <a:ext cx="8458200" cy="4114800"/>
          </a:xfrm>
        </p:spPr>
        <p:txBody>
          <a:bodyPr/>
          <a:lstStyle/>
          <a:p>
            <a:pPr>
              <a:buNone/>
            </a:pPr>
            <a:r>
              <a:rPr lang="en-US" sz="1800" b="1" dirty="0" smtClean="0"/>
              <a:t>Secondary Outcomes</a:t>
            </a:r>
          </a:p>
          <a:p>
            <a:r>
              <a:rPr lang="en-US" sz="1800" dirty="0" smtClean="0"/>
              <a:t>The effect of RSV prevention on the number of wheezing days persisted during the post-prophylaxis period (i.e., starting at 2 months after the last injection; secondary outcome), for a relative reduction of 73% (95% CI, 66 to 80)</a:t>
            </a:r>
            <a:endParaRPr lang="en-US" sz="1800" dirty="0"/>
          </a:p>
        </p:txBody>
      </p:sp>
      <p:graphicFrame>
        <p:nvGraphicFramePr>
          <p:cNvPr id="4" name="Table 3"/>
          <p:cNvGraphicFramePr>
            <a:graphicFrameLocks noGrp="1"/>
          </p:cNvGraphicFramePr>
          <p:nvPr/>
        </p:nvGraphicFramePr>
        <p:xfrm>
          <a:off x="304800" y="3505200"/>
          <a:ext cx="8534400" cy="2921000"/>
        </p:xfrm>
        <a:graphic>
          <a:graphicData uri="http://schemas.openxmlformats.org/drawingml/2006/table">
            <a:tbl>
              <a:tblPr firstRow="1" bandRow="1">
                <a:tableStyleId>{5C22544A-7EE6-4342-B048-85BDC9FD1C3A}</a:tableStyleId>
              </a:tblPr>
              <a:tblGrid>
                <a:gridCol w="2057400"/>
                <a:gridCol w="1752600"/>
                <a:gridCol w="1676400"/>
                <a:gridCol w="1676400"/>
                <a:gridCol w="1371600"/>
              </a:tblGrid>
              <a:tr h="520700">
                <a:tc>
                  <a:txBody>
                    <a:bodyPr/>
                    <a:lstStyle/>
                    <a:p>
                      <a:r>
                        <a:rPr lang="en-US" sz="1400" dirty="0" smtClean="0">
                          <a:solidFill>
                            <a:schemeClr val="tx2"/>
                          </a:solidFill>
                        </a:rPr>
                        <a:t>Days with wheezing</a:t>
                      </a:r>
                      <a:endParaRPr lang="en-US" sz="1400" dirty="0">
                        <a:solidFill>
                          <a:schemeClr val="tx2"/>
                        </a:solidFill>
                      </a:endParaRPr>
                    </a:p>
                  </a:txBody>
                  <a:tcPr/>
                </a:tc>
                <a:tc>
                  <a:txBody>
                    <a:bodyPr/>
                    <a:lstStyle/>
                    <a:p>
                      <a:r>
                        <a:rPr lang="en-US" sz="1400" dirty="0" err="1" smtClean="0">
                          <a:solidFill>
                            <a:schemeClr val="tx2"/>
                          </a:solidFill>
                        </a:rPr>
                        <a:t>Palivizumab</a:t>
                      </a:r>
                      <a:endParaRPr lang="en-US" sz="1400" dirty="0">
                        <a:solidFill>
                          <a:schemeClr val="tx2"/>
                        </a:solidFill>
                      </a:endParaRPr>
                    </a:p>
                  </a:txBody>
                  <a:tcPr/>
                </a:tc>
                <a:tc>
                  <a:txBody>
                    <a:bodyPr/>
                    <a:lstStyle/>
                    <a:p>
                      <a:r>
                        <a:rPr lang="en-US" sz="1400" dirty="0" smtClean="0">
                          <a:solidFill>
                            <a:schemeClr val="tx2"/>
                          </a:solidFill>
                        </a:rPr>
                        <a:t>Placebo</a:t>
                      </a:r>
                      <a:endParaRPr lang="en-US" sz="1400" dirty="0">
                        <a:solidFill>
                          <a:schemeClr val="tx2"/>
                        </a:solidFill>
                      </a:endParaRPr>
                    </a:p>
                  </a:txBody>
                  <a:tcPr/>
                </a:tc>
                <a:tc>
                  <a:txBody>
                    <a:bodyPr/>
                    <a:lstStyle/>
                    <a:p>
                      <a:r>
                        <a:rPr lang="en-US" sz="1400" dirty="0" smtClean="0">
                          <a:solidFill>
                            <a:schemeClr val="tx2"/>
                          </a:solidFill>
                        </a:rPr>
                        <a:t>RRR</a:t>
                      </a:r>
                      <a:endParaRPr lang="en-US" sz="1400" dirty="0">
                        <a:solidFill>
                          <a:schemeClr val="tx2"/>
                        </a:solidFill>
                      </a:endParaRPr>
                    </a:p>
                  </a:txBody>
                  <a:tcPr/>
                </a:tc>
                <a:tc>
                  <a:txBody>
                    <a:bodyPr/>
                    <a:lstStyle/>
                    <a:p>
                      <a:r>
                        <a:rPr lang="en-US" sz="1400" dirty="0" smtClean="0">
                          <a:solidFill>
                            <a:schemeClr val="tx2"/>
                          </a:solidFill>
                        </a:rPr>
                        <a:t>P-value</a:t>
                      </a:r>
                      <a:endParaRPr lang="en-US" sz="1400" dirty="0">
                        <a:solidFill>
                          <a:schemeClr val="tx2"/>
                        </a:solidFill>
                      </a:endParaRPr>
                    </a:p>
                  </a:txBody>
                  <a:tcPr/>
                </a:tc>
              </a:tr>
              <a:tr h="317500">
                <a:tc>
                  <a:txBody>
                    <a:bodyPr/>
                    <a:lstStyle/>
                    <a:p>
                      <a:endParaRPr lang="en-US" sz="1400" dirty="0">
                        <a:solidFill>
                          <a:schemeClr val="tx2"/>
                        </a:solidFill>
                      </a:endParaRPr>
                    </a:p>
                  </a:txBody>
                  <a:tcPr/>
                </a:tc>
                <a:tc gridSpan="2">
                  <a:txBody>
                    <a:bodyPr/>
                    <a:lstStyle/>
                    <a:p>
                      <a:pPr algn="ctr"/>
                      <a:r>
                        <a:rPr lang="en-US" sz="1400" dirty="0" smtClean="0">
                          <a:solidFill>
                            <a:schemeClr val="tx2"/>
                          </a:solidFill>
                        </a:rPr>
                        <a:t>Incidence per day</a:t>
                      </a:r>
                      <a:endParaRPr lang="en-US" sz="1400" dirty="0">
                        <a:solidFill>
                          <a:schemeClr val="tx2"/>
                        </a:solidFill>
                      </a:endParaRPr>
                    </a:p>
                  </a:txBody>
                  <a:tcPr/>
                </a:tc>
                <a:tc hMerge="1">
                  <a:txBody>
                    <a:bodyPr/>
                    <a:lstStyle/>
                    <a:p>
                      <a:endParaRPr lang="en-US" sz="1400" dirty="0"/>
                    </a:p>
                  </a:txBody>
                  <a:tcPr/>
                </a:tc>
                <a:tc>
                  <a:txBody>
                    <a:bodyPr/>
                    <a:lstStyle/>
                    <a:p>
                      <a:endParaRPr lang="en-US" sz="1400" dirty="0">
                        <a:solidFill>
                          <a:schemeClr val="tx2"/>
                        </a:solidFill>
                      </a:endParaRPr>
                    </a:p>
                  </a:txBody>
                  <a:tcPr/>
                </a:tc>
                <a:tc>
                  <a:txBody>
                    <a:bodyPr/>
                    <a:lstStyle/>
                    <a:p>
                      <a:endParaRPr lang="en-US" sz="1400" dirty="0">
                        <a:solidFill>
                          <a:schemeClr val="tx2"/>
                        </a:solidFill>
                      </a:endParaRPr>
                    </a:p>
                  </a:txBody>
                  <a:tcPr/>
                </a:tc>
              </a:tr>
              <a:tr h="520700">
                <a:tc>
                  <a:txBody>
                    <a:bodyPr/>
                    <a:lstStyle/>
                    <a:p>
                      <a:r>
                        <a:rPr lang="en-US" sz="1400" dirty="0" smtClean="0">
                          <a:solidFill>
                            <a:schemeClr val="tx2"/>
                          </a:solidFill>
                        </a:rPr>
                        <a:t>&lt; 2</a:t>
                      </a:r>
                      <a:r>
                        <a:rPr lang="en-US" sz="1400" baseline="0" dirty="0" smtClean="0">
                          <a:solidFill>
                            <a:schemeClr val="tx2"/>
                          </a:solidFill>
                        </a:rPr>
                        <a:t> mo after prophylaxis</a:t>
                      </a:r>
                      <a:endParaRPr lang="en-US" sz="1400" dirty="0">
                        <a:solidFill>
                          <a:schemeClr val="tx2"/>
                        </a:solidFill>
                      </a:endParaRPr>
                    </a:p>
                  </a:txBody>
                  <a:tcPr/>
                </a:tc>
                <a:tc>
                  <a:txBody>
                    <a:bodyPr/>
                    <a:lstStyle/>
                    <a:p>
                      <a:r>
                        <a:rPr lang="en-US" sz="1400" dirty="0" smtClean="0">
                          <a:solidFill>
                            <a:schemeClr val="tx2"/>
                          </a:solidFill>
                        </a:rPr>
                        <a:t>2.3%</a:t>
                      </a:r>
                      <a:endParaRPr lang="en-US" sz="1400" dirty="0">
                        <a:solidFill>
                          <a:schemeClr val="tx2"/>
                        </a:solidFill>
                      </a:endParaRPr>
                    </a:p>
                  </a:txBody>
                  <a:tcPr/>
                </a:tc>
                <a:tc>
                  <a:txBody>
                    <a:bodyPr/>
                    <a:lstStyle/>
                    <a:p>
                      <a:r>
                        <a:rPr lang="en-US" sz="1400" dirty="0" smtClean="0">
                          <a:solidFill>
                            <a:schemeClr val="tx2"/>
                          </a:solidFill>
                        </a:rPr>
                        <a:t>4.9%</a:t>
                      </a:r>
                      <a:endParaRPr lang="en-US" sz="1400" dirty="0">
                        <a:solidFill>
                          <a:schemeClr val="tx2"/>
                        </a:solidFill>
                      </a:endParaRPr>
                    </a:p>
                  </a:txBody>
                  <a:tcPr/>
                </a:tc>
                <a:tc>
                  <a:txBody>
                    <a:bodyPr/>
                    <a:lstStyle/>
                    <a:p>
                      <a:r>
                        <a:rPr lang="en-US" sz="1400" dirty="0" smtClean="0">
                          <a:solidFill>
                            <a:schemeClr val="tx2"/>
                          </a:solidFill>
                        </a:rPr>
                        <a:t>52</a:t>
                      </a:r>
                      <a:endParaRPr lang="en-US" sz="1400" dirty="0">
                        <a:solidFill>
                          <a:schemeClr val="tx2"/>
                        </a:solidFill>
                      </a:endParaRPr>
                    </a:p>
                  </a:txBody>
                  <a:tcPr/>
                </a:tc>
                <a:tc>
                  <a:txBody>
                    <a:bodyPr/>
                    <a:lstStyle/>
                    <a:p>
                      <a:r>
                        <a:rPr lang="en-US" sz="1400" dirty="0" smtClean="0">
                          <a:solidFill>
                            <a:schemeClr val="tx2"/>
                          </a:solidFill>
                        </a:rPr>
                        <a:t>0.006</a:t>
                      </a:r>
                      <a:endParaRPr lang="en-US" sz="1400" dirty="0">
                        <a:solidFill>
                          <a:schemeClr val="tx2"/>
                        </a:solidFill>
                      </a:endParaRPr>
                    </a:p>
                  </a:txBody>
                  <a:tcPr/>
                </a:tc>
              </a:tr>
              <a:tr h="520700">
                <a:tc>
                  <a:txBody>
                    <a:bodyPr/>
                    <a:lstStyle/>
                    <a:p>
                      <a:r>
                        <a:rPr lang="en-US" sz="1400" dirty="0" smtClean="0">
                          <a:solidFill>
                            <a:schemeClr val="tx2"/>
                          </a:solidFill>
                        </a:rPr>
                        <a:t>&gt; 2 mo after prophylaxis</a:t>
                      </a:r>
                      <a:endParaRPr lang="en-US" sz="1400" dirty="0">
                        <a:solidFill>
                          <a:schemeClr val="tx2"/>
                        </a:solidFill>
                      </a:endParaRPr>
                    </a:p>
                  </a:txBody>
                  <a:tcPr/>
                </a:tc>
                <a:tc>
                  <a:txBody>
                    <a:bodyPr/>
                    <a:lstStyle/>
                    <a:p>
                      <a:r>
                        <a:rPr lang="en-US" sz="1400" dirty="0" smtClean="0">
                          <a:solidFill>
                            <a:schemeClr val="tx2"/>
                          </a:solidFill>
                        </a:rPr>
                        <a:t>1.1%</a:t>
                      </a:r>
                      <a:endParaRPr lang="en-US" sz="1400" dirty="0">
                        <a:solidFill>
                          <a:schemeClr val="tx2"/>
                        </a:solidFill>
                      </a:endParaRPr>
                    </a:p>
                  </a:txBody>
                  <a:tcPr/>
                </a:tc>
                <a:tc>
                  <a:txBody>
                    <a:bodyPr/>
                    <a:lstStyle/>
                    <a:p>
                      <a:r>
                        <a:rPr lang="en-US" sz="1400" dirty="0" smtClean="0">
                          <a:solidFill>
                            <a:schemeClr val="tx2"/>
                          </a:solidFill>
                        </a:rPr>
                        <a:t>3.9%</a:t>
                      </a:r>
                      <a:endParaRPr lang="en-US" sz="1400" dirty="0">
                        <a:solidFill>
                          <a:schemeClr val="tx2"/>
                        </a:solidFill>
                      </a:endParaRPr>
                    </a:p>
                  </a:txBody>
                  <a:tcPr/>
                </a:tc>
                <a:tc>
                  <a:txBody>
                    <a:bodyPr/>
                    <a:lstStyle/>
                    <a:p>
                      <a:r>
                        <a:rPr lang="en-US" sz="1400" dirty="0" smtClean="0">
                          <a:solidFill>
                            <a:schemeClr val="tx2"/>
                          </a:solidFill>
                        </a:rPr>
                        <a:t>73</a:t>
                      </a:r>
                      <a:endParaRPr lang="en-US" sz="14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&lt;0.001</a:t>
                      </a:r>
                    </a:p>
                    <a:p>
                      <a:endParaRPr lang="en-US" sz="1400" dirty="0">
                        <a:solidFill>
                          <a:schemeClr val="tx2"/>
                        </a:solidFill>
                      </a:endParaRPr>
                    </a:p>
                  </a:txBody>
                  <a:tcPr/>
                </a:tc>
              </a:tr>
              <a:tr h="520700">
                <a:tc>
                  <a:txBody>
                    <a:bodyPr/>
                    <a:lstStyle/>
                    <a:p>
                      <a:r>
                        <a:rPr lang="en-US" sz="1400" dirty="0" smtClean="0">
                          <a:solidFill>
                            <a:schemeClr val="tx2"/>
                          </a:solidFill>
                        </a:rPr>
                        <a:t>During</a:t>
                      </a:r>
                      <a:r>
                        <a:rPr lang="en-US" sz="1400" baseline="0" dirty="0" smtClean="0">
                          <a:solidFill>
                            <a:schemeClr val="tx2"/>
                          </a:solidFill>
                        </a:rPr>
                        <a:t> RSV season</a:t>
                      </a:r>
                      <a:endParaRPr lang="en-US" sz="1400" dirty="0">
                        <a:solidFill>
                          <a:schemeClr val="tx2"/>
                        </a:solidFill>
                      </a:endParaRPr>
                    </a:p>
                  </a:txBody>
                  <a:tcPr/>
                </a:tc>
                <a:tc>
                  <a:txBody>
                    <a:bodyPr/>
                    <a:lstStyle/>
                    <a:p>
                      <a:r>
                        <a:rPr lang="en-US" sz="1400" dirty="0" smtClean="0">
                          <a:solidFill>
                            <a:schemeClr val="tx2"/>
                          </a:solidFill>
                        </a:rPr>
                        <a:t>2.5%</a:t>
                      </a:r>
                      <a:endParaRPr lang="en-US" sz="1400" dirty="0">
                        <a:solidFill>
                          <a:schemeClr val="tx2"/>
                        </a:solidFill>
                      </a:endParaRPr>
                    </a:p>
                  </a:txBody>
                  <a:tcPr/>
                </a:tc>
                <a:tc>
                  <a:txBody>
                    <a:bodyPr/>
                    <a:lstStyle/>
                    <a:p>
                      <a:r>
                        <a:rPr lang="en-US" sz="1400" dirty="0" smtClean="0">
                          <a:solidFill>
                            <a:schemeClr val="tx2"/>
                          </a:solidFill>
                        </a:rPr>
                        <a:t>5.2%</a:t>
                      </a:r>
                      <a:endParaRPr lang="en-US" sz="1400" dirty="0">
                        <a:solidFill>
                          <a:schemeClr val="tx2"/>
                        </a:solidFill>
                      </a:endParaRPr>
                    </a:p>
                  </a:txBody>
                  <a:tcPr/>
                </a:tc>
                <a:tc>
                  <a:txBody>
                    <a:bodyPr/>
                    <a:lstStyle/>
                    <a:p>
                      <a:r>
                        <a:rPr lang="en-US" sz="1400" dirty="0" smtClean="0">
                          <a:solidFill>
                            <a:schemeClr val="tx2"/>
                          </a:solidFill>
                        </a:rPr>
                        <a:t>52</a:t>
                      </a:r>
                      <a:endParaRPr lang="en-US" sz="14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&lt;0.001</a:t>
                      </a:r>
                    </a:p>
                    <a:p>
                      <a:endParaRPr lang="en-US" sz="1400" dirty="0">
                        <a:solidFill>
                          <a:schemeClr val="tx2"/>
                        </a:solidFill>
                      </a:endParaRPr>
                    </a:p>
                  </a:txBody>
                  <a:tcPr/>
                </a:tc>
              </a:tr>
              <a:tr h="520700">
                <a:tc>
                  <a:txBody>
                    <a:bodyPr/>
                    <a:lstStyle/>
                    <a:p>
                      <a:r>
                        <a:rPr lang="en-US" sz="1400" dirty="0" smtClean="0">
                          <a:solidFill>
                            <a:schemeClr val="tx2"/>
                          </a:solidFill>
                        </a:rPr>
                        <a:t>Outside RSV season</a:t>
                      </a:r>
                      <a:endParaRPr lang="en-US" sz="1400" dirty="0">
                        <a:solidFill>
                          <a:schemeClr val="tx2"/>
                        </a:solidFill>
                      </a:endParaRPr>
                    </a:p>
                  </a:txBody>
                  <a:tcPr/>
                </a:tc>
                <a:tc>
                  <a:txBody>
                    <a:bodyPr/>
                    <a:lstStyle/>
                    <a:p>
                      <a:r>
                        <a:rPr lang="en-US" sz="1400" dirty="0" smtClean="0">
                          <a:solidFill>
                            <a:schemeClr val="tx2"/>
                          </a:solidFill>
                        </a:rPr>
                        <a:t>1.1%</a:t>
                      </a:r>
                      <a:endParaRPr lang="en-US" sz="1400" dirty="0">
                        <a:solidFill>
                          <a:schemeClr val="tx2"/>
                        </a:solidFill>
                      </a:endParaRPr>
                    </a:p>
                  </a:txBody>
                  <a:tcPr/>
                </a:tc>
                <a:tc>
                  <a:txBody>
                    <a:bodyPr/>
                    <a:lstStyle/>
                    <a:p>
                      <a:r>
                        <a:rPr lang="en-US" sz="1400" dirty="0" smtClean="0">
                          <a:solidFill>
                            <a:schemeClr val="tx2"/>
                          </a:solidFill>
                        </a:rPr>
                        <a:t>3.7%</a:t>
                      </a:r>
                      <a:endParaRPr lang="en-US" sz="1400" dirty="0">
                        <a:solidFill>
                          <a:schemeClr val="tx2"/>
                        </a:solidFill>
                      </a:endParaRPr>
                    </a:p>
                  </a:txBody>
                  <a:tcPr/>
                </a:tc>
                <a:tc>
                  <a:txBody>
                    <a:bodyPr/>
                    <a:lstStyle/>
                    <a:p>
                      <a:r>
                        <a:rPr lang="en-US" sz="1400" dirty="0" smtClean="0">
                          <a:solidFill>
                            <a:schemeClr val="tx2"/>
                          </a:solidFill>
                        </a:rPr>
                        <a:t>73</a:t>
                      </a:r>
                      <a:endParaRPr lang="en-US" sz="14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rPr>
                        <a:t>&lt;0.001</a:t>
                      </a:r>
                    </a:p>
                    <a:p>
                      <a:endParaRPr lang="en-US" sz="1400" dirty="0">
                        <a:solidFill>
                          <a:schemeClr val="tx2"/>
                        </a:solidFill>
                      </a:endParaRPr>
                    </a:p>
                  </a:txBody>
                  <a:tcPr/>
                </a:tc>
              </a:tr>
            </a:tbl>
          </a:graphicData>
        </a:graphic>
      </p:graphicFrame>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7010400" cy="1219200"/>
          </a:xfrm>
        </p:spPr>
        <p:txBody>
          <a:bodyPr/>
          <a:lstStyle/>
          <a:p>
            <a:r>
              <a:rPr lang="en-US" sz="4400" dirty="0" smtClean="0"/>
              <a:t>Results	 				</a:t>
            </a:r>
            <a:r>
              <a:rPr lang="en-US" sz="1800" dirty="0" smtClean="0"/>
              <a:t>cont’d</a:t>
            </a:r>
            <a:endParaRPr lang="en-US" dirty="0"/>
          </a:p>
        </p:txBody>
      </p:sp>
      <p:sp>
        <p:nvSpPr>
          <p:cNvPr id="3" name="Content Placeholder 2"/>
          <p:cNvSpPr>
            <a:spLocks noGrp="1"/>
          </p:cNvSpPr>
          <p:nvPr>
            <p:ph idx="1"/>
          </p:nvPr>
        </p:nvSpPr>
        <p:spPr>
          <a:xfrm>
            <a:off x="304800" y="1905000"/>
            <a:ext cx="8534400" cy="4724400"/>
          </a:xfrm>
        </p:spPr>
        <p:txBody>
          <a:bodyPr/>
          <a:lstStyle/>
          <a:p>
            <a:pPr>
              <a:buNone/>
            </a:pPr>
            <a:r>
              <a:rPr lang="en-US" sz="1800" b="1" dirty="0" smtClean="0"/>
              <a:t>Infants with Wheezing</a:t>
            </a:r>
          </a:p>
          <a:p>
            <a:endParaRPr lang="en-US" sz="1800" dirty="0">
              <a:solidFill>
                <a:schemeClr val="tx2"/>
              </a:solidFill>
              <a:latin typeface="+mn-lt"/>
              <a:ea typeface="+mn-ea"/>
              <a:cs typeface="+mn-cs"/>
            </a:endParaRPr>
          </a:p>
          <a:p>
            <a:endParaRPr lang="en-US" dirty="0"/>
          </a:p>
        </p:txBody>
      </p:sp>
      <p:graphicFrame>
        <p:nvGraphicFramePr>
          <p:cNvPr id="4" name="Table 3"/>
          <p:cNvGraphicFramePr>
            <a:graphicFrameLocks noGrp="1"/>
          </p:cNvGraphicFramePr>
          <p:nvPr/>
        </p:nvGraphicFramePr>
        <p:xfrm>
          <a:off x="990600" y="2590800"/>
          <a:ext cx="7543801" cy="2565400"/>
        </p:xfrm>
        <a:graphic>
          <a:graphicData uri="http://schemas.openxmlformats.org/drawingml/2006/table">
            <a:tbl>
              <a:tblPr firstRow="1" bandRow="1">
                <a:tableStyleId>{5C22544A-7EE6-4342-B048-85BDC9FD1C3A}</a:tableStyleId>
              </a:tblPr>
              <a:tblGrid>
                <a:gridCol w="1828800"/>
                <a:gridCol w="1447800"/>
                <a:gridCol w="1578321"/>
                <a:gridCol w="1344440"/>
                <a:gridCol w="1344440"/>
              </a:tblGrid>
              <a:tr h="370840">
                <a:tc>
                  <a:txBody>
                    <a:bodyPr/>
                    <a:lstStyle/>
                    <a:p>
                      <a:endParaRPr lang="en-US" dirty="0">
                        <a:solidFill>
                          <a:schemeClr val="tx2"/>
                        </a:solidFill>
                      </a:endParaRPr>
                    </a:p>
                  </a:txBody>
                  <a:tcPr/>
                </a:tc>
                <a:tc>
                  <a:txBody>
                    <a:bodyPr/>
                    <a:lstStyle/>
                    <a:p>
                      <a:r>
                        <a:rPr lang="en-US" dirty="0" smtClean="0">
                          <a:solidFill>
                            <a:schemeClr val="tx2"/>
                          </a:solidFill>
                        </a:rPr>
                        <a:t>Placebo</a:t>
                      </a:r>
                      <a:endParaRPr lang="en-US" dirty="0">
                        <a:solidFill>
                          <a:schemeClr val="tx2"/>
                        </a:solidFill>
                      </a:endParaRPr>
                    </a:p>
                  </a:txBody>
                  <a:tcPr/>
                </a:tc>
                <a:tc>
                  <a:txBody>
                    <a:bodyPr/>
                    <a:lstStyle/>
                    <a:p>
                      <a:r>
                        <a:rPr lang="en-US" dirty="0" err="1" smtClean="0">
                          <a:solidFill>
                            <a:schemeClr val="tx2"/>
                          </a:solidFill>
                        </a:rPr>
                        <a:t>Palivizumab</a:t>
                      </a:r>
                      <a:endParaRPr lang="en-US" dirty="0">
                        <a:solidFill>
                          <a:schemeClr val="tx2"/>
                        </a:solidFill>
                      </a:endParaRPr>
                    </a:p>
                  </a:txBody>
                  <a:tcPr/>
                </a:tc>
                <a:tc>
                  <a:txBody>
                    <a:bodyPr/>
                    <a:lstStyle/>
                    <a:p>
                      <a:r>
                        <a:rPr lang="en-US" dirty="0" smtClean="0">
                          <a:solidFill>
                            <a:schemeClr val="tx2"/>
                          </a:solidFill>
                        </a:rPr>
                        <a:t>Relative risk reduction</a:t>
                      </a:r>
                      <a:endParaRPr lang="en-US" dirty="0">
                        <a:solidFill>
                          <a:schemeClr val="tx2"/>
                        </a:solidFill>
                      </a:endParaRPr>
                    </a:p>
                  </a:txBody>
                  <a:tcPr/>
                </a:tc>
                <a:tc>
                  <a:txBody>
                    <a:bodyPr/>
                    <a:lstStyle/>
                    <a:p>
                      <a:r>
                        <a:rPr lang="en-US" dirty="0" smtClean="0">
                          <a:solidFill>
                            <a:schemeClr val="tx2"/>
                          </a:solidFill>
                        </a:rPr>
                        <a:t>P-value</a:t>
                      </a:r>
                      <a:endParaRPr lang="en-US" dirty="0">
                        <a:solidFill>
                          <a:schemeClr val="tx2"/>
                        </a:solidFill>
                      </a:endParaRPr>
                    </a:p>
                  </a:txBody>
                  <a:tcPr/>
                </a:tc>
              </a:tr>
              <a:tr h="370840">
                <a:tc>
                  <a:txBody>
                    <a:bodyPr/>
                    <a:lstStyle/>
                    <a:p>
                      <a:r>
                        <a:rPr lang="en-US" dirty="0" smtClean="0">
                          <a:solidFill>
                            <a:schemeClr val="tx2"/>
                          </a:solidFill>
                        </a:rPr>
                        <a:t>Any wheezing</a:t>
                      </a:r>
                    </a:p>
                  </a:txBody>
                  <a:tcPr/>
                </a:tc>
                <a:tc>
                  <a:txBody>
                    <a:bodyPr/>
                    <a:lstStyle/>
                    <a:p>
                      <a:r>
                        <a:rPr lang="en-US" dirty="0" smtClean="0">
                          <a:solidFill>
                            <a:schemeClr val="tx2"/>
                          </a:solidFill>
                        </a:rPr>
                        <a:t>47 %</a:t>
                      </a:r>
                      <a:endParaRPr lang="en-US" dirty="0">
                        <a:solidFill>
                          <a:schemeClr val="tx2"/>
                        </a:solidFill>
                      </a:endParaRPr>
                    </a:p>
                  </a:txBody>
                  <a:tcPr/>
                </a:tc>
                <a:tc>
                  <a:txBody>
                    <a:bodyPr/>
                    <a:lstStyle/>
                    <a:p>
                      <a:r>
                        <a:rPr lang="en-US" dirty="0" smtClean="0">
                          <a:solidFill>
                            <a:schemeClr val="tx2"/>
                          </a:solidFill>
                        </a:rPr>
                        <a:t>30.8 %</a:t>
                      </a:r>
                      <a:endParaRPr lang="en-US" dirty="0">
                        <a:solidFill>
                          <a:schemeClr val="tx2"/>
                        </a:solidFill>
                      </a:endParaRPr>
                    </a:p>
                  </a:txBody>
                  <a:tcPr/>
                </a:tc>
                <a:tc>
                  <a:txBody>
                    <a:bodyPr/>
                    <a:lstStyle/>
                    <a:p>
                      <a:r>
                        <a:rPr lang="en-US" dirty="0" smtClean="0">
                          <a:solidFill>
                            <a:schemeClr val="tx2"/>
                          </a:solidFill>
                        </a:rPr>
                        <a:t>34%</a:t>
                      </a:r>
                      <a:endParaRPr lang="en-US" dirty="0">
                        <a:solidFill>
                          <a:schemeClr val="tx2"/>
                        </a:solidFill>
                      </a:endParaRPr>
                    </a:p>
                  </a:txBody>
                  <a:tcPr/>
                </a:tc>
                <a:tc>
                  <a:txBody>
                    <a:bodyPr/>
                    <a:lstStyle/>
                    <a:p>
                      <a:r>
                        <a:rPr lang="en-US" dirty="0" smtClean="0">
                          <a:solidFill>
                            <a:schemeClr val="tx2"/>
                          </a:solidFill>
                        </a:rPr>
                        <a:t>&lt;0.001</a:t>
                      </a:r>
                      <a:endParaRPr lang="en-US" dirty="0">
                        <a:solidFill>
                          <a:schemeClr val="tx2"/>
                        </a:solidFill>
                      </a:endParaRPr>
                    </a:p>
                  </a:txBody>
                  <a:tcPr/>
                </a:tc>
              </a:tr>
              <a:tr h="370840">
                <a:tc>
                  <a:txBody>
                    <a:bodyPr/>
                    <a:lstStyle/>
                    <a:p>
                      <a:r>
                        <a:rPr lang="en-US" dirty="0" smtClean="0">
                          <a:solidFill>
                            <a:schemeClr val="tx2"/>
                          </a:solidFill>
                        </a:rPr>
                        <a:t>Wheezing episodes </a:t>
                      </a:r>
                      <a:endParaRPr lang="en-US" dirty="0">
                        <a:solidFill>
                          <a:schemeClr val="tx2"/>
                        </a:solidFill>
                      </a:endParaRPr>
                    </a:p>
                  </a:txBody>
                  <a:tcPr/>
                </a:tc>
                <a:tc>
                  <a:txBody>
                    <a:bodyPr/>
                    <a:lstStyle/>
                    <a:p>
                      <a:r>
                        <a:rPr lang="en-US" dirty="0" smtClean="0">
                          <a:solidFill>
                            <a:schemeClr val="tx2"/>
                          </a:solidFill>
                        </a:rPr>
                        <a:t>266</a:t>
                      </a:r>
                      <a:endParaRPr lang="en-US" dirty="0">
                        <a:solidFill>
                          <a:schemeClr val="tx2"/>
                        </a:solidFill>
                      </a:endParaRPr>
                    </a:p>
                  </a:txBody>
                  <a:tcPr/>
                </a:tc>
                <a:tc>
                  <a:txBody>
                    <a:bodyPr/>
                    <a:lstStyle/>
                    <a:p>
                      <a:r>
                        <a:rPr lang="en-US" dirty="0" smtClean="0">
                          <a:solidFill>
                            <a:schemeClr val="tx2"/>
                          </a:solidFill>
                        </a:rPr>
                        <a:t>137</a:t>
                      </a:r>
                      <a:endParaRPr lang="en-US" dirty="0">
                        <a:solidFill>
                          <a:schemeClr val="tx2"/>
                        </a:solidFill>
                      </a:endParaRPr>
                    </a:p>
                  </a:txBody>
                  <a:tcPr/>
                </a:tc>
                <a:tc>
                  <a:txBody>
                    <a:bodyPr/>
                    <a:lstStyle/>
                    <a:p>
                      <a:r>
                        <a:rPr lang="en-US" dirty="0" smtClean="0">
                          <a:solidFill>
                            <a:schemeClr val="tx2"/>
                          </a:solidFill>
                        </a:rPr>
                        <a:t>48%</a:t>
                      </a:r>
                      <a:endParaRPr lang="en-US" dirty="0">
                        <a:solidFill>
                          <a:schemeClr val="tx2"/>
                        </a:solidFill>
                      </a:endParaRPr>
                    </a:p>
                  </a:txBody>
                  <a:tcPr/>
                </a:tc>
                <a:tc>
                  <a:txBody>
                    <a:bodyPr/>
                    <a:lstStyle/>
                    <a:p>
                      <a:r>
                        <a:rPr lang="en-US" dirty="0" smtClean="0">
                          <a:solidFill>
                            <a:schemeClr val="tx2"/>
                          </a:solidFill>
                        </a:rPr>
                        <a:t>0.005</a:t>
                      </a:r>
                      <a:endParaRPr lang="en-US" dirty="0">
                        <a:solidFill>
                          <a:schemeClr val="tx2"/>
                        </a:solidFill>
                      </a:endParaRPr>
                    </a:p>
                  </a:txBody>
                  <a:tcPr/>
                </a:tc>
              </a:tr>
              <a:tr h="370840">
                <a:tc>
                  <a:txBody>
                    <a:bodyPr/>
                    <a:lstStyle/>
                    <a:p>
                      <a:r>
                        <a:rPr lang="en-US" dirty="0" smtClean="0">
                          <a:solidFill>
                            <a:schemeClr val="tx2"/>
                          </a:solidFill>
                        </a:rPr>
                        <a:t>Recurrent wheezing</a:t>
                      </a:r>
                      <a:endParaRPr lang="en-US" dirty="0">
                        <a:solidFill>
                          <a:schemeClr val="tx2"/>
                        </a:solidFill>
                      </a:endParaRPr>
                    </a:p>
                  </a:txBody>
                  <a:tcPr/>
                </a:tc>
                <a:tc>
                  <a:txBody>
                    <a:bodyPr/>
                    <a:lstStyle/>
                    <a:p>
                      <a:r>
                        <a:rPr lang="en-US" dirty="0" smtClean="0">
                          <a:solidFill>
                            <a:schemeClr val="tx2"/>
                          </a:solidFill>
                        </a:rPr>
                        <a:t>20.9%</a:t>
                      </a:r>
                      <a:endParaRPr lang="en-US" dirty="0">
                        <a:solidFill>
                          <a:schemeClr val="tx2"/>
                        </a:solidFill>
                      </a:endParaRPr>
                    </a:p>
                  </a:txBody>
                  <a:tcPr/>
                </a:tc>
                <a:tc>
                  <a:txBody>
                    <a:bodyPr/>
                    <a:lstStyle/>
                    <a:p>
                      <a:r>
                        <a:rPr lang="en-US" dirty="0" smtClean="0">
                          <a:solidFill>
                            <a:schemeClr val="tx2"/>
                          </a:solidFill>
                        </a:rPr>
                        <a:t>11.2%</a:t>
                      </a:r>
                      <a:endParaRPr lang="en-US" dirty="0">
                        <a:solidFill>
                          <a:schemeClr val="tx2"/>
                        </a:solidFill>
                      </a:endParaRPr>
                    </a:p>
                  </a:txBody>
                  <a:tcPr/>
                </a:tc>
                <a:tc>
                  <a:txBody>
                    <a:bodyPr/>
                    <a:lstStyle/>
                    <a:p>
                      <a:r>
                        <a:rPr lang="en-US" dirty="0" smtClean="0">
                          <a:solidFill>
                            <a:schemeClr val="tx2"/>
                          </a:solidFill>
                        </a:rPr>
                        <a:t>47%</a:t>
                      </a:r>
                      <a:endParaRPr lang="en-US"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0.005</a:t>
                      </a:r>
                    </a:p>
                    <a:p>
                      <a:endParaRPr lang="en-US" dirty="0">
                        <a:solidFill>
                          <a:schemeClr val="tx2"/>
                        </a:solidFill>
                      </a:endParaRPr>
                    </a:p>
                  </a:txBody>
                  <a:tcPr/>
                </a:tc>
              </a:tr>
            </a:tbl>
          </a:graphicData>
        </a:graphic>
      </p:graphicFrame>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cstate="print"/>
          <a:srcRect/>
          <a:stretch>
            <a:fillRect/>
          </a:stretch>
        </p:blipFill>
        <p:spPr bwMode="auto">
          <a:xfrm>
            <a:off x="1143000" y="89367"/>
            <a:ext cx="7315200" cy="6679265"/>
          </a:xfrm>
          <a:prstGeom prst="rect">
            <a:avLst/>
          </a:prstGeom>
          <a:noFill/>
          <a:ln w="9525">
            <a:noFill/>
            <a:miter lim="800000"/>
            <a:headEnd/>
            <a:tailEnd/>
          </a:ln>
        </p:spPr>
      </p:pic>
      <p:sp>
        <p:nvSpPr>
          <p:cNvPr id="6" name="Oval 5"/>
          <p:cNvSpPr/>
          <p:nvPr/>
        </p:nvSpPr>
        <p:spPr bwMode="auto">
          <a:xfrm>
            <a:off x="1371600" y="4191000"/>
            <a:ext cx="16002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124200" y="4191000"/>
            <a:ext cx="16002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953000" y="4191000"/>
            <a:ext cx="16002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705600" y="4191000"/>
            <a:ext cx="16002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1447800" y="4724400"/>
            <a:ext cx="1600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3200400" y="4648200"/>
            <a:ext cx="1600200" cy="533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5029200" y="4572000"/>
            <a:ext cx="16002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6781800" y="4648200"/>
            <a:ext cx="1600200" cy="533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Slide Number Placeholder 16"/>
          <p:cNvSpPr>
            <a:spLocks noGrp="1"/>
          </p:cNvSpPr>
          <p:nvPr>
            <p:ph type="sldNum" sz="quarter" idx="12"/>
          </p:nvPr>
        </p:nvSpPr>
        <p:spPr/>
        <p:txBody>
          <a:bodyPr/>
          <a:lstStyle/>
          <a:p>
            <a:fld id="{F986BC76-4583-4767-BEF4-83B93D20E8A7}"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533400" y="1905000"/>
            <a:ext cx="8001000" cy="4724400"/>
          </a:xfrm>
        </p:spPr>
        <p:txBody>
          <a:bodyPr/>
          <a:lstStyle/>
          <a:p>
            <a:pPr marL="342900" lvl="1" indent="-342900">
              <a:buClr>
                <a:schemeClr val="tx1"/>
              </a:buClr>
              <a:buSzPct val="70000"/>
              <a:buNone/>
            </a:pPr>
            <a:r>
              <a:rPr lang="en-US" sz="2000" b="1" dirty="0" smtClean="0"/>
              <a:t>Results evaluation</a:t>
            </a:r>
          </a:p>
          <a:p>
            <a:pPr marL="342900" lvl="1" indent="-342900">
              <a:buClr>
                <a:schemeClr val="tx1"/>
              </a:buClr>
              <a:buSzPct val="70000"/>
              <a:buFont typeface="Wingdings" pitchFamily="2" charset="2"/>
              <a:buChar char=""/>
            </a:pPr>
            <a:r>
              <a:rPr lang="en-US" sz="2000" dirty="0" smtClean="0"/>
              <a:t>The adherence of the parents to take nasopharyngeal swab when their infants had respiratory symptoms with an URTI or LRTI lasting for more than 1 day, this was adhered to in less than 30% of the cases</a:t>
            </a:r>
          </a:p>
          <a:p>
            <a:pPr marL="342900" lvl="1" indent="-342900">
              <a:buClr>
                <a:schemeClr val="tx1"/>
              </a:buClr>
              <a:buSzPct val="70000"/>
              <a:buFont typeface="Wingdings" pitchFamily="2" charset="2"/>
              <a:buChar char=""/>
            </a:pPr>
            <a:endParaRPr lang="en-US" sz="2000" dirty="0" smtClean="0"/>
          </a:p>
          <a:p>
            <a:pPr marL="342900" lvl="1" indent="-342900">
              <a:buClr>
                <a:schemeClr val="tx1"/>
              </a:buClr>
              <a:buSzPct val="70000"/>
              <a:buFont typeface="Wingdings" pitchFamily="2" charset="2"/>
              <a:buChar char=""/>
            </a:pPr>
            <a:r>
              <a:rPr lang="en-US" sz="2000" dirty="0" smtClean="0"/>
              <a:t>In addition only a minority were identified as RSV infections and the majority as rhinovirus infections </a:t>
            </a:r>
          </a:p>
          <a:p>
            <a:pPr marL="342900" lvl="1" indent="-342900">
              <a:buClr>
                <a:schemeClr val="tx1"/>
              </a:buClr>
              <a:buSzPct val="70000"/>
              <a:buFont typeface="Wingdings" pitchFamily="2" charset="2"/>
              <a:buChar char=""/>
            </a:pPr>
            <a:endParaRPr lang="en-US" sz="2000" dirty="0" smtClean="0"/>
          </a:p>
          <a:p>
            <a:pPr marL="342900" lvl="1" indent="-342900">
              <a:buClr>
                <a:schemeClr val="tx1"/>
              </a:buClr>
              <a:buSzPct val="70000"/>
              <a:buFont typeface="Wingdings" pitchFamily="2" charset="2"/>
              <a:buChar char=""/>
            </a:pPr>
            <a:r>
              <a:rPr lang="en-US" sz="2000" dirty="0" smtClean="0"/>
              <a:t>Knowing that RespiFinder-SMART-22 shows a higher analytical sensitivity for adenoviruses and </a:t>
            </a:r>
            <a:r>
              <a:rPr lang="en-US" sz="2000" dirty="0" err="1" smtClean="0"/>
              <a:t>coronaviruses</a:t>
            </a:r>
            <a:endParaRPr lang="en-US" sz="2000" dirty="0" smtClean="0"/>
          </a:p>
          <a:p>
            <a:pPr marL="342900" lvl="1" indent="-342900">
              <a:buClr>
                <a:schemeClr val="tx1"/>
              </a:buClr>
              <a:buSzPct val="70000"/>
              <a:buNone/>
            </a:pPr>
            <a:endParaRPr lang="en-US" sz="2000" dirty="0" smtClean="0"/>
          </a:p>
          <a:p>
            <a:pPr marL="742950" lvl="2" indent="-342900">
              <a:buClr>
                <a:schemeClr val="tx1"/>
              </a:buClr>
              <a:buSzPct val="70000"/>
              <a:buFont typeface="Wingdings" pitchFamily="2" charset="2"/>
              <a:buChar char=""/>
            </a:pPr>
            <a:r>
              <a:rPr lang="en-US" sz="1600" dirty="0" smtClean="0"/>
              <a:t>Instrument bias, defects in the calibration or maintenance of measurement instruments may lead to systematic deviations in results, is suspected</a:t>
            </a:r>
          </a:p>
          <a:p>
            <a:pPr marL="342900" lvl="1" indent="-342900">
              <a:buClr>
                <a:schemeClr val="tx1"/>
              </a:buClr>
              <a:buSzPct val="70000"/>
              <a:buFont typeface="Wingdings" pitchFamily="2" charset="2"/>
              <a:buChar char="¢"/>
            </a:pPr>
            <a:endParaRPr lang="en-US" sz="1600" dirty="0" smtClean="0"/>
          </a:p>
          <a:p>
            <a:endParaRPr lang="en-US" dirty="0"/>
          </a:p>
        </p:txBody>
      </p:sp>
      <p:sp>
        <p:nvSpPr>
          <p:cNvPr id="5" name="Slide Number Placeholder 4"/>
          <p:cNvSpPr>
            <a:spLocks noGrp="1"/>
          </p:cNvSpPr>
          <p:nvPr>
            <p:ph type="sldNum" sz="quarter" idx="12"/>
          </p:nvPr>
        </p:nvSpPr>
        <p:spPr>
          <a:xfrm>
            <a:off x="7848600" y="6400800"/>
            <a:ext cx="1295400" cy="457200"/>
          </a:xfrm>
        </p:spPr>
        <p:txBody>
          <a:bodyPr/>
          <a:lstStyle/>
          <a:p>
            <a:fld id="{F986BC76-4583-4767-BEF4-83B93D20E8A7}" type="slidenum">
              <a:rPr lang="en-US" smtClean="0"/>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391400" cy="1066801"/>
          </a:xfrm>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533400" y="2057400"/>
            <a:ext cx="8229600" cy="4495800"/>
          </a:xfrm>
        </p:spPr>
        <p:txBody>
          <a:bodyPr/>
          <a:lstStyle/>
          <a:p>
            <a:pPr>
              <a:buNone/>
            </a:pPr>
            <a:r>
              <a:rPr lang="en-US" sz="2000" b="1" dirty="0" smtClean="0"/>
              <a:t>Secondary outcomes</a:t>
            </a:r>
          </a:p>
          <a:p>
            <a:r>
              <a:rPr lang="en-US" sz="2000" dirty="0" smtClean="0"/>
              <a:t>The proportion of babies who developed recurrent wheezing was approximately half as high among those who received </a:t>
            </a:r>
            <a:r>
              <a:rPr lang="en-US" sz="2000" dirty="0" err="1" smtClean="0"/>
              <a:t>palivizumab</a:t>
            </a:r>
            <a:r>
              <a:rPr lang="en-US" sz="2000" dirty="0" smtClean="0"/>
              <a:t> as among those who received placebo (11.2% </a:t>
            </a:r>
            <a:r>
              <a:rPr lang="en-US" sz="2000" dirty="0" err="1" smtClean="0"/>
              <a:t>vs</a:t>
            </a:r>
            <a:r>
              <a:rPr lang="en-US" sz="2000" dirty="0" smtClean="0"/>
              <a:t> 20.9% respectively) (P=0.005)</a:t>
            </a:r>
          </a:p>
          <a:p>
            <a:endParaRPr lang="en-US" sz="2000" dirty="0" smtClean="0"/>
          </a:p>
          <a:p>
            <a:r>
              <a:rPr lang="en-US" sz="2000" dirty="0" smtClean="0"/>
              <a:t>The proportion who were given bronchodilator therapy was similarly lower in the </a:t>
            </a:r>
            <a:r>
              <a:rPr lang="en-US" sz="2000" dirty="0" err="1" smtClean="0"/>
              <a:t>palivizumab</a:t>
            </a:r>
            <a:r>
              <a:rPr lang="en-US" sz="2000" dirty="0" smtClean="0"/>
              <a:t> group than in the placebo group (13% </a:t>
            </a:r>
            <a:r>
              <a:rPr lang="en-US" sz="2000" dirty="0" err="1" smtClean="0"/>
              <a:t>vs</a:t>
            </a:r>
            <a:r>
              <a:rPr lang="en-US" sz="2000" dirty="0" smtClean="0"/>
              <a:t> 23% respectively) (P&lt;0.001)</a:t>
            </a:r>
          </a:p>
          <a:p>
            <a:endParaRPr lang="en-US" sz="2000" dirty="0" smtClean="0"/>
          </a:p>
          <a:p>
            <a:endParaRPr lang="en-US" sz="2000" dirty="0" smtClean="0"/>
          </a:p>
          <a:p>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1"/>
            <a:ext cx="7467600" cy="1219200"/>
          </a:xfrm>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228600" y="1905000"/>
            <a:ext cx="8686800" cy="4953000"/>
          </a:xfrm>
        </p:spPr>
        <p:txBody>
          <a:bodyPr/>
          <a:lstStyle/>
          <a:p>
            <a:pPr>
              <a:buNone/>
            </a:pPr>
            <a:r>
              <a:rPr lang="en-US" sz="2000" b="1" dirty="0" smtClean="0"/>
              <a:t>Secondary outcomes</a:t>
            </a:r>
          </a:p>
          <a:p>
            <a:r>
              <a:rPr lang="en-US" sz="2000" dirty="0" smtClean="0"/>
              <a:t>The researchers also collected data on family history of </a:t>
            </a:r>
            <a:r>
              <a:rPr lang="en-US" sz="2000" dirty="0" err="1" smtClean="0"/>
              <a:t>atopy</a:t>
            </a:r>
            <a:endParaRPr lang="en-US" sz="2000" dirty="0" smtClean="0"/>
          </a:p>
          <a:p>
            <a:pPr>
              <a:buNone/>
            </a:pPr>
            <a:endParaRPr lang="en-US" sz="2000" dirty="0" smtClean="0"/>
          </a:p>
          <a:p>
            <a:pPr lvl="1"/>
            <a:r>
              <a:rPr lang="en-US" sz="1800" dirty="0" smtClean="0"/>
              <a:t>Notably, the efficacy of </a:t>
            </a:r>
            <a:r>
              <a:rPr lang="en-US" sz="1800" dirty="0" err="1" smtClean="0"/>
              <a:t>immunoprophylaxis</a:t>
            </a:r>
            <a:r>
              <a:rPr lang="en-US" sz="1800" dirty="0" smtClean="0"/>
              <a:t> was similar and not significantly different between children who had a family history of </a:t>
            </a:r>
            <a:r>
              <a:rPr lang="en-US" sz="1800" dirty="0" err="1" smtClean="0"/>
              <a:t>atopy</a:t>
            </a:r>
            <a:r>
              <a:rPr lang="en-US" sz="1800" dirty="0" smtClean="0"/>
              <a:t> (and those who did not (54% </a:t>
            </a:r>
            <a:r>
              <a:rPr lang="en-US" sz="1800" dirty="0" err="1" smtClean="0"/>
              <a:t>vs</a:t>
            </a:r>
            <a:r>
              <a:rPr lang="en-US" sz="1800" dirty="0" smtClean="0"/>
              <a:t> 72% reduction in wheezing days respectively) (</a:t>
            </a:r>
            <a:r>
              <a:rPr lang="en-US" sz="1800" i="1" dirty="0" smtClean="0">
                <a:solidFill>
                  <a:srgbClr val="FF0000"/>
                </a:solidFill>
              </a:rPr>
              <a:t>P</a:t>
            </a:r>
            <a:r>
              <a:rPr lang="en-US" sz="1800" dirty="0" smtClean="0">
                <a:solidFill>
                  <a:srgbClr val="FF0000"/>
                </a:solidFill>
              </a:rPr>
              <a:t>=0.89</a:t>
            </a:r>
            <a:r>
              <a:rPr lang="en-US" sz="1800" dirty="0" smtClean="0"/>
              <a:t>)</a:t>
            </a:r>
          </a:p>
          <a:p>
            <a:pPr lvl="1"/>
            <a:endParaRPr lang="en-US" sz="1800" dirty="0" smtClean="0"/>
          </a:p>
          <a:p>
            <a:pPr lvl="1"/>
            <a:r>
              <a:rPr lang="en-US" sz="1800" dirty="0" err="1" smtClean="0"/>
              <a:t>Palivizumab’s</a:t>
            </a:r>
            <a:r>
              <a:rPr lang="en-US" sz="1800" dirty="0" smtClean="0"/>
              <a:t> efficacy was similarly consistent whether the children’s parents had asthma (68% reduction) or did not have asthma (35% reduction) No P-value given</a:t>
            </a:r>
          </a:p>
          <a:p>
            <a:pPr lvl="1"/>
            <a:endParaRPr lang="en-US" sz="1800" dirty="0" smtClean="0"/>
          </a:p>
          <a:p>
            <a:r>
              <a:rPr lang="en-US" sz="2000" dirty="0" smtClean="0"/>
              <a:t>More co-infections during non-wheezing episodes were reported in the RSV-prevention group than in the placebo group (39% </a:t>
            </a:r>
            <a:r>
              <a:rPr lang="en-US" sz="2000" dirty="0" err="1" smtClean="0"/>
              <a:t>vs</a:t>
            </a:r>
            <a:r>
              <a:rPr lang="en-US" sz="2000" dirty="0" smtClean="0"/>
              <a:t> 30% of swab, P=0.03)</a:t>
            </a:r>
          </a:p>
          <a:p>
            <a:pPr>
              <a:buNone/>
            </a:pPr>
            <a:endParaRPr lang="en-US" sz="2000" dirty="0" smtClean="0"/>
          </a:p>
          <a:p>
            <a:pPr lvl="1">
              <a:buNone/>
            </a:pPr>
            <a:endParaRPr lang="en-US" sz="1800" dirty="0" smtClean="0"/>
          </a:p>
          <a:p>
            <a:pPr>
              <a:buNone/>
            </a:pPr>
            <a:endParaRPr lang="en-US" sz="2000" dirty="0" smtClean="0"/>
          </a:p>
          <a:p>
            <a:endParaRPr lang="en-US" dirty="0"/>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1"/>
            <a:ext cx="7010400" cy="1143000"/>
          </a:xfrm>
        </p:spPr>
        <p:txBody>
          <a:bodyPr/>
          <a:lstStyle/>
          <a:p>
            <a:r>
              <a:rPr lang="en-US" sz="3600" dirty="0" smtClean="0"/>
              <a:t>Results	 				</a:t>
            </a:r>
            <a:r>
              <a:rPr lang="en-US" sz="1400" dirty="0" smtClean="0"/>
              <a:t>cont’d</a:t>
            </a:r>
            <a:endParaRPr lang="en-US" sz="3600" dirty="0"/>
          </a:p>
        </p:txBody>
      </p:sp>
      <p:sp>
        <p:nvSpPr>
          <p:cNvPr id="3" name="Content Placeholder 2"/>
          <p:cNvSpPr>
            <a:spLocks noGrp="1"/>
          </p:cNvSpPr>
          <p:nvPr>
            <p:ph idx="1"/>
          </p:nvPr>
        </p:nvSpPr>
        <p:spPr>
          <a:xfrm>
            <a:off x="381000" y="1905000"/>
            <a:ext cx="8458200" cy="4724400"/>
          </a:xfrm>
        </p:spPr>
        <p:txBody>
          <a:bodyPr/>
          <a:lstStyle/>
          <a:p>
            <a:pPr>
              <a:buNone/>
            </a:pPr>
            <a:r>
              <a:rPr lang="en-US" sz="2000" b="1" dirty="0" smtClean="0"/>
              <a:t>Results evaluation</a:t>
            </a:r>
          </a:p>
          <a:p>
            <a:r>
              <a:rPr lang="en-US" sz="2000" dirty="0" smtClean="0"/>
              <a:t>This research seems to underscore something that many parents of premature babies seems to know</a:t>
            </a:r>
          </a:p>
          <a:p>
            <a:endParaRPr lang="en-US" sz="2000" dirty="0" smtClean="0"/>
          </a:p>
          <a:p>
            <a:r>
              <a:rPr lang="en-US" sz="2000" dirty="0" smtClean="0"/>
              <a:t>RSV infection does appear to have a connection to recurrent wheeze in premature babies</a:t>
            </a:r>
          </a:p>
          <a:p>
            <a:endParaRPr lang="en-US" sz="2000" dirty="0" smtClean="0"/>
          </a:p>
          <a:p>
            <a:pPr>
              <a:buNone/>
            </a:pPr>
            <a:r>
              <a:rPr lang="en-US" sz="2000" dirty="0" smtClean="0"/>
              <a:t>	</a:t>
            </a:r>
            <a:r>
              <a:rPr lang="en-US" sz="2000" dirty="0" smtClean="0">
                <a:solidFill>
                  <a:srgbClr val="FF0000"/>
                </a:solidFill>
              </a:rPr>
              <a:t>BUT</a:t>
            </a:r>
          </a:p>
          <a:p>
            <a:pPr>
              <a:buFont typeface="Wingdings" pitchFamily="2" charset="2"/>
              <a:buChar char="v"/>
            </a:pPr>
            <a:r>
              <a:rPr lang="en-US" sz="2000" dirty="0" smtClean="0"/>
              <a:t>Other factors can contribute to infant wheezing risk, including certain genetic variants as well as allergic sensitization</a:t>
            </a:r>
          </a:p>
          <a:p>
            <a:pPr>
              <a:buFont typeface="Wingdings" pitchFamily="2" charset="2"/>
              <a:buChar char="v"/>
            </a:pPr>
            <a:endParaRPr lang="en-US" sz="2000" dirty="0" smtClean="0"/>
          </a:p>
          <a:p>
            <a:pPr>
              <a:buFont typeface="Wingdings" pitchFamily="2" charset="2"/>
              <a:buChar char="v"/>
            </a:pPr>
            <a:r>
              <a:rPr lang="en-US" sz="2000" dirty="0" err="1" smtClean="0"/>
              <a:t>Palivizumab</a:t>
            </a:r>
            <a:r>
              <a:rPr lang="en-US" sz="2000" dirty="0" smtClean="0"/>
              <a:t> treatment, while decreasing morbidity in infancy, may have limited effects on at least some asthma-risk pathways</a:t>
            </a:r>
          </a:p>
          <a:p>
            <a:endParaRPr lang="en-US" sz="2000" dirty="0" smtClean="0"/>
          </a:p>
          <a:p>
            <a:endParaRPr lang="en-US" sz="2000" dirty="0" smtClean="0"/>
          </a:p>
          <a:p>
            <a:endParaRPr lang="en-US" sz="2000" dirty="0" smtClean="0"/>
          </a:p>
          <a:p>
            <a:endParaRPr lang="en-US" sz="2000" dirty="0" smtClean="0"/>
          </a:p>
          <a:p>
            <a:pPr>
              <a:buNone/>
            </a:pPr>
            <a:r>
              <a:rPr lang="en-US" sz="5400" dirty="0" smtClean="0">
                <a:solidFill>
                  <a:srgbClr val="FF0000"/>
                </a:solidFill>
              </a:rPr>
              <a:t/>
            </a:r>
            <a:br>
              <a:rPr lang="en-US" sz="5400" dirty="0" smtClean="0">
                <a:solidFill>
                  <a:srgbClr val="FF0000"/>
                </a:solidFill>
              </a:rPr>
            </a:br>
            <a:endParaRPr lang="en-US" dirty="0">
              <a:solidFill>
                <a:srgbClr val="FF0000"/>
              </a:solidFill>
            </a:endParaRPr>
          </a:p>
        </p:txBody>
      </p:sp>
      <p:sp>
        <p:nvSpPr>
          <p:cNvPr id="4" name="Slide Number Placeholder 3"/>
          <p:cNvSpPr>
            <a:spLocks noGrp="1"/>
          </p:cNvSpPr>
          <p:nvPr>
            <p:ph type="sldNum" sz="quarter" idx="12"/>
          </p:nvPr>
        </p:nvSpPr>
        <p:spPr>
          <a:xfrm>
            <a:off x="7848600" y="6400800"/>
            <a:ext cx="1295400" cy="457200"/>
          </a:xfrm>
        </p:spPr>
        <p:txBody>
          <a:bodyPr/>
          <a:lstStyle/>
          <a:p>
            <a:fld id="{F986BC76-4583-4767-BEF4-83B93D20E8A7}" type="slidenum">
              <a:rPr lang="en-US" smtClean="0"/>
              <a:pPr/>
              <a:t>99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ho design template">
  <a:themeElements>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Office Them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Office Them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Office Them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 design template</Template>
  <TotalTime>4968</TotalTime>
  <Words>6939</Words>
  <Application>Microsoft Office PowerPoint</Application>
  <PresentationFormat>On-screen Show (4:3)</PresentationFormat>
  <Paragraphs>1158</Paragraphs>
  <Slides>128</Slides>
  <Notes>4</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Echo design template</vt:lpstr>
      <vt:lpstr>Slide 1</vt:lpstr>
      <vt:lpstr>Outline: Background</vt:lpstr>
      <vt:lpstr>Introduction</vt:lpstr>
      <vt:lpstr>Introduction    (cont’d)</vt:lpstr>
      <vt:lpstr>RSV Subtypes</vt:lpstr>
      <vt:lpstr>RSV Pathophysiology</vt:lpstr>
      <vt:lpstr>RSV Pathophysiology  (cont’d)</vt:lpstr>
      <vt:lpstr>Infection Process</vt:lpstr>
      <vt:lpstr>Immune Response</vt:lpstr>
      <vt:lpstr>RSV Infection</vt:lpstr>
      <vt:lpstr>Clinical Presentation</vt:lpstr>
      <vt:lpstr>Clinical Presentation</vt:lpstr>
      <vt:lpstr>Risk factors for Severe Disease</vt:lpstr>
      <vt:lpstr>Treatment </vt:lpstr>
      <vt:lpstr>Treatment </vt:lpstr>
      <vt:lpstr>Treatment </vt:lpstr>
      <vt:lpstr>Treatment </vt:lpstr>
      <vt:lpstr>Treatment</vt:lpstr>
      <vt:lpstr>Treatment</vt:lpstr>
      <vt:lpstr>Prophylaxis</vt:lpstr>
      <vt:lpstr>Prophylaxis </vt:lpstr>
      <vt:lpstr>Prophylaxis</vt:lpstr>
      <vt:lpstr>Prophylaxis</vt:lpstr>
      <vt:lpstr>Mechanism of Action</vt:lpstr>
      <vt:lpstr>Slide 25</vt:lpstr>
      <vt:lpstr>AAP recommendations for use</vt:lpstr>
      <vt:lpstr>Palivizumab (Synagis®)</vt:lpstr>
      <vt:lpstr>Palivizumab (Synagis®)</vt:lpstr>
      <vt:lpstr>Palivizumab (Synagis®)</vt:lpstr>
      <vt:lpstr>Palivizumab (Synagis®)</vt:lpstr>
      <vt:lpstr>Side Effects</vt:lpstr>
      <vt:lpstr>RSV Vaccine</vt:lpstr>
      <vt:lpstr>Prophylaxis</vt:lpstr>
      <vt:lpstr>Bronchiolitis</vt:lpstr>
      <vt:lpstr>RSV &amp; Bronchiolitis</vt:lpstr>
      <vt:lpstr>Slide 36</vt:lpstr>
      <vt:lpstr>Slide 37</vt:lpstr>
      <vt:lpstr>RSV Bronchiolitis</vt:lpstr>
      <vt:lpstr>Phases of RSV-Induced Bronchiolitis </vt:lpstr>
      <vt:lpstr>Pathogenesis Controversy</vt:lpstr>
      <vt:lpstr>Slide 41</vt:lpstr>
      <vt:lpstr>Outline</vt:lpstr>
      <vt:lpstr>Outline      (cont’d)</vt:lpstr>
      <vt:lpstr>Journal Evaluation</vt:lpstr>
      <vt:lpstr>Journal Evaluation (cont’d)</vt:lpstr>
      <vt:lpstr>Slide 46</vt:lpstr>
      <vt:lpstr>Slide 47</vt:lpstr>
      <vt:lpstr>Maroeska M. Rovers</vt:lpstr>
      <vt:lpstr>Adam Meijer</vt:lpstr>
      <vt:lpstr>Louis Bont</vt:lpstr>
      <vt:lpstr>Authors     Cont’d</vt:lpstr>
      <vt:lpstr>Authors     Cont’d</vt:lpstr>
      <vt:lpstr>Sponsor</vt:lpstr>
      <vt:lpstr>Sponsor     Cont’d</vt:lpstr>
      <vt:lpstr>Sponsor     Cont’d</vt:lpstr>
      <vt:lpstr>Title </vt:lpstr>
      <vt:lpstr>Title      Cont’d</vt:lpstr>
      <vt:lpstr>Title      Cont’d</vt:lpstr>
      <vt:lpstr>Abstract</vt:lpstr>
      <vt:lpstr>Abstract     Cont’d</vt:lpstr>
      <vt:lpstr>Slide 61</vt:lpstr>
      <vt:lpstr>Introduction    Cont’d</vt:lpstr>
      <vt:lpstr>Introduction    Cont’d</vt:lpstr>
      <vt:lpstr>Introduction    Cont’d</vt:lpstr>
      <vt:lpstr>Introduction    Cont’d</vt:lpstr>
      <vt:lpstr>Introduction    Cont’d</vt:lpstr>
      <vt:lpstr>Introduction    Cont’d</vt:lpstr>
      <vt:lpstr>Slide 68</vt:lpstr>
      <vt:lpstr>Methods</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Methods     cont’d</vt:lpstr>
      <vt:lpstr>Slide 86</vt:lpstr>
      <vt:lpstr>Results      </vt:lpstr>
      <vt:lpstr>Results      cont’d</vt:lpstr>
      <vt:lpstr>Results      cont’d</vt:lpstr>
      <vt:lpstr>Results      cont’d</vt:lpstr>
      <vt:lpstr>Results      cont’d</vt:lpstr>
      <vt:lpstr>Results      cont’d</vt:lpstr>
      <vt:lpstr>Results      cont’d</vt:lpstr>
      <vt:lpstr>Results      cont’d</vt:lpstr>
      <vt:lpstr>Slide 95</vt:lpstr>
      <vt:lpstr>Results      cont’d</vt:lpstr>
      <vt:lpstr>Results      cont’d</vt:lpstr>
      <vt:lpstr>Results      cont’d</vt:lpstr>
      <vt:lpstr>Results      cont’d</vt:lpstr>
      <vt:lpstr>Results      cont’d</vt:lpstr>
      <vt:lpstr>Results      cont’d</vt:lpstr>
      <vt:lpstr>Results      cont’d</vt:lpstr>
      <vt:lpstr>Results      cont’d</vt:lpstr>
      <vt:lpstr>Slide 104</vt:lpstr>
      <vt:lpstr>Discussion</vt:lpstr>
      <vt:lpstr>Discussion     cont’d</vt:lpstr>
      <vt:lpstr>Discussion     cont’d</vt:lpstr>
      <vt:lpstr>Discussion     cont’d</vt:lpstr>
      <vt:lpstr>Discussion     cont’d</vt:lpstr>
      <vt:lpstr>Discussion     cont’d</vt:lpstr>
      <vt:lpstr>Discussion     cont’d</vt:lpstr>
      <vt:lpstr>Discussion     cont’d</vt:lpstr>
      <vt:lpstr>Discussion     cont’d</vt:lpstr>
      <vt:lpstr>Discussion    cont’d</vt:lpstr>
      <vt:lpstr>Discussion     cont’d</vt:lpstr>
      <vt:lpstr>Discussion     cont’d</vt:lpstr>
      <vt:lpstr>Slide 117</vt:lpstr>
      <vt:lpstr>Conclusion</vt:lpstr>
      <vt:lpstr>Conclusion    cont’d</vt:lpstr>
      <vt:lpstr>Conclusion    cont’d</vt:lpstr>
      <vt:lpstr>Recommendation</vt:lpstr>
      <vt:lpstr>Slide 122</vt:lpstr>
      <vt:lpstr>Study 1</vt:lpstr>
      <vt:lpstr>Study 1     cont’d</vt:lpstr>
      <vt:lpstr>Study 2</vt:lpstr>
      <vt:lpstr>References Evaluation</vt:lpstr>
      <vt:lpstr>References</vt:lpstr>
      <vt:lpstr>Slide 128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jsafwan</cp:lastModifiedBy>
  <cp:revision>276</cp:revision>
  <cp:lastPrinted>1601-01-01T00:00:00Z</cp:lastPrinted>
  <dcterms:created xsi:type="dcterms:W3CDTF">2013-10-19T09:32:11Z</dcterms:created>
  <dcterms:modified xsi:type="dcterms:W3CDTF">2014-02-28T13:31:28Z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TC102037691033</vt:lpwstr>
  </property>
</Properties>
</file>