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73" r:id="rId8"/>
    <p:sldId id="264" r:id="rId9"/>
    <p:sldId id="265" r:id="rId10"/>
    <p:sldId id="266" r:id="rId11"/>
    <p:sldId id="274" r:id="rId12"/>
    <p:sldId id="267" r:id="rId13"/>
    <p:sldId id="275" r:id="rId14"/>
    <p:sldId id="268" r:id="rId15"/>
    <p:sldId id="276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9023" autoAdjust="0"/>
    <p:restoredTop sz="94660"/>
  </p:normalViewPr>
  <p:slideViewPr>
    <p:cSldViewPr>
      <p:cViewPr>
        <p:scale>
          <a:sx n="40" d="100"/>
          <a:sy n="40" d="100"/>
        </p:scale>
        <p:origin x="-168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7802E-BB2B-47E0-BFA8-54BFCB77D1FE}" type="datetimeFigureOut">
              <a:rPr lang="id-ID" smtClean="0"/>
              <a:pPr/>
              <a:t>30/01/2012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347E1-1FCB-4C1E-ADB4-C89A3932D7D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7802E-BB2B-47E0-BFA8-54BFCB77D1FE}" type="datetimeFigureOut">
              <a:rPr lang="id-ID" smtClean="0"/>
              <a:pPr/>
              <a:t>30/01/2012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347E1-1FCB-4C1E-ADB4-C89A3932D7D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7802E-BB2B-47E0-BFA8-54BFCB77D1FE}" type="datetimeFigureOut">
              <a:rPr lang="id-ID" smtClean="0"/>
              <a:pPr/>
              <a:t>30/01/2012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347E1-1FCB-4C1E-ADB4-C89A3932D7D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7802E-BB2B-47E0-BFA8-54BFCB77D1FE}" type="datetimeFigureOut">
              <a:rPr lang="id-ID" smtClean="0"/>
              <a:pPr/>
              <a:t>30/01/2012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347E1-1FCB-4C1E-ADB4-C89A3932D7D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7802E-BB2B-47E0-BFA8-54BFCB77D1FE}" type="datetimeFigureOut">
              <a:rPr lang="id-ID" smtClean="0"/>
              <a:pPr/>
              <a:t>30/01/2012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347E1-1FCB-4C1E-ADB4-C89A3932D7D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7802E-BB2B-47E0-BFA8-54BFCB77D1FE}" type="datetimeFigureOut">
              <a:rPr lang="id-ID" smtClean="0"/>
              <a:pPr/>
              <a:t>30/01/2012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347E1-1FCB-4C1E-ADB4-C89A3932D7D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7802E-BB2B-47E0-BFA8-54BFCB77D1FE}" type="datetimeFigureOut">
              <a:rPr lang="id-ID" smtClean="0"/>
              <a:pPr/>
              <a:t>30/01/2012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347E1-1FCB-4C1E-ADB4-C89A3932D7D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7802E-BB2B-47E0-BFA8-54BFCB77D1FE}" type="datetimeFigureOut">
              <a:rPr lang="id-ID" smtClean="0"/>
              <a:pPr/>
              <a:t>30/01/2012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347E1-1FCB-4C1E-ADB4-C89A3932D7D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7802E-BB2B-47E0-BFA8-54BFCB77D1FE}" type="datetimeFigureOut">
              <a:rPr lang="id-ID" smtClean="0"/>
              <a:pPr/>
              <a:t>30/01/2012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347E1-1FCB-4C1E-ADB4-C89A3932D7D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7802E-BB2B-47E0-BFA8-54BFCB77D1FE}" type="datetimeFigureOut">
              <a:rPr lang="id-ID" smtClean="0"/>
              <a:pPr/>
              <a:t>30/01/2012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347E1-1FCB-4C1E-ADB4-C89A3932D7D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B7802E-BB2B-47E0-BFA8-54BFCB77D1FE}" type="datetimeFigureOut">
              <a:rPr lang="id-ID" smtClean="0"/>
              <a:pPr/>
              <a:t>30/01/2012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C347E1-1FCB-4C1E-ADB4-C89A3932D7D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33739" y="247650"/>
            <a:ext cx="8839200" cy="638175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800" y="71414"/>
            <a:ext cx="410816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195760" y="0"/>
            <a:ext cx="492919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7928" y="-24"/>
            <a:ext cx="4242738" cy="36317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125" indent="-365125"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id-ID" sz="4000" b="1" dirty="0" smtClean="0">
                <a:solidFill>
                  <a:schemeClr val="tx2">
                    <a:lumMod val="50000"/>
                  </a:schemeClr>
                </a:solidFill>
              </a:rPr>
              <a:t>ab 8</a:t>
            </a:r>
            <a:endParaRPr lang="en-US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125" indent="-365125" algn="ctr">
              <a:spcBef>
                <a:spcPts val="600"/>
              </a:spcBef>
              <a:spcAft>
                <a:spcPts val="600"/>
              </a:spcAft>
            </a:pPr>
            <a:r>
              <a:rPr lang="id-ID" sz="4000" b="1" dirty="0" smtClean="0">
                <a:solidFill>
                  <a:schemeClr val="tx2">
                    <a:lumMod val="50000"/>
                  </a:schemeClr>
                </a:solidFill>
              </a:rPr>
              <a:t>Gelombang Elektromagnetik</a:t>
            </a:r>
          </a:p>
          <a:p>
            <a:pPr marL="365125" indent="-365125" algn="ctr">
              <a:spcBef>
                <a:spcPts val="600"/>
              </a:spcBef>
              <a:spcAft>
                <a:spcPts val="600"/>
              </a:spcAft>
            </a:pPr>
            <a:endParaRPr lang="id-ID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125" indent="-365125" algn="ctr">
              <a:spcBef>
                <a:spcPts val="600"/>
              </a:spcBef>
              <a:spcAft>
                <a:spcPts val="600"/>
              </a:spcAft>
            </a:pPr>
            <a:endParaRPr lang="id-ID" sz="4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7686" y="3857628"/>
            <a:ext cx="47863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sz="3000" b="1" dirty="0" err="1" smtClean="0">
                <a:solidFill>
                  <a:schemeClr val="bg1"/>
                </a:solidFill>
              </a:rPr>
              <a:t>Spektrum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Gelombang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Elektromagnetik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marL="342900" indent="-342900">
              <a:buAutoNum type="alphaUcPeriod"/>
            </a:pPr>
            <a:r>
              <a:rPr lang="en-US" sz="3000" b="1" dirty="0" smtClean="0">
                <a:solidFill>
                  <a:schemeClr val="bg1"/>
                </a:solidFill>
              </a:rPr>
              <a:t>Kara</a:t>
            </a:r>
            <a:r>
              <a:rPr lang="id-ID" sz="3000" b="1" dirty="0" smtClean="0">
                <a:solidFill>
                  <a:schemeClr val="bg1"/>
                </a:solidFill>
              </a:rPr>
              <a:t>k</a:t>
            </a:r>
            <a:r>
              <a:rPr lang="en-US" sz="3000" b="1" smtClean="0">
                <a:solidFill>
                  <a:schemeClr val="bg1"/>
                </a:solidFill>
              </a:rPr>
              <a:t>teristik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dan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id-ID" sz="3000" b="1" dirty="0" err="1" smtClean="0">
                <a:solidFill>
                  <a:schemeClr val="bg1"/>
                </a:solidFill>
              </a:rPr>
              <a:t>P</a:t>
            </a:r>
            <a:r>
              <a:rPr lang="en-US" sz="3000" b="1" dirty="0" err="1" smtClean="0">
                <a:solidFill>
                  <a:schemeClr val="bg1"/>
                </a:solidFill>
              </a:rPr>
              <a:t>enerapan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id-ID" sz="3000" b="1" dirty="0" err="1" smtClean="0">
                <a:solidFill>
                  <a:schemeClr val="bg1"/>
                </a:solidFill>
              </a:rPr>
              <a:t>t</a:t>
            </a:r>
            <a:r>
              <a:rPr lang="en-US" sz="3000" b="1" dirty="0" err="1" smtClean="0">
                <a:solidFill>
                  <a:schemeClr val="bg1"/>
                </a:solidFill>
              </a:rPr>
              <a:t>iap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Gelombang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Elektromagnetik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57686" y="522771"/>
            <a:ext cx="450059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000" dirty="0" err="1" smtClean="0">
                <a:solidFill>
                  <a:schemeClr val="bg1"/>
                </a:solidFill>
              </a:rPr>
              <a:t>Kemampuan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dasar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miliki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/>
            <a:r>
              <a:rPr lang="en-US" sz="2000" dirty="0" err="1" smtClean="0">
                <a:solidFill>
                  <a:schemeClr val="bg1"/>
                </a:solidFill>
              </a:rPr>
              <a:t>setelah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mempelajari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bab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adalah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/>
            <a:r>
              <a:rPr lang="en-US" sz="2000" dirty="0" err="1" smtClean="0">
                <a:solidFill>
                  <a:schemeClr val="bg1"/>
                </a:solidFill>
              </a:rPr>
              <a:t>sebagai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berikut</a:t>
            </a:r>
            <a:r>
              <a:rPr lang="en-US" sz="2000" dirty="0" smtClean="0">
                <a:solidFill>
                  <a:schemeClr val="bg1"/>
                </a:solidFill>
              </a:rPr>
              <a:t>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bg1"/>
                </a:solidFill>
              </a:rPr>
              <a:t>Dapat mendeskripsikan spektrum gelombang elektromagnetik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dirty="0" smtClean="0">
                <a:solidFill>
                  <a:schemeClr val="bg1"/>
                </a:solidFill>
              </a:rPr>
              <a:t>Dapat menjelaskan aplikasi gelombang elektromagnetik pada kehidupan sehari-hari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 descr="Sun_in_X-Ray.png"/>
          <p:cNvPicPr>
            <a:picLocks noChangeAspect="1"/>
          </p:cNvPicPr>
          <p:nvPr/>
        </p:nvPicPr>
        <p:blipFill>
          <a:blip r:embed="rId2">
            <a:grayscl/>
          </a:blip>
          <a:srcRect l="11864" r="13559"/>
          <a:stretch>
            <a:fillRect/>
          </a:stretch>
        </p:blipFill>
        <p:spPr>
          <a:xfrm>
            <a:off x="-19050" y="2928934"/>
            <a:ext cx="4233860" cy="392906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14488"/>
            <a:ext cx="8429684" cy="4214841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Gelombang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TV (UHF)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radio (VHF)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pantulkan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lapisan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atmosfer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sehingga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luas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daerah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jangkauannya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id-ID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Pesawat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TV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radio FM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menggunakan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gelombang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ini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sebagai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pembawa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informasi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Informasi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bunyi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dibawa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bentuk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perubahan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frekuensi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modulasi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frekuensi</a:t>
            </a:r>
            <a:r>
              <a:rPr lang="en-US" sz="36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7158" y="274638"/>
            <a:ext cx="8358246" cy="122553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Perbandingan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antara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Gelombang</a:t>
            </a:r>
            <a:r>
              <a:rPr lang="en-US" sz="4000" b="1" dirty="0" smtClean="0">
                <a:solidFill>
                  <a:schemeClr val="bg1"/>
                </a:solidFill>
              </a:rPr>
              <a:t> Medium </a:t>
            </a:r>
            <a:r>
              <a:rPr lang="en-US" sz="4000" b="1" dirty="0" err="1" smtClean="0">
                <a:solidFill>
                  <a:schemeClr val="bg1"/>
                </a:solidFill>
              </a:rPr>
              <a:t>dengan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Gelombang</a:t>
            </a:r>
            <a:r>
              <a:rPr lang="en-US" sz="4000" b="1" dirty="0" smtClean="0">
                <a:solidFill>
                  <a:schemeClr val="bg1"/>
                </a:solidFill>
              </a:rPr>
              <a:t> VHF </a:t>
            </a:r>
            <a:r>
              <a:rPr lang="en-US" sz="4000" b="1" dirty="0" err="1" smtClean="0">
                <a:solidFill>
                  <a:schemeClr val="bg1"/>
                </a:solidFill>
              </a:rPr>
              <a:t>dan</a:t>
            </a:r>
            <a:r>
              <a:rPr lang="en-US" sz="4000" b="1" dirty="0" smtClean="0">
                <a:solidFill>
                  <a:schemeClr val="bg1"/>
                </a:solidFill>
              </a:rPr>
              <a:t> UHF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39" r="46903"/>
          <a:stretch>
            <a:fillRect/>
          </a:stretch>
        </p:blipFill>
        <p:spPr bwMode="auto">
          <a:xfrm>
            <a:off x="285720" y="1142984"/>
            <a:ext cx="4000560" cy="40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46903"/>
          <a:stretch>
            <a:fillRect/>
          </a:stretch>
        </p:blipFill>
        <p:spPr bwMode="auto">
          <a:xfrm>
            <a:off x="4286248" y="1071546"/>
            <a:ext cx="4286280" cy="407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0034" y="5214950"/>
            <a:ext cx="3214710" cy="135732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Gelombang TV(UHF) dan VHF tidak dipantulkan oleh lapisan atmosfer sehingga jangkauannya sempit</a:t>
            </a:r>
            <a:r>
              <a:rPr kumimoji="0" lang="id-ID" sz="20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43504" y="5143512"/>
            <a:ext cx="3214710" cy="121444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Gelombang medium dipantulkan oleh lapisan atmosfer sehingga jangkauannya luas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7158" y="274638"/>
            <a:ext cx="8358246" cy="93978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elombang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Radio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1285884"/>
          </a:xfrm>
        </p:spPr>
        <p:txBody>
          <a:bodyPr>
            <a:normAutofit/>
          </a:bodyPr>
          <a:lstStyle/>
          <a:p>
            <a:r>
              <a:rPr lang="id-ID" sz="2400" dirty="0" smtClean="0">
                <a:solidFill>
                  <a:schemeClr val="tx2">
                    <a:lumMod val="50000"/>
                  </a:schemeClr>
                </a:solidFill>
              </a:rPr>
              <a:t>Penggabungan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antara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getaran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suara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getaran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gelombang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pembawa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frekuensi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radio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sehingga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menghasilkan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gelombang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radio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termodulasi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en-US" sz="36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r="42871"/>
          <a:stretch>
            <a:fillRect/>
          </a:stretch>
        </p:blipFill>
        <p:spPr bwMode="auto">
          <a:xfrm>
            <a:off x="642910" y="2857496"/>
            <a:ext cx="200471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7035"/>
          <a:stretch>
            <a:fillRect/>
          </a:stretch>
        </p:blipFill>
        <p:spPr bwMode="auto">
          <a:xfrm>
            <a:off x="2571736" y="2714620"/>
            <a:ext cx="1696150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428868"/>
            <a:ext cx="3887796" cy="265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00118" y="4929198"/>
            <a:ext cx="8229600" cy="157163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Keunggulan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gelombang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AM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dapat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mencapai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tempat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  yang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jauh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id-ID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Keunggulan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FM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dapat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menghasilkan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suara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musik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merdu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7158" y="274638"/>
            <a:ext cx="8358246" cy="93978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</a:rPr>
              <a:t>Modulasi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Amplitudo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dan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Modulasi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Frekuensi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143404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Gelombang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mikro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microwaves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gelombang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frekuensi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paling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tinggi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superhigh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frequency = SHF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),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yaitu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atas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3 GHz (3 x 10⁹ Hz).</a:t>
            </a:r>
          </a:p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Energi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gelombang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mikro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menggun</a:t>
            </a:r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molekul-molekul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air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dalam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makanan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Molekul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bergetar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akan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memiliki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energi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kalor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labih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besar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sehingga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molekul-molekul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menjadi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panas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id-ID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</a:rPr>
              <a:t>Gelombang mikro dimanfaatkan pada pesawat RADAR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id-ID" sz="2800" i="1" dirty="0" smtClean="0">
                <a:solidFill>
                  <a:schemeClr val="tx2">
                    <a:lumMod val="50000"/>
                  </a:schemeClr>
                </a:solidFill>
              </a:rPr>
              <a:t>Radio Detection and Ranging</a:t>
            </a:r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id-ID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7158" y="274638"/>
            <a:ext cx="8358246" cy="93978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elombang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Mikro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Sinar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Inframerah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716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Inframerah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meliputi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daerah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frekuensi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10¹¹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sampai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10¹⁴ Hertz.</a:t>
            </a:r>
            <a:endParaRPr lang="id-ID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0034" y="5214950"/>
            <a:ext cx="8229600" cy="118585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</a:rPr>
              <a:t>Sinar yang tidak dilihat tetapi dapat dideteksi di atas spektrum merah disebut </a:t>
            </a:r>
            <a:r>
              <a:rPr lang="id-ID" sz="2800" b="1" dirty="0" smtClean="0">
                <a:solidFill>
                  <a:schemeClr val="tx2">
                    <a:lumMod val="50000"/>
                  </a:schemeClr>
                </a:solidFill>
              </a:rPr>
              <a:t>radiasi inframerah</a:t>
            </a:r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4987" y="2571743"/>
            <a:ext cx="4371526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5043494" cy="4714908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Inframerah</a:t>
            </a:r>
            <a:r>
              <a:rPr lang="id-ID" sz="2400" dirty="0" smtClean="0">
                <a:solidFill>
                  <a:schemeClr val="bg1"/>
                </a:solidFill>
              </a:rPr>
              <a:t> mampu men</a:t>
            </a:r>
            <a:r>
              <a:rPr lang="en-US" sz="2400" dirty="0" err="1" smtClean="0">
                <a:solidFill>
                  <a:schemeClr val="bg1"/>
                </a:solidFill>
              </a:rPr>
              <a:t>deteksi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tumbuh-tumbuhan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tumbuh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bumi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secara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terinci</a:t>
            </a:r>
            <a:r>
              <a:rPr lang="id-ID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id-ID" sz="2400" dirty="0" smtClean="0">
                <a:solidFill>
                  <a:schemeClr val="bg1"/>
                </a:solidFill>
              </a:rPr>
              <a:t>Foto inframerah untuk diagnosis kesehatan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Spektroskopi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infamerah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gunakan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mempelajari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struktur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molekul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id-ID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Pengunaan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radiasi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inframerah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</a:rPr>
              <a:t>  remote control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banyak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peralatan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listrik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seperti</a:t>
            </a:r>
            <a:r>
              <a:rPr lang="en-US" sz="2400" dirty="0" smtClean="0">
                <a:solidFill>
                  <a:schemeClr val="bg1"/>
                </a:solidFill>
              </a:rPr>
              <a:t> TV,AC,VCD,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lain-lain.</a:t>
            </a:r>
            <a:endParaRPr lang="id-ID" sz="36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id-ID" sz="4000" b="1" dirty="0" smtClean="0">
                <a:solidFill>
                  <a:schemeClr val="bg1"/>
                </a:solidFill>
              </a:rPr>
              <a:t>Apa kegunaan sinar infra merah?</a:t>
            </a:r>
            <a:endParaRPr lang="id-ID" sz="48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500174"/>
            <a:ext cx="2703365" cy="253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 l="6467" r="10111"/>
          <a:stretch>
            <a:fillRect/>
          </a:stretch>
        </p:blipFill>
        <p:spPr bwMode="auto">
          <a:xfrm>
            <a:off x="5857884" y="4071942"/>
            <a:ext cx="2571768" cy="229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Cahaya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Tampak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4" y="1600201"/>
            <a:ext cx="8186766" cy="2471742"/>
          </a:xfrm>
        </p:spPr>
        <p:txBody>
          <a:bodyPr/>
          <a:lstStyle/>
          <a:p>
            <a:pPr>
              <a:buNone/>
            </a:pPr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Panjang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gelombang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cahaya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tampak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bervariasi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mulai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4 x 10⁻⁷ m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cahaya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violet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sampai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7 x 10⁻⁷ m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cahaya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merah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id-ID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1472" y="4714884"/>
            <a:ext cx="7758138" cy="12858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id-ID" sz="2800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enggunaan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cahaya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laser)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bidang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telekomunikasi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kedokteran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43108" y="3214686"/>
            <a:ext cx="5143536" cy="50006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Kegunaan</a:t>
            </a:r>
            <a:r>
              <a:rPr kumimoji="0" lang="id-ID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cahaya tampak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72000" y="3929066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Sinar</a:t>
            </a:r>
            <a:r>
              <a:rPr lang="en-US" sz="4000" b="1" dirty="0" smtClean="0">
                <a:solidFill>
                  <a:schemeClr val="bg1"/>
                </a:solidFill>
              </a:rPr>
              <a:t> Ultraviolet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1257295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ultraviolet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mempunyai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frekuensi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10¹⁵ Hz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sampai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10¹⁶ Hz </a:t>
            </a:r>
            <a:r>
              <a:rPr lang="id-ID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8596" y="4143380"/>
            <a:ext cx="8229600" cy="22574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400" dirty="0" smtClean="0">
                <a:solidFill>
                  <a:schemeClr val="tx2">
                    <a:lumMod val="50000"/>
                  </a:schemeClr>
                </a:solidFill>
              </a:rPr>
              <a:t>	Dapat memendarkan barium platina sianida dan menghitamkan pelat foto yang berlapis perak bromida.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d-ID" sz="2400" dirty="0" smtClean="0">
                <a:solidFill>
                  <a:schemeClr val="tx2">
                    <a:lumMod val="50000"/>
                  </a:schemeClr>
                </a:solidFill>
              </a:rPr>
              <a:t>	Merangsang badan manusia untuk menghasilkan vitamin 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Digunakan</a:t>
            </a:r>
            <a:r>
              <a:rPr kumimoji="0" lang="id-ID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untuk menyucihamakan ruangan operasi rumah sakit berikut instrumen-instrumen untuk pembedahan.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43042" y="2500306"/>
            <a:ext cx="5143536" cy="50006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Kegunaan</a:t>
            </a:r>
            <a:r>
              <a:rPr kumimoji="0" lang="id-ID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Sinar Ultraviolet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857620" y="3143248"/>
            <a:ext cx="571504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Sinar</a:t>
            </a:r>
            <a:r>
              <a:rPr lang="en-US" sz="4000" b="1" dirty="0" smtClean="0">
                <a:solidFill>
                  <a:schemeClr val="bg1"/>
                </a:solidFill>
              </a:rPr>
              <a:t> -X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57625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-X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mempunyai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frekuensi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antara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10¹⁶ Hz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sampai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10²⁰ Hz.</a:t>
            </a:r>
            <a:endParaRPr lang="id-ID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-X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memiliki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daya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tembus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kuat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daya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tembusnya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bergantung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frekuensi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makin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tinggi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frekuensi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makin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kuat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daya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tembusnya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Sinar</a:t>
            </a:r>
            <a:r>
              <a:rPr lang="en-US" sz="4000" b="1" dirty="0" smtClean="0">
                <a:solidFill>
                  <a:schemeClr val="bg1"/>
                </a:solidFill>
              </a:rPr>
              <a:t> Gamma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0552" cy="4829196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gamma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mempunyai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frekuensi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antara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10²⁰ Hz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sampai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10²⁵ Hz.</a:t>
            </a:r>
          </a:p>
          <a:p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Daya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tembusnya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besar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sekali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sehingga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dapat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menembus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pelat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timbal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pelat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besi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id-ID" sz="2200" dirty="0" smtClean="0">
                <a:solidFill>
                  <a:schemeClr val="tx2">
                    <a:lumMod val="50000"/>
                  </a:schemeClr>
                </a:solidFill>
              </a:rPr>
              <a:t>Kegunaan Sinar Gamma</a:t>
            </a:r>
          </a:p>
          <a:p>
            <a:pPr>
              <a:buNone/>
            </a:pPr>
            <a:r>
              <a:rPr lang="id-ID" sz="2200" dirty="0" smtClean="0">
                <a:solidFill>
                  <a:schemeClr val="tx2">
                    <a:lumMod val="50000"/>
                  </a:schemeClr>
                </a:solidFill>
              </a:rPr>
              <a:t>	1. 	</a:t>
            </a:r>
            <a:r>
              <a:rPr lang="id-ID" sz="2200" dirty="0" err="1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embunuh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sel-sel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kanker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	</a:t>
            </a:r>
            <a:r>
              <a:rPr lang="id-ID" sz="2200" dirty="0" smtClean="0">
                <a:solidFill>
                  <a:schemeClr val="tx2">
                    <a:lumMod val="50000"/>
                  </a:schemeClr>
                </a:solidFill>
              </a:rPr>
              <a:t>dan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mensterilkan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                	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peralatan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rumah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sakit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id-ID" sz="2200" dirty="0" smtClean="0">
                <a:solidFill>
                  <a:schemeClr val="tx2">
                    <a:lumMod val="50000"/>
                  </a:schemeClr>
                </a:solidFill>
              </a:rPr>
              <a:t>	2. 	Dapat dig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unakan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	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memeriksa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cacat-cacat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 	</a:t>
            </a:r>
            <a:r>
              <a:rPr lang="en-US" sz="2200" dirty="0" err="1" smtClean="0">
                <a:solidFill>
                  <a:schemeClr val="tx2">
                    <a:lumMod val="50000"/>
                  </a:schemeClr>
                </a:solidFill>
              </a:rPr>
              <a:t>logam</a:t>
            </a:r>
            <a:r>
              <a:rPr lang="id-ID" sz="2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id-ID" sz="2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7818" y="4714884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Geiger-Muller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sebagai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detektor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sinar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gamma.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643050"/>
            <a:ext cx="368617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2500306"/>
            <a:ext cx="8429684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65125" indent="-365125">
              <a:spcBef>
                <a:spcPts val="600"/>
              </a:spcBef>
              <a:spcAft>
                <a:spcPts val="600"/>
              </a:spcAft>
            </a:pPr>
            <a:r>
              <a:rPr lang="id-ID" sz="4800" b="1" dirty="0" smtClean="0">
                <a:solidFill>
                  <a:schemeClr val="bg1"/>
                </a:solidFill>
              </a:rPr>
              <a:t>	     A. 	Spektrum Gelombang 			Elektromagnetik</a:t>
            </a:r>
            <a:endParaRPr lang="id-ID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id-ID" sz="4000" b="1" dirty="0" smtClean="0">
                <a:solidFill>
                  <a:schemeClr val="bg1"/>
                </a:solidFill>
              </a:rPr>
              <a:t>Penemuan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Gelombang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Elektromagnetik</a:t>
            </a:r>
            <a:endParaRPr lang="id-ID" sz="40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00034" y="1857364"/>
            <a:ext cx="4038600" cy="4525963"/>
          </a:xfrm>
        </p:spPr>
        <p:txBody>
          <a:bodyPr/>
          <a:lstStyle/>
          <a:p>
            <a:pPr marL="514350" indent="-514350"/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Tahun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1804,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Thomas Young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berhasil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mendemostrasikan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interferensi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cahaya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marL="514350" indent="-514350"/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Augustin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Fresnel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melakukan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percobaan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mirip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dengan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percobaan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interferensi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Young.</a:t>
            </a:r>
          </a:p>
          <a:p>
            <a:endParaRPr lang="id-ID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5992"/>
            <a:ext cx="4038600" cy="264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071810"/>
            <a:ext cx="5357850" cy="276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14348" y="1571613"/>
            <a:ext cx="7758138" cy="2286016"/>
          </a:xfrm>
        </p:spPr>
        <p:txBody>
          <a:bodyPr/>
          <a:lstStyle/>
          <a:p>
            <a:pPr marL="514350" indent="-514350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Maxwell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d-ID" sz="2400" dirty="0" smtClean="0">
                <a:solidFill>
                  <a:schemeClr val="tx2">
                    <a:lumMod val="50000"/>
                  </a:schemeClr>
                </a:solidFill>
              </a:rPr>
              <a:t> menyatakan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medan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berubah-ubah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mengi</a:t>
            </a:r>
            <a:r>
              <a:rPr lang="id-ID" sz="2400" dirty="0" smtClean="0">
                <a:solidFill>
                  <a:schemeClr val="tx2">
                    <a:lumMod val="50000"/>
                  </a:schemeClr>
                </a:solidFill>
              </a:rPr>
              <a:t>nd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uksikan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medan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magnet yang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juga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berubah-ubah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Selanjutnya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medan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magnetik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berubah-ubah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ini</a:t>
            </a:r>
            <a:r>
              <a:rPr lang="id-ID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menginduksikan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kembali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medan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berubah-ubah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id-ID" dirty="0"/>
          </a:p>
        </p:txBody>
      </p:sp>
      <p:sp>
        <p:nvSpPr>
          <p:cNvPr id="13" name="Content Placeholder 9"/>
          <p:cNvSpPr>
            <a:spLocks noGrp="1"/>
          </p:cNvSpPr>
          <p:nvPr>
            <p:ph sz="half" idx="1"/>
          </p:nvPr>
        </p:nvSpPr>
        <p:spPr>
          <a:xfrm>
            <a:off x="785786" y="3571876"/>
            <a:ext cx="2786082" cy="2000264"/>
          </a:xfrm>
        </p:spPr>
        <p:txBody>
          <a:bodyPr/>
          <a:lstStyle/>
          <a:p>
            <a:pPr marL="514350" indent="-514350"/>
            <a:r>
              <a:rPr lang="id-ID" sz="2400" dirty="0" smtClean="0">
                <a:solidFill>
                  <a:schemeClr val="tx2">
                    <a:lumMod val="50000"/>
                  </a:schemeClr>
                </a:solidFill>
              </a:rPr>
              <a:t>Hasilnya adalah kehadiran gelombang elektromagnetik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id-ID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Content Placeholder 9"/>
          <p:cNvSpPr>
            <a:spLocks noGrp="1"/>
          </p:cNvSpPr>
          <p:nvPr>
            <p:ph sz="half" idx="1"/>
          </p:nvPr>
        </p:nvSpPr>
        <p:spPr>
          <a:xfrm>
            <a:off x="785786" y="5643578"/>
            <a:ext cx="7758138" cy="928694"/>
          </a:xfrm>
        </p:spPr>
        <p:txBody>
          <a:bodyPr/>
          <a:lstStyle/>
          <a:p>
            <a:pPr>
              <a:buNone/>
            </a:pPr>
            <a:r>
              <a:rPr lang="id-ID" sz="2400" b="1" i="1" dirty="0" smtClean="0"/>
              <a:t>	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Medan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medan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magnetik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selalu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saling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tegak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lurus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,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keduanya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tegak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lurus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terhadap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arah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perambatan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tx2">
                    <a:lumMod val="50000"/>
                  </a:schemeClr>
                </a:solidFill>
              </a:rPr>
              <a:t>gelombang</a:t>
            </a:r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id-ID" b="1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id-ID" sz="4000" b="1" dirty="0" smtClean="0">
                <a:solidFill>
                  <a:schemeClr val="bg1"/>
                </a:solidFill>
              </a:rPr>
              <a:t>Penemuan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Gelombang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Elektromagnetik</a:t>
            </a:r>
            <a:endParaRPr lang="id-ID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 build="p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id-ID" b="1" i="1" dirty="0" smtClean="0"/>
              <a:t>	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Cepat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rambat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gelombang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elektroma</a:t>
            </a:r>
            <a:r>
              <a:rPr lang="id-ID" b="1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b="1" i="1" dirty="0" err="1" smtClean="0">
                <a:solidFill>
                  <a:schemeClr val="tx2">
                    <a:lumMod val="50000"/>
                  </a:schemeClr>
                </a:solidFill>
              </a:rPr>
              <a:t>netik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id-ID" i="1" dirty="0" smtClean="0"/>
          </a:p>
          <a:p>
            <a:pPr>
              <a:buNone/>
            </a:pPr>
            <a:endParaRPr lang="id-ID" i="1" dirty="0" smtClean="0"/>
          </a:p>
          <a:p>
            <a:pPr>
              <a:buNone/>
            </a:pPr>
            <a:r>
              <a:rPr lang="id-ID" dirty="0" smtClean="0"/>
              <a:t>	</a:t>
            </a:r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dimana</a:t>
            </a:r>
            <a:r>
              <a:rPr lang="id-ID" i="1" dirty="0" smtClean="0">
                <a:solidFill>
                  <a:schemeClr val="tx2">
                    <a:lumMod val="50000"/>
                  </a:schemeClr>
                </a:solidFill>
              </a:rPr>
              <a:t> c</a:t>
            </a:r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3,0 x 10⁸ m s⁻¹</a:t>
            </a:r>
          </a:p>
          <a:p>
            <a:pPr>
              <a:buNone/>
            </a:pPr>
            <a:r>
              <a:rPr lang="id-ID" i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Maxwell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mengajukan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hipotesis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bahwa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cahaya</a:t>
            </a:r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gelombang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elektromagnetik</a:t>
            </a:r>
            <a:endParaRPr lang="en-US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5700" y="2947988"/>
            <a:ext cx="2519374" cy="138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id-ID" sz="4000" b="1" dirty="0" smtClean="0">
                <a:solidFill>
                  <a:schemeClr val="bg1"/>
                </a:solidFill>
              </a:rPr>
              <a:t>Penemuan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Gelombang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Elektromagnetik</a:t>
            </a:r>
            <a:endParaRPr lang="id-ID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Spektrum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Gelombang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Elektromagnetik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4643446"/>
            <a:ext cx="7858180" cy="428628"/>
          </a:xfrm>
        </p:spPr>
        <p:txBody>
          <a:bodyPr/>
          <a:lstStyle/>
          <a:p>
            <a:pPr algn="ctr">
              <a:buNone/>
            </a:pPr>
            <a:r>
              <a:rPr lang="id-ID" sz="2400" b="1" dirty="0" smtClean="0">
                <a:solidFill>
                  <a:schemeClr val="tx2">
                    <a:lumMod val="50000"/>
                  </a:schemeClr>
                </a:solidFill>
              </a:rPr>
              <a:t>Rentang spektrum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gelombang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</a:rPr>
              <a:t>elektromagnetik</a:t>
            </a:r>
            <a:endParaRPr lang="en-US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endParaRPr lang="en-US" sz="3600" b="1" i="1" dirty="0"/>
          </a:p>
          <a:p>
            <a:pPr>
              <a:buNone/>
            </a:pPr>
            <a:endParaRPr lang="en-US" sz="36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95372"/>
            <a:ext cx="795816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855343" y="5214950"/>
            <a:ext cx="7002805" cy="1214446"/>
            <a:chOff x="571472" y="4714884"/>
            <a:chExt cx="7002805" cy="1214446"/>
          </a:xfrm>
        </p:grpSpPr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571472" y="4714884"/>
              <a:ext cx="3000396" cy="1214446"/>
            </a:xfrm>
            <a:prstGeom prst="rect">
              <a:avLst/>
            </a:prstGeom>
          </p:spPr>
          <p:txBody>
            <a:bodyPr/>
            <a:lstStyle/>
            <a:p>
              <a:pPr marL="342900" marR="0" lvl="0" indent="-34290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id-ID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Persamaan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dasar</a:t>
              </a:r>
              <a:r>
                <a:rPr kumimoji="0" lang="id-ID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gelombang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elektromagnetik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/>
            <a:srcRect t="18182" b="13636"/>
            <a:stretch>
              <a:fillRect/>
            </a:stretch>
          </p:blipFill>
          <p:spPr bwMode="auto">
            <a:xfrm>
              <a:off x="5072066" y="4786322"/>
              <a:ext cx="2502211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ight Arrow 9"/>
            <p:cNvSpPr/>
            <p:nvPr/>
          </p:nvSpPr>
          <p:spPr>
            <a:xfrm>
              <a:off x="3643306" y="5143512"/>
              <a:ext cx="714380" cy="28575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500198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id-ID" b="1" dirty="0" smtClean="0">
                <a:solidFill>
                  <a:schemeClr val="bg1"/>
                </a:solidFill>
              </a:rPr>
              <a:t>B. 	</a:t>
            </a:r>
            <a:r>
              <a:rPr lang="en-US" b="1" dirty="0" smtClean="0">
                <a:solidFill>
                  <a:schemeClr val="bg1"/>
                </a:solidFill>
              </a:rPr>
              <a:t>Kara</a:t>
            </a:r>
            <a:r>
              <a:rPr lang="id-ID" b="1" dirty="0" smtClean="0">
                <a:solidFill>
                  <a:schemeClr val="bg1"/>
                </a:solidFill>
              </a:rPr>
              <a:t>k</a:t>
            </a:r>
            <a:r>
              <a:rPr lang="en-US" b="1" dirty="0" err="1" smtClean="0">
                <a:solidFill>
                  <a:schemeClr val="bg1"/>
                </a:solidFill>
              </a:rPr>
              <a:t>teristik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Penerapan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id-ID" b="1" dirty="0" smtClean="0">
                <a:solidFill>
                  <a:schemeClr val="bg1"/>
                </a:solidFill>
              </a:rPr>
              <a:t>	</a:t>
            </a:r>
            <a:r>
              <a:rPr lang="en-US" b="1" dirty="0" err="1" smtClean="0">
                <a:solidFill>
                  <a:schemeClr val="bg1"/>
                </a:solidFill>
              </a:rPr>
              <a:t>Tiap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Gelombang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Elektromagnetik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/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Frekuensi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gelombang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radio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mulai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30 kHz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atas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514350" indent="-514350"/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Gelombang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radio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dihasilkan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muatan-muatan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listrik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dipercepat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melalui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kawat-kawat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penghantar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id-ID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/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Muatan-muatan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ini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dibangkitkan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rangkaian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elektronika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</a:t>
            </a:r>
            <a:r>
              <a:rPr lang="id-ID" dirty="0" smtClean="0">
                <a:solidFill>
                  <a:schemeClr val="tx2">
                    <a:lumMod val="50000"/>
                  </a:schemeClr>
                </a:solidFill>
              </a:rPr>
              <a:t>seb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ut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</a:rPr>
              <a:t>osilator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Gelombang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radio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ini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dipancarkan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antena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diterima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oleh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antena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pula.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57158" y="274638"/>
            <a:ext cx="8358246" cy="93978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elombang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Radio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8680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69"/>
                <a:gridCol w="2915729"/>
                <a:gridCol w="2608810"/>
              </a:tblGrid>
              <a:tr h="32518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Lebar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frekuensi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Panjang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gelombang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tertentu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Beberapa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penggunaan</a:t>
                      </a:r>
                      <a:endParaRPr lang="en-US" dirty="0"/>
                    </a:p>
                  </a:txBody>
                  <a:tcPr/>
                </a:tc>
              </a:tr>
              <a:tr h="798808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Low 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en-US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LF )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 kHz – 300 kHz</a:t>
                      </a:r>
                      <a:endParaRPr lang="en-US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Long wave</a:t>
                      </a:r>
                    </a:p>
                    <a:p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1 500 m</a:t>
                      </a:r>
                      <a:endParaRPr lang="en-US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Radio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gelombang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panjang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dan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komunikasi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melalui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jarak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jauh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9165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Medium ( MF )</a:t>
                      </a:r>
                    </a:p>
                    <a:p>
                      <a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300 kHz – 3 MHz</a:t>
                      </a:r>
                      <a:endParaRPr lang="en-US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Medium wave</a:t>
                      </a:r>
                    </a:p>
                    <a:p>
                      <a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300 m</a:t>
                      </a:r>
                      <a:endParaRPr lang="en-US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Gelombang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medium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lokal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dan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radio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jarak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jauh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98808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High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(HF</a:t>
                      </a:r>
                      <a:r>
                        <a:rPr lang="en-US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)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3MHz – 30 MHz</a:t>
                      </a:r>
                      <a:endParaRPr lang="en-US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Short wave</a:t>
                      </a:r>
                    </a:p>
                    <a:p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</a:t>
                      </a:r>
                      <a:r>
                        <a:rPr lang="en-US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</a:t>
                      </a:r>
                      <a:endParaRPr lang="en-US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Radio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gelombang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pendek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dan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komukasi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radio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amatir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dan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CB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9165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Very high</a:t>
                      </a:r>
                      <a:r>
                        <a:rPr lang="en-US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 VHF )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 MHz – 300 MHz</a:t>
                      </a:r>
                      <a:endParaRPr lang="en-US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Very short wave</a:t>
                      </a:r>
                    </a:p>
                    <a:p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 m</a:t>
                      </a:r>
                      <a:endParaRPr lang="en-US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Radio FM,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polisi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dan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pelayanan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darurat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9165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Ultrahigh ( UHF )</a:t>
                      </a:r>
                    </a:p>
                    <a:p>
                      <a:r>
                        <a:rPr lang="en-US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300 MHz – 3 GHz</a:t>
                      </a:r>
                      <a:endParaRPr lang="en-US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Ultra short wave</a:t>
                      </a:r>
                    </a:p>
                    <a:p>
                      <a:r>
                        <a:rPr lang="en-US" b="1" i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 cm</a:t>
                      </a:r>
                      <a:endParaRPr lang="en-US" b="1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TV (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jalur</a:t>
                      </a:r>
                      <a:r>
                        <a:rPr lang="en-US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4, 5 )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9165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Super</a:t>
                      </a:r>
                      <a:r>
                        <a:rPr lang="en-US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high </a:t>
                      </a:r>
                      <a:r>
                        <a:rPr lang="en-US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 SHF )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Di </a:t>
                      </a:r>
                      <a:r>
                        <a:rPr lang="en-US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atas</a:t>
                      </a:r>
                      <a:r>
                        <a:rPr lang="en-US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3 GHz</a:t>
                      </a:r>
                      <a:endParaRPr lang="en-US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Microwave</a:t>
                      </a:r>
                      <a:r>
                        <a:rPr lang="en-US" b="1" i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 cm</a:t>
                      </a:r>
                      <a:endParaRPr lang="en-US" b="1" i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Radar,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komunikasi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satelit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telepon</a:t>
                      </a:r>
                      <a:r>
                        <a:rPr lang="id-ID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id-ID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dan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saluran</a:t>
                      </a:r>
                      <a:r>
                        <a:rPr lang="en-US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TV</a:t>
                      </a:r>
                      <a:endParaRPr lang="en-US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57158" y="274638"/>
            <a:ext cx="8358246" cy="93978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d-ID" sz="4000" b="1" dirty="0" smtClean="0">
                <a:solidFill>
                  <a:schemeClr val="bg1"/>
                </a:solidFill>
              </a:rPr>
              <a:t>Pengelompokkan Gelombang Radio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664</Words>
  <Application>Microsoft Office PowerPoint</Application>
  <PresentationFormat>On-screen Show (4:3)</PresentationFormat>
  <Paragraphs>113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Penemuan Gelombang Elektromagnetik</vt:lpstr>
      <vt:lpstr>Penemuan Gelombang Elektromagnetik</vt:lpstr>
      <vt:lpstr>Penemuan Gelombang Elektromagnetik</vt:lpstr>
      <vt:lpstr>Spektrum Gelombang Elektromagnetik</vt:lpstr>
      <vt:lpstr>B.  Karakteristik dan Penerapan  Tiap Gelombang Elektromagnetik</vt:lpstr>
      <vt:lpstr>Slide 8</vt:lpstr>
      <vt:lpstr>Slide 9</vt:lpstr>
      <vt:lpstr>Slide 10</vt:lpstr>
      <vt:lpstr>Slide 11</vt:lpstr>
      <vt:lpstr>Slide 12</vt:lpstr>
      <vt:lpstr>Slide 13</vt:lpstr>
      <vt:lpstr>Sinar Inframerah</vt:lpstr>
      <vt:lpstr>Apa kegunaan sinar infra merah?</vt:lpstr>
      <vt:lpstr>Cahaya Tampak</vt:lpstr>
      <vt:lpstr>Sinar Ultraviolet</vt:lpstr>
      <vt:lpstr>Sinar -X</vt:lpstr>
      <vt:lpstr>Sinar Gamma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143</cp:revision>
  <dcterms:created xsi:type="dcterms:W3CDTF">2012-01-20T05:47:03Z</dcterms:created>
  <dcterms:modified xsi:type="dcterms:W3CDTF">2012-01-30T07:25:54Z</dcterms:modified>
</cp:coreProperties>
</file>