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56" r:id="rId2"/>
    <p:sldId id="262" r:id="rId3"/>
    <p:sldId id="268" r:id="rId4"/>
    <p:sldId id="273" r:id="rId5"/>
    <p:sldId id="267" r:id="rId6"/>
    <p:sldId id="261" r:id="rId7"/>
    <p:sldId id="263" r:id="rId8"/>
    <p:sldId id="264" r:id="rId9"/>
    <p:sldId id="271" r:id="rId10"/>
    <p:sldId id="260" r:id="rId11"/>
    <p:sldId id="269" r:id="rId12"/>
    <p:sldId id="265" r:id="rId13"/>
    <p:sldId id="266" r:id="rId14"/>
    <p:sldId id="27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BE2824"/>
    <a:srgbClr val="FFFFFF"/>
    <a:srgbClr val="000000"/>
    <a:srgbClr val="F90B05"/>
    <a:srgbClr val="F8F8F8"/>
    <a:srgbClr val="993300"/>
    <a:srgbClr val="8D1E1B"/>
    <a:srgbClr val="740000"/>
    <a:srgbClr val="BC0804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2A488322-F2BA-4B5B-9748-0D474271808F}" styleName="Средний стиль 3 -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269D01E-BC32-4049-B463-5C60D7B0CCD2}" styleName="Стиль из темы 2 - акцент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20588" autoAdjust="0"/>
    <p:restoredTop sz="94660"/>
  </p:normalViewPr>
  <p:slideViewPr>
    <p:cSldViewPr>
      <p:cViewPr>
        <p:scale>
          <a:sx n="66" d="100"/>
          <a:sy n="66" d="100"/>
        </p:scale>
        <p:origin x="-1302" y="5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06D30B-D1D5-48AE-ACEC-9FC2C98834E5}" type="datetimeFigureOut">
              <a:rPr lang="ru-RU" smtClean="0"/>
              <a:pPr/>
              <a:t>10.06.2016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AE532F-3EF9-4738-948F-5397C0056DC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10.06.2016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10.06.2016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10.06.2016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10.06.2016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13" Type="http://schemas.openxmlformats.org/officeDocument/2006/relationships/image" Target="../media/image31.jpeg"/><Relationship Id="rId3" Type="http://schemas.openxmlformats.org/officeDocument/2006/relationships/image" Target="../media/image21.png"/><Relationship Id="rId7" Type="http://schemas.openxmlformats.org/officeDocument/2006/relationships/image" Target="../media/image25.jpeg"/><Relationship Id="rId12" Type="http://schemas.openxmlformats.org/officeDocument/2006/relationships/image" Target="../media/image30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11" Type="http://schemas.openxmlformats.org/officeDocument/2006/relationships/image" Target="../media/image29.jpeg"/><Relationship Id="rId5" Type="http://schemas.openxmlformats.org/officeDocument/2006/relationships/image" Target="../media/image23.jpeg"/><Relationship Id="rId15" Type="http://schemas.openxmlformats.org/officeDocument/2006/relationships/image" Target="../media/image4.png"/><Relationship Id="rId10" Type="http://schemas.openxmlformats.org/officeDocument/2006/relationships/image" Target="../media/image28.jpeg"/><Relationship Id="rId4" Type="http://schemas.openxmlformats.org/officeDocument/2006/relationships/image" Target="../media/image22.jpeg"/><Relationship Id="rId9" Type="http://schemas.openxmlformats.org/officeDocument/2006/relationships/image" Target="../media/image27.jpeg"/><Relationship Id="rId14" Type="http://schemas.openxmlformats.org/officeDocument/2006/relationships/image" Target="../media/image3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gif"/><Relationship Id="rId13" Type="http://schemas.openxmlformats.org/officeDocument/2006/relationships/image" Target="../media/image44.jpeg"/><Relationship Id="rId3" Type="http://schemas.openxmlformats.org/officeDocument/2006/relationships/image" Target="../media/image34.png"/><Relationship Id="rId7" Type="http://schemas.openxmlformats.org/officeDocument/2006/relationships/image" Target="../media/image38.gif"/><Relationship Id="rId12" Type="http://schemas.openxmlformats.org/officeDocument/2006/relationships/image" Target="../media/image43.jpeg"/><Relationship Id="rId17" Type="http://schemas.openxmlformats.org/officeDocument/2006/relationships/image" Target="../media/image48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7.gif"/><Relationship Id="rId1" Type="http://schemas.openxmlformats.org/officeDocument/2006/relationships/audio" Target="file:///C:\Users\Samsung\Desktop\&#1052;&#1086;&#1088;&#1103;).wav" TargetMode="External"/><Relationship Id="rId6" Type="http://schemas.openxmlformats.org/officeDocument/2006/relationships/image" Target="../media/image37.gif"/><Relationship Id="rId11" Type="http://schemas.openxmlformats.org/officeDocument/2006/relationships/image" Target="../media/image42.jpeg"/><Relationship Id="rId5" Type="http://schemas.openxmlformats.org/officeDocument/2006/relationships/image" Target="../media/image36.gif"/><Relationship Id="rId15" Type="http://schemas.openxmlformats.org/officeDocument/2006/relationships/image" Target="../media/image46.jpeg"/><Relationship Id="rId10" Type="http://schemas.openxmlformats.org/officeDocument/2006/relationships/image" Target="../media/image41.gif"/><Relationship Id="rId4" Type="http://schemas.openxmlformats.org/officeDocument/2006/relationships/image" Target="../media/image35.jpeg"/><Relationship Id="rId9" Type="http://schemas.openxmlformats.org/officeDocument/2006/relationships/image" Target="../media/image40.gif"/><Relationship Id="rId14" Type="http://schemas.openxmlformats.org/officeDocument/2006/relationships/image" Target="../media/image45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audio" Target="../media/audio2.wav"/><Relationship Id="rId7" Type="http://schemas.openxmlformats.org/officeDocument/2006/relationships/image" Target="../media/image7.png"/><Relationship Id="rId2" Type="http://schemas.openxmlformats.org/officeDocument/2006/relationships/audio" Target="file:///C:\Users\Samsung\Desktop\&#1053;&#1086;&#1074;&#1072;&#1103;%20&#1087;&#1072;&#1087;&#1082;&#1072;\1\&#1041;&#1077;&#1079;&#1099;&#1084;&#1103;&#1085;&#1085;&#1099;&#1081;3%20(3).wav" TargetMode="External"/><Relationship Id="rId1" Type="http://schemas.openxmlformats.org/officeDocument/2006/relationships/audio" Target="file:///C:\Users\Samsung\Desktop\&#1041;&#1077;&#1079;&#1099;&#1084;&#1103;&#1085;&#1085;&#1099;&#1081;%20(3).wma" TargetMode="External"/><Relationship Id="rId6" Type="http://schemas.openxmlformats.org/officeDocument/2006/relationships/image" Target="../media/image6.jpeg"/><Relationship Id="rId5" Type="http://schemas.openxmlformats.org/officeDocument/2006/relationships/image" Target="../media/image2.jpeg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Samsung\Desktop\&#1042;&#1086;&#1089;&#1090;&#1086;&#1095;&#1085;&#1086;-&#1077;&#1074;&#1088;&#1086;&#1087;.wav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Samsung\Desktop\&#1047;&#1072;&#1087;&#1072;&#1076;&#1085;&#1086;=&#1089;&#1080;&#1073;&#1080;&#1088;&#1089;&#1082;&#1072;&#1103;%20(5).wav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Samsung\Desktop\&#1057;&#1088;&#1077;&#1076;&#1085;&#1077;&#1089;&#1080;&#1073;&#1080;&#1088;&#1089;&#1082;&#1086;&#1077;.wav" TargetMode="External"/><Relationship Id="rId6" Type="http://schemas.openxmlformats.org/officeDocument/2006/relationships/image" Target="../media/image8.png"/><Relationship Id="rId5" Type="http://schemas.openxmlformats.org/officeDocument/2006/relationships/image" Target="../media/image4.png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2525+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2" y="0"/>
            <a:ext cx="9137936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07704" y="692696"/>
            <a:ext cx="6912768" cy="2448272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31750" contourW="12700">
              <a:bevelT w="63500" h="571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5400" b="1" dirty="0" smtClean="0">
                <a:ln w="11430"/>
                <a:solidFill>
                  <a:srgbClr val="99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5400" b="1" dirty="0" smtClean="0">
                <a:ln w="11430"/>
                <a:solidFill>
                  <a:srgbClr val="99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5400" b="1" dirty="0" smtClean="0">
                <a:ln w="11430"/>
                <a:solidFill>
                  <a:srgbClr val="99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5400" b="1" dirty="0" smtClean="0">
                <a:ln w="11430"/>
                <a:solidFill>
                  <a:srgbClr val="99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sz="5400" b="1" dirty="0">
              <a:ln w="11430"/>
              <a:solidFill>
                <a:srgbClr val="9933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000232" y="2643182"/>
            <a:ext cx="642942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ln w="11430"/>
                <a:solidFill>
                  <a:srgbClr val="99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«Природа, население и хозяйство России»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929290" y="5715016"/>
            <a:ext cx="32147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Учитель географии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МБОУ СОШ №3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Попова О.Ю.</a:t>
            </a: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г.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Спасск-Дальний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43174" y="285728"/>
            <a:ext cx="51435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Презентация к уроку по географии в 7 классе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83551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" presetID="22" presetClass="entr" presetSubtype="2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Рисунок 21" descr="252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2" y="0"/>
            <a:ext cx="9137936" cy="6858000"/>
          </a:xfrm>
          <a:prstGeom prst="rect">
            <a:avLst/>
          </a:prstGeom>
        </p:spPr>
      </p:pic>
      <p:pic>
        <p:nvPicPr>
          <p:cNvPr id="19" name="Рисунок 18" descr="природные зоны 2 вариант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20" y="857232"/>
            <a:ext cx="9144000" cy="522139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214290"/>
            <a:ext cx="6789440" cy="940966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Природные зоны</a:t>
            </a:r>
            <a:endParaRPr lang="ru-RU" sz="3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2 арктика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0345" y="1339908"/>
            <a:ext cx="8873655" cy="5518092"/>
          </a:xfrm>
          <a:prstGeom prst="rect">
            <a:avLst/>
          </a:prstGeom>
          <a:scene3d>
            <a:camera prst="orthographicFront"/>
            <a:lightRig rig="threePt" dir="t">
              <a:rot lat="0" lon="0" rev="0"/>
            </a:lightRig>
          </a:scene3d>
          <a:sp3d>
            <a:bevelT w="215900" h="165100" prst="relaxedInset"/>
          </a:sp3d>
        </p:spPr>
      </p:pic>
      <p:pic>
        <p:nvPicPr>
          <p:cNvPr id="9" name="Рисунок 8" descr="тундра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6030" y="1195232"/>
            <a:ext cx="8597970" cy="566276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215900" h="165100" prst="relaxedInset"/>
          </a:sp3d>
        </p:spPr>
      </p:pic>
      <p:pic>
        <p:nvPicPr>
          <p:cNvPr id="10" name="Рисунок 9" descr="Лесотундра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8662" y="1214422"/>
            <a:ext cx="8304470" cy="564357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215900" h="165100" prst="relaxedInset"/>
          </a:sp3d>
        </p:spPr>
      </p:pic>
      <p:pic>
        <p:nvPicPr>
          <p:cNvPr id="11" name="Рисунок 10" descr="тайга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71506" y="1214422"/>
            <a:ext cx="8072494" cy="5384291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215900" h="165100" prst="relaxedInset"/>
          </a:sp3d>
        </p:spPr>
      </p:pic>
      <p:pic>
        <p:nvPicPr>
          <p:cNvPr id="12" name="Рисунок 11" descr="смешанный лес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71472" y="1090295"/>
            <a:ext cx="8429652" cy="597372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215900" h="165100" prst="relaxedInset"/>
          </a:sp3d>
        </p:spPr>
      </p:pic>
      <p:pic>
        <p:nvPicPr>
          <p:cNvPr id="13" name="Рисунок 12" descr="широколиственный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14350" y="1214422"/>
            <a:ext cx="8429650" cy="542926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215900" h="165100" prst="relaxedInset"/>
          </a:sp3d>
        </p:spPr>
      </p:pic>
      <p:pic>
        <p:nvPicPr>
          <p:cNvPr id="14" name="Рисунок 13" descr="лесостепь.jp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30866" y="1214422"/>
            <a:ext cx="8713134" cy="485778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215900" h="165100" prst="relaxedInset"/>
          </a:sp3d>
        </p:spPr>
      </p:pic>
      <p:pic>
        <p:nvPicPr>
          <p:cNvPr id="15" name="Рисунок 14" descr="степь.jp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57158" y="1006137"/>
            <a:ext cx="8786842" cy="599476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215900" h="165100" prst="relaxedInset"/>
          </a:sp3d>
        </p:spPr>
      </p:pic>
      <p:pic>
        <p:nvPicPr>
          <p:cNvPr id="16" name="Рисунок 15" descr="полупустн.jp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47044" y="1129051"/>
            <a:ext cx="8796956" cy="572894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215900" h="165100" prst="relaxedInset"/>
          </a:sp3d>
        </p:spPr>
      </p:pic>
      <p:pic>
        <p:nvPicPr>
          <p:cNvPr id="17" name="Рисунок 16" descr="пустыняjpg.jp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-26434" y="964990"/>
            <a:ext cx="9384779" cy="589301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215900" h="165100" prst="relaxedInset"/>
          </a:sp3d>
        </p:spPr>
      </p:pic>
      <p:pic>
        <p:nvPicPr>
          <p:cNvPr id="18" name="Рисунок 17" descr="субтропикиa.jp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42844" y="952486"/>
            <a:ext cx="9072626" cy="604841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215900" h="165100" prst="relaxedInset"/>
          </a:sp3d>
        </p:spPr>
      </p:pic>
      <p:pic>
        <p:nvPicPr>
          <p:cNvPr id="24" name="Содержимое 9" descr="++++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0" y="0"/>
            <a:ext cx="2480037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49618845"/>
      </p:ext>
    </p:extLst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3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10" presetClass="exit" presetSubtype="0" fill="hold" nodeType="after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4500"/>
                            </p:stCondLst>
                            <p:childTnLst>
                              <p:par>
                                <p:cTn id="19" presetID="16" presetClass="entr" presetSubtype="2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6000"/>
                            </p:stCondLst>
                            <p:childTnLst>
                              <p:par>
                                <p:cTn id="23" presetID="10" presetClass="exit" presetSubtype="0" fill="hold" nodeType="after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000"/>
                            </p:stCondLst>
                            <p:childTnLst>
                              <p:par>
                                <p:cTn id="27" presetID="16" presetClass="entr" presetSubtype="2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9000"/>
                            </p:stCondLst>
                            <p:childTnLst>
                              <p:par>
                                <p:cTn id="31" presetID="10" presetClass="exit" presetSubtype="0" fill="hold" nodeType="after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0"/>
                            </p:stCondLst>
                            <p:childTnLst>
                              <p:par>
                                <p:cTn id="35" presetID="16" presetClass="entr" presetSubtype="2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000"/>
                            </p:stCondLst>
                            <p:childTnLst>
                              <p:par>
                                <p:cTn id="39" presetID="10" presetClass="exit" presetSubtype="0" fill="hold" nodeType="after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3000"/>
                            </p:stCondLst>
                            <p:childTnLst>
                              <p:par>
                                <p:cTn id="43" presetID="16" presetClass="entr" presetSubtype="2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0"/>
                            </p:stCondLst>
                            <p:childTnLst>
                              <p:par>
                                <p:cTn id="47" presetID="10" presetClass="exit" presetSubtype="0" fill="hold" nodeType="after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6000"/>
                            </p:stCondLst>
                            <p:childTnLst>
                              <p:par>
                                <p:cTn id="51" presetID="16" presetClass="entr" presetSubtype="2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8000"/>
                            </p:stCondLst>
                            <p:childTnLst>
                              <p:par>
                                <p:cTn id="55" presetID="10" presetClass="exit" presetSubtype="0" fill="hold" nodeType="after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9000"/>
                            </p:stCondLst>
                            <p:childTnLst>
                              <p:par>
                                <p:cTn id="59" presetID="16" presetClass="entr" presetSubtype="2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1000"/>
                            </p:stCondLst>
                            <p:childTnLst>
                              <p:par>
                                <p:cTn id="63" presetID="10" presetClass="exit" presetSubtype="0" fill="hold" nodeType="after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92000"/>
                            </p:stCondLst>
                            <p:childTnLst>
                              <p:par>
                                <p:cTn id="67" presetID="16" presetClass="entr" presetSubtype="2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4000"/>
                            </p:stCondLst>
                            <p:childTnLst>
                              <p:par>
                                <p:cTn id="71" presetID="10" presetClass="exit" presetSubtype="0" fill="hold" nodeType="after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5000"/>
                            </p:stCondLst>
                            <p:childTnLst>
                              <p:par>
                                <p:cTn id="75" presetID="16" presetClass="entr" presetSubtype="2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7000"/>
                            </p:stCondLst>
                            <p:childTnLst>
                              <p:par>
                                <p:cTn id="79" presetID="10" presetClass="exit" presetSubtype="0" fill="hold" nodeType="after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18000"/>
                            </p:stCondLst>
                            <p:childTnLst>
                              <p:par>
                                <p:cTn id="83" presetID="16" presetClass="entr" presetSubtype="2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8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20000"/>
                            </p:stCondLst>
                            <p:childTnLst>
                              <p:par>
                                <p:cTn id="87" presetID="10" presetClass="exit" presetSubtype="0" fill="hold" nodeType="after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31000"/>
                            </p:stCondLst>
                            <p:childTnLst>
                              <p:par>
                                <p:cTn id="91" presetID="16" presetClass="entr" presetSubtype="2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9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33000"/>
                            </p:stCondLst>
                            <p:childTnLst>
                              <p:par>
                                <p:cTn id="95" presetID="10" presetClass="exit" presetSubtype="0" fill="hold" nodeType="after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7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6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52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62550"/>
          </a:xfrm>
        </p:spPr>
      </p:pic>
      <p:pic>
        <p:nvPicPr>
          <p:cNvPr id="2050" name="Picture 2" descr="D:\Школа\Конкурс\++++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2492376" cy="6894513"/>
          </a:xfrm>
          <a:prstGeom prst="rect">
            <a:avLst/>
          </a:prstGeom>
          <a:noFill/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571736" y="1428736"/>
          <a:ext cx="6096000" cy="4980626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500330"/>
                <a:gridCol w="3595670"/>
              </a:tblGrid>
              <a:tr h="500066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Природные зоны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Элементы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928958">
                <a:tc>
                  <a:txBody>
                    <a:bodyPr/>
                    <a:lstStyle/>
                    <a:p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   Субтропики</a:t>
                      </a:r>
                    </a:p>
                    <a:p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   Степь</a:t>
                      </a:r>
                    </a:p>
                    <a:p>
                      <a:endParaRPr lang="ru-RU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   Арктика</a:t>
                      </a:r>
                    </a:p>
                    <a:p>
                      <a:endParaRPr lang="ru-RU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   Пустыня</a:t>
                      </a:r>
                    </a:p>
                    <a:p>
                      <a:endParaRPr lang="ru-RU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    Тайга</a:t>
                      </a:r>
                    </a:p>
                    <a:p>
                      <a:endParaRPr lang="ru-RU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    Тундра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Название природной зоны обозначает безлесные вершины гор.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Произрастают декоративные растения: пальмы и кипарис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Самая большая по площади природная зона страны.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Царство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ковылей на чернозёмных почвах.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Самая северная природная зона.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Характерными животными являются бурый медведь, бурундук, рябчик.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Можно наблюдать «сухие грозы». Подземные воды залегают глубоко.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Наиболее типичны для этой зоны лишайники</a:t>
                      </a:r>
                    </a:p>
                    <a:p>
                      <a:pPr marL="342900" indent="-342900">
                        <a:buNone/>
                      </a:pP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571736" y="357166"/>
            <a:ext cx="64294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Расположите природные зоны в правильной последовательности (с севера на юг). </a:t>
            </a:r>
            <a:r>
              <a:rPr lang="ru-RU" sz="2000" b="1" smtClean="0">
                <a:latin typeface="Times New Roman" pitchFamily="18" charset="0"/>
                <a:cs typeface="Times New Roman" pitchFamily="18" charset="0"/>
              </a:rPr>
              <a:t>Определите 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подходящие для них элементы.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Моря)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214282" y="6553200"/>
            <a:ext cx="304800" cy="304800"/>
          </a:xfrm>
          <a:prstGeom prst="rect">
            <a:avLst/>
          </a:prstGeom>
        </p:spPr>
      </p:pic>
      <p:pic>
        <p:nvPicPr>
          <p:cNvPr id="26" name="Рисунок 25" descr="2525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32" y="0"/>
            <a:ext cx="9137936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2428860" y="428604"/>
            <a:ext cx="50006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       Природные ресурсы</a:t>
            </a:r>
          </a:p>
        </p:txBody>
      </p:sp>
      <p:pic>
        <p:nvPicPr>
          <p:cNvPr id="10" name="Рисунок 9" descr="Без имени-1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22950" y="0"/>
            <a:ext cx="6298099" cy="6858000"/>
          </a:xfrm>
          <a:prstGeom prst="rect">
            <a:avLst/>
          </a:prstGeom>
        </p:spPr>
      </p:pic>
      <p:pic>
        <p:nvPicPr>
          <p:cNvPr id="11" name="Рисунок 10" descr="Без имени-2.gi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22950" y="0"/>
            <a:ext cx="6298099" cy="6858000"/>
          </a:xfrm>
          <a:prstGeom prst="rect">
            <a:avLst/>
          </a:prstGeom>
        </p:spPr>
      </p:pic>
      <p:pic>
        <p:nvPicPr>
          <p:cNvPr id="12" name="Рисунок 11" descr="Без имени-3.gif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22950" y="0"/>
            <a:ext cx="6298099" cy="6858000"/>
          </a:xfrm>
          <a:prstGeom prst="rect">
            <a:avLst/>
          </a:prstGeom>
        </p:spPr>
      </p:pic>
      <p:pic>
        <p:nvPicPr>
          <p:cNvPr id="13" name="Рисунок 12" descr="Без имени-4.gif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22950" y="0"/>
            <a:ext cx="6298099" cy="6858000"/>
          </a:xfrm>
          <a:prstGeom prst="rect">
            <a:avLst/>
          </a:prstGeom>
        </p:spPr>
      </p:pic>
      <p:pic>
        <p:nvPicPr>
          <p:cNvPr id="14" name="Рисунок 13" descr="Без имени-5.gif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422950" y="0"/>
            <a:ext cx="6298099" cy="6858000"/>
          </a:xfrm>
          <a:prstGeom prst="rect">
            <a:avLst/>
          </a:prstGeom>
        </p:spPr>
      </p:pic>
      <p:pic>
        <p:nvPicPr>
          <p:cNvPr id="15" name="Рисунок 14" descr="Без имени-6.gif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422950" y="0"/>
            <a:ext cx="6298099" cy="6858000"/>
          </a:xfrm>
          <a:prstGeom prst="rect">
            <a:avLst/>
          </a:prstGeom>
        </p:spPr>
      </p:pic>
      <p:pic>
        <p:nvPicPr>
          <p:cNvPr id="17" name="Рисунок 16" descr="550px-24.04-3.jp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0" y="0"/>
            <a:ext cx="9144000" cy="7637854"/>
          </a:xfrm>
          <a:prstGeom prst="rect">
            <a:avLst/>
          </a:prstGeom>
        </p:spPr>
      </p:pic>
      <p:pic>
        <p:nvPicPr>
          <p:cNvPr id="18" name="Рисунок 17" descr="8392.jp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0"/>
            <a:ext cx="9180945" cy="6858000"/>
          </a:xfrm>
          <a:prstGeom prst="rect">
            <a:avLst/>
          </a:prstGeom>
        </p:spPr>
      </p:pic>
      <p:pic>
        <p:nvPicPr>
          <p:cNvPr id="19" name="Рисунок 18" descr="ba18e7c8d4055e62035d7c7e42fc48fb.JP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715504" cy="7358090"/>
          </a:xfrm>
          <a:prstGeom prst="rect">
            <a:avLst/>
          </a:prstGeom>
        </p:spPr>
      </p:pic>
      <p:pic>
        <p:nvPicPr>
          <p:cNvPr id="20" name="Рисунок 19" descr="image004.gif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42844" y="1142959"/>
            <a:ext cx="9144000" cy="5715041"/>
          </a:xfrm>
          <a:prstGeom prst="rect">
            <a:avLst/>
          </a:prstGeom>
        </p:spPr>
      </p:pic>
      <p:pic>
        <p:nvPicPr>
          <p:cNvPr id="21" name="Рисунок 20" descr="0014-014-Lesnye-resursy-Rossii.jp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0" y="0"/>
            <a:ext cx="9455931" cy="7074622"/>
          </a:xfrm>
          <a:prstGeom prst="rect">
            <a:avLst/>
          </a:prstGeom>
        </p:spPr>
      </p:pic>
      <p:pic>
        <p:nvPicPr>
          <p:cNvPr id="16" name="Рисунок 15" descr="Без имени-7.gif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417173" y="0"/>
            <a:ext cx="6298099" cy="6858000"/>
          </a:xfrm>
          <a:prstGeom prst="rect">
            <a:avLst/>
          </a:prstGeom>
        </p:spPr>
      </p:pic>
      <p:pic>
        <p:nvPicPr>
          <p:cNvPr id="24" name="Рисунок 23" descr="8.jp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0" y="1000108"/>
            <a:ext cx="9144000" cy="5643602"/>
          </a:xfrm>
          <a:prstGeom prst="rect">
            <a:avLst/>
          </a:prstGeom>
        </p:spPr>
      </p:pic>
      <p:sp>
        <p:nvSpPr>
          <p:cNvPr id="41" name="Содержимое 4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5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0"/>
                            </p:stCondLst>
                            <p:childTnLst>
                              <p:par>
                                <p:cTn id="13" presetID="10" presetClass="exit" presetSubtype="0" fill="hold" nodeType="after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1000"/>
                            </p:stCondLst>
                            <p:childTnLst>
                              <p:par>
                                <p:cTn id="20" presetID="55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4000"/>
                            </p:stCondLst>
                            <p:childTnLst>
                              <p:par>
                                <p:cTn id="26" presetID="10" presetClass="exit" presetSubtype="0" fill="hold" nodeType="after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6000"/>
                            </p:stCondLst>
                            <p:childTnLst>
                              <p:par>
                                <p:cTn id="30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000"/>
                            </p:stCondLst>
                            <p:childTnLst>
                              <p:par>
                                <p:cTn id="33" presetID="55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9000"/>
                            </p:stCondLst>
                            <p:childTnLst>
                              <p:par>
                                <p:cTn id="39" presetID="1" presetClass="exit" presetSubtype="0" fill="hold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9000"/>
                            </p:stCondLst>
                            <p:childTnLst>
                              <p:par>
                                <p:cTn id="42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3000"/>
                            </p:stCondLst>
                            <p:childTnLst>
                              <p:par>
                                <p:cTn id="49" presetID="22" presetClass="exit" presetSubtype="4" fill="hold" nodeType="after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0"/>
                            </p:stCondLst>
                            <p:childTnLst>
                              <p:par>
                                <p:cTn id="53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6000"/>
                            </p:stCondLst>
                            <p:childTnLst>
                              <p:par>
                                <p:cTn id="56" presetID="2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9000"/>
                            </p:stCondLst>
                            <p:childTnLst>
                              <p:par>
                                <p:cTn id="60" presetID="1" presetClass="exit" presetSubtype="0" fill="hold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9000"/>
                            </p:stCondLst>
                            <p:childTnLst>
                              <p:par>
                                <p:cTn id="63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80000"/>
                            </p:stCondLst>
                            <p:childTnLst>
                              <p:par>
                                <p:cTn id="66" presetID="55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3000"/>
                            </p:stCondLst>
                            <p:childTnLst>
                              <p:par>
                                <p:cTn id="72" presetID="1" presetClass="exit" presetSubtype="0" fill="hold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52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62550"/>
          </a:xfr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3214678" y="60324"/>
            <a:ext cx="3214710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       Население</a:t>
            </a:r>
          </a:p>
        </p:txBody>
      </p:sp>
      <p:pic>
        <p:nvPicPr>
          <p:cNvPr id="7" name="Рисунок 6" descr="Население_России_2001-201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2976" y="1000108"/>
            <a:ext cx="8001024" cy="466509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relaxedInset"/>
          </a:sp3d>
        </p:spPr>
      </p:pic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1142976" y="5357825"/>
          <a:ext cx="8001024" cy="1357323"/>
        </p:xfrm>
        <a:graphic>
          <a:graphicData uri="http://schemas.openxmlformats.org/drawingml/2006/table">
            <a:tbl>
              <a:tblPr firstRow="1" bandRow="1">
                <a:tableStyleId>{35758FB7-9AC5-4552-8A53-C91805E547FA}</a:tableStyleId>
              </a:tblPr>
              <a:tblGrid>
                <a:gridCol w="2143140"/>
                <a:gridCol w="2643206"/>
                <a:gridCol w="3214678"/>
              </a:tblGrid>
              <a:tr h="463225"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ПЛОТНОСТЬ НАСЕЛЕНИЯ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РАЙОНЫ СТРАНЫ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ПРИЧИНЫ ВЛИЯЮЩИЕ НА ПЛОТНОСТЬ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47049"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ВЫСОКАЯ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47049"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НИЗКАЯ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2500298" y="559338"/>
            <a:ext cx="64294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Заполните таблицу. По окончании работы сделайте вывод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5" name="Рисунок 4" descr="++++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2480037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52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6255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4000496" y="285728"/>
            <a:ext cx="235745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Хозяйство</a:t>
            </a:r>
            <a:endParaRPr lang="ru-RU" sz="3200" dirty="0"/>
          </a:p>
        </p:txBody>
      </p:sp>
      <p:sp>
        <p:nvSpPr>
          <p:cNvPr id="10" name="TextBox 9"/>
          <p:cNvSpPr txBox="1"/>
          <p:nvPr/>
        </p:nvSpPr>
        <p:spPr>
          <a:xfrm>
            <a:off x="2428860" y="1000108"/>
            <a:ext cx="671514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Распределите отрасли хозяйства России по секторам: первичный, вторичный, третичный.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 отраслевой структуре хозяйства определите, на какой стадии развития находится страна (аграрный, индустриальный, постиндустриальный)</a:t>
            </a:r>
          </a:p>
          <a:p>
            <a:endParaRPr lang="ru-RU" dirty="0"/>
          </a:p>
        </p:txBody>
      </p:sp>
      <p:pic>
        <p:nvPicPr>
          <p:cNvPr id="16" name="Содержимое 15" descr="htmlconvd-5mGsoQ_html_1c7cc4e8.pn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-1285916" y="2714620"/>
            <a:ext cx="10774029" cy="4286256"/>
          </a:xfrm>
        </p:spPr>
      </p:pic>
      <p:pic>
        <p:nvPicPr>
          <p:cNvPr id="7" name="Рисунок 6" descr="++++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2480037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Содержимое 7" descr="2525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62550"/>
          </a:xfrm>
        </p:spPr>
      </p:pic>
      <p:sp>
        <p:nvSpPr>
          <p:cNvPr id="5" name="TextBox 4"/>
          <p:cNvSpPr txBox="1"/>
          <p:nvPr/>
        </p:nvSpPr>
        <p:spPr>
          <a:xfrm>
            <a:off x="2786050" y="2143116"/>
            <a:ext cx="521497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Поезжай за моря-океаны,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Надо всею землёй пролети: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Есть на свете различные страны,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Но такой, как у нас, не найти.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Глубоки наши светлые воды,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Широка и привольна земля,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 гремят, не смолкая, заводы,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 шумят, расцветая, поля...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857488" y="1000108"/>
            <a:ext cx="55721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Поезжай за моря-океаны</a:t>
            </a:r>
          </a:p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                           М. Исаковский</a:t>
            </a:r>
          </a:p>
        </p:txBody>
      </p:sp>
      <p:pic>
        <p:nvPicPr>
          <p:cNvPr id="10" name="копия.wav">
            <a:hlinkClick r:id="" action="ppaction://media"/>
          </p:cNvPr>
          <p:cNvPicPr>
            <a:picLocks noRot="1" noChangeAspect="1"/>
          </p:cNvPicPr>
          <p:nvPr>
            <a:wavAudioFile r:embed="rId1" name="копия.wav"/>
          </p:nvPr>
        </p:nvPicPr>
        <p:blipFill>
          <a:blip r:embed="rId4"/>
          <a:stretch>
            <a:fillRect/>
          </a:stretch>
        </p:blipFill>
        <p:spPr>
          <a:xfrm>
            <a:off x="285720" y="2285992"/>
            <a:ext cx="304800" cy="304800"/>
          </a:xfrm>
          <a:prstGeom prst="rect">
            <a:avLst/>
          </a:prstGeom>
        </p:spPr>
      </p:pic>
      <p:pic>
        <p:nvPicPr>
          <p:cNvPr id="9" name="Рисунок 8" descr="++++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2480037" cy="6858000"/>
          </a:xfrm>
          <a:prstGeom prst="rect">
            <a:avLst/>
          </a:prstGeom>
        </p:spPr>
      </p:pic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FBFB03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8902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5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52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62550"/>
          </a:xfrm>
        </p:spPr>
      </p:pic>
      <p:pic>
        <p:nvPicPr>
          <p:cNvPr id="3074" name="Picture 2" descr="D:\Школа\Конкурс\++++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36512"/>
            <a:ext cx="2492375" cy="689451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428860" y="500042"/>
            <a:ext cx="64294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Расположите пункты изучения страны в правильной последовательности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6572264" y="1714488"/>
            <a:ext cx="2143140" cy="57150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Хозяйство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6572264" y="2571744"/>
            <a:ext cx="2143140" cy="57150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Климат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6643702" y="5929330"/>
            <a:ext cx="2143140" cy="57150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Природные зоны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6500826" y="4286256"/>
            <a:ext cx="2143140" cy="57150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Рельеф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6572264" y="1000108"/>
            <a:ext cx="2143140" cy="57150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Население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6500826" y="5072074"/>
            <a:ext cx="2286016" cy="57150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Природные ресурсы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00298" y="135729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1</a:t>
            </a:r>
            <a:endParaRPr lang="ru-RU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2500298" y="214311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2</a:t>
            </a:r>
            <a:endParaRPr lang="ru-RU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2500298" y="285749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3</a:t>
            </a:r>
            <a:endParaRPr lang="ru-RU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2500298" y="350043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4</a:t>
            </a:r>
            <a:endParaRPr lang="ru-RU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2500298" y="421481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5</a:t>
            </a:r>
            <a:endParaRPr lang="ru-RU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2500298" y="485776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6</a:t>
            </a:r>
            <a:endParaRPr lang="ru-RU" b="1" dirty="0"/>
          </a:p>
        </p:txBody>
      </p:sp>
      <p:sp>
        <p:nvSpPr>
          <p:cNvPr id="20" name="Овал 19"/>
          <p:cNvSpPr/>
          <p:nvPr/>
        </p:nvSpPr>
        <p:spPr>
          <a:xfrm>
            <a:off x="6143604" y="3500438"/>
            <a:ext cx="3000396" cy="57150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Географические районы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500298" y="564357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7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0.05001 -0.00926 L -0.43837 -0.4395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4" y="-2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8000"/>
                            </p:stCondLst>
                            <p:childTnLst>
                              <p:par>
                                <p:cTn id="12" presetID="0" presetClass="path" presetSubtype="0" accel="50000" decel="5000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658 -0.0007 L -0.44618 -0.07408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6" y="-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000"/>
                            </p:stCondLst>
                            <p:childTnLst>
                              <p:par>
                                <p:cTn id="15" presetID="0" presetClass="path" presetSubtype="0" accel="50000" decel="5000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7361 0.02407 L -0.45399 -0.4588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4" y="-2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4000"/>
                            </p:stCondLst>
                            <p:childTnLst>
                              <p:par>
                                <p:cTn id="18" presetID="0" presetClass="path" presetSubtype="0" accel="50000" decel="5000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9722 0.00208 L -0.43837 -0.23935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8" y="-1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00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2084 -0.00255 L -0.44618 0.45949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" y="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0"/>
                            </p:stCondLst>
                            <p:childTnLst>
                              <p:par>
                                <p:cTn id="24" presetID="0" presetClass="path" presetSubtype="0" accel="50000" decel="5000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026 -0.01227 L -0.44618 0.44977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4" y="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3000"/>
                            </p:stCondLst>
                            <p:childTnLst>
                              <p:par>
                                <p:cTn id="27" presetID="0" presetClass="path" presetSubtype="0" accel="50000" decel="5000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342 -0.01018 L -0.40677 0.29445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0" y="1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2525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32" y="0"/>
            <a:ext cx="9137936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3728" y="260648"/>
            <a:ext cx="6789440" cy="66802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Рельеф России</a:t>
            </a:r>
            <a:endParaRPr lang="ru-RU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Восточно-Европейская jpg.jpg"/>
          <p:cNvPicPr>
            <a:picLocks noGrp="1" noChangeAspect="1"/>
          </p:cNvPicPr>
          <p:nvPr>
            <p:ph idx="1"/>
          </p:nvPr>
        </p:nvPicPr>
        <p:blipFill>
          <a:blip r:embed="rId6"/>
          <a:stretch>
            <a:fillRect/>
          </a:stretch>
        </p:blipFill>
        <p:spPr>
          <a:xfrm>
            <a:off x="1214414" y="1785926"/>
            <a:ext cx="7664658" cy="4525963"/>
          </a:xfrm>
          <a:scene3d>
            <a:camera prst="orthographicFront"/>
            <a:lightRig rig="threePt" dir="t"/>
          </a:scene3d>
          <a:sp3d>
            <a:bevelT prst="relaxedInset"/>
          </a:sp3d>
        </p:spPr>
      </p:pic>
      <p:sp>
        <p:nvSpPr>
          <p:cNvPr id="11" name="TextBox 10"/>
          <p:cNvSpPr txBox="1"/>
          <p:nvPr/>
        </p:nvSpPr>
        <p:spPr>
          <a:xfrm>
            <a:off x="2071670" y="3214686"/>
            <a:ext cx="17145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Восточно</a:t>
            </a:r>
            <a:r>
              <a:rPr lang="ru-RU" dirty="0" smtClean="0"/>
              <a:t>-</a:t>
            </a:r>
          </a:p>
          <a:p>
            <a:r>
              <a:rPr lang="ru-RU" dirty="0" smtClean="0"/>
              <a:t>Европейская</a:t>
            </a:r>
          </a:p>
          <a:p>
            <a:r>
              <a:rPr lang="ru-RU" dirty="0" smtClean="0"/>
              <a:t>равнина 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3643306" y="3929066"/>
            <a:ext cx="17145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Западно</a:t>
            </a:r>
            <a:r>
              <a:rPr lang="ru-RU" dirty="0" smtClean="0"/>
              <a:t>-</a:t>
            </a:r>
          </a:p>
          <a:p>
            <a:r>
              <a:rPr lang="ru-RU" dirty="0" smtClean="0"/>
              <a:t>Сибирская</a:t>
            </a:r>
          </a:p>
          <a:p>
            <a:r>
              <a:rPr lang="ru-RU" dirty="0" smtClean="0"/>
              <a:t>низменность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5072066" y="3929066"/>
            <a:ext cx="19288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Среднесибирское</a:t>
            </a:r>
          </a:p>
          <a:p>
            <a:r>
              <a:rPr lang="ru-RU" dirty="0" smtClean="0"/>
              <a:t>плоскогорье</a:t>
            </a:r>
            <a:endParaRPr lang="ru-RU" dirty="0"/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2354560" y="1071546"/>
            <a:ext cx="6789440" cy="6680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Более половины территории России занято равнинами, поэтому её часто называют страной великих равнин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17" name="Безымянный (3)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tretch>
            <a:fillRect/>
          </a:stretch>
        </p:blipFill>
        <p:spPr>
          <a:xfrm>
            <a:off x="500034" y="2571744"/>
            <a:ext cx="304800" cy="304800"/>
          </a:xfrm>
          <a:prstGeom prst="rect">
            <a:avLst/>
          </a:prstGeom>
        </p:spPr>
      </p:pic>
      <p:pic>
        <p:nvPicPr>
          <p:cNvPr id="19" name="Безымянный3 (3).wav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8"/>
          <a:stretch>
            <a:fillRect/>
          </a:stretch>
        </p:blipFill>
        <p:spPr>
          <a:xfrm>
            <a:off x="357158" y="3000372"/>
            <a:ext cx="304800" cy="304800"/>
          </a:xfrm>
          <a:prstGeom prst="rect">
            <a:avLst/>
          </a:prstGeom>
        </p:spPr>
      </p:pic>
      <p:pic>
        <p:nvPicPr>
          <p:cNvPr id="12" name="Безымянный3 (3).wav">
            <a:hlinkClick r:id="" action="ppaction://media"/>
          </p:cNvPr>
          <p:cNvPicPr>
            <a:picLocks noRot="1" noChangeAspect="1"/>
          </p:cNvPicPr>
          <p:nvPr>
            <a:wavAudioFile r:embed="rId3" name="Безымянный3 (3).wav"/>
          </p:nvPr>
        </p:nvPicPr>
        <p:blipFill>
          <a:blip r:embed="rId9"/>
          <a:stretch>
            <a:fillRect/>
          </a:stretch>
        </p:blipFill>
        <p:spPr>
          <a:xfrm>
            <a:off x="214282" y="2357430"/>
            <a:ext cx="304800" cy="304800"/>
          </a:xfrm>
          <a:prstGeom prst="rect">
            <a:avLst/>
          </a:prstGeom>
        </p:spPr>
      </p:pic>
      <p:pic>
        <p:nvPicPr>
          <p:cNvPr id="10" name="Рисунок 9" descr="++++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0" y="0"/>
            <a:ext cx="248003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76597825"/>
      </p:ext>
    </p:extLst>
  </p:cSld>
  <p:clrMapOvr>
    <a:masterClrMapping/>
  </p:clrMapOvr>
  <p:transition advClick="0" advTm="40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9474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28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">
                <p:cTn id="3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numSld="2">
                <p:cTn id="36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 showWhenStopped="0">
                <p:cTn id="3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52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62550"/>
          </a:xfrm>
        </p:spPr>
      </p:pic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500166" y="2000240"/>
          <a:ext cx="7429556" cy="329328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714514"/>
                <a:gridCol w="1785950"/>
                <a:gridCol w="1928826"/>
                <a:gridCol w="2000266"/>
              </a:tblGrid>
              <a:tr h="7322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План описания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Восточно-Европейская равнина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Западно-Сибирская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 низменность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Среднесибирское плоскогорье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322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Положение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322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Абсолютная высота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322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Структура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лежащая в основании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643174" y="500042"/>
            <a:ext cx="65008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Используя физическую карту России опишите особенности равнин. 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D:\Школа\Конкурс\++++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36513"/>
            <a:ext cx="2492375" cy="68945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252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64" y="0"/>
            <a:ext cx="9137936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285728"/>
            <a:ext cx="8229600" cy="582594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Восточно-Европейская равнина</a:t>
            </a:r>
          </a:p>
        </p:txBody>
      </p:sp>
      <p:pic>
        <p:nvPicPr>
          <p:cNvPr id="4" name="Содержимое 3" descr="1 (1).jpg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1285852" y="2000240"/>
            <a:ext cx="7553676" cy="4525963"/>
          </a:xfrm>
          <a:scene3d>
            <a:camera prst="orthographicFront"/>
            <a:lightRig rig="threePt" dir="t"/>
          </a:scene3d>
          <a:sp3d>
            <a:bevelT prst="relaxedInset"/>
          </a:sp3d>
        </p:spPr>
      </p:pic>
      <p:sp>
        <p:nvSpPr>
          <p:cNvPr id="6" name="TextBox 5"/>
          <p:cNvSpPr txBox="1"/>
          <p:nvPr/>
        </p:nvSpPr>
        <p:spPr>
          <a:xfrm>
            <a:off x="2428860" y="857232"/>
            <a:ext cx="657229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Восточно-Европейская равнина почти полностью совпадает с Восточно-Европейской платформой. Это обстоятельство объясняет её равнинный рельеф, а также отсутствие и незначительность проявлений таких стихийных явлений, как землетрясения и вулканизм.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Восточно-европ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500034" y="2571744"/>
            <a:ext cx="304800" cy="304800"/>
          </a:xfrm>
          <a:prstGeom prst="rect">
            <a:avLst/>
          </a:prstGeom>
        </p:spPr>
      </p:pic>
      <p:pic>
        <p:nvPicPr>
          <p:cNvPr id="10" name="Рисунок 9" descr="++++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2480037" cy="6858000"/>
          </a:xfrm>
          <a:prstGeom prst="rect">
            <a:avLst/>
          </a:prstGeom>
        </p:spPr>
      </p:pic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252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32" y="0"/>
            <a:ext cx="9137936" cy="6858000"/>
          </a:xfrm>
          <a:prstGeom prst="rect">
            <a:avLst/>
          </a:prstGeom>
        </p:spPr>
      </p:pic>
      <p:pic>
        <p:nvPicPr>
          <p:cNvPr id="7" name="Рисунок 6" descr="Западно-Сибирская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71604" y="2599426"/>
            <a:ext cx="7203716" cy="418716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relaxedInset"/>
          </a:sp3d>
        </p:spPr>
      </p:pic>
      <p:sp>
        <p:nvSpPr>
          <p:cNvPr id="8" name="TextBox 7"/>
          <p:cNvSpPr txBox="1"/>
          <p:nvPr/>
        </p:nvSpPr>
        <p:spPr>
          <a:xfrm>
            <a:off x="2357422" y="1000108"/>
            <a:ext cx="6643734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 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ападно-Сибирская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низменность занимает площадь около 3 миллионов квадратных километров. Она охватывает 1/7 часть всей территории России. Равнина занимает всю западную часть Сибири от Уральских гор на западе до Среднесибирского плоскогорья на востоке. Эта низменность считается самой густозаселенной частью Сибири. Наибольшая освоенность отмечается в южной её части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71736" y="357166"/>
            <a:ext cx="65008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Западно-Сибирская</a:t>
            </a:r>
            <a:r>
              <a:rPr lang="ru-RU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 низменность</a:t>
            </a:r>
          </a:p>
        </p:txBody>
      </p:sp>
      <p:pic>
        <p:nvPicPr>
          <p:cNvPr id="9" name="Западно=сибирская (5)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214282" y="2571744"/>
            <a:ext cx="304800" cy="304800"/>
          </a:xfrm>
          <a:prstGeom prst="rect">
            <a:avLst/>
          </a:prstGeom>
        </p:spPr>
      </p:pic>
      <p:pic>
        <p:nvPicPr>
          <p:cNvPr id="10" name="Содержимое 9" descr="++++.png"/>
          <p:cNvPicPr>
            <a:picLocks noGrp="1" noChangeAspect="1"/>
          </p:cNvPicPr>
          <p:nvPr>
            <p:ph idx="1"/>
          </p:nvPr>
        </p:nvPicPr>
        <p:blipFill>
          <a:blip r:embed="rId6"/>
          <a:stretch>
            <a:fillRect/>
          </a:stretch>
        </p:blipFill>
        <p:spPr>
          <a:xfrm>
            <a:off x="-1" y="1"/>
            <a:ext cx="2480037" cy="6858000"/>
          </a:xfrm>
        </p:spPr>
      </p:pic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3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8" grpId="1"/>
      <p:bldP spid="13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Содержимое 10" descr="2525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62550"/>
          </a:xfrm>
        </p:spPr>
      </p:pic>
      <p:sp>
        <p:nvSpPr>
          <p:cNvPr id="6" name="TextBox 5"/>
          <p:cNvSpPr txBox="1"/>
          <p:nvPr/>
        </p:nvSpPr>
        <p:spPr>
          <a:xfrm>
            <a:off x="2571736" y="343895"/>
            <a:ext cx="56436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Среднесибирское плоскогорье</a:t>
            </a:r>
          </a:p>
        </p:txBody>
      </p:sp>
      <p:pic>
        <p:nvPicPr>
          <p:cNvPr id="7" name="Рисунок 6" descr="img6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14480" y="2071678"/>
            <a:ext cx="6929486" cy="4578951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relaxedInset"/>
          </a:sp3d>
        </p:spPr>
      </p:pic>
      <p:sp>
        <p:nvSpPr>
          <p:cNvPr id="9" name="TextBox 8"/>
          <p:cNvSpPr txBox="1"/>
          <p:nvPr/>
        </p:nvSpPr>
        <p:spPr>
          <a:xfrm>
            <a:off x="2357422" y="1000108"/>
            <a:ext cx="664373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Среднесибирское плоскогорье —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плоскогорье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в пределах Сибирской платформы, в восточной части России. Оно охватывает Якутию, Красноярский край и Иркутскую область. Площадь плоскогорья составляет около 3,5 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млн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кв. км.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Содержимое 9" descr="++++.png"/>
          <p:cNvPicPr>
            <a:picLocks noGrp="1" noChangeAspect="1"/>
          </p:cNvPicPr>
          <p:nvPr>
            <p:ph idx="1"/>
          </p:nvPr>
        </p:nvPicPr>
        <p:blipFill>
          <a:blip r:embed="rId5"/>
          <a:stretch>
            <a:fillRect/>
          </a:stretch>
        </p:blipFill>
        <p:spPr>
          <a:xfrm>
            <a:off x="-1" y="1"/>
            <a:ext cx="2480037" cy="6858000"/>
          </a:xfrm>
        </p:spPr>
      </p:pic>
      <p:pic>
        <p:nvPicPr>
          <p:cNvPr id="8" name="Среднесибирское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285720" y="2714620"/>
            <a:ext cx="304800" cy="304800"/>
          </a:xfrm>
          <a:prstGeom prst="rect">
            <a:avLst/>
          </a:prstGeom>
        </p:spPr>
      </p:pic>
      <p:pic>
        <p:nvPicPr>
          <p:cNvPr id="13" name="Содержимое 9" descr="++++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2480037" cy="6858000"/>
          </a:xfrm>
          <a:prstGeom prst="rect">
            <a:avLst/>
          </a:prstGeom>
        </p:spPr>
      </p:pic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6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10" descr="252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62550"/>
          </a:xfrm>
        </p:spPr>
      </p:pic>
      <p:sp>
        <p:nvSpPr>
          <p:cNvPr id="6" name="TextBox 5"/>
          <p:cNvSpPr txBox="1"/>
          <p:nvPr/>
        </p:nvSpPr>
        <p:spPr>
          <a:xfrm>
            <a:off x="3000364" y="0"/>
            <a:ext cx="41434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Климат</a:t>
            </a:r>
            <a:endParaRPr lang="ru-RU" sz="3200" dirty="0"/>
          </a:p>
        </p:txBody>
      </p:sp>
      <p:pic>
        <p:nvPicPr>
          <p:cNvPr id="8" name="Рисунок 7" descr="karta-tipov-klimata-Rossii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7145" y="500042"/>
            <a:ext cx="8436855" cy="6357958"/>
          </a:xfrm>
          <a:prstGeom prst="rect">
            <a:avLst/>
          </a:prstGeom>
        </p:spPr>
      </p:pic>
      <p:pic>
        <p:nvPicPr>
          <p:cNvPr id="5" name="Содержимое 9" descr="++++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2480037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10318</TotalTime>
  <Words>305</Words>
  <Application>Microsoft Office PowerPoint</Application>
  <PresentationFormat>Экран (4:3)</PresentationFormat>
  <Paragraphs>87</Paragraphs>
  <Slides>14</Slides>
  <Notes>0</Notes>
  <HiddenSlides>0</HiddenSlides>
  <MMClips>8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  </vt:lpstr>
      <vt:lpstr>Слайд 2</vt:lpstr>
      <vt:lpstr>Слайд 3</vt:lpstr>
      <vt:lpstr>Рельеф России</vt:lpstr>
      <vt:lpstr>Слайд 5</vt:lpstr>
      <vt:lpstr>         Восточно-Европейская равнина</vt:lpstr>
      <vt:lpstr>Слайд 7</vt:lpstr>
      <vt:lpstr>Слайд 8</vt:lpstr>
      <vt:lpstr>Слайд 9</vt:lpstr>
      <vt:lpstr>Природные зоны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Географические</dc:title>
  <dc:creator>Ранько Елена</dc:creator>
  <cp:lastModifiedBy>Samsung</cp:lastModifiedBy>
  <cp:revision>191</cp:revision>
  <dcterms:created xsi:type="dcterms:W3CDTF">2015-04-19T15:51:03Z</dcterms:created>
  <dcterms:modified xsi:type="dcterms:W3CDTF">2016-06-10T10:36:56Z</dcterms:modified>
</cp:coreProperties>
</file>