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66" r:id="rId3"/>
    <p:sldId id="277" r:id="rId4"/>
    <p:sldId id="267" r:id="rId5"/>
    <p:sldId id="268" r:id="rId6"/>
    <p:sldId id="269" r:id="rId7"/>
    <p:sldId id="275" r:id="rId8"/>
    <p:sldId id="276" r:id="rId9"/>
    <p:sldId id="271" r:id="rId10"/>
    <p:sldId id="272" r:id="rId11"/>
    <p:sldId id="274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24" autoAdjust="0"/>
  </p:normalViewPr>
  <p:slideViewPr>
    <p:cSldViewPr>
      <p:cViewPr varScale="1">
        <p:scale>
          <a:sx n="82" d="100"/>
          <a:sy n="82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1A304-AE0D-4E7C-B12B-EE24C433726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3BEFD-6EDB-46CB-8FE0-707861E84B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744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Берёста</a:t>
            </a:r>
            <a:r>
              <a:rPr lang="ru-RU" baseline="0" dirty="0" smtClean="0"/>
              <a:t> – материал универсальный; пластичный, легкий, прочный. Раньше из неё плели обувь, лукошки для ягод, короба для сборов грибов. </a:t>
            </a:r>
          </a:p>
          <a:p>
            <a:r>
              <a:rPr lang="ru-RU" baseline="0" dirty="0" smtClean="0"/>
              <a:t>Бересту обычно собирали весной. В это время года она более прочная и легко отделяется от ствола. Время заготовки берёсты определяли по старинной народной примете: зацвела рожь – пора в лес за берёстой. А изделия народные мастера плели поздней осенью или зимой, когда появлялось свободное время.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3BEFD-6EDB-46CB-8FE0-707861E84B6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5263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Берёста</a:t>
            </a:r>
            <a:r>
              <a:rPr lang="ru-RU" baseline="0" dirty="0" smtClean="0"/>
              <a:t> – материал универсальный; пластичный, легкий, прочный. Раньше из неё плели обувь, лукошки для ягод, короба для сборов грибов. </a:t>
            </a:r>
          </a:p>
          <a:p>
            <a:r>
              <a:rPr lang="ru-RU" baseline="0" dirty="0" smtClean="0"/>
              <a:t>Бересту обычно собирали весной. В это время года она более прочная и легко отделяется от ствола. Время заготовки берёсты определяли по старинной народной примете: зацвела рожь – пора в лес за берёстой. А изделия народные мастера плели поздней осенью или зимой, когда появлялось свободное время.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3BEFD-6EDB-46CB-8FE0-707861E84B6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5263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 мы можем озаглавить текст?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3BEFD-6EDB-46CB-8FE0-707861E84B6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4338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6370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481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4619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009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7277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0225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4707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9854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845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36738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079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524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9464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4956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1542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6501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800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4040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9009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668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2899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1354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31431-1C05-4BFC-A42A-6C625F2BB273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25D8C-696F-464A-9F7C-70E13A5C28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381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5826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media1.wav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microsoft.com/office/2007/relationships/media" Target="../media/media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datas/izo/Narodnye-promysly/0005-005-Beresta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patlah.ru/etm/etm-01/dom-promsl/pletenie/podel%20beresta/podel%20beresta-0.JPG" TargetMode="External"/><Relationship Id="rId5" Type="http://schemas.openxmlformats.org/officeDocument/2006/relationships/hyperlink" Target="http://okodesign.narod.ru/beresta17.gif" TargetMode="External"/><Relationship Id="rId4" Type="http://schemas.openxmlformats.org/officeDocument/2006/relationships/hyperlink" Target="http://mademaster.ru/images/mademaster-ru-beresta-04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media1.wav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microsoft.com/office/2007/relationships/media" Target="../media/media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голос куницы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06816" y="810267"/>
            <a:ext cx="609600" cy="609600"/>
          </a:xfrm>
          <a:prstGeom prst="rect">
            <a:avLst/>
          </a:prstGeom>
        </p:spPr>
      </p:pic>
      <p:pic>
        <p:nvPicPr>
          <p:cNvPr id="7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034290" y="697920"/>
            <a:ext cx="32821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764704"/>
            <a:ext cx="734481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 «</a:t>
            </a:r>
            <a:r>
              <a:rPr lang="ru-RU" sz="1600" b="1" dirty="0" err="1" smtClean="0">
                <a:solidFill>
                  <a:srgbClr val="002060"/>
                </a:solidFill>
              </a:rPr>
              <a:t>Уютненская</a:t>
            </a:r>
            <a:r>
              <a:rPr lang="ru-RU" sz="1600" b="1" dirty="0" smtClean="0">
                <a:solidFill>
                  <a:srgbClr val="002060"/>
                </a:solidFill>
              </a:rPr>
              <a:t> средняя школа - гимназия» </a:t>
            </a:r>
            <a:r>
              <a:rPr lang="ru-RU" sz="1600" b="1" dirty="0" err="1" smtClean="0">
                <a:solidFill>
                  <a:srgbClr val="002060"/>
                </a:solidFill>
              </a:rPr>
              <a:t>Сакского</a:t>
            </a:r>
            <a:r>
              <a:rPr lang="ru-RU" sz="1600" b="1" dirty="0" smtClean="0">
                <a:solidFill>
                  <a:srgbClr val="002060"/>
                </a:solidFill>
              </a:rPr>
              <a:t> района Республики Крым</a:t>
            </a:r>
            <a:endParaRPr lang="ru-RU" sz="40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«Презентация к уроку по учебному предмету «Русский язык» во 2-ом классе на тему </a:t>
            </a:r>
          </a:p>
          <a:p>
            <a:pPr algn="ctr"/>
            <a:r>
              <a:rPr lang="ru-RU" sz="3200" b="1" i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«Развитие речи.</a:t>
            </a:r>
          </a:p>
          <a:p>
            <a:pPr algn="ctr"/>
            <a:r>
              <a:rPr lang="ru-RU" sz="3200" b="1" i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Обучающее изложение </a:t>
            </a:r>
          </a:p>
          <a:p>
            <a:pPr algn="ctr"/>
            <a:r>
              <a:rPr lang="ru-RU" sz="3200" b="1" i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«Берёста».</a:t>
            </a:r>
          </a:p>
          <a:p>
            <a:pPr algn="ctr"/>
            <a:endParaRPr lang="ru-RU" sz="32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начальных классов: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Андриенко</a:t>
            </a:r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Светлана Евгеньевна</a:t>
            </a:r>
            <a:endParaRPr lang="ru-RU" sz="28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843747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132856"/>
            <a:ext cx="7704856" cy="2664296"/>
          </a:xfrm>
        </p:spPr>
        <p:txBody>
          <a:bodyPr>
            <a:noAutofit/>
          </a:bodyPr>
          <a:lstStyle/>
          <a:p>
            <a:r>
              <a:rPr lang="ru-RU" sz="2800" b="1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Презентацию 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</a:t>
            </a:r>
          </a:p>
          <a:p>
            <a:r>
              <a:rPr lang="ru-RU" sz="2800" b="1" dirty="0" err="1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Андриенко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Светлана Евгеньевна</a:t>
            </a:r>
            <a:endParaRPr lang="ru-RU" sz="2800" b="1" dirty="0">
              <a:ln w="1905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начальных классов</a:t>
            </a:r>
          </a:p>
          <a:p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«</a:t>
            </a:r>
            <a:r>
              <a:rPr lang="ru-RU" sz="2800" b="1" dirty="0" err="1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Уютненская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средняя школа – гимназия»</a:t>
            </a:r>
            <a:endParaRPr lang="ru-RU" sz="1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83892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04" y="0"/>
            <a:ext cx="9144000" cy="686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55876" y="580618"/>
            <a:ext cx="27723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Ссылки и материалы: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2" y="2420889"/>
            <a:ext cx="74888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Слайд 1 </a:t>
            </a:r>
            <a:r>
              <a:rPr lang="en-US" dirty="0" smtClean="0">
                <a:hlinkClick r:id="rId3"/>
              </a:rPr>
              <a:t>http://900igr.net/datas/izo/Narodnye-promysly/0005-005-Beresta.jpg</a:t>
            </a:r>
            <a:endParaRPr lang="ru-RU" dirty="0" smtClean="0"/>
          </a:p>
          <a:p>
            <a:r>
              <a:rPr lang="ru-RU" dirty="0" smtClean="0"/>
              <a:t>Слайд 3 (слева) </a:t>
            </a:r>
            <a:r>
              <a:rPr lang="en-US" dirty="0" smtClean="0">
                <a:hlinkClick r:id="rId4"/>
              </a:rPr>
              <a:t>http://mademaster.ru/images/mademaster-ru-beresta-04.jpg</a:t>
            </a:r>
            <a:endParaRPr lang="ru-RU" dirty="0" smtClean="0"/>
          </a:p>
          <a:p>
            <a:r>
              <a:rPr lang="ru-RU" dirty="0" smtClean="0"/>
              <a:t>Слайд 3 (справа)  </a:t>
            </a:r>
            <a:r>
              <a:rPr lang="en-US" dirty="0" smtClean="0">
                <a:hlinkClick r:id="rId5"/>
              </a:rPr>
              <a:t>http://okodesign.narod.ru/beresta17.gif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Слайд 4 (слева) </a:t>
            </a:r>
            <a:r>
              <a:rPr lang="en-US" dirty="0" smtClean="0">
                <a:hlinkClick r:id="rId6"/>
              </a:rPr>
              <a:t>http://patlah.ru/etm/etm-01/dom-promsl/pletenie/podel%20beresta/podel%20beresta-0.JPG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Слайд 4 (справа) </a:t>
            </a:r>
            <a:r>
              <a:rPr lang="en-US" dirty="0" smtClean="0">
                <a:hlinkClick r:id="rId6"/>
              </a:rPr>
              <a:t>http://patlah.ru/etm/etm-01/dom-promsl/pletenie/podel%20beresta/podel%20beresta-0.JPG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i="1" dirty="0" smtClean="0"/>
              <a:t>Презентация опубликована на сайте - </a:t>
            </a:r>
            <a:r>
              <a:rPr lang="ru-RU" i="1" dirty="0" err="1" smtClean="0"/>
              <a:t>viki.rdf.ru</a:t>
            </a:r>
            <a:r>
              <a:rPr lang="ru-RU" i="1" smtClean="0"/>
              <a:t>   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124744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Канакина</a:t>
            </a:r>
            <a:r>
              <a:rPr lang="ru-RU" dirty="0" smtClean="0"/>
              <a:t> В.П., Горецкий В.Г.</a:t>
            </a:r>
          </a:p>
          <a:p>
            <a:r>
              <a:rPr lang="ru-RU" dirty="0" smtClean="0"/>
              <a:t>Русский язык. 2 класс. Учеб. для </a:t>
            </a:r>
            <a:r>
              <a:rPr lang="ru-RU" dirty="0" err="1" smtClean="0"/>
              <a:t>общеобразоват</a:t>
            </a:r>
            <a:r>
              <a:rPr lang="ru-RU" dirty="0" smtClean="0"/>
              <a:t>. организаций. В 2 ч. Ч.1 – 4-е   изд.  Москва, «Просвещение»: 2014 г. 144с.: ил. – (Школа России), с. 73.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1749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голос куницы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06816" y="810267"/>
            <a:ext cx="609600" cy="609600"/>
          </a:xfrm>
          <a:prstGeom prst="rect">
            <a:avLst/>
          </a:prstGeom>
        </p:spPr>
      </p:pic>
      <p:pic>
        <p:nvPicPr>
          <p:cNvPr id="7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034290" y="697920"/>
            <a:ext cx="32821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057960"/>
            <a:ext cx="36724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Берёста 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0" name="Picture 2" descr="http://900igr.net/datas/izo/Narodnye-promysly/0005-005-Berest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314653"/>
            <a:ext cx="8352928" cy="6138684"/>
          </a:xfrm>
          <a:prstGeom prst="rect">
            <a:avLst/>
          </a:prstGeom>
          <a:noFill/>
        </p:spPr>
      </p:pic>
      <p:pic>
        <p:nvPicPr>
          <p:cNvPr id="9" name="Picture 2" descr="http://900igr.net/datas/izo/Narodnye-promysly/0005-005-Berest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332656"/>
            <a:ext cx="8352928" cy="61386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5843747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692697"/>
            <a:ext cx="8424936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                                   </a:t>
            </a:r>
          </a:p>
          <a:p>
            <a:pPr indent="536575"/>
            <a:r>
              <a:rPr lang="ru-RU" sz="4400" b="1" dirty="0" smtClean="0">
                <a:solidFill>
                  <a:prstClr val="black"/>
                </a:solidFill>
              </a:rPr>
              <a:t>Берёста – это верхняя часть берёзовой коры. </a:t>
            </a:r>
          </a:p>
          <a:p>
            <a:pPr indent="536575"/>
            <a:r>
              <a:rPr lang="ru-RU" sz="4400" b="1" dirty="0" smtClean="0">
                <a:solidFill>
                  <a:prstClr val="black"/>
                </a:solidFill>
              </a:rPr>
              <a:t>На Руси очень ценили берёсту. Из неё делали обувь, игрушки, украшения. В берестяной посуде хранили масло, сметану, творог. </a:t>
            </a:r>
            <a:r>
              <a:rPr lang="ru-RU" sz="4400" b="1" dirty="0" smtClean="0">
                <a:solidFill>
                  <a:prstClr val="black"/>
                </a:solidFill>
              </a:rPr>
              <a:t>Берёсту </a:t>
            </a:r>
            <a:r>
              <a:rPr lang="ru-RU" sz="4400" b="1" dirty="0" smtClean="0">
                <a:solidFill>
                  <a:prstClr val="black"/>
                </a:solidFill>
              </a:rPr>
              <a:t>использовали для письма.</a:t>
            </a:r>
          </a:p>
          <a:p>
            <a:pPr indent="536575"/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332656"/>
            <a:ext cx="5548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Прочитайте текст: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03848" y="332656"/>
            <a:ext cx="25378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Берёста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527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3545" y="2937718"/>
            <a:ext cx="6054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Ответь на вопросы: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717032"/>
            <a:ext cx="8352928" cy="329320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 2"/>
              </a:rPr>
              <a:t>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 2"/>
              </a:rPr>
              <a:t>Что такое берёста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 2"/>
              </a:rPr>
              <a:t>Что делали из неё люди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 2"/>
              </a:rPr>
              <a:t>Что хранили в берестяной посуде?</a:t>
            </a:r>
          </a:p>
          <a:p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 2"/>
              </a:rPr>
              <a:t>Для чего использовали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 2"/>
              </a:rPr>
              <a:t>берёсту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 2"/>
              </a:rPr>
              <a:t>?</a:t>
            </a:r>
          </a:p>
          <a:p>
            <a:pPr>
              <a:buFont typeface="Arial" pitchFamily="34" charset="0"/>
              <a:buChar char="•"/>
            </a:pP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 descr="http://okodesign.narod.ru/beresta17.gif"/>
          <p:cNvPicPr>
            <a:picLocks noChangeAspect="1" noChangeArrowheads="1"/>
          </p:cNvPicPr>
          <p:nvPr/>
        </p:nvPicPr>
        <p:blipFill>
          <a:blip r:embed="rId3" cstate="print"/>
          <a:srcRect l="28636" r="6513" b="6746"/>
          <a:stretch>
            <a:fillRect/>
          </a:stretch>
        </p:blipFill>
        <p:spPr bwMode="auto">
          <a:xfrm>
            <a:off x="5076056" y="692696"/>
            <a:ext cx="3096344" cy="2468846"/>
          </a:xfrm>
          <a:prstGeom prst="rect">
            <a:avLst/>
          </a:prstGeom>
          <a:noFill/>
        </p:spPr>
      </p:pic>
      <p:pic>
        <p:nvPicPr>
          <p:cNvPr id="8196" name="Picture 4" descr="http://mademaster.ru/images/mademaster-ru-beresta-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692696"/>
            <a:ext cx="3224857" cy="2420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477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56" y="-27384"/>
            <a:ext cx="912374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258321"/>
            <a:ext cx="849694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Подумайте, являются ли слова </a:t>
            </a:r>
          </a:p>
          <a:p>
            <a:pPr algn="ctr"/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берёзовая 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(кора) и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берестяная 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(посуда) однокоренными?</a:t>
            </a: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Объясните свой ответ.</a:t>
            </a:r>
            <a:endParaRPr lang="ru-RU" sz="36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pic>
        <p:nvPicPr>
          <p:cNvPr id="7170" name="Picture 2" descr="http://spleteno.ru/images/2012/07/svitki-beresty.jpg"/>
          <p:cNvPicPr>
            <a:picLocks noChangeAspect="1" noChangeArrowheads="1"/>
          </p:cNvPicPr>
          <p:nvPr/>
        </p:nvPicPr>
        <p:blipFill>
          <a:blip r:embed="rId3" cstate="print"/>
          <a:srcRect l="11340" r="13061"/>
          <a:stretch>
            <a:fillRect/>
          </a:stretch>
        </p:blipFill>
        <p:spPr bwMode="auto">
          <a:xfrm>
            <a:off x="539552" y="3068960"/>
            <a:ext cx="4032448" cy="3132956"/>
          </a:xfrm>
          <a:prstGeom prst="rect">
            <a:avLst/>
          </a:prstGeom>
          <a:noFill/>
        </p:spPr>
      </p:pic>
      <p:pic>
        <p:nvPicPr>
          <p:cNvPr id="7172" name="Picture 4" descr="http://patlah.ru/etm/etm-01/dom-promsl/pletenie/podel%20beresta/podel%20beresta-0.JPG"/>
          <p:cNvPicPr>
            <a:picLocks noChangeAspect="1" noChangeArrowheads="1"/>
          </p:cNvPicPr>
          <p:nvPr/>
        </p:nvPicPr>
        <p:blipFill>
          <a:blip r:embed="rId4" cstate="print"/>
          <a:srcRect l="5263" r="5263"/>
          <a:stretch>
            <a:fillRect/>
          </a:stretch>
        </p:blipFill>
        <p:spPr bwMode="auto">
          <a:xfrm>
            <a:off x="4788024" y="3068960"/>
            <a:ext cx="3672408" cy="30783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640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521385"/>
            <a:ext cx="82809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Прочитай текст,</a:t>
            </a:r>
          </a:p>
          <a:p>
            <a:pPr algn="ctr"/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найди 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изученные 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орфограммы.</a:t>
            </a: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520" y="702712"/>
            <a:ext cx="8352928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6575"/>
            <a:r>
              <a:rPr lang="ru-RU" b="1" dirty="0">
                <a:solidFill>
                  <a:prstClr val="black"/>
                </a:solidFill>
              </a:rPr>
              <a:t>                 </a:t>
            </a:r>
            <a:r>
              <a:rPr lang="ru-RU" sz="4400" b="1" dirty="0" smtClean="0">
                <a:solidFill>
                  <a:prstClr val="black"/>
                </a:solidFill>
              </a:rPr>
              <a:t>Берёста – это верхняя часть берёзовой коры. </a:t>
            </a:r>
          </a:p>
          <a:p>
            <a:pPr indent="536575"/>
            <a:r>
              <a:rPr lang="ru-RU" sz="4400" b="1" dirty="0" smtClean="0">
                <a:solidFill>
                  <a:prstClr val="black"/>
                </a:solidFill>
              </a:rPr>
              <a:t>На Руси очень ценили берёсту. Из неё делали обувь, игрушки, украшения. В берестяной посуде хранили масло, сметану, творог. </a:t>
            </a:r>
            <a:r>
              <a:rPr lang="ru-RU" sz="4400" b="1" dirty="0" smtClean="0">
                <a:solidFill>
                  <a:prstClr val="black"/>
                </a:solidFill>
              </a:rPr>
              <a:t>Берёсту </a:t>
            </a:r>
            <a:r>
              <a:rPr lang="ru-RU" sz="4400" b="1" dirty="0" smtClean="0">
                <a:solidFill>
                  <a:prstClr val="black"/>
                </a:solidFill>
              </a:rPr>
              <a:t>использовали для письма.</a:t>
            </a:r>
          </a:p>
          <a:p>
            <a:pPr algn="just"/>
            <a:endParaRPr lang="ru-RU" sz="4400" b="1" dirty="0">
              <a:solidFill>
                <a:prstClr val="black"/>
              </a:solidFill>
            </a:endParaRPr>
          </a:p>
          <a:p>
            <a:pPr lvl="0"/>
            <a:endParaRPr lang="ru-RU" sz="3200" b="1" dirty="0">
              <a:solidFill>
                <a:prstClr val="black"/>
              </a:solidFill>
            </a:endParaRPr>
          </a:p>
          <a:p>
            <a:pPr algn="just"/>
            <a:endParaRPr lang="ru-RU" sz="3200" dirty="0">
              <a:solidFill>
                <a:prstClr val="black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195736" y="1340768"/>
            <a:ext cx="2880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7596336" y="1340768"/>
            <a:ext cx="216024" cy="13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755576" y="2060848"/>
            <a:ext cx="288032" cy="13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491880" y="1988840"/>
            <a:ext cx="2160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1763688" y="2708920"/>
            <a:ext cx="216024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4932040" y="2708920"/>
            <a:ext cx="216024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804248" y="2708920"/>
            <a:ext cx="2880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547664" y="3429000"/>
            <a:ext cx="261389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6876256" y="3429000"/>
            <a:ext cx="261389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4211960" y="4077072"/>
            <a:ext cx="261389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7092280" y="4077072"/>
            <a:ext cx="2310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076056" y="4725144"/>
            <a:ext cx="2160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7236296" y="4725144"/>
            <a:ext cx="1768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755576" y="5373216"/>
            <a:ext cx="261389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4427984" y="5373216"/>
            <a:ext cx="261389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1331640" y="6093296"/>
            <a:ext cx="261389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9768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0504" y="404664"/>
            <a:ext cx="80559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Прочитай 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текст ещё 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 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 себя.</a:t>
            </a: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052736"/>
            <a:ext cx="8352928" cy="6761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6575"/>
            <a:r>
              <a:rPr lang="ru-RU" sz="4400" b="1" dirty="0" smtClean="0">
                <a:solidFill>
                  <a:prstClr val="black"/>
                </a:solidFill>
              </a:rPr>
              <a:t>Берёста – это верхняя часть берёзовой коры. </a:t>
            </a:r>
          </a:p>
          <a:p>
            <a:pPr indent="536575"/>
            <a:r>
              <a:rPr lang="ru-RU" sz="4400" b="1" dirty="0" smtClean="0">
                <a:solidFill>
                  <a:prstClr val="black"/>
                </a:solidFill>
              </a:rPr>
              <a:t>На Руси очень ценили берёсту. Из неё делали обувь, игрушки, украшения. В берестяной посуде хранили масло, сметану, творог. Берёсту использовали для письма.</a:t>
            </a:r>
            <a:endParaRPr lang="ru-RU" sz="4400" b="1" dirty="0">
              <a:solidFill>
                <a:prstClr val="black"/>
              </a:solidFill>
            </a:endParaRPr>
          </a:p>
          <a:p>
            <a:pPr lvl="0"/>
            <a:endParaRPr lang="ru-RU" sz="4000" b="1" dirty="0">
              <a:solidFill>
                <a:prstClr val="black"/>
              </a:solidFill>
            </a:endParaRPr>
          </a:p>
          <a:p>
            <a:pPr algn="just"/>
            <a:endParaRPr lang="ru-RU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688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2557353"/>
            <a:ext cx="5642656" cy="34163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Кла</a:t>
            </a:r>
            <a:r>
              <a:rPr lang="ru-RU" sz="5400" b="1" u="sng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сс</a:t>
            </a:r>
            <a:r>
              <a:rPr lang="ru-RU" sz="54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ная р</a:t>
            </a:r>
            <a:r>
              <a:rPr lang="ru-RU" sz="5400" b="1" u="sng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54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бота</a:t>
            </a:r>
          </a:p>
          <a:p>
            <a:r>
              <a:rPr lang="ru-RU" sz="54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Изл</a:t>
            </a:r>
            <a:r>
              <a:rPr lang="ru-RU" sz="5400" b="1" u="sng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54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жение</a:t>
            </a:r>
          </a:p>
          <a:p>
            <a:endParaRPr lang="ru-RU" sz="5400" b="1" dirty="0" smtClean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5400" b="1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7745" y="4293096"/>
            <a:ext cx="3566670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Б</a:t>
            </a:r>
            <a:r>
              <a:rPr lang="ru-RU" sz="5400" b="1" u="sng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54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рёста </a:t>
            </a:r>
            <a:endParaRPr lang="ru-RU" sz="5400" b="1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99792" y="1340768"/>
            <a:ext cx="40927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22 </a:t>
            </a:r>
            <a:r>
              <a:rPr lang="ru-RU" sz="5400" b="1" u="sng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54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</a:t>
            </a:r>
            <a:r>
              <a:rPr lang="ru-RU" sz="5400" b="1" u="sng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54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бря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071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ана\Desktop\СВЕТЛАНА\рабочий стол\красивые фоны для презентаций\62_Sbornik_fons_po\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9264" y="1916832"/>
            <a:ext cx="50951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7780" cmpd="sng">
                  <a:solidFill>
                    <a:prstClr val="black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sym typeface="Wingdings 2"/>
              </a:rPr>
              <a:t>2. </a:t>
            </a:r>
            <a:r>
              <a:rPr lang="ru-RU" sz="3200" b="1" dirty="0" smtClean="0">
                <a:ln w="17780" cmpd="sng">
                  <a:solidFill>
                    <a:prstClr val="black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sym typeface="Wingdings 2"/>
              </a:rPr>
              <a:t>Что делали из неё люди?</a:t>
            </a:r>
            <a:endParaRPr lang="ru-RU" sz="3200" b="1" dirty="0">
              <a:ln w="17780" cmpd="sng">
                <a:solidFill>
                  <a:prstClr val="black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246" y="961564"/>
            <a:ext cx="79496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7780" cmpd="sng">
                  <a:solidFill>
                    <a:prstClr val="black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sym typeface="Wingdings 2"/>
              </a:rPr>
              <a:t>1. </a:t>
            </a:r>
            <a:r>
              <a:rPr lang="ru-RU" sz="3200" b="1" dirty="0" smtClean="0">
                <a:ln w="17780" cmpd="sng">
                  <a:solidFill>
                    <a:prstClr val="black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sym typeface="Wingdings 2"/>
              </a:rPr>
              <a:t>Что такое берёста?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6910" y="2996952"/>
            <a:ext cx="67782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7780" cmpd="sng">
                  <a:solidFill>
                    <a:prstClr val="black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sym typeface="Wingdings 2"/>
              </a:rPr>
              <a:t>3. </a:t>
            </a:r>
            <a:r>
              <a:rPr lang="ru-RU" sz="3200" b="1" dirty="0" smtClean="0">
                <a:ln w="17780" cmpd="sng">
                  <a:solidFill>
                    <a:prstClr val="black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sym typeface="Wingdings 2"/>
              </a:rPr>
              <a:t>Что хранили в берестяной посуде</a:t>
            </a:r>
            <a:r>
              <a:rPr lang="ru-RU" sz="3200" b="1" dirty="0" smtClean="0">
                <a:ln w="17780" cmpd="sng">
                  <a:solidFill>
                    <a:prstClr val="black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?</a:t>
            </a:r>
            <a:endParaRPr lang="ru-RU" sz="3200" b="1" dirty="0">
              <a:ln w="17780" cmpd="sng">
                <a:solidFill>
                  <a:prstClr val="black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63688" y="1399094"/>
            <a:ext cx="736518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верхняя часть берёзовой коры 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35696" y="2420888"/>
            <a:ext cx="69127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обувь, игрушки, украшения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4653136"/>
            <a:ext cx="545252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для письма  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16716" y="302778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вопросам.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8790" y="4149080"/>
            <a:ext cx="77222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7780" cmpd="sng">
                  <a:solidFill>
                    <a:prstClr val="black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sym typeface="Wingdings 2"/>
              </a:rPr>
              <a:t>4</a:t>
            </a:r>
            <a:r>
              <a:rPr lang="ru-RU" sz="3200" b="1" dirty="0" smtClean="0">
                <a:ln w="17780" cmpd="sng">
                  <a:solidFill>
                    <a:prstClr val="black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sym typeface="Wingdings 2"/>
              </a:rPr>
              <a:t>. Для чего использовали берёсту?</a:t>
            </a:r>
            <a:endParaRPr lang="ru-RU" sz="3200" b="1" dirty="0">
              <a:ln w="17780" cmpd="sng">
                <a:solidFill>
                  <a:prstClr val="black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07704" y="3573016"/>
            <a:ext cx="612068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масло, сметану, творог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9042" y="5229200"/>
            <a:ext cx="65272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prstClr val="black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sym typeface="Wingdings 2"/>
              </a:rPr>
              <a:t>5. Что такое берестяные грамоты?</a:t>
            </a:r>
            <a:endParaRPr lang="ru-RU" sz="3200" b="1" dirty="0">
              <a:ln w="17780" cmpd="sng">
                <a:solidFill>
                  <a:prstClr val="black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19872" y="5733256"/>
            <a:ext cx="530804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письма и документы 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769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3" grpId="0"/>
      <p:bldP spid="16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582</Words>
  <Application>Microsoft Office PowerPoint</Application>
  <PresentationFormat>Экран (4:3)</PresentationFormat>
  <Paragraphs>70</Paragraphs>
  <Slides>11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Сизикова</dc:creator>
  <cp:lastModifiedBy>Admin</cp:lastModifiedBy>
  <cp:revision>37</cp:revision>
  <dcterms:created xsi:type="dcterms:W3CDTF">2016-03-03T03:03:06Z</dcterms:created>
  <dcterms:modified xsi:type="dcterms:W3CDTF">2016-10-23T18:06:22Z</dcterms:modified>
</cp:coreProperties>
</file>