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notesMasterIdLst>
    <p:notesMasterId r:id="rId17"/>
  </p:notesMasterIdLst>
  <p:sldIdLst>
    <p:sldId id="267" r:id="rId2"/>
    <p:sldId id="265" r:id="rId3"/>
    <p:sldId id="266" r:id="rId4"/>
    <p:sldId id="269" r:id="rId5"/>
    <p:sldId id="270" r:id="rId6"/>
    <p:sldId id="273" r:id="rId7"/>
    <p:sldId id="257" r:id="rId8"/>
    <p:sldId id="260" r:id="rId9"/>
    <p:sldId id="256" r:id="rId10"/>
    <p:sldId id="274" r:id="rId11"/>
    <p:sldId id="276" r:id="rId12"/>
    <p:sldId id="275" r:id="rId13"/>
    <p:sldId id="262" r:id="rId14"/>
    <p:sldId id="278" r:id="rId15"/>
    <p:sldId id="27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33"/>
    <a:srgbClr val="660066"/>
    <a:srgbClr val="003300"/>
    <a:srgbClr val="2A1B63"/>
    <a:srgbClr val="5C263E"/>
    <a:srgbClr val="CC0000"/>
    <a:srgbClr val="008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0" autoAdjust="0"/>
    <p:restoredTop sz="94607" autoAdjust="0"/>
  </p:normalViewPr>
  <p:slideViewPr>
    <p:cSldViewPr>
      <p:cViewPr>
        <p:scale>
          <a:sx n="81" d="100"/>
          <a:sy n="81" d="100"/>
        </p:scale>
        <p:origin x="-840" y="-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07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4D88F7C-CAE7-4E2D-87AE-F8DF18FC5F1E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D8E6FF5-730E-4D94-B527-CB08B8BEC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95286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B9B8D-E553-484C-A644-32E605AA0CFF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1B77F6-673A-438D-81A0-9E4436BB81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8856D-3C99-4202-AB09-0130A76D5ED3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33B8E-8810-4EEE-B6CC-0D79F539FC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3B1CE-3E74-443F-99E8-F61177914A6E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3A8CB-5E8F-450C-B08D-99D2E57527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35E2C-7EF3-4290-BF6A-6E5448FED412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6F704-C15D-4AF5-875A-E85F851F1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4F3D-0E47-45E0-9251-23994A994E3F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BEB73-CA06-4B1B-B687-B3F51D6BC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044EB-D27D-4CDE-9041-5941B2979F3D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EF86-BEB2-4349-8D10-06770BDAC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90246E-5577-4FFF-A723-ABAEE2160394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12E4DF-A158-4FE4-AD79-F167975CE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65CB30-C5B3-4193-882B-DD84FE28FCD2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760DA-AA66-40CF-86E8-E632556FB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26395-497D-406E-B56F-1DC6D12D725F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BCA7B6-26CD-43D3-A50D-9E3BADD86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1279B-C09F-4055-81FD-9674197AE4CB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02F83-D2B9-4B14-9BED-8A17926CAE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B6FAC-471D-4F82-B632-555C6B45491B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3CDC6-E26F-4245-851E-4A042E7D30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3797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161E90-8869-4A8C-AB30-489314836563}" type="datetimeFigureOut">
              <a:rPr lang="ru-RU"/>
              <a:pPr>
                <a:defRPr/>
              </a:pPr>
              <a:t>24.03.2015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1B31D5-CA35-4688-AEAE-9C8EA98D58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48" r:id="rId4"/>
    <p:sldLayoutId id="2147483752" r:id="rId5"/>
    <p:sldLayoutId id="2147483747" r:id="rId6"/>
    <p:sldLayoutId id="2147483753" r:id="rId7"/>
    <p:sldLayoutId id="2147483754" r:id="rId8"/>
    <p:sldLayoutId id="2147483755" r:id="rId9"/>
    <p:sldLayoutId id="2147483746" r:id="rId10"/>
    <p:sldLayoutId id="214748375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image" Target="../media/image3.jpeg"/><Relationship Id="rId7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8.wmf"/><Relationship Id="rId5" Type="http://schemas.openxmlformats.org/officeDocument/2006/relationships/image" Target="../media/image15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85750" y="785813"/>
            <a:ext cx="4291013" cy="6397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      </a:t>
            </a:r>
            <a:endParaRPr lang="ru-RU" sz="32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2771800" y="4528302"/>
            <a:ext cx="607218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 smtClean="0">
                <a:latin typeface="Franklin Gothic Book" pitchFamily="34" charset="0"/>
              </a:rPr>
              <a:t>Ильясова </a:t>
            </a:r>
            <a:r>
              <a:rPr lang="ru-RU" dirty="0" err="1" smtClean="0">
                <a:latin typeface="Franklin Gothic Book" pitchFamily="34" charset="0"/>
              </a:rPr>
              <a:t>Ильсуяр</a:t>
            </a:r>
            <a:r>
              <a:rPr lang="ru-RU" dirty="0" smtClean="0">
                <a:latin typeface="Franklin Gothic Book" pitchFamily="34" charset="0"/>
              </a:rPr>
              <a:t>, учитель начальных классов МБОУ </a:t>
            </a:r>
            <a:r>
              <a:rPr lang="ru-RU" dirty="0" err="1" smtClean="0">
                <a:latin typeface="Franklin Gothic Book" pitchFamily="34" charset="0"/>
              </a:rPr>
              <a:t>Кучуковской</a:t>
            </a:r>
            <a:r>
              <a:rPr lang="ru-RU" dirty="0" smtClean="0">
                <a:latin typeface="Franklin Gothic Book" pitchFamily="34" charset="0"/>
              </a:rPr>
              <a:t> СОШ </a:t>
            </a:r>
            <a:r>
              <a:rPr lang="ru-RU" dirty="0" err="1" smtClean="0">
                <a:latin typeface="Franklin Gothic Book" pitchFamily="34" charset="0"/>
              </a:rPr>
              <a:t>Агрызского</a:t>
            </a:r>
            <a:r>
              <a:rPr lang="ru-RU" dirty="0" smtClean="0">
                <a:latin typeface="Franklin Gothic Book" pitchFamily="34" charset="0"/>
              </a:rPr>
              <a:t> муниципального района Республики Татарстан</a:t>
            </a:r>
            <a:endParaRPr lang="ru-RU" dirty="0">
              <a:latin typeface="Franklin Gothic Book" pitchFamily="34" charset="0"/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610600" cy="882650"/>
          </a:xfrm>
        </p:spPr>
        <p:txBody>
          <a:bodyPr>
            <a:noAutofit/>
          </a:bodyPr>
          <a:lstStyle/>
          <a:p>
            <a:pPr algn="ctr"/>
            <a:r>
              <a:rPr lang="ru-RU" sz="5400" dirty="0"/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«Презентация к уроку по учебному предмету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«Математика»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4-ом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классе на тему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«Математика вместе с Винни-пухом».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rgbClr val="000099"/>
                </a:solidFill>
              </a:rPr>
              <a:t>Давайте поможем </a:t>
            </a:r>
            <a:r>
              <a:rPr lang="ru-RU" sz="4800" b="1" dirty="0" err="1" smtClean="0">
                <a:solidFill>
                  <a:srgbClr val="000099"/>
                </a:solidFill>
              </a:rPr>
              <a:t>Винни</a:t>
            </a:r>
            <a:r>
              <a:rPr lang="ru-RU" sz="4800" b="1" dirty="0" smtClean="0">
                <a:solidFill>
                  <a:srgbClr val="000099"/>
                </a:solidFill>
              </a:rPr>
              <a:t> пуху!</a:t>
            </a:r>
            <a:endParaRPr lang="ru-RU" sz="4800" b="1" dirty="0">
              <a:solidFill>
                <a:srgbClr val="0000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3"/>
            <a:ext cx="4767263" cy="4525962"/>
          </a:xfrm>
        </p:spPr>
        <p:txBody>
          <a:bodyPr/>
          <a:lstStyle/>
          <a:p>
            <a:r>
              <a:rPr lang="ru-RU" sz="4000" b="1" smtClean="0">
                <a:solidFill>
                  <a:srgbClr val="660066"/>
                </a:solidFill>
                <a:latin typeface="Arial" charset="0"/>
                <a:cs typeface="Arial" charset="0"/>
              </a:rPr>
              <a:t>1)   Х+153=3765        </a:t>
            </a:r>
          </a:p>
          <a:p>
            <a:endParaRPr lang="ru-RU" b="1" smtClean="0"/>
          </a:p>
          <a:p>
            <a:r>
              <a:rPr lang="ru-RU" b="1" smtClean="0"/>
              <a:t>      </a:t>
            </a:r>
            <a:r>
              <a:rPr lang="ru-RU" sz="4000" b="1" smtClean="0">
                <a:solidFill>
                  <a:srgbClr val="CC0000"/>
                </a:solidFill>
                <a:latin typeface="Arial" charset="0"/>
                <a:cs typeface="Arial" charset="0"/>
              </a:rPr>
              <a:t>Х =   3612                  </a:t>
            </a:r>
          </a:p>
          <a:p>
            <a:pPr>
              <a:buFont typeface="Wingdings 2" pitchFamily="18" charset="2"/>
              <a:buNone/>
            </a:pPr>
            <a:endParaRPr lang="ru-RU" b="1" smtClean="0"/>
          </a:p>
          <a:p>
            <a:r>
              <a:rPr lang="ru-RU" sz="3600" b="1" smtClean="0">
                <a:solidFill>
                  <a:srgbClr val="660033"/>
                </a:solidFill>
                <a:latin typeface="Arial" charset="0"/>
                <a:cs typeface="Arial" charset="0"/>
              </a:rPr>
              <a:t>2)   (Х-34)+175=597    </a:t>
            </a:r>
          </a:p>
          <a:p>
            <a:endParaRPr lang="ru-RU" b="1" smtClean="0"/>
          </a:p>
          <a:p>
            <a:r>
              <a:rPr lang="ru-RU" sz="4000" b="1" smtClean="0">
                <a:solidFill>
                  <a:srgbClr val="CC0000"/>
                </a:solidFill>
              </a:rPr>
              <a:t>        </a:t>
            </a:r>
            <a:r>
              <a:rPr lang="ru-RU" sz="4000" b="1" smtClean="0">
                <a:solidFill>
                  <a:srgbClr val="CC0000"/>
                </a:solidFill>
                <a:latin typeface="Arial" charset="0"/>
                <a:cs typeface="Arial" charset="0"/>
              </a:rPr>
              <a:t>Х=456</a:t>
            </a:r>
          </a:p>
          <a:p>
            <a:pPr>
              <a:buFont typeface="Wingdings 2" pitchFamily="18" charset="2"/>
              <a:buNone/>
            </a:pPr>
            <a:endParaRPr lang="ru-RU" b="1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5072063" y="1500188"/>
            <a:ext cx="4071937" cy="456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600" b="1">
                <a:solidFill>
                  <a:srgbClr val="5C263E"/>
                </a:solidFill>
                <a:latin typeface="Franklin Gothic Book" pitchFamily="34" charset="0"/>
              </a:rPr>
              <a:t> </a:t>
            </a:r>
            <a:r>
              <a:rPr lang="ru-RU" sz="3600" b="1">
                <a:solidFill>
                  <a:srgbClr val="5C263E"/>
                </a:solidFill>
                <a:cs typeface="Arial" charset="0"/>
              </a:rPr>
              <a:t>3)    154•Х=2002</a:t>
            </a: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3200" b="1">
              <a:solidFill>
                <a:srgbClr val="4E3B30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</a:pPr>
            <a:r>
              <a:rPr lang="ru-RU" sz="3200" b="1">
                <a:solidFill>
                  <a:srgbClr val="4E3B30"/>
                </a:solidFill>
                <a:latin typeface="Franklin Gothic Book" pitchFamily="34" charset="0"/>
              </a:rPr>
              <a:t>          </a:t>
            </a:r>
            <a:r>
              <a:rPr lang="ru-RU" sz="4000" b="1">
                <a:solidFill>
                  <a:srgbClr val="CC0000"/>
                </a:solidFill>
                <a:cs typeface="Arial" charset="0"/>
              </a:rPr>
              <a:t>Х=13</a:t>
            </a: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</a:pPr>
            <a:endParaRPr lang="ru-RU" sz="3200" b="1">
              <a:solidFill>
                <a:srgbClr val="4E3B30"/>
              </a:solidFill>
              <a:latin typeface="Franklin Gothic Book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r>
              <a:rPr lang="ru-RU" sz="3600" b="1">
                <a:solidFill>
                  <a:srgbClr val="660033"/>
                </a:solidFill>
                <a:cs typeface="Arial" charset="0"/>
              </a:rPr>
              <a:t>4)   656:Х=16</a:t>
            </a: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endParaRPr lang="ru-RU" sz="3200" b="1">
              <a:solidFill>
                <a:srgbClr val="4E3B3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rgbClr val="F0A22E"/>
              </a:buClr>
              <a:buSzPct val="70000"/>
              <a:buFont typeface="Wingdings 2" pitchFamily="18" charset="2"/>
              <a:buChar char=""/>
            </a:pPr>
            <a:r>
              <a:rPr lang="ru-RU" sz="3200" b="1">
                <a:solidFill>
                  <a:srgbClr val="4E3B30"/>
                </a:solidFill>
                <a:cs typeface="Arial" charset="0"/>
              </a:rPr>
              <a:t>        </a:t>
            </a:r>
            <a:r>
              <a:rPr lang="ru-RU" sz="4000" b="1">
                <a:solidFill>
                  <a:srgbClr val="CC0000"/>
                </a:solidFill>
                <a:cs typeface="Arial" charset="0"/>
              </a:rPr>
              <a:t>Х=41</a:t>
            </a:r>
            <a:endParaRPr lang="ru-RU" sz="4000">
              <a:solidFill>
                <a:srgbClr val="CC00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50" y="285750"/>
            <a:ext cx="7643813" cy="65722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головок 6"/>
          <p:cNvPicPr>
            <a:picLocks noGrp="1" noChangeArrowheads="1"/>
          </p:cNvPicPr>
          <p:nvPr>
            <p:ph type="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0063" y="682625"/>
            <a:ext cx="4840287" cy="4621213"/>
          </a:xfrm>
        </p:spPr>
      </p:pic>
      <p:pic>
        <p:nvPicPr>
          <p:cNvPr id="4" name="Содержимое 3" descr="ПУХ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3857625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WordArt 4"/>
          <p:cNvSpPr>
            <a:spLocks noChangeArrowheads="1" noChangeShapeType="1" noTextEdit="1"/>
          </p:cNvSpPr>
          <p:nvPr/>
        </p:nvSpPr>
        <p:spPr bwMode="auto">
          <a:xfrm>
            <a:off x="3786188" y="214313"/>
            <a:ext cx="516255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CC0000"/>
                </a:solidFill>
                <a:latin typeface="Comic Sans MS"/>
              </a:rPr>
              <a:t>ЛОГИЧЕСКАЯ ЗАДАЧА</a:t>
            </a:r>
          </a:p>
        </p:txBody>
      </p:sp>
      <p:sp>
        <p:nvSpPr>
          <p:cNvPr id="31746" name="Text Box 7"/>
          <p:cNvSpPr txBox="1">
            <a:spLocks noChangeArrowheads="1"/>
          </p:cNvSpPr>
          <p:nvPr/>
        </p:nvSpPr>
        <p:spPr bwMode="auto">
          <a:xfrm>
            <a:off x="4214813" y="1214438"/>
            <a:ext cx="4319587" cy="544830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По тропинке вдоль кустов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Шло одиннадцать хвостов.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Насчитать я также смог,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Что шагало тридцать ног.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Это вместе шли куда-то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Индюки и жеребята.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А теперь вопрос таков: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Сколько было индюков?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Спросим также у ребят: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660066"/>
                </a:solidFill>
                <a:latin typeface="Comic Sans MS" pitchFamily="66" charset="0"/>
              </a:rPr>
              <a:t>Сколько было жеребят?</a:t>
            </a:r>
          </a:p>
        </p:txBody>
      </p:sp>
      <p:sp>
        <p:nvSpPr>
          <p:cNvPr id="31747" name="Line 10"/>
          <p:cNvSpPr>
            <a:spLocks noChangeShapeType="1"/>
          </p:cNvSpPr>
          <p:nvPr/>
        </p:nvSpPr>
        <p:spPr bwMode="auto">
          <a:xfrm>
            <a:off x="4214813" y="6643688"/>
            <a:ext cx="4319587" cy="0"/>
          </a:xfrm>
          <a:prstGeom prst="line">
            <a:avLst/>
          </a:prstGeom>
          <a:noFill/>
          <a:ln w="69850">
            <a:solidFill>
              <a:srgbClr val="0000FF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1748" name="Group 12"/>
          <p:cNvGrpSpPr>
            <a:grpSpLocks/>
          </p:cNvGrpSpPr>
          <p:nvPr/>
        </p:nvGrpSpPr>
        <p:grpSpPr bwMode="auto">
          <a:xfrm>
            <a:off x="4214813" y="1214438"/>
            <a:ext cx="4319587" cy="5402262"/>
            <a:chOff x="1429" y="572"/>
            <a:chExt cx="2721" cy="3403"/>
          </a:xfrm>
        </p:grpSpPr>
        <p:sp>
          <p:nvSpPr>
            <p:cNvPr id="31751" name="Line 8"/>
            <p:cNvSpPr>
              <a:spLocks noChangeShapeType="1"/>
            </p:cNvSpPr>
            <p:nvPr/>
          </p:nvSpPr>
          <p:spPr bwMode="auto">
            <a:xfrm>
              <a:off x="1429" y="572"/>
              <a:ext cx="2721" cy="0"/>
            </a:xfrm>
            <a:prstGeom prst="line">
              <a:avLst/>
            </a:prstGeom>
            <a:noFill/>
            <a:ln w="6985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2" name="Line 9"/>
            <p:cNvSpPr>
              <a:spLocks noChangeShapeType="1"/>
            </p:cNvSpPr>
            <p:nvPr/>
          </p:nvSpPr>
          <p:spPr bwMode="auto">
            <a:xfrm>
              <a:off x="1429" y="572"/>
              <a:ext cx="0" cy="3402"/>
            </a:xfrm>
            <a:prstGeom prst="line">
              <a:avLst/>
            </a:prstGeom>
            <a:noFill/>
            <a:ln w="6985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1753" name="Line 11"/>
            <p:cNvSpPr>
              <a:spLocks noChangeShapeType="1"/>
            </p:cNvSpPr>
            <p:nvPr/>
          </p:nvSpPr>
          <p:spPr bwMode="auto">
            <a:xfrm flipV="1">
              <a:off x="4150" y="572"/>
              <a:ext cx="0" cy="3403"/>
            </a:xfrm>
            <a:prstGeom prst="line">
              <a:avLst/>
            </a:prstGeom>
            <a:noFill/>
            <a:ln w="69850">
              <a:solidFill>
                <a:srgbClr val="0000FF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31749" name="Рисунок 9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14500"/>
            <a:ext cx="41671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Рисунок 10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85938"/>
            <a:ext cx="4167188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7"/>
          <p:cNvSpPr txBox="1">
            <a:spLocks noChangeArrowheads="1"/>
          </p:cNvSpPr>
          <p:nvPr/>
        </p:nvSpPr>
        <p:spPr bwMode="auto">
          <a:xfrm>
            <a:off x="0" y="1785938"/>
            <a:ext cx="9144000" cy="3786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11 хвостов      11 животных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Сколько ног у 1 индюка и одного жеребенка вместе? 6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2 индюк + 2 жеребенок = 12 ног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66"/>
                </a:solidFill>
                <a:latin typeface="Comic Sans MS" pitchFamily="66" charset="0"/>
              </a:rPr>
              <a:t>3 индюка + 3 жеребенка = 18 ног</a:t>
            </a:r>
          </a:p>
          <a:p>
            <a:pPr>
              <a:spcBef>
                <a:spcPct val="50000"/>
              </a:spcBef>
            </a:pPr>
            <a:endParaRPr lang="ru-RU" sz="2400" b="1">
              <a:solidFill>
                <a:srgbClr val="FF0066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400" b="1">
              <a:solidFill>
                <a:srgbClr val="FF0066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400" b="1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0" y="0"/>
            <a:ext cx="9144000" cy="7632700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11 хвостов    -    11 животных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Сколько ног у 1 индюка и 1 жеребенка вместе?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2 индюка + 2 жеребенка =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3 индюка + 3 жеребенка =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4 индюка =4 жеребенка =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30-24=6(ног)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6 ног – 3 индюка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2A1B63"/>
                </a:solidFill>
                <a:latin typeface="Comic Sans MS" pitchFamily="66" charset="0"/>
              </a:rPr>
              <a:t>Ответ: 4 жеребенка и 7 индюков</a:t>
            </a: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2A1B63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2A1B63"/>
              </a:solidFill>
              <a:latin typeface="Comic Sans MS" pitchFamily="66" charset="0"/>
            </a:endParaRPr>
          </a:p>
          <a:p>
            <a:pPr>
              <a:spcBef>
                <a:spcPct val="50000"/>
              </a:spcBef>
            </a:pPr>
            <a:endParaRPr lang="ru-RU" sz="2800" b="1">
              <a:solidFill>
                <a:srgbClr val="2A1B63"/>
              </a:solidFill>
              <a:latin typeface="Comic Sans MS" pitchFamily="66" charset="0"/>
            </a:endParaRPr>
          </a:p>
        </p:txBody>
      </p:sp>
      <p:graphicFrame>
        <p:nvGraphicFramePr>
          <p:cNvPr id="16" name="Object 2"/>
          <p:cNvGraphicFramePr>
            <a:graphicFrameLocks noChangeAspect="1"/>
          </p:cNvGraphicFramePr>
          <p:nvPr/>
        </p:nvGraphicFramePr>
        <p:xfrm>
          <a:off x="285750" y="1285875"/>
          <a:ext cx="1736725" cy="500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4" imgW="342720" imgH="177480" progId="Equation.3">
                  <p:embed/>
                </p:oleObj>
              </mc:Choice>
              <mc:Fallback>
                <p:oleObj name="Формула" r:id="rId4" imgW="342720" imgH="177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5750" y="1285875"/>
                        <a:ext cx="1736725" cy="500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3"/>
          <p:cNvGraphicFramePr>
            <a:graphicFrameLocks noChangeAspect="1"/>
          </p:cNvGraphicFramePr>
          <p:nvPr/>
        </p:nvGraphicFramePr>
        <p:xfrm>
          <a:off x="4857750" y="1928813"/>
          <a:ext cx="1143000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6" imgW="406080" imgH="177480" progId="Equation.3">
                  <p:embed/>
                </p:oleObj>
              </mc:Choice>
              <mc:Fallback>
                <p:oleObj name="Формула" r:id="rId6" imgW="406080" imgH="177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7750" y="1928813"/>
                        <a:ext cx="1143000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3"/>
          <p:cNvGraphicFramePr>
            <a:graphicFrameLocks noChangeAspect="1"/>
          </p:cNvGraphicFramePr>
          <p:nvPr/>
        </p:nvGraphicFramePr>
        <p:xfrm>
          <a:off x="4929188" y="2571750"/>
          <a:ext cx="1143000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8" imgW="406080" imgH="177480" progId="Equation.3">
                  <p:embed/>
                </p:oleObj>
              </mc:Choice>
              <mc:Fallback>
                <p:oleObj name="Формула" r:id="rId8" imgW="406080" imgH="177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9188" y="2571750"/>
                        <a:ext cx="1143000" cy="534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5"/>
          <p:cNvGraphicFramePr>
            <a:graphicFrameLocks noChangeAspect="1"/>
          </p:cNvGraphicFramePr>
          <p:nvPr/>
        </p:nvGraphicFramePr>
        <p:xfrm>
          <a:off x="4786313" y="3214688"/>
          <a:ext cx="1393825" cy="534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Формула" r:id="rId10" imgW="495000" imgH="177480" progId="Equation.3">
                  <p:embed/>
                </p:oleObj>
              </mc:Choice>
              <mc:Fallback>
                <p:oleObj name="Формула" r:id="rId10" imgW="495000" imgH="177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3" y="3214688"/>
                        <a:ext cx="1393825" cy="534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7">
                                          <p:stCondLst>
                                            <p:cond delay="16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42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42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7">
                                          <p:stCondLst>
                                            <p:cond delay="41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42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42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800" decel="1000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2" dur="500"/>
                                        <p:tgtEl>
                                          <p:spTgt spid="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7" dur="500"/>
                                        <p:tgtEl>
                                          <p:spTgt spid="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14282" y="1000108"/>
            <a:ext cx="8458200" cy="12223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7200" dirty="0" smtClean="0">
                <a:solidFill>
                  <a:srgbClr val="660033"/>
                </a:solidFill>
              </a:rPr>
              <a:t>Спасибо за урок!</a:t>
            </a:r>
            <a:endParaRPr lang="ru-RU" sz="7200" dirty="0">
              <a:solidFill>
                <a:srgbClr val="660033"/>
              </a:solidFill>
            </a:endParaRPr>
          </a:p>
        </p:txBody>
      </p:sp>
      <p:pic>
        <p:nvPicPr>
          <p:cNvPr id="34818" name="Рисунок 5" descr="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2286000"/>
            <a:ext cx="4714875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7350" y="469900"/>
            <a:ext cx="4846638" cy="1724025"/>
          </a:xfr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313" y="1928813"/>
            <a:ext cx="8458200" cy="4572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660033"/>
                </a:solidFill>
              </a:rPr>
              <a:t>690+567          10•879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>
              <a:solidFill>
                <a:srgbClr val="660033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660033"/>
                </a:solidFill>
              </a:rPr>
              <a:t>8496:16            856+568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 smtClean="0">
              <a:solidFill>
                <a:srgbClr val="660033"/>
              </a:solidFill>
            </a:endParaRP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660033"/>
                </a:solidFill>
              </a:rPr>
              <a:t>                                        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600" dirty="0" smtClean="0">
                <a:solidFill>
                  <a:srgbClr val="660033"/>
                </a:solidFill>
              </a:rPr>
              <a:t>71•126             8765-32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8" y="214313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i="1" dirty="0" smtClean="0">
                <a:solidFill>
                  <a:srgbClr val="5C263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Как зовут нашего гостя?</a:t>
            </a:r>
            <a:endParaRPr lang="ru-RU" sz="4000" i="1" dirty="0">
              <a:solidFill>
                <a:srgbClr val="5C263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17" name="Текст 16"/>
          <p:cNvSpPr>
            <a:spLocks noGrp="1"/>
          </p:cNvSpPr>
          <p:nvPr>
            <p:ph type="body" idx="2"/>
          </p:nvPr>
        </p:nvSpPr>
        <p:spPr>
          <a:xfrm>
            <a:off x="323528" y="1268760"/>
            <a:ext cx="2965450" cy="476726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В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Н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Н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И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П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У</a:t>
            </a:r>
          </a:p>
          <a:p>
            <a:r>
              <a:rPr lang="ru-RU" sz="3600" b="1" dirty="0" smtClean="0">
                <a:solidFill>
                  <a:srgbClr val="FF0000"/>
                </a:solidFill>
                <a:latin typeface="Arial Black" pitchFamily="34" charset="0"/>
              </a:rPr>
              <a:t>Х</a:t>
            </a:r>
          </a:p>
          <a:p>
            <a:endParaRPr lang="ru-RU" sz="3600" b="1" dirty="0" smtClean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6" name="Содержимое 5" descr="a9b61813b91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1484784"/>
            <a:ext cx="6336704" cy="47525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660033"/>
                </a:solidFill>
              </a:rPr>
              <a:t>Что больше всего на свете любит </a:t>
            </a:r>
            <a:r>
              <a:rPr lang="ru-RU" sz="3200" dirty="0" err="1" smtClean="0">
                <a:solidFill>
                  <a:srgbClr val="660033"/>
                </a:solidFill>
              </a:rPr>
              <a:t>винни</a:t>
            </a:r>
            <a:r>
              <a:rPr lang="ru-RU" sz="3200" dirty="0" smtClean="0">
                <a:solidFill>
                  <a:srgbClr val="660033"/>
                </a:solidFill>
              </a:rPr>
              <a:t> пух?</a:t>
            </a:r>
            <a:endParaRPr lang="ru-RU" sz="3200" dirty="0">
              <a:solidFill>
                <a:srgbClr val="660033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51520" y="928688"/>
            <a:ext cx="4071937" cy="5929312"/>
          </a:xfrm>
        </p:spPr>
        <p:txBody>
          <a:bodyPr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500" b="1" dirty="0" smtClean="0">
                <a:solidFill>
                  <a:srgbClr val="660066"/>
                </a:solidFill>
              </a:rPr>
              <a:t>Расставить числа в порядке возрастания: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2400" b="1" dirty="0" smtClean="0"/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15     75    0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endParaRPr lang="ru-RU" sz="4300" b="1" dirty="0" smtClean="0">
              <a:solidFill>
                <a:srgbClr val="003300"/>
              </a:solidFill>
            </a:endParaRP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      85        2106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      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9532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      </a:t>
            </a:r>
          </a:p>
          <a:p>
            <a:pPr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4300" b="1" dirty="0" smtClean="0">
                <a:solidFill>
                  <a:srgbClr val="003300"/>
                </a:solidFill>
              </a:rPr>
              <a:t>9533</a:t>
            </a:r>
            <a:endParaRPr lang="ru-RU" sz="4300" b="1" dirty="0">
              <a:solidFill>
                <a:srgbClr val="003300"/>
              </a:solidFill>
            </a:endParaRPr>
          </a:p>
        </p:txBody>
      </p:sp>
      <p:pic>
        <p:nvPicPr>
          <p:cNvPr id="7" name="Содержимое 6" descr="1655901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7984" y="1484784"/>
            <a:ext cx="4536504" cy="453650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458200" cy="5207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i="1" dirty="0" smtClean="0">
                <a:solidFill>
                  <a:srgbClr val="660033"/>
                </a:solidFill>
              </a:rPr>
              <a:t>Давайте    проверим</a:t>
            </a:r>
            <a:r>
              <a:rPr lang="ru-RU" sz="5400" dirty="0" smtClean="0">
                <a:solidFill>
                  <a:srgbClr val="5C263E"/>
                </a:solidFill>
              </a:rPr>
              <a:t>!</a:t>
            </a:r>
            <a:endParaRPr lang="ru-RU" sz="5400" dirty="0">
              <a:solidFill>
                <a:srgbClr val="5C263E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14313" y="2786063"/>
            <a:ext cx="9144000" cy="1071562"/>
          </a:xfrm>
        </p:spPr>
        <p:txBody>
          <a:bodyPr/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0       15         75        85      2106    9532      9533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yana-300x24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620688"/>
            <a:ext cx="6840760" cy="5655028"/>
          </a:xfrm>
        </p:spPr>
      </p:pic>
      <p:sp>
        <p:nvSpPr>
          <p:cNvPr id="7" name="Прямоугольник 6"/>
          <p:cNvSpPr/>
          <p:nvPr/>
        </p:nvSpPr>
        <p:spPr>
          <a:xfrm>
            <a:off x="2267744" y="0"/>
            <a:ext cx="51125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Ребус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571500"/>
            <a:ext cx="7239000" cy="484663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9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ЧИ</a:t>
            </a:r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4" name="Picture 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571500"/>
            <a:ext cx="20891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786313" y="857250"/>
            <a:ext cx="314325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kern="10" dirty="0">
                <a:ln w="9525">
                  <a:noFill/>
                  <a:round/>
                  <a:headEnd/>
                  <a:tailEnd/>
                </a:ln>
                <a:solidFill>
                  <a:srgbClr val="0033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Число</a:t>
            </a:r>
          </a:p>
        </p:txBody>
      </p:sp>
      <p:pic>
        <p:nvPicPr>
          <p:cNvPr id="6" name="Picture 3" descr="snap05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3571875"/>
            <a:ext cx="2232025" cy="2952750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143375" y="4429125"/>
            <a:ext cx="2357438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kern="10" dirty="0">
                <a:ln w="9525">
                  <a:noFill/>
                  <a:round/>
                  <a:headEnd/>
                  <a:tailEnd/>
                </a:ln>
                <a:solidFill>
                  <a:srgbClr val="5C263E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Знак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500063" y="1285875"/>
            <a:ext cx="7239000" cy="4846638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z="9600" smtClean="0">
              <a:solidFill>
                <a:schemeClr val="hlink"/>
              </a:solidFill>
              <a:latin typeface="Georgia" pitchFamily="18" charset="0"/>
            </a:endParaRPr>
          </a:p>
          <a:p>
            <a:endParaRPr lang="ru-RU" smtClean="0"/>
          </a:p>
        </p:txBody>
      </p:sp>
      <p:sp>
        <p:nvSpPr>
          <p:cNvPr id="4" name="Кольцо 3"/>
          <p:cNvSpPr/>
          <p:nvPr/>
        </p:nvSpPr>
        <p:spPr>
          <a:xfrm>
            <a:off x="357188" y="714375"/>
            <a:ext cx="3500437" cy="5072063"/>
          </a:xfrm>
          <a:prstGeom prst="don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785938" y="2714625"/>
            <a:ext cx="500062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1321594" y="3321844"/>
            <a:ext cx="1571625" cy="357187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857375" y="3643313"/>
            <a:ext cx="500063" cy="0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429125" y="2428875"/>
            <a:ext cx="4217988" cy="15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kern="10" dirty="0">
                <a:ln w="9525">
                  <a:noFill/>
                  <a:round/>
                  <a:headEnd/>
                  <a:tailEnd/>
                </a:ln>
                <a:solidFill>
                  <a:srgbClr val="660066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Восемь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29035886_3377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260648"/>
            <a:ext cx="8064896" cy="60486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524</TotalTime>
  <Words>257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Трек</vt:lpstr>
      <vt:lpstr>Формула</vt:lpstr>
      <vt:lpstr> «Презентация к уроку по учебному предмету «Математика» в 4-ом классе на тему «Математика вместе с Винни-пухом».</vt:lpstr>
      <vt:lpstr>Презентация PowerPoint</vt:lpstr>
      <vt:lpstr>Как зовут нашего гостя?</vt:lpstr>
      <vt:lpstr>Что больше всего на свете любит винни пух?</vt:lpstr>
      <vt:lpstr>Давайте    проверим!</vt:lpstr>
      <vt:lpstr>Презентация PowerPoint</vt:lpstr>
      <vt:lpstr>Презентация PowerPoint</vt:lpstr>
      <vt:lpstr>Презентация PowerPoint</vt:lpstr>
      <vt:lpstr>Презентация PowerPoint</vt:lpstr>
      <vt:lpstr>Давайте поможем Винни пуху!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урок!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Вершина</dc:title>
  <dc:creator>Иван</dc:creator>
  <cp:lastModifiedBy>User</cp:lastModifiedBy>
  <cp:revision>54</cp:revision>
  <dcterms:created xsi:type="dcterms:W3CDTF">2010-03-07T14:13:39Z</dcterms:created>
  <dcterms:modified xsi:type="dcterms:W3CDTF">2015-03-24T17:29:05Z</dcterms:modified>
</cp:coreProperties>
</file>