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6" r:id="rId1"/>
  </p:sldMasterIdLst>
  <p:notesMasterIdLst>
    <p:notesMasterId r:id="rId19"/>
  </p:notesMasterIdLst>
  <p:sldIdLst>
    <p:sldId id="256" r:id="rId2"/>
    <p:sldId id="348" r:id="rId3"/>
    <p:sldId id="316" r:id="rId4"/>
    <p:sldId id="317" r:id="rId5"/>
    <p:sldId id="338" r:id="rId6"/>
    <p:sldId id="339" r:id="rId7"/>
    <p:sldId id="340" r:id="rId8"/>
    <p:sldId id="350" r:id="rId9"/>
    <p:sldId id="260" r:id="rId10"/>
    <p:sldId id="341" r:id="rId11"/>
    <p:sldId id="346" r:id="rId12"/>
    <p:sldId id="262" r:id="rId13"/>
    <p:sldId id="342" r:id="rId14"/>
    <p:sldId id="343" r:id="rId15"/>
    <p:sldId id="344" r:id="rId16"/>
    <p:sldId id="349" r:id="rId17"/>
    <p:sldId id="34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CDFFFE"/>
    <a:srgbClr val="FFF3F3"/>
    <a:srgbClr val="FFE7E7"/>
    <a:srgbClr val="0000FF"/>
    <a:srgbClr val="75BAFF"/>
    <a:srgbClr val="E1FFE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3" autoAdjust="0"/>
    <p:restoredTop sz="94660"/>
  </p:normalViewPr>
  <p:slideViewPr>
    <p:cSldViewPr>
      <p:cViewPr>
        <p:scale>
          <a:sx n="75" d="100"/>
          <a:sy n="75" d="100"/>
        </p:scale>
        <p:origin x="-77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07EA39A-8AA6-4669-A92F-FBE081098485}" type="datetimeFigureOut">
              <a:rPr lang="ru-RU"/>
              <a:pPr>
                <a:defRPr/>
              </a:pPr>
              <a:t>01.04.2015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C2C0F51-A27E-4185-AF37-6829A0600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0831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F462342-1139-4B7D-A5F9-89FFE44BEA39}" type="slidenum">
              <a:rPr lang="ru-RU" altLang="ru-RU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C0F51-A27E-4185-AF37-6829A06004C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22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51A0B-6666-4364-BA74-40E224B64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64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3923E-D69F-4E56-970C-6F9173771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257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5FB5-8543-4413-B160-6C7947015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39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0F941-F6E6-40F5-BF82-FD71FF3D4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040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166A6-D1C7-4F09-B748-CA7DA9CC6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5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89331-CFA4-471D-84EF-5822CAB42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619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382BD-B905-4728-B132-5A5CAB622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188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BD2DC-DF40-4D78-8A3B-9E621B3B2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061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348B6-D301-4ADE-9FC7-FD1AE1795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3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52DE2-3F67-4DF2-B807-82960E8D7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1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E344B-7C06-4A04-AA63-EA5F5529C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431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E7EC-9AC7-4ACC-A6DA-0F4649AD9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078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30B24-642D-44CC-8AB6-470AB30E9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330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9C7A31B-33E8-4712-B792-54F6BF527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  <p:sldLayoutId id="2147484054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\Desktop\&#1092;&#1080;&#1079;&#1084;&#1080;&#1085;.mp4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222250" y="5943600"/>
            <a:ext cx="8585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Презентацию подготовил учитель начальных классов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Платонова </a:t>
            </a:r>
            <a:r>
              <a:rPr lang="ru-RU" altLang="ru-RU" sz="1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Турсуной</a:t>
            </a:r>
            <a:r>
              <a:rPr lang="ru-RU" altLang="ru-RU" sz="1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altLang="ru-RU" sz="16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Сангиловна</a:t>
            </a:r>
            <a:endParaRPr lang="ru-RU" altLang="ru-RU" sz="16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ГБОУ Гимназии №1552, город Москва</a:t>
            </a:r>
            <a:endParaRPr lang="ru-RU" altLang="ru-RU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381000" y="2209800"/>
            <a:ext cx="8305800" cy="1905000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6600" b="1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250" y="228600"/>
            <a:ext cx="862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Презентация к уроку русского языка для 2 класса</a:t>
            </a:r>
            <a:endParaRPr lang="ru-RU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4000" y="2360474"/>
            <a:ext cx="8578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Имя существительное (обобщение) </a:t>
            </a:r>
            <a:endParaRPr lang="ru-RU" sz="5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5"/>
          <p:cNvSpPr>
            <a:spLocks noChangeShapeType="1"/>
          </p:cNvSpPr>
          <p:nvPr/>
        </p:nvSpPr>
        <p:spPr bwMode="auto">
          <a:xfrm flipH="1">
            <a:off x="2590800" y="1295400"/>
            <a:ext cx="609600" cy="914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b="1" dirty="0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6172201" y="1143000"/>
            <a:ext cx="571500" cy="1066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2362200"/>
            <a:ext cx="3429000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Собственные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2385725"/>
            <a:ext cx="3733800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Нарицательные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600" y="4114800"/>
            <a:ext cx="342900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имена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фамилии, отчества людей, клички животных, названия стран, городов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рек…)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29200" y="4267200"/>
            <a:ext cx="37338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(все остальные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мена существительные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H="1">
            <a:off x="2603500" y="3123399"/>
            <a:ext cx="0" cy="86519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6769101" y="3059902"/>
            <a:ext cx="0" cy="9921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35100" y="228600"/>
            <a:ext cx="6477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Имена существительные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1219200" y="1701800"/>
            <a:ext cx="71628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dirty="0" smtClean="0"/>
              <a:t>Страна </a:t>
            </a:r>
            <a:r>
              <a:rPr lang="ru-RU" altLang="ru-RU" sz="3600" dirty="0"/>
              <a:t>- …</a:t>
            </a:r>
          </a:p>
          <a:p>
            <a:pPr algn="ctr" eaLnBrk="1" hangingPunct="1"/>
            <a:r>
              <a:rPr lang="ru-RU" altLang="ru-RU" sz="3600" dirty="0" smtClean="0"/>
              <a:t>Город </a:t>
            </a:r>
            <a:r>
              <a:rPr lang="ru-RU" altLang="ru-RU" sz="3600" dirty="0"/>
              <a:t>- …</a:t>
            </a:r>
          </a:p>
          <a:p>
            <a:pPr algn="ctr" eaLnBrk="1" hangingPunct="1"/>
            <a:r>
              <a:rPr lang="ru-RU" altLang="ru-RU" sz="3600" dirty="0" smtClean="0"/>
              <a:t>Река </a:t>
            </a:r>
            <a:r>
              <a:rPr lang="ru-RU" altLang="ru-RU" sz="3600" dirty="0"/>
              <a:t>- </a:t>
            </a:r>
            <a:r>
              <a:rPr lang="ru-RU" altLang="ru-RU" sz="3600" dirty="0" smtClean="0"/>
              <a:t>…</a:t>
            </a:r>
          </a:p>
          <a:p>
            <a:pPr algn="ctr" eaLnBrk="1" hangingPunct="1"/>
            <a:r>
              <a:rPr lang="ru-RU" altLang="ru-RU" sz="3600" dirty="0" smtClean="0"/>
              <a:t>Имя </a:t>
            </a:r>
            <a:r>
              <a:rPr lang="ru-RU" altLang="ru-RU" sz="3600" dirty="0"/>
              <a:t>- …</a:t>
            </a:r>
          </a:p>
          <a:p>
            <a:pPr algn="ctr" eaLnBrk="1" hangingPunct="1"/>
            <a:r>
              <a:rPr lang="ru-RU" altLang="ru-RU" sz="3600" dirty="0"/>
              <a:t>Отчество - …</a:t>
            </a:r>
          </a:p>
          <a:p>
            <a:pPr algn="ctr" eaLnBrk="1" hangingPunct="1"/>
            <a:r>
              <a:rPr lang="ru-RU" altLang="ru-RU" sz="3600" dirty="0"/>
              <a:t>Фамилия - …</a:t>
            </a:r>
          </a:p>
          <a:p>
            <a:pPr algn="ctr" eaLnBrk="1" hangingPunct="1"/>
            <a:r>
              <a:rPr lang="ru-RU" altLang="ru-RU" sz="3600" dirty="0"/>
              <a:t>Кличка - …</a:t>
            </a:r>
          </a:p>
          <a:p>
            <a:pPr algn="ctr" eaLnBrk="1" hangingPunct="1"/>
            <a:r>
              <a:rPr lang="ru-RU" altLang="ru-RU" sz="3600" dirty="0"/>
              <a:t>Село - 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9800" y="304800"/>
            <a:ext cx="4601709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Подумай – назови: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352800" y="4800600"/>
            <a:ext cx="1676400" cy="671513"/>
          </a:xfrm>
          <a:prstGeom prst="roundRect">
            <a:avLst>
              <a:gd name="adj" fmla="val 16667"/>
            </a:avLst>
          </a:prstGeom>
          <a:solidFill>
            <a:srgbClr val="CCFFFF">
              <a:alpha val="30196"/>
            </a:srgb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2590800" y="3962400"/>
            <a:ext cx="2667000" cy="609600"/>
          </a:xfrm>
          <a:prstGeom prst="roundRect">
            <a:avLst>
              <a:gd name="adj" fmla="val 16667"/>
            </a:avLst>
          </a:prstGeom>
          <a:solidFill>
            <a:srgbClr val="CCFFFF">
              <a:alpha val="30196"/>
            </a:srgb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3048000" y="2120900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CCFFFF">
              <a:alpha val="30196"/>
            </a:srgb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5638800" y="3048000"/>
            <a:ext cx="2133600" cy="609600"/>
          </a:xfrm>
          <a:prstGeom prst="roundRect">
            <a:avLst>
              <a:gd name="adj" fmla="val 16667"/>
            </a:avLst>
          </a:prstGeom>
          <a:solidFill>
            <a:srgbClr val="CCFFFF">
              <a:alpha val="30196"/>
            </a:srgb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762000" y="292100"/>
            <a:ext cx="7391400" cy="119062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</a:rPr>
              <a:t>Кто быстрее всех прочтёт,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</a:rPr>
              <a:t>Слово лишнее найдёт?</a:t>
            </a:r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990600" y="2057400"/>
            <a:ext cx="69342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latin typeface="Arial" charset="0"/>
              </a:rPr>
              <a:t>Кошка, ковшик, черепаха,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1800" i="1" dirty="0"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latin typeface="Arial" charset="0"/>
              </a:rPr>
              <a:t>Туфли, тапочки, рубаха,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i="1" dirty="0"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latin typeface="Arial" charset="0"/>
              </a:rPr>
              <a:t>Лук, кабанчик, кабачок,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i="1" dirty="0"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latin typeface="Arial" charset="0"/>
              </a:rPr>
              <a:t>Платье, полка, пиджачок.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  <p:bldP spid="10249" grpId="0" animBg="1"/>
      <p:bldP spid="10250" grpId="0" animBg="1"/>
      <p:bldP spid="10251" grpId="0" animBg="1"/>
      <p:bldP spid="10244" grpId="0" animBg="1"/>
      <p:bldP spid="133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5"/>
          <p:cNvSpPr>
            <a:spLocks noChangeShapeType="1"/>
          </p:cNvSpPr>
          <p:nvPr/>
        </p:nvSpPr>
        <p:spPr bwMode="auto">
          <a:xfrm flipH="1">
            <a:off x="2197100" y="1524000"/>
            <a:ext cx="546100" cy="1109663"/>
          </a:xfrm>
          <a:prstGeom prst="line">
            <a:avLst/>
          </a:prstGeom>
          <a:ln w="57150">
            <a:solidFill>
              <a:schemeClr val="tx1"/>
            </a:solidFill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ker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5772943" y="1524000"/>
            <a:ext cx="383381" cy="1114425"/>
          </a:xfrm>
          <a:prstGeom prst="line">
            <a:avLst/>
          </a:prstGeom>
          <a:ln w="57150">
            <a:solidFill>
              <a:schemeClr val="tx1"/>
            </a:solidFill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ker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9913" y="2733675"/>
            <a:ext cx="2630487" cy="52387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/>
              <a:t>Единственное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34000" y="2733675"/>
            <a:ext cx="2895600" cy="52387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/>
              <a:t>Множественное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5938" y="3810000"/>
            <a:ext cx="2684462" cy="19383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Обозначает 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один предмет.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Например: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Кто?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Собака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Что?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Карандаш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20507" y="3810000"/>
            <a:ext cx="2909094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Обозначает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несколько предметов. 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Например:</a:t>
            </a: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Кто?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Собаки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Что? Карандаши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9200" y="107771"/>
            <a:ext cx="6460714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Имена существительные изменяются </a:t>
            </a:r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числам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2819400"/>
            <a:ext cx="8229600" cy="2062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</a:rPr>
              <a:t>Девочка, карандаши, книга, столы, </a:t>
            </a:r>
            <a:r>
              <a:rPr lang="ru-RU" sz="3200" dirty="0" smtClean="0">
                <a:solidFill>
                  <a:schemeClr val="tx1"/>
                </a:solidFill>
              </a:rPr>
              <a:t>люстра, яблоки</a:t>
            </a:r>
            <a:r>
              <a:rPr lang="ru-RU" sz="3200" dirty="0">
                <a:solidFill>
                  <a:schemeClr val="tx1"/>
                </a:solidFill>
              </a:rPr>
              <a:t>, тетради, </a:t>
            </a:r>
            <a:r>
              <a:rPr lang="ru-RU" sz="3200" dirty="0" smtClean="0">
                <a:solidFill>
                  <a:schemeClr val="tx1"/>
                </a:solidFill>
              </a:rPr>
              <a:t>завод, муравей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r>
              <a:rPr lang="ru-RU" sz="3200" dirty="0" smtClean="0">
                <a:solidFill>
                  <a:schemeClr val="tx1"/>
                </a:solidFill>
              </a:rPr>
              <a:t>ветка, листья</a:t>
            </a:r>
            <a:r>
              <a:rPr lang="ru-RU" sz="3200" dirty="0">
                <a:solidFill>
                  <a:schemeClr val="tx1"/>
                </a:solidFill>
              </a:rPr>
              <a:t>, ручка, ель, </a:t>
            </a:r>
            <a:r>
              <a:rPr lang="ru-RU" sz="3200" dirty="0" smtClean="0">
                <a:solidFill>
                  <a:schemeClr val="tx1"/>
                </a:solidFill>
              </a:rPr>
              <a:t>кот, тучи</a:t>
            </a:r>
            <a:r>
              <a:rPr lang="ru-RU" sz="3200" dirty="0">
                <a:solidFill>
                  <a:schemeClr val="tx1"/>
                </a:solidFill>
              </a:rPr>
              <a:t>, дождь, птицы, коньки, морозы.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H="1">
            <a:off x="4419600" y="1600200"/>
            <a:ext cx="0" cy="1066800"/>
          </a:xfrm>
          <a:prstGeom prst="line">
            <a:avLst/>
          </a:prstGeom>
          <a:ln w="57150">
            <a:solidFill>
              <a:schemeClr val="tx1"/>
            </a:solidFill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ker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52400"/>
            <a:ext cx="746760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Определи число </a:t>
            </a:r>
            <a:b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имён существительных</a:t>
            </a:r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6100465"/>
            <a:ext cx="3537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Приведи свои примеры</a:t>
            </a:r>
            <a:endParaRPr lang="ru-RU" sz="2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1676400"/>
            <a:ext cx="8483600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</a:rPr>
              <a:t>Слова, отвечающие на вопрос кто? </a:t>
            </a:r>
            <a:r>
              <a:rPr lang="ru-RU" sz="3200" dirty="0">
                <a:solidFill>
                  <a:schemeClr val="tx1"/>
                </a:solidFill>
              </a:rPr>
              <a:t>или </a:t>
            </a:r>
            <a:r>
              <a:rPr lang="ru-RU" sz="3200" dirty="0" smtClean="0">
                <a:solidFill>
                  <a:schemeClr val="tx1"/>
                </a:solidFill>
              </a:rPr>
              <a:t>что</a:t>
            </a:r>
            <a:r>
              <a:rPr lang="ru-RU" sz="3200" dirty="0">
                <a:solidFill>
                  <a:schemeClr val="tx1"/>
                </a:solidFill>
              </a:rPr>
              <a:t>? </a:t>
            </a:r>
            <a:r>
              <a:rPr lang="ru-RU" sz="3200" dirty="0">
                <a:solidFill>
                  <a:schemeClr val="tx1"/>
                </a:solidFill>
              </a:rPr>
              <a:t>…</a:t>
            </a:r>
          </a:p>
          <a:p>
            <a:pPr>
              <a:defRPr/>
            </a:pPr>
            <a:endParaRPr lang="ru-RU" sz="32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Существительные</a:t>
            </a:r>
            <a:r>
              <a:rPr lang="ru-RU" sz="3200" dirty="0">
                <a:solidFill>
                  <a:schemeClr val="tx1"/>
                </a:solidFill>
              </a:rPr>
              <a:t>, которые отвечают на </a:t>
            </a:r>
            <a:r>
              <a:rPr lang="ru-RU" sz="3200" dirty="0" smtClean="0">
                <a:solidFill>
                  <a:schemeClr val="tx1"/>
                </a:solidFill>
              </a:rPr>
              <a:t>вопрос </a:t>
            </a:r>
            <a:r>
              <a:rPr lang="ru-RU" sz="3200" dirty="0">
                <a:solidFill>
                  <a:schemeClr val="tx1"/>
                </a:solidFill>
              </a:rPr>
              <a:t>кто? </a:t>
            </a:r>
            <a:r>
              <a:rPr lang="ru-RU" sz="3200" dirty="0" smtClean="0">
                <a:solidFill>
                  <a:schemeClr val="tx1"/>
                </a:solidFill>
              </a:rPr>
              <a:t>называются…</a:t>
            </a:r>
          </a:p>
          <a:p>
            <a:pPr>
              <a:defRPr/>
            </a:pPr>
            <a:endParaRPr lang="ru-RU" sz="32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Существительные</a:t>
            </a:r>
            <a:r>
              <a:rPr lang="ru-RU" sz="3200" dirty="0">
                <a:solidFill>
                  <a:schemeClr val="tx1"/>
                </a:solidFill>
              </a:rPr>
              <a:t>, которые отвечают на </a:t>
            </a:r>
            <a:r>
              <a:rPr lang="ru-RU" sz="3200" dirty="0" smtClean="0">
                <a:solidFill>
                  <a:schemeClr val="tx1"/>
                </a:solidFill>
              </a:rPr>
              <a:t>вопрос </a:t>
            </a:r>
            <a:r>
              <a:rPr lang="ru-RU" sz="3200" dirty="0">
                <a:solidFill>
                  <a:schemeClr val="tx1"/>
                </a:solidFill>
              </a:rPr>
              <a:t>что? </a:t>
            </a:r>
            <a:r>
              <a:rPr lang="ru-RU" sz="3200" dirty="0" smtClean="0">
                <a:solidFill>
                  <a:schemeClr val="tx1"/>
                </a:solidFill>
              </a:rPr>
              <a:t>называются…</a:t>
            </a:r>
          </a:p>
          <a:p>
            <a:pPr>
              <a:defRPr/>
            </a:pPr>
            <a:endParaRPr lang="ru-RU" sz="32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Имена </a:t>
            </a:r>
            <a:r>
              <a:rPr lang="ru-RU" sz="3200" dirty="0">
                <a:solidFill>
                  <a:schemeClr val="tx1"/>
                </a:solidFill>
              </a:rPr>
              <a:t>существительные изменяются…</a:t>
            </a:r>
          </a:p>
          <a:p>
            <a:pPr>
              <a:defRPr/>
            </a:pP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448867" y="228600"/>
            <a:ext cx="6043065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 урока</a:t>
            </a:r>
          </a:p>
          <a:p>
            <a:pPr algn="ctr"/>
            <a:r>
              <a:rPr 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Продолжи предложения: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79699" y="2235200"/>
            <a:ext cx="35814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(</a:t>
            </a:r>
            <a:r>
              <a:rPr lang="ru-RU" sz="2400" dirty="0" smtClean="0"/>
              <a:t>Имя существительное)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679699" y="3697714"/>
            <a:ext cx="35814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(Одушевленные)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679699" y="5181600"/>
            <a:ext cx="35814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(Неодушевленные)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679699" y="6167735"/>
            <a:ext cx="35814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(По числам)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84300" y="431800"/>
            <a:ext cx="63246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Домашнее задание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4300" y="2667000"/>
            <a:ext cx="6946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Подобрать и записать по пять имён существительных, отвечающих на вопрос кто? или что?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17745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1371600" y="2362200"/>
            <a:ext cx="6629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5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УРОК!</a:t>
            </a:r>
            <a:endParaRPr lang="ru-RU" alt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0890" y="609600"/>
            <a:ext cx="3486019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48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Цели урока:</a:t>
            </a:r>
            <a:endParaRPr lang="ru-RU" sz="48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514600"/>
            <a:ext cx="8229600" cy="31700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Обучающие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Закрепить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обобщить знания об имени существительном как части речи; (собственные и нарицательные, одушевлённые и неодушевлённые, изменение имён существительных по числам.);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Учить детей рассуждать, анализировать, развивать устную и письменную речь; орфографическую зоркость, пополнение словарного запаса.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Развивающие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словесно-логическое мышление, наблюдательность, память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0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884238"/>
            <a:ext cx="9144000" cy="5973762"/>
            <a:chOff x="0" y="884238"/>
            <a:chExt cx="9144000" cy="5973762"/>
          </a:xfrm>
        </p:grpSpPr>
        <p:pic>
          <p:nvPicPr>
            <p:cNvPr id="5123" name="Picture 2" descr="л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6231" y="884238"/>
              <a:ext cx="5562600" cy="296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97225"/>
              <a:ext cx="9144000" cy="366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520031" y="170766"/>
            <a:ext cx="571500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Чистописание</a:t>
            </a:r>
            <a:endParaRPr lang="ru-RU" sz="3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8" name="Text Box 16"/>
          <p:cNvSpPr txBox="1">
            <a:spLocks noChangeArrowheads="1"/>
          </p:cNvSpPr>
          <p:nvPr/>
        </p:nvSpPr>
        <p:spPr bwMode="auto">
          <a:xfrm>
            <a:off x="2667000" y="4114800"/>
            <a:ext cx="6477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(К,к)орова    (З,з)ойка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3200400" y="4114800"/>
            <a:ext cx="4165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к</a:t>
            </a:r>
            <a:r>
              <a:rPr lang="ru-RU" altLang="ru-RU" sz="4400" b="1">
                <a:latin typeface="Arial" charset="0"/>
              </a:rPr>
              <a:t>орова  </a:t>
            </a: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З</a:t>
            </a:r>
            <a:r>
              <a:rPr lang="ru-RU" altLang="ru-RU" sz="4400" b="1">
                <a:latin typeface="Arial" charset="0"/>
              </a:rPr>
              <a:t>ойка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962400" y="1143000"/>
            <a:ext cx="25320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 dirty="0" err="1">
                <a:latin typeface="Arial" charset="0"/>
              </a:rPr>
              <a:t>пруж_на</a:t>
            </a:r>
            <a:endParaRPr lang="ru-RU" altLang="ru-RU" sz="4400" b="1" dirty="0">
              <a:latin typeface="Arial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3810000" y="5029200"/>
            <a:ext cx="29194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ме(ж,ш)ки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62400" y="3124200"/>
            <a:ext cx="2114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пал_то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810000" y="5867400"/>
            <a:ext cx="28463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сл(а,о)ны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3962400" y="2133600"/>
            <a:ext cx="2305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туч _ ка</a:t>
            </a: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5334000" y="1143000"/>
            <a:ext cx="450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и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4953000" y="3124200"/>
            <a:ext cx="52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ь</a:t>
            </a:r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4267200" y="2133600"/>
            <a:ext cx="1682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ту</a:t>
            </a:r>
            <a:r>
              <a:rPr lang="ru-RU" altLang="ru-RU" sz="4400" b="1" u="sng">
                <a:solidFill>
                  <a:srgbClr val="FF0000"/>
                </a:solidFill>
                <a:latin typeface="Arial" charset="0"/>
              </a:rPr>
              <a:t>чк</a:t>
            </a:r>
            <a:r>
              <a:rPr lang="ru-RU" altLang="ru-RU" sz="4400" b="1">
                <a:latin typeface="Arial" charset="0"/>
              </a:rPr>
              <a:t>а</a:t>
            </a:r>
          </a:p>
        </p:txBody>
      </p: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3886200" y="5029200"/>
            <a:ext cx="19954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ме</a:t>
            </a: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ш</a:t>
            </a:r>
            <a:r>
              <a:rPr lang="ru-RU" altLang="ru-RU" sz="4400" b="1">
                <a:latin typeface="Arial" charset="0"/>
              </a:rPr>
              <a:t>ки</a:t>
            </a: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4114800" y="5867400"/>
            <a:ext cx="20081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400" b="1">
                <a:latin typeface="Arial" charset="0"/>
              </a:rPr>
              <a:t>сл</a:t>
            </a:r>
            <a:r>
              <a:rPr lang="ru-RU" altLang="ru-RU" sz="4400" b="1">
                <a:solidFill>
                  <a:srgbClr val="FF0000"/>
                </a:solidFill>
                <a:latin typeface="Arial" charset="0"/>
              </a:rPr>
              <a:t>о</a:t>
            </a:r>
            <a:r>
              <a:rPr lang="ru-RU" altLang="ru-RU" sz="4400" b="1">
                <a:latin typeface="Arial" charset="0"/>
              </a:rPr>
              <a:t>ны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9200" y="228599"/>
            <a:ext cx="6882606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Орфографическая </a:t>
            </a:r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минутка</a:t>
            </a:r>
            <a:endParaRPr lang="ru-RU" alt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8" grpId="0"/>
      <p:bldP spid="69637" grpId="0"/>
      <p:bldP spid="69638" grpId="0"/>
      <p:bldP spid="69640" grpId="0"/>
      <p:bldP spid="69641" grpId="0"/>
      <p:bldP spid="69642" grpId="0"/>
      <p:bldP spid="69643" grpId="0"/>
      <p:bldP spid="69649" grpId="0"/>
      <p:bldP spid="69650" grpId="0"/>
      <p:bldP spid="696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0" y="2133600"/>
            <a:ext cx="74676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Часть речи,        обозначает предмет, отвечает на вопросы             </a:t>
            </a:r>
            <a:r>
              <a:rPr lang="ru-RU" sz="66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КТО?    ЧТО?</a:t>
            </a:r>
            <a:endParaRPr lang="ru-RU" sz="6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358914"/>
            <a:ext cx="678180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Имя существительное</a:t>
            </a:r>
            <a:endParaRPr lang="ru-RU" sz="40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Line 10"/>
          <p:cNvSpPr>
            <a:spLocks noChangeShapeType="1"/>
          </p:cNvSpPr>
          <p:nvPr/>
        </p:nvSpPr>
        <p:spPr bwMode="auto">
          <a:xfrm>
            <a:off x="5943600" y="1295400"/>
            <a:ext cx="603250" cy="1524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638961"/>
            <a:ext cx="23599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Comic Sans MS"/>
              </a:rPr>
              <a:t>кто?</a:t>
            </a:r>
            <a:endParaRPr lang="ru-RU" sz="8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33"/>
              </a:solidFill>
              <a:latin typeface="Comic Sans M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69000" y="2667000"/>
            <a:ext cx="21804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Comic Sans MS"/>
              </a:rPr>
              <a:t>что?</a:t>
            </a:r>
            <a:endParaRPr lang="ru-RU" sz="7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33"/>
              </a:solidFill>
              <a:latin typeface="Comic Sans MS"/>
            </a:endParaRPr>
          </a:p>
        </p:txBody>
      </p:sp>
      <p:sp>
        <p:nvSpPr>
          <p:cNvPr id="8199" name="Прямоугольник 7"/>
          <p:cNvSpPr>
            <a:spLocks noChangeArrowheads="1"/>
          </p:cNvSpPr>
          <p:nvPr/>
        </p:nvSpPr>
        <p:spPr bwMode="auto">
          <a:xfrm>
            <a:off x="848641" y="3791663"/>
            <a:ext cx="2819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0000"/>
                </a:solidFill>
              </a:rPr>
              <a:t>живые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0000"/>
                </a:solidFill>
              </a:rPr>
              <a:t>предметы</a:t>
            </a:r>
          </a:p>
        </p:txBody>
      </p:sp>
      <p:sp>
        <p:nvSpPr>
          <p:cNvPr id="8200" name="Прямоугольник 8"/>
          <p:cNvSpPr>
            <a:spLocks noChangeArrowheads="1"/>
          </p:cNvSpPr>
          <p:nvPr/>
        </p:nvSpPr>
        <p:spPr bwMode="auto">
          <a:xfrm>
            <a:off x="5486400" y="3785135"/>
            <a:ext cx="304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0000"/>
                </a:solidFill>
              </a:rPr>
              <a:t>неживые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0000"/>
                </a:solidFill>
              </a:rPr>
              <a:t>предметы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600" y="5029200"/>
            <a:ext cx="360894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Comic Sans MS"/>
              </a:rPr>
              <a:t>одушевлённые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33"/>
              </a:solidFill>
              <a:latin typeface="Comic Sans M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29200" y="5054025"/>
            <a:ext cx="381000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Comic Sans MS"/>
              </a:rPr>
              <a:t>неодушевлённые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33"/>
              </a:solidFill>
              <a:latin typeface="Comic Sans MS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2862261" y="1295400"/>
            <a:ext cx="676275" cy="1524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71599" y="457201"/>
            <a:ext cx="6777805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Имена существительные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4" grpId="0"/>
      <p:bldP spid="7" grpId="0"/>
      <p:bldP spid="8199" grpId="0"/>
      <p:bldP spid="8200" grpId="0"/>
      <p:bldP spid="10" grpId="0" animBg="1"/>
      <p:bldP spid="11" grpId="0" animBg="1"/>
      <p:bldP spid="12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4000" y="6096000"/>
            <a:ext cx="3536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i="1" kern="0" dirty="0">
                <a:solidFill>
                  <a:srgbClr val="FF0000"/>
                </a:solidFill>
                <a:cs typeface="Arial" charset="0"/>
              </a:rPr>
              <a:t>Приведи свои примеры</a:t>
            </a:r>
            <a:endParaRPr lang="ru-RU" i="1" kern="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5260" y="3141344"/>
            <a:ext cx="689569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Заяц</a:t>
            </a:r>
            <a:r>
              <a:rPr lang="ru-RU" sz="2800" dirty="0"/>
              <a:t>, </a:t>
            </a:r>
            <a:r>
              <a:rPr lang="ru-RU" sz="2800" dirty="0" smtClean="0">
                <a:solidFill>
                  <a:srgbClr val="000000"/>
                </a:solidFill>
              </a:rPr>
              <a:t>диван, </a:t>
            </a:r>
            <a:r>
              <a:rPr lang="ru-RU" sz="2800" dirty="0" smtClean="0"/>
              <a:t>машина, водитель</a:t>
            </a:r>
            <a:r>
              <a:rPr lang="ru-RU" sz="2800" dirty="0"/>
              <a:t>, </a:t>
            </a:r>
            <a:r>
              <a:rPr lang="ru-RU" sz="2800" dirty="0" smtClean="0"/>
              <a:t>зима, </a:t>
            </a:r>
            <a:r>
              <a:rPr lang="ru-RU" sz="2800" dirty="0"/>
              <a:t>весна,</a:t>
            </a:r>
            <a:r>
              <a:rPr lang="ru-RU" sz="2800" dirty="0">
                <a:solidFill>
                  <a:srgbClr val="000000"/>
                </a:solidFill>
              </a:rPr>
              <a:t> корова, </a:t>
            </a:r>
            <a:r>
              <a:rPr lang="ru-RU" sz="2800" dirty="0" smtClean="0">
                <a:solidFill>
                  <a:srgbClr val="000000"/>
                </a:solidFill>
              </a:rPr>
              <a:t>собака, </a:t>
            </a:r>
            <a:r>
              <a:rPr lang="ru-RU" sz="2800" dirty="0" smtClean="0"/>
              <a:t>река</a:t>
            </a:r>
            <a:r>
              <a:rPr lang="ru-RU" sz="2800" dirty="0"/>
              <a:t>, учитель, дорога, медведь, сорока, мост, карандаш, </a:t>
            </a:r>
            <a:r>
              <a:rPr lang="ru-RU" sz="2800" dirty="0" smtClean="0"/>
              <a:t>лиса, облака</a:t>
            </a:r>
            <a:r>
              <a:rPr lang="ru-RU" sz="2800" dirty="0"/>
              <a:t>, сапоги, деревня, ученик, яблоко, </a:t>
            </a:r>
            <a:r>
              <a:rPr lang="ru-RU" sz="2800" dirty="0">
                <a:solidFill>
                  <a:srgbClr val="000000"/>
                </a:solidFill>
              </a:rPr>
              <a:t>стул,</a:t>
            </a:r>
            <a:r>
              <a:rPr lang="ru-RU" sz="2800" dirty="0"/>
              <a:t> </a:t>
            </a:r>
            <a:r>
              <a:rPr lang="ru-RU" sz="2800" dirty="0" smtClean="0"/>
              <a:t>воробей, с</a:t>
            </a:r>
            <a:r>
              <a:rPr lang="ru-RU" sz="2800" dirty="0" smtClean="0">
                <a:solidFill>
                  <a:srgbClr val="000000"/>
                </a:solidFill>
              </a:rPr>
              <a:t>троитель.</a:t>
            </a:r>
            <a:endParaRPr lang="ru-RU" dirty="0">
              <a:solidFill>
                <a:srgbClr val="000000"/>
              </a:solidFill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1100" y="228600"/>
            <a:ext cx="6934200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Разбей существительные на два столбика:</a:t>
            </a:r>
            <a:b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</a:br>
            <a:r>
              <a:rPr lang="ru-RU" altLang="ru-RU" sz="36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КТО?  и  ЧТО?</a:t>
            </a:r>
            <a:endParaRPr lang="ru-RU" sz="36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24200" y="264636"/>
            <a:ext cx="3024161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Физминутка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21580" y="6211669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воспроизведения видео, необходимо нажать на середину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физмин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017" y="1524000"/>
            <a:ext cx="5350525" cy="428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2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2"/>
          <p:cNvSpPr>
            <a:spLocks noChangeAspect="1" noChangeArrowheads="1" noTextEdit="1"/>
          </p:cNvSpPr>
          <p:nvPr/>
        </p:nvSpPr>
        <p:spPr bwMode="auto">
          <a:xfrm>
            <a:off x="684213" y="3657600"/>
            <a:ext cx="899318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243" name="Group 66"/>
          <p:cNvGrpSpPr>
            <a:grpSpLocks/>
          </p:cNvGrpSpPr>
          <p:nvPr/>
        </p:nvGrpSpPr>
        <p:grpSpPr bwMode="auto">
          <a:xfrm>
            <a:off x="908050" y="4572000"/>
            <a:ext cx="7239000" cy="1779588"/>
            <a:chOff x="288" y="2448"/>
            <a:chExt cx="5150" cy="1457"/>
          </a:xfrm>
        </p:grpSpPr>
        <p:grpSp>
          <p:nvGrpSpPr>
            <p:cNvPr id="10278" name="Group 63"/>
            <p:cNvGrpSpPr>
              <a:grpSpLocks/>
            </p:cNvGrpSpPr>
            <p:nvPr/>
          </p:nvGrpSpPr>
          <p:grpSpPr bwMode="auto">
            <a:xfrm>
              <a:off x="288" y="2448"/>
              <a:ext cx="5150" cy="1457"/>
              <a:chOff x="288" y="2315"/>
              <a:chExt cx="5150" cy="1457"/>
            </a:xfrm>
          </p:grpSpPr>
          <p:sp>
            <p:nvSpPr>
              <p:cNvPr id="10280" name="Rectangle 35"/>
              <p:cNvSpPr>
                <a:spLocks noChangeArrowheads="1"/>
              </p:cNvSpPr>
              <p:nvPr/>
            </p:nvSpPr>
            <p:spPr bwMode="auto">
              <a:xfrm>
                <a:off x="1104" y="2315"/>
                <a:ext cx="693" cy="598"/>
              </a:xfrm>
              <a:prstGeom prst="rect">
                <a:avLst/>
              </a:prstGeom>
              <a:solidFill>
                <a:srgbClr val="69BE78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grpSp>
            <p:nvGrpSpPr>
              <p:cNvPr id="10281" name="Group 62"/>
              <p:cNvGrpSpPr>
                <a:grpSpLocks/>
              </p:cNvGrpSpPr>
              <p:nvPr/>
            </p:nvGrpSpPr>
            <p:grpSpPr bwMode="auto">
              <a:xfrm>
                <a:off x="288" y="2391"/>
                <a:ext cx="5150" cy="1381"/>
                <a:chOff x="288" y="2391"/>
                <a:chExt cx="5150" cy="1381"/>
              </a:xfrm>
            </p:grpSpPr>
            <p:sp>
              <p:nvSpPr>
                <p:cNvPr id="10282" name="Rectangle 33"/>
                <p:cNvSpPr>
                  <a:spLocks noChangeArrowheads="1"/>
                </p:cNvSpPr>
                <p:nvPr/>
              </p:nvSpPr>
              <p:spPr bwMode="auto">
                <a:xfrm>
                  <a:off x="349" y="2913"/>
                  <a:ext cx="1448" cy="555"/>
                </a:xfrm>
                <a:prstGeom prst="rect">
                  <a:avLst/>
                </a:prstGeom>
                <a:solidFill>
                  <a:srgbClr val="69BE78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3" name="Rectangle 34"/>
                <p:cNvSpPr>
                  <a:spLocks noChangeArrowheads="1"/>
                </p:cNvSpPr>
                <p:nvPr/>
              </p:nvSpPr>
              <p:spPr bwMode="auto">
                <a:xfrm>
                  <a:off x="553" y="2576"/>
                  <a:ext cx="133" cy="337"/>
                </a:xfrm>
                <a:prstGeom prst="rect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4" name="Oval 36"/>
                <p:cNvSpPr>
                  <a:spLocks noChangeArrowheads="1"/>
                </p:cNvSpPr>
                <p:nvPr/>
              </p:nvSpPr>
              <p:spPr bwMode="auto">
                <a:xfrm>
                  <a:off x="492" y="3348"/>
                  <a:ext cx="39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5" name="Oval 37"/>
                <p:cNvSpPr>
                  <a:spLocks noChangeArrowheads="1"/>
                </p:cNvSpPr>
                <p:nvPr/>
              </p:nvSpPr>
              <p:spPr bwMode="auto">
                <a:xfrm>
                  <a:off x="1318" y="3348"/>
                  <a:ext cx="39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6" name="Rectangle 38"/>
                <p:cNvSpPr>
                  <a:spLocks noChangeArrowheads="1"/>
                </p:cNvSpPr>
                <p:nvPr/>
              </p:nvSpPr>
              <p:spPr bwMode="auto">
                <a:xfrm>
                  <a:off x="1236" y="2424"/>
                  <a:ext cx="500" cy="391"/>
                </a:xfrm>
                <a:prstGeom prst="rect">
                  <a:avLst/>
                </a:prstGeom>
                <a:solidFill>
                  <a:srgbClr val="CCFF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7" name="Rectangle 39"/>
                <p:cNvSpPr>
                  <a:spLocks noChangeArrowheads="1"/>
                </p:cNvSpPr>
                <p:nvPr/>
              </p:nvSpPr>
              <p:spPr bwMode="auto">
                <a:xfrm>
                  <a:off x="502" y="2532"/>
                  <a:ext cx="235" cy="66"/>
                </a:xfrm>
                <a:prstGeom prst="rect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8" name="Rectangle 41"/>
                <p:cNvSpPr>
                  <a:spLocks noChangeArrowheads="1"/>
                </p:cNvSpPr>
                <p:nvPr/>
              </p:nvSpPr>
              <p:spPr bwMode="auto">
                <a:xfrm>
                  <a:off x="1910" y="2391"/>
                  <a:ext cx="1723" cy="1077"/>
                </a:xfrm>
                <a:prstGeom prst="rect">
                  <a:avLst/>
                </a:prstGeom>
                <a:solidFill>
                  <a:srgbClr val="99CC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89" name="Oval 42"/>
                <p:cNvSpPr>
                  <a:spLocks noChangeArrowheads="1"/>
                </p:cNvSpPr>
                <p:nvPr/>
              </p:nvSpPr>
              <p:spPr bwMode="auto">
                <a:xfrm>
                  <a:off x="2175" y="3315"/>
                  <a:ext cx="40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0" name="Oval 43"/>
                <p:cNvSpPr>
                  <a:spLocks noChangeArrowheads="1"/>
                </p:cNvSpPr>
                <p:nvPr/>
              </p:nvSpPr>
              <p:spPr bwMode="auto">
                <a:xfrm>
                  <a:off x="3001" y="3315"/>
                  <a:ext cx="40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1" name="Rectangle 44"/>
                <p:cNvSpPr>
                  <a:spLocks noChangeArrowheads="1"/>
                </p:cNvSpPr>
                <p:nvPr/>
              </p:nvSpPr>
              <p:spPr bwMode="auto">
                <a:xfrm>
                  <a:off x="2832" y="2544"/>
                  <a:ext cx="714" cy="684"/>
                </a:xfrm>
                <a:prstGeom prst="rect">
                  <a:avLst/>
                </a:prstGeom>
                <a:solidFill>
                  <a:srgbClr val="CCFF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2" name="Rectangle 45"/>
                <p:cNvSpPr>
                  <a:spLocks noChangeArrowheads="1"/>
                </p:cNvSpPr>
                <p:nvPr/>
              </p:nvSpPr>
              <p:spPr bwMode="auto">
                <a:xfrm>
                  <a:off x="2016" y="2544"/>
                  <a:ext cx="742" cy="684"/>
                </a:xfrm>
                <a:prstGeom prst="rect">
                  <a:avLst/>
                </a:prstGeom>
                <a:solidFill>
                  <a:srgbClr val="CCFF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3" name="Rectangle 46"/>
                <p:cNvSpPr>
                  <a:spLocks noChangeArrowheads="1"/>
                </p:cNvSpPr>
                <p:nvPr/>
              </p:nvSpPr>
              <p:spPr bwMode="auto">
                <a:xfrm>
                  <a:off x="288" y="2978"/>
                  <a:ext cx="61" cy="435"/>
                </a:xfrm>
                <a:prstGeom prst="rect">
                  <a:avLst/>
                </a:prstGeom>
                <a:solidFill>
                  <a:srgbClr val="69BE78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4" name="Rectangle 48"/>
                <p:cNvSpPr>
                  <a:spLocks noChangeArrowheads="1"/>
                </p:cNvSpPr>
                <p:nvPr/>
              </p:nvSpPr>
              <p:spPr bwMode="auto">
                <a:xfrm>
                  <a:off x="3704" y="2391"/>
                  <a:ext cx="1734" cy="1077"/>
                </a:xfrm>
                <a:prstGeom prst="rect">
                  <a:avLst/>
                </a:prstGeom>
                <a:solidFill>
                  <a:srgbClr val="FFB3D9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5" name="Oval 49"/>
                <p:cNvSpPr>
                  <a:spLocks noChangeArrowheads="1"/>
                </p:cNvSpPr>
                <p:nvPr/>
              </p:nvSpPr>
              <p:spPr bwMode="auto">
                <a:xfrm>
                  <a:off x="3980" y="3315"/>
                  <a:ext cx="39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6" name="Oval 50"/>
                <p:cNvSpPr>
                  <a:spLocks noChangeArrowheads="1"/>
                </p:cNvSpPr>
                <p:nvPr/>
              </p:nvSpPr>
              <p:spPr bwMode="auto">
                <a:xfrm>
                  <a:off x="4806" y="3315"/>
                  <a:ext cx="398" cy="424"/>
                </a:xfrm>
                <a:prstGeom prst="ellipse">
                  <a:avLst/>
                </a:prstGeom>
                <a:solidFill>
                  <a:srgbClr val="716F6E"/>
                </a:solidFill>
                <a:ln w="0">
                  <a:solidFill>
                    <a:srgbClr val="24211D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7" name="Rectangle 55"/>
                <p:cNvSpPr>
                  <a:spLocks noChangeArrowheads="1"/>
                </p:cNvSpPr>
                <p:nvPr/>
              </p:nvSpPr>
              <p:spPr bwMode="auto">
                <a:xfrm>
                  <a:off x="4608" y="2544"/>
                  <a:ext cx="714" cy="684"/>
                </a:xfrm>
                <a:prstGeom prst="rect">
                  <a:avLst/>
                </a:prstGeom>
                <a:solidFill>
                  <a:srgbClr val="CCFF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  <p:sp>
              <p:nvSpPr>
                <p:cNvPr id="10298" name="Rectangle 56"/>
                <p:cNvSpPr>
                  <a:spLocks noChangeArrowheads="1"/>
                </p:cNvSpPr>
                <p:nvPr/>
              </p:nvSpPr>
              <p:spPr bwMode="auto">
                <a:xfrm>
                  <a:off x="3792" y="2544"/>
                  <a:ext cx="742" cy="684"/>
                </a:xfrm>
                <a:prstGeom prst="rect">
                  <a:avLst/>
                </a:prstGeom>
                <a:solidFill>
                  <a:srgbClr val="CCFFFF"/>
                </a:solidFill>
                <a:ln w="0">
                  <a:solidFill>
                    <a:srgbClr val="24211D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ru-RU" altLang="ru-RU" sz="1800">
                    <a:latin typeface="Arial" charset="0"/>
                  </a:endParaRPr>
                </a:p>
              </p:txBody>
            </p:sp>
          </p:grpSp>
        </p:grpSp>
        <p:sp>
          <p:nvSpPr>
            <p:cNvPr id="10279" name="Text Box 65"/>
            <p:cNvSpPr txBox="1">
              <a:spLocks noChangeArrowheads="1"/>
            </p:cNvSpPr>
            <p:nvPr/>
          </p:nvSpPr>
          <p:spPr bwMode="auto">
            <a:xfrm>
              <a:off x="625" y="3084"/>
              <a:ext cx="1002" cy="5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3600" b="1">
                  <a:solidFill>
                    <a:srgbClr val="FFFF00"/>
                  </a:solidFill>
                  <a:latin typeface="Comic Sans MS" pitchFamily="66" charset="0"/>
                </a:rPr>
                <a:t>ЧТО?</a:t>
              </a:r>
            </a:p>
          </p:txBody>
        </p:sp>
      </p:grpSp>
      <p:grpSp>
        <p:nvGrpSpPr>
          <p:cNvPr id="10244" name="Group 68"/>
          <p:cNvGrpSpPr>
            <a:grpSpLocks/>
          </p:cNvGrpSpPr>
          <p:nvPr/>
        </p:nvGrpSpPr>
        <p:grpSpPr bwMode="auto">
          <a:xfrm>
            <a:off x="554038" y="2524125"/>
            <a:ext cx="7239000" cy="1905000"/>
            <a:chOff x="384" y="768"/>
            <a:chExt cx="5088" cy="1488"/>
          </a:xfrm>
        </p:grpSpPr>
        <p:grpSp>
          <p:nvGrpSpPr>
            <p:cNvPr id="10257" name="Group 69"/>
            <p:cNvGrpSpPr>
              <a:grpSpLocks/>
            </p:cNvGrpSpPr>
            <p:nvPr/>
          </p:nvGrpSpPr>
          <p:grpSpPr bwMode="auto">
            <a:xfrm>
              <a:off x="384" y="768"/>
              <a:ext cx="5088" cy="1488"/>
              <a:chOff x="480" y="768"/>
              <a:chExt cx="5088" cy="1488"/>
            </a:xfrm>
          </p:grpSpPr>
          <p:sp>
            <p:nvSpPr>
              <p:cNvPr id="10259" name="AutoShape 70"/>
              <p:cNvSpPr>
                <a:spLocks noChangeAspect="1" noChangeArrowheads="1" noTextEdit="1"/>
              </p:cNvSpPr>
              <p:nvPr/>
            </p:nvSpPr>
            <p:spPr bwMode="auto">
              <a:xfrm>
                <a:off x="672" y="768"/>
                <a:ext cx="3333" cy="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0" name="Rectangle 71"/>
              <p:cNvSpPr>
                <a:spLocks noChangeArrowheads="1"/>
              </p:cNvSpPr>
              <p:nvPr/>
            </p:nvSpPr>
            <p:spPr bwMode="auto">
              <a:xfrm>
                <a:off x="540" y="1407"/>
                <a:ext cx="1431" cy="548"/>
              </a:xfrm>
              <a:prstGeom prst="rect">
                <a:avLst/>
              </a:prstGeom>
              <a:solidFill>
                <a:srgbClr val="69BE78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1" name="Rectangle 72"/>
              <p:cNvSpPr>
                <a:spLocks noChangeArrowheads="1"/>
              </p:cNvSpPr>
              <p:nvPr/>
            </p:nvSpPr>
            <p:spPr bwMode="auto">
              <a:xfrm>
                <a:off x="742" y="1074"/>
                <a:ext cx="131" cy="333"/>
              </a:xfrm>
              <a:prstGeom prst="rect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2" name="Rectangle 73"/>
              <p:cNvSpPr>
                <a:spLocks noChangeArrowheads="1"/>
              </p:cNvSpPr>
              <p:nvPr/>
            </p:nvSpPr>
            <p:spPr bwMode="auto">
              <a:xfrm>
                <a:off x="1286" y="816"/>
                <a:ext cx="685" cy="591"/>
              </a:xfrm>
              <a:prstGeom prst="rect">
                <a:avLst/>
              </a:prstGeom>
              <a:solidFill>
                <a:srgbClr val="69BE78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3" name="Oval 74"/>
              <p:cNvSpPr>
                <a:spLocks noChangeArrowheads="1"/>
              </p:cNvSpPr>
              <p:nvPr/>
            </p:nvSpPr>
            <p:spPr bwMode="auto">
              <a:xfrm>
                <a:off x="682" y="1837"/>
                <a:ext cx="392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4" name="Oval 75"/>
              <p:cNvSpPr>
                <a:spLocks noChangeArrowheads="1"/>
              </p:cNvSpPr>
              <p:nvPr/>
            </p:nvSpPr>
            <p:spPr bwMode="auto">
              <a:xfrm>
                <a:off x="1498" y="1837"/>
                <a:ext cx="393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5" name="Rectangle 76"/>
              <p:cNvSpPr>
                <a:spLocks noChangeArrowheads="1"/>
              </p:cNvSpPr>
              <p:nvPr/>
            </p:nvSpPr>
            <p:spPr bwMode="auto">
              <a:xfrm>
                <a:off x="1417" y="923"/>
                <a:ext cx="494" cy="387"/>
              </a:xfrm>
              <a:prstGeom prst="rect">
                <a:avLst/>
              </a:prstGeom>
              <a:solidFill>
                <a:srgbClr val="CCFF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6" name="Rectangle 77"/>
              <p:cNvSpPr>
                <a:spLocks noChangeArrowheads="1"/>
              </p:cNvSpPr>
              <p:nvPr/>
            </p:nvSpPr>
            <p:spPr bwMode="auto">
              <a:xfrm>
                <a:off x="692" y="1031"/>
                <a:ext cx="231" cy="64"/>
              </a:xfrm>
              <a:prstGeom prst="rect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7" name="Rectangle 78"/>
              <p:cNvSpPr>
                <a:spLocks noChangeArrowheads="1"/>
              </p:cNvSpPr>
              <p:nvPr/>
            </p:nvSpPr>
            <p:spPr bwMode="auto">
              <a:xfrm>
                <a:off x="2082" y="891"/>
                <a:ext cx="1703" cy="1064"/>
              </a:xfrm>
              <a:prstGeom prst="rect">
                <a:avLst/>
              </a:prstGeom>
              <a:solidFill>
                <a:srgbClr val="CC99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8" name="Oval 79"/>
              <p:cNvSpPr>
                <a:spLocks noChangeArrowheads="1"/>
              </p:cNvSpPr>
              <p:nvPr/>
            </p:nvSpPr>
            <p:spPr bwMode="auto">
              <a:xfrm>
                <a:off x="2344" y="1805"/>
                <a:ext cx="403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69" name="Oval 80"/>
              <p:cNvSpPr>
                <a:spLocks noChangeArrowheads="1"/>
              </p:cNvSpPr>
              <p:nvPr/>
            </p:nvSpPr>
            <p:spPr bwMode="auto">
              <a:xfrm>
                <a:off x="3160" y="1805"/>
                <a:ext cx="403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0" name="Rectangle 81"/>
              <p:cNvSpPr>
                <a:spLocks noChangeArrowheads="1"/>
              </p:cNvSpPr>
              <p:nvPr/>
            </p:nvSpPr>
            <p:spPr bwMode="auto">
              <a:xfrm>
                <a:off x="480" y="1472"/>
                <a:ext cx="60" cy="429"/>
              </a:xfrm>
              <a:prstGeom prst="rect">
                <a:avLst/>
              </a:prstGeom>
              <a:solidFill>
                <a:srgbClr val="69BE78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1" name="Rectangle 82"/>
              <p:cNvSpPr>
                <a:spLocks noChangeArrowheads="1"/>
              </p:cNvSpPr>
              <p:nvPr/>
            </p:nvSpPr>
            <p:spPr bwMode="auto">
              <a:xfrm>
                <a:off x="3855" y="891"/>
                <a:ext cx="1713" cy="1064"/>
              </a:xfrm>
              <a:prstGeom prst="rect">
                <a:avLst/>
              </a:prstGeom>
              <a:solidFill>
                <a:srgbClr val="99CC00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2" name="Oval 83"/>
              <p:cNvSpPr>
                <a:spLocks noChangeArrowheads="1"/>
              </p:cNvSpPr>
              <p:nvPr/>
            </p:nvSpPr>
            <p:spPr bwMode="auto">
              <a:xfrm>
                <a:off x="4127" y="1805"/>
                <a:ext cx="393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3" name="Oval 84"/>
              <p:cNvSpPr>
                <a:spLocks noChangeArrowheads="1"/>
              </p:cNvSpPr>
              <p:nvPr/>
            </p:nvSpPr>
            <p:spPr bwMode="auto">
              <a:xfrm>
                <a:off x="4943" y="1805"/>
                <a:ext cx="393" cy="419"/>
              </a:xfrm>
              <a:prstGeom prst="ellipse">
                <a:avLst/>
              </a:prstGeom>
              <a:solidFill>
                <a:srgbClr val="716F6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4" name="Rectangle 85"/>
              <p:cNvSpPr>
                <a:spLocks noChangeArrowheads="1"/>
              </p:cNvSpPr>
              <p:nvPr/>
            </p:nvSpPr>
            <p:spPr bwMode="auto">
              <a:xfrm>
                <a:off x="2976" y="1008"/>
                <a:ext cx="714" cy="684"/>
              </a:xfrm>
              <a:prstGeom prst="rect">
                <a:avLst/>
              </a:prstGeom>
              <a:solidFill>
                <a:srgbClr val="CCFF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5" name="Rectangle 86"/>
              <p:cNvSpPr>
                <a:spLocks noChangeArrowheads="1"/>
              </p:cNvSpPr>
              <p:nvPr/>
            </p:nvSpPr>
            <p:spPr bwMode="auto">
              <a:xfrm>
                <a:off x="2160" y="1008"/>
                <a:ext cx="742" cy="684"/>
              </a:xfrm>
              <a:prstGeom prst="rect">
                <a:avLst/>
              </a:prstGeom>
              <a:solidFill>
                <a:srgbClr val="CCFF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6" name="Rectangle 87"/>
              <p:cNvSpPr>
                <a:spLocks noChangeArrowheads="1"/>
              </p:cNvSpPr>
              <p:nvPr/>
            </p:nvSpPr>
            <p:spPr bwMode="auto">
              <a:xfrm>
                <a:off x="4752" y="1008"/>
                <a:ext cx="714" cy="684"/>
              </a:xfrm>
              <a:prstGeom prst="rect">
                <a:avLst/>
              </a:prstGeom>
              <a:solidFill>
                <a:srgbClr val="CCFF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  <p:sp>
            <p:nvSpPr>
              <p:cNvPr id="10277" name="Rectangle 88"/>
              <p:cNvSpPr>
                <a:spLocks noChangeArrowheads="1"/>
              </p:cNvSpPr>
              <p:nvPr/>
            </p:nvSpPr>
            <p:spPr bwMode="auto">
              <a:xfrm>
                <a:off x="3936" y="1008"/>
                <a:ext cx="742" cy="684"/>
              </a:xfrm>
              <a:prstGeom prst="rect">
                <a:avLst/>
              </a:prstGeom>
              <a:solidFill>
                <a:srgbClr val="CCFFFF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ru-RU" altLang="ru-RU" sz="1800">
                  <a:latin typeface="Arial" charset="0"/>
                </a:endParaRPr>
              </a:p>
            </p:txBody>
          </p:sp>
        </p:grpSp>
        <p:sp>
          <p:nvSpPr>
            <p:cNvPr id="10258" name="Text Box 89"/>
            <p:cNvSpPr txBox="1">
              <a:spLocks noChangeArrowheads="1"/>
            </p:cNvSpPr>
            <p:nvPr/>
          </p:nvSpPr>
          <p:spPr bwMode="auto">
            <a:xfrm>
              <a:off x="672" y="1451"/>
              <a:ext cx="994" cy="50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sz="3600" b="1">
                  <a:solidFill>
                    <a:srgbClr val="FFFF00"/>
                  </a:solidFill>
                  <a:latin typeface="Comic Sans MS" pitchFamily="66" charset="0"/>
                </a:rPr>
                <a:t>КТО?</a:t>
              </a:r>
            </a:p>
          </p:txBody>
        </p:sp>
      </p:grpSp>
      <p:sp>
        <p:nvSpPr>
          <p:cNvPr id="10246" name="Rectangle 101"/>
          <p:cNvSpPr>
            <a:spLocks noChangeArrowheads="1"/>
          </p:cNvSpPr>
          <p:nvPr/>
        </p:nvSpPr>
        <p:spPr bwMode="auto">
          <a:xfrm>
            <a:off x="1092816" y="-2490"/>
            <a:ext cx="7040710" cy="646331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</a:rPr>
              <a:t>Игра  «Рассади пассажиров»</a:t>
            </a:r>
          </a:p>
        </p:txBody>
      </p:sp>
      <p:sp>
        <p:nvSpPr>
          <p:cNvPr id="8294" name="Text Box 102"/>
          <p:cNvSpPr txBox="1">
            <a:spLocks noChangeArrowheads="1"/>
          </p:cNvSpPr>
          <p:nvPr/>
        </p:nvSpPr>
        <p:spPr bwMode="auto">
          <a:xfrm>
            <a:off x="533400" y="6400800"/>
            <a:ext cx="8147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i="1" dirty="0">
                <a:latin typeface="Arial" charset="0"/>
              </a:rPr>
              <a:t>Для перемещения необходимо нажимать мышкой на рисунки предметов</a:t>
            </a:r>
          </a:p>
        </p:txBody>
      </p:sp>
      <p:pic>
        <p:nvPicPr>
          <p:cNvPr id="7228" name="Picture 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186" y="807244"/>
            <a:ext cx="1338261" cy="133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31" name="Picture 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5785" y="404812"/>
            <a:ext cx="1113310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33" name="Picture 6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9022" y="621179"/>
            <a:ext cx="1300789" cy="130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36" name="Picture 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1806" y="1492595"/>
            <a:ext cx="899828" cy="100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38" name="Picture 70" descr="Каталог цен на школьные канцелярские принадлежности: ДНЕВНИК ФЕНИКС АРТ 18544 РОЗОВЫЙ - в магазинах на Tkat.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779" y="1473499"/>
            <a:ext cx="684212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42" name="Picture 7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600" y="457200"/>
            <a:ext cx="1121180" cy="112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45" name="Picture 7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9317" y="807244"/>
            <a:ext cx="1089084" cy="1487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47" name="Picture 79" descr="Скачать Бабочки картинки для детей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2" y="1867994"/>
            <a:ext cx="1246188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49" name="Picture 81" descr="Скачать картинки, клипарты без регистрации и бесплатно на LandOfArt.ru - страница 2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9" y="2222296"/>
            <a:ext cx="1011278" cy="75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854" y="3238147"/>
            <a:ext cx="1016104" cy="1227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-0.23473 0.25162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7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36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0.06632 0.62917 " pathEditMode="relative" rAng="0" ptsTypes="AA">
                                      <p:cBhvr>
                                        <p:cTn id="14" dur="1750" fill="hold"/>
                                        <p:tgtEl>
                                          <p:spTgt spid="7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3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24445 0.31273 " pathEditMode="relative" rAng="0" ptsTypes="AA">
                                      <p:cBhvr>
                                        <p:cTn id="18" dur="1750" fill="hold"/>
                                        <p:tgtEl>
                                          <p:spTgt spid="7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22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03032 L -0.04844 0.29699 " pathEditMode="relative" rAng="0" ptsTypes="AA">
                                      <p:cBhvr>
                                        <p:cTn id="22" dur="1750" fill="hold"/>
                                        <p:tgtEl>
                                          <p:spTgt spid="7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0.12066 0.48658 " pathEditMode="relative" rAng="0" ptsTypes="AA">
                                      <p:cBhvr>
                                        <p:cTn id="26" dur="1750" fill="hold"/>
                                        <p:tgtEl>
                                          <p:spTgt spid="7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4" y="2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0.0783 0.21875 " pathEditMode="relative" rAng="0" ptsTypes="AA">
                                      <p:cBhvr>
                                        <p:cTn id="30" dur="1750" fill="hold"/>
                                        <p:tgtEl>
                                          <p:spTgt spid="7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01893 0.47847 " pathEditMode="relative" rAng="0" ptsTypes="AA">
                                      <p:cBhvr>
                                        <p:cTn id="34" dur="1750" fill="hold"/>
                                        <p:tgtEl>
                                          <p:spTgt spid="7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225 0.35023 " pathEditMode="relative" rAng="0" ptsTypes="AA">
                                      <p:cBhvr>
                                        <p:cTn id="38" dur="1750" fill="hold"/>
                                        <p:tgtEl>
                                          <p:spTgt spid="7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0.14844 0.11366 " pathEditMode="relative" rAng="0" ptsTypes="AA">
                                      <p:cBhvr>
                                        <p:cTn id="42" dur="1750" fill="hold"/>
                                        <p:tgtEl>
                                          <p:spTgt spid="7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31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1151 0.2051 " pathEditMode="relative" rAng="0" ptsTypes="AA">
                                      <p:cBhvr>
                                        <p:cTn id="46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1222</TotalTime>
  <Words>405</Words>
  <Application>Microsoft Office PowerPoint</Application>
  <PresentationFormat>Экран (4:3)</PresentationFormat>
  <Paragraphs>103</Paragraphs>
  <Slides>17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Bookman Old Style</vt:lpstr>
      <vt:lpstr>Comic Sans MS</vt:lpstr>
      <vt:lpstr>Baskerville Old Face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существительное, 2 класс</dc:title>
  <dc:creator>Платонова Т.С.</dc:creator>
  <cp:lastModifiedBy>Admin</cp:lastModifiedBy>
  <cp:revision>255</cp:revision>
  <cp:lastPrinted>1601-01-01T00:00:00Z</cp:lastPrinted>
  <dcterms:created xsi:type="dcterms:W3CDTF">1601-01-01T00:00:00Z</dcterms:created>
  <dcterms:modified xsi:type="dcterms:W3CDTF">2015-04-01T18:26:16Z</dcterms:modified>
</cp:coreProperties>
</file>