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67" r:id="rId3"/>
    <p:sldId id="265" r:id="rId4"/>
    <p:sldId id="266" r:id="rId5"/>
    <p:sldId id="268" r:id="rId6"/>
    <p:sldId id="269" r:id="rId7"/>
    <p:sldId id="270" r:id="rId8"/>
    <p:sldId id="272" r:id="rId9"/>
    <p:sldId id="273" r:id="rId10"/>
    <p:sldId id="256" r:id="rId11"/>
    <p:sldId id="257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71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22" y="-10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EF3D7D1-649D-46A4-A987-8B821306C854}" type="datetimeFigureOut">
              <a:rPr lang="ru-RU" smtClean="0"/>
              <a:t>19.11.2014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87F36DE-5860-4288-92CE-745C648421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644008" y="4697760"/>
            <a:ext cx="4248472" cy="216024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 Ульянова С.В.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«СОШ №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г.Анадыря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971600" y="1772816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solidFill>
                  <a:srgbClr val="C00000"/>
                </a:solidFill>
                <a:latin typeface="Bookman Old Style" pitchFamily="18" charset="0"/>
              </a:rPr>
              <a:t>Знакомство с буквой </a:t>
            </a:r>
            <a:r>
              <a:rPr lang="ru-RU" dirty="0" err="1" smtClean="0">
                <a:solidFill>
                  <a:srgbClr val="C00000"/>
                </a:solidFill>
                <a:latin typeface="Bookman Old Style" pitchFamily="18" charset="0"/>
              </a:rPr>
              <a:t>Д,д</a:t>
            </a:r>
            <a:endParaRPr lang="ru-RU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937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567986"/>
              </p:ext>
            </p:extLst>
          </p:nvPr>
        </p:nvGraphicFramePr>
        <p:xfrm>
          <a:off x="1043611" y="4725144"/>
          <a:ext cx="7204617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231"/>
                <a:gridCol w="1029231"/>
                <a:gridCol w="1029231"/>
                <a:gridCol w="1029231"/>
                <a:gridCol w="1029231"/>
                <a:gridCol w="1029231"/>
                <a:gridCol w="1029231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Cv-av28 &amp;vcy;&amp;icy;&amp;dcy;&amp;iecy;&amp;ocy;&amp;rcy;&amp;iecy;&amp;gcy;&amp;icy;&amp;scy;&amp;tcy;&amp;rcy;&amp;acy;&amp;tcy;&amp;ocy;&amp;rcy; &amp;acy;&amp;vcy;&amp;tcy;&amp;ocy;&amp;mcy;&amp;ocy;&amp;bcy;&amp;icy;&amp;lcy;&amp;softcy;&amp;ncy;&amp;ycy;&amp;jcy; &amp;Icy;&amp;Ncy;&amp;Tcy;&amp;IEcy;&amp;Rcy;&amp;Ncy;&amp;IEcy;&amp;Tcy; &amp;Mcy;&amp;Acy;&amp;Gcy;&amp;Acy;&amp;Zcy;&amp;Icy;&amp;N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55" y="908720"/>
            <a:ext cx="1476164" cy="14761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ollar Sign Dra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4664"/>
            <a:ext cx="1721768" cy="172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&amp;Mcy;&amp;iecy;&amp;shcy;&amp;ocy;&amp;chcy;&amp;iecy;&amp;kcy; &amp;pcy;&amp;ocy;&amp;dcy;&amp;acy;&amp;rcy;&amp;ocy;&amp;chcy;&amp;ncy;&amp;ycy;&amp;jcy; &amp;mcy;&amp;acy;&amp;lcy;&amp;iecy;&amp;ncy;&amp;softcy;&amp;kcy;&amp;icy;&amp;jcy; &amp;scy; &amp;rcy;&amp;icy;&amp;scy;&amp;ucy;&amp;ncy;&amp;kcy;&amp;ocy;&amp;mcy; &quot;&amp;Ncy;&amp;ocy;&amp;vcy;&amp;ocy;&amp;gcy;&amp;ocy;&amp;dcy;&amp;ncy;&amp;yacy;&amp;yacy; &amp;iecy;&amp;lcy;&amp;kcy;&amp;a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213" y="423757"/>
            <a:ext cx="112395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&quot;&amp;Ocy;&amp;scy;&amp;tcy;&amp;rcy;&amp;ocy;&amp;vcy; &amp;CHcy;&amp;ucy;&amp;dcy;&amp;iecy;&amp;scy;-2&quot; &amp;Scy;&amp;chcy;&amp;acy;&amp;scy;&amp;tcy;&amp;lcy;&amp;icy;&amp;vcy;&amp;ocy;&amp;iecy; &amp;pcy;&amp;lcy;&amp;acy;&amp;ncy;&amp;icy;&amp;rcy;&amp;ocy;&amp;vcy;&amp;acy;&amp;ncy;&amp;icy;&amp;iecy; &amp;pcy;&amp;ocy;&amp;scy;&amp;lcy;&amp;iecy; 30 - BabyPlan.ru - &amp;Scy;&amp;tcy;&amp;rcy;&amp;acy;&amp;ncy;&amp;icy;&amp;tscy;&amp;acy; 3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296" y="2801419"/>
            <a:ext cx="144780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780928"/>
            <a:ext cx="142875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80928"/>
            <a:ext cx="1143000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&amp;Icy;&amp;lcy;&amp;lcy;&amp;yucy;&amp;scy;&amp;tcy;&amp;rcy;&amp;acy;&amp;tscy;&amp;icy;&amp;yacy; 1 &amp;icy;&amp;zcy; 1 &amp;dcy;&amp;lcy;&amp;yacy; &amp;Mcy;&amp;iecy;&amp;shcy;&amp;ocy;&amp;chcy;&amp;iecy;&amp;kcy; &amp;dcy;&amp;lcy;&amp;yacy; &amp;kcy;&amp;acy;&amp;rcy;&amp;tcy; &amp;tcy;&amp;acy;&amp;rcy;&amp;ocy; &quot;&amp;Acy;&amp;ucy;&amp;rcy;&amp;ocy;&amp;bcy;&amp;ocy;&amp;rcy;&quot; (&amp;Vcy;&amp;Tcy;23) &amp;Lcy;&amp;acy;&amp;bcy;&amp;icy;&amp;rcy;&amp;icy;&amp;ncy;&amp;tcy; - &amp;kcy;&amp;ncy;&amp;icy;&amp;gcy;&amp;icy;. &amp;Icy;&amp;scy;&amp;tcy;&amp;ocy;&amp;chcy;&amp;ncy;&amp;icy;&amp;kcy;: &amp;Lcy;&amp;acy;&amp;bcy;&amp;icy;&amp;rcy;&amp;icy;&amp;ncy;&amp;tcy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546" y="697682"/>
            <a:ext cx="1209675" cy="14287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434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56784" cy="1143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Укажите букву, которая обозначает гласный звук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398576"/>
              </p:ext>
            </p:extLst>
          </p:nvPr>
        </p:nvGraphicFramePr>
        <p:xfrm>
          <a:off x="1187624" y="3284984"/>
          <a:ext cx="1103784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784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4818256"/>
              </p:ext>
            </p:extLst>
          </p:nvPr>
        </p:nvGraphicFramePr>
        <p:xfrm>
          <a:off x="3779912" y="3284984"/>
          <a:ext cx="1103784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784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939249"/>
              </p:ext>
            </p:extLst>
          </p:nvPr>
        </p:nvGraphicFramePr>
        <p:xfrm>
          <a:off x="6444208" y="3284984"/>
          <a:ext cx="1103784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784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2" descr="Cv-av28 &amp;vcy;&amp;icy;&amp;dcy;&amp;iecy;&amp;ocy;&amp;rcy;&amp;iecy;&amp;gcy;&amp;icy;&amp;scy;&amp;tcy;&amp;rcy;&amp;acy;&amp;tcy;&amp;ocy;&amp;rcy; &amp;acy;&amp;vcy;&amp;tcy;&amp;ocy;&amp;mcy;&amp;ocy;&amp;bcy;&amp;icy;&amp;lcy;&amp;softcy;&amp;ncy;&amp;ycy;&amp;jcy; &amp;Icy;&amp;Ncy;&amp;Tcy;&amp;IEcy;&amp;Rcy;&amp;Ncy;&amp;IEcy;&amp;Tcy; &amp;Mcy;&amp;Acy;&amp;Gcy;&amp;Acy;&amp;Zcy;&amp;Icy;&amp;N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869160"/>
            <a:ext cx="1476164" cy="14761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6772807" y="5013176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accent4">
                    <a:lumMod val="50000"/>
                  </a:schemeClr>
                </a:solidFill>
                <a:latin typeface="Bookman Old Style" pitchFamily="18" charset="0"/>
              </a:rPr>
              <a:t>а</a:t>
            </a:r>
            <a:endParaRPr lang="ru-RU" sz="7200" b="1" dirty="0">
              <a:solidFill>
                <a:schemeClr val="accent4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31640" y="2996952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д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995936" y="3009997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а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639132" y="3010450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л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33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56784" cy="1143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Укажите букву, которая обозначает звонкий согласный звук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536697"/>
              </p:ext>
            </p:extLst>
          </p:nvPr>
        </p:nvGraphicFramePr>
        <p:xfrm>
          <a:off x="1187624" y="3284984"/>
          <a:ext cx="1103784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784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5194228"/>
              </p:ext>
            </p:extLst>
          </p:nvPr>
        </p:nvGraphicFramePr>
        <p:xfrm>
          <a:off x="3779912" y="3284984"/>
          <a:ext cx="1103784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784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061506"/>
              </p:ext>
            </p:extLst>
          </p:nvPr>
        </p:nvGraphicFramePr>
        <p:xfrm>
          <a:off x="6444208" y="3284984"/>
          <a:ext cx="1103784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784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331640" y="2996952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к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995936" y="3009997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с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639132" y="3010450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д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2" name="Picture 6" descr="Dollar Sign Draw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558008"/>
            <a:ext cx="1721768" cy="1721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6804248" y="4869160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rgbClr val="FFFF00"/>
                </a:solidFill>
                <a:latin typeface="Bookman Old Style" pitchFamily="18" charset="0"/>
              </a:rPr>
              <a:t>д</a:t>
            </a:r>
            <a:endParaRPr lang="ru-RU" sz="72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54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6654072"/>
              </p:ext>
            </p:extLst>
          </p:nvPr>
        </p:nvGraphicFramePr>
        <p:xfrm>
          <a:off x="6372200" y="3271496"/>
          <a:ext cx="2304256" cy="2029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</a:tblGrid>
              <a:tr h="202971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8014351"/>
              </p:ext>
            </p:extLst>
          </p:nvPr>
        </p:nvGraphicFramePr>
        <p:xfrm>
          <a:off x="3419872" y="3285144"/>
          <a:ext cx="2304256" cy="20160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</a:tblGrid>
              <a:tr h="20160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40951"/>
              </p:ext>
            </p:extLst>
          </p:nvPr>
        </p:nvGraphicFramePr>
        <p:xfrm>
          <a:off x="611560" y="3259832"/>
          <a:ext cx="2304256" cy="2041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/>
              </a:tblGrid>
              <a:tr h="20413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056784" cy="1143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слово. Объясните его значение.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кажите, какая схема соответствует этому слову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3059832" y="1988840"/>
            <a:ext cx="3024336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smtClean="0">
                <a:solidFill>
                  <a:srgbClr val="C00000"/>
                </a:solidFill>
                <a:latin typeface="Bookman Old Style" pitchFamily="18" charset="0"/>
              </a:rPr>
              <a:t>Долг</a:t>
            </a:r>
            <a:endParaRPr lang="ru-RU" sz="6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3" name="Picture 15" descr="&amp;Icy;&amp;lcy;&amp;lcy;&amp;yucy;&amp;scy;&amp;tcy;&amp;rcy;&amp;acy;&amp;tscy;&amp;icy;&amp;yacy; 1 &amp;icy;&amp;zcy; 1 &amp;dcy;&amp;lcy;&amp;yacy; &amp;Mcy;&amp;iecy;&amp;shcy;&amp;ocy;&amp;chcy;&amp;iecy;&amp;kcy; &amp;dcy;&amp;lcy;&amp;yacy; &amp;kcy;&amp;acy;&amp;rcy;&amp;tcy; &amp;tcy;&amp;acy;&amp;rcy;&amp;ocy; &quot;&amp;Acy;&amp;ucy;&amp;rcy;&amp;ocy;&amp;bcy;&amp;ocy;&amp;rcy;&quot; (&amp;Vcy;&amp;Tcy;23) &amp;Lcy;&amp;acy;&amp;bcy;&amp;icy;&amp;rcy;&amp;icy;&amp;ncy;&amp;tcy; - &amp;kcy;&amp;ncy;&amp;icy;&amp;gcy;&amp;icy;. &amp;Icy;&amp;scy;&amp;tcy;&amp;ocy;&amp;chcy;&amp;ncy;&amp;icy;&amp;kcy;: &amp;Lcy;&amp;acy;&amp;bcy;&amp;icy;&amp;rcy;&amp;icy;&amp;ncy;&amp;tcy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9272" y="1274464"/>
            <a:ext cx="1437077" cy="16973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7800059" y="1291786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002060"/>
                </a:solidFill>
                <a:latin typeface="Bookman Old Style" pitchFamily="18" charset="0"/>
              </a:rPr>
              <a:t>р</a:t>
            </a:r>
            <a:endParaRPr lang="ru-RU" sz="8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971920"/>
              </p:ext>
            </p:extLst>
          </p:nvPr>
        </p:nvGraphicFramePr>
        <p:xfrm>
          <a:off x="539552" y="4005064"/>
          <a:ext cx="2376264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</a:tblGrid>
              <a:tr h="504056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7389858"/>
              </p:ext>
            </p:extLst>
          </p:nvPr>
        </p:nvGraphicFramePr>
        <p:xfrm>
          <a:off x="3383868" y="4005064"/>
          <a:ext cx="2376264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</a:tblGrid>
              <a:tr h="5040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795195"/>
              </p:ext>
            </p:extLst>
          </p:nvPr>
        </p:nvGraphicFramePr>
        <p:xfrm>
          <a:off x="6379923" y="4005064"/>
          <a:ext cx="2376264" cy="504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4066"/>
                <a:gridCol w="594066"/>
                <a:gridCol w="594066"/>
                <a:gridCol w="594066"/>
              </a:tblGrid>
              <a:tr h="5040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001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2064" y="476672"/>
            <a:ext cx="7056784" cy="1143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Указать местоимение</a:t>
            </a:r>
            <a:endParaRPr lang="ru-RU" sz="4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931851"/>
              </p:ext>
            </p:extLst>
          </p:nvPr>
        </p:nvGraphicFramePr>
        <p:xfrm>
          <a:off x="1187624" y="2924944"/>
          <a:ext cx="1512168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</a:tblGrid>
              <a:tr h="1296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387427"/>
              </p:ext>
            </p:extLst>
          </p:nvPr>
        </p:nvGraphicFramePr>
        <p:xfrm>
          <a:off x="3563888" y="2924944"/>
          <a:ext cx="1512168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</a:tblGrid>
              <a:tr h="1296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1781439"/>
              </p:ext>
            </p:extLst>
          </p:nvPr>
        </p:nvGraphicFramePr>
        <p:xfrm>
          <a:off x="6084168" y="2924944"/>
          <a:ext cx="1463824" cy="1296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824"/>
              </a:tblGrid>
              <a:tr h="12961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1187624" y="2852936"/>
            <a:ext cx="1584176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но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563888" y="2854813"/>
            <a:ext cx="2232248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он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084168" y="2924944"/>
            <a:ext cx="1893308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chemeClr val="tx1"/>
                </a:solidFill>
                <a:latin typeface="Bookman Old Style" pitchFamily="18" charset="0"/>
              </a:rPr>
              <a:t>на</a:t>
            </a:r>
            <a:endParaRPr lang="ru-RU" sz="72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115" y="4509120"/>
            <a:ext cx="1700552" cy="21617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7452320" y="4797152"/>
            <a:ext cx="72008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9600" b="1" dirty="0" smtClean="0">
                <a:solidFill>
                  <a:srgbClr val="C00000"/>
                </a:solidFill>
                <a:latin typeface="Bookman Old Style" pitchFamily="18" charset="0"/>
              </a:rPr>
              <a:t>о</a:t>
            </a:r>
            <a:endParaRPr lang="ru-RU" sz="9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42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282" y="4435312"/>
            <a:ext cx="1874008" cy="18740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56784" cy="1143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Найдите слово, которое правильно разделено на слоги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2214867"/>
              </p:ext>
            </p:extLst>
          </p:nvPr>
        </p:nvGraphicFramePr>
        <p:xfrm>
          <a:off x="755576" y="2074692"/>
          <a:ext cx="2822602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602"/>
              </a:tblGrid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7700135"/>
              </p:ext>
            </p:extLst>
          </p:nvPr>
        </p:nvGraphicFramePr>
        <p:xfrm>
          <a:off x="3131840" y="4423268"/>
          <a:ext cx="3024336" cy="2162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</a:tblGrid>
              <a:tr h="21627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951391"/>
              </p:ext>
            </p:extLst>
          </p:nvPr>
        </p:nvGraphicFramePr>
        <p:xfrm>
          <a:off x="5364088" y="2120280"/>
          <a:ext cx="2908779" cy="1956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779"/>
              </a:tblGrid>
              <a:tr h="19567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467544" y="2433464"/>
            <a:ext cx="468052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дым-</a:t>
            </a:r>
            <a:r>
              <a:rPr lang="ru-RU" sz="6000" b="1" dirty="0" err="1" smtClean="0">
                <a:solidFill>
                  <a:schemeClr val="tx1"/>
                </a:solidFill>
                <a:latin typeface="Bookman Old Style" pitchFamily="18" charset="0"/>
              </a:rPr>
              <a:t>ок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987824" y="4881102"/>
            <a:ext cx="3456384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err="1" smtClean="0">
                <a:solidFill>
                  <a:schemeClr val="tx1"/>
                </a:solidFill>
                <a:latin typeface="Bookman Old Style" pitchFamily="18" charset="0"/>
              </a:rPr>
              <a:t>ды</a:t>
            </a: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-мок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148064" y="2564904"/>
            <a:ext cx="3479175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err="1" smtClean="0">
                <a:solidFill>
                  <a:schemeClr val="tx1"/>
                </a:solidFill>
                <a:latin typeface="Bookman Old Style" pitchFamily="18" charset="0"/>
              </a:rPr>
              <a:t>дымо</a:t>
            </a: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-к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7516238" y="4669963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00B050"/>
                </a:solidFill>
                <a:latin typeface="Bookman Old Style" pitchFamily="18" charset="0"/>
              </a:rPr>
              <a:t>п</a:t>
            </a:r>
            <a:endParaRPr lang="ru-RU" sz="8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39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590" y="4285339"/>
            <a:ext cx="1739588" cy="2174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56784" cy="1143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Найдите слово, в котором есть только твердые согласные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007388"/>
              </p:ext>
            </p:extLst>
          </p:nvPr>
        </p:nvGraphicFramePr>
        <p:xfrm>
          <a:off x="755576" y="2074692"/>
          <a:ext cx="2822602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602"/>
              </a:tblGrid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7342323"/>
              </p:ext>
            </p:extLst>
          </p:nvPr>
        </p:nvGraphicFramePr>
        <p:xfrm>
          <a:off x="3131840" y="4423268"/>
          <a:ext cx="3024336" cy="2162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</a:tblGrid>
              <a:tr h="21627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58056"/>
              </p:ext>
            </p:extLst>
          </p:nvPr>
        </p:nvGraphicFramePr>
        <p:xfrm>
          <a:off x="5364088" y="2120280"/>
          <a:ext cx="2908779" cy="19567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8779"/>
              </a:tblGrid>
              <a:tr h="19567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827584" y="2433464"/>
            <a:ext cx="2664296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змея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275856" y="4881102"/>
            <a:ext cx="3456384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горка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336864" y="2459884"/>
            <a:ext cx="3479175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лимон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7596336" y="4775532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о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442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1" descr="&quot;&amp;Ocy;&amp;scy;&amp;tcy;&amp;rcy;&amp;ocy;&amp;vcy; &amp;CHcy;&amp;ucy;&amp;dcy;&amp;iecy;&amp;scy;-2&quot; &amp;Scy;&amp;chcy;&amp;acy;&amp;scy;&amp;tcy;&amp;lcy;&amp;icy;&amp;vcy;&amp;ocy;&amp;iecy; &amp;pcy;&amp;lcy;&amp;acy;&amp;ncy;&amp;icy;&amp;rcy;&amp;ocy;&amp;vcy;&amp;acy;&amp;ncy;&amp;icy;&amp;iecy; &amp;pcy;&amp;ocy;&amp;scy;&amp;lcy;&amp;iecy; 30 - BabyPlan.ru - &amp;Scy;&amp;tcy;&amp;rcy;&amp;acy;&amp;ncy;&amp;icy;&amp;tscy;&amp;acy; 3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535" y="4166726"/>
            <a:ext cx="2317097" cy="22866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76672"/>
            <a:ext cx="7056784" cy="1143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Найдите лишнее слово и обоснуйте свой ответ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01603"/>
              </p:ext>
            </p:extLst>
          </p:nvPr>
        </p:nvGraphicFramePr>
        <p:xfrm>
          <a:off x="755576" y="2074692"/>
          <a:ext cx="2822602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2602"/>
              </a:tblGrid>
              <a:tr h="201622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0682331"/>
              </p:ext>
            </p:extLst>
          </p:nvPr>
        </p:nvGraphicFramePr>
        <p:xfrm>
          <a:off x="3131840" y="4581128"/>
          <a:ext cx="2205024" cy="2004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5024"/>
              </a:tblGrid>
              <a:tr h="200491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1431265"/>
              </p:ext>
            </p:extLst>
          </p:nvPr>
        </p:nvGraphicFramePr>
        <p:xfrm>
          <a:off x="5364089" y="2204864"/>
          <a:ext cx="2592288" cy="1872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/>
              </a:tblGrid>
              <a:tr h="187220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9" name="Подзаголовок 2"/>
          <p:cNvSpPr txBox="1">
            <a:spLocks/>
          </p:cNvSpPr>
          <p:nvPr/>
        </p:nvSpPr>
        <p:spPr>
          <a:xfrm>
            <a:off x="827584" y="2433464"/>
            <a:ext cx="2664296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Дима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275856" y="4881102"/>
            <a:ext cx="3456384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дом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5336865" y="2459884"/>
            <a:ext cx="2691520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6000" b="1" dirty="0" smtClean="0">
                <a:solidFill>
                  <a:schemeClr val="tx1"/>
                </a:solidFill>
                <a:latin typeface="Bookman Old Style" pitchFamily="18" charset="0"/>
              </a:rPr>
              <a:t>ягода</a:t>
            </a:r>
            <a:endParaRPr lang="ru-RU" sz="6000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6758749" y="4669963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00B050"/>
                </a:solidFill>
                <a:latin typeface="Bookman Old Style" pitchFamily="18" charset="0"/>
              </a:rPr>
              <a:t>к</a:t>
            </a:r>
            <a:endParaRPr lang="ru-RU" sz="8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95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3877460"/>
              </p:ext>
            </p:extLst>
          </p:nvPr>
        </p:nvGraphicFramePr>
        <p:xfrm>
          <a:off x="1043611" y="4725144"/>
          <a:ext cx="7204617" cy="9361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231"/>
                <a:gridCol w="1029231"/>
                <a:gridCol w="1029231"/>
                <a:gridCol w="1029231"/>
                <a:gridCol w="1029231"/>
                <a:gridCol w="1029231"/>
                <a:gridCol w="1029231"/>
              </a:tblGrid>
              <a:tr h="93610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Cv-av28 &amp;vcy;&amp;icy;&amp;dcy;&amp;iecy;&amp;ocy;&amp;rcy;&amp;iecy;&amp;gcy;&amp;icy;&amp;scy;&amp;tcy;&amp;rcy;&amp;acy;&amp;tcy;&amp;ocy;&amp;rcy; &amp;acy;&amp;vcy;&amp;tcy;&amp;ocy;&amp;mcy;&amp;ocy;&amp;bcy;&amp;icy;&amp;lcy;&amp;softcy;&amp;ncy;&amp;ycy;&amp;jcy; &amp;Icy;&amp;Ncy;&amp;Tcy;&amp;IEcy;&amp;Rcy;&amp;Ncy;&amp;IEcy;&amp;Tcy; &amp;Mcy;&amp;Acy;&amp;Gcy;&amp;Acy;&amp;Zcy;&amp;Icy;&amp;N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45" y="675641"/>
            <a:ext cx="1692188" cy="16921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ollar Sign Draw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4664"/>
            <a:ext cx="1721768" cy="172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&amp;Mcy;&amp;iecy;&amp;shcy;&amp;ocy;&amp;chcy;&amp;iecy;&amp;kcy; &amp;pcy;&amp;ocy;&amp;dcy;&amp;acy;&amp;rcy;&amp;ocy;&amp;chcy;&amp;ncy;&amp;ycy;&amp;jcy; &amp;mcy;&amp;acy;&amp;lcy;&amp;iecy;&amp;ncy;&amp;softcy;&amp;kcy;&amp;icy;&amp;jcy; &amp;scy; &amp;rcy;&amp;icy;&amp;scy;&amp;ucy;&amp;ncy;&amp;kcy;&amp;ocy;&amp;mcy; &quot;&amp;Ncy;&amp;ocy;&amp;vcy;&amp;ocy;&amp;gcy;&amp;ocy;&amp;dcy;&amp;ncy;&amp;yacy;&amp;yacy; &amp;iecy;&amp;lcy;&amp;kcy;&amp;acy;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640" y="414618"/>
            <a:ext cx="1378824" cy="17527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 descr="&quot;&amp;Ocy;&amp;scy;&amp;tcy;&amp;rcy;&amp;ocy;&amp;vcy; &amp;CHcy;&amp;ucy;&amp;dcy;&amp;iecy;&amp;scy;-2&quot; &amp;Scy;&amp;chcy;&amp;acy;&amp;scy;&amp;tcy;&amp;lcy;&amp;icy;&amp;vcy;&amp;ocy;&amp;iecy; &amp;pcy;&amp;lcy;&amp;acy;&amp;ncy;&amp;icy;&amp;rcy;&amp;ocy;&amp;vcy;&amp;acy;&amp;ncy;&amp;icy;&amp;iecy; &amp;pcy;&amp;ocy;&amp;scy;&amp;lcy;&amp;iecy; 30 - BabyPlan.ru - &amp;Scy;&amp;tcy;&amp;rcy;&amp;acy;&amp;ncy;&amp;icy;&amp;tscy;&amp;acy; 33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296" y="2430307"/>
            <a:ext cx="1779112" cy="17557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437" y="2638150"/>
            <a:ext cx="1620180" cy="16201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447" y="2430307"/>
            <a:ext cx="1576641" cy="19708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&amp;Icy;&amp;lcy;&amp;lcy;&amp;yucy;&amp;scy;&amp;tcy;&amp;rcy;&amp;acy;&amp;tscy;&amp;icy;&amp;yacy; 1 &amp;icy;&amp;zcy; 1 &amp;dcy;&amp;lcy;&amp;yacy; &amp;Mcy;&amp;iecy;&amp;shcy;&amp;ocy;&amp;chcy;&amp;iecy;&amp;kcy; &amp;dcy;&amp;lcy;&amp;yacy; &amp;kcy;&amp;acy;&amp;rcy;&amp;tcy; &amp;tcy;&amp;acy;&amp;rcy;&amp;ocy; &quot;&amp;Acy;&amp;ucy;&amp;rcy;&amp;ocy;&amp;bcy;&amp;ocy;&amp;rcy;&quot; (&amp;Vcy;&amp;Tcy;23) &amp;Lcy;&amp;acy;&amp;bcy;&amp;icy;&amp;rcy;&amp;icy;&amp;ncy;&amp;tcy; - &amp;kcy;&amp;ncy;&amp;icy;&amp;gcy;&amp;icy;. &amp;Icy;&amp;scy;&amp;tcy;&amp;ocy;&amp;chcy;&amp;ncy;&amp;icy;&amp;kcy;: &amp;Lcy;&amp;acy;&amp;bcy;&amp;icy;&amp;rcy;&amp;icy;&amp;ncy;&amp;tcy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546" y="392869"/>
            <a:ext cx="1467750" cy="17335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6834382" y="2711108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00B050"/>
                </a:solidFill>
                <a:latin typeface="Bookman Old Style" pitchFamily="18" charset="0"/>
              </a:rPr>
              <a:t>к</a:t>
            </a:r>
            <a:endParaRPr lang="ru-RU" sz="8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4067147" y="2694937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о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2143333" y="2818657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00B050"/>
                </a:solidFill>
                <a:latin typeface="Bookman Old Style" pitchFamily="18" charset="0"/>
              </a:rPr>
              <a:t>п</a:t>
            </a:r>
            <a:endParaRPr lang="ru-RU" sz="8800" b="1" dirty="0">
              <a:solidFill>
                <a:srgbClr val="00B050"/>
              </a:solidFill>
              <a:latin typeface="Bookman Old Style" pitchFamily="18" charset="0"/>
            </a:endParaRPr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7587221" y="421519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о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5298290" y="439365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002060"/>
                </a:solidFill>
                <a:latin typeface="Bookman Old Style" pitchFamily="18" charset="0"/>
              </a:rPr>
              <a:t>р</a:t>
            </a:r>
            <a:endParaRPr lang="ru-RU" sz="8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2771800" y="467421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FFFF00"/>
                </a:solidFill>
                <a:latin typeface="Bookman Old Style" pitchFamily="18" charset="0"/>
              </a:rPr>
              <a:t>д</a:t>
            </a:r>
            <a:endParaRPr lang="ru-RU" sz="88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865191" y="924685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а</a:t>
            </a:r>
            <a:endParaRPr lang="ru-RU" sz="8800" b="1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1090241" y="4378374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п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2139479" y="4378373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о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187132" y="4363064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д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1" name="Подзаголовок 2"/>
          <p:cNvSpPr txBox="1">
            <a:spLocks/>
          </p:cNvSpPr>
          <p:nvPr/>
        </p:nvSpPr>
        <p:spPr>
          <a:xfrm>
            <a:off x="4201124" y="4363063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а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2" name="Подзаголовок 2"/>
          <p:cNvSpPr txBox="1">
            <a:spLocks/>
          </p:cNvSpPr>
          <p:nvPr/>
        </p:nvSpPr>
        <p:spPr>
          <a:xfrm>
            <a:off x="5299373" y="4260339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р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3" name="Подзаголовок 2"/>
          <p:cNvSpPr txBox="1">
            <a:spLocks/>
          </p:cNvSpPr>
          <p:nvPr/>
        </p:nvSpPr>
        <p:spPr>
          <a:xfrm>
            <a:off x="6300192" y="4371255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о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24" name="Подзаголовок 2"/>
          <p:cNvSpPr txBox="1">
            <a:spLocks/>
          </p:cNvSpPr>
          <p:nvPr/>
        </p:nvSpPr>
        <p:spPr>
          <a:xfrm>
            <a:off x="7275908" y="4363062"/>
            <a:ext cx="864096" cy="119409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8800" b="1" dirty="0" smtClean="0">
                <a:solidFill>
                  <a:srgbClr val="C00000"/>
                </a:solidFill>
                <a:latin typeface="Bookman Old Style" pitchFamily="18" charset="0"/>
              </a:rPr>
              <a:t>к</a:t>
            </a:r>
            <a:endParaRPr lang="ru-RU" sz="8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04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000"/>
                            </p:stCondLst>
                            <p:childTnLst>
                              <p:par>
                                <p:cTn id="10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988840"/>
            <a:ext cx="8136904" cy="1143000"/>
          </a:xfrm>
        </p:spPr>
        <p:txBody>
          <a:bodyPr/>
          <a:lstStyle/>
          <a:p>
            <a:pPr marL="0" indent="0" algn="l">
              <a:buNone/>
            </a:pP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бобра </a:t>
            </a:r>
            <a:r>
              <a:rPr lang="ru-RU" sz="5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бобра</a:t>
            </a: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не ищут.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31640" y="3717032"/>
            <a:ext cx="7704856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ru-RU" sz="5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знаний нет сна.</a:t>
            </a:r>
            <a:endParaRPr lang="ru-RU" sz="5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298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5" y="764704"/>
            <a:ext cx="6696744" cy="1793167"/>
          </a:xfrm>
        </p:spPr>
        <p:txBody>
          <a:bodyPr/>
          <a:lstStyle/>
          <a:p>
            <a:pPr marL="182880" indent="0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Волшебник – это сказочная личность.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И сказочно он скромен, господа.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В нём сказочно отсутствует двуличность.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И выгод он не ищет никогда!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755" y="2708920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195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276872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88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МОЛОДЦЫ! </a:t>
            </a:r>
            <a:endParaRPr lang="ru-RU" sz="88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701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115616" y="722595"/>
            <a:ext cx="5637010" cy="882119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Хозяйка леса привела нас в свой…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12776"/>
            <a:ext cx="2609850" cy="1428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90522"/>
            <a:ext cx="1944216" cy="18814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одзаголовок 1"/>
          <p:cNvSpPr txBox="1">
            <a:spLocks/>
          </p:cNvSpPr>
          <p:nvPr/>
        </p:nvSpPr>
        <p:spPr>
          <a:xfrm>
            <a:off x="1599286" y="3890211"/>
            <a:ext cx="5637010" cy="882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У дома сидит…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69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4752528" cy="5112568"/>
          </a:xfrm>
        </p:spPr>
        <p:txBody>
          <a:bodyPr/>
          <a:lstStyle/>
          <a:p>
            <a:pPr marL="0" indent="0" algn="l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какой забавный случай!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Поселилась в ванной туча.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Дождик льется с потолка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 на спину и бока.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чего ж приятно это!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Дождик теплый, подогретый.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полу не видно луж,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ребята любят…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3672408" cy="4031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521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268760"/>
            <a:ext cx="4752528" cy="5112568"/>
          </a:xfrm>
        </p:spPr>
        <p:txBody>
          <a:bodyPr/>
          <a:lstStyle/>
          <a:p>
            <a:pPr marL="0" indent="0" algn="l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в беретке ярко-красной,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чёрной курточке атласной?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меня он не глядит,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Всё стучит, стучит, стучит.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4029075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37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80004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510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99" y="619552"/>
            <a:ext cx="2764303" cy="15133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850" y="620689"/>
            <a:ext cx="2539113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841" y="2685015"/>
            <a:ext cx="1693540" cy="18145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&amp;acy;&amp;icy;&amp;scy;&amp;tcy; - &amp;Ncy;&amp;icy;&amp;kcy;&amp;ocy;&amp;lcy;&amp;acy;&amp;jcy; &amp;Pcy;&amp;acy;&amp;vcy;&amp;lcy;&amp;ocy;&amp;vcy;&amp;icy;&amp;chcy; &amp;KHcy;&amp;mcy;&amp;iecy;&amp;lcy;&amp;iecy;&amp;ncy;&amp;ocy;&amp;kcy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920"/>
            <a:ext cx="1502668" cy="1994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2878206" y="5062466"/>
            <a:ext cx="4107667" cy="9829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sz="7200" b="1" dirty="0" smtClean="0">
                <a:solidFill>
                  <a:srgbClr val="C00000"/>
                </a:solidFill>
                <a:latin typeface="Bookman Old Style" pitchFamily="18" charset="0"/>
              </a:rPr>
              <a:t>Даша</a:t>
            </a:r>
            <a:endParaRPr lang="ru-RU" sz="72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4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6071192" cy="803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893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59" y="1988840"/>
            <a:ext cx="3960441" cy="2160240"/>
          </a:xfrm>
        </p:spPr>
        <p:txBody>
          <a:bodyPr/>
          <a:lstStyle/>
          <a:p>
            <a:pPr marL="0" indent="0" algn="ctr">
              <a:buNone/>
            </a:pPr>
            <a:r>
              <a:rPr lang="ru-RU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9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411760" y="1844824"/>
            <a:ext cx="3960441" cy="216024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endParaRPr lang="ru-RU" sz="9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411758" y="1823187"/>
            <a:ext cx="3960441" cy="216024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ДЫ</a:t>
            </a:r>
            <a:endParaRPr lang="ru-RU" sz="9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411759" y="1700808"/>
            <a:ext cx="3960441" cy="216024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</a:t>
            </a:r>
            <a:endParaRPr lang="ru-RU" sz="9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55776" y="1556792"/>
            <a:ext cx="3960441" cy="216024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Font typeface="Georgia" pitchFamily="18" charset="0"/>
              <a:buNone/>
            </a:pPr>
            <a:r>
              <a:rPr lang="ru-RU" sz="9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</a:t>
            </a:r>
            <a:endParaRPr lang="ru-RU" sz="9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19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5" grpId="0"/>
      <p:bldP spid="5" grpId="1"/>
      <p:bldP spid="6" grpId="0"/>
      <p:bldP spid="6" grpId="1"/>
      <p:bldP spid="7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206</TotalTime>
  <Words>160</Words>
  <Application>Microsoft Office PowerPoint</Application>
  <PresentationFormat>Экран (4:3)</PresentationFormat>
  <Paragraphs>65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Воздушный поток</vt:lpstr>
      <vt:lpstr>Знакомство с буквой Д,д</vt:lpstr>
      <vt:lpstr>Волшебник – это сказочная личность. И сказочно он скромен, господа. В нём сказочно отсутствует двуличность. И выгод он не ищет никогда!</vt:lpstr>
      <vt:lpstr>Презентация PowerPoint</vt:lpstr>
      <vt:lpstr>Вот какой забавный случай! Поселилась в ванной туча. Дождик льется с потолка Мне на спину и бока. До чего ж приятно это! Дождик теплый, подогретый. На полу не видно луж, Все ребята любят…</vt:lpstr>
      <vt:lpstr>Кто в беретке ярко-красной, В чёрной курточке атласной? На меня он не глядит, Всё стучит, стучит, стучит.</vt:lpstr>
      <vt:lpstr>Презентация PowerPoint</vt:lpstr>
      <vt:lpstr>Презентация PowerPoint</vt:lpstr>
      <vt:lpstr>Презентация PowerPoint</vt:lpstr>
      <vt:lpstr>ДА</vt:lpstr>
      <vt:lpstr>Презентация PowerPoint</vt:lpstr>
      <vt:lpstr>Укажите букву, которая обозначает гласный звук</vt:lpstr>
      <vt:lpstr>Укажите букву, которая обозначает звонкий согласный звук</vt:lpstr>
      <vt:lpstr>Прочитайте слово. Объясните его значение. Укажите, какая схема соответствует этому слову</vt:lpstr>
      <vt:lpstr>Указать местоимение</vt:lpstr>
      <vt:lpstr>Найдите слово, которое правильно разделено на слоги</vt:lpstr>
      <vt:lpstr>Найдите слово, в котором есть только твердые согласные</vt:lpstr>
      <vt:lpstr>Найдите лишнее слово и обоснуйте свой ответ</vt:lpstr>
      <vt:lpstr>Презентация PowerPoint</vt:lpstr>
      <vt:lpstr>От бобра бобра не ищут.</vt:lpstr>
      <vt:lpstr>МОЛОДЦЫ!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K1-303</dc:creator>
  <cp:lastModifiedBy>K1-303</cp:lastModifiedBy>
  <cp:revision>16</cp:revision>
  <dcterms:created xsi:type="dcterms:W3CDTF">2014-11-18T05:22:49Z</dcterms:created>
  <dcterms:modified xsi:type="dcterms:W3CDTF">2014-11-18T21:52:27Z</dcterms:modified>
</cp:coreProperties>
</file>