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20"/>
  </p:notesMasterIdLst>
  <p:sldIdLst>
    <p:sldId id="258" r:id="rId2"/>
    <p:sldId id="257" r:id="rId3"/>
    <p:sldId id="279" r:id="rId4"/>
    <p:sldId id="260" r:id="rId5"/>
    <p:sldId id="261" r:id="rId6"/>
    <p:sldId id="273" r:id="rId7"/>
    <p:sldId id="280" r:id="rId8"/>
    <p:sldId id="259" r:id="rId9"/>
    <p:sldId id="278" r:id="rId10"/>
    <p:sldId id="274" r:id="rId11"/>
    <p:sldId id="275" r:id="rId12"/>
    <p:sldId id="276" r:id="rId13"/>
    <p:sldId id="271" r:id="rId14"/>
    <p:sldId id="277" r:id="rId15"/>
    <p:sldId id="266" r:id="rId16"/>
    <p:sldId id="272" r:id="rId17"/>
    <p:sldId id="267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DDB56-3261-4B89-8BF8-53B836C9DED3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9E69F-705B-461F-976D-06CD803DE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4C7F0-0460-4895-BBD5-85E898097335}" type="slidenum">
              <a:rPr lang="ru-RU"/>
              <a:pPr/>
              <a:t>15</a:t>
            </a:fld>
            <a:endParaRPr lang="ru-RU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«Верное и неверное утверждение»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Arial" charset="0"/>
              </a:rPr>
              <a:t>Было понятно и всё получалось на уроке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dirty="0" smtClean="0">
                <a:latin typeface="Arial" charset="0"/>
              </a:rPr>
              <a:t>Спасибо за работу на уроке!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8A1B04-C2C8-4399-98FF-DBF0FEE89A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124745"/>
            <a:ext cx="8583488" cy="495104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i="1" dirty="0" smtClean="0">
                <a:solidFill>
                  <a:schemeClr val="tx1"/>
                </a:solidFill>
              </a:rPr>
              <a:t>«Презентация к уроку по учебному предмету </a:t>
            </a:r>
            <a:r>
              <a:rPr lang="ru-RU" sz="3200" i="1" dirty="0" smtClean="0">
                <a:solidFill>
                  <a:schemeClr val="tx1"/>
                </a:solidFill>
              </a:rPr>
              <a:t>«Русский язык» во 2-ом классе</a:t>
            </a:r>
            <a:br>
              <a:rPr lang="ru-RU" sz="3200" i="1" dirty="0" smtClean="0">
                <a:solidFill>
                  <a:schemeClr val="tx1"/>
                </a:solidFill>
              </a:rPr>
            </a:br>
            <a:r>
              <a:rPr lang="ru-RU" sz="3200" i="1" dirty="0" smtClean="0">
                <a:solidFill>
                  <a:schemeClr val="tx1"/>
                </a:solidFill>
              </a:rPr>
              <a:t> </a:t>
            </a:r>
            <a:r>
              <a:rPr lang="ru-RU" sz="3200" i="1" dirty="0" smtClean="0">
                <a:solidFill>
                  <a:schemeClr val="tx1"/>
                </a:solidFill>
              </a:rPr>
              <a:t>на тему </a:t>
            </a:r>
            <a:r>
              <a:rPr lang="ru-RU" sz="3200" i="1" dirty="0" smtClean="0">
                <a:solidFill>
                  <a:schemeClr val="tx1"/>
                </a:solidFill>
              </a:rPr>
              <a:t>«</a:t>
            </a:r>
            <a:r>
              <a:rPr lang="ru-RU" sz="3200" dirty="0" smtClean="0">
                <a:solidFill>
                  <a:schemeClr val="tx1"/>
                </a:solidFill>
              </a:rPr>
              <a:t>Правописание предлогов с именами существительными</a:t>
            </a:r>
            <a:r>
              <a:rPr lang="ru-RU" sz="3200" i="1" dirty="0" smtClean="0">
                <a:solidFill>
                  <a:schemeClr val="tx1"/>
                </a:solidFill>
              </a:rPr>
              <a:t>» </a:t>
            </a:r>
            <a:br>
              <a:rPr lang="ru-RU" sz="3200" i="1" dirty="0" smtClean="0">
                <a:solidFill>
                  <a:schemeClr val="tx1"/>
                </a:solidFill>
              </a:rPr>
            </a:br>
            <a:r>
              <a:rPr lang="ru-RU" sz="3200" i="1" dirty="0" smtClean="0">
                <a:solidFill>
                  <a:schemeClr val="tx1"/>
                </a:solidFill>
              </a:rPr>
              <a:t/>
            </a:r>
            <a:br>
              <a:rPr lang="ru-RU" sz="3200" i="1" dirty="0" smtClean="0">
                <a:solidFill>
                  <a:schemeClr val="tx1"/>
                </a:solidFill>
              </a:rPr>
            </a:br>
            <a:r>
              <a:rPr lang="ru-RU" sz="2400" i="1" dirty="0" smtClean="0">
                <a:solidFill>
                  <a:schemeClr val="tx1"/>
                </a:solidFill>
              </a:rPr>
              <a:t>Акулова </a:t>
            </a:r>
            <a:r>
              <a:rPr lang="ru-RU" sz="2400" i="1" dirty="0" err="1" smtClean="0">
                <a:solidFill>
                  <a:schemeClr val="tx1"/>
                </a:solidFill>
              </a:rPr>
              <a:t>ольга</a:t>
            </a:r>
            <a:r>
              <a:rPr lang="ru-RU" sz="2400" i="1" dirty="0" smtClean="0">
                <a:solidFill>
                  <a:schemeClr val="tx1"/>
                </a:solidFill>
              </a:rPr>
              <a:t> Сергеевна</a:t>
            </a:r>
            <a:br>
              <a:rPr lang="ru-RU" sz="2400" i="1" dirty="0" smtClean="0">
                <a:solidFill>
                  <a:schemeClr val="tx1"/>
                </a:solidFill>
              </a:rPr>
            </a:br>
            <a:r>
              <a:rPr lang="ru-RU" sz="2400" i="1" dirty="0" smtClean="0">
                <a:solidFill>
                  <a:schemeClr val="tx1"/>
                </a:solidFill>
              </a:rPr>
              <a:t>учитель начальных классов</a:t>
            </a:r>
            <a:br>
              <a:rPr lang="ru-RU" sz="2400" i="1" dirty="0" smtClean="0">
                <a:solidFill>
                  <a:schemeClr val="tx1"/>
                </a:solidFill>
              </a:rPr>
            </a:br>
            <a:r>
              <a:rPr lang="ru-RU" sz="2400" i="1" dirty="0" err="1" smtClean="0">
                <a:solidFill>
                  <a:schemeClr val="tx1"/>
                </a:solidFill>
              </a:rPr>
              <a:t>МБоУ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Ширинская</a:t>
            </a:r>
            <a:r>
              <a:rPr lang="ru-RU" sz="2400" i="1" dirty="0" smtClean="0">
                <a:solidFill>
                  <a:schemeClr val="tx1"/>
                </a:solidFill>
              </a:rPr>
              <a:t> СШ №4</a:t>
            </a:r>
            <a:br>
              <a:rPr lang="ru-RU" sz="2400" i="1" dirty="0" smtClean="0">
                <a:solidFill>
                  <a:schemeClr val="tx1"/>
                </a:solidFill>
              </a:rPr>
            </a:br>
            <a:r>
              <a:rPr lang="ru-RU" sz="2400" i="1" dirty="0" smtClean="0">
                <a:solidFill>
                  <a:schemeClr val="tx1"/>
                </a:solidFill>
              </a:rPr>
              <a:t>с. </a:t>
            </a:r>
            <a:r>
              <a:rPr lang="ru-RU" sz="2400" i="1" dirty="0" err="1" smtClean="0">
                <a:solidFill>
                  <a:schemeClr val="tx1"/>
                </a:solidFill>
              </a:rPr>
              <a:t>Шира</a:t>
            </a:r>
            <a:r>
              <a:rPr lang="ru-RU" sz="2400" i="1" dirty="0" smtClean="0">
                <a:solidFill>
                  <a:schemeClr val="tx1"/>
                </a:solidFill>
              </a:rPr>
              <a:t>,  </a:t>
            </a:r>
            <a:r>
              <a:rPr lang="ru-RU" sz="2400" i="1" dirty="0" err="1" smtClean="0">
                <a:solidFill>
                  <a:schemeClr val="tx1"/>
                </a:solidFill>
              </a:rPr>
              <a:t>р-ка</a:t>
            </a:r>
            <a:r>
              <a:rPr lang="ru-RU" sz="2400" i="1" dirty="0" smtClean="0">
                <a:solidFill>
                  <a:schemeClr val="tx1"/>
                </a:solidFill>
              </a:rPr>
              <a:t> Хакасия</a:t>
            </a:r>
            <a:r>
              <a:rPr lang="ru-RU" sz="2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24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18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28728" y="476672"/>
            <a:ext cx="6887688" cy="109494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Составь  предложение  из  слов!</a:t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55576" y="5429264"/>
            <a:ext cx="7704856" cy="107157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Сова, дерево, сидит, на.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4387" name="Picture 3" descr="http://sorus.ucoz.ru/_fr/319/8454129.jpg"/>
          <p:cNvPicPr>
            <a:picLocks noChangeAspect="1" noChangeArrowheads="1"/>
          </p:cNvPicPr>
          <p:nvPr/>
        </p:nvPicPr>
        <p:blipFill>
          <a:blip r:embed="rId2" cstate="print"/>
          <a:srcRect r="1176" b="4000"/>
          <a:stretch>
            <a:fillRect/>
          </a:stretch>
        </p:blipFill>
        <p:spPr bwMode="auto">
          <a:xfrm>
            <a:off x="1115616" y="1700808"/>
            <a:ext cx="6624736" cy="4017058"/>
          </a:xfrm>
          <a:prstGeom prst="rect">
            <a:avLst/>
          </a:prstGeom>
          <a:noFill/>
        </p:spPr>
      </p:pic>
      <p:pic>
        <p:nvPicPr>
          <p:cNvPr id="144389" name="Picture 5" descr="http://www.ptrmc.com/images/thumbs/37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1928802"/>
            <a:ext cx="928695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361729729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428604"/>
            <a:ext cx="9144000" cy="785818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Сова  сидит  на  дереве.</a:t>
            </a:r>
            <a:endParaRPr lang="en-US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5715016"/>
            <a:ext cx="9144000" cy="78581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Запиши это предложение.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4387" name="Picture 3" descr="http://sorus.ucoz.ru/_fr/319/8454129.jpg"/>
          <p:cNvPicPr>
            <a:picLocks noChangeAspect="1" noChangeArrowheads="1"/>
          </p:cNvPicPr>
          <p:nvPr/>
        </p:nvPicPr>
        <p:blipFill>
          <a:blip r:embed="rId2" cstate="print"/>
          <a:srcRect r="1010" b="4545"/>
          <a:stretch>
            <a:fillRect/>
          </a:stretch>
        </p:blipFill>
        <p:spPr bwMode="auto">
          <a:xfrm>
            <a:off x="1357290" y="1285860"/>
            <a:ext cx="6095030" cy="4231372"/>
          </a:xfrm>
          <a:prstGeom prst="rect">
            <a:avLst/>
          </a:prstGeom>
          <a:noFill/>
        </p:spPr>
      </p:pic>
      <p:pic>
        <p:nvPicPr>
          <p:cNvPr id="144389" name="Picture 5" descr="http://www.ptrmc.com/images/thumbs/37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1785926"/>
            <a:ext cx="928695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5536" y="428604"/>
            <a:ext cx="8748464" cy="785818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Сова  сидит  на высоком дереве.</a:t>
            </a:r>
            <a:endParaRPr lang="en-US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95536" y="5715016"/>
            <a:ext cx="8748464" cy="78581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Запиши это предложение.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4387" name="Picture 3" descr="http://sorus.ucoz.ru/_fr/319/8454129.jpg"/>
          <p:cNvPicPr>
            <a:picLocks noChangeAspect="1" noChangeArrowheads="1"/>
          </p:cNvPicPr>
          <p:nvPr/>
        </p:nvPicPr>
        <p:blipFill>
          <a:blip r:embed="rId2" cstate="print"/>
          <a:srcRect r="1010" b="4545"/>
          <a:stretch>
            <a:fillRect/>
          </a:stretch>
        </p:blipFill>
        <p:spPr bwMode="auto">
          <a:xfrm>
            <a:off x="1357290" y="1772816"/>
            <a:ext cx="6500858" cy="4013638"/>
          </a:xfrm>
          <a:prstGeom prst="rect">
            <a:avLst/>
          </a:prstGeom>
          <a:noFill/>
        </p:spPr>
      </p:pic>
      <p:pic>
        <p:nvPicPr>
          <p:cNvPr id="144389" name="Picture 5" descr="http://www.ptrmc.com/images/thumbs/37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1785926"/>
            <a:ext cx="928695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267744" y="332656"/>
            <a:ext cx="65497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660033"/>
                </a:solidFill>
              </a:rPr>
              <a:t>Предлог – это </a:t>
            </a:r>
            <a:r>
              <a:rPr lang="ru-RU" sz="3600" b="1" dirty="0" smtClean="0">
                <a:solidFill>
                  <a:srgbClr val="660033"/>
                </a:solidFill>
              </a:rPr>
              <a:t>часть речи.</a:t>
            </a:r>
            <a:endParaRPr lang="ru-RU" sz="3600" b="1" dirty="0">
              <a:solidFill>
                <a:srgbClr val="660033"/>
              </a:solidFill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195736" y="1124744"/>
            <a:ext cx="669379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99"/>
                </a:solidFill>
              </a:rPr>
              <a:t>Предлоги нужны для связи слов </a:t>
            </a:r>
          </a:p>
          <a:p>
            <a:r>
              <a:rPr lang="ru-RU" sz="3600" b="1" dirty="0" smtClean="0">
                <a:solidFill>
                  <a:srgbClr val="000099"/>
                </a:solidFill>
              </a:rPr>
              <a:t>в предложении .</a:t>
            </a:r>
            <a:endParaRPr lang="ru-RU" sz="3600" b="1" dirty="0">
              <a:solidFill>
                <a:srgbClr val="000099"/>
              </a:solidFill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259632" y="2564904"/>
            <a:ext cx="74138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8000"/>
                </a:solidFill>
              </a:rPr>
              <a:t>Предлоги со словами пишутся</a:t>
            </a:r>
          </a:p>
          <a:p>
            <a:r>
              <a:rPr lang="ru-RU" sz="3600" b="1" dirty="0" smtClean="0">
                <a:solidFill>
                  <a:srgbClr val="008000"/>
                </a:solidFill>
              </a:rPr>
              <a:t>раздельно.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2123728" y="4293096"/>
            <a:ext cx="651668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</a:rPr>
              <a:t> 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Между предлогом и именем существительным можно вставить другое слово.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17410" name="Object 7"/>
          <p:cNvGraphicFramePr>
            <a:graphicFrameLocks noChangeAspect="1"/>
          </p:cNvGraphicFramePr>
          <p:nvPr/>
        </p:nvGraphicFramePr>
        <p:xfrm>
          <a:off x="-609600" y="2743200"/>
          <a:ext cx="2957513" cy="4114800"/>
        </p:xfrm>
        <a:graphic>
          <a:graphicData uri="http://schemas.openxmlformats.org/presentationml/2006/ole">
            <p:oleObj spid="_x0000_s26626" name="Точечный рисунок" r:id="rId3" imgW="2580952" imgH="3591426" progId="PBrush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267744" y="3789040"/>
            <a:ext cx="66247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Перед глаголами предлогов не бывает.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utoUpdateAnimBg="0"/>
      <p:bldP spid="31748" grpId="0" autoUpdateAnimBg="0"/>
      <p:bldP spid="31749" grpId="0" autoUpdateAnimBg="0"/>
      <p:bldP spid="3175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827584" y="764704"/>
            <a:ext cx="792088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60033"/>
                </a:solidFill>
              </a:rPr>
              <a:t>ПРОВЕРКА</a:t>
            </a:r>
          </a:p>
          <a:p>
            <a:pPr algn="ctr"/>
            <a:endParaRPr lang="ru-RU" sz="3600" b="1" dirty="0" smtClean="0">
              <a:solidFill>
                <a:srgbClr val="660033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660033"/>
                </a:solidFill>
              </a:rPr>
              <a:t>Работаю </a:t>
            </a:r>
            <a:r>
              <a:rPr lang="ru-RU" sz="3600" b="1" dirty="0" smtClean="0">
                <a:solidFill>
                  <a:srgbClr val="660033"/>
                </a:solidFill>
              </a:rPr>
              <a:t>в книжном магазине</a:t>
            </a:r>
            <a:endParaRPr lang="ru-RU" sz="3600" b="1" dirty="0">
              <a:solidFill>
                <a:srgbClr val="660033"/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331640" y="2924944"/>
            <a:ext cx="7200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660033"/>
                </a:solidFill>
              </a:rPr>
              <a:t>Вырос под высокой осиной </a:t>
            </a:r>
            <a:endParaRPr lang="ru-RU" sz="3600" b="1" dirty="0">
              <a:solidFill>
                <a:srgbClr val="660033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259632" y="4293096"/>
            <a:ext cx="7200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660033"/>
                </a:solidFill>
              </a:rPr>
              <a:t>Летели над ночным городом </a:t>
            </a:r>
            <a:endParaRPr lang="ru-RU" sz="3600" b="1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35" name="Group 19"/>
          <p:cNvGraphicFramePr>
            <a:graphicFrameLocks noGrp="1"/>
          </p:cNvGraphicFramePr>
          <p:nvPr>
            <p:ph/>
          </p:nvPr>
        </p:nvGraphicFramePr>
        <p:xfrm>
          <a:off x="1116013" y="5229225"/>
          <a:ext cx="6985000" cy="936625"/>
        </p:xfrm>
        <a:graphic>
          <a:graphicData uri="http://schemas.openxmlformats.org/drawingml/2006/table">
            <a:tbl>
              <a:tblPr/>
              <a:tblGrid>
                <a:gridCol w="1746250"/>
                <a:gridCol w="1746250"/>
                <a:gridCol w="1746250"/>
                <a:gridCol w="1746250"/>
              </a:tblGrid>
              <a:tr h="936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54" name="Rectangle 20"/>
          <p:cNvSpPr>
            <a:spLocks noChangeArrowheads="1"/>
          </p:cNvSpPr>
          <p:nvPr/>
        </p:nvSpPr>
        <p:spPr bwMode="auto">
          <a:xfrm>
            <a:off x="1258888" y="476250"/>
            <a:ext cx="6934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ru-RU" sz="3600">
                <a:latin typeface="Times New Roman" pitchFamily="18" charset="0"/>
              </a:rPr>
              <a:t>«Верное и неверное утверждение»</a:t>
            </a:r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827088" y="1196975"/>
            <a:ext cx="8405812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342900" indent="-342900">
              <a:lnSpc>
                <a:spcPct val="260000"/>
              </a:lnSpc>
              <a:buFontTx/>
              <a:buAutoNum type="arabicPeriod"/>
            </a:pPr>
            <a:r>
              <a:rPr lang="ru-RU" sz="2400"/>
              <a:t>Предлоги служат для связи слов в предложении.</a:t>
            </a:r>
          </a:p>
          <a:p>
            <a:pPr marL="342900" indent="-342900">
              <a:lnSpc>
                <a:spcPct val="260000"/>
              </a:lnSpc>
              <a:buFontTx/>
              <a:buAutoNum type="arabicPeriod"/>
            </a:pPr>
            <a:r>
              <a:rPr lang="ru-RU" sz="2400"/>
              <a:t>Предлоги с именем существительным пишутся слитно.</a:t>
            </a:r>
          </a:p>
          <a:p>
            <a:pPr marL="342900" indent="-342900">
              <a:lnSpc>
                <a:spcPct val="260000"/>
              </a:lnSpc>
              <a:buFontTx/>
              <a:buAutoNum type="arabicPeriod"/>
            </a:pPr>
            <a:r>
              <a:rPr lang="ru-RU" sz="2400"/>
              <a:t>Перед глаголом не бывает предлогов.</a:t>
            </a:r>
          </a:p>
          <a:p>
            <a:pPr marL="342900" indent="-342900">
              <a:lnSpc>
                <a:spcPct val="260000"/>
              </a:lnSpc>
              <a:buFontTx/>
              <a:buAutoNum type="arabicPeriod"/>
            </a:pPr>
            <a:r>
              <a:rPr lang="ru-RU" sz="2400"/>
              <a:t>Все слова в предложении пишутся слитно.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4882" y="836712"/>
            <a:ext cx="865911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</a:pPr>
            <a:r>
              <a:rPr lang="ru-RU" sz="3600" dirty="0" smtClean="0">
                <a:latin typeface="Monotype Corsiva" pitchFamily="66" charset="0"/>
              </a:rPr>
              <a:t>1.  </a:t>
            </a: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Mongolian Baiti" pitchFamily="66" charset="0"/>
              </a:rPr>
              <a:t>Правильно писать</a:t>
            </a:r>
            <a:r>
              <a:rPr lang="ru-RU" sz="3200" b="1" dirty="0" smtClean="0">
                <a:latin typeface="Monotype Corsiva" pitchFamily="66" charset="0"/>
              </a:rPr>
              <a:t> </a:t>
            </a:r>
          </a:p>
          <a:p>
            <a:pPr marL="342900" indent="-342900">
              <a:lnSpc>
                <a:spcPct val="200000"/>
              </a:lnSpc>
            </a:pPr>
            <a:r>
              <a:rPr lang="ru-RU" sz="3600" b="1" dirty="0" smtClean="0">
                <a:latin typeface="Monotype Corsiva" pitchFamily="66" charset="0"/>
              </a:rPr>
              <a:t> </a:t>
            </a:r>
          </a:p>
          <a:p>
            <a:pPr marL="342900" indent="-342900">
              <a:lnSpc>
                <a:spcPct val="200000"/>
              </a:lnSpc>
            </a:pPr>
            <a:r>
              <a:rPr lang="ru-RU" sz="3600" b="1" dirty="0" smtClean="0">
                <a:latin typeface="Monotype Corsiva" pitchFamily="66" charset="0"/>
              </a:rPr>
              <a:t>2.  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Правильно</a:t>
            </a:r>
            <a:r>
              <a:rPr lang="ru-RU" sz="3600" b="1" dirty="0" smtClean="0">
                <a:latin typeface="Monotype Corsiva" pitchFamily="66" charset="0"/>
              </a:rPr>
              <a:t>                             </a:t>
            </a: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itchFamily="66" charset="0"/>
              </a:rPr>
              <a:t>их  в речи. </a:t>
            </a:r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908720"/>
            <a:ext cx="4560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предлоги  с другими словами</a:t>
            </a:r>
            <a:endParaRPr lang="ru-RU" sz="3200" b="1" dirty="0" smtClean="0"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3429000"/>
            <a:ext cx="2520280" cy="643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320"/>
              </a:lnSpc>
            </a:pP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употреблять </a:t>
            </a:r>
            <a:r>
              <a:rPr lang="ru-RU" sz="3200" b="1" dirty="0" smtClean="0">
                <a:latin typeface="Monotype Corsiva" pitchFamily="66" charset="0"/>
              </a:rPr>
              <a:t> 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09922" y="86673"/>
            <a:ext cx="5609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Задачи урока</a:t>
            </a:r>
            <a:endParaRPr lang="ru-RU" sz="54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14334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Cicekler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5338" y="2133600"/>
            <a:ext cx="1282700" cy="1692275"/>
          </a:xfrm>
          <a:prstGeom prst="rect">
            <a:avLst/>
          </a:prstGeom>
          <a:noFill/>
        </p:spPr>
      </p:pic>
      <p:pic>
        <p:nvPicPr>
          <p:cNvPr id="34821" name="Picture 5" descr="Копия Cicekler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4149725"/>
            <a:ext cx="1284287" cy="1693863"/>
          </a:xfrm>
          <a:prstGeom prst="rect">
            <a:avLst/>
          </a:prstGeom>
          <a:noFill/>
        </p:spPr>
      </p:pic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250825" y="595313"/>
            <a:ext cx="8642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ru-RU" sz="3200">
                <a:latin typeface="Times New Roman" pitchFamily="18" charset="0"/>
              </a:rPr>
              <a:t>Рефлексия «Корзина с цветами»</a:t>
            </a:r>
          </a:p>
        </p:txBody>
      </p:sp>
      <p:pic>
        <p:nvPicPr>
          <p:cNvPr id="34825" name="Picture 9" descr="ko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1916113"/>
            <a:ext cx="2886075" cy="2886075"/>
          </a:xfrm>
          <a:prstGeom prst="rect">
            <a:avLst/>
          </a:prstGeom>
          <a:noFill/>
        </p:spPr>
      </p:pic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4787900" y="2708275"/>
            <a:ext cx="41767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dirty="0"/>
              <a:t>было понятно и всё получалось на уроке</a:t>
            </a:r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4967288" y="4581525"/>
            <a:ext cx="41767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dirty="0"/>
              <a:t>встречались трудности при выполнении некоторых заданий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250825" y="1125538"/>
            <a:ext cx="87137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ru-RU" sz="4400" dirty="0">
                <a:latin typeface="Times New Roman" pitchFamily="18" charset="0"/>
              </a:rPr>
              <a:t>Спасибо за работу на уроке!</a:t>
            </a:r>
          </a:p>
        </p:txBody>
      </p:sp>
      <p:pic>
        <p:nvPicPr>
          <p:cNvPr id="36870" name="Picture 6" descr="44_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204864"/>
            <a:ext cx="38862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4572000" y="1412776"/>
            <a:ext cx="4442717" cy="5159375"/>
            <a:chOff x="2426" y="588"/>
            <a:chExt cx="3275" cy="3495"/>
          </a:xfrm>
        </p:grpSpPr>
        <p:pic>
          <p:nvPicPr>
            <p:cNvPr id="10" name="Picture 5" descr="MCj0343351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06" y="588"/>
              <a:ext cx="2095" cy="2026"/>
            </a:xfrm>
            <a:prstGeom prst="rect">
              <a:avLst/>
            </a:prstGeom>
            <a:noFill/>
          </p:spPr>
        </p:pic>
        <p:pic>
          <p:nvPicPr>
            <p:cNvPr id="11" name="Picture 7" descr="MCj0343351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26" y="1495"/>
              <a:ext cx="2676" cy="2588"/>
            </a:xfrm>
            <a:prstGeom prst="rect">
              <a:avLst/>
            </a:prstGeom>
            <a:noFill/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015" y="332656"/>
            <a:ext cx="3333750" cy="33337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74337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836712"/>
            <a:ext cx="9144000" cy="3600401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5400" b="1" i="1" dirty="0">
                <a:solidFill>
                  <a:srgbClr val="C00000"/>
                </a:solidFill>
                <a:ea typeface="Times New Roman"/>
              </a:rPr>
              <a:t>«С малой удачи начинается большой успех». </a:t>
            </a:r>
            <a:endParaRPr lang="ru-RU" sz="5400" b="1" i="1" dirty="0">
              <a:solidFill>
                <a:srgbClr val="C00000"/>
              </a:solidFill>
            </a:endParaRPr>
          </a:p>
          <a:p>
            <a:endParaRPr lang="ru-RU" i="1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016" y="3356992"/>
            <a:ext cx="403346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5818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43" name="Group 95"/>
          <p:cNvGraphicFramePr>
            <a:graphicFrameLocks noGrp="1"/>
          </p:cNvGraphicFramePr>
          <p:nvPr/>
        </p:nvGraphicFramePr>
        <p:xfrm>
          <a:off x="900112" y="836613"/>
          <a:ext cx="5544095" cy="2016324"/>
        </p:xfrm>
        <a:graphic>
          <a:graphicData uri="http://schemas.openxmlformats.org/drawingml/2006/table">
            <a:tbl>
              <a:tblPr/>
              <a:tblGrid>
                <a:gridCol w="1677290"/>
                <a:gridCol w="1604870"/>
                <a:gridCol w="1021281"/>
                <a:gridCol w="1240654"/>
              </a:tblGrid>
              <a:tr h="6479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сон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нос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сом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6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красивый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тяжелый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яркий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плывет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стоит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едут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38" name="Rectangle 90"/>
          <p:cNvSpPr>
            <a:spLocks noChangeArrowheads="1"/>
          </p:cNvSpPr>
          <p:nvPr/>
        </p:nvSpPr>
        <p:spPr bwMode="auto">
          <a:xfrm>
            <a:off x="2987675" y="908050"/>
            <a:ext cx="6482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ru-RU" sz="2400" dirty="0" smtClean="0"/>
              <a:t>на</a:t>
            </a:r>
            <a:endParaRPr lang="ru-RU" sz="2400" dirty="0"/>
          </a:p>
        </p:txBody>
      </p:sp>
      <p:sp>
        <p:nvSpPr>
          <p:cNvPr id="2139" name="Rectangle 91"/>
          <p:cNvSpPr>
            <a:spLocks noChangeArrowheads="1"/>
          </p:cNvSpPr>
          <p:nvPr/>
        </p:nvSpPr>
        <p:spPr bwMode="auto">
          <a:xfrm>
            <a:off x="4284663" y="1555750"/>
            <a:ext cx="317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ru-RU" sz="2400"/>
              <a:t>к</a:t>
            </a:r>
          </a:p>
        </p:txBody>
      </p:sp>
      <p:sp>
        <p:nvSpPr>
          <p:cNvPr id="2140" name="Rectangle 92"/>
          <p:cNvSpPr>
            <a:spLocks noChangeArrowheads="1"/>
          </p:cNvSpPr>
          <p:nvPr/>
        </p:nvSpPr>
        <p:spPr bwMode="auto">
          <a:xfrm>
            <a:off x="1476375" y="2347913"/>
            <a:ext cx="346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ru-RU" sz="2400"/>
              <a:t>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8.67052E-7 L 0.42934 -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67 -0.00161 L 0.28767 -0.001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5607E-7 L 0.59531 0.0087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8" grpId="0"/>
      <p:bldP spid="2139" grpId="0"/>
      <p:bldP spid="21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797" name="Group 149"/>
          <p:cNvGraphicFramePr>
            <a:graphicFrameLocks noGrp="1"/>
          </p:cNvGraphicFramePr>
          <p:nvPr>
            <p:ph sz="half" idx="1"/>
          </p:nvPr>
        </p:nvGraphicFramePr>
        <p:xfrm>
          <a:off x="755650" y="333375"/>
          <a:ext cx="8208963" cy="3743325"/>
        </p:xfrm>
        <a:graphic>
          <a:graphicData uri="http://schemas.openxmlformats.org/drawingml/2006/table">
            <a:tbl>
              <a:tblPr/>
              <a:tblGrid>
                <a:gridCol w="5256213"/>
                <a:gridCol w="2952750"/>
              </a:tblGrid>
              <a:tr h="3743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на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к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в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768" name="Group 120"/>
          <p:cNvGraphicFramePr>
            <a:graphicFrameLocks noGrp="1"/>
          </p:cNvGraphicFramePr>
          <p:nvPr>
            <p:ph sz="half" idx="2"/>
          </p:nvPr>
        </p:nvGraphicFramePr>
        <p:xfrm>
          <a:off x="1042988" y="692150"/>
          <a:ext cx="4038600" cy="1584325"/>
        </p:xfrm>
        <a:graphic>
          <a:graphicData uri="http://schemas.openxmlformats.org/drawingml/2006/table">
            <a:tbl>
              <a:tblPr/>
              <a:tblGrid>
                <a:gridCol w="1152525"/>
                <a:gridCol w="1081087"/>
                <a:gridCol w="795338"/>
                <a:gridCol w="1009650"/>
              </a:tblGrid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нос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красивый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тяжелый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яркий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плывет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стоит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едут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788" name="Rectangle 140"/>
          <p:cNvSpPr>
            <a:spLocks noChangeArrowheads="1"/>
          </p:cNvSpPr>
          <p:nvPr/>
        </p:nvSpPr>
        <p:spPr bwMode="auto">
          <a:xfrm>
            <a:off x="684213" y="2708275"/>
            <a:ext cx="4464050" cy="81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spcBef>
                <a:spcPct val="30000"/>
              </a:spcBef>
            </a:pPr>
            <a:r>
              <a:rPr lang="ru-RU" dirty="0"/>
              <a:t>Имя существительное, имя прилагательное, глагол 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27792" name="Rectangle 144"/>
          <p:cNvSpPr>
            <a:spLocks noChangeArrowheads="1"/>
          </p:cNvSpPr>
          <p:nvPr/>
        </p:nvSpPr>
        <p:spPr bwMode="auto">
          <a:xfrm>
            <a:off x="5867400" y="2879725"/>
            <a:ext cx="3276600" cy="402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30000"/>
              </a:spcBef>
            </a:pPr>
            <a:r>
              <a:rPr lang="en-US" dirty="0"/>
              <a:t>    </a:t>
            </a:r>
            <a:r>
              <a:rPr lang="ru-RU" dirty="0"/>
              <a:t>Предлог 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7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88" grpId="0"/>
      <p:bldP spid="2779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4882" y="836712"/>
            <a:ext cx="865911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</a:pPr>
            <a:r>
              <a:rPr lang="ru-RU" sz="3600" dirty="0" smtClean="0">
                <a:latin typeface="Monotype Corsiva" pitchFamily="66" charset="0"/>
              </a:rPr>
              <a:t>1.  </a:t>
            </a: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Mongolian Baiti" pitchFamily="66" charset="0"/>
              </a:rPr>
              <a:t>Правильно писать</a:t>
            </a:r>
            <a:r>
              <a:rPr lang="ru-RU" sz="3200" b="1" dirty="0" smtClean="0">
                <a:latin typeface="Monotype Corsiva" pitchFamily="66" charset="0"/>
              </a:rPr>
              <a:t> </a:t>
            </a:r>
          </a:p>
          <a:p>
            <a:pPr marL="342900" indent="-342900">
              <a:lnSpc>
                <a:spcPct val="200000"/>
              </a:lnSpc>
            </a:pPr>
            <a:r>
              <a:rPr lang="ru-RU" sz="3600" b="1" dirty="0" smtClean="0">
                <a:latin typeface="Monotype Corsiva" pitchFamily="66" charset="0"/>
              </a:rPr>
              <a:t> </a:t>
            </a:r>
          </a:p>
          <a:p>
            <a:pPr marL="342900" indent="-342900">
              <a:lnSpc>
                <a:spcPct val="200000"/>
              </a:lnSpc>
            </a:pPr>
            <a:r>
              <a:rPr lang="ru-RU" sz="3600" b="1" dirty="0" smtClean="0">
                <a:latin typeface="Monotype Corsiva" pitchFamily="66" charset="0"/>
              </a:rPr>
              <a:t>2.  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Правильно</a:t>
            </a:r>
            <a:r>
              <a:rPr lang="ru-RU" sz="3600" b="1" dirty="0" smtClean="0">
                <a:latin typeface="Monotype Corsiva" pitchFamily="66" charset="0"/>
              </a:rPr>
              <a:t>                             </a:t>
            </a: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itchFamily="66" charset="0"/>
              </a:rPr>
              <a:t>их  в речи. </a:t>
            </a:r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908720"/>
            <a:ext cx="4560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предлоги  с другими словами</a:t>
            </a:r>
            <a:endParaRPr lang="ru-RU" sz="3200" b="1" dirty="0" smtClean="0"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3429000"/>
            <a:ext cx="2520280" cy="643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320"/>
              </a:lnSpc>
            </a:pP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употреблять </a:t>
            </a:r>
            <a:r>
              <a:rPr lang="ru-RU" sz="3200" b="1" dirty="0" smtClean="0">
                <a:latin typeface="Monotype Corsiva" pitchFamily="66" charset="0"/>
              </a:rPr>
              <a:t> 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09922" y="86673"/>
            <a:ext cx="5609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Задачи урока</a:t>
            </a:r>
            <a:endParaRPr lang="ru-RU" sz="54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14334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1348" y="219471"/>
            <a:ext cx="3232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27 апреля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705" y="685263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Классная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работа.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43895" y="1628800"/>
            <a:ext cx="1485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Словарь: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248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229600" cy="3816350"/>
          </a:xfrm>
        </p:spPr>
        <p:txBody>
          <a:bodyPr/>
          <a:lstStyle/>
          <a:p>
            <a:pPr eaLnBrk="1" hangingPunct="1"/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404813"/>
            <a:ext cx="8229600" cy="598805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dirty="0" smtClean="0"/>
          </a:p>
          <a:p>
            <a:pPr algn="ctr" eaLnBrk="1" hangingPunct="1">
              <a:buFontTx/>
              <a:buNone/>
            </a:pPr>
            <a:endParaRPr lang="ru-RU" dirty="0" smtClean="0"/>
          </a:p>
          <a:p>
            <a:pPr algn="ctr" eaLnBrk="1" hangingPunct="1">
              <a:buFontTx/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en-US" dirty="0" smtClean="0"/>
              <a:t>	     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Массаж рук</a:t>
            </a:r>
            <a:r>
              <a:rPr lang="en-US" sz="4000" b="1" dirty="0" smtClean="0">
                <a:solidFill>
                  <a:schemeClr val="bg2"/>
                </a:solidFill>
              </a:rPr>
              <a:t>                  </a:t>
            </a:r>
            <a:r>
              <a:rPr lang="ru-RU" dirty="0" smtClean="0"/>
              <a:t> </a:t>
            </a:r>
            <a:r>
              <a:rPr lang="en-US" dirty="0" smtClean="0"/>
              <a:t>  </a:t>
            </a:r>
            <a:r>
              <a:rPr lang="ru-RU" dirty="0" smtClean="0">
                <a:solidFill>
                  <a:schemeClr val="folHlink"/>
                </a:solidFill>
              </a:rPr>
              <a:t> </a:t>
            </a:r>
          </a:p>
          <a:p>
            <a:pPr>
              <a:buNone/>
            </a:pPr>
            <a:r>
              <a:rPr lang="ru-RU" dirty="0" smtClean="0">
                <a:solidFill>
                  <a:schemeClr val="folHlink"/>
                </a:solidFill>
              </a:rPr>
              <a:t>   Две весёлые лягушки</a:t>
            </a:r>
            <a:r>
              <a:rPr lang="en-US" dirty="0" smtClean="0">
                <a:solidFill>
                  <a:schemeClr val="folHlink"/>
                </a:solidFill>
              </a:rPr>
              <a:t>   </a:t>
            </a:r>
            <a:endParaRPr lang="ru-RU" dirty="0" smtClean="0">
              <a:solidFill>
                <a:schemeClr val="folHlink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folHlink"/>
                </a:solidFill>
              </a:rPr>
              <a:t>   </a:t>
            </a:r>
            <a:r>
              <a:rPr lang="ru-RU" dirty="0" smtClean="0">
                <a:solidFill>
                  <a:schemeClr val="folHlink"/>
                </a:solidFill>
              </a:rPr>
              <a:t>Ни минутки не сидят-</a:t>
            </a:r>
            <a:r>
              <a:rPr lang="en-US" dirty="0" smtClean="0">
                <a:solidFill>
                  <a:schemeClr val="folHlink"/>
                </a:solidFill>
              </a:rPr>
              <a:t>      </a:t>
            </a:r>
            <a:endParaRPr lang="ru-RU" dirty="0" smtClean="0">
              <a:solidFill>
                <a:schemeClr val="folHlink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folHlink"/>
                </a:solidFill>
              </a:rPr>
              <a:t>   </a:t>
            </a:r>
            <a:r>
              <a:rPr lang="ru-RU" dirty="0" smtClean="0">
                <a:solidFill>
                  <a:schemeClr val="folHlink"/>
                </a:solidFill>
              </a:rPr>
              <a:t>Ловко прыгают подружки,</a:t>
            </a:r>
            <a:r>
              <a:rPr lang="en-US" dirty="0" smtClean="0">
                <a:solidFill>
                  <a:schemeClr val="folHlink"/>
                </a:solidFill>
              </a:rPr>
              <a:t>       </a:t>
            </a:r>
            <a:endParaRPr lang="ru-RU" dirty="0" smtClean="0">
              <a:solidFill>
                <a:schemeClr val="folHlink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folHlink"/>
                </a:solidFill>
              </a:rPr>
              <a:t>   </a:t>
            </a:r>
            <a:r>
              <a:rPr lang="ru-RU" dirty="0" smtClean="0">
                <a:solidFill>
                  <a:schemeClr val="folHlink"/>
                </a:solidFill>
              </a:rPr>
              <a:t>Только брызги вверх летят.</a:t>
            </a:r>
          </a:p>
        </p:txBody>
      </p:sp>
      <p:sp>
        <p:nvSpPr>
          <p:cNvPr id="56327" name="WordArt 7"/>
          <p:cNvSpPr>
            <a:spLocks noChangeArrowheads="1" noChangeShapeType="1" noTextEdit="1"/>
          </p:cNvSpPr>
          <p:nvPr/>
        </p:nvSpPr>
        <p:spPr bwMode="auto">
          <a:xfrm>
            <a:off x="900113" y="404813"/>
            <a:ext cx="662305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Чистописание</a:t>
            </a:r>
          </a:p>
        </p:txBody>
      </p:sp>
      <p:pic>
        <p:nvPicPr>
          <p:cNvPr id="56328" name="Picture 8"/>
          <p:cNvPicPr>
            <a:picLocks noChangeAspect="1" noChangeArrowheads="1"/>
          </p:cNvPicPr>
          <p:nvPr/>
        </p:nvPicPr>
        <p:blipFill>
          <a:blip r:embed="rId2" cstate="print">
            <a:lum bright="-14000"/>
          </a:blip>
          <a:srcRect/>
          <a:stretch>
            <a:fillRect/>
          </a:stretch>
        </p:blipFill>
        <p:spPr bwMode="auto">
          <a:xfrm>
            <a:off x="5652120" y="2060848"/>
            <a:ext cx="2519363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  <p:bldP spid="563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1EC081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0"/>
            <a:ext cx="4448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84888" y="5661025"/>
            <a:ext cx="504825" cy="504825"/>
          </a:xfrm>
          <a:prstGeom prst="actionButtonBlank">
            <a:avLst/>
          </a:prstGeom>
          <a:solidFill>
            <a:srgbClr val="4A4AD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4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59113" y="5661025"/>
            <a:ext cx="504825" cy="504825"/>
          </a:xfrm>
          <a:prstGeom prst="actionButtonBlank">
            <a:avLst/>
          </a:prstGeom>
          <a:solidFill>
            <a:srgbClr val="4A4AD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446</TotalTime>
  <Words>272</Words>
  <Application>Microsoft Office PowerPoint</Application>
  <PresentationFormat>Экран (4:3)</PresentationFormat>
  <Paragraphs>90</Paragraphs>
  <Slides>18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Трек</vt:lpstr>
      <vt:lpstr>Точечный рисунок</vt:lpstr>
      <vt:lpstr>«Презентация к уроку по учебному предмету «Русский язык» во 2-ом классе  на тему «Правописание предлогов с именами существительными»   Акулова ольга Сергеевна учитель начальных классов МБоУ Ширинская СШ №4 с. Шира,  р-ка Хакасия </vt:lpstr>
      <vt:lpstr>Слайд 2</vt:lpstr>
      <vt:lpstr>Слайд 3</vt:lpstr>
      <vt:lpstr>Слайд 4</vt:lpstr>
      <vt:lpstr>Слайд 5</vt:lpstr>
      <vt:lpstr>Слайд 6</vt:lpstr>
      <vt:lpstr>Слайд 7</vt:lpstr>
      <vt:lpstr> </vt:lpstr>
      <vt:lpstr>Слайд 9</vt:lpstr>
      <vt:lpstr>Составь  предложение  из  слов!  </vt:lpstr>
      <vt:lpstr>Сова  сидит  на  дереве.</vt:lpstr>
      <vt:lpstr>Сова  сидит  на высоком дереве.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</dc:title>
  <dc:creator>User</dc:creator>
  <cp:lastModifiedBy>User</cp:lastModifiedBy>
  <cp:revision>43</cp:revision>
  <dcterms:created xsi:type="dcterms:W3CDTF">2016-04-24T11:18:36Z</dcterms:created>
  <dcterms:modified xsi:type="dcterms:W3CDTF">2016-10-23T17:25:49Z</dcterms:modified>
</cp:coreProperties>
</file>