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59" r:id="rId5"/>
    <p:sldId id="262" r:id="rId6"/>
    <p:sldId id="256" r:id="rId7"/>
    <p:sldId id="257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6459200" cy="14630400"/>
  <p:notesSz cx="6858000" cy="9144000"/>
  <p:defaultTextStyle>
    <a:defPPr>
      <a:defRPr lang="ru-RU"/>
    </a:defPPr>
    <a:lvl1pPr marL="0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2488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4976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7464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9953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12441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34929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7417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9905" algn="l" defTabSz="10449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608">
          <p15:clr>
            <a:srgbClr val="A4A3A4"/>
          </p15:clr>
        </p15:guide>
        <p15:guide id="2" pos="51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FF99FF"/>
    <a:srgbClr val="FF6600"/>
    <a:srgbClr val="003300"/>
    <a:srgbClr val="006600"/>
    <a:srgbClr val="660066"/>
    <a:srgbClr val="FF66CC"/>
    <a:srgbClr val="FFFF00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-852" y="-72"/>
      </p:cViewPr>
      <p:guideLst>
        <p:guide orient="horz" pos="4608"/>
        <p:guide pos="5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2394377"/>
            <a:ext cx="12344400" cy="5093546"/>
          </a:xfrm>
        </p:spPr>
        <p:txBody>
          <a:bodyPr anchor="b"/>
          <a:lstStyle>
            <a:lvl1pPr algn="ctr">
              <a:defRPr sz="6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7400" y="7684351"/>
            <a:ext cx="12344400" cy="3532293"/>
          </a:xfrm>
        </p:spPr>
        <p:txBody>
          <a:bodyPr/>
          <a:lstStyle>
            <a:lvl1pPr marL="0" indent="0" algn="ctr">
              <a:buNone/>
              <a:defRPr sz="2700"/>
            </a:lvl1pPr>
            <a:lvl2pPr marL="522488" indent="0" algn="ctr">
              <a:buNone/>
              <a:defRPr sz="2300"/>
            </a:lvl2pPr>
            <a:lvl3pPr marL="1044976" indent="0" algn="ctr">
              <a:buNone/>
              <a:defRPr sz="2100"/>
            </a:lvl3pPr>
            <a:lvl4pPr marL="1567464" indent="0" algn="ctr">
              <a:buNone/>
              <a:defRPr sz="1800"/>
            </a:lvl4pPr>
            <a:lvl5pPr marL="2089953" indent="0" algn="ctr">
              <a:buNone/>
              <a:defRPr sz="1800"/>
            </a:lvl5pPr>
            <a:lvl6pPr marL="2612441" indent="0" algn="ctr">
              <a:buNone/>
              <a:defRPr sz="1800"/>
            </a:lvl6pPr>
            <a:lvl7pPr marL="3134929" indent="0" algn="ctr">
              <a:buNone/>
              <a:defRPr sz="1800"/>
            </a:lvl7pPr>
            <a:lvl8pPr marL="3657417" indent="0" algn="ctr">
              <a:buNone/>
              <a:defRPr sz="1800"/>
            </a:lvl8pPr>
            <a:lvl9pPr marL="4179905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6678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460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78616" y="778937"/>
            <a:ext cx="3549015" cy="1239858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31571" y="778937"/>
            <a:ext cx="10441305" cy="12398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980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1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999" y="3647447"/>
            <a:ext cx="14196060" cy="6085839"/>
          </a:xfrm>
        </p:spPr>
        <p:txBody>
          <a:bodyPr anchor="b"/>
          <a:lstStyle>
            <a:lvl1pPr>
              <a:defRPr sz="6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2999" y="9790861"/>
            <a:ext cx="14196060" cy="320039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2248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04497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5674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899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61244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13492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574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799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984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31570" y="3894670"/>
            <a:ext cx="6995160" cy="92828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32470" y="3894670"/>
            <a:ext cx="6995160" cy="92828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623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713" y="778939"/>
            <a:ext cx="14196060" cy="28278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3714" y="3586486"/>
            <a:ext cx="6963012" cy="175767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88" indent="0">
              <a:buNone/>
              <a:defRPr sz="2300" b="1"/>
            </a:lvl2pPr>
            <a:lvl3pPr marL="1044976" indent="0">
              <a:buNone/>
              <a:defRPr sz="2100" b="1"/>
            </a:lvl3pPr>
            <a:lvl4pPr marL="1567464" indent="0">
              <a:buNone/>
              <a:defRPr sz="1800" b="1"/>
            </a:lvl4pPr>
            <a:lvl5pPr marL="2089953" indent="0">
              <a:buNone/>
              <a:defRPr sz="1800" b="1"/>
            </a:lvl5pPr>
            <a:lvl6pPr marL="2612441" indent="0">
              <a:buNone/>
              <a:defRPr sz="1800" b="1"/>
            </a:lvl6pPr>
            <a:lvl7pPr marL="3134929" indent="0">
              <a:buNone/>
              <a:defRPr sz="1800" b="1"/>
            </a:lvl7pPr>
            <a:lvl8pPr marL="3657417" indent="0">
              <a:buNone/>
              <a:defRPr sz="1800" b="1"/>
            </a:lvl8pPr>
            <a:lvl9pPr marL="417990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33714" y="5344163"/>
            <a:ext cx="6963012" cy="78604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332474" y="3586486"/>
            <a:ext cx="6997303" cy="175767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88" indent="0">
              <a:buNone/>
              <a:defRPr sz="2300" b="1"/>
            </a:lvl2pPr>
            <a:lvl3pPr marL="1044976" indent="0">
              <a:buNone/>
              <a:defRPr sz="2100" b="1"/>
            </a:lvl3pPr>
            <a:lvl4pPr marL="1567464" indent="0">
              <a:buNone/>
              <a:defRPr sz="1800" b="1"/>
            </a:lvl4pPr>
            <a:lvl5pPr marL="2089953" indent="0">
              <a:buNone/>
              <a:defRPr sz="1800" b="1"/>
            </a:lvl5pPr>
            <a:lvl6pPr marL="2612441" indent="0">
              <a:buNone/>
              <a:defRPr sz="1800" b="1"/>
            </a:lvl6pPr>
            <a:lvl7pPr marL="3134929" indent="0">
              <a:buNone/>
              <a:defRPr sz="1800" b="1"/>
            </a:lvl7pPr>
            <a:lvl8pPr marL="3657417" indent="0">
              <a:buNone/>
              <a:defRPr sz="1800" b="1"/>
            </a:lvl8pPr>
            <a:lvl9pPr marL="417990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8332474" y="5344163"/>
            <a:ext cx="6997303" cy="78604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678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204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306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718" y="975360"/>
            <a:ext cx="5308521" cy="3413760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7303" y="2106510"/>
            <a:ext cx="8332470" cy="10397066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3718" y="4389121"/>
            <a:ext cx="5308521" cy="8131389"/>
          </a:xfrm>
        </p:spPr>
        <p:txBody>
          <a:bodyPr/>
          <a:lstStyle>
            <a:lvl1pPr marL="0" indent="0">
              <a:buNone/>
              <a:defRPr sz="1800"/>
            </a:lvl1pPr>
            <a:lvl2pPr marL="522488" indent="0">
              <a:buNone/>
              <a:defRPr sz="1600"/>
            </a:lvl2pPr>
            <a:lvl3pPr marL="1044976" indent="0">
              <a:buNone/>
              <a:defRPr sz="1400"/>
            </a:lvl3pPr>
            <a:lvl4pPr marL="1567464" indent="0">
              <a:buNone/>
              <a:defRPr sz="1100"/>
            </a:lvl4pPr>
            <a:lvl5pPr marL="2089953" indent="0">
              <a:buNone/>
              <a:defRPr sz="1100"/>
            </a:lvl5pPr>
            <a:lvl6pPr marL="2612441" indent="0">
              <a:buNone/>
              <a:defRPr sz="1100"/>
            </a:lvl6pPr>
            <a:lvl7pPr marL="3134929" indent="0">
              <a:buNone/>
              <a:defRPr sz="1100"/>
            </a:lvl7pPr>
            <a:lvl8pPr marL="3657417" indent="0">
              <a:buNone/>
              <a:defRPr sz="1100"/>
            </a:lvl8pPr>
            <a:lvl9pPr marL="417990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198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3718" y="975360"/>
            <a:ext cx="5308521" cy="3413760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997303" y="2106510"/>
            <a:ext cx="8332470" cy="10397066"/>
          </a:xfrm>
        </p:spPr>
        <p:txBody>
          <a:bodyPr/>
          <a:lstStyle>
            <a:lvl1pPr marL="0" indent="0">
              <a:buNone/>
              <a:defRPr sz="3700"/>
            </a:lvl1pPr>
            <a:lvl2pPr marL="522488" indent="0">
              <a:buNone/>
              <a:defRPr sz="3200"/>
            </a:lvl2pPr>
            <a:lvl3pPr marL="1044976" indent="0">
              <a:buNone/>
              <a:defRPr sz="2700"/>
            </a:lvl3pPr>
            <a:lvl4pPr marL="1567464" indent="0">
              <a:buNone/>
              <a:defRPr sz="2300"/>
            </a:lvl4pPr>
            <a:lvl5pPr marL="2089953" indent="0">
              <a:buNone/>
              <a:defRPr sz="2300"/>
            </a:lvl5pPr>
            <a:lvl6pPr marL="2612441" indent="0">
              <a:buNone/>
              <a:defRPr sz="2300"/>
            </a:lvl6pPr>
            <a:lvl7pPr marL="3134929" indent="0">
              <a:buNone/>
              <a:defRPr sz="2300"/>
            </a:lvl7pPr>
            <a:lvl8pPr marL="3657417" indent="0">
              <a:buNone/>
              <a:defRPr sz="2300"/>
            </a:lvl8pPr>
            <a:lvl9pPr marL="4179905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3718" y="4389121"/>
            <a:ext cx="5308521" cy="8131389"/>
          </a:xfrm>
        </p:spPr>
        <p:txBody>
          <a:bodyPr/>
          <a:lstStyle>
            <a:lvl1pPr marL="0" indent="0">
              <a:buNone/>
              <a:defRPr sz="1800"/>
            </a:lvl1pPr>
            <a:lvl2pPr marL="522488" indent="0">
              <a:buNone/>
              <a:defRPr sz="1600"/>
            </a:lvl2pPr>
            <a:lvl3pPr marL="1044976" indent="0">
              <a:buNone/>
              <a:defRPr sz="1400"/>
            </a:lvl3pPr>
            <a:lvl4pPr marL="1567464" indent="0">
              <a:buNone/>
              <a:defRPr sz="1100"/>
            </a:lvl4pPr>
            <a:lvl5pPr marL="2089953" indent="0">
              <a:buNone/>
              <a:defRPr sz="1100"/>
            </a:lvl5pPr>
            <a:lvl6pPr marL="2612441" indent="0">
              <a:buNone/>
              <a:defRPr sz="1100"/>
            </a:lvl6pPr>
            <a:lvl7pPr marL="3134929" indent="0">
              <a:buNone/>
              <a:defRPr sz="1100"/>
            </a:lvl7pPr>
            <a:lvl8pPr marL="3657417" indent="0">
              <a:buNone/>
              <a:defRPr sz="1100"/>
            </a:lvl8pPr>
            <a:lvl9pPr marL="417990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81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1570" y="778939"/>
            <a:ext cx="14196060" cy="2827869"/>
          </a:xfrm>
          <a:prstGeom prst="rect">
            <a:avLst/>
          </a:prstGeom>
        </p:spPr>
        <p:txBody>
          <a:bodyPr vert="horz" lIns="104498" tIns="52249" rIns="104498" bIns="5224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1570" y="3894670"/>
            <a:ext cx="14196060" cy="9282855"/>
          </a:xfrm>
          <a:prstGeom prst="rect">
            <a:avLst/>
          </a:prstGeom>
        </p:spPr>
        <p:txBody>
          <a:bodyPr vert="horz" lIns="104498" tIns="52249" rIns="104498" bIns="5224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31570" y="13560216"/>
            <a:ext cx="3703320" cy="778934"/>
          </a:xfrm>
          <a:prstGeom prst="rect">
            <a:avLst/>
          </a:prstGeom>
        </p:spPr>
        <p:txBody>
          <a:bodyPr vert="horz" lIns="104498" tIns="52249" rIns="104498" bIns="5224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28CBF-83B3-46E6-AF2D-6ADFC173DFFC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52110" y="13560216"/>
            <a:ext cx="5554980" cy="778934"/>
          </a:xfrm>
          <a:prstGeom prst="rect">
            <a:avLst/>
          </a:prstGeom>
        </p:spPr>
        <p:txBody>
          <a:bodyPr vert="horz" lIns="104498" tIns="52249" rIns="104498" bIns="5224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624310" y="13560216"/>
            <a:ext cx="3703320" cy="778934"/>
          </a:xfrm>
          <a:prstGeom prst="rect">
            <a:avLst/>
          </a:prstGeom>
        </p:spPr>
        <p:txBody>
          <a:bodyPr vert="horz" lIns="104498" tIns="52249" rIns="104498" bIns="5224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2482E-A229-4D62-ACE1-C6B7B4B015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40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44976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244" indent="-261244" algn="l" defTabSz="1044976" rtl="0" eaLnBrk="1" latinLnBrk="0" hangingPunct="1">
        <a:lnSpc>
          <a:spcPct val="90000"/>
        </a:lnSpc>
        <a:spcBef>
          <a:spcPts val="1143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83732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351197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873685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396173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918661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441149" indent="-261244" algn="l" defTabSz="1044976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2488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4976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464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953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441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34929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417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9905" algn="l" defTabSz="10449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5.pn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6" Type="http://schemas.openxmlformats.org/officeDocument/2006/relationships/image" Target="../media/image29.png"/><Relationship Id="rId5" Type="http://schemas.microsoft.com/office/2007/relationships/media" Target="../media/media1.mp3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mp3"/><Relationship Id="rId5" Type="http://schemas.openxmlformats.org/officeDocument/2006/relationships/image" Target="../media/image29.png"/><Relationship Id="rId4" Type="http://schemas.microsoft.com/office/2007/relationships/media" Target="../media/media2.mp3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slide" Target="slide9.xml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3.xml"/><Relationship Id="rId5" Type="http://schemas.openxmlformats.org/officeDocument/2006/relationships/image" Target="../media/image11.png"/><Relationship Id="rId15" Type="http://schemas.openxmlformats.org/officeDocument/2006/relationships/slide" Target="slide10.xml"/><Relationship Id="rId10" Type="http://schemas.openxmlformats.org/officeDocument/2006/relationships/image" Target="../media/image13.png"/><Relationship Id="rId4" Type="http://schemas.openxmlformats.org/officeDocument/2006/relationships/slide" Target="slide11.xml"/><Relationship Id="rId9" Type="http://schemas.openxmlformats.org/officeDocument/2006/relationships/slide" Target="slide14.xml"/><Relationship Id="rId14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4"/>
            <a:ext cx="16459200" cy="14632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1357" y="494564"/>
            <a:ext cx="1165075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i="1" dirty="0" smtClean="0">
                <a:solidFill>
                  <a:srgbClr val="FF0066"/>
                </a:solidFill>
              </a:rPr>
              <a:t>What do you know </a:t>
            </a:r>
          </a:p>
          <a:p>
            <a:r>
              <a:rPr lang="en-US" sz="9600" b="1" i="1" dirty="0" smtClean="0">
                <a:solidFill>
                  <a:srgbClr val="FF0066"/>
                </a:solidFill>
              </a:rPr>
              <a:t>about London’s parks?</a:t>
            </a:r>
            <a:endParaRPr lang="ru-RU" sz="9600" b="1" i="1" dirty="0">
              <a:solidFill>
                <a:srgbClr val="FF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75293" y="11583412"/>
            <a:ext cx="852380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Составила: учитель </a:t>
            </a:r>
          </a:p>
          <a:p>
            <a:r>
              <a:rPr lang="ru-RU" sz="4800" dirty="0" smtClean="0">
                <a:solidFill>
                  <a:schemeClr val="bg1"/>
                </a:solidFill>
              </a:rPr>
              <a:t>английского языка </a:t>
            </a:r>
          </a:p>
          <a:p>
            <a:r>
              <a:rPr lang="ru-RU" sz="4800" dirty="0" smtClean="0">
                <a:solidFill>
                  <a:schemeClr val="bg1"/>
                </a:solidFill>
              </a:rPr>
              <a:t>МОУ «СОШ №2 г.о. Стрежевой»</a:t>
            </a:r>
          </a:p>
          <a:p>
            <a:r>
              <a:rPr lang="ru-RU" sz="4800" dirty="0" err="1" smtClean="0">
                <a:solidFill>
                  <a:schemeClr val="bg1"/>
                </a:solidFill>
              </a:rPr>
              <a:t>Саунина</a:t>
            </a:r>
            <a:r>
              <a:rPr lang="ru-RU" sz="4800" dirty="0" smtClean="0">
                <a:solidFill>
                  <a:schemeClr val="bg1"/>
                </a:solidFill>
              </a:rPr>
              <a:t> Елена Анатольевна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91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5407091"/>
              </p:ext>
            </p:extLst>
          </p:nvPr>
        </p:nvGraphicFramePr>
        <p:xfrm>
          <a:off x="2743204" y="1019047"/>
          <a:ext cx="9730179" cy="12872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131"/>
                <a:gridCol w="1081131"/>
                <a:gridCol w="1081131"/>
                <a:gridCol w="1081131"/>
                <a:gridCol w="1081131"/>
                <a:gridCol w="1081131"/>
                <a:gridCol w="1081131"/>
                <a:gridCol w="1081131"/>
                <a:gridCol w="1081131"/>
              </a:tblGrid>
              <a:tr h="1411250"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2215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86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250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08681" y="9710878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b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00114" y="9739453"/>
            <a:ext cx="44667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err="1" smtClean="0">
                <a:solidFill>
                  <a:srgbClr val="002060"/>
                </a:solidFill>
              </a:rPr>
              <a:t>i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24660" y="9675708"/>
            <a:ext cx="69354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g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88092" y="9689421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b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4647" y="11048920"/>
            <a:ext cx="72079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</a:rPr>
              <a:t>e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1249" y="9689421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n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6284" y="3988298"/>
            <a:ext cx="554080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t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3410" y="5400932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h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7654" y="6863180"/>
            <a:ext cx="70315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a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97632" y="8327317"/>
            <a:ext cx="103017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m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59734" y="9660846"/>
            <a:ext cx="72079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e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96524" y="11102195"/>
            <a:ext cx="61178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s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97413" y="3988298"/>
            <a:ext cx="75285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>
                <a:solidFill>
                  <a:srgbClr val="002060"/>
                </a:solidFill>
              </a:rPr>
              <a:t>o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67855" y="3959723"/>
            <a:ext cx="94521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w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65848" y="3902573"/>
            <a:ext cx="72079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e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622095" y="3902573"/>
            <a:ext cx="593997" cy="1336625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r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55232" y="6814156"/>
            <a:ext cx="568507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r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28093" y="6834605"/>
            <a:ext cx="674305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v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25158" y="6893680"/>
            <a:ext cx="72079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e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37275" y="6834605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n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09545" y="1056833"/>
            <a:ext cx="744219" cy="1336625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h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64900" y="1137030"/>
            <a:ext cx="75285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o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0007" y="1056834"/>
            <a:ext cx="94521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w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1506" y="1057756"/>
            <a:ext cx="616597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z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425625" y="1129413"/>
            <a:ext cx="489650" cy="1336625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l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97373" y="1105938"/>
            <a:ext cx="70315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a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340870" y="1077363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q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562465" y="1114906"/>
            <a:ext cx="456297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j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553541" y="1077363"/>
            <a:ext cx="65506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x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31561" y="2436664"/>
            <a:ext cx="64545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c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13347" y="2451389"/>
            <a:ext cx="523623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f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82720" y="3935928"/>
            <a:ext cx="523623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f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03145" y="3980675"/>
            <a:ext cx="674305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v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169688" y="8267689"/>
            <a:ext cx="103017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m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73365" y="5417695"/>
            <a:ext cx="67751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k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59327" y="3945896"/>
            <a:ext cx="75285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o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37256" y="8298742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d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414166" y="5428967"/>
            <a:ext cx="61178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s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516286" y="9674351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q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149159" y="12507941"/>
            <a:ext cx="94521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w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888908" y="5429507"/>
            <a:ext cx="72079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e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210386" y="11071566"/>
            <a:ext cx="568507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r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491115" y="12531003"/>
            <a:ext cx="554080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t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11133" y="5343242"/>
            <a:ext cx="67590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y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96216" y="12523949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u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667841" y="12498868"/>
            <a:ext cx="44667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err="1" smtClean="0">
                <a:solidFill>
                  <a:srgbClr val="002060"/>
                </a:solidFill>
              </a:rPr>
              <a:t>i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985410" y="6868791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p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92640" y="2474354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d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398518" y="2519698"/>
            <a:ext cx="69354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g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352479" y="8238297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h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82313" y="2465443"/>
            <a:ext cx="67751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k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91188" y="2445864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u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1531595" y="2470531"/>
            <a:ext cx="72079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e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88127" y="12510860"/>
            <a:ext cx="103017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m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161252" y="3944996"/>
            <a:ext cx="70315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a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679277" y="11102927"/>
            <a:ext cx="616597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z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246923" y="2443712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n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151273" y="6838009"/>
            <a:ext cx="44667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err="1" smtClean="0">
                <a:solidFill>
                  <a:srgbClr val="002060"/>
                </a:solidFill>
              </a:rPr>
              <a:t>i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03205" y="11113853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h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990872" y="8254900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b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348423" y="2456566"/>
            <a:ext cx="70315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a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312381" y="12581139"/>
            <a:ext cx="44667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l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85261" y="8266872"/>
            <a:ext cx="67590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y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9358743" y="5485953"/>
            <a:ext cx="67590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y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1614728" y="6928982"/>
            <a:ext cx="61178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s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034751" y="11065711"/>
            <a:ext cx="69354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g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999934" y="5457378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n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503278" y="5423067"/>
            <a:ext cx="554080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t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977560" y="6888267"/>
            <a:ext cx="674305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v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475612" y="11100141"/>
            <a:ext cx="645451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c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130073" y="12473853"/>
            <a:ext cx="65506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x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425178" y="8353414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u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129098" y="8269936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p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320593" y="11190541"/>
            <a:ext cx="446679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err="1" smtClean="0">
                <a:solidFill>
                  <a:srgbClr val="002060"/>
                </a:solidFill>
              </a:rPr>
              <a:t>i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9381870" y="9702926"/>
            <a:ext cx="75285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o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1723860" y="5458082"/>
            <a:ext cx="456297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j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341216" y="12495996"/>
            <a:ext cx="675908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y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1548109" y="8298511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d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276719" y="11100737"/>
            <a:ext cx="1030172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m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1558726" y="9686817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u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0456887" y="12491607"/>
            <a:ext cx="749646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000" dirty="0" smtClean="0">
                <a:solidFill>
                  <a:srgbClr val="002060"/>
                </a:solidFill>
              </a:rPr>
              <a:t>u</a:t>
            </a:r>
            <a:endParaRPr lang="ru-RU" sz="8000" dirty="0">
              <a:solidFill>
                <a:srgbClr val="00206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4477925" y="13361455"/>
            <a:ext cx="715983" cy="428684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dirty="0" smtClean="0">
                <a:hlinkClick r:id="rId3" action="ppaction://hlinksldjump"/>
              </a:rPr>
              <a:t>back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19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5539" y="1587455"/>
            <a:ext cx="4165893" cy="1028848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100" dirty="0" smtClean="0"/>
              <a:t> </a:t>
            </a:r>
            <a:r>
              <a:rPr lang="en-US" sz="6000" b="1" dirty="0" smtClean="0">
                <a:solidFill>
                  <a:srgbClr val="FF0000"/>
                </a:solidFill>
              </a:rPr>
              <a:t>situated on</a:t>
            </a:r>
            <a:endParaRPr lang="ru-RU" sz="6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940" y="5792143"/>
            <a:ext cx="12566214" cy="10288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1. London was _____________43 AD.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944" y="7712852"/>
            <a:ext cx="13764940" cy="10288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2. It is _____________ the River Thames.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939" y="9633559"/>
            <a:ext cx="16364498" cy="10288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3. It is ___________________ its places of interest.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943" y="11554268"/>
            <a:ext cx="11552027" cy="10288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4. London is _____________history.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84436" y="13294905"/>
            <a:ext cx="1398863" cy="84418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800" b="1" dirty="0" smtClean="0">
                <a:hlinkClick r:id="rId3" action="ppaction://hlinksldjump"/>
              </a:rPr>
              <a:t>back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672052" y="1563329"/>
            <a:ext cx="3775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founded in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2802192"/>
            <a:ext cx="26842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full of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20284" y="2861188"/>
            <a:ext cx="3648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famous for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743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9136E-6 3.95833E-6 L -0.20602 0.299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0617E-6 2.32639E-6 L 0.08961 0.430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6049E-6 3.78472E-6 L -0.43007 0.4687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00" y="2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8765E-6 -1.45833E-6 L -0.00174 0.607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3286" y="2983490"/>
            <a:ext cx="11267525" cy="10288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000" b="1" i="1" dirty="0" smtClean="0">
                <a:latin typeface="Times New Roman" pitchFamily="18" charset="0"/>
                <a:cs typeface="Times New Roman" pitchFamily="18" charset="0"/>
              </a:rPr>
              <a:t>Write down the names of the sights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73762" y="12956276"/>
            <a:ext cx="1398863" cy="84418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800" b="1" dirty="0" smtClean="0">
                <a:hlinkClick r:id="rId3" action="ppaction://hlinksldjump"/>
              </a:rPr>
              <a:t>back</a:t>
            </a:r>
            <a:endParaRPr lang="ru-RU" sz="4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01443" y="6349082"/>
            <a:ext cx="9717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Big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07007" y="11848408"/>
            <a:ext cx="24113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Trafalgar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60740" y="6382002"/>
            <a:ext cx="17476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Tower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3936" y="6344344"/>
            <a:ext cx="33201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Buckingham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3257" y="10453419"/>
            <a:ext cx="3435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Westminster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8791" y="12068782"/>
            <a:ext cx="3781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The Houses of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0753" y="8800045"/>
            <a:ext cx="34965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The Tower of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5908" y="11974143"/>
            <a:ext cx="3179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The London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3874" y="10051596"/>
            <a:ext cx="18269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Palace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13939" y="8258211"/>
            <a:ext cx="20954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London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0800000" flipV="1">
            <a:off x="7315201" y="9336766"/>
            <a:ext cx="1432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Eye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99892" y="8114151"/>
            <a:ext cx="11689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Ben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330872" y="8742605"/>
            <a:ext cx="1963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Square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643487" y="7201815"/>
            <a:ext cx="18140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Abbey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192364" y="6558291"/>
            <a:ext cx="29769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Parliament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02831" y="10381317"/>
            <a:ext cx="18243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3300"/>
                </a:solidFill>
              </a:rPr>
              <a:t>Bridge</a:t>
            </a:r>
            <a:endParaRPr lang="ru-RU" sz="48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85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9674" y="349922"/>
            <a:ext cx="13017556" cy="1121181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600" i="1" dirty="0" smtClean="0"/>
              <a:t>Match the questions and the answers</a:t>
            </a:r>
            <a:endParaRPr lang="ru-RU" sz="66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221095" y="2591262"/>
            <a:ext cx="4864061" cy="2567731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1. Where does the Queen of Britain stay when she is in London?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537996"/>
            <a:ext cx="4429125" cy="1952178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000" dirty="0" smtClean="0">
                <a:solidFill>
                  <a:srgbClr val="003300"/>
                </a:solidFill>
              </a:rPr>
              <a:t>  </a:t>
            </a:r>
            <a:r>
              <a:rPr lang="en-US" sz="4000" b="1" dirty="0" smtClean="0">
                <a:solidFill>
                  <a:srgbClr val="003300"/>
                </a:solidFill>
              </a:rPr>
              <a:t>2. Where do the </a:t>
            </a:r>
          </a:p>
          <a:p>
            <a:r>
              <a:rPr lang="en-US" sz="4000" b="1" dirty="0" smtClean="0">
                <a:solidFill>
                  <a:srgbClr val="003300"/>
                </a:solidFill>
              </a:rPr>
              <a:t>  famous black </a:t>
            </a:r>
          </a:p>
          <a:p>
            <a:r>
              <a:rPr lang="en-US" sz="4000" b="1" dirty="0" smtClean="0">
                <a:solidFill>
                  <a:srgbClr val="003300"/>
                </a:solidFill>
              </a:rPr>
              <a:t>  ravens live?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098" y="7803720"/>
            <a:ext cx="4421877" cy="1952178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3. What is the most famous London’s bridge?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024501"/>
            <a:ext cx="4016537" cy="1952178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  4. Where are the </a:t>
            </a:r>
          </a:p>
          <a:p>
            <a:r>
              <a:rPr lang="en-US" sz="4000" b="1" dirty="0" smtClean="0">
                <a:solidFill>
                  <a:srgbClr val="003300"/>
                </a:solidFill>
              </a:rPr>
              <a:t>  famous English </a:t>
            </a:r>
          </a:p>
          <a:p>
            <a:r>
              <a:rPr lang="en-US" sz="4000" b="1" dirty="0" smtClean="0">
                <a:solidFill>
                  <a:srgbClr val="003300"/>
                </a:solidFill>
              </a:rPr>
              <a:t>  people buried?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445" y="12461692"/>
            <a:ext cx="5158763" cy="1336625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5. Where is Big Ben situated?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813371" y="2687347"/>
            <a:ext cx="4926302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In Westminster Abbey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61097" y="5016933"/>
            <a:ext cx="3845045" cy="133662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Near the Houses </a:t>
            </a:r>
          </a:p>
          <a:p>
            <a:r>
              <a:rPr lang="en-US" sz="4000" b="1" dirty="0" smtClean="0">
                <a:solidFill>
                  <a:srgbClr val="003300"/>
                </a:solidFill>
              </a:rPr>
              <a:t>of Parliament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936142" y="7856501"/>
            <a:ext cx="3899163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The Tower Bridge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36141" y="10053076"/>
            <a:ext cx="4838522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In Buckingham Palace</a:t>
            </a:r>
            <a:endParaRPr lang="ru-RU" sz="4000" b="1" dirty="0">
              <a:solidFill>
                <a:srgbClr val="0033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36142" y="12299453"/>
            <a:ext cx="5130974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</a:rPr>
              <a:t>In the Tower of London</a:t>
            </a:r>
            <a:endParaRPr lang="ru-RU" sz="4000" b="1" dirty="0">
              <a:solidFill>
                <a:srgbClr val="0033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1781" y="1888655"/>
            <a:ext cx="4550354" cy="50698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1933" y="3076920"/>
            <a:ext cx="4204581" cy="47267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4352" y="5440314"/>
            <a:ext cx="4011930" cy="457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2943" y="7283941"/>
            <a:ext cx="2863537" cy="60334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6207" y="9456236"/>
            <a:ext cx="3998868" cy="502902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4706142" y="13317399"/>
            <a:ext cx="1398863" cy="84418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800" b="1" dirty="0" smtClean="0">
                <a:hlinkClick r:id="rId8" action="ppaction://hlinksldjump"/>
              </a:rPr>
              <a:t>back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162515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0514" y="931148"/>
            <a:ext cx="9521406" cy="145973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800" i="1" dirty="0" smtClean="0"/>
              <a:t>Correct the mistakes</a:t>
            </a:r>
            <a:endParaRPr lang="ru-RU" sz="88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26437" y="3480164"/>
            <a:ext cx="10978344" cy="176751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pPr marL="914400" indent="-914400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5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Tower of London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 one of the</a:t>
            </a:r>
          </a:p>
          <a:p>
            <a:pPr marL="914400" indent="-914400"/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famous clocks in the world.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859" y="5916662"/>
            <a:ext cx="11965730" cy="176751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5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Westminster Abbey</a:t>
            </a:r>
            <a:r>
              <a:rPr lang="en-US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are the buildings </a:t>
            </a:r>
          </a:p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where the British Parliament sits.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433" y="8237069"/>
            <a:ext cx="11894043" cy="176751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5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Houses of Parliament</a:t>
            </a:r>
            <a:r>
              <a:rPr lang="en-US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 the most</a:t>
            </a:r>
          </a:p>
          <a:p>
            <a:r>
              <a:rPr 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famous bridge in London.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7708" y="10489092"/>
            <a:ext cx="14971809" cy="93651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5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Big Ben</a:t>
            </a:r>
            <a:r>
              <a:rPr lang="en-US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most well-known English church.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858" y="12141039"/>
            <a:ext cx="14530534" cy="93651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5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Tower Bridge</a:t>
            </a:r>
            <a:r>
              <a:rPr lang="en-US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London’s ancient fortress.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90387" y="13370895"/>
            <a:ext cx="1398863" cy="84418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800" b="1" dirty="0" smtClean="0">
                <a:hlinkClick r:id="rId3" action="ppaction://hlinksldjump"/>
              </a:rPr>
              <a:t>back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314036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8398" y="1106383"/>
            <a:ext cx="9691196" cy="11673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9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Let’s have a short break</a:t>
            </a:r>
            <a:endParaRPr lang="ru-RU" sz="69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8686" y="3959182"/>
            <a:ext cx="12109799" cy="10671218"/>
          </a:xfrm>
          <a:prstGeom prst="rect">
            <a:avLst/>
          </a:prstGeom>
        </p:spPr>
      </p:pic>
      <p:pic>
        <p:nvPicPr>
          <p:cNvPr id="4" name="Polet_pticy_-_Introduction_Titles_Danny_Elfman_(xMusic.me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64080" y="10107561"/>
            <a:ext cx="2074606" cy="207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850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16537" y="1251959"/>
            <a:ext cx="7660192" cy="136740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82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Solve the puzzle</a:t>
            </a:r>
            <a:endParaRPr lang="ru-RU" sz="82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9650" y="4920472"/>
            <a:ext cx="4954650" cy="78295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8620" y="3827392"/>
            <a:ext cx="1236959" cy="2567731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endParaRPr lang="ru-RU" sz="1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96566" y="5415435"/>
            <a:ext cx="7753021" cy="7657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35317" y="5023794"/>
            <a:ext cx="1121543" cy="2567731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xmlns="" val="14899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6468796" cy="1463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970" y="4665724"/>
            <a:ext cx="14256549" cy="3491061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22000" b="1" dirty="0" smtClean="0">
                <a:solidFill>
                  <a:srgbClr val="C00000"/>
                </a:solidFill>
                <a:latin typeface="Gabriola" panose="04040605051002020D02" pitchFamily="82" charset="0"/>
              </a:rPr>
              <a:t>Parks of London</a:t>
            </a:r>
            <a:endParaRPr lang="ru-RU" sz="220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Meditation and Rainbow Orchestra - Yellow Sa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357970" y="10284542"/>
            <a:ext cx="2073488" cy="20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214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0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508481" cy="14630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0439" y="488655"/>
            <a:ext cx="140257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6000" dirty="0">
                <a:solidFill>
                  <a:srgbClr val="6600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What’s the weather like in your park?</a:t>
            </a:r>
            <a:endParaRPr lang="ru-RU" sz="6000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517" y="2435830"/>
            <a:ext cx="5449863" cy="40873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95937" y="2523050"/>
            <a:ext cx="67548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60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It’s sunny and hot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75644" y="2145903"/>
            <a:ext cx="4377324" cy="437732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765940" y="6999820"/>
            <a:ext cx="76932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6000" dirty="0">
                <a:solidFill>
                  <a:srgbClr val="FF6600"/>
                </a:solidFill>
                <a:latin typeface="Arial Rounded MT Bold" panose="020F0704030504030204" pitchFamily="34" charset="0"/>
              </a:rPr>
              <a:t>It’s warm but cloudy</a:t>
            </a:r>
            <a:endParaRPr lang="ru-RU" sz="6000" dirty="0">
              <a:solidFill>
                <a:srgbClr val="FF66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886" y="7107451"/>
            <a:ext cx="6572281" cy="492921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791396" y="12620887"/>
            <a:ext cx="340144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60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It’s rainy</a:t>
            </a:r>
            <a:endParaRPr lang="ru-RU" sz="6000" dirty="0">
              <a:solidFill>
                <a:srgbClr val="00206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9290" y="8196613"/>
            <a:ext cx="7472128" cy="655523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375644" y="12266944"/>
            <a:ext cx="41259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en-US" sz="60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It’s stormy</a:t>
            </a:r>
            <a:endParaRPr lang="ru-RU" sz="6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29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459200" cy="14630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9595" y="771619"/>
            <a:ext cx="7506496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are you?</a:t>
            </a:r>
            <a:endParaRPr lang="ru-RU" sz="9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70771" y="3418955"/>
            <a:ext cx="18277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fine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37962" y="7019541"/>
            <a:ext cx="23374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FFC000"/>
                </a:solidFill>
              </a:rPr>
              <a:t>s</a:t>
            </a:r>
            <a:r>
              <a:rPr lang="en-US" sz="8000" b="1" dirty="0" smtClean="0">
                <a:solidFill>
                  <a:srgbClr val="FFC000"/>
                </a:solidFill>
              </a:rPr>
              <a:t>o </a:t>
            </a:r>
            <a:r>
              <a:rPr lang="en-US" sz="8000" b="1" dirty="0" err="1" smtClean="0">
                <a:solidFill>
                  <a:srgbClr val="FFC000"/>
                </a:solidFill>
              </a:rPr>
              <a:t>so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70771" y="9441521"/>
            <a:ext cx="34804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FFC000"/>
                </a:solidFill>
              </a:rPr>
              <a:t>n</a:t>
            </a:r>
            <a:r>
              <a:rPr lang="en-US" sz="8000" b="1" dirty="0" smtClean="0">
                <a:solidFill>
                  <a:srgbClr val="FFC000"/>
                </a:solidFill>
              </a:rPr>
              <a:t>ot bad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70771" y="10732249"/>
            <a:ext cx="28209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happy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89205" y="8310269"/>
            <a:ext cx="17908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bad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14536" y="5864612"/>
            <a:ext cx="16498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sad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05707" y="4597561"/>
            <a:ext cx="23130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C000"/>
                </a:solidFill>
              </a:rPr>
              <a:t>good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90039" y="884904"/>
            <a:ext cx="26132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 am</a:t>
            </a:r>
            <a:endParaRPr lang="ru-RU" sz="96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11613" y="766917"/>
            <a:ext cx="825910" cy="1563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271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713" y="2091728"/>
            <a:ext cx="4382051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umsemu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715" y="4583884"/>
            <a:ext cx="5475299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numontme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0487" y="6954835"/>
            <a:ext cx="3083618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ghsits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113" y="9168133"/>
            <a:ext cx="3425058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aresqu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3550" y="11172105"/>
            <a:ext cx="3354526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lapace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19544" y="2144553"/>
            <a:ext cx="4382051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museum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983901" y="4484048"/>
            <a:ext cx="5475299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monument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19539" y="6982651"/>
            <a:ext cx="3083618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sights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982601" y="9165945"/>
            <a:ext cx="3425058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square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74358" y="11273042"/>
            <a:ext cx="3354526" cy="158284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palace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807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09877E-6 -4.47917E-6 L -0.26697 -0.0033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  <p:bldP spid="19" grpI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917" y="8094038"/>
            <a:ext cx="6220359" cy="65363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917" y="424132"/>
            <a:ext cx="6499127" cy="72448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2374" y="3432558"/>
            <a:ext cx="6312310" cy="88948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7329" y="231772"/>
            <a:ext cx="5751871" cy="955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858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8221" y="3342291"/>
            <a:ext cx="7567447" cy="7953821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pPr algn="ctr"/>
            <a:r>
              <a:rPr lang="en-US" sz="17000" b="1" dirty="0" smtClean="0">
                <a:solidFill>
                  <a:srgbClr val="660066"/>
                </a:solidFill>
                <a:latin typeface="Gabriola" pitchFamily="82" charset="0"/>
              </a:rPr>
              <a:t>Sights</a:t>
            </a:r>
          </a:p>
          <a:p>
            <a:pPr algn="ctr"/>
            <a:r>
              <a:rPr lang="en-US" sz="17000" b="1" dirty="0" smtClean="0">
                <a:solidFill>
                  <a:srgbClr val="660066"/>
                </a:solidFill>
                <a:latin typeface="Gabriola" pitchFamily="82" charset="0"/>
              </a:rPr>
              <a:t>of</a:t>
            </a:r>
          </a:p>
          <a:p>
            <a:pPr algn="ctr"/>
            <a:r>
              <a:rPr lang="en-US" sz="17000" b="1" dirty="0" smtClean="0">
                <a:solidFill>
                  <a:srgbClr val="660066"/>
                </a:solidFill>
                <a:latin typeface="Gabriola" pitchFamily="82" charset="0"/>
              </a:rPr>
              <a:t>London</a:t>
            </a:r>
          </a:p>
        </p:txBody>
      </p:sp>
    </p:spTree>
    <p:extLst>
      <p:ext uri="{BB962C8B-B14F-4D97-AF65-F5344CB8AC3E}">
        <p14:creationId xmlns:p14="http://schemas.microsoft.com/office/powerpoint/2010/main" xmlns="" val="115852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e130c55e0c2763c8a20-c7a4d0feffd26319b59c92c4aecae366.r18.cf1.rackcdn.com/1404976f8f43dd007aabe1d49a0ee93b56e81e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459200" cy="1464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16799" y="582307"/>
            <a:ext cx="12252277" cy="1793897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11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</a:rPr>
              <a:t>SEA BATTLE</a:t>
            </a:r>
            <a:endParaRPr lang="ru-RU" sz="11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552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475" y="4164761"/>
            <a:ext cx="2576088" cy="30954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89" y="0"/>
            <a:ext cx="16464850" cy="146304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66903330"/>
              </p:ext>
            </p:extLst>
          </p:nvPr>
        </p:nvGraphicFramePr>
        <p:xfrm>
          <a:off x="2743200" y="844338"/>
          <a:ext cx="10972800" cy="13276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319136"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136"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136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136">
                <a:tc>
                  <a:txBody>
                    <a:bodyPr/>
                    <a:lstStyle/>
                    <a:p>
                      <a:endParaRPr lang="ru-RU" sz="390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3900" dirty="0"/>
                    </a:p>
                  </a:txBody>
                  <a:tcPr marL="123444" marR="123444" marT="97536" marB="975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95614" y="713145"/>
            <a:ext cx="1026966" cy="1798290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1000" dirty="0">
                <a:solidFill>
                  <a:srgbClr val="FFFF00"/>
                </a:solidFill>
              </a:rPr>
              <a:t>A</a:t>
            </a:r>
            <a:endParaRPr lang="ru-RU" sz="11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0726" y="713145"/>
            <a:ext cx="978876" cy="1798290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1000" dirty="0" smtClean="0">
                <a:solidFill>
                  <a:srgbClr val="FFFF00"/>
                </a:solidFill>
              </a:rPr>
              <a:t>B</a:t>
            </a:r>
            <a:endParaRPr lang="ru-RU" sz="11000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66889" y="654913"/>
            <a:ext cx="962846" cy="1798290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1000" dirty="0" smtClean="0">
                <a:solidFill>
                  <a:srgbClr val="FFFF00"/>
                </a:solidFill>
              </a:rPr>
              <a:t>C</a:t>
            </a:r>
            <a:endParaRPr lang="ru-RU" sz="110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10033" y="3997507"/>
            <a:ext cx="925976" cy="1798290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1000" dirty="0" smtClean="0">
                <a:solidFill>
                  <a:srgbClr val="FFFF00"/>
                </a:solidFill>
              </a:rPr>
              <a:t>1</a:t>
            </a:r>
            <a:endParaRPr lang="ru-RU" sz="110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0032" y="7384890"/>
            <a:ext cx="925976" cy="1798290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1000" dirty="0" smtClean="0">
                <a:solidFill>
                  <a:srgbClr val="FFFF00"/>
                </a:solidFill>
              </a:rPr>
              <a:t>2</a:t>
            </a:r>
            <a:endParaRPr lang="ru-RU" sz="110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0032" y="10538057"/>
            <a:ext cx="925976" cy="1798290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1000" dirty="0" smtClean="0">
                <a:solidFill>
                  <a:srgbClr val="FFFF00"/>
                </a:solidFill>
              </a:rPr>
              <a:t>3</a:t>
            </a:r>
            <a:endParaRPr lang="ru-RU" sz="11000" dirty="0">
              <a:solidFill>
                <a:srgbClr val="FFFF00"/>
              </a:solidFill>
            </a:endParaRPr>
          </a:p>
        </p:txBody>
      </p:sp>
      <p:pic>
        <p:nvPicPr>
          <p:cNvPr id="13" name="Рисунок 1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6823" y="7658022"/>
            <a:ext cx="2575645" cy="2880039"/>
          </a:xfrm>
          <a:prstGeom prst="rect">
            <a:avLst/>
          </a:prstGeom>
        </p:spPr>
      </p:pic>
      <p:pic>
        <p:nvPicPr>
          <p:cNvPr id="14" name="Рисунок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4059" y="10888224"/>
            <a:ext cx="2544785" cy="2998442"/>
          </a:xfrm>
          <a:prstGeom prst="rect">
            <a:avLst/>
          </a:prstGeom>
        </p:spPr>
      </p:pic>
      <p:pic>
        <p:nvPicPr>
          <p:cNvPr id="17" name="Рисунок 1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0603" y="7822854"/>
            <a:ext cx="2091834" cy="2526082"/>
          </a:xfrm>
          <a:prstGeom prst="rect">
            <a:avLst/>
          </a:prstGeom>
        </p:spPr>
      </p:pic>
      <p:pic>
        <p:nvPicPr>
          <p:cNvPr id="20" name="Рисунок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3116" y="10875431"/>
            <a:ext cx="2258170" cy="2726946"/>
          </a:xfrm>
          <a:prstGeom prst="rect">
            <a:avLst/>
          </a:prstGeom>
        </p:spPr>
      </p:pic>
      <p:pic>
        <p:nvPicPr>
          <p:cNvPr id="21" name="Рисунок 2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6253" y="7829831"/>
            <a:ext cx="2100392" cy="253641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79565" y="4201093"/>
            <a:ext cx="2650160" cy="317344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52421" y="7534692"/>
            <a:ext cx="2650160" cy="317344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79565" y="7561955"/>
            <a:ext cx="2650160" cy="3173447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13580" y="7607275"/>
            <a:ext cx="2650160" cy="3173447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52421" y="10889062"/>
            <a:ext cx="2650160" cy="317344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61169" y="10911916"/>
            <a:ext cx="2650160" cy="317344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013580" y="10875432"/>
            <a:ext cx="2650160" cy="31734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6395" y="4151609"/>
            <a:ext cx="2576088" cy="309541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36396" y="4263006"/>
            <a:ext cx="2650160" cy="317344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831705" y="12956276"/>
            <a:ext cx="1150397" cy="721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hlinkClick r:id="rId14" action="ppaction://hlinksldjump"/>
              </a:rPr>
              <a:t>next</a:t>
            </a:r>
            <a:endParaRPr lang="ru-RU" sz="4000" b="1" dirty="0"/>
          </a:p>
        </p:txBody>
      </p:sp>
      <p:pic>
        <p:nvPicPr>
          <p:cNvPr id="27" name="Рисунок 26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62930" y="4038539"/>
            <a:ext cx="2576088" cy="309541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977348" y="4201094"/>
            <a:ext cx="2650160" cy="317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814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5545769" y="9671650"/>
            <a:ext cx="5250977" cy="4250823"/>
          </a:xfrm>
          <a:prstGeom prst="ellipse">
            <a:avLst/>
          </a:prstGeom>
          <a:solidFill>
            <a:srgbClr val="FF99FF"/>
          </a:solidFill>
          <a:ln>
            <a:solidFill>
              <a:schemeClr val="tx1"/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98" tIns="52249" rIns="104498" bIns="52249" rtlCol="0" anchor="ctr"/>
          <a:lstStyle/>
          <a:p>
            <a:pPr algn="ctr"/>
            <a:r>
              <a:rPr lang="en-US" sz="11000" dirty="0" smtClean="0">
                <a:solidFill>
                  <a:srgbClr val="C00000"/>
                </a:solidFill>
              </a:rPr>
              <a:t>take</a:t>
            </a:r>
            <a:endParaRPr lang="ru-RU" sz="110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42" y="6166664"/>
            <a:ext cx="4718634" cy="498375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49991" y="5968624"/>
            <a:ext cx="5143500" cy="5418666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9457" y="531684"/>
            <a:ext cx="4908971" cy="517159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8" name="TextBox 7"/>
          <p:cNvSpPr txBox="1"/>
          <p:nvPr/>
        </p:nvSpPr>
        <p:spPr>
          <a:xfrm>
            <a:off x="323827" y="5"/>
            <a:ext cx="2117008" cy="11673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900" dirty="0" smtClean="0">
                <a:solidFill>
                  <a:srgbClr val="7030A0"/>
                </a:solidFill>
              </a:rPr>
              <a:t>place</a:t>
            </a:r>
            <a:endParaRPr lang="ru-RU" sz="69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0115" y="11423887"/>
            <a:ext cx="3097596" cy="11673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900" dirty="0" smtClean="0">
                <a:solidFill>
                  <a:srgbClr val="7030A0"/>
                </a:solidFill>
              </a:rPr>
              <a:t>pictures</a:t>
            </a:r>
            <a:endParaRPr lang="ru-RU" sz="6900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69115" y="1714038"/>
            <a:ext cx="2673442" cy="1167348"/>
          </a:xfrm>
          <a:prstGeom prst="rect">
            <a:avLst/>
          </a:prstGeom>
        </p:spPr>
        <p:txBody>
          <a:bodyPr wrap="none" lIns="104498" tIns="52249" rIns="104498" bIns="52249">
            <a:spAutoFit/>
          </a:bodyPr>
          <a:lstStyle/>
          <a:p>
            <a:r>
              <a:rPr lang="en-US" sz="6900" dirty="0" smtClean="0">
                <a:solidFill>
                  <a:srgbClr val="7030A0"/>
                </a:solidFill>
              </a:rPr>
              <a:t>care of</a:t>
            </a:r>
            <a:endParaRPr lang="ru-RU" sz="69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34878" y="11184919"/>
            <a:ext cx="2772636" cy="1167348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6900" dirty="0">
                <a:solidFill>
                  <a:srgbClr val="7030A0"/>
                </a:solidFill>
              </a:rPr>
              <a:t>p</a:t>
            </a:r>
            <a:r>
              <a:rPr lang="en-US" sz="6900" dirty="0" smtClean="0">
                <a:solidFill>
                  <a:srgbClr val="7030A0"/>
                </a:solidFill>
              </a:rPr>
              <a:t>art in </a:t>
            </a:r>
            <a:endParaRPr lang="ru-RU" sz="6900" dirty="0">
              <a:solidFill>
                <a:srgbClr val="7030A0"/>
              </a:solidFill>
            </a:endParaRPr>
          </a:p>
        </p:txBody>
      </p:sp>
      <p:cxnSp>
        <p:nvCxnSpPr>
          <p:cNvPr id="24" name="Прямая со стрелкой 23"/>
          <p:cNvCxnSpPr>
            <a:endCxn id="10" idx="3"/>
          </p:cNvCxnSpPr>
          <p:nvPr/>
        </p:nvCxnSpPr>
        <p:spPr>
          <a:xfrm flipH="1">
            <a:off x="3667711" y="11893683"/>
            <a:ext cx="2191272" cy="1138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2063544" y="1921608"/>
            <a:ext cx="4053385" cy="82978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8876" y="1128867"/>
            <a:ext cx="4769894" cy="5171592"/>
          </a:xfrm>
          <a:prstGeom prst="rect">
            <a:avLst/>
          </a:prstGeom>
          <a:effectLst>
            <a:softEdge rad="317500"/>
          </a:effectLst>
        </p:spPr>
      </p:pic>
      <p:cxnSp>
        <p:nvCxnSpPr>
          <p:cNvPr id="28" name="Прямая со стрелкой 27"/>
          <p:cNvCxnSpPr/>
          <p:nvPr/>
        </p:nvCxnSpPr>
        <p:spPr>
          <a:xfrm flipV="1">
            <a:off x="7922524" y="3581177"/>
            <a:ext cx="5343100" cy="60904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3" idx="1"/>
          </p:cNvCxnSpPr>
          <p:nvPr/>
        </p:nvCxnSpPr>
        <p:spPr>
          <a:xfrm flipV="1">
            <a:off x="10796747" y="11768593"/>
            <a:ext cx="1338131" cy="5471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hlinkClick r:id="rId7" action="ppaction://hlinksldjump"/>
          </p:cNvPr>
          <p:cNvSpPr txBox="1"/>
          <p:nvPr/>
        </p:nvSpPr>
        <p:spPr>
          <a:xfrm>
            <a:off x="14557552" y="13352646"/>
            <a:ext cx="1398863" cy="84418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800" b="1" dirty="0" smtClean="0">
                <a:hlinkClick r:id="rId7" action="ppaction://hlinksldjump"/>
              </a:rPr>
              <a:t>back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256217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199" y="311584"/>
            <a:ext cx="4013503" cy="44924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7079" y="311584"/>
            <a:ext cx="5520690" cy="449243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8563" y="311584"/>
            <a:ext cx="3977657" cy="62282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255" y="6325363"/>
            <a:ext cx="4425686" cy="51169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99400" y="6325367"/>
            <a:ext cx="3890378" cy="539899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0" y="4939568"/>
            <a:ext cx="4146410" cy="81340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600" dirty="0" smtClean="0"/>
              <a:t>1</a:t>
            </a:r>
            <a:r>
              <a:rPr lang="en-US" dirty="0" smtClean="0"/>
              <a:t>___________________________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625" y="12156658"/>
            <a:ext cx="4146410" cy="81340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600" dirty="0" smtClean="0"/>
              <a:t>2</a:t>
            </a:r>
            <a:r>
              <a:rPr lang="en-US" dirty="0" smtClean="0"/>
              <a:t>___________________________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594036" y="7057120"/>
            <a:ext cx="3742453" cy="81340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600" dirty="0" smtClean="0"/>
              <a:t>3</a:t>
            </a:r>
            <a:r>
              <a:rPr lang="en-US" dirty="0" smtClean="0"/>
              <a:t>________________________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068667" y="5024751"/>
            <a:ext cx="5358280" cy="813405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600" dirty="0" smtClean="0"/>
              <a:t>4</a:t>
            </a:r>
            <a:r>
              <a:rPr lang="en-US" dirty="0" smtClean="0"/>
              <a:t>____________________________________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772775" y="12181557"/>
            <a:ext cx="4834875" cy="813405"/>
          </a:xfrm>
          <a:prstGeom prst="rect">
            <a:avLst/>
          </a:prstGeom>
          <a:noFill/>
        </p:spPr>
        <p:txBody>
          <a:bodyPr wrap="square" lIns="104498" tIns="52249" rIns="104498" bIns="52249" rtlCol="0">
            <a:spAutoFit/>
          </a:bodyPr>
          <a:lstStyle/>
          <a:p>
            <a:r>
              <a:rPr lang="en-US" sz="4600" dirty="0" smtClean="0"/>
              <a:t>5</a:t>
            </a:r>
            <a:r>
              <a:rPr lang="en-US" dirty="0" smtClean="0"/>
              <a:t>_______________________________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664691" y="9383586"/>
            <a:ext cx="4625900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St. Paul’s Cathedral</a:t>
            </a:r>
            <a:endParaRPr lang="ru-RU" sz="4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4691" y="10561499"/>
            <a:ext cx="4744329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The British Museum</a:t>
            </a:r>
            <a:endParaRPr lang="ru-RU" sz="4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8076" y="11704925"/>
            <a:ext cx="4520807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Westminster Palace</a:t>
            </a:r>
            <a:endParaRPr lang="ru-RU" sz="4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58074" y="12756109"/>
            <a:ext cx="4946372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The Tower </a:t>
            </a:r>
            <a:r>
              <a:rPr lang="en-US" sz="4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f London</a:t>
            </a:r>
            <a:endParaRPr lang="ru-RU" sz="4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02084" y="8262798"/>
            <a:ext cx="3857869" cy="72107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The London Eye</a:t>
            </a:r>
            <a:endParaRPr lang="ru-RU" sz="40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19885" y="13408404"/>
            <a:ext cx="1398863" cy="844182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4800" b="1" dirty="0" smtClean="0">
                <a:hlinkClick r:id="rId8" action="ppaction://hlinksldjump"/>
              </a:rPr>
              <a:t>back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63527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40741E-7 -7.63889E-7 L -0.32706 -0.383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0" y="-1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2716E-6 2.63889E-6 L -0.29871 -0.041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00" y="-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4568E-6 -2.70833E-6 L 0.02489 -0.0849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" y="-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9506E-6 4.23611E-6 L 0.32224 -0.458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00" y="-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679E-6 1.38889E-6 L 0.34462 0.1911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0" y="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442</Words>
  <Application>Microsoft Office PowerPoint</Application>
  <PresentationFormat>Произвольный</PresentationFormat>
  <Paragraphs>200</Paragraphs>
  <Slides>18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ZinovevaLN</cp:lastModifiedBy>
  <cp:revision>93</cp:revision>
  <dcterms:created xsi:type="dcterms:W3CDTF">2016-01-21T12:54:48Z</dcterms:created>
  <dcterms:modified xsi:type="dcterms:W3CDTF">2016-04-12T08:46:55Z</dcterms:modified>
</cp:coreProperties>
</file>