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1" r:id="rId2"/>
    <p:sldMasterId id="2147483716" r:id="rId3"/>
    <p:sldMasterId id="2147483701" r:id="rId4"/>
    <p:sldMasterId id="2147483686" r:id="rId5"/>
    <p:sldMasterId id="2147483673" r:id="rId6"/>
    <p:sldMasterId id="2147483661" r:id="rId7"/>
  </p:sldMasterIdLst>
  <p:notesMasterIdLst>
    <p:notesMasterId r:id="rId64"/>
  </p:notesMasterIdLst>
  <p:handoutMasterIdLst>
    <p:handoutMasterId r:id="rId65"/>
  </p:handoutMasterIdLst>
  <p:sldIdLst>
    <p:sldId id="256" r:id="rId8"/>
    <p:sldId id="1085" r:id="rId9"/>
    <p:sldId id="408" r:id="rId10"/>
    <p:sldId id="409" r:id="rId11"/>
    <p:sldId id="581" r:id="rId12"/>
    <p:sldId id="413" r:id="rId13"/>
    <p:sldId id="416" r:id="rId14"/>
    <p:sldId id="417" r:id="rId15"/>
    <p:sldId id="1072" r:id="rId16"/>
    <p:sldId id="514" r:id="rId17"/>
    <p:sldId id="381" r:id="rId18"/>
    <p:sldId id="380" r:id="rId19"/>
    <p:sldId id="1073" r:id="rId20"/>
    <p:sldId id="420" r:id="rId21"/>
    <p:sldId id="422" r:id="rId22"/>
    <p:sldId id="1066" r:id="rId23"/>
    <p:sldId id="1074" r:id="rId24"/>
    <p:sldId id="382" r:id="rId25"/>
    <p:sldId id="1075" r:id="rId26"/>
    <p:sldId id="430" r:id="rId27"/>
    <p:sldId id="432" r:id="rId28"/>
    <p:sldId id="663" r:id="rId29"/>
    <p:sldId id="1053" r:id="rId30"/>
    <p:sldId id="438" r:id="rId31"/>
    <p:sldId id="439" r:id="rId32"/>
    <p:sldId id="693" r:id="rId33"/>
    <p:sldId id="491" r:id="rId34"/>
    <p:sldId id="1076" r:id="rId35"/>
    <p:sldId id="1067" r:id="rId36"/>
    <p:sldId id="326" r:id="rId37"/>
    <p:sldId id="495" r:id="rId38"/>
    <p:sldId id="1054" r:id="rId39"/>
    <p:sldId id="1055" r:id="rId40"/>
    <p:sldId id="1057" r:id="rId41"/>
    <p:sldId id="1056" r:id="rId42"/>
    <p:sldId id="508" r:id="rId43"/>
    <p:sldId id="1069" r:id="rId44"/>
    <p:sldId id="1078" r:id="rId45"/>
    <p:sldId id="1081" r:id="rId46"/>
    <p:sldId id="1063" r:id="rId47"/>
    <p:sldId id="1058" r:id="rId48"/>
    <p:sldId id="1065" r:id="rId49"/>
    <p:sldId id="1082" r:id="rId50"/>
    <p:sldId id="1059" r:id="rId51"/>
    <p:sldId id="1086" r:id="rId52"/>
    <p:sldId id="554" r:id="rId53"/>
    <p:sldId id="556" r:id="rId54"/>
    <p:sldId id="1060" r:id="rId55"/>
    <p:sldId id="1061" r:id="rId56"/>
    <p:sldId id="1062" r:id="rId57"/>
    <p:sldId id="529" r:id="rId58"/>
    <p:sldId id="1083" r:id="rId59"/>
    <p:sldId id="1064" r:id="rId60"/>
    <p:sldId id="587" r:id="rId61"/>
    <p:sldId id="367" r:id="rId62"/>
    <p:sldId id="516" r:id="rId6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92"/>
    <a:srgbClr val="0ED145"/>
    <a:srgbClr val="FFFFCC"/>
    <a:srgbClr val="E1FFFF"/>
    <a:srgbClr val="CCFFCC"/>
    <a:srgbClr val="CCFFFF"/>
    <a:srgbClr val="A6CAF0"/>
    <a:srgbClr val="080000"/>
    <a:srgbClr val="050000"/>
    <a:srgbClr val="05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54843" autoAdjust="0"/>
  </p:normalViewPr>
  <p:slideViewPr>
    <p:cSldViewPr snapToGrid="0">
      <p:cViewPr varScale="1">
        <p:scale>
          <a:sx n="43" d="100"/>
          <a:sy n="43" d="100"/>
        </p:scale>
        <p:origin x="605" y="53"/>
      </p:cViewPr>
      <p:guideLst>
        <p:guide orient="horz" pos="2160"/>
        <p:guide pos="2880"/>
      </p:guideLst>
    </p:cSldViewPr>
  </p:slideViewPr>
  <p:notesTextViewPr>
    <p:cViewPr>
      <p:scale>
        <a:sx n="1" d="1"/>
        <a:sy n="1" d="1"/>
      </p:scale>
      <p:origin x="0" y="0"/>
    </p:cViewPr>
  </p:notesTextViewPr>
  <p:sorterViewPr>
    <p:cViewPr>
      <p:scale>
        <a:sx n="100" d="100"/>
        <a:sy n="100" d="100"/>
      </p:scale>
      <p:origin x="0" y="-31157"/>
    </p:cViewPr>
  </p:sorterViewPr>
  <p:notesViewPr>
    <p:cSldViewPr snapToGrid="0">
      <p:cViewPr varScale="1">
        <p:scale>
          <a:sx n="62" d="100"/>
          <a:sy n="62" d="100"/>
        </p:scale>
        <p:origin x="869"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AD0D722F-6B35-41A5-B305-950614B7852B}" type="slidenum">
              <a:rPr lang="en-US"/>
              <a:pPr>
                <a:defRPr/>
              </a:pPr>
              <a:t>‹#›</a:t>
            </a:fld>
            <a:endParaRPr lang="en-US"/>
          </a:p>
        </p:txBody>
      </p:sp>
    </p:spTree>
    <p:extLst>
      <p:ext uri="{BB962C8B-B14F-4D97-AF65-F5344CB8AC3E}">
        <p14:creationId xmlns:p14="http://schemas.microsoft.com/office/powerpoint/2010/main" val="286019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8" name="Rectangle 4"/>
          <p:cNvSpPr>
            <a:spLocks noGrp="1" noRot="1" noChangeAspect="1" noChangeArrowheads="1" noTextEdit="1"/>
          </p:cNvSpPr>
          <p:nvPr>
            <p:ph type="sldImg" idx="2"/>
          </p:nvPr>
        </p:nvSpPr>
        <p:spPr bwMode="auto">
          <a:xfrm>
            <a:off x="1682578" y="105033"/>
            <a:ext cx="3717325" cy="27879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123569" y="3150973"/>
            <a:ext cx="6732844" cy="57211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BF0BD165-D115-47E5-B1A1-E3C12FE467A9}" type="slidenum">
              <a:rPr lang="en-US"/>
              <a:pPr>
                <a:defRPr/>
              </a:pPr>
              <a:t>‹#›</a:t>
            </a:fld>
            <a:endParaRPr lang="en-US"/>
          </a:p>
        </p:txBody>
      </p:sp>
    </p:spTree>
    <p:extLst>
      <p:ext uri="{BB962C8B-B14F-4D97-AF65-F5344CB8AC3E}">
        <p14:creationId xmlns:p14="http://schemas.microsoft.com/office/powerpoint/2010/main" val="149670615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600"/>
      </a:spcAft>
      <a:defRPr sz="1600" kern="1200" baseline="0">
        <a:solidFill>
          <a:schemeClr val="tx1"/>
        </a:solidFill>
        <a:latin typeface="Arial" charset="0"/>
        <a:ea typeface="+mn-ea"/>
        <a:cs typeface="+mn-cs"/>
      </a:defRPr>
    </a:lvl1pPr>
    <a:lvl2pPr marL="457200" algn="l" rtl="0" eaLnBrk="0" fontAlgn="base" hangingPunct="0">
      <a:spcBef>
        <a:spcPts val="0"/>
      </a:spcBef>
      <a:spcAft>
        <a:spcPts val="600"/>
      </a:spcAft>
      <a:defRPr sz="1600" kern="1200" baseline="0">
        <a:solidFill>
          <a:schemeClr val="tx1"/>
        </a:solidFill>
        <a:latin typeface="Arial" charset="0"/>
        <a:ea typeface="+mn-ea"/>
        <a:cs typeface="+mn-cs"/>
      </a:defRPr>
    </a:lvl2pPr>
    <a:lvl3pPr marL="914400" algn="l" rtl="0" eaLnBrk="0" fontAlgn="base" hangingPunct="0">
      <a:spcBef>
        <a:spcPts val="0"/>
      </a:spcBef>
      <a:spcAft>
        <a:spcPts val="600"/>
      </a:spcAft>
      <a:defRPr sz="1600" kern="1200" baseline="0">
        <a:solidFill>
          <a:schemeClr val="tx1"/>
        </a:solidFill>
        <a:latin typeface="Arial" charset="0"/>
        <a:ea typeface="+mn-ea"/>
        <a:cs typeface="+mn-cs"/>
      </a:defRPr>
    </a:lvl3pPr>
    <a:lvl4pPr marL="1371600" algn="l" rtl="0" eaLnBrk="0" fontAlgn="base" hangingPunct="0">
      <a:spcBef>
        <a:spcPts val="0"/>
      </a:spcBef>
      <a:spcAft>
        <a:spcPts val="600"/>
      </a:spcAft>
      <a:defRPr sz="1600" kern="1200" baseline="0">
        <a:solidFill>
          <a:schemeClr val="tx1"/>
        </a:solidFill>
        <a:latin typeface="Arial" charset="0"/>
        <a:ea typeface="+mn-ea"/>
        <a:cs typeface="+mn-cs"/>
      </a:defRPr>
    </a:lvl4pPr>
    <a:lvl5pPr marL="1828800" algn="l" rtl="0" eaLnBrk="0" fontAlgn="base" hangingPunct="0">
      <a:spcBef>
        <a:spcPts val="0"/>
      </a:spcBef>
      <a:spcAft>
        <a:spcPts val="600"/>
      </a:spcAft>
      <a:defRPr sz="1600" kern="1200" baseline="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6F9953-1F53-4299-B58B-E1843B34D8DA}" type="slidenum">
              <a:rPr lang="en-US" altLang="en-US" smtClean="0"/>
              <a:pPr eaLnBrk="1" hangingPunct="1">
                <a:spcBef>
                  <a:spcPct val="0"/>
                </a:spcBef>
              </a:pPr>
              <a:t>1</a:t>
            </a:fld>
            <a:endParaRPr lang="en-US" altLang="en-US"/>
          </a:p>
        </p:txBody>
      </p:sp>
      <p:sp>
        <p:nvSpPr>
          <p:cNvPr id="124931" name="Rectangle 2"/>
          <p:cNvSpPr>
            <a:spLocks noGrp="1" noRot="1" noChangeAspect="1" noChangeArrowheads="1" noTextEdit="1"/>
          </p:cNvSpPr>
          <p:nvPr>
            <p:ph type="sldImg"/>
          </p:nvPr>
        </p:nvSpPr>
        <p:spPr>
          <a:xfrm>
            <a:off x="1682750" y="104775"/>
            <a:ext cx="3535363" cy="2652713"/>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Aft>
                <a:spcPts val="614"/>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Workshop 1</a:t>
            </a:r>
          </a:p>
          <a:p>
            <a:pPr algn="ctr">
              <a:spcAft>
                <a:spcPts val="614"/>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How to Grow Your Church</a:t>
            </a:r>
          </a:p>
          <a:p>
            <a:pPr algn="ctr">
              <a:spcAft>
                <a:spcPts val="614"/>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Multiply Disciples</a:t>
            </a:r>
          </a:p>
          <a:p>
            <a:pPr algn="ctr">
              <a:spcAft>
                <a:spcPts val="614"/>
              </a:spcAft>
            </a:pP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50615" indent="-350615">
              <a:spcAft>
                <a:spcPts val="614"/>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Introduction </a:t>
            </a:r>
          </a:p>
          <a:p>
            <a:pPr marL="759666" lvl="1" indent="-292179">
              <a:spcAft>
                <a:spcPts val="614"/>
              </a:spcAft>
              <a:buFont typeface="Arial" panose="020B0604020202020204" pitchFamily="34" charset="0"/>
              <a:buChar char="•"/>
            </a:pPr>
            <a:r>
              <a:rPr lang="en-US" dirty="0"/>
              <a:t>Greetings, introduction, and prayer by local coordinator</a:t>
            </a:r>
          </a:p>
          <a:p>
            <a:pPr marL="268881" indent="-268881">
              <a:spcAft>
                <a:spcPts val="614"/>
              </a:spcAft>
              <a:buSzPct val="75000"/>
              <a:buChar char="•"/>
            </a:pPr>
            <a:r>
              <a:rPr lang="en-US" dirty="0"/>
              <a:t>Thank the pastors and leaders for coming</a:t>
            </a:r>
          </a:p>
          <a:p>
            <a:pPr marL="268881" indent="-268881">
              <a:spcAft>
                <a:spcPts val="614"/>
              </a:spcAft>
              <a:buSzPct val="75000"/>
              <a:buChar char="•"/>
            </a:pPr>
            <a:r>
              <a:rPr lang="en-US" dirty="0"/>
              <a:t>Trainers introduce themselves</a:t>
            </a:r>
          </a:p>
          <a:p>
            <a:pPr marL="268881" indent="-268881">
              <a:spcAft>
                <a:spcPts val="614"/>
              </a:spcAft>
              <a:buSzPct val="75000"/>
              <a:buChar char="•"/>
            </a:pPr>
            <a:endParaRPr lang="en-US" dirty="0"/>
          </a:p>
          <a:p>
            <a:pPr marL="268881" indent="-268881" defTabSz="934974">
              <a:spcAft>
                <a:spcPts val="614"/>
              </a:spcAft>
              <a:buSzPct val="75000"/>
              <a:buFontTx/>
              <a:buChar char="•"/>
              <a:defRP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This workshop will show you how to grow your Church numerically and spiritually </a:t>
            </a:r>
          </a:p>
          <a:p>
            <a:pPr marL="268881" indent="-268881">
              <a:spcAft>
                <a:spcPts val="614"/>
              </a:spcAft>
              <a:buSzPct val="75000"/>
              <a:buChar char="•"/>
            </a:pPr>
            <a:endParaRPr lang="en-US" dirty="0"/>
          </a:p>
          <a:p>
            <a:pPr marL="285750" indent="-285750" algn="l" eaLnBrk="1" hangingPunct="1">
              <a:buFont typeface="Arial" panose="020B0604020202020204" pitchFamily="34" charset="0"/>
              <a:buChar char="•"/>
            </a:pPr>
            <a:endParaRPr lang="es-ES" altLang="en-US"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10</a:t>
            </a:fld>
            <a:endParaRPr lang="en-US" altLang="en-US"/>
          </a:p>
        </p:txBody>
      </p:sp>
      <p:sp>
        <p:nvSpPr>
          <p:cNvPr id="128003" name="Rectangle 2"/>
          <p:cNvSpPr>
            <a:spLocks noGrp="1" noRot="1" noChangeAspect="1" noChangeArrowheads="1" noTextEdit="1"/>
          </p:cNvSpPr>
          <p:nvPr>
            <p:ph type="sldImg"/>
          </p:nvPr>
        </p:nvSpPr>
        <p:spPr>
          <a:xfrm>
            <a:off x="1504950" y="0"/>
            <a:ext cx="3889375" cy="2916238"/>
          </a:xfrm>
          <a:ln/>
        </p:spPr>
      </p:sp>
      <p:sp>
        <p:nvSpPr>
          <p:cNvPr id="128004" name="Rectangle 3"/>
          <p:cNvSpPr>
            <a:spLocks noGrp="1" noChangeArrowheads="1"/>
          </p:cNvSpPr>
          <p:nvPr>
            <p:ph type="body" idx="1"/>
          </p:nvPr>
        </p:nvSpPr>
        <p:spPr>
          <a:xfrm>
            <a:off x="1" y="2916195"/>
            <a:ext cx="6856412" cy="5542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The Great Commission is best known from Matthew 28:19-20</a:t>
            </a:r>
          </a:p>
          <a:p>
            <a:r>
              <a:rPr lang="en-US" dirty="0">
                <a:effectLst/>
                <a:latin typeface="Arial" panose="020B0604020202020204" pitchFamily="34" charset="0"/>
                <a:ea typeface="Calibri" panose="020F0502020204030204" pitchFamily="34" charset="0"/>
                <a:cs typeface="Arial" panose="020B0604020202020204" pitchFamily="34" charset="0"/>
              </a:rPr>
              <a:t>How to Make Disciples:</a:t>
            </a:r>
          </a:p>
          <a:p>
            <a:pPr marL="350615" indent="-350615">
              <a:buFont typeface="Symbol" panose="05050102010706020507" pitchFamily="18" charset="2"/>
              <a:buChar char=""/>
            </a:pPr>
            <a:r>
              <a:rPr lang="en-US" b="1" kern="1200" dirty="0">
                <a:solidFill>
                  <a:srgbClr val="000000"/>
                </a:solidFill>
                <a:effectLst/>
                <a:ea typeface="SimSun" panose="02010600030101010101" pitchFamily="2" charset="-122"/>
                <a:cs typeface="Arial" panose="020B0604020202020204" pitchFamily="34" charset="0"/>
              </a:rPr>
              <a:t>What</a:t>
            </a:r>
            <a:r>
              <a:rPr lang="en-US" kern="1200" dirty="0">
                <a:solidFill>
                  <a:srgbClr val="000000"/>
                </a:solidFill>
                <a:effectLst/>
                <a:ea typeface="SimSun" panose="02010600030101010101" pitchFamily="2" charset="-122"/>
                <a:cs typeface="Arial" panose="020B0604020202020204" pitchFamily="34" charset="0"/>
              </a:rPr>
              <a:t> we are to do is:</a:t>
            </a:r>
            <a:endParaRPr lang="en-US" dirty="0">
              <a:effectLst/>
            </a:endParaRPr>
          </a:p>
          <a:p>
            <a:pPr marL="759666" lvl="1" indent="-292179">
              <a:buFont typeface="Courier New" panose="02070309020205020404" pitchFamily="49" charset="0"/>
              <a:buChar char="o"/>
              <a:tabLst>
                <a:tab pos="692140" algn="l"/>
              </a:tabLst>
            </a:pPr>
            <a:r>
              <a:rPr lang="en-US" b="0" u="sng" kern="1200" dirty="0">
                <a:solidFill>
                  <a:srgbClr val="000000"/>
                </a:solidFill>
                <a:effectLst/>
                <a:ea typeface="SimSun" panose="02010600030101010101" pitchFamily="2" charset="-122"/>
                <a:cs typeface="Arial" panose="020B0604020202020204" pitchFamily="34" charset="0"/>
              </a:rPr>
              <a:t>Make disciples</a:t>
            </a:r>
            <a:r>
              <a:rPr lang="en-US" kern="1200" dirty="0">
                <a:solidFill>
                  <a:srgbClr val="000000"/>
                </a:solidFill>
                <a:effectLst/>
                <a:ea typeface="SimSun" panose="02010600030101010101" pitchFamily="2" charset="-122"/>
                <a:cs typeface="Arial" panose="020B0604020202020204" pitchFamily="34" charset="0"/>
              </a:rPr>
              <a:t>: As defined by Jesus using Jesus’ process.</a:t>
            </a:r>
            <a:endParaRPr lang="en-US" dirty="0">
              <a:effectLst/>
            </a:endParaRPr>
          </a:p>
          <a:p>
            <a:pPr marL="292179" indent="-292179">
              <a:buFont typeface="Symbol" panose="05050102010706020507" pitchFamily="18" charset="2"/>
              <a:buChar char=""/>
            </a:pPr>
            <a:r>
              <a:rPr lang="en-US" b="1" kern="1200" dirty="0">
                <a:solidFill>
                  <a:srgbClr val="000000"/>
                </a:solidFill>
                <a:effectLst/>
                <a:ea typeface="SimSun" panose="02010600030101010101" pitchFamily="2" charset="-122"/>
                <a:cs typeface="Arial" panose="020B0604020202020204" pitchFamily="34" charset="0"/>
              </a:rPr>
              <a:t>Where</a:t>
            </a:r>
            <a:r>
              <a:rPr lang="en-US" kern="1200" dirty="0">
                <a:solidFill>
                  <a:srgbClr val="000000"/>
                </a:solidFill>
                <a:effectLst/>
                <a:ea typeface="SimSun" panose="02010600030101010101" pitchFamily="2" charset="-122"/>
                <a:cs typeface="Arial" panose="020B0604020202020204" pitchFamily="34" charset="0"/>
              </a:rPr>
              <a:t> we are to do it:</a:t>
            </a:r>
            <a:endParaRPr lang="en-US" dirty="0">
              <a:effectLst/>
            </a:endParaRPr>
          </a:p>
          <a:p>
            <a:pPr marL="759666" lvl="1" indent="-292179">
              <a:buFont typeface="Courier New" panose="02070309020205020404" pitchFamily="49" charset="0"/>
              <a:buChar char="o"/>
              <a:tabLst>
                <a:tab pos="692140" algn="l"/>
              </a:tabLst>
            </a:pPr>
            <a:r>
              <a:rPr lang="en-US" b="1" kern="1200" dirty="0">
                <a:solidFill>
                  <a:srgbClr val="000000"/>
                </a:solidFill>
                <a:effectLst/>
                <a:ea typeface="SimSun" panose="02010600030101010101" pitchFamily="2" charset="-122"/>
                <a:cs typeface="Arial" panose="020B0604020202020204" pitchFamily="34" charset="0"/>
              </a:rPr>
              <a:t>All Nations</a:t>
            </a:r>
            <a:r>
              <a:rPr lang="en-US" kern="1200" dirty="0">
                <a:solidFill>
                  <a:srgbClr val="000000"/>
                </a:solidFill>
                <a:effectLst/>
                <a:ea typeface="SimSun" panose="02010600030101010101" pitchFamily="2" charset="-122"/>
                <a:cs typeface="Arial" panose="020B0604020202020204" pitchFamily="34" charset="0"/>
              </a:rPr>
              <a:t>: All nationalities (No discrimination), the entire world.</a:t>
            </a:r>
            <a:endParaRPr lang="en-US" dirty="0">
              <a:effectLst/>
            </a:endParaRPr>
          </a:p>
          <a:p>
            <a:pPr marL="350615" indent="-350615">
              <a:buFont typeface="Symbol" panose="05050102010706020507" pitchFamily="18" charset="2"/>
              <a:buChar char=""/>
            </a:pPr>
            <a:r>
              <a:rPr lang="en-US" b="1" kern="1200" dirty="0">
                <a:solidFill>
                  <a:srgbClr val="000000"/>
                </a:solidFill>
                <a:effectLst/>
                <a:ea typeface="SimSun" panose="02010600030101010101" pitchFamily="2" charset="-122"/>
                <a:cs typeface="Arial" panose="020B0604020202020204" pitchFamily="34" charset="0"/>
              </a:rPr>
              <a:t>How</a:t>
            </a:r>
            <a:r>
              <a:rPr lang="en-US" kern="1200" dirty="0">
                <a:solidFill>
                  <a:srgbClr val="000000"/>
                </a:solidFill>
                <a:effectLst/>
                <a:ea typeface="SimSun" panose="02010600030101010101" pitchFamily="2" charset="-122"/>
                <a:cs typeface="Arial" panose="020B0604020202020204" pitchFamily="34" charset="0"/>
              </a:rPr>
              <a:t> we are to do it:</a:t>
            </a:r>
            <a:endParaRPr lang="en-US" dirty="0">
              <a:effectLst/>
            </a:endParaRPr>
          </a:p>
          <a:p>
            <a:pPr marL="759666" lvl="1" indent="-292179">
              <a:buFont typeface="Courier New" panose="02070309020205020404" pitchFamily="49" charset="0"/>
              <a:buChar char="o"/>
              <a:tabLst>
                <a:tab pos="692140" algn="l"/>
              </a:tabLst>
            </a:pPr>
            <a:r>
              <a:rPr lang="en-US" b="0" u="sng" kern="1200" dirty="0">
                <a:solidFill>
                  <a:srgbClr val="000000"/>
                </a:solidFill>
                <a:effectLst/>
                <a:ea typeface="SimSun" panose="02010600030101010101" pitchFamily="2" charset="-122"/>
                <a:cs typeface="Arial" panose="020B0604020202020204" pitchFamily="34" charset="0"/>
              </a:rPr>
              <a:t>Go</a:t>
            </a:r>
            <a:r>
              <a:rPr lang="en-US" kern="1200" dirty="0">
                <a:solidFill>
                  <a:srgbClr val="000000"/>
                </a:solidFill>
                <a:effectLst/>
                <a:ea typeface="SimSun" panose="02010600030101010101" pitchFamily="2" charset="-122"/>
                <a:cs typeface="Arial" panose="020B0604020202020204" pitchFamily="34" charset="0"/>
              </a:rPr>
              <a:t>: As you go through life, wherever you are</a:t>
            </a:r>
            <a:endParaRPr lang="en-US" dirty="0">
              <a:effectLst/>
            </a:endParaRPr>
          </a:p>
          <a:p>
            <a:pPr marL="759666" lvl="1" indent="-292179">
              <a:buFont typeface="Courier New" panose="02070309020205020404" pitchFamily="49" charset="0"/>
              <a:buChar char="o"/>
              <a:tabLst>
                <a:tab pos="692140" algn="l"/>
              </a:tabLst>
            </a:pPr>
            <a:r>
              <a:rPr lang="en-US" b="0" u="sng" kern="1200" dirty="0">
                <a:solidFill>
                  <a:srgbClr val="000000"/>
                </a:solidFill>
                <a:effectLst/>
                <a:ea typeface="SimSun" panose="02010600030101010101" pitchFamily="2" charset="-122"/>
                <a:cs typeface="Arial" panose="020B0604020202020204" pitchFamily="34" charset="0"/>
              </a:rPr>
              <a:t>Baptizing</a:t>
            </a:r>
            <a:r>
              <a:rPr lang="en-US" kern="1200" dirty="0">
                <a:solidFill>
                  <a:srgbClr val="000000"/>
                </a:solidFill>
                <a:effectLst/>
                <a:ea typeface="SimSun" panose="02010600030101010101" pitchFamily="2" charset="-122"/>
                <a:cs typeface="Arial" panose="020B0604020202020204" pitchFamily="34" charset="0"/>
              </a:rPr>
              <a:t>: Discipleship starts with </a:t>
            </a:r>
            <a:r>
              <a:rPr lang="en-US" b="0" u="sng" kern="1200" dirty="0">
                <a:solidFill>
                  <a:srgbClr val="000000"/>
                </a:solidFill>
                <a:effectLst/>
                <a:ea typeface="SimSun" panose="02010600030101010101" pitchFamily="2" charset="-122"/>
                <a:cs typeface="Arial" panose="020B0604020202020204" pitchFamily="34" charset="0"/>
              </a:rPr>
              <a:t>Evangelism</a:t>
            </a:r>
            <a:r>
              <a:rPr lang="en-US" kern="1200" dirty="0">
                <a:solidFill>
                  <a:srgbClr val="000000"/>
                </a:solidFill>
                <a:effectLst/>
                <a:ea typeface="SimSun" panose="02010600030101010101" pitchFamily="2" charset="-122"/>
                <a:cs typeface="Arial" panose="020B0604020202020204" pitchFamily="34" charset="0"/>
              </a:rPr>
              <a:t>, </a:t>
            </a:r>
          </a:p>
          <a:p>
            <a:pPr marL="986917" lvl="2" indent="-292179">
              <a:buFont typeface="Arial" panose="020B0604020202020204" pitchFamily="34" charset="0"/>
              <a:buChar char="•"/>
              <a:tabLst>
                <a:tab pos="692140" algn="l"/>
              </a:tabLst>
            </a:pPr>
            <a:r>
              <a:rPr lang="en-US" kern="1200" dirty="0">
                <a:solidFill>
                  <a:srgbClr val="000000"/>
                </a:solidFill>
                <a:effectLst/>
                <a:ea typeface="SimSun" panose="02010600030101010101" pitchFamily="2" charset="-122"/>
                <a:cs typeface="Arial" panose="020B0604020202020204" pitchFamily="34" charset="0"/>
              </a:rPr>
              <a:t>leading people to faith in Christ.</a:t>
            </a:r>
            <a:endParaRPr lang="en-US" dirty="0">
              <a:effectLst/>
            </a:endParaRPr>
          </a:p>
          <a:p>
            <a:pPr marL="759666" lvl="1" indent="-292179">
              <a:buFont typeface="Courier New" panose="02070309020205020404" pitchFamily="49" charset="0"/>
              <a:buChar char="o"/>
              <a:tabLst>
                <a:tab pos="692140" algn="l"/>
              </a:tabLst>
            </a:pPr>
            <a:r>
              <a:rPr lang="en-US" b="0" u="sng" kern="1200" dirty="0">
                <a:solidFill>
                  <a:srgbClr val="000000"/>
                </a:solidFill>
                <a:effectLst/>
                <a:ea typeface="SimSun" panose="02010600030101010101" pitchFamily="2" charset="-122"/>
                <a:cs typeface="Arial" panose="020B0604020202020204" pitchFamily="34" charset="0"/>
              </a:rPr>
              <a:t>Teaching obedience to all </a:t>
            </a:r>
            <a:r>
              <a:rPr lang="en-US" kern="1200" dirty="0">
                <a:solidFill>
                  <a:srgbClr val="000000"/>
                </a:solidFill>
                <a:effectLst/>
                <a:ea typeface="SimSun" panose="02010600030101010101" pitchFamily="2" charset="-122"/>
                <a:cs typeface="Arial" panose="020B0604020202020204" pitchFamily="34" charset="0"/>
              </a:rPr>
              <a:t>of Jesus’ commands: </a:t>
            </a:r>
            <a:r>
              <a:rPr lang="en-US" b="0" u="sng" kern="1200" dirty="0">
                <a:solidFill>
                  <a:srgbClr val="000000"/>
                </a:solidFill>
                <a:effectLst/>
                <a:ea typeface="SimSun" panose="02010600030101010101" pitchFamily="2" charset="-122"/>
                <a:cs typeface="Arial" panose="020B0604020202020204" pitchFamily="34" charset="0"/>
              </a:rPr>
              <a:t>Discipleship</a:t>
            </a:r>
            <a:r>
              <a:rPr lang="en-US" b="1" kern="1200" dirty="0">
                <a:solidFill>
                  <a:srgbClr val="000000"/>
                </a:solidFill>
                <a:effectLst/>
                <a:ea typeface="SimSun" panose="02010600030101010101" pitchFamily="2" charset="-122"/>
                <a:cs typeface="Arial" panose="020B0604020202020204" pitchFamily="34" charset="0"/>
              </a:rPr>
              <a:t>.</a:t>
            </a:r>
            <a:r>
              <a:rPr lang="en-US" kern="1200" dirty="0">
                <a:solidFill>
                  <a:srgbClr val="000000"/>
                </a:solidFill>
                <a:effectLst/>
                <a:ea typeface="SimSun" panose="02010600030101010101" pitchFamily="2" charset="-122"/>
                <a:cs typeface="Arial" panose="020B0604020202020204" pitchFamily="34" charset="0"/>
              </a:rPr>
              <a:t> </a:t>
            </a:r>
          </a:p>
          <a:p>
            <a:pPr marL="986917" lvl="2" indent="-292179">
              <a:buFont typeface="Wingdings" panose="05000000000000000000" pitchFamily="2" charset="2"/>
              <a:buChar char="§"/>
              <a:tabLst>
                <a:tab pos="692140" algn="l"/>
              </a:tabLst>
            </a:pPr>
            <a:r>
              <a:rPr lang="en-US" kern="1200" dirty="0">
                <a:solidFill>
                  <a:srgbClr val="000000"/>
                </a:solidFill>
                <a:effectLst/>
                <a:ea typeface="SimSun" panose="02010600030101010101" pitchFamily="2" charset="-122"/>
                <a:cs typeface="Arial" panose="020B0604020202020204" pitchFamily="34" charset="0"/>
              </a:rPr>
              <a:t>Maturing in all of the </a:t>
            </a:r>
            <a:r>
              <a:rPr lang="en-US" b="0" kern="1200" dirty="0">
                <a:solidFill>
                  <a:srgbClr val="000000"/>
                </a:solidFill>
                <a:effectLst/>
                <a:ea typeface="SimSun" panose="02010600030101010101" pitchFamily="2" charset="-122"/>
                <a:cs typeface="Arial" panose="020B0604020202020204" pitchFamily="34" charset="0"/>
              </a:rPr>
              <a:t>ingredients of a disciple</a:t>
            </a:r>
            <a:r>
              <a:rPr lang="en-US" b="1" kern="1200" dirty="0">
                <a:solidFill>
                  <a:srgbClr val="000000"/>
                </a:solidFill>
                <a:effectLst/>
                <a:ea typeface="SimSun" panose="02010600030101010101" pitchFamily="2" charset="-122"/>
                <a:cs typeface="Arial" panose="020B0604020202020204" pitchFamily="34" charset="0"/>
              </a:rPr>
              <a:t>.</a:t>
            </a:r>
            <a:endParaRPr lang="en-US" dirty="0">
              <a:effectLst/>
            </a:endParaRPr>
          </a:p>
          <a:p>
            <a:pPr marL="759666" lvl="1" indent="-292179">
              <a:buFont typeface="Courier New" panose="02070309020205020404" pitchFamily="49" charset="0"/>
              <a:buChar char="o"/>
              <a:tabLst>
                <a:tab pos="692140" algn="l"/>
              </a:tabLst>
            </a:pPr>
            <a:r>
              <a:rPr lang="en-US" b="0" u="sng" kern="1200" dirty="0">
                <a:solidFill>
                  <a:srgbClr val="000000"/>
                </a:solidFill>
                <a:effectLst/>
                <a:ea typeface="SimSun" panose="02010600030101010101" pitchFamily="2" charset="-122"/>
                <a:cs typeface="Arial" panose="020B0604020202020204" pitchFamily="34" charset="0"/>
              </a:rPr>
              <a:t>I am with you always</a:t>
            </a:r>
            <a:r>
              <a:rPr lang="en-US" kern="1200" dirty="0">
                <a:solidFill>
                  <a:srgbClr val="000000"/>
                </a:solidFill>
                <a:effectLst/>
                <a:ea typeface="SimSun" panose="02010600030101010101" pitchFamily="2" charset="-122"/>
                <a:cs typeface="Arial" panose="020B0604020202020204" pitchFamily="34" charset="0"/>
              </a:rPr>
              <a:t>: Make disciples through the power of the Holy Spirit</a:t>
            </a:r>
            <a:endParaRPr lang="en-US" dirty="0">
              <a:effectLst/>
            </a:endParaRP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682750" y="104775"/>
            <a:ext cx="3717925" cy="2787650"/>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b="1" kern="0" baseline="0" dirty="0">
                <a:solidFill>
                  <a:schemeClr val="tx1"/>
                </a:solidFill>
                <a:latin typeface="Arial"/>
                <a:ea typeface="+mn-ea"/>
                <a:cs typeface="+mn-cs"/>
              </a:rPr>
              <a:t>Great Commission Timeline</a:t>
            </a:r>
            <a:endParaRPr lang="en-US" dirty="0"/>
          </a:p>
          <a:p>
            <a:pPr marL="292179" indent="-292179">
              <a:buFont typeface="Arial" panose="020B0604020202020204" pitchFamily="34" charset="0"/>
              <a:buChar char="•"/>
            </a:pPr>
            <a:r>
              <a:rPr lang="en-US" dirty="0">
                <a:latin typeface="Arial" panose="020B0604020202020204" pitchFamily="34" charset="0"/>
                <a:ea typeface="SimSun" panose="02010600030101010101" pitchFamily="2" charset="-122"/>
                <a:cs typeface="Arial" panose="020B0604020202020204" pitchFamily="34" charset="0"/>
              </a:rPr>
              <a:t>The Great Commission includes both evangelism and discipleship</a:t>
            </a:r>
          </a:p>
          <a:p>
            <a:pPr marL="758044" lvl="1" indent="-292179">
              <a:buFont typeface="Courier New" panose="02070309020205020404" pitchFamily="49" charset="0"/>
              <a:buChar char="o"/>
            </a:pPr>
            <a:r>
              <a:rPr lang="en-US" dirty="0">
                <a:effectLst/>
                <a:latin typeface="Arial" panose="020B0604020202020204" pitchFamily="34" charset="0"/>
                <a:ea typeface="SimSun" panose="02010600030101010101" pitchFamily="2" charset="-122"/>
              </a:rPr>
              <a:t>Both are essential to finish the Great Commission.</a:t>
            </a:r>
            <a:endParaRPr lang="en-US" dirty="0">
              <a:latin typeface="Arial" panose="020B0604020202020204" pitchFamily="34" charset="0"/>
              <a:ea typeface="SimSun" panose="02010600030101010101" pitchFamily="2" charset="-122"/>
              <a:cs typeface="Arial" panose="020B0604020202020204" pitchFamily="34" charset="0"/>
            </a:endParaRPr>
          </a:p>
          <a:p>
            <a:pPr marL="292179" indent="-292179">
              <a:buFont typeface="Arial" panose="020B0604020202020204" pitchFamily="34" charset="0"/>
              <a:buChar char="•"/>
            </a:pPr>
            <a:endParaRPr lang="en-US" dirty="0"/>
          </a:p>
          <a:p>
            <a:pPr marL="292179" indent="-292179">
              <a:buFont typeface="Arial" panose="020B0604020202020204" pitchFamily="34" charset="0"/>
              <a:buChar char="•"/>
            </a:pPr>
            <a:r>
              <a:rPr lang="en-US" dirty="0"/>
              <a:t>Jesus gave the Great Commission</a:t>
            </a:r>
          </a:p>
          <a:p>
            <a:pPr marL="759666" lvl="1" indent="-292179">
              <a:buFont typeface="Courier New" panose="02070309020205020404" pitchFamily="49" charset="0"/>
              <a:buChar char="o"/>
            </a:pPr>
            <a:r>
              <a:rPr lang="en-US" dirty="0"/>
              <a:t>during the 40 day period after His Crucifixion and Resurrection </a:t>
            </a:r>
          </a:p>
          <a:p>
            <a:pPr marL="759666" indent="-292179">
              <a:buFont typeface="Courier New" panose="02070309020205020404" pitchFamily="49" charset="0"/>
              <a:buChar char="o"/>
            </a:pPr>
            <a:r>
              <a:rPr lang="en-US" dirty="0"/>
              <a:t>and during His Ascension into heaven. </a:t>
            </a:r>
          </a:p>
          <a:p>
            <a:pPr marL="759666" lvl="1" indent="-292179">
              <a:buFont typeface="Courier New" panose="02070309020205020404" pitchFamily="49" charset="0"/>
              <a:buChar char="o"/>
            </a:pPr>
            <a:r>
              <a:rPr lang="en-US" dirty="0"/>
              <a:t>five times </a:t>
            </a:r>
          </a:p>
          <a:p>
            <a:pPr marL="759666" lvl="1" indent="-292179">
              <a:buFont typeface="Courier New" panose="02070309020205020404" pitchFamily="49" charset="0"/>
              <a:buChar char="o"/>
            </a:pPr>
            <a:r>
              <a:rPr lang="en-US" dirty="0"/>
              <a:t>to different groups of people </a:t>
            </a:r>
          </a:p>
          <a:p>
            <a:pPr marL="759666" lvl="1" indent="-292179">
              <a:buFont typeface="Courier New" panose="02070309020205020404" pitchFamily="49" charset="0"/>
              <a:buChar char="o"/>
            </a:pPr>
            <a:r>
              <a:rPr lang="en-US" dirty="0"/>
              <a:t>at different locations </a:t>
            </a:r>
          </a:p>
          <a:p>
            <a:pPr marL="759666" lvl="1" indent="-292179">
              <a:buFont typeface="Courier New" panose="02070309020205020404" pitchFamily="49" charset="0"/>
              <a:buChar char="o"/>
            </a:pPr>
            <a:r>
              <a:rPr lang="en-US" dirty="0"/>
              <a:t>at different times</a:t>
            </a:r>
          </a:p>
          <a:p>
            <a:pPr marL="292179" indent="-292179">
              <a:buFont typeface="Arial" panose="020B0604020202020204" pitchFamily="34" charset="0"/>
              <a:buChar char="•"/>
            </a:pPr>
            <a:r>
              <a:rPr lang="en-US" dirty="0"/>
              <a:t>Whatever Jesus said after His death and resurrection with such repetition</a:t>
            </a:r>
          </a:p>
          <a:p>
            <a:pPr marL="759666" lvl="1" indent="-292179">
              <a:buFont typeface="Courier New" panose="02070309020205020404" pitchFamily="49" charset="0"/>
              <a:buChar char="o"/>
            </a:pPr>
            <a:r>
              <a:rPr lang="en-US" dirty="0"/>
              <a:t> must motivate us to obedience.</a:t>
            </a:r>
          </a:p>
          <a:p>
            <a:endParaRPr lang="en-US" altLang="en-US" sz="1600" dirty="0"/>
          </a:p>
        </p:txBody>
      </p:sp>
      <p:sp>
        <p:nvSpPr>
          <p:cNvPr id="4" name="Rectangle 7">
            <a:extLst>
              <a:ext uri="{FF2B5EF4-FFF2-40B4-BE49-F238E27FC236}">
                <a16:creationId xmlns:a16="http://schemas.microsoft.com/office/drawing/2014/main" id="{B8C17E0B-464A-4B35-BBFB-FB131B36FDA5}"/>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988E50-0BA8-4F11-AB76-489ACFECDDBD}" type="slidenum">
              <a:rPr lang="en-US" altLang="en-US" smtClean="0"/>
              <a:pPr eaLnBrk="1" hangingPunct="1">
                <a:spcBef>
                  <a:spcPct val="0"/>
                </a:spcBef>
              </a:pPr>
              <a:t>12</a:t>
            </a:fld>
            <a:endParaRPr lang="en-US" altLang="en-US"/>
          </a:p>
        </p:txBody>
      </p:sp>
      <p:sp>
        <p:nvSpPr>
          <p:cNvPr id="131075" name="Rectangle 2"/>
          <p:cNvSpPr>
            <a:spLocks noGrp="1" noRot="1" noChangeAspect="1" noChangeArrowheads="1" noTextEdit="1"/>
          </p:cNvSpPr>
          <p:nvPr>
            <p:ph type="sldImg"/>
          </p:nvPr>
        </p:nvSpPr>
        <p:spPr>
          <a:xfrm>
            <a:off x="1682750" y="104775"/>
            <a:ext cx="3717925" cy="2787650"/>
          </a:xfrm>
          <a:ln/>
        </p:spPr>
      </p:sp>
      <p:sp>
        <p:nvSpPr>
          <p:cNvPr id="131076" name="Rectangle 3"/>
          <p:cNvSpPr>
            <a:spLocks noGrp="1" noChangeArrowheads="1"/>
          </p:cNvSpPr>
          <p:nvPr>
            <p:ph type="body" idx="1"/>
          </p:nvPr>
        </p:nvSpPr>
        <p:spPr>
          <a:xfrm>
            <a:off x="506627" y="3249827"/>
            <a:ext cx="5918887" cy="52083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None/>
            </a:pPr>
            <a:r>
              <a:rPr lang="en-US" b="1" dirty="0"/>
              <a:t>Jesus’ Plan</a:t>
            </a:r>
          </a:p>
          <a:p>
            <a:pPr algn="ctr">
              <a:buNone/>
            </a:pPr>
            <a:r>
              <a:rPr lang="en-US" b="1" dirty="0"/>
              <a:t>“Multiplying Disciples”</a:t>
            </a:r>
          </a:p>
          <a:p>
            <a:r>
              <a:rPr lang="en-US" dirty="0">
                <a:effectLst/>
                <a:latin typeface="Arial" panose="020B0604020202020204" pitchFamily="34" charset="0"/>
                <a:ea typeface="Calibri" panose="020F0502020204030204" pitchFamily="34" charset="0"/>
                <a:cs typeface="Arial" panose="020B0604020202020204" pitchFamily="34" charset="0"/>
              </a:rPr>
              <a:t>After His resurrection and before his ascension Jesus told his disciples in John 20:21, </a:t>
            </a:r>
          </a:p>
          <a:p>
            <a:pPr marL="240236" lvl="1"/>
            <a:r>
              <a:rPr lang="en-US" dirty="0">
                <a:effectLst/>
                <a:latin typeface="Arial" panose="020B0604020202020204" pitchFamily="34" charset="0"/>
                <a:ea typeface="Calibri" panose="020F0502020204030204" pitchFamily="34" charset="0"/>
                <a:cs typeface="Arial" panose="020B0604020202020204" pitchFamily="34" charset="0"/>
              </a:rPr>
              <a:t>“As the Father has sent me, I am sending you.” </a:t>
            </a:r>
          </a:p>
          <a:p>
            <a:pPr marL="350615" indent="-350615">
              <a:buFont typeface="Symbol" panose="05050102010706020507" pitchFamily="18" charset="2"/>
              <a:buChar char=""/>
            </a:pPr>
            <a:r>
              <a:rPr lang="en-US" kern="1200" dirty="0">
                <a:solidFill>
                  <a:srgbClr val="000000"/>
                </a:solidFill>
                <a:effectLst/>
                <a:ea typeface="Calibri" panose="020F0502020204030204" pitchFamily="34" charset="0"/>
                <a:cs typeface="Arial" panose="020B0604020202020204" pitchFamily="34" charset="0"/>
              </a:rPr>
              <a:t>He told them to make disciples just as He did </a:t>
            </a:r>
            <a:endParaRPr lang="en-US" dirty="0">
              <a:effectLst/>
            </a:endParaRPr>
          </a:p>
          <a:p>
            <a:pPr marL="701231" indent="-233744">
              <a:buFont typeface="Courier New" panose="02070309020205020404" pitchFamily="49" charset="0"/>
              <a:buChar char="o"/>
            </a:pPr>
            <a:r>
              <a:rPr lang="en-US" kern="1200" dirty="0">
                <a:solidFill>
                  <a:srgbClr val="000000"/>
                </a:solidFill>
                <a:effectLst/>
                <a:ea typeface="Calibri" panose="020F0502020204030204" pitchFamily="34" charset="0"/>
                <a:cs typeface="Arial" panose="020B0604020202020204" pitchFamily="34" charset="0"/>
              </a:rPr>
              <a:t>Train disciples to make disciples</a:t>
            </a:r>
          </a:p>
          <a:p>
            <a:pPr marL="701231" indent="-233744">
              <a:buFont typeface="Courier New" panose="02070309020205020404" pitchFamily="49" charset="0"/>
              <a:buChar char="o"/>
            </a:pPr>
            <a:r>
              <a:rPr lang="en-US" kern="1200" dirty="0">
                <a:solidFill>
                  <a:srgbClr val="000000"/>
                </a:solidFill>
                <a:effectLst/>
                <a:ea typeface="Calibri" panose="020F0502020204030204" pitchFamily="34" charset="0"/>
                <a:cs typeface="Arial" panose="020B0604020202020204" pitchFamily="34" charset="0"/>
              </a:rPr>
              <a:t>and reach all nations</a:t>
            </a:r>
            <a:endParaRPr lang="en-US" dirty="0">
              <a:effectLst/>
            </a:endParaRPr>
          </a:p>
          <a:p>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Paul is an example of obeying the Great Commission </a:t>
            </a: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as he trained Timothy </a:t>
            </a: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to train faithful men </a:t>
            </a: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who would teach others also </a:t>
            </a: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and finish the Great Commission.</a:t>
            </a:r>
          </a:p>
          <a:p>
            <a:pPr eaLnBrk="1" hangingPunct="1"/>
            <a:endParaRPr lang="en-US" alt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a:spcAft>
                <a:spcPts val="1227"/>
              </a:spcAft>
            </a:pPr>
            <a:r>
              <a:rPr lang="en-US" dirty="0"/>
              <a:t>In groups of 2-5 talk about:</a:t>
            </a:r>
          </a:p>
          <a:p>
            <a:pPr marL="350615" indent="-350615">
              <a:spcAft>
                <a:spcPts val="1227"/>
              </a:spcAft>
              <a:buFont typeface="+mj-lt"/>
              <a:buAutoNum type="arabicPeriod"/>
            </a:pPr>
            <a:r>
              <a:rPr lang="en-US" dirty="0"/>
              <a:t>What you learned about the Great Commission</a:t>
            </a:r>
          </a:p>
          <a:p>
            <a:pPr marL="350615" indent="-350615" defTabSz="934974">
              <a:spcAft>
                <a:spcPts val="1227"/>
              </a:spcAft>
              <a:buFont typeface="+mj-lt"/>
              <a:buAutoNum type="arabicPeriod"/>
              <a:defRPr/>
            </a:pPr>
            <a:r>
              <a:rPr lang="en-US" b="0" dirty="0"/>
              <a:t>Why multiplication is so important</a:t>
            </a:r>
          </a:p>
          <a:p>
            <a:pPr marL="350615" indent="-350615" defTabSz="934974">
              <a:spcAft>
                <a:spcPts val="1227"/>
              </a:spcAft>
              <a:buFont typeface="+mj-lt"/>
              <a:buAutoNum type="arabicPeriod"/>
              <a:defRPr/>
            </a:pPr>
            <a:endParaRPr lang="en-US" b="0" dirty="0"/>
          </a:p>
          <a:p>
            <a:pPr marL="292179" indent="-292179">
              <a:spcAft>
                <a:spcPts val="1227"/>
              </a:spcAft>
              <a:buFont typeface="Arial" panose="020B0604020202020204" pitchFamily="34" charset="0"/>
              <a:buChar char="•"/>
            </a:pPr>
            <a:r>
              <a:rPr lang="en-US" dirty="0"/>
              <a:t>Ask participants to share what they talked about</a:t>
            </a:r>
          </a:p>
          <a:p>
            <a:pPr marL="292179" indent="-292179">
              <a:spcAft>
                <a:spcPts val="1227"/>
              </a:spcAft>
              <a:buFont typeface="Arial" panose="020B0604020202020204" pitchFamily="34" charset="0"/>
              <a:buChar char="•"/>
            </a:pPr>
            <a:r>
              <a:rPr lang="en-US" dirty="0"/>
              <a:t>Questions?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13</a:t>
            </a:fld>
            <a:endParaRPr lang="en-US"/>
          </a:p>
        </p:txBody>
      </p:sp>
    </p:spTree>
    <p:extLst>
      <p:ext uri="{BB962C8B-B14F-4D97-AF65-F5344CB8AC3E}">
        <p14:creationId xmlns:p14="http://schemas.microsoft.com/office/powerpoint/2010/main" val="764262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682750" y="104775"/>
            <a:ext cx="3717925" cy="2787650"/>
          </a:xfrm>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34974">
              <a:defRPr/>
            </a:pPr>
            <a:r>
              <a:rPr lang="en-US" altLang="en-US" b="1" dirty="0">
                <a:solidFill>
                  <a:srgbClr val="000000"/>
                </a:solidFill>
              </a:rPr>
              <a:t>Great Commission Principle</a:t>
            </a:r>
          </a:p>
          <a:p>
            <a:pPr algn="ctr" defTabSz="934974">
              <a:defRPr/>
            </a:pPr>
            <a:r>
              <a:rPr lang="en-US" altLang="en-US" b="1" dirty="0">
                <a:solidFill>
                  <a:srgbClr val="000000"/>
                </a:solidFill>
              </a:rPr>
              <a:t>Parable of the Sower </a:t>
            </a:r>
          </a:p>
          <a:p>
            <a:pPr marL="292179" indent="-292179" defTabSz="934974">
              <a:buFont typeface="Arial" panose="020B0604020202020204" pitchFamily="34" charset="0"/>
              <a:buChar char="•"/>
              <a:defRPr/>
            </a:pPr>
            <a:r>
              <a:rPr lang="en-US" altLang="en-US" dirty="0">
                <a:solidFill>
                  <a:srgbClr val="000000"/>
                </a:solidFill>
              </a:rPr>
              <a:t>Have you noticed that some people attend church for a while </a:t>
            </a:r>
          </a:p>
          <a:p>
            <a:pPr marL="532416" lvl="1" indent="-292179" defTabSz="934974">
              <a:buFont typeface="Courier New" panose="02070309020205020404" pitchFamily="49" charset="0"/>
              <a:buChar char="o"/>
              <a:defRPr/>
            </a:pPr>
            <a:r>
              <a:rPr lang="en-US" altLang="en-US" dirty="0">
                <a:solidFill>
                  <a:srgbClr val="000000"/>
                </a:solidFill>
              </a:rPr>
              <a:t>and then </a:t>
            </a:r>
            <a:r>
              <a:rPr lang="en-US" altLang="en-US" b="1" dirty="0">
                <a:solidFill>
                  <a:srgbClr val="000000"/>
                </a:solidFill>
              </a:rPr>
              <a:t>leave</a:t>
            </a:r>
            <a:r>
              <a:rPr lang="en-US" altLang="en-US" dirty="0">
                <a:solidFill>
                  <a:srgbClr val="000000"/>
                </a:solidFill>
              </a:rPr>
              <a:t> or just sit in church and </a:t>
            </a:r>
            <a:r>
              <a:rPr lang="en-US" altLang="en-US" b="1" dirty="0">
                <a:solidFill>
                  <a:srgbClr val="000000"/>
                </a:solidFill>
              </a:rPr>
              <a:t>never get involved?</a:t>
            </a:r>
          </a:p>
          <a:p>
            <a:pPr marL="292179" indent="-292179" defTabSz="934974">
              <a:buFont typeface="Arial" panose="020B0604020202020204" pitchFamily="34" charset="0"/>
              <a:buChar char="•"/>
              <a:defRPr/>
            </a:pPr>
            <a:r>
              <a:rPr lang="en-US" altLang="en-US" dirty="0">
                <a:solidFill>
                  <a:srgbClr val="000000"/>
                </a:solidFill>
              </a:rPr>
              <a:t>Jesus tells us why some people choose not to follow Him as His disciple </a:t>
            </a:r>
          </a:p>
          <a:p>
            <a:pPr marL="532416" lvl="1" indent="-292179" defTabSz="934974">
              <a:buFont typeface="Courier New" panose="02070309020205020404" pitchFamily="49" charset="0"/>
              <a:buChar char="o"/>
              <a:defRPr/>
            </a:pPr>
            <a:r>
              <a:rPr lang="en-US" altLang="en-US" dirty="0">
                <a:solidFill>
                  <a:srgbClr val="000000"/>
                </a:solidFill>
              </a:rPr>
              <a:t>in the Parable of the Sower (Matthew 13)</a:t>
            </a:r>
          </a:p>
          <a:p>
            <a:pPr defTabSz="934974">
              <a:defRP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In this parable: </a:t>
            </a:r>
          </a:p>
          <a:p>
            <a:pPr marL="292179" indent="-292179" defTabSz="934974">
              <a:buFont typeface="Arial" panose="020B0604020202020204" pitchFamily="34" charset="0"/>
              <a:buChar char="•"/>
              <a:defRP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 seed is the Word of God </a:t>
            </a:r>
          </a:p>
          <a:p>
            <a:pPr marL="292179" indent="-292179" defTabSz="934974">
              <a:buFont typeface="Arial" panose="020B0604020202020204" pitchFamily="34" charset="0"/>
              <a:buChar char="•"/>
              <a:defRP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 different soils are the different types of people who hear the Word of God</a:t>
            </a:r>
          </a:p>
          <a:p>
            <a:pPr defTabSz="934974">
              <a:defRPr/>
            </a:pPr>
            <a:r>
              <a:rPr lang="en-US" altLang="en-US" dirty="0">
                <a:solidFill>
                  <a:srgbClr val="000000"/>
                </a:solidFill>
              </a:rPr>
              <a:t>1. Rocky soil</a:t>
            </a:r>
          </a:p>
          <a:p>
            <a:pPr marL="532416" lvl="1" indent="-292179" defTabSz="934974">
              <a:buFont typeface="Arial" panose="020B0604020202020204" pitchFamily="34" charset="0"/>
              <a:buChar char="•"/>
              <a:defRPr/>
            </a:pPr>
            <a:r>
              <a:rPr lang="en-US" altLang="en-US" dirty="0">
                <a:solidFill>
                  <a:srgbClr val="000000"/>
                </a:solidFill>
              </a:rPr>
              <a:t>Some rejoice but </a:t>
            </a:r>
            <a:r>
              <a:rPr lang="en-US" altLang="en-US" b="1" dirty="0">
                <a:solidFill>
                  <a:srgbClr val="000000"/>
                </a:solidFill>
              </a:rPr>
              <a:t>fall away </a:t>
            </a:r>
            <a:r>
              <a:rPr lang="en-US" altLang="en-US" dirty="0">
                <a:solidFill>
                  <a:srgbClr val="000000"/>
                </a:solidFill>
              </a:rPr>
              <a:t>when trouble and persecution come</a:t>
            </a:r>
          </a:p>
          <a:p>
            <a:endParaRPr lang="en-US" altLang="en-US" dirty="0"/>
          </a:p>
        </p:txBody>
      </p:sp>
      <p:sp>
        <p:nvSpPr>
          <p:cNvPr id="4" name="Slide Number Placeholder 3">
            <a:extLst>
              <a:ext uri="{FF2B5EF4-FFF2-40B4-BE49-F238E27FC236}">
                <a16:creationId xmlns:a16="http://schemas.microsoft.com/office/drawing/2014/main" id="{7A665F82-422C-4B3A-80A9-39597AD441E8}"/>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682750" y="104775"/>
            <a:ext cx="3717925" cy="2787650"/>
          </a:xfrm>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0236" indent="-240236"/>
            <a:r>
              <a:rPr lang="en-US" altLang="en-US" dirty="0"/>
              <a:t>2. Thorns</a:t>
            </a:r>
          </a:p>
          <a:p>
            <a:pPr marL="532416" lvl="1" indent="-292179">
              <a:buFont typeface="Arial" panose="020B0604020202020204" pitchFamily="34" charset="0"/>
              <a:buChar char="•"/>
            </a:pPr>
            <a:r>
              <a:rPr lang="en-US" altLang="en-US" b="1" dirty="0"/>
              <a:t>Choked out </a:t>
            </a:r>
            <a:r>
              <a:rPr lang="en-US" altLang="en-US" dirty="0"/>
              <a:t>by the cares of the world and the deceitfulness of riches</a:t>
            </a:r>
          </a:p>
          <a:p>
            <a:endParaRPr lang="en-US" altLang="en-US" dirty="0"/>
          </a:p>
        </p:txBody>
      </p:sp>
      <p:sp>
        <p:nvSpPr>
          <p:cNvPr id="4" name="Slide Number Placeholder 3">
            <a:extLst>
              <a:ext uri="{FF2B5EF4-FFF2-40B4-BE49-F238E27FC236}">
                <a16:creationId xmlns:a16="http://schemas.microsoft.com/office/drawing/2014/main" id="{126F6A84-FE8B-4357-B4DF-73B8EB976B25}"/>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682750" y="104775"/>
            <a:ext cx="3717925" cy="2787650"/>
          </a:xfrm>
          <a:ln/>
        </p:spPr>
      </p:sp>
      <p:sp>
        <p:nvSpPr>
          <p:cNvPr id="134147" name="Rectangle 3"/>
          <p:cNvSpPr>
            <a:spLocks noGrp="1" noChangeArrowheads="1"/>
          </p:cNvSpPr>
          <p:nvPr>
            <p:ph type="body" idx="1"/>
          </p:nvPr>
        </p:nvSpPr>
        <p:spPr>
          <a:xfrm>
            <a:off x="432486" y="3274541"/>
            <a:ext cx="6128952" cy="5183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3. Good soil</a:t>
            </a:r>
          </a:p>
          <a:p>
            <a:pPr marL="532416" lvl="1" indent="-292179">
              <a:buFont typeface="Arial" panose="020B0604020202020204" pitchFamily="34" charset="0"/>
              <a:buChar char="•"/>
            </a:pPr>
            <a:r>
              <a:rPr lang="en-US" altLang="en-US" b="1" dirty="0"/>
              <a:t>Bears the fruit </a:t>
            </a:r>
            <a:r>
              <a:rPr lang="en-US" altLang="en-US" dirty="0"/>
              <a:t>of</a:t>
            </a:r>
            <a:r>
              <a:rPr lang="en-US" altLang="en-US" b="1" dirty="0"/>
              <a:t> </a:t>
            </a:r>
            <a:r>
              <a:rPr lang="en-US" altLang="en-US" dirty="0"/>
              <a:t>multiplying disciples</a:t>
            </a:r>
          </a:p>
          <a:p>
            <a:endParaRPr lang="en-US" altLang="en-US" dirty="0"/>
          </a:p>
          <a:p>
            <a:r>
              <a:rPr lang="en-US" dirty="0">
                <a:effectLst/>
                <a:latin typeface="Arial" panose="020B0604020202020204" pitchFamily="34" charset="0"/>
                <a:ea typeface="Calibri" panose="020F0502020204030204" pitchFamily="34" charset="0"/>
                <a:cs typeface="Arial" panose="020B0604020202020204" pitchFamily="34" charset="0"/>
              </a:rPr>
              <a:t>The Parable of the Sower teaches us that it is the nature of the Kingdom of God </a:t>
            </a:r>
          </a:p>
          <a:p>
            <a:pPr marL="292179" indent="-292179">
              <a:buFont typeface="Arial" panose="020B0604020202020204" pitchFamily="34" charset="0"/>
              <a:buChar char="•"/>
              <a:tabLst>
                <a:tab pos="3566212" algn="l"/>
              </a:tabLst>
            </a:pPr>
            <a:r>
              <a:rPr lang="en-US" dirty="0">
                <a:effectLst/>
                <a:latin typeface="Arial" panose="020B0604020202020204" pitchFamily="34" charset="0"/>
                <a:ea typeface="Calibri" panose="020F0502020204030204" pitchFamily="34" charset="0"/>
                <a:cs typeface="Arial" panose="020B0604020202020204" pitchFamily="34" charset="0"/>
              </a:rPr>
              <a:t>that some will be distracted from faithfully following Jesus </a:t>
            </a:r>
          </a:p>
          <a:p>
            <a:pPr marL="292179" indent="-292179">
              <a:buFont typeface="Arial" panose="020B0604020202020204" pitchFamily="34" charset="0"/>
              <a:buChar char="•"/>
              <a:tabLst>
                <a:tab pos="3566212" algn="l"/>
              </a:tabLst>
            </a:pPr>
            <a:r>
              <a:rPr lang="en-US" dirty="0">
                <a:effectLst/>
                <a:latin typeface="Arial" panose="020B0604020202020204" pitchFamily="34" charset="0"/>
                <a:ea typeface="Calibri" panose="020F0502020204030204" pitchFamily="34" charset="0"/>
                <a:cs typeface="Arial" panose="020B0604020202020204" pitchFamily="34" charset="0"/>
              </a:rPr>
              <a:t>but some will faithfully follow Jesus and bear much fruit. </a:t>
            </a:r>
          </a:p>
          <a:p>
            <a:pPr marL="350615" indent="-350615">
              <a:buFont typeface="Symbol" panose="05050102010706020507" pitchFamily="18" charset="2"/>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We cannot become discouraged when people don’t faithfully follow Jesus despite our best efforts. </a:t>
            </a:r>
          </a:p>
          <a:p>
            <a:pPr marL="292179" indent="-292179">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It is their choice. </a:t>
            </a:r>
          </a:p>
          <a:p>
            <a:pPr marL="292179" indent="-292179">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God does not force us to accept Jesus for eternal life and He doesn’t force us to obey Him. </a:t>
            </a:r>
          </a:p>
          <a:p>
            <a:pPr marL="292179" indent="-292179">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Look for the faithful followers who will bear much fruit</a:t>
            </a:r>
          </a:p>
          <a:p>
            <a:pPr marL="519430" indent="-292179">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 and train them to be multiplying disciples. </a:t>
            </a:r>
          </a:p>
          <a:p>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03AED3-2CEA-48BF-9EF0-2004833CF072}"/>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a:spcAft>
                <a:spcPts val="1841"/>
              </a:spcAft>
            </a:pPr>
            <a:r>
              <a:rPr lang="en-US" altLang="en-US" dirty="0"/>
              <a:t>In your groups talk about:</a:t>
            </a:r>
          </a:p>
          <a:p>
            <a:pPr>
              <a:spcAft>
                <a:spcPts val="1841"/>
              </a:spcAft>
            </a:pPr>
            <a:r>
              <a:rPr lang="en-US" dirty="0"/>
              <a:t>Why it is important to look for the faithful followers who bear much fruit</a:t>
            </a:r>
          </a:p>
          <a:p>
            <a:pPr marL="292179" indent="-292179">
              <a:buFont typeface="Arial" panose="020B0604020202020204" pitchFamily="34" charset="0"/>
              <a:buChar char="•"/>
            </a:pPr>
            <a:r>
              <a:rPr lang="en-US" dirty="0"/>
              <a:t>Ask participants to share what they talked about</a:t>
            </a:r>
          </a:p>
          <a:p>
            <a:pPr marL="292179" indent="-292179">
              <a:buFont typeface="Arial" panose="020B0604020202020204" pitchFamily="34" charset="0"/>
              <a:buChar char="•"/>
            </a:pPr>
            <a:r>
              <a:rPr lang="en-US" dirty="0"/>
              <a:t>Questions?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17</a:t>
            </a:fld>
            <a:endParaRPr lang="en-US"/>
          </a:p>
        </p:txBody>
      </p:sp>
    </p:spTree>
    <p:extLst>
      <p:ext uri="{BB962C8B-B14F-4D97-AF65-F5344CB8AC3E}">
        <p14:creationId xmlns:p14="http://schemas.microsoft.com/office/powerpoint/2010/main" val="336143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682750" y="104775"/>
            <a:ext cx="3717925" cy="2787650"/>
          </a:xfrm>
          <a:ln/>
        </p:spPr>
      </p:sp>
      <p:sp>
        <p:nvSpPr>
          <p:cNvPr id="138243" name="Rectangle 3"/>
          <p:cNvSpPr>
            <a:spLocks noGrp="1" noChangeArrowheads="1"/>
          </p:cNvSpPr>
          <p:nvPr>
            <p:ph type="body" idx="1"/>
          </p:nvPr>
        </p:nvSpPr>
        <p:spPr>
          <a:xfrm>
            <a:off x="123569" y="2998381"/>
            <a:ext cx="6732844" cy="58737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a:r>
              <a:rPr lang="en-US" b="1" dirty="0"/>
              <a:t>Our Response to the Great Commission</a:t>
            </a:r>
          </a:p>
          <a:p>
            <a:pPr lvl="0" algn="ctr"/>
            <a:r>
              <a:rPr lang="en-US" b="1" dirty="0"/>
              <a:t>Chapter 2</a:t>
            </a:r>
          </a:p>
          <a:p>
            <a:r>
              <a:rPr lang="en-US" sz="1600" b="1" kern="1200" dirty="0">
                <a:solidFill>
                  <a:schemeClr val="tx1"/>
                </a:solidFill>
                <a:effectLst/>
                <a:latin typeface="Arial" charset="0"/>
                <a:ea typeface="+mn-ea"/>
                <a:cs typeface="+mn-cs"/>
              </a:rPr>
              <a:t>I. Why Jesus’ Mission Matters to Me</a:t>
            </a:r>
            <a:endParaRPr lang="en-US" sz="1600" kern="1200" dirty="0">
              <a:solidFill>
                <a:schemeClr val="tx1"/>
              </a:solidFill>
              <a:effectLst/>
              <a:latin typeface="Arial" charset="0"/>
              <a:ea typeface="+mn-ea"/>
              <a:cs typeface="+mn-cs"/>
            </a:endParaRPr>
          </a:p>
          <a:p>
            <a:pPr marL="342900" lvl="0" indent="-342900">
              <a:buFont typeface="+mj-lt"/>
              <a:buAutoNum type="arabicPeriod"/>
            </a:pPr>
            <a:r>
              <a:rPr lang="en-US" sz="1600" kern="1200" dirty="0">
                <a:solidFill>
                  <a:schemeClr val="tx1"/>
                </a:solidFill>
                <a:effectLst/>
                <a:latin typeface="Arial" charset="0"/>
                <a:ea typeface="+mn-ea"/>
                <a:cs typeface="+mn-cs"/>
              </a:rPr>
              <a:t>Jesus expects me to continue His mission </a:t>
            </a:r>
          </a:p>
          <a:p>
            <a:pPr marL="520700" lvl="1" indent="-285750">
              <a:buFont typeface="Arial" panose="020B0604020202020204" pitchFamily="34" charset="0"/>
              <a:buChar char="•"/>
            </a:pPr>
            <a:r>
              <a:rPr lang="en-US" kern="1200" dirty="0">
                <a:solidFill>
                  <a:schemeClr val="tx1"/>
                </a:solidFill>
                <a:effectLst/>
                <a:latin typeface="Arial" charset="0"/>
                <a:ea typeface="+mn-ea"/>
                <a:cs typeface="+mn-cs"/>
              </a:rPr>
              <a:t>Jesus gave the Great Commission four times after His Crucifixion and Resurrection and one time during His Ascension. </a:t>
            </a:r>
          </a:p>
          <a:p>
            <a:pPr marL="342900" indent="-342900">
              <a:buFont typeface="+mj-lt"/>
              <a:buAutoNum type="arabicPeriod"/>
            </a:pPr>
            <a:r>
              <a:rPr lang="en-US" kern="1200" dirty="0">
                <a:solidFill>
                  <a:schemeClr val="tx1"/>
                </a:solidFill>
                <a:effectLst/>
                <a:latin typeface="Arial" charset="0"/>
                <a:ea typeface="+mn-ea"/>
                <a:cs typeface="+mn-cs"/>
              </a:rPr>
              <a:t>If I want to be like Jesus, my Life Mission must be His Life Mission.</a:t>
            </a:r>
          </a:p>
          <a:p>
            <a:pPr marL="520700" lvl="1" indent="-285750">
              <a:buFont typeface="Arial" panose="020B0604020202020204" pitchFamily="34" charset="0"/>
              <a:buChar char="•"/>
            </a:pPr>
            <a:r>
              <a:rPr lang="en-US" i="1" kern="1200" dirty="0">
                <a:solidFill>
                  <a:schemeClr val="tx1"/>
                </a:solidFill>
                <a:effectLst/>
                <a:latin typeface="Arial" charset="0"/>
                <a:ea typeface="+mn-ea"/>
                <a:cs typeface="+mn-cs"/>
              </a:rPr>
              <a:t>John 17:18. </a:t>
            </a:r>
            <a:r>
              <a:rPr lang="en-US" kern="1200" dirty="0">
                <a:solidFill>
                  <a:schemeClr val="tx1"/>
                </a:solidFill>
                <a:effectLst/>
                <a:latin typeface="Arial" charset="0"/>
                <a:ea typeface="+mn-ea"/>
                <a:cs typeface="+mn-cs"/>
              </a:rPr>
              <a:t>Jesus prayed to the Father: </a:t>
            </a:r>
            <a:r>
              <a:rPr lang="en-US" i="1" kern="1200" dirty="0">
                <a:solidFill>
                  <a:schemeClr val="tx1"/>
                </a:solidFill>
                <a:effectLst/>
                <a:latin typeface="Arial" charset="0"/>
                <a:ea typeface="+mn-ea"/>
                <a:cs typeface="+mn-cs"/>
              </a:rPr>
              <a:t>In the same way that you gave me a mission in the world, I give them a mission in the world.”</a:t>
            </a:r>
          </a:p>
          <a:p>
            <a:pPr marL="342900" indent="-342900">
              <a:buFont typeface="+mj-lt"/>
              <a:buAutoNum type="arabicPeriod"/>
            </a:pPr>
            <a:r>
              <a:rPr lang="en-US" kern="1200" dirty="0">
                <a:solidFill>
                  <a:schemeClr val="tx1"/>
                </a:solidFill>
                <a:effectLst/>
                <a:latin typeface="Arial" charset="0"/>
                <a:ea typeface="+mn-ea"/>
                <a:cs typeface="+mn-cs"/>
              </a:rPr>
              <a:t>Because people are hopeless without Christ</a:t>
            </a:r>
          </a:p>
          <a:p>
            <a:pPr marL="520700" lvl="1" indent="-285750">
              <a:buFont typeface="Arial" panose="020B0604020202020204" pitchFamily="34" charset="0"/>
              <a:buChar char="•"/>
            </a:pPr>
            <a:r>
              <a:rPr lang="en-US" i="1" kern="1200" dirty="0">
                <a:solidFill>
                  <a:schemeClr val="tx1"/>
                </a:solidFill>
                <a:effectLst/>
                <a:latin typeface="Arial" charset="0"/>
                <a:ea typeface="+mn-ea"/>
                <a:cs typeface="+mn-cs"/>
              </a:rPr>
              <a:t>Acts 4:12. Jesus is the only one who can save people. His name is the only power in the world that has been given to save people. We must be saved through him.</a:t>
            </a:r>
            <a:endParaRPr lang="en-US" i="1" dirty="0"/>
          </a:p>
          <a:p>
            <a:pPr marL="342900" indent="-342900">
              <a:buFont typeface="+mj-lt"/>
              <a:buAutoNum type="arabicPeriod"/>
            </a:pPr>
            <a:r>
              <a:rPr lang="en-US" kern="1200" dirty="0">
                <a:solidFill>
                  <a:schemeClr val="tx1"/>
                </a:solidFill>
                <a:effectLst/>
                <a:latin typeface="Arial" charset="0"/>
                <a:ea typeface="+mn-ea"/>
                <a:cs typeface="+mn-cs"/>
              </a:rPr>
              <a:t>Because God wants everybody saved</a:t>
            </a:r>
            <a:r>
              <a:rPr lang="en-US" i="1" kern="1200" dirty="0">
                <a:solidFill>
                  <a:schemeClr val="tx1"/>
                </a:solidFill>
                <a:effectLst/>
                <a:latin typeface="Arial" charset="0"/>
                <a:ea typeface="+mn-ea"/>
                <a:cs typeface="+mn-cs"/>
              </a:rPr>
              <a:t>   </a:t>
            </a:r>
            <a:endParaRPr lang="en-US" kern="1200" dirty="0">
              <a:solidFill>
                <a:schemeClr val="tx1"/>
              </a:solidFill>
              <a:effectLst/>
              <a:latin typeface="Arial" charset="0"/>
              <a:ea typeface="+mn-ea"/>
              <a:cs typeface="+mn-cs"/>
            </a:endParaRPr>
          </a:p>
          <a:p>
            <a:pPr marL="520700" lvl="1" indent="-285750">
              <a:buFont typeface="Arial" panose="020B0604020202020204" pitchFamily="34" charset="0"/>
              <a:buChar char="•"/>
            </a:pPr>
            <a:r>
              <a:rPr lang="en-US" i="1" kern="1200" dirty="0">
                <a:solidFill>
                  <a:schemeClr val="tx1"/>
                </a:solidFill>
                <a:effectLst/>
                <a:latin typeface="Arial" charset="0"/>
                <a:ea typeface="+mn-ea"/>
                <a:cs typeface="+mn-cs"/>
              </a:rPr>
              <a:t>1 Timothy 2:4. God wants all men to be saved and to come to a knowledge of the truth</a:t>
            </a:r>
            <a:r>
              <a:rPr lang="en-US" kern="1200" dirty="0">
                <a:solidFill>
                  <a:schemeClr val="tx1"/>
                </a:solidFill>
                <a:effectLst/>
                <a:latin typeface="Arial" charset="0"/>
                <a:ea typeface="+mn-ea"/>
                <a:cs typeface="+mn-cs"/>
              </a:rPr>
              <a:t>.</a:t>
            </a:r>
            <a:r>
              <a:rPr lang="en-US" sz="1600" kern="1200" dirty="0">
                <a:solidFill>
                  <a:schemeClr val="tx1"/>
                </a:solidFill>
                <a:effectLst/>
                <a:latin typeface="Arial" charset="0"/>
                <a:ea typeface="+mn-ea"/>
                <a:cs typeface="+mn-cs"/>
              </a:rPr>
              <a:t> </a:t>
            </a:r>
          </a:p>
          <a:p>
            <a:pPr marL="342900" indent="-342900">
              <a:buFont typeface="+mj-lt"/>
              <a:buAutoNum type="arabicPeriod"/>
            </a:pPr>
            <a:r>
              <a:rPr lang="en-US" kern="1200" dirty="0">
                <a:solidFill>
                  <a:schemeClr val="tx1"/>
                </a:solidFill>
                <a:effectLst/>
                <a:latin typeface="Arial" charset="0"/>
                <a:ea typeface="+mn-ea"/>
                <a:cs typeface="+mn-cs"/>
              </a:rPr>
              <a:t>I will be glad when I see people in heaven.</a:t>
            </a:r>
          </a:p>
          <a:p>
            <a:pPr marL="520700" lvl="1" indent="-285750">
              <a:buFont typeface="Arial" panose="020B0604020202020204" pitchFamily="34" charset="0"/>
              <a:buChar char="•"/>
            </a:pPr>
            <a:r>
              <a:rPr lang="en-US" kern="1200" dirty="0">
                <a:solidFill>
                  <a:schemeClr val="tx1"/>
                </a:solidFill>
                <a:effectLst/>
                <a:latin typeface="Arial" charset="0"/>
                <a:ea typeface="+mn-ea"/>
                <a:cs typeface="+mn-cs"/>
              </a:rPr>
              <a:t>Luke 15:7. </a:t>
            </a:r>
            <a:r>
              <a:rPr lang="en-US" i="1" kern="1200" dirty="0">
                <a:solidFill>
                  <a:schemeClr val="tx1"/>
                </a:solidFill>
                <a:effectLst/>
                <a:latin typeface="Arial" charset="0"/>
                <a:ea typeface="+mn-ea"/>
                <a:cs typeface="+mn-cs"/>
              </a:rPr>
              <a:t>I tell you there is much joy in heaven when one sinner changes his heart.</a:t>
            </a:r>
            <a:endParaRPr lang="en-US" kern="1200" dirty="0">
              <a:solidFill>
                <a:schemeClr val="tx1"/>
              </a:solidFill>
              <a:effectLst/>
              <a:latin typeface="Arial" charset="0"/>
              <a:ea typeface="+mn-ea"/>
              <a:cs typeface="+mn-cs"/>
            </a:endParaRPr>
          </a:p>
          <a:p>
            <a:endParaRPr lang="en-US" altLang="en-US" dirty="0"/>
          </a:p>
        </p:txBody>
      </p:sp>
      <p:sp>
        <p:nvSpPr>
          <p:cNvPr id="4" name="Rectangle 7">
            <a:extLst>
              <a:ext uri="{FF2B5EF4-FFF2-40B4-BE49-F238E27FC236}">
                <a16:creationId xmlns:a16="http://schemas.microsoft.com/office/drawing/2014/main" id="{76AA4FA2-A594-4719-B45A-70EBB9F14CE3}"/>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988E50-0BA8-4F11-AB76-489ACFECDDBD}" type="slidenum">
              <a:rPr lang="en-US" altLang="en-US" smtClean="0"/>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682750" y="104775"/>
            <a:ext cx="3717925" cy="278765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your groups talk about:</a:t>
            </a:r>
          </a:p>
          <a:p>
            <a:r>
              <a:rPr lang="en-US" b="0" dirty="0"/>
              <a:t>Why the Great Commission matters to you</a:t>
            </a:r>
          </a:p>
          <a:p>
            <a:pPr marL="292179" indent="-292179">
              <a:buFont typeface="Arial" panose="020B0604020202020204" pitchFamily="34" charset="0"/>
              <a:buChar char="•"/>
            </a:pPr>
            <a:endParaRPr lang="en-US" altLang="en-US" dirty="0"/>
          </a:p>
          <a:p>
            <a:pPr marL="292179" indent="-292179">
              <a:buFont typeface="Arial" panose="020B0604020202020204" pitchFamily="34" charset="0"/>
              <a:buChar char="•"/>
            </a:pPr>
            <a:r>
              <a:rPr lang="en-US" dirty="0"/>
              <a:t>Ask participants to share what they talked about</a:t>
            </a:r>
          </a:p>
          <a:p>
            <a:pPr marL="292179" indent="-292179">
              <a:buFont typeface="Arial" panose="020B0604020202020204" pitchFamily="34" charset="0"/>
              <a:buChar char="•"/>
            </a:pPr>
            <a:r>
              <a:rPr lang="en-US" dirty="0"/>
              <a:t>Questions?</a:t>
            </a:r>
          </a:p>
          <a:p>
            <a:pPr marL="285750" indent="-285750">
              <a:spcBef>
                <a:spcPts val="0"/>
              </a:spcBef>
              <a:buFont typeface="Arial" panose="020B0604020202020204" pitchFamily="34" charset="0"/>
              <a:buChar char="•"/>
              <a:defRPr/>
            </a:pPr>
            <a:endParaRPr lang="en-US" altLang="en-US" dirty="0"/>
          </a:p>
          <a:p>
            <a:endParaRPr lang="en-US" altLang="en-US" dirty="0"/>
          </a:p>
        </p:txBody>
      </p:sp>
      <p:sp>
        <p:nvSpPr>
          <p:cNvPr id="4" name="Rectangle 7">
            <a:extLst>
              <a:ext uri="{FF2B5EF4-FFF2-40B4-BE49-F238E27FC236}">
                <a16:creationId xmlns:a16="http://schemas.microsoft.com/office/drawing/2014/main" id="{76AA4FA2-A594-4719-B45A-70EBB9F14CE3}"/>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988E50-0BA8-4F11-AB76-489ACFECDDBD}"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171398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292179" indent="-292179">
              <a:buFont typeface="Arial" panose="020B0604020202020204" pitchFamily="34" charset="0"/>
              <a:buChar char="•"/>
            </a:pPr>
            <a:r>
              <a:rPr lang="en-US" dirty="0"/>
              <a:t>The Foundations Leader Training Guide is used</a:t>
            </a:r>
          </a:p>
          <a:p>
            <a:pPr marL="532416" lvl="1" indent="-292179">
              <a:buFont typeface="Arial" panose="020B0604020202020204" pitchFamily="34" charset="0"/>
              <a:buChar char="•"/>
            </a:pPr>
            <a:r>
              <a:rPr lang="en-US" dirty="0"/>
              <a:t>to train people how to use the Foundations Bible study material to make disciples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a:t>
            </a:fld>
            <a:endParaRPr lang="en-US"/>
          </a:p>
        </p:txBody>
      </p:sp>
    </p:spTree>
    <p:extLst>
      <p:ext uri="{BB962C8B-B14F-4D97-AF65-F5344CB8AC3E}">
        <p14:creationId xmlns:p14="http://schemas.microsoft.com/office/powerpoint/2010/main" val="284019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682750" y="104775"/>
            <a:ext cx="3717925" cy="2787650"/>
          </a:xfrm>
          <a:ln/>
        </p:spPr>
      </p:sp>
      <p:sp>
        <p:nvSpPr>
          <p:cNvPr id="141315" name="Rectangle 3"/>
          <p:cNvSpPr>
            <a:spLocks noGrp="1" noChangeArrowheads="1"/>
          </p:cNvSpPr>
          <p:nvPr>
            <p:ph type="body" idx="1"/>
          </p:nvPr>
        </p:nvSpPr>
        <p:spPr>
          <a:xfrm>
            <a:off x="271849" y="2892425"/>
            <a:ext cx="6264875" cy="556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kern="1200" dirty="0">
                <a:effectLst/>
              </a:rPr>
              <a:t>Paul tells us in Ephesians 4:13 the goal of being a disciple of Jesus: </a:t>
            </a:r>
          </a:p>
          <a:p>
            <a:pPr marL="759666" lvl="1" indent="-292179">
              <a:buFont typeface="Arial" panose="020B0604020202020204" pitchFamily="34" charset="0"/>
              <a:buChar char="•"/>
            </a:pPr>
            <a:r>
              <a:rPr lang="en-US" kern="1200" dirty="0">
                <a:effectLst/>
              </a:rPr>
              <a:t>“The fullness of the maturity of Christ”</a:t>
            </a:r>
          </a:p>
          <a:p>
            <a:r>
              <a:rPr lang="en-US" sz="800" kern="1200" dirty="0">
                <a:effectLst/>
              </a:rPr>
              <a:t> </a:t>
            </a:r>
          </a:p>
          <a:p>
            <a:pPr marL="175308" indent="-175308" defTabSz="934974">
              <a:defRPr/>
            </a:pPr>
            <a:r>
              <a:rPr lang="en-US" kern="1200" dirty="0">
                <a:effectLst/>
              </a:rPr>
              <a:t>In Luke 14:28 Jesus told us to “count the cost” of being His disciple.</a:t>
            </a:r>
          </a:p>
          <a:p>
            <a:pPr marL="175308" indent="-175308"/>
            <a:endParaRPr lang="en-US" sz="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5308" indent="-175308"/>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What Did Jesus Say Is the Cost to Be His Disciple?</a:t>
            </a:r>
          </a:p>
          <a:p>
            <a:r>
              <a:rPr lang="en-US" kern="1200" dirty="0">
                <a:solidFill>
                  <a:schemeClr val="tx1"/>
                </a:solidFill>
                <a:effectLst/>
              </a:rPr>
              <a:t>1. Obey everything Jesus commanded. John 8:31 </a:t>
            </a:r>
          </a:p>
          <a:p>
            <a:r>
              <a:rPr lang="en-US" dirty="0"/>
              <a:t>2</a:t>
            </a:r>
            <a:r>
              <a:rPr lang="en-US" kern="1200" dirty="0">
                <a:solidFill>
                  <a:schemeClr val="tx1"/>
                </a:solidFill>
                <a:effectLst/>
              </a:rPr>
              <a:t>. Bear the fruit of disciples and the fruit of righteousness (Fruit of the Spirit). John 15:8 </a:t>
            </a:r>
          </a:p>
          <a:p>
            <a:r>
              <a:rPr lang="en-US" dirty="0"/>
              <a:t>3</a:t>
            </a:r>
            <a:r>
              <a:rPr lang="en-US" kern="1200" dirty="0">
                <a:solidFill>
                  <a:schemeClr val="tx1"/>
                </a:solidFill>
                <a:effectLst/>
              </a:rPr>
              <a:t>. Deny your fleshly desires. Die to self daily. Think, say, and do what Jesus would. Luke 9:23</a:t>
            </a:r>
          </a:p>
          <a:p>
            <a:pPr marL="240236" indent="-240236"/>
            <a:r>
              <a:rPr lang="en-US" dirty="0"/>
              <a:t>4</a:t>
            </a:r>
            <a:r>
              <a:rPr lang="en-US" kern="1200">
                <a:solidFill>
                  <a:schemeClr val="tx1"/>
                </a:solidFill>
                <a:effectLst/>
              </a:rPr>
              <a:t>. </a:t>
            </a:r>
            <a:r>
              <a:rPr lang="en-US" kern="1200" dirty="0">
                <a:solidFill>
                  <a:schemeClr val="tx1"/>
                </a:solidFill>
                <a:effectLst/>
              </a:rPr>
              <a:t>Love disciples the same way Jesus loved us (He gave His life for us) and thereby let non-Christians know that we are Jesus’ disciples. John 13:34-35</a:t>
            </a:r>
          </a:p>
          <a:p>
            <a:r>
              <a:rPr lang="en-US" kern="1200" dirty="0">
                <a:solidFill>
                  <a:schemeClr val="tx1"/>
                </a:solidFill>
                <a:effectLst/>
              </a:rPr>
              <a:t>5. Love Jesus more than anyone. Luke 14:26 </a:t>
            </a:r>
          </a:p>
          <a:p>
            <a:r>
              <a:rPr lang="en-US" kern="1200" dirty="0">
                <a:solidFill>
                  <a:schemeClr val="tx1"/>
                </a:solidFill>
                <a:effectLst/>
              </a:rPr>
              <a:t>6. Love Jesus more than we love things. Luke 14:33 </a:t>
            </a:r>
          </a:p>
          <a:p>
            <a:pPr marL="175308" indent="-175308"/>
            <a:endParaRPr lang="en-US" sz="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50615" indent="-350615">
              <a:buFontTx/>
              <a:buChar char="•"/>
              <a:defRPr/>
            </a:pPr>
            <a:r>
              <a:rPr lang="en-US" kern="0" dirty="0">
                <a:latin typeface="Arial"/>
              </a:rPr>
              <a:t>To be a disciple of Jesus requires </a:t>
            </a:r>
          </a:p>
          <a:p>
            <a:pPr marL="759666" lvl="1" indent="-292179">
              <a:buFontTx/>
              <a:buChar char="–"/>
              <a:defRPr/>
            </a:pPr>
            <a:r>
              <a:rPr lang="en-US" kern="0" dirty="0">
                <a:latin typeface="Arial"/>
              </a:rPr>
              <a:t>our total commitment </a:t>
            </a:r>
          </a:p>
          <a:p>
            <a:pPr marL="759666" lvl="1" indent="-292179">
              <a:buFontTx/>
              <a:buChar char="–"/>
              <a:defRPr/>
            </a:pPr>
            <a:r>
              <a:rPr lang="en-US" kern="0" dirty="0">
                <a:latin typeface="Arial"/>
              </a:rPr>
              <a:t>and the power of God in us. </a:t>
            </a:r>
          </a:p>
          <a:p>
            <a:pPr marL="171450" marR="0" indent="-17145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 name="Rectangle 7">
            <a:extLst>
              <a:ext uri="{FF2B5EF4-FFF2-40B4-BE49-F238E27FC236}">
                <a16:creationId xmlns:a16="http://schemas.microsoft.com/office/drawing/2014/main" id="{546D752A-2B3E-4122-A215-C635851BA3A4}"/>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988E50-0BA8-4F11-AB76-489ACFECDDBD}" type="slidenum">
              <a:rPr lang="en-US" altLang="en-US" smtClean="0"/>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682750" y="104775"/>
            <a:ext cx="3717925" cy="2787650"/>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your groups talk about:</a:t>
            </a:r>
          </a:p>
          <a:p>
            <a:pPr marL="350615" indent="-350615">
              <a:buFont typeface="Arial" panose="020B0604020202020204" pitchFamily="34" charset="0"/>
              <a:buChar char="•"/>
            </a:pPr>
            <a:r>
              <a:rPr lang="en-US" altLang="en-US" dirty="0"/>
              <a:t>The difference between </a:t>
            </a:r>
          </a:p>
          <a:p>
            <a:pPr marL="759666" lvl="1" indent="-292179">
              <a:buFont typeface="Arial" panose="020B0604020202020204" pitchFamily="34" charset="0"/>
              <a:buChar char="•"/>
            </a:pPr>
            <a:r>
              <a:rPr lang="en-US" altLang="en-US" dirty="0"/>
              <a:t>someone who just attends church</a:t>
            </a:r>
          </a:p>
          <a:p>
            <a:pPr marL="759666" lvl="1" indent="-292179">
              <a:buFont typeface="Arial" panose="020B0604020202020204" pitchFamily="34" charset="0"/>
              <a:buChar char="•"/>
            </a:pPr>
            <a:r>
              <a:rPr lang="en-US" altLang="en-US" dirty="0"/>
              <a:t>and a disciple of Jesus</a:t>
            </a:r>
          </a:p>
          <a:p>
            <a:pPr marL="759666" lvl="1" indent="-292179">
              <a:buFont typeface="Arial" panose="020B0604020202020204" pitchFamily="34" charset="0"/>
              <a:buChar char="•"/>
            </a:pPr>
            <a:endParaRPr lang="en-US" altLang="en-US" dirty="0"/>
          </a:p>
          <a:p>
            <a:pPr marL="292179" indent="-292179">
              <a:buFont typeface="Arial" panose="020B0604020202020204" pitchFamily="34" charset="0"/>
              <a:buChar char="•"/>
            </a:pPr>
            <a:r>
              <a:rPr lang="en-US" dirty="0"/>
              <a:t>Ask participants to share what they talked about</a:t>
            </a:r>
          </a:p>
          <a:p>
            <a:pPr marL="292179" indent="-292179">
              <a:buFont typeface="Arial" panose="020B0604020202020204" pitchFamily="34" charset="0"/>
              <a:buChar char="•"/>
            </a:pPr>
            <a:r>
              <a:rPr lang="en-US" dirty="0"/>
              <a:t>Questions?</a:t>
            </a:r>
          </a:p>
        </p:txBody>
      </p:sp>
      <p:sp>
        <p:nvSpPr>
          <p:cNvPr id="4" name="Rectangle 7">
            <a:extLst>
              <a:ext uri="{FF2B5EF4-FFF2-40B4-BE49-F238E27FC236}">
                <a16:creationId xmlns:a16="http://schemas.microsoft.com/office/drawing/2014/main" id="{16983B5C-C288-467B-BDFE-12A86C3598B9}"/>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988E50-0BA8-4F11-AB76-489ACFECDDBD}" type="slidenum">
              <a:rPr lang="en-US" altLang="en-US" smtClean="0"/>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r>
              <a:rPr lang="en-US" dirty="0">
                <a:effectLst/>
                <a:latin typeface="Arial" panose="020B0604020202020204" pitchFamily="34" charset="0"/>
                <a:ea typeface="Calibri" panose="020F0502020204030204" pitchFamily="34" charset="0"/>
              </a:rPr>
              <a:t>Here are some of the resources God has given us</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Every spiritual blessing in Christ</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Eternal life</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Fellowship</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Word</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Peace</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presence</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faithfulness</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Help in temptation</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provision</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strength</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Prayer</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Grace</a:t>
            </a:r>
          </a:p>
          <a:p>
            <a:pPr marL="350615" indent="-350615">
              <a:buFont typeface="Arial" panose="020B0604020202020204" pitchFamily="34" charset="0"/>
              <a:buChar char="•"/>
            </a:pPr>
            <a:r>
              <a:rPr lang="en-US" kern="1200" dirty="0">
                <a:solidFill>
                  <a:schemeClr val="tx1"/>
                </a:solidFill>
                <a:effectLst/>
                <a:latin typeface="Arial" panose="020B0604020202020204" pitchFamily="34" charset="0"/>
              </a:rPr>
              <a:t>His Spirit</a:t>
            </a:r>
          </a:p>
          <a:p>
            <a:pPr marL="350615" indent="-350615" defTabSz="934974">
              <a:spcAft>
                <a:spcPts val="614"/>
              </a:spcAft>
              <a:buFont typeface="Arial" panose="020B0604020202020204" pitchFamily="34" charset="0"/>
              <a:buChar char="•"/>
              <a:defRPr/>
            </a:pPr>
            <a:r>
              <a:rPr lang="en-US" kern="1200" dirty="0">
                <a:solidFill>
                  <a:schemeClr val="tx1"/>
                </a:solidFill>
                <a:effectLst/>
                <a:latin typeface="Arial" panose="020B0604020202020204" pitchFamily="34" charset="0"/>
              </a:rPr>
              <a:t>Everything we need for life and godliness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22</a:t>
            </a:fld>
            <a:endParaRPr lang="en-US"/>
          </a:p>
        </p:txBody>
      </p:sp>
    </p:spTree>
    <p:extLst>
      <p:ext uri="{BB962C8B-B14F-4D97-AF65-F5344CB8AC3E}">
        <p14:creationId xmlns:p14="http://schemas.microsoft.com/office/powerpoint/2010/main" val="84865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38" y="104775"/>
            <a:ext cx="3717925" cy="2787650"/>
          </a:xfrm>
        </p:spPr>
      </p:sp>
      <p:sp>
        <p:nvSpPr>
          <p:cNvPr id="3" name="Notes Placeholder 2"/>
          <p:cNvSpPr>
            <a:spLocks noGrp="1"/>
          </p:cNvSpPr>
          <p:nvPr>
            <p:ph type="body" idx="1"/>
          </p:nvPr>
        </p:nvSpPr>
        <p:spPr/>
        <p:txBody>
          <a:bodyPr/>
          <a:lstStyle/>
          <a:p>
            <a:pPr marL="350615" indent="-350615">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When we do a cost – benefit analysis of being a disciple, </a:t>
            </a:r>
          </a:p>
          <a:p>
            <a:pPr marL="759666" lvl="1"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we find that the benefits far outweigh the costs. </a:t>
            </a:r>
          </a:p>
          <a:p>
            <a:pPr marL="350615" indent="-350615">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God gives us everything we need</a:t>
            </a:r>
          </a:p>
          <a:p>
            <a:pPr marL="759666" lvl="1"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 to grow as a disciple </a:t>
            </a:r>
          </a:p>
          <a:p>
            <a:pPr marL="759666" lvl="1"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and to make disciples</a:t>
            </a:r>
          </a:p>
          <a:p>
            <a:endParaRPr lang="en-US" dirty="0"/>
          </a:p>
          <a:p>
            <a:r>
              <a:rPr lang="en-US" dirty="0"/>
              <a:t>Trainer shares personal cost and benefits of discipleship and making disciples</a:t>
            </a:r>
          </a:p>
          <a:p>
            <a:r>
              <a:rPr lang="es-E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61A33481-CB89-42A7-9E43-F98DCCF2FD68}" type="slidenum">
              <a:rPr lang="en-US" smtClean="0"/>
              <a:t>23</a:t>
            </a:fld>
            <a:endParaRPr lang="en-US"/>
          </a:p>
        </p:txBody>
      </p:sp>
    </p:spTree>
    <p:extLst>
      <p:ext uri="{BB962C8B-B14F-4D97-AF65-F5344CB8AC3E}">
        <p14:creationId xmlns:p14="http://schemas.microsoft.com/office/powerpoint/2010/main" val="1112329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682750" y="104775"/>
            <a:ext cx="3717925" cy="2787650"/>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latin typeface="Arial" panose="020B0604020202020204" pitchFamily="34" charset="0"/>
                <a:ea typeface="Calibri" panose="020F0502020204030204" pitchFamily="34" charset="0"/>
                <a:cs typeface="Arial" panose="020B0604020202020204" pitchFamily="34" charset="0"/>
              </a:rPr>
              <a:t>What Do We Need to Do?</a:t>
            </a: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SimSun" panose="02010600030101010101" pitchFamily="2" charset="-122"/>
                <a:cs typeface="Arial" panose="020B0604020202020204" pitchFamily="34" charset="0"/>
              </a:rPr>
              <a:t>In Matthew 9:37-38 Jesus told His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SimSun" panose="02010600030101010101" pitchFamily="2" charset="-122"/>
                <a:cs typeface="Arial" panose="020B0604020202020204" pitchFamily="34" charset="0"/>
              </a:rPr>
              <a:t>"The harvest is plentiful but the laborers are few. Ask the Lord of the harvest, therefore, to send out laborers into his harvest field."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179" indent="-292179">
              <a:buFont typeface="Arial" panose="020B0604020202020204" pitchFamily="34" charset="0"/>
              <a:buChar char="•"/>
            </a:pPr>
            <a:r>
              <a:rPr lang="en-US" dirty="0">
                <a:effectLst/>
                <a:latin typeface="Arial" panose="020B0604020202020204" pitchFamily="34" charset="0"/>
                <a:ea typeface="SimSun" panose="02010600030101010101" pitchFamily="2" charset="-122"/>
                <a:cs typeface="Arial" panose="020B0604020202020204" pitchFamily="34" charset="0"/>
              </a:rPr>
              <a:t>Jesus was training His disciples to be laborers in the harvest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179" indent="-292179">
              <a:buFont typeface="Arial" panose="020B0604020202020204" pitchFamily="34" charset="0"/>
              <a:buChar char="•"/>
            </a:pPr>
            <a:r>
              <a:rPr lang="en-US" dirty="0">
                <a:effectLst/>
                <a:latin typeface="Arial" panose="020B0604020202020204" pitchFamily="34" charset="0"/>
                <a:ea typeface="SimSun" panose="02010600030101010101" pitchFamily="2" charset="-122"/>
                <a:cs typeface="Arial" panose="020B0604020202020204" pitchFamily="34" charset="0"/>
              </a:rPr>
              <a:t>The harvest is still plentiful today and the laborers are still few.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179" indent="-292179">
              <a:buFont typeface="Arial" panose="020B0604020202020204" pitchFamily="34" charset="0"/>
              <a:buChar char="•"/>
            </a:pPr>
            <a:r>
              <a:rPr lang="en-US" dirty="0">
                <a:effectLst/>
                <a:latin typeface="Arial" panose="020B0604020202020204" pitchFamily="34" charset="0"/>
                <a:ea typeface="SimSun" panose="02010600030101010101" pitchFamily="2" charset="-122"/>
                <a:cs typeface="Arial" panose="020B0604020202020204" pitchFamily="34" charset="0"/>
              </a:rPr>
              <a:t>Laborers (multiplying disciples) are needed</a:t>
            </a:r>
          </a:p>
          <a:p>
            <a:pPr marL="532416" lvl="1" indent="-292179">
              <a:buFont typeface="Arial" panose="020B0604020202020204" pitchFamily="34" charset="0"/>
              <a:buChar char="•"/>
            </a:pPr>
            <a:r>
              <a:rPr lang="en-US" dirty="0">
                <a:effectLst/>
                <a:latin typeface="Arial" panose="020B0604020202020204" pitchFamily="34" charset="0"/>
                <a:ea typeface="SimSun" panose="02010600030101010101" pitchFamily="2" charset="-122"/>
                <a:cs typeface="Arial" panose="020B0604020202020204" pitchFamily="34" charset="0"/>
              </a:rPr>
              <a:t> to harvest (evangelize) the crop (the world)</a:t>
            </a:r>
            <a:endParaRPr lang="en-US" dirty="0"/>
          </a:p>
          <a:p>
            <a:pPr algn="ctr"/>
            <a:endParaRPr lang="en-US" altLang="en-US" b="1" dirty="0"/>
          </a:p>
          <a:p>
            <a:pPr marL="292179" indent="-292179" defTabSz="934974">
              <a:buFont typeface="Arial" panose="020B0604020202020204" pitchFamily="34" charset="0"/>
              <a:buChar char="•"/>
              <a:defRPr/>
            </a:pPr>
            <a:r>
              <a:rPr lang="en-US" dirty="0"/>
              <a:t>Pastors and leaders are often exhausted because they are doing ministry that others should be trained to do</a:t>
            </a:r>
          </a:p>
          <a:p>
            <a:pPr marL="292179" indent="-292179" defTabSz="934974">
              <a:buFont typeface="Arial" panose="020B0604020202020204" pitchFamily="34" charset="0"/>
              <a:buChar char="•"/>
              <a:defRPr/>
            </a:pPr>
            <a:endParaRPr lang="en-US" dirty="0"/>
          </a:p>
          <a:p>
            <a:pPr marL="292179" indent="-292179" defTabSz="934974">
              <a:buFont typeface="Arial" panose="020B0604020202020204" pitchFamily="34" charset="0"/>
              <a:buChar char="•"/>
              <a:defRPr/>
            </a:pPr>
            <a:r>
              <a:rPr lang="en-US" dirty="0"/>
              <a:t>The role of pastors and Christian leaders (</a:t>
            </a:r>
            <a:r>
              <a:rPr lang="en-US" altLang="en-US" b="0" dirty="0"/>
              <a:t>Ephesians 4:11-13):</a:t>
            </a:r>
          </a:p>
          <a:p>
            <a:pPr marL="759666" lvl="1" indent="-292179">
              <a:buFont typeface="Arial" panose="020B0604020202020204" pitchFamily="34" charset="0"/>
              <a:buChar char="•"/>
              <a:defRPr/>
            </a:pPr>
            <a:r>
              <a:rPr lang="en-US" dirty="0"/>
              <a:t>Use your spiritual gifts</a:t>
            </a:r>
          </a:p>
          <a:p>
            <a:pPr marL="759666" lvl="1" indent="-292179">
              <a:buFont typeface="Arial" panose="020B0604020202020204" pitchFamily="34" charset="0"/>
              <a:buChar char="•"/>
              <a:defRPr/>
            </a:pPr>
            <a:r>
              <a:rPr lang="en-US" dirty="0"/>
              <a:t>To train the believers to do the work of the ministry</a:t>
            </a:r>
          </a:p>
          <a:p>
            <a:pPr marL="986917" lvl="2" indent="-292179" defTabSz="934974">
              <a:buFont typeface="Arial" panose="020B0604020202020204" pitchFamily="34" charset="0"/>
              <a:buChar char="•"/>
              <a:defRPr/>
            </a:pPr>
            <a:r>
              <a:rPr lang="en-US" dirty="0"/>
              <a:t>Which is to make disciples</a:t>
            </a:r>
          </a:p>
          <a:p>
            <a:pPr marL="742950" lvl="1" indent="-2857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AC1094-F145-4F43-BB39-97EE816BDDE1}"/>
              </a:ext>
            </a:extLst>
          </p:cNvPr>
          <p:cNvSpPr>
            <a:spLocks noGrp="1"/>
          </p:cNvSpPr>
          <p:nvPr>
            <p:ph type="sldNum" sz="quarter" idx="5"/>
          </p:nvPr>
        </p:nvSpPr>
        <p:spPr>
          <a:xfrm>
            <a:off x="3884613" y="8685213"/>
            <a:ext cx="2971800" cy="458787"/>
          </a:xfrm>
          <a:prstGeom prst="rect">
            <a:avLst/>
          </a:prstGeom>
        </p:spPr>
        <p:txBody>
          <a:bodyPr/>
          <a:lstStyle/>
          <a:p>
            <a:fld id="{61A33481-CB89-42A7-9E43-F98DCCF2FD68}"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682750" y="104775"/>
            <a:ext cx="3717925" cy="2787650"/>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your groups talk about:</a:t>
            </a:r>
          </a:p>
          <a:p>
            <a:pPr marL="350615" indent="-350615">
              <a:buFont typeface="+mj-lt"/>
              <a:buAutoNum type="arabicPeriod"/>
            </a:pPr>
            <a:r>
              <a:rPr lang="en-US" altLang="en-US" dirty="0"/>
              <a:t>How training believers to do the ministry will help pastors and leaders</a:t>
            </a:r>
          </a:p>
          <a:p>
            <a:pPr marL="350615" indent="-350615">
              <a:buFont typeface="+mj-lt"/>
              <a:buAutoNum type="arabicPeriod"/>
            </a:pPr>
            <a:r>
              <a:rPr lang="en-US" altLang="en-US" dirty="0"/>
              <a:t>How it would help your church grow</a:t>
            </a:r>
          </a:p>
          <a:p>
            <a:pPr marL="292179" indent="-292179">
              <a:buFont typeface="Arial" panose="020B0604020202020204" pitchFamily="34" charset="0"/>
              <a:buChar char="•"/>
            </a:pPr>
            <a:endParaRPr lang="en-US" altLang="en-US" dirty="0"/>
          </a:p>
          <a:p>
            <a:pPr marL="292179" indent="-292179" defTabSz="934974">
              <a:buFont typeface="Arial" panose="020B0604020202020204" pitchFamily="34" charset="0"/>
              <a:buChar char="•"/>
              <a:defRPr/>
            </a:pPr>
            <a:r>
              <a:rPr lang="en-US" dirty="0"/>
              <a:t>Ask participants to share what they talked about</a:t>
            </a:r>
          </a:p>
          <a:p>
            <a:pPr marL="292179" indent="-292179" defTabSz="934974">
              <a:buFont typeface="Arial" panose="020B0604020202020204" pitchFamily="34" charset="0"/>
              <a:buChar char="•"/>
              <a:defRPr/>
            </a:pPr>
            <a:r>
              <a:rPr lang="en-US" dirty="0"/>
              <a:t>Questions?</a:t>
            </a:r>
          </a:p>
        </p:txBody>
      </p:sp>
      <p:sp>
        <p:nvSpPr>
          <p:cNvPr id="4" name="Slide Number Placeholder 3">
            <a:extLst>
              <a:ext uri="{FF2B5EF4-FFF2-40B4-BE49-F238E27FC236}">
                <a16:creationId xmlns:a16="http://schemas.microsoft.com/office/drawing/2014/main" id="{CC020368-CF7A-4E58-8B18-AC6BD7036B7B}"/>
              </a:ext>
            </a:extLst>
          </p:cNvPr>
          <p:cNvSpPr>
            <a:spLocks noGrp="1"/>
          </p:cNvSpPr>
          <p:nvPr>
            <p:ph type="sldNum" sz="quarter" idx="5"/>
          </p:nvPr>
        </p:nvSpPr>
        <p:spPr>
          <a:xfrm>
            <a:off x="3884613" y="8685213"/>
            <a:ext cx="2971800" cy="458787"/>
          </a:xfrm>
          <a:prstGeom prst="rect">
            <a:avLst/>
          </a:prstGeom>
        </p:spPr>
        <p:txBody>
          <a:bodyPr/>
          <a:lstStyle/>
          <a:p>
            <a:fld id="{61A33481-CB89-42A7-9E43-F98DCCF2FD68}"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600200" y="149225"/>
            <a:ext cx="3657600" cy="2743200"/>
          </a:xfrm>
          <a:prstGeom prst="rect">
            <a:avLst/>
          </a:prstGeo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t>Summary</a:t>
            </a:r>
          </a:p>
          <a:p>
            <a:pPr marL="292179" indent="-292179">
              <a:buFont typeface="Arial" panose="020B0604020202020204" pitchFamily="34" charset="0"/>
              <a:buChar char="•"/>
              <a:defRPr/>
            </a:pPr>
            <a:r>
              <a:rPr lang="en-US" dirty="0"/>
              <a:t>The Great Commission is</a:t>
            </a:r>
          </a:p>
          <a:p>
            <a:pPr marL="532416" lvl="1" indent="-292179">
              <a:buFont typeface="Courier New" panose="02070309020205020404" pitchFamily="49" charset="0"/>
              <a:buChar char="o"/>
              <a:defRPr/>
            </a:pPr>
            <a:r>
              <a:rPr lang="en-US" dirty="0"/>
              <a:t> the God given purpose </a:t>
            </a:r>
          </a:p>
          <a:p>
            <a:pPr marL="532416" lvl="1" indent="-292179">
              <a:buFont typeface="Courier New" panose="02070309020205020404" pitchFamily="49" charset="0"/>
              <a:buChar char="o"/>
              <a:defRPr/>
            </a:pPr>
            <a:r>
              <a:rPr lang="en-US" dirty="0"/>
              <a:t>of every church and every believer</a:t>
            </a:r>
          </a:p>
          <a:p>
            <a:pPr marL="292179" indent="-292179">
              <a:buFont typeface="Arial" panose="020B0604020202020204" pitchFamily="34" charset="0"/>
              <a:buChar char="•"/>
              <a:defRPr/>
            </a:pPr>
            <a:r>
              <a:rPr lang="en-US" dirty="0"/>
              <a:t>God gives us all of the resources we need</a:t>
            </a:r>
          </a:p>
          <a:p>
            <a:pPr marL="292179" indent="-292179">
              <a:buFont typeface="Arial" panose="020B0604020202020204" pitchFamily="34" charset="0"/>
              <a:buChar char="•"/>
              <a:defRPr/>
            </a:pPr>
            <a:r>
              <a:rPr lang="en-US" dirty="0"/>
              <a:t>Obey God and watch Him transform your community</a:t>
            </a:r>
          </a:p>
          <a:p>
            <a:endParaRPr lang="en-US" altLang="en-US" dirty="0"/>
          </a:p>
        </p:txBody>
      </p:sp>
      <p:sp>
        <p:nvSpPr>
          <p:cNvPr id="4" name="Rectangle 7">
            <a:extLst>
              <a:ext uri="{FF2B5EF4-FFF2-40B4-BE49-F238E27FC236}">
                <a16:creationId xmlns:a16="http://schemas.microsoft.com/office/drawing/2014/main" id="{481B9013-10FD-4F81-B89E-6E08CAFA1A0B}"/>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682750" y="104775"/>
            <a:ext cx="3717925" cy="2787650"/>
          </a:xfrm>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latin typeface="Arial" panose="020B0604020202020204" pitchFamily="34" charset="0"/>
                <a:ea typeface="Calibri" panose="020F0502020204030204" pitchFamily="34" charset="0"/>
                <a:cs typeface="Arial" panose="020B0604020202020204" pitchFamily="34" charset="0"/>
              </a:rPr>
              <a:t>Foundations Discipleship Plan</a:t>
            </a:r>
            <a:endParaRPr lang="en-US" dirty="0">
              <a:latin typeface="Arial" panose="020B0604020202020204" pitchFamily="34" charset="0"/>
              <a:ea typeface="Calibri" panose="020F0502020204030204" pitchFamily="34" charset="0"/>
              <a:cs typeface="Arial" panose="020B0604020202020204" pitchFamily="34" charset="0"/>
            </a:endParaRPr>
          </a:p>
          <a:p>
            <a:pPr algn="ctr" defTabSz="934974">
              <a:tabLst>
                <a:tab pos="233744" algn="l"/>
              </a:tabLst>
              <a:defRP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Chapter 3</a:t>
            </a:r>
          </a:p>
          <a:p>
            <a:pPr>
              <a:tabLst>
                <a:tab pos="233744" algn="l"/>
              </a:tabLs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Our Mission </a:t>
            </a:r>
          </a:p>
          <a:p>
            <a:pPr marL="292179" indent="-292179">
              <a:buFont typeface="Arial" panose="020B0604020202020204" pitchFamily="34" charset="0"/>
              <a:buChar char="•"/>
              <a:tabLst>
                <a:tab pos="233744" algn="l"/>
              </a:tabLs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Our mission is the same mission as Jesus’ mission: To make disciples.</a:t>
            </a:r>
            <a:endParaRPr lang="en-US" dirty="0">
              <a:latin typeface="Arial" panose="020B0604020202020204" pitchFamily="34" charset="0"/>
              <a:ea typeface="Calibri" panose="020F0502020204030204" pitchFamily="34" charset="0"/>
              <a:cs typeface="Arial" panose="020B0604020202020204" pitchFamily="34" charset="0"/>
            </a:endParaRPr>
          </a:p>
          <a:p>
            <a:pPr>
              <a:tabLst>
                <a:tab pos="233744" algn="l"/>
              </a:tabLs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Definition of a Disciple </a:t>
            </a:r>
          </a:p>
          <a:p>
            <a:pPr marL="292179" indent="-292179">
              <a:buFont typeface="Arial" panose="020B0604020202020204" pitchFamily="34" charset="0"/>
              <a:buChar char="•"/>
              <a:tabLst>
                <a:tab pos="233744" algn="l"/>
              </a:tabLst>
            </a:pPr>
            <a:r>
              <a:rPr lang="en-US" dirty="0">
                <a:effectLst/>
                <a:latin typeface="Arial" panose="020B0604020202020204" pitchFamily="34" charset="0"/>
                <a:ea typeface="Calibri" panose="020F0502020204030204" pitchFamily="34" charset="0"/>
              </a:rPr>
              <a:t>A  person who is growing spiritually to become more like Jesus </a:t>
            </a:r>
          </a:p>
          <a:p>
            <a:pPr>
              <a:tabLst>
                <a:tab pos="233744" algn="l"/>
              </a:tabLst>
            </a:pPr>
            <a:r>
              <a:rPr lang="en-US" dirty="0">
                <a:solidFill>
                  <a:srgbClr val="000000"/>
                </a:solidFill>
              </a:rPr>
              <a:t>	</a:t>
            </a:r>
            <a:r>
              <a:rPr lang="en-US" dirty="0"/>
              <a:t>	</a:t>
            </a:r>
          </a:p>
          <a:p>
            <a:pPr marL="292179" indent="-292179">
              <a:buFont typeface="Arial" panose="020B0604020202020204" pitchFamily="34" charset="0"/>
              <a:buChar char="•"/>
            </a:pPr>
            <a:r>
              <a:rPr lang="en-US" dirty="0"/>
              <a:t>Discipleship only happens </a:t>
            </a:r>
          </a:p>
          <a:p>
            <a:pPr marL="759666" lvl="1" indent="-292179">
              <a:buFont typeface="Arial" panose="020B0604020202020204" pitchFamily="34" charset="0"/>
              <a:buChar char="•"/>
            </a:pPr>
            <a:r>
              <a:rPr lang="en-US" dirty="0"/>
              <a:t>up close</a:t>
            </a:r>
          </a:p>
          <a:p>
            <a:pPr marL="759666" lvl="1" indent="-292179">
              <a:buFont typeface="Arial" panose="020B0604020202020204" pitchFamily="34" charset="0"/>
              <a:buChar char="•"/>
            </a:pPr>
            <a:r>
              <a:rPr lang="en-US" dirty="0"/>
              <a:t>personal</a:t>
            </a:r>
          </a:p>
          <a:p>
            <a:pPr marL="759666" lvl="1" indent="-292179">
              <a:buFont typeface="Arial" panose="020B0604020202020204" pitchFamily="34" charset="0"/>
              <a:buChar char="•"/>
            </a:pPr>
            <a:r>
              <a:rPr lang="en-US" dirty="0"/>
              <a:t>and over time</a:t>
            </a:r>
          </a:p>
          <a:p>
            <a:pPr marL="759666" lvl="1" indent="-292179">
              <a:buFont typeface="Arial" panose="020B0604020202020204" pitchFamily="34" charset="0"/>
              <a:buChar char="•"/>
            </a:pPr>
            <a:endParaRPr lang="en-US" dirty="0"/>
          </a:p>
          <a:p>
            <a:pPr marL="292179" indent="-292179">
              <a:buFont typeface="Arial" panose="020B0604020202020204" pitchFamily="34" charset="0"/>
              <a:buChar char="•"/>
            </a:pPr>
            <a:r>
              <a:rPr lang="en-US" dirty="0"/>
              <a:t>Discipleship is relational </a:t>
            </a:r>
          </a:p>
          <a:p>
            <a:pPr marL="292179" indent="-292179">
              <a:buFont typeface="Arial" panose="020B0604020202020204" pitchFamily="34" charset="0"/>
              <a:buChar char="•"/>
              <a:defRPr/>
            </a:pPr>
            <a:r>
              <a:rPr lang="en-US" dirty="0"/>
              <a:t>Jesus trained 12 ordinary men </a:t>
            </a:r>
          </a:p>
          <a:p>
            <a:pPr lvl="1">
              <a:defRPr/>
            </a:pPr>
            <a:r>
              <a:rPr lang="en-US" dirty="0"/>
              <a:t>for three years to be His disciples and to train other disciples</a:t>
            </a:r>
          </a:p>
          <a:p>
            <a:pPr marL="0" lvl="0" indent="0">
              <a:buFont typeface="Arial" panose="020B0604020202020204" pitchFamily="34" charset="0"/>
              <a:buNone/>
            </a:pPr>
            <a:r>
              <a:rPr lang="es-ES" kern="1200" dirty="0">
                <a:solidFill>
                  <a:schemeClr val="tx1"/>
                </a:solidFill>
                <a:effectLst/>
                <a:latin typeface="Arial" panose="020B0604020202020204" pitchFamily="34" charset="0"/>
                <a:cs typeface="Arial" panose="020B0604020202020204" pitchFamily="34" charset="0"/>
              </a:rPr>
              <a:t>por tres años para ser sus discípulos y entrenar a otros discípulos.</a:t>
            </a:r>
            <a:endParaRPr lang="en-US" kern="1200" dirty="0">
              <a:solidFill>
                <a:schemeClr val="tx1"/>
              </a:solidFill>
              <a:effectLst/>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261F1-DB33-470C-81D0-2B5A146E526E}"/>
              </a:ext>
            </a:extLst>
          </p:cNvPr>
          <p:cNvSpPr>
            <a:spLocks noGrp="1"/>
          </p:cNvSpPr>
          <p:nvPr>
            <p:ph type="sldNum" sz="quarter" idx="5"/>
          </p:nvPr>
        </p:nvSpPr>
        <p:spPr>
          <a:xfrm>
            <a:off x="3884613" y="8685213"/>
            <a:ext cx="2971800" cy="458787"/>
          </a:xfrm>
          <a:prstGeom prst="rect">
            <a:avLst/>
          </a:prstGeom>
        </p:spPr>
        <p:txBody>
          <a:bodyPr/>
          <a:lstStyle/>
          <a:p>
            <a:fld id="{61A33481-CB89-42A7-9E43-F98DCCF2FD68}"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eaLnBrk="1" hangingPunct="1"/>
            <a:r>
              <a:rPr lang="en-US" altLang="en-US" b="0" dirty="0"/>
              <a:t>In your groups talk about:</a:t>
            </a:r>
          </a:p>
          <a:p>
            <a:pPr marL="473980" indent="-473980" eaLnBrk="1" hangingPunct="1">
              <a:buFont typeface="Arial" charset="0"/>
              <a:buChar char="•"/>
            </a:pPr>
            <a:r>
              <a:rPr lang="en-US" b="0" dirty="0">
                <a:latin typeface="Arial" panose="020B0604020202020204" pitchFamily="34" charset="0"/>
                <a:ea typeface="Calibri" panose="020F0502020204030204" pitchFamily="34" charset="0"/>
                <a:cs typeface="Arial" panose="020B0604020202020204" pitchFamily="34" charset="0"/>
              </a:rPr>
              <a:t>What it means that discipleship only happens</a:t>
            </a:r>
          </a:p>
          <a:p>
            <a:pPr marL="1056716" lvl="1" indent="-473980" eaLnBrk="1" hangingPunct="1">
              <a:buFont typeface="Arial" charset="0"/>
              <a:buChar char="•"/>
            </a:pPr>
            <a:r>
              <a:rPr lang="en-US" b="0" dirty="0">
                <a:latin typeface="Arial" panose="020B0604020202020204" pitchFamily="34" charset="0"/>
                <a:ea typeface="Calibri" panose="020F0502020204030204" pitchFamily="34" charset="0"/>
                <a:cs typeface="Arial" panose="020B0604020202020204" pitchFamily="34" charset="0"/>
              </a:rPr>
              <a:t>Up close</a:t>
            </a:r>
          </a:p>
          <a:p>
            <a:pPr marL="1056716" lvl="1" indent="-473980" eaLnBrk="1" hangingPunct="1">
              <a:buFont typeface="Arial" charset="0"/>
              <a:buChar char="•"/>
            </a:pPr>
            <a:r>
              <a:rPr lang="en-US" b="0" dirty="0">
                <a:latin typeface="Arial" panose="020B0604020202020204" pitchFamily="34" charset="0"/>
                <a:ea typeface="Calibri" panose="020F0502020204030204" pitchFamily="34" charset="0"/>
                <a:cs typeface="Arial" panose="020B0604020202020204" pitchFamily="34" charset="0"/>
              </a:rPr>
              <a:t>Personal</a:t>
            </a:r>
          </a:p>
          <a:p>
            <a:pPr marL="1056716" lvl="1" indent="-473980" eaLnBrk="1" hangingPunct="1">
              <a:buFont typeface="Arial" charset="0"/>
              <a:buChar char="•"/>
            </a:pPr>
            <a:r>
              <a:rPr lang="en-US" b="0" dirty="0">
                <a:latin typeface="Arial" panose="020B0604020202020204" pitchFamily="34" charset="0"/>
                <a:ea typeface="Calibri" panose="020F0502020204030204" pitchFamily="34" charset="0"/>
                <a:cs typeface="Arial" panose="020B0604020202020204" pitchFamily="34" charset="0"/>
              </a:rPr>
              <a:t>Over time</a:t>
            </a:r>
          </a:p>
          <a:p>
            <a:pPr marL="350615" indent="-350615">
              <a:buFont typeface="Symbol" panose="05050102010706020507" pitchFamily="18" charset="2"/>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Do you have any questions or comments about the Discipleship Plan?</a:t>
            </a:r>
          </a:p>
          <a:p>
            <a:pPr marL="285750" indent="-285750">
              <a:buFont typeface="Arial" panose="020B0604020202020204" pitchFamily="34" charset="0"/>
              <a:buChar char="•"/>
            </a:pPr>
            <a:endParaRPr lang="es-E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28</a:t>
            </a:fld>
            <a:endParaRPr lang="en-US"/>
          </a:p>
        </p:txBody>
      </p:sp>
    </p:spTree>
    <p:extLst>
      <p:ext uri="{BB962C8B-B14F-4D97-AF65-F5344CB8AC3E}">
        <p14:creationId xmlns:p14="http://schemas.microsoft.com/office/powerpoint/2010/main" val="364116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r>
              <a:rPr lang="en-US" b="1" dirty="0">
                <a:latin typeface="Arial" panose="020B0604020202020204" pitchFamily="34" charset="0"/>
                <a:ea typeface="Calibri" panose="020F0502020204030204" pitchFamily="34" charset="0"/>
                <a:cs typeface="Arial" panose="020B0604020202020204" pitchFamily="34" charset="0"/>
              </a:rPr>
              <a:t>Ingredients of a Disciple of Jesus</a:t>
            </a:r>
          </a:p>
          <a:p>
            <a:pPr marL="292179" indent="-292179">
              <a:buFont typeface="Arial" panose="020B0604020202020204" pitchFamily="34" charset="0"/>
              <a:buChar char="•"/>
            </a:pPr>
            <a:r>
              <a:rPr lang="en-US" dirty="0"/>
              <a:t>We become like Jesus by maturing in all</a:t>
            </a:r>
            <a:r>
              <a:rPr lang="en-US" b="1" dirty="0"/>
              <a:t> </a:t>
            </a:r>
            <a:r>
              <a:rPr lang="en-US" dirty="0"/>
              <a:t>of the ingredients of a disciple.</a:t>
            </a:r>
            <a:r>
              <a:rPr lang="en-US" b="1" dirty="0"/>
              <a:t> </a:t>
            </a:r>
            <a:endParaRPr lang="en-US" dirty="0">
              <a:latin typeface="Arial" panose="020B0604020202020204" pitchFamily="34" charset="0"/>
              <a:ea typeface="Calibri" panose="020F0502020204030204" pitchFamily="34" charset="0"/>
              <a:cs typeface="Arial" panose="020B0604020202020204" pitchFamily="34" charset="0"/>
            </a:endParaRPr>
          </a:p>
          <a:p>
            <a:pPr marL="292179"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The Biblical basis of the ingredients of a disciple of Jesus are:</a:t>
            </a:r>
          </a:p>
          <a:p>
            <a:r>
              <a:rPr lang="en-US" b="1" dirty="0">
                <a:latin typeface="Arial" panose="020B0604020202020204" pitchFamily="34" charset="0"/>
                <a:ea typeface="Calibri" panose="020F0502020204030204" pitchFamily="34" charset="0"/>
                <a:cs typeface="Arial" panose="020B0604020202020204" pitchFamily="34" charset="0"/>
              </a:rPr>
              <a:t>   The Great Commandment </a:t>
            </a:r>
            <a:r>
              <a:rPr lang="en-US" dirty="0">
                <a:latin typeface="Arial" panose="020B0604020202020204" pitchFamily="34" charset="0"/>
                <a:ea typeface="Calibri" panose="020F0502020204030204" pitchFamily="34" charset="0"/>
                <a:cs typeface="Arial" panose="020B0604020202020204" pitchFamily="34" charset="0"/>
              </a:rPr>
              <a:t>(Matt. 22:37-39)</a:t>
            </a:r>
          </a:p>
          <a:p>
            <a:pPr marL="292179" indent="-292179">
              <a:buFont typeface="Arial" panose="020B0604020202020204" pitchFamily="34" charset="0"/>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Love the Lord</a:t>
            </a:r>
          </a:p>
          <a:p>
            <a:pPr marL="292179" indent="-292179">
              <a:buFont typeface="Arial" panose="020B0604020202020204" pitchFamily="34" charset="0"/>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Love your neighbor</a:t>
            </a:r>
          </a:p>
          <a:p>
            <a:pPr>
              <a:tabLst>
                <a:tab pos="467487" algn="l"/>
              </a:tabLst>
            </a:pPr>
            <a:r>
              <a:rPr lang="en-US" b="1" dirty="0">
                <a:latin typeface="Arial" panose="020B0604020202020204" pitchFamily="34" charset="0"/>
                <a:ea typeface="Calibri" panose="020F0502020204030204" pitchFamily="34" charset="0"/>
                <a:cs typeface="Arial" panose="020B0604020202020204" pitchFamily="34" charset="0"/>
              </a:rPr>
              <a:t>   The Great Commission </a:t>
            </a:r>
            <a:r>
              <a:rPr lang="en-US" dirty="0">
                <a:latin typeface="Arial" panose="020B0604020202020204" pitchFamily="34" charset="0"/>
                <a:ea typeface="Calibri" panose="020F0502020204030204" pitchFamily="34" charset="0"/>
                <a:cs typeface="Arial" panose="020B0604020202020204" pitchFamily="34" charset="0"/>
              </a:rPr>
              <a:t>(Matt. 28:19-20)</a:t>
            </a:r>
          </a:p>
          <a:p>
            <a:pPr marL="292179"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Make disciples of all nations</a:t>
            </a:r>
          </a:p>
          <a:p>
            <a:pPr marL="292179"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Obey everything I have commanded you</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29</a:t>
            </a:fld>
            <a:endParaRPr lang="en-US"/>
          </a:p>
        </p:txBody>
      </p:sp>
    </p:spTree>
    <p:extLst>
      <p:ext uri="{BB962C8B-B14F-4D97-AF65-F5344CB8AC3E}">
        <p14:creationId xmlns:p14="http://schemas.microsoft.com/office/powerpoint/2010/main" val="353192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0" marR="0">
              <a:spcBef>
                <a:spcPts val="0"/>
              </a:spcBef>
            </a:pPr>
            <a:endParaRPr lang="es-CO" dirty="0">
              <a:effectLst/>
              <a:latin typeface="Arial" panose="020B0604020202020204" pitchFamily="34" charset="0"/>
              <a:ea typeface="Calibri" panose="020F0502020204030204" pitchFamily="34" charset="0"/>
              <a:cs typeface="Arial" panose="020B0604020202020204" pitchFamily="34" charset="0"/>
            </a:endParaRPr>
          </a:p>
          <a:p>
            <a:r>
              <a:rPr lang="en-US" b="0" kern="1200" dirty="0">
                <a:solidFill>
                  <a:schemeClr val="tx1"/>
                </a:solidFill>
                <a:effectLst/>
                <a:latin typeface="Arial" charset="0"/>
                <a:ea typeface="+mn-ea"/>
                <a:cs typeface="+mn-cs"/>
              </a:rPr>
              <a:t>The Foundations Leader Training Guide consists of the following</a:t>
            </a:r>
          </a:p>
          <a:p>
            <a:r>
              <a:rPr lang="en-US" b="0" kern="1200" dirty="0">
                <a:solidFill>
                  <a:schemeClr val="tx1"/>
                </a:solidFill>
                <a:effectLst/>
                <a:latin typeface="Arial" charset="0"/>
                <a:ea typeface="+mn-ea"/>
                <a:cs typeface="+mn-cs"/>
              </a:rPr>
              <a:t>1. </a:t>
            </a:r>
            <a:r>
              <a:rPr lang="en-US" kern="1200" dirty="0">
                <a:solidFill>
                  <a:schemeClr val="tx1"/>
                </a:solidFill>
                <a:effectLst/>
                <a:latin typeface="Arial" charset="0"/>
                <a:ea typeface="+mn-ea"/>
                <a:cs typeface="+mn-cs"/>
              </a:rPr>
              <a:t>The Great Commission</a:t>
            </a:r>
          </a:p>
          <a:p>
            <a:pPr marL="532416" lvl="1" indent="-292179" defTabSz="934974">
              <a:buFont typeface="Arial" panose="020B0604020202020204" pitchFamily="34" charset="0"/>
              <a:buChar char="•"/>
              <a:defRP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Vision for making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kern="1200" dirty="0">
                <a:solidFill>
                  <a:schemeClr val="tx1"/>
                </a:solidFill>
                <a:effectLst/>
                <a:latin typeface="Arial" charset="0"/>
                <a:ea typeface="+mn-ea"/>
                <a:cs typeface="+mn-cs"/>
              </a:rPr>
              <a:t>2. Our Response to the Great Commission</a:t>
            </a:r>
          </a:p>
          <a:p>
            <a:r>
              <a:rPr lang="en-US" kern="1200" dirty="0">
                <a:solidFill>
                  <a:schemeClr val="tx1"/>
                </a:solidFill>
                <a:effectLst/>
                <a:latin typeface="Arial" charset="0"/>
                <a:ea typeface="+mn-ea"/>
                <a:cs typeface="+mn-cs"/>
              </a:rPr>
              <a:t>3. Foundations Discipleship Plan</a:t>
            </a:r>
          </a:p>
          <a:p>
            <a:r>
              <a:rPr lang="en-US" kern="1200" dirty="0">
                <a:solidFill>
                  <a:schemeClr val="tx1"/>
                </a:solidFill>
                <a:effectLst/>
                <a:latin typeface="Arial" charset="0"/>
                <a:ea typeface="+mn-ea"/>
                <a:cs typeface="+mn-cs"/>
              </a:rPr>
              <a:t>4. Multiply Disciples by Apprenticeship</a:t>
            </a:r>
          </a:p>
          <a:p>
            <a:r>
              <a:rPr lang="en-US" kern="1200" dirty="0">
                <a:solidFill>
                  <a:schemeClr val="tx1"/>
                </a:solidFill>
                <a:effectLst/>
                <a:latin typeface="Arial" charset="0"/>
                <a:ea typeface="+mn-ea"/>
                <a:cs typeface="+mn-cs"/>
              </a:rPr>
              <a:t>5. How to Lead a Foundations Meeting</a:t>
            </a:r>
          </a:p>
          <a:p>
            <a:pPr marL="532416" lvl="1" indent="-292179">
              <a:buFont typeface="Arial" panose="020B0604020202020204" pitchFamily="34" charset="0"/>
              <a:buChar char="•"/>
            </a:pPr>
            <a:r>
              <a:rPr lang="en-US" dirty="0"/>
              <a:t>Trainer will model how to lead </a:t>
            </a:r>
          </a:p>
          <a:p>
            <a:pPr marL="532416" lvl="1" indent="-292179">
              <a:buFont typeface="Arial" panose="020B0604020202020204" pitchFamily="34" charset="0"/>
              <a:buChar char="•"/>
            </a:pPr>
            <a:r>
              <a:rPr lang="en-US" dirty="0"/>
              <a:t>Participants will lead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a:t>
            </a:fld>
            <a:endParaRPr lang="en-US"/>
          </a:p>
        </p:txBody>
      </p:sp>
    </p:spTree>
    <p:extLst>
      <p:ext uri="{BB962C8B-B14F-4D97-AF65-F5344CB8AC3E}">
        <p14:creationId xmlns:p14="http://schemas.microsoft.com/office/powerpoint/2010/main" val="47912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682750" y="104775"/>
            <a:ext cx="3717925" cy="2787650"/>
          </a:xfrm>
          <a:ln/>
        </p:spPr>
      </p:sp>
      <p:sp>
        <p:nvSpPr>
          <p:cNvPr id="209923" name="Rectangle 3"/>
          <p:cNvSpPr>
            <a:spLocks noGrp="1" noChangeArrowheads="1"/>
          </p:cNvSpPr>
          <p:nvPr>
            <p:ph type="body" idx="1"/>
          </p:nvPr>
        </p:nvSpPr>
        <p:spPr>
          <a:xfrm>
            <a:off x="148281" y="3015049"/>
            <a:ext cx="6708132" cy="54431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0"/>
              </a:spcBef>
              <a:buClrTx/>
              <a:buSzTx/>
              <a:buFontTx/>
              <a:buNone/>
              <a:tabLst/>
              <a:defRPr/>
            </a:pPr>
            <a:r>
              <a:rPr lang="en-US" kern="1200" dirty="0">
                <a:solidFill>
                  <a:schemeClr val="tx1"/>
                </a:solidFill>
                <a:effectLst/>
              </a:rPr>
              <a:t>Ingredients of a disciple of Jesus:</a:t>
            </a:r>
          </a:p>
          <a:p>
            <a:pPr marL="520700" marR="0" lvl="1"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and Outreach</a:t>
            </a:r>
          </a:p>
          <a:p>
            <a:pPr marL="0" marR="0" lvl="0" indent="0">
              <a:spcBef>
                <a:spcPts val="0"/>
              </a:spcBef>
              <a:buFont typeface="Arial" panose="020B0604020202020204" pitchFamily="34" charset="0"/>
              <a:buNone/>
            </a:pPr>
            <a:r>
              <a:rPr lang="en-US" kern="1200" dirty="0">
                <a:solidFill>
                  <a:schemeClr val="tx1"/>
                </a:solidFill>
                <a:effectLst/>
              </a:rPr>
              <a:t>These ingredients provide a summary of all of Jesus’ commands</a:t>
            </a:r>
            <a:endParaRPr lang="en-US" dirty="0">
              <a:latin typeface="Arial" panose="020B0604020202020204" pitchFamily="34" charset="0"/>
              <a:ea typeface="Calibri" panose="020F0502020204030204" pitchFamily="34" charset="0"/>
              <a:cs typeface="Arial" panose="020B0604020202020204" pitchFamily="34" charset="0"/>
            </a:endParaRPr>
          </a:p>
          <a:p>
            <a:pPr marL="520700" marR="0" lvl="1"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The Bible is not a menu that we use to choose what areas we want to obey.</a:t>
            </a:r>
          </a:p>
          <a:p>
            <a:pPr marL="520700" marR="0" lvl="1"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 disciple needs to grow spiritually in all these areas</a:t>
            </a:r>
          </a:p>
          <a:p>
            <a:pPr marL="0" marR="0">
              <a:spcBef>
                <a:spcPts val="0"/>
              </a:spcBef>
            </a:pPr>
            <a:r>
              <a:rPr lang="en-US" b="1" dirty="0">
                <a:latin typeface="Arial" panose="020B0604020202020204" pitchFamily="34" charset="0"/>
                <a:ea typeface="Calibri" panose="020F0502020204030204" pitchFamily="34" charset="0"/>
                <a:cs typeface="Arial" panose="020B0604020202020204" pitchFamily="34" charset="0"/>
              </a:rPr>
              <a:t>Foundations Discipleship Process</a:t>
            </a:r>
          </a:p>
          <a:p>
            <a:pPr marL="342900" marR="0" lvl="0" indent="-342900">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used four distinct training phases to make His disciples and we do the same thing.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follow a process of Come-Grow-Serve-Go.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figure shows how all of the ingredients of a disciple are included in the discipleship process.</a:t>
            </a:r>
          </a:p>
          <a:p>
            <a:pPr marL="342900" marR="274320" lvl="0" indent="-342900" eaLnBrk="0" fontAlgn="base" hangingPunct="0">
              <a:lnSpc>
                <a:spcPct val="115000"/>
              </a:lnSpc>
              <a:spcBef>
                <a:spcPts val="0"/>
              </a:spcBef>
              <a:spcAft>
                <a:spcPts val="0"/>
              </a:spcAft>
              <a:buSzPts val="1100"/>
              <a:buFont typeface="Symbol" panose="05050102010706020507" pitchFamily="18" charset="2"/>
              <a:buChar char=""/>
            </a:pPr>
            <a:r>
              <a:rPr lang="en-US" sz="16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Unless we use the same ingredients and the same process Jesus used,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77850" lvl="1" indent="-342900" eaLnBrk="0" fontAlgn="base" hangingPunct="0">
              <a:buFont typeface="Courier New" panose="02070309020205020404" pitchFamily="49" charset="0"/>
              <a:buChar char="o"/>
            </a:pPr>
            <a:r>
              <a:rPr lang="en-US" kern="1200" dirty="0">
                <a:solidFill>
                  <a:srgbClr val="000000"/>
                </a:solidFill>
                <a:effectLst/>
                <a:ea typeface="SimSun" panose="02010600030101010101" pitchFamily="2" charset="-122"/>
                <a:cs typeface="Arial" panose="020B0604020202020204" pitchFamily="34" charset="0"/>
              </a:rPr>
              <a:t>we won’t make the kind of disciples Jesus wants us to make.</a:t>
            </a:r>
            <a:endParaRPr lang="en-US" dirty="0">
              <a:effectLst/>
            </a:endParaRPr>
          </a:p>
          <a:p>
            <a:pPr marL="0" marR="0">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Foundations Group members stay with the same group </a:t>
            </a:r>
          </a:p>
          <a:p>
            <a:pPr marL="508000" marR="0" lvl="0" indent="-285750">
              <a:lnSpc>
                <a:spcPct val="115000"/>
              </a:lnSpc>
              <a:spcBef>
                <a:spcPts val="0"/>
              </a:spcBef>
              <a:spcAft>
                <a:spcPts val="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panose="020B0604020202020204" pitchFamily="34" charset="0"/>
              </a:rPr>
              <a:t>and the same leader through the Foundations study</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This way they maintain the relationships they started with. </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This is the same way Jesus trained His disciples. </a:t>
            </a:r>
          </a:p>
          <a:p>
            <a:pPr>
              <a:spcAft>
                <a:spcPts val="0"/>
              </a:spcAft>
            </a:pPr>
            <a:endParaRPr lang="en-US" altLang="en-US" dirty="0">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299EC855-85C8-4636-94D1-D2021B3D7999}"/>
              </a:ext>
            </a:extLst>
          </p:cNvPr>
          <p:cNvSpPr>
            <a:spLocks noGrp="1"/>
          </p:cNvSpPr>
          <p:nvPr>
            <p:ph type="sldNum" sz="quarter" idx="5"/>
          </p:nvPr>
        </p:nvSpPr>
        <p:spPr>
          <a:xfrm>
            <a:off x="3884613" y="8685213"/>
            <a:ext cx="2971800" cy="458787"/>
          </a:xfrm>
          <a:prstGeom prst="rect">
            <a:avLst/>
          </a:prstGeom>
        </p:spPr>
        <p:txBody>
          <a:bodyPr/>
          <a:lstStyle/>
          <a:p>
            <a:fld id="{61A33481-CB89-42A7-9E43-F98DCCF2FD68}"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682750" y="104775"/>
            <a:ext cx="3717925" cy="2787650"/>
          </a:xfrm>
          <a:ln/>
        </p:spPr>
      </p:sp>
      <p:sp>
        <p:nvSpPr>
          <p:cNvPr id="210947" name="Rectangle 3"/>
          <p:cNvSpPr>
            <a:spLocks noGrp="1" noChangeArrowheads="1"/>
          </p:cNvSpPr>
          <p:nvPr>
            <p:ph type="body" idx="1"/>
          </p:nvPr>
        </p:nvSpPr>
        <p:spPr>
          <a:xfrm>
            <a:off x="259492" y="3002693"/>
            <a:ext cx="6596921" cy="54555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latin typeface="Arial" panose="020B0604020202020204" pitchFamily="34" charset="0"/>
                <a:ea typeface="Calibri" panose="020F0502020204030204" pitchFamily="34" charset="0"/>
                <a:cs typeface="Arial" panose="020B0604020202020204" pitchFamily="34" charset="0"/>
              </a:rPr>
              <a:t>Foundations Material</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The Foundations </a:t>
            </a:r>
            <a:r>
              <a:rPr lang="en-US" dirty="0">
                <a:latin typeface="Arial" panose="020B0604020202020204" pitchFamily="34" charset="0"/>
                <a:ea typeface="Calibri" panose="020F0502020204030204" pitchFamily="34" charset="0"/>
                <a:cs typeface="Arial" panose="020B0604020202020204" pitchFamily="34" charset="0"/>
              </a:rPr>
              <a:t>material</a:t>
            </a:r>
            <a:r>
              <a:rPr lang="en-US" dirty="0">
                <a:effectLst/>
                <a:latin typeface="Arial" panose="020B0604020202020204" pitchFamily="34" charset="0"/>
                <a:ea typeface="Calibri" panose="020F0502020204030204" pitchFamily="34" charset="0"/>
                <a:cs typeface="Arial" panose="020B0604020202020204" pitchFamily="34" charset="0"/>
              </a:rPr>
              <a:t> can be used for one-on-one discipleship </a:t>
            </a:r>
          </a:p>
          <a:p>
            <a:r>
              <a:rPr lang="en-US" dirty="0">
                <a:effectLst/>
                <a:latin typeface="Arial" panose="020B0604020202020204" pitchFamily="34" charset="0"/>
                <a:ea typeface="Calibri" panose="020F0502020204030204" pitchFamily="34" charset="0"/>
                <a:cs typeface="Arial" panose="020B0604020202020204" pitchFamily="34" charset="0"/>
              </a:rPr>
              <a:t>         or with 2-10 other people</a:t>
            </a: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Foundations is a series of topical Bible studies:</a:t>
            </a:r>
          </a:p>
          <a:p>
            <a:pPr marL="350615" indent="-350615">
              <a:buFont typeface="+mj-lt"/>
              <a:buAutoNum type="arabicPeriod"/>
            </a:pPr>
            <a:r>
              <a:rPr lang="en-US" b="1" dirty="0">
                <a:effectLst/>
                <a:latin typeface="Arial" panose="020B0604020202020204" pitchFamily="34" charset="0"/>
                <a:ea typeface="Times New Roman" panose="02020603050405020304" pitchFamily="18" charset="0"/>
                <a:cs typeface="Arial" panose="020B0604020202020204" pitchFamily="34" charset="0"/>
              </a:rPr>
              <a:t>Come </a:t>
            </a:r>
            <a:r>
              <a:rPr lang="en-US" dirty="0">
                <a:effectLst/>
                <a:latin typeface="Arial" panose="020B0604020202020204" pitchFamily="34" charset="0"/>
                <a:ea typeface="Times New Roman" panose="02020603050405020304" pitchFamily="18" charset="0"/>
                <a:cs typeface="Arial" panose="020B0604020202020204" pitchFamily="34" charset="0"/>
              </a:rPr>
              <a:t>and get to know God and His people. This is where we learn who God is and the importance of fellowship with other Christians.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a:pPr>
            <a:r>
              <a:rPr lang="en-US" b="1" dirty="0">
                <a:effectLst/>
                <a:latin typeface="Arial" panose="020B0604020202020204" pitchFamily="34" charset="0"/>
                <a:ea typeface="Times New Roman" panose="02020603050405020304" pitchFamily="18" charset="0"/>
                <a:cs typeface="Arial" panose="020B0604020202020204" pitchFamily="34" charset="0"/>
              </a:rPr>
              <a:t>Grow </a:t>
            </a:r>
            <a:r>
              <a:rPr lang="en-US" dirty="0">
                <a:effectLst/>
                <a:latin typeface="Arial" panose="020B0604020202020204" pitchFamily="34" charset="0"/>
                <a:ea typeface="Times New Roman" panose="02020603050405020304" pitchFamily="18" charset="0"/>
                <a:cs typeface="Arial" panose="020B0604020202020204" pitchFamily="34" charset="0"/>
              </a:rPr>
              <a:t>in your relationship with God</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Learn how to grow spiritually through God’s Word and prayer.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a:pPr>
            <a:r>
              <a:rPr lang="en-US" b="1" dirty="0">
                <a:effectLst/>
                <a:latin typeface="Arial" panose="020B0604020202020204" pitchFamily="34" charset="0"/>
                <a:ea typeface="Times New Roman" panose="02020603050405020304" pitchFamily="18" charset="0"/>
                <a:cs typeface="Arial" panose="020B0604020202020204" pitchFamily="34" charset="0"/>
              </a:rPr>
              <a:t>Serve </a:t>
            </a:r>
            <a:r>
              <a:rPr lang="en-US" dirty="0">
                <a:effectLst/>
                <a:latin typeface="Arial" panose="020B0604020202020204" pitchFamily="34" charset="0"/>
                <a:ea typeface="Times New Roman" panose="02020603050405020304" pitchFamily="18" charset="0"/>
                <a:cs typeface="Arial" panose="020B0604020202020204" pitchFamily="34" charset="0"/>
              </a:rPr>
              <a:t>by giving and caring for others. Learn about your spiritual gifts and abilities and how to give to and serve God and others.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a:pPr>
            <a:r>
              <a:rPr lang="en-US" b="1" dirty="0">
                <a:effectLst/>
                <a:latin typeface="Arial" panose="020B0604020202020204" pitchFamily="34" charset="0"/>
                <a:ea typeface="Times New Roman" panose="02020603050405020304" pitchFamily="18" charset="0"/>
                <a:cs typeface="Arial" panose="020B0604020202020204" pitchFamily="34" charset="0"/>
              </a:rPr>
              <a:t>Go </a:t>
            </a:r>
            <a:r>
              <a:rPr lang="en-US" dirty="0">
                <a:effectLst/>
                <a:latin typeface="Arial" panose="020B0604020202020204" pitchFamily="34" charset="0"/>
                <a:ea typeface="Times New Roman" panose="02020603050405020304" pitchFamily="18" charset="0"/>
                <a:cs typeface="Arial" panose="020B0604020202020204" pitchFamily="34" charset="0"/>
              </a:rPr>
              <a:t>and make disciples. Invest in the lives of others and invite them to know the Lord when they are ready. Then we make disciples by helping them go through this process of Come-Grow-Serve-Go.</a:t>
            </a:r>
          </a:p>
        </p:txBody>
      </p:sp>
      <p:sp>
        <p:nvSpPr>
          <p:cNvPr id="5" name="Slide Number Placeholder 3">
            <a:extLst>
              <a:ext uri="{FF2B5EF4-FFF2-40B4-BE49-F238E27FC236}">
                <a16:creationId xmlns:a16="http://schemas.microsoft.com/office/drawing/2014/main" id="{10146C87-91CD-4E2D-A037-508434785F8B}"/>
              </a:ext>
            </a:extLst>
          </p:cNvPr>
          <p:cNvSpPr>
            <a:spLocks noGrp="1"/>
          </p:cNvSpPr>
          <p:nvPr>
            <p:ph type="sldNum" sz="quarter" idx="5"/>
          </p:nvPr>
        </p:nvSpPr>
        <p:spPr>
          <a:xfrm>
            <a:off x="3884613" y="8685213"/>
            <a:ext cx="2971800" cy="458787"/>
          </a:xfrm>
          <a:prstGeom prst="rect">
            <a:avLst/>
          </a:prstGeom>
        </p:spPr>
        <p:txBody>
          <a:bodyPr/>
          <a:lstStyle/>
          <a:p>
            <a:fld id="{61A33481-CB89-42A7-9E43-F98DCCF2FD68}"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116872"/>
            <a:r>
              <a:rPr lang="en-US" b="1" dirty="0">
                <a:latin typeface="Arial" panose="020B0604020202020204" pitchFamily="34" charset="0"/>
                <a:ea typeface="Times New Roman" panose="02020603050405020304" pitchFamily="18" charset="0"/>
                <a:cs typeface="Arial" panose="020B0604020202020204" pitchFamily="34" charset="0"/>
              </a:rPr>
              <a:t>Distinctives of the “Come” Section</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Evangelism</a:t>
            </a:r>
          </a:p>
          <a:p>
            <a:pPr marL="519430"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 Help people find out who the God of the Bible is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519430"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and to give them enough information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519430"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so that they can make an informed decision to receive Christ for eternal life.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We are developing relationships and trust rather than engaging them in training. </a:t>
            </a: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We emphasize encouragement and not accountability. </a:t>
            </a: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Having fun together is very important.</a:t>
            </a: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It is best to meet in someone’s home or another neutral location. </a:t>
            </a:r>
          </a:p>
          <a:p>
            <a:pPr marL="116872"/>
            <a:r>
              <a:rPr lang="en-US" dirty="0">
                <a:latin typeface="Arial" panose="020B0604020202020204" pitchFamily="34" charset="0"/>
                <a:ea typeface="Calibri" panose="020F0502020204030204" pitchFamily="34" charset="0"/>
                <a:cs typeface="Arial" panose="020B0604020202020204" pitchFamily="34" charset="0"/>
              </a:rPr>
              <a:t> </a:t>
            </a: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Believers should go through the </a:t>
            </a:r>
            <a:r>
              <a:rPr lang="en-US" b="1" dirty="0">
                <a:latin typeface="Arial" panose="020B0604020202020204" pitchFamily="34" charset="0"/>
                <a:ea typeface="Calibri" panose="020F0502020204030204" pitchFamily="34" charset="0"/>
                <a:cs typeface="Arial" panose="020B0604020202020204" pitchFamily="34" charset="0"/>
              </a:rPr>
              <a:t>Come</a:t>
            </a:r>
            <a:r>
              <a:rPr lang="en-US" dirty="0">
                <a:latin typeface="Arial" panose="020B0604020202020204" pitchFamily="34" charset="0"/>
                <a:ea typeface="Calibri" panose="020F0502020204030204" pitchFamily="34" charset="0"/>
                <a:cs typeface="Arial" panose="020B0604020202020204" pitchFamily="34" charset="0"/>
              </a:rPr>
              <a:t> section in a Foundations Group </a:t>
            </a:r>
          </a:p>
          <a:p>
            <a:pPr marL="467487" lvl="1" indent="-227251">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for their own spiritual growth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67487" lvl="1" indent="-227251">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and to see how to help an unbeliever get to know who God is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519430"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and how to help them receive Christ for eternal life. </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32</a:t>
            </a:fld>
            <a:endParaRPr lang="en-US"/>
          </a:p>
        </p:txBody>
      </p:sp>
    </p:spTree>
    <p:extLst>
      <p:ext uri="{BB962C8B-B14F-4D97-AF65-F5344CB8AC3E}">
        <p14:creationId xmlns:p14="http://schemas.microsoft.com/office/powerpoint/2010/main" val="1255273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116872"/>
            <a:r>
              <a:rPr lang="en-US" b="1" dirty="0">
                <a:latin typeface="Arial" panose="020B0604020202020204" pitchFamily="34" charset="0"/>
                <a:ea typeface="Times New Roman" panose="02020603050405020304" pitchFamily="18" charset="0"/>
                <a:cs typeface="Arial" panose="020B0604020202020204" pitchFamily="34" charset="0"/>
              </a:rPr>
              <a:t>Distinctives of the </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“Grow, Serve, and Go” Sections</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Discipleship</a:t>
            </a:r>
          </a:p>
          <a:p>
            <a:pPr marL="467487" indent="-23699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Growing to be a spiritually mature follower of Jesus, a disciple. </a:t>
            </a:r>
          </a:p>
          <a:p>
            <a:pPr marL="350615" indent="-350615">
              <a:buFont typeface="Symbol" panose="05050102010706020507" pitchFamily="18" charset="2"/>
              <a:buChar char=""/>
              <a:tabLst>
                <a:tab pos="467487" algn="l"/>
              </a:tabLst>
            </a:pPr>
            <a:r>
              <a:rPr lang="en-US" dirty="0">
                <a:latin typeface="Arial" panose="020B0604020202020204" pitchFamily="34" charset="0"/>
                <a:ea typeface="Calibri" panose="020F0502020204030204" pitchFamily="34" charset="0"/>
                <a:cs typeface="Arial" panose="020B0604020202020204" pitchFamily="34" charset="0"/>
              </a:rPr>
              <a:t>Increasing Commitment, Discipline, and Accountability</a:t>
            </a:r>
          </a:p>
          <a:p>
            <a:pPr marL="350615" indent="-350615">
              <a:buFont typeface="Symbol" panose="05050102010706020507" pitchFamily="18" charset="2"/>
              <a:buChar char=""/>
              <a:tabLst>
                <a:tab pos="467487" algn="l"/>
              </a:tabLst>
            </a:pPr>
            <a:r>
              <a:rPr lang="en-US" dirty="0">
                <a:effectLst/>
                <a:latin typeface="Arial" panose="020B0604020202020204" pitchFamily="34" charset="0"/>
                <a:ea typeface="Calibri" panose="020F0502020204030204" pitchFamily="34" charset="0"/>
                <a:cs typeface="Arial" panose="020B0604020202020204" pitchFamily="34" charset="0"/>
              </a:rPr>
              <a:t>Focus on Christian Habits like prayer and Bible study</a:t>
            </a:r>
          </a:p>
          <a:p>
            <a:pPr marL="467487" lvl="1" indent="-240236">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The focus changes from basic beliefs to basic habits.</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Deeper Relationships</a:t>
            </a:r>
          </a:p>
          <a:p>
            <a:pPr marL="467487" indent="-236990">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We are developing authentic Christian relationships </a:t>
            </a:r>
          </a:p>
          <a:p>
            <a:pPr marL="759666" lvl="1" indent="-292179">
              <a:buFont typeface="Wingdings" panose="05000000000000000000" pitchFamily="2"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where people can share their hurts and experience real life change. </a:t>
            </a:r>
          </a:p>
          <a:p>
            <a:pPr marL="480473" lvl="1" indent="-240236">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Continue to have fun together</a:t>
            </a:r>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Ministry</a:t>
            </a:r>
          </a:p>
          <a:p>
            <a:pPr marL="530793" lvl="1" indent="-292179">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Learn about serving, giving, and outreach</a:t>
            </a:r>
          </a:p>
          <a:p>
            <a:pPr marL="530793" lvl="1" indent="-292179">
              <a:buFont typeface="Courier New" panose="02070309020205020404" pitchFamily="49" charset="0"/>
              <a:buChar char="o"/>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0557" indent="-292179" defTabSz="934974">
              <a:spcAft>
                <a:spcPts val="614"/>
              </a:spcAft>
              <a:buFont typeface="Arial" panose="020B0604020202020204" pitchFamily="34" charset="0"/>
              <a:buChar char="•"/>
              <a:defRPr/>
            </a:pPr>
            <a:r>
              <a:rPr lang="en-US" dirty="0"/>
              <a:t>You can meet in homes, neutral locations, or in the church. </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33</a:t>
            </a:fld>
            <a:endParaRPr lang="en-US"/>
          </a:p>
        </p:txBody>
      </p:sp>
    </p:spTree>
    <p:extLst>
      <p:ext uri="{BB962C8B-B14F-4D97-AF65-F5344CB8AC3E}">
        <p14:creationId xmlns:p14="http://schemas.microsoft.com/office/powerpoint/2010/main" val="6101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r>
              <a:rPr lang="en-US" b="1" dirty="0">
                <a:latin typeface="Arial" panose="020B0604020202020204" pitchFamily="34" charset="0"/>
                <a:ea typeface="Calibri" panose="020F0502020204030204" pitchFamily="34" charset="0"/>
                <a:cs typeface="Arial" panose="020B0604020202020204" pitchFamily="34" charset="0"/>
              </a:rPr>
              <a:t>Who can you invite to be in a Foundations Group?</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Immediate family</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Relatives</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F</a:t>
            </a:r>
            <a:r>
              <a:rPr lang="en-US" dirty="0">
                <a:effectLst/>
                <a:latin typeface="Arial" panose="020B0604020202020204" pitchFamily="34" charset="0"/>
                <a:ea typeface="Calibri" panose="020F0502020204030204" pitchFamily="34" charset="0"/>
                <a:cs typeface="Arial" panose="020B0604020202020204" pitchFamily="34" charset="0"/>
              </a:rPr>
              <a:t>riends</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Neighbors and work associates</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Acquaintances</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Church members</a:t>
            </a:r>
          </a:p>
          <a:p>
            <a:pPr lvl="0"/>
            <a:endParaRPr lang="en-US" dirty="0">
              <a:latin typeface="Arial" panose="020B0604020202020204" pitchFamily="34" charset="0"/>
              <a:ea typeface="Calibri" panose="020F0502020204030204" pitchFamily="34" charset="0"/>
              <a:cs typeface="Arial" panose="020B0604020202020204" pitchFamily="34" charset="0"/>
            </a:endParaRPr>
          </a:p>
          <a:p>
            <a:pPr marL="292179" indent="-292179" defTabSz="934974">
              <a:buFont typeface="Arial" panose="020B0604020202020204" pitchFamily="34" charset="0"/>
              <a:buChar char="•"/>
              <a:defRPr/>
            </a:pPr>
            <a:r>
              <a:rPr lang="en-US" dirty="0">
                <a:latin typeface="Arial" panose="020B0604020202020204" pitchFamily="34" charset="0"/>
                <a:ea typeface="Calibri" panose="020F0502020204030204" pitchFamily="34" charset="0"/>
                <a:cs typeface="Arial" panose="020B0604020202020204" pitchFamily="34" charset="0"/>
              </a:rPr>
              <a:t>Have participants write names on index cards</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34</a:t>
            </a:fld>
            <a:endParaRPr lang="en-US"/>
          </a:p>
        </p:txBody>
      </p:sp>
    </p:spTree>
    <p:extLst>
      <p:ext uri="{BB962C8B-B14F-4D97-AF65-F5344CB8AC3E}">
        <p14:creationId xmlns:p14="http://schemas.microsoft.com/office/powerpoint/2010/main" val="1914973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a:lnSpc>
                <a:spcPct val="120000"/>
              </a:lnSpc>
              <a:spcBef>
                <a:spcPts val="614"/>
              </a:spcBef>
            </a:pPr>
            <a:r>
              <a:rPr lang="en-US" altLang="en-US" dirty="0"/>
              <a:t>In your groups talk about:</a:t>
            </a:r>
          </a:p>
          <a:p>
            <a:pPr marL="467487" indent="-467487">
              <a:lnSpc>
                <a:spcPct val="120000"/>
              </a:lnSpc>
              <a:spcBef>
                <a:spcPts val="614"/>
              </a:spcBef>
              <a:buFont typeface="Arial" panose="020B0604020202020204" pitchFamily="34" charset="0"/>
              <a:buChar char="•"/>
            </a:pPr>
            <a:r>
              <a:rPr lang="en-US" altLang="en-US" dirty="0"/>
              <a:t>What challenges have you had in training leaders to make disciples</a:t>
            </a:r>
          </a:p>
          <a:p>
            <a:endParaRPr lang="en-US" dirty="0"/>
          </a:p>
          <a:p>
            <a:pPr marL="292179" indent="-292179" defTabSz="934974">
              <a:spcAft>
                <a:spcPts val="614"/>
              </a:spcAft>
              <a:buFont typeface="Arial" panose="020B0604020202020204" pitchFamily="34" charset="0"/>
              <a:buChar char="•"/>
              <a:defRPr/>
            </a:pPr>
            <a:r>
              <a:rPr lang="en-US" dirty="0"/>
              <a:t>Ask participants to share what they talked about and if they have any questions</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35</a:t>
            </a:fld>
            <a:endParaRPr lang="en-US"/>
          </a:p>
        </p:txBody>
      </p:sp>
    </p:spTree>
    <p:extLst>
      <p:ext uri="{BB962C8B-B14F-4D97-AF65-F5344CB8AC3E}">
        <p14:creationId xmlns:p14="http://schemas.microsoft.com/office/powerpoint/2010/main" val="22898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365250" y="120650"/>
            <a:ext cx="3902075" cy="2925763"/>
          </a:xfrm>
          <a:ln/>
        </p:spPr>
      </p:sp>
      <p:sp>
        <p:nvSpPr>
          <p:cNvPr id="220163" name="Rectangle 3"/>
          <p:cNvSpPr>
            <a:spLocks noGrp="1" noChangeArrowheads="1"/>
          </p:cNvSpPr>
          <p:nvPr>
            <p:ph type="body" idx="1"/>
          </p:nvPr>
        </p:nvSpPr>
        <p:spPr>
          <a:xfrm>
            <a:off x="86497" y="3318391"/>
            <a:ext cx="6769916" cy="46639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latin typeface="Arial" panose="020B0604020202020204" pitchFamily="34" charset="0"/>
                <a:ea typeface="Calibri" panose="020F0502020204030204" pitchFamily="34" charset="0"/>
                <a:cs typeface="Arial" panose="020B0604020202020204" pitchFamily="34" charset="0"/>
              </a:rPr>
              <a:t>Multiply Disciples by Apprenticeship </a:t>
            </a:r>
          </a:p>
          <a:p>
            <a:pPr algn="ctr"/>
            <a:r>
              <a:rPr lang="en-US" b="1" dirty="0">
                <a:latin typeface="Arial" panose="020B0604020202020204" pitchFamily="34" charset="0"/>
                <a:ea typeface="Calibri" panose="020F0502020204030204" pitchFamily="34" charset="0"/>
                <a:cs typeface="Arial" panose="020B0604020202020204" pitchFamily="34" charset="0"/>
              </a:rPr>
              <a:t>Chapter 4</a:t>
            </a:r>
          </a:p>
          <a:p>
            <a:pPr>
              <a:lnSpc>
                <a:spcPct val="115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Apprenticeship Process with a Foundations Group or One-on-One</a:t>
            </a:r>
            <a:endParaRPr lang="en-US" sz="1200" dirty="0">
              <a:latin typeface="Arial" panose="020B0604020202020204" pitchFamily="34" charset="0"/>
              <a:ea typeface="Calibri" panose="020F0502020204030204" pitchFamily="34" charset="0"/>
              <a:cs typeface="Arial" panose="020B0604020202020204" pitchFamily="34" charset="0"/>
            </a:endParaRPr>
          </a:p>
          <a:p>
            <a:pPr marL="350615" indent="-350615">
              <a:spcAft>
                <a:spcPts val="1023"/>
              </a:spcAft>
              <a:buFont typeface="+mj-lt"/>
              <a:buAutoNum type="arabicPeriod"/>
            </a:pPr>
            <a:r>
              <a:rPr lang="en-US" b="1" u="sng" dirty="0">
                <a:effectLst/>
                <a:cs typeface="Arial" panose="020B0604020202020204" pitchFamily="34" charset="0"/>
              </a:rPr>
              <a:t>Model</a:t>
            </a:r>
            <a:r>
              <a:rPr lang="en-US" dirty="0">
                <a:effectLst/>
                <a:cs typeface="Arial" panose="020B0604020202020204" pitchFamily="34" charset="0"/>
              </a:rPr>
              <a:t> how to lead Foundations</a:t>
            </a:r>
            <a:endParaRPr lang="en-US" dirty="0">
              <a:effectLst/>
            </a:endParaRPr>
          </a:p>
          <a:p>
            <a:pPr marL="350615" indent="-350615">
              <a:spcAft>
                <a:spcPts val="1023"/>
              </a:spcAft>
              <a:buFont typeface="+mj-lt"/>
              <a:buAutoNum type="arabicPeriod"/>
            </a:pPr>
            <a:r>
              <a:rPr lang="en-US" b="1" u="sng" dirty="0">
                <a:effectLst/>
                <a:cs typeface="Arial" panose="020B0604020202020204" pitchFamily="34" charset="0"/>
              </a:rPr>
              <a:t>Choose</a:t>
            </a:r>
            <a:r>
              <a:rPr lang="en-US" dirty="0">
                <a:effectLst/>
                <a:cs typeface="Arial" panose="020B0604020202020204" pitchFamily="34" charset="0"/>
              </a:rPr>
              <a:t> the right people</a:t>
            </a:r>
            <a:endParaRPr lang="en-US" dirty="0">
              <a:effectLst/>
            </a:endParaRPr>
          </a:p>
          <a:p>
            <a:pPr marL="759666" lvl="1" indent="-292179">
              <a:spcAft>
                <a:spcPts val="1023"/>
              </a:spcAft>
              <a:buFont typeface="+mj-lt"/>
              <a:buAutoNum type="alphaLcPeriod"/>
            </a:pPr>
            <a:r>
              <a:rPr lang="en-US" dirty="0">
                <a:effectLst/>
                <a:ea typeface="Calibri" panose="020F0502020204030204" pitchFamily="34" charset="0"/>
                <a:cs typeface="Arial" panose="020B0604020202020204" pitchFamily="34" charset="0"/>
              </a:rPr>
              <a:t>Only a few people have the gifts, abilities, and calling to be Foundations leaders. </a:t>
            </a:r>
            <a:endParaRPr lang="en-US" dirty="0">
              <a:effectLst/>
            </a:endParaRPr>
          </a:p>
          <a:p>
            <a:pPr marL="759666" lvl="1" indent="-292179">
              <a:spcAft>
                <a:spcPts val="1023"/>
              </a:spcAft>
              <a:buFont typeface="+mj-lt"/>
              <a:buAutoNum type="alphaLcPeriod"/>
            </a:pPr>
            <a:r>
              <a:rPr lang="en-US" dirty="0">
                <a:effectLst/>
                <a:cs typeface="Arial" panose="020B0604020202020204" pitchFamily="34" charset="0"/>
              </a:rPr>
              <a:t>They understand this is about life change and not just learning information</a:t>
            </a:r>
            <a:endParaRPr lang="en-US" dirty="0">
              <a:effectLst/>
            </a:endParaRPr>
          </a:p>
          <a:p>
            <a:pPr marL="759666" lvl="1" indent="-292179">
              <a:spcAft>
                <a:spcPts val="1023"/>
              </a:spcAft>
              <a:buFont typeface="+mj-lt"/>
              <a:buAutoNum type="alphaLcPeriod"/>
            </a:pPr>
            <a:r>
              <a:rPr lang="en-US" dirty="0">
                <a:effectLst/>
                <a:cs typeface="Arial" panose="020B0604020202020204" pitchFamily="34" charset="0"/>
              </a:rPr>
              <a:t>They are: Faithful, Available, Teachable</a:t>
            </a:r>
            <a:endParaRPr lang="en-US" dirty="0">
              <a:effectLst/>
            </a:endParaRPr>
          </a:p>
          <a:p>
            <a:pPr marL="759666" lvl="1" indent="-292179">
              <a:spcAft>
                <a:spcPts val="1023"/>
              </a:spcAft>
              <a:buFont typeface="+mj-lt"/>
              <a:buAutoNum type="alphaLcPeriod"/>
            </a:pPr>
            <a:r>
              <a:rPr lang="en-US" dirty="0">
                <a:effectLst/>
                <a:cs typeface="Arial" panose="020B0604020202020204" pitchFamily="34" charset="0"/>
              </a:rPr>
              <a:t>It may be apparent early on or it may take a while to know if the person is capable of being a Foundations leader</a:t>
            </a:r>
            <a:endParaRPr lang="en-US" dirty="0">
              <a:effectLst/>
            </a:endParaRPr>
          </a:p>
          <a:p>
            <a:pPr marL="350615" indent="-350615">
              <a:spcAft>
                <a:spcPts val="1023"/>
              </a:spcAft>
              <a:buFont typeface="+mj-lt"/>
              <a:buAutoNum type="arabicPeriod"/>
            </a:pPr>
            <a:r>
              <a:rPr lang="en-US" dirty="0">
                <a:effectLst/>
                <a:cs typeface="Arial" panose="020B0604020202020204" pitchFamily="34" charset="0"/>
              </a:rPr>
              <a:t>Ask the potential apprentice to </a:t>
            </a:r>
            <a:r>
              <a:rPr lang="en-US" b="1" u="sng" dirty="0">
                <a:effectLst/>
                <a:cs typeface="Arial" panose="020B0604020202020204" pitchFamily="34" charset="0"/>
              </a:rPr>
              <a:t>observe you</a:t>
            </a:r>
            <a:r>
              <a:rPr lang="en-US" dirty="0">
                <a:effectLst/>
                <a:cs typeface="Arial" panose="020B0604020202020204" pitchFamily="34" charset="0"/>
              </a:rPr>
              <a:t> lead</a:t>
            </a:r>
            <a:endParaRPr lang="en-US" dirty="0">
              <a:effectLst/>
            </a:endParaRPr>
          </a:p>
          <a:p>
            <a:pPr marL="350615" indent="-350615">
              <a:spcAft>
                <a:spcPts val="1023"/>
              </a:spcAft>
              <a:buFont typeface="+mj-lt"/>
              <a:buAutoNum type="arabicPeriod"/>
            </a:pPr>
            <a:r>
              <a:rPr lang="en-US" b="1" u="sng" dirty="0">
                <a:effectLst/>
                <a:cs typeface="Arial" panose="020B0604020202020204" pitchFamily="34" charset="0"/>
              </a:rPr>
              <a:t>Initial Leader Training</a:t>
            </a:r>
            <a:r>
              <a:rPr lang="en-US" dirty="0">
                <a:effectLst/>
                <a:cs typeface="Arial" panose="020B0604020202020204" pitchFamily="34" charset="0"/>
              </a:rPr>
              <a:t> using the “Foundations Leader Training Guide”</a:t>
            </a:r>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621D086-CFA1-4725-88CF-C0C4A3B403BE}"/>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36</a:t>
            </a:fld>
            <a:endParaRPr lang="en-US"/>
          </a:p>
        </p:txBody>
      </p:sp>
    </p:spTree>
    <p:extLst>
      <p:ext uri="{BB962C8B-B14F-4D97-AF65-F5344CB8AC3E}">
        <p14:creationId xmlns:p14="http://schemas.microsoft.com/office/powerpoint/2010/main" val="91735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365250" y="120650"/>
            <a:ext cx="3902075" cy="2925763"/>
          </a:xfrm>
          <a:ln/>
        </p:spPr>
      </p:sp>
      <p:sp>
        <p:nvSpPr>
          <p:cNvPr id="220163" name="Rectangle 3"/>
          <p:cNvSpPr>
            <a:spLocks noGrp="1" noChangeArrowheads="1"/>
          </p:cNvSpPr>
          <p:nvPr>
            <p:ph type="body" idx="1"/>
          </p:nvPr>
        </p:nvSpPr>
        <p:spPr>
          <a:xfrm>
            <a:off x="86497" y="3367819"/>
            <a:ext cx="6769916" cy="46639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0615" indent="-350615">
              <a:spcAft>
                <a:spcPts val="1023"/>
              </a:spcAft>
              <a:buFont typeface="+mj-lt"/>
              <a:buAutoNum type="arabicPeriod" startAt="5"/>
            </a:pPr>
            <a:r>
              <a:rPr lang="en-US" b="1" u="sng" dirty="0">
                <a:effectLst/>
                <a:cs typeface="Arial" panose="020B0604020202020204" pitchFamily="34" charset="0"/>
              </a:rPr>
              <a:t>Observe and Coach</a:t>
            </a:r>
            <a:r>
              <a:rPr lang="en-US" dirty="0">
                <a:effectLst/>
                <a:cs typeface="Arial" panose="020B0604020202020204" pitchFamily="34" charset="0"/>
              </a:rPr>
              <a:t> them leading several sections of Foundations</a:t>
            </a:r>
            <a:endParaRPr lang="en-US" dirty="0">
              <a:effectLst/>
            </a:endParaRPr>
          </a:p>
          <a:p>
            <a:pPr marL="759666" lvl="1" indent="-292179">
              <a:spcAft>
                <a:spcPts val="1023"/>
              </a:spcAft>
              <a:buFont typeface="+mj-lt"/>
              <a:buAutoNum type="alphaLcPeriod"/>
            </a:pPr>
            <a:r>
              <a:rPr lang="en-US" dirty="0">
                <a:effectLst/>
                <a:cs typeface="Arial" panose="020B0604020202020204" pitchFamily="34" charset="0"/>
              </a:rPr>
              <a:t>Go through the Pre-Meeting Reminders with them before the meeting</a:t>
            </a:r>
            <a:endParaRPr lang="en-US" dirty="0">
              <a:effectLst/>
            </a:endParaRPr>
          </a:p>
          <a:p>
            <a:pPr marL="759666" lvl="1" indent="-292179">
              <a:spcAft>
                <a:spcPts val="1023"/>
              </a:spcAft>
              <a:buFont typeface="+mj-lt"/>
              <a:buAutoNum type="alphaLcPeriod"/>
            </a:pPr>
            <a:r>
              <a:rPr lang="en-US" b="1" dirty="0">
                <a:effectLst/>
                <a:cs typeface="Arial" panose="020B0604020202020204" pitchFamily="34" charset="0"/>
              </a:rPr>
              <a:t>Observe</a:t>
            </a:r>
            <a:r>
              <a:rPr lang="en-US" dirty="0">
                <a:effectLst/>
                <a:cs typeface="Arial" panose="020B0604020202020204" pitchFamily="34" charset="0"/>
              </a:rPr>
              <a:t> them as they lead</a:t>
            </a:r>
            <a:endParaRPr lang="en-US" dirty="0">
              <a:effectLst/>
            </a:endParaRPr>
          </a:p>
          <a:p>
            <a:pPr marL="759666" lvl="1" indent="-292179">
              <a:spcAft>
                <a:spcPts val="1023"/>
              </a:spcAft>
              <a:buFont typeface="+mj-lt"/>
              <a:buAutoNum type="alphaLcPeriod"/>
            </a:pPr>
            <a:r>
              <a:rPr lang="en-US" b="1" dirty="0">
                <a:effectLst/>
                <a:cs typeface="Arial" panose="020B0604020202020204" pitchFamily="34" charset="0"/>
              </a:rPr>
              <a:t>Coach</a:t>
            </a:r>
            <a:r>
              <a:rPr lang="en-US" dirty="0">
                <a:effectLst/>
                <a:cs typeface="Arial" panose="020B0604020202020204" pitchFamily="34" charset="0"/>
              </a:rPr>
              <a:t> them afterward using the Post-Meeting Evaluation </a:t>
            </a:r>
            <a:endParaRPr lang="en-US" dirty="0">
              <a:effectLst/>
            </a:endParaRPr>
          </a:p>
          <a:p>
            <a:pPr marL="1168718" lvl="2" indent="-233744">
              <a:spcAft>
                <a:spcPts val="1023"/>
              </a:spcAft>
              <a:buFont typeface="Symbol" panose="05050102010706020507" pitchFamily="18" charset="2"/>
              <a:buChar char=""/>
            </a:pPr>
            <a:r>
              <a:rPr lang="en-US" dirty="0">
                <a:effectLst/>
                <a:cs typeface="Arial" panose="020B0604020202020204" pitchFamily="34" charset="0"/>
              </a:rPr>
              <a:t>Use mostly encouragement. </a:t>
            </a:r>
            <a:endParaRPr lang="en-US" dirty="0">
              <a:effectLst/>
            </a:endParaRPr>
          </a:p>
          <a:p>
            <a:pPr marL="1168718" lvl="2" indent="-233744">
              <a:spcAft>
                <a:spcPts val="1023"/>
              </a:spcAft>
              <a:buFont typeface="Symbol" panose="05050102010706020507" pitchFamily="18" charset="2"/>
              <a:buChar char=""/>
            </a:pPr>
            <a:r>
              <a:rPr lang="en-US" dirty="0">
                <a:effectLst/>
                <a:cs typeface="Arial" panose="020B0604020202020204" pitchFamily="34" charset="0"/>
              </a:rPr>
              <a:t>Make needed suggestions in a positive way</a:t>
            </a:r>
            <a:endParaRPr lang="en-US" dirty="0">
              <a:effectLst/>
            </a:endParaRPr>
          </a:p>
          <a:p>
            <a:pPr marL="350615" indent="-350615">
              <a:spcAft>
                <a:spcPts val="1023"/>
              </a:spcAft>
              <a:buFont typeface="+mj-lt"/>
              <a:buAutoNum type="arabicPeriod" startAt="5"/>
            </a:pPr>
            <a:r>
              <a:rPr lang="en-US" dirty="0">
                <a:effectLst/>
                <a:cs typeface="Arial" panose="020B0604020202020204" pitchFamily="34" charset="0"/>
              </a:rPr>
              <a:t>Ask them to be a </a:t>
            </a:r>
            <a:r>
              <a:rPr lang="en-US" b="1" u="sng" dirty="0">
                <a:effectLst/>
                <a:cs typeface="Arial" panose="020B0604020202020204" pitchFamily="34" charset="0"/>
              </a:rPr>
              <a:t>co-leader</a:t>
            </a:r>
            <a:r>
              <a:rPr lang="en-US" dirty="0">
                <a:effectLst/>
                <a:cs typeface="Arial" panose="020B0604020202020204" pitchFamily="34" charset="0"/>
              </a:rPr>
              <a:t> </a:t>
            </a:r>
            <a:endParaRPr lang="en-US" dirty="0">
              <a:effectLst/>
            </a:endParaRPr>
          </a:p>
          <a:p>
            <a:pPr marL="759666" lvl="1" indent="-292179">
              <a:spcAft>
                <a:spcPts val="1023"/>
              </a:spcAft>
              <a:buFont typeface="+mj-lt"/>
              <a:buAutoNum type="alphaLcPeriod"/>
            </a:pPr>
            <a:r>
              <a:rPr lang="en-US" dirty="0">
                <a:effectLst/>
                <a:cs typeface="Arial" panose="020B0604020202020204" pitchFamily="34" charset="0"/>
              </a:rPr>
              <a:t>Allow them to lead on a regular basis</a:t>
            </a:r>
            <a:endParaRPr lang="en-US" dirty="0">
              <a:effectLst/>
            </a:endParaRPr>
          </a:p>
          <a:p>
            <a:pPr marL="759666" lvl="1" indent="-292179">
              <a:spcAft>
                <a:spcPts val="1023"/>
              </a:spcAft>
              <a:buFont typeface="+mj-lt"/>
              <a:buAutoNum type="alphaLcPeriod"/>
            </a:pPr>
            <a:r>
              <a:rPr lang="en-US" b="1" dirty="0">
                <a:effectLst/>
                <a:cs typeface="Arial" panose="020B0604020202020204" pitchFamily="34" charset="0"/>
              </a:rPr>
              <a:t>Observe</a:t>
            </a:r>
            <a:r>
              <a:rPr lang="en-US" dirty="0">
                <a:effectLst/>
                <a:cs typeface="Arial" panose="020B0604020202020204" pitchFamily="34" charset="0"/>
              </a:rPr>
              <a:t> and </a:t>
            </a:r>
            <a:r>
              <a:rPr lang="en-US" b="1" dirty="0">
                <a:effectLst/>
                <a:cs typeface="Arial" panose="020B0604020202020204" pitchFamily="34" charset="0"/>
              </a:rPr>
              <a:t>coach</a:t>
            </a:r>
            <a:r>
              <a:rPr lang="en-US" dirty="0">
                <a:effectLst/>
                <a:cs typeface="Arial" panose="020B0604020202020204" pitchFamily="34" charset="0"/>
              </a:rPr>
              <a:t> them as above using the Foundations Meeting Checklist</a:t>
            </a:r>
            <a:endParaRPr lang="en-US" dirty="0">
              <a:effectLst/>
            </a:endParaRPr>
          </a:p>
          <a:p>
            <a:pPr marL="759666" lvl="1" indent="-292179">
              <a:spcAft>
                <a:spcPts val="1023"/>
              </a:spcAft>
              <a:buFont typeface="+mj-lt"/>
              <a:buAutoNum type="alphaLcPeriod"/>
            </a:pPr>
            <a:r>
              <a:rPr lang="en-US" dirty="0">
                <a:effectLst/>
                <a:cs typeface="Arial" panose="020B0604020202020204" pitchFamily="34" charset="0"/>
              </a:rPr>
              <a:t>Do this until you think they are ready to lead </a:t>
            </a:r>
            <a:endParaRPr lang="en-US" dirty="0">
              <a:effectLst/>
            </a:endParaRPr>
          </a:p>
          <a:p>
            <a:pPr marL="350615" indent="-350615">
              <a:spcAft>
                <a:spcPts val="1023"/>
              </a:spcAft>
              <a:buFont typeface="+mj-lt"/>
              <a:buAutoNum type="arabicPeriod" startAt="5"/>
            </a:pPr>
            <a:r>
              <a:rPr lang="en-US" dirty="0">
                <a:effectLst/>
                <a:cs typeface="Arial" panose="020B0604020202020204" pitchFamily="34" charset="0"/>
              </a:rPr>
              <a:t>Ask them to be the </a:t>
            </a:r>
            <a:r>
              <a:rPr lang="en-US" b="1" u="sng" dirty="0">
                <a:effectLst/>
                <a:cs typeface="Arial" panose="020B0604020202020204" pitchFamily="34" charset="0"/>
              </a:rPr>
              <a:t>leader</a:t>
            </a:r>
            <a:r>
              <a:rPr lang="en-US" dirty="0">
                <a:effectLst/>
                <a:cs typeface="Arial" panose="020B0604020202020204" pitchFamily="34" charset="0"/>
              </a:rPr>
              <a:t> of Foundations with a group or one-on-one</a:t>
            </a:r>
            <a:endParaRPr lang="en-US" dirty="0">
              <a:effectLst/>
            </a:endParaRPr>
          </a:p>
          <a:p>
            <a:pPr marL="350615" indent="-350615">
              <a:spcAft>
                <a:spcPts val="1023"/>
              </a:spcAft>
              <a:buFont typeface="+mj-lt"/>
              <a:buAutoNum type="arabicPeriod" startAt="5"/>
            </a:pPr>
            <a:r>
              <a:rPr lang="en-US" b="1" u="sng" dirty="0">
                <a:effectLst/>
                <a:cs typeface="Arial" panose="020B0604020202020204" pitchFamily="34" charset="0"/>
              </a:rPr>
              <a:t>Ongoing training</a:t>
            </a:r>
            <a:r>
              <a:rPr lang="en-US" dirty="0">
                <a:effectLst/>
                <a:cs typeface="Arial" panose="020B0604020202020204" pitchFamily="34" charset="0"/>
              </a:rPr>
              <a:t> with other Foundations leaders</a:t>
            </a:r>
            <a:endParaRPr lang="en-US" dirty="0">
              <a:effectLst/>
            </a:endParaRPr>
          </a:p>
          <a:p>
            <a:pPr>
              <a:spcBef>
                <a:spcPts val="0"/>
              </a:spcBef>
            </a:pPr>
            <a:endParaRPr lang="en-US" altLang="en-US" dirty="0"/>
          </a:p>
        </p:txBody>
      </p:sp>
      <p:sp>
        <p:nvSpPr>
          <p:cNvPr id="4" name="Slide Number Placeholder 3">
            <a:extLst>
              <a:ext uri="{FF2B5EF4-FFF2-40B4-BE49-F238E27FC236}">
                <a16:creationId xmlns:a16="http://schemas.microsoft.com/office/drawing/2014/main" id="{0621D086-CFA1-4725-88CF-C0C4A3B403BE}"/>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37</a:t>
            </a:fld>
            <a:endParaRPr lang="en-US"/>
          </a:p>
        </p:txBody>
      </p:sp>
    </p:spTree>
    <p:extLst>
      <p:ext uri="{BB962C8B-B14F-4D97-AF65-F5344CB8AC3E}">
        <p14:creationId xmlns:p14="http://schemas.microsoft.com/office/powerpoint/2010/main" val="1941555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r>
              <a:rPr lang="en-US"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Power of Multiplication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Great Commission can be finished in one generation by just one disciple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59666" lvl="1" indent="-292179">
              <a:buFont typeface="Courier New" panose="02070309020205020404" pitchFamily="49" charset="0"/>
              <a:buChar char="o"/>
            </a:pPr>
            <a:r>
              <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each disciple makes one multiplying disciple every year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Growth starts slowly: 1, 2, 4, 8, 16, etc.</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growth reaches the entire population of the world in only 34 years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exponential growth</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DDB7EB-0B50-4048-AE75-8518880A8D46}" type="slidenum">
              <a:rPr lang="en-US" smtClean="0"/>
              <a:t>38</a:t>
            </a:fld>
            <a:endParaRPr lang="en-US"/>
          </a:p>
        </p:txBody>
      </p:sp>
    </p:spTree>
    <p:extLst>
      <p:ext uri="{BB962C8B-B14F-4D97-AF65-F5344CB8AC3E}">
        <p14:creationId xmlns:p14="http://schemas.microsoft.com/office/powerpoint/2010/main" val="434544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292179" indent="-292179">
              <a:buFont typeface="Arial" panose="020B0604020202020204" pitchFamily="34" charset="0"/>
              <a:buChar char="•"/>
            </a:pPr>
            <a:r>
              <a:rPr lang="en-US"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start making disciples who will multiply every year,</a:t>
            </a:r>
          </a:p>
          <a:p>
            <a:pPr marL="532416" lvl="1" indent="-292179">
              <a:buFont typeface="Arial" panose="020B0604020202020204" pitchFamily="34" charset="0"/>
              <a:buChar char="•"/>
            </a:pPr>
            <a:r>
              <a:rPr lang="en-US"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will have made 16,000 multiplying disciples in your community in 15 years</a:t>
            </a:r>
          </a:p>
          <a:p>
            <a:endParaRPr lang="en-US" b="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DDB7EB-0B50-4048-AE75-8518880A8D46}" type="slidenum">
              <a:rPr lang="en-US" smtClean="0"/>
              <a:t>39</a:t>
            </a:fld>
            <a:endParaRPr lang="en-US"/>
          </a:p>
        </p:txBody>
      </p:sp>
    </p:spTree>
    <p:extLst>
      <p:ext uri="{BB962C8B-B14F-4D97-AF65-F5344CB8AC3E}">
        <p14:creationId xmlns:p14="http://schemas.microsoft.com/office/powerpoint/2010/main" val="385649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0" lvl="2" indent="0" algn="ctr">
              <a:buFont typeface="Arial" panose="020B0604020202020204" pitchFamily="34" charset="0"/>
              <a:buNone/>
            </a:pPr>
            <a:r>
              <a:rPr lang="en-US" b="1" dirty="0">
                <a:solidFill>
                  <a:srgbClr val="000000"/>
                </a:solidFill>
                <a:latin typeface="Arial" panose="020B0604020202020204" pitchFamily="34" charset="0"/>
              </a:rPr>
              <a:t>Foundations Material</a:t>
            </a:r>
          </a:p>
          <a:p>
            <a:pPr marL="292179" lvl="2" indent="-292179">
              <a:buFont typeface="Arial" panose="020B0604020202020204" pitchFamily="34" charset="0"/>
              <a:buChar char="•"/>
            </a:pPr>
            <a:r>
              <a:rPr lang="en-US" dirty="0">
                <a:solidFill>
                  <a:srgbClr val="000000"/>
                </a:solidFill>
                <a:latin typeface="Arial" panose="020B0604020202020204" pitchFamily="34" charset="0"/>
              </a:rPr>
              <a:t>The material can be used to disciple one person or 2-10 people</a:t>
            </a:r>
          </a:p>
          <a:p>
            <a:pPr marL="292179" lvl="2" indent="-292179">
              <a:buFont typeface="Arial" panose="020B0604020202020204" pitchFamily="34" charset="0"/>
              <a:buChar char="•"/>
            </a:pPr>
            <a:r>
              <a:rPr lang="en-US" dirty="0">
                <a:solidFill>
                  <a:srgbClr val="000000"/>
                </a:solidFill>
                <a:latin typeface="Arial" panose="020B0604020202020204" pitchFamily="34" charset="0"/>
              </a:rPr>
              <a:t>There are 4 parts to the Foundations material</a:t>
            </a:r>
          </a:p>
          <a:p>
            <a:pPr marL="519430" lvl="2" indent="-292179">
              <a:buFont typeface="Arial" panose="020B0604020202020204" pitchFamily="34" charset="0"/>
              <a:buChar char="•"/>
            </a:pPr>
            <a:r>
              <a:rPr lang="en-US" dirty="0">
                <a:solidFill>
                  <a:srgbClr val="000000"/>
                </a:solidFill>
                <a:latin typeface="Arial" panose="020B0604020202020204" pitchFamily="34" charset="0"/>
              </a:rPr>
              <a:t>The Come section is evangelistic</a:t>
            </a:r>
          </a:p>
          <a:p>
            <a:pPr marL="532416" lvl="1" indent="-292179">
              <a:buFont typeface="Arial" panose="020B0604020202020204" pitchFamily="34" charset="0"/>
              <a:buChar char="•"/>
            </a:pPr>
            <a:r>
              <a:rPr lang="en-US" dirty="0">
                <a:solidFill>
                  <a:srgbClr val="000000"/>
                </a:solidFill>
                <a:latin typeface="Arial" panose="020B0604020202020204" pitchFamily="34" charset="0"/>
              </a:rPr>
              <a:t>The Grow, Serve, and Go sections are discipleship</a:t>
            </a:r>
          </a:p>
          <a:p>
            <a:pPr marL="759666" lvl="1" indent="-292179">
              <a:buFont typeface="Arial" panose="020B0604020202020204" pitchFamily="34" charset="0"/>
              <a:buChar char="•"/>
            </a:pPr>
            <a:endParaRPr lang="en-US" dirty="0">
              <a:solidFill>
                <a:srgbClr val="000000"/>
              </a:solidFill>
              <a:latin typeface="Arial" panose="020B0604020202020204" pitchFamily="34" charset="0"/>
            </a:endParaRPr>
          </a:p>
          <a:p>
            <a:pPr marL="292179" indent="-292179">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All Foundations material is available for free at foundationsglobal.com</a:t>
            </a:r>
          </a:p>
          <a:p>
            <a:pPr marL="171450" marR="0" lvl="0" indent="-171450">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a:t>
            </a:fld>
            <a:endParaRPr lang="en-US"/>
          </a:p>
        </p:txBody>
      </p:sp>
    </p:spTree>
    <p:extLst>
      <p:ext uri="{BB962C8B-B14F-4D97-AF65-F5344CB8AC3E}">
        <p14:creationId xmlns:p14="http://schemas.microsoft.com/office/powerpoint/2010/main" val="4115692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eaLnBrk="1" hangingPunct="1"/>
            <a:r>
              <a:rPr lang="en-US" altLang="en-US" b="0" dirty="0"/>
              <a:t>In your groups talk about</a:t>
            </a:r>
          </a:p>
          <a:p>
            <a:pPr marL="467487" indent="-467487" eaLnBrk="1" hangingPunct="1">
              <a:buFont typeface="Arial" charset="0"/>
              <a:buChar char="•"/>
            </a:pPr>
            <a:r>
              <a:rPr lang="en-US" altLang="en-US" b="0" dirty="0"/>
              <a:t>What would happen in our churches if we started multiplying disciples in our churches instead of adding them</a:t>
            </a:r>
          </a:p>
          <a:p>
            <a:pPr marL="467487" indent="-467487" eaLnBrk="1" hangingPunct="1">
              <a:buFont typeface="Arial" charset="0"/>
              <a:buChar char="•"/>
            </a:pPr>
            <a:endParaRPr lang="en-US" altLang="en-US" b="0" dirty="0"/>
          </a:p>
          <a:p>
            <a:pPr marL="467487" indent="-467487" defTabSz="934974" eaLnBrk="1" hangingPunct="1">
              <a:buFont typeface="Arial" charset="0"/>
              <a:buChar char="•"/>
              <a:defRPr/>
            </a:pPr>
            <a:r>
              <a:rPr lang="en-US" dirty="0"/>
              <a:t>Ask participants to share what they talked about and if they have any questions</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40</a:t>
            </a:fld>
            <a:endParaRPr lang="en-US"/>
          </a:p>
        </p:txBody>
      </p:sp>
    </p:spTree>
    <p:extLst>
      <p:ext uri="{BB962C8B-B14F-4D97-AF65-F5344CB8AC3E}">
        <p14:creationId xmlns:p14="http://schemas.microsoft.com/office/powerpoint/2010/main" val="2948232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a:xfrm>
            <a:off x="123569" y="3138615"/>
            <a:ext cx="6732844" cy="5733535"/>
          </a:xfrm>
        </p:spPr>
        <p:txBody>
          <a:bodyPr/>
          <a:lstStyle/>
          <a:p>
            <a:pPr algn="ctr"/>
            <a:r>
              <a:rPr lang="en-US" altLang="en-US" b="1" dirty="0"/>
              <a:t>How to Lead a Foundations Meeting</a:t>
            </a:r>
            <a:br>
              <a:rPr lang="en-US" altLang="en-US" b="1" dirty="0"/>
            </a:br>
            <a:r>
              <a:rPr lang="en-US" altLang="en-US" b="1" dirty="0"/>
              <a:t>Chapter 5</a:t>
            </a:r>
          </a:p>
          <a:p>
            <a:pPr marL="350615" indent="-350615">
              <a:buFont typeface="+mj-lt"/>
              <a:buAutoNum type="arabicPeriod"/>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Prepare your own study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a:tabLst>
                <a:tab pos="-121417" algn="l"/>
              </a:tabLst>
            </a:pPr>
            <a:r>
              <a:rPr lang="en-US" kern="1200" dirty="0">
                <a:solidFill>
                  <a:srgbClr val="000000"/>
                </a:solidFill>
                <a:effectLst/>
                <a:ea typeface="Calibri" panose="020F0502020204030204" pitchFamily="34" charset="0"/>
                <a:cs typeface="Arial" panose="020B0604020202020204" pitchFamily="34" charset="0"/>
              </a:rPr>
              <a:t>Pray</a:t>
            </a:r>
            <a:endParaRPr lang="en-US" dirty="0">
              <a:effectLst/>
            </a:endParaRPr>
          </a:p>
          <a:p>
            <a:pPr marL="590852" lvl="1" indent="-350615">
              <a:buFont typeface="Symbol" panose="05050102010706020507" pitchFamily="18" charset="2"/>
              <a:buChar char=""/>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Pray as you prepare each study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590852" lvl="1" indent="-350615">
              <a:buFont typeface="Symbol" panose="05050102010706020507" pitchFamily="18" charset="2"/>
              <a:buChar char=""/>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Pray before and after each meeting.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590852" lvl="1" indent="-350615">
              <a:buFont typeface="Symbol" panose="05050102010706020507" pitchFamily="18" charset="2"/>
              <a:buChar char=""/>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Pray every week for each group member by name.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startAt="3"/>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the Foundations Meeting Checklist before and after each meeting.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startAt="3"/>
            </a:pPr>
            <a:r>
              <a:rPr lang="en-US" kern="1200" dirty="0">
                <a:solidFill>
                  <a:srgbClr val="000000"/>
                </a:solidFill>
                <a:effectLst/>
                <a:ea typeface="Calibri" panose="020F0502020204030204" pitchFamily="34" charset="0"/>
                <a:cs typeface="Arial" panose="020B0604020202020204" pitchFamily="34" charset="0"/>
              </a:rPr>
              <a:t>Ask questions, don’t lecture</a:t>
            </a:r>
            <a:endParaRPr lang="en-US" dirty="0">
              <a:effectLst/>
            </a:endParaRPr>
          </a:p>
          <a:p>
            <a:pPr marL="342900" marR="0" lvl="0" indent="-342900">
              <a:spcBef>
                <a:spcPts val="0"/>
              </a:spcBef>
              <a:buSzPct val="100000"/>
              <a:buFont typeface="+mj-lt"/>
              <a:buAutoNum type="arabicPeriod"/>
            </a:pPr>
            <a:endParaRPr lang="es-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41</a:t>
            </a:fld>
            <a:endParaRPr lang="en-US"/>
          </a:p>
        </p:txBody>
      </p:sp>
    </p:spTree>
    <p:extLst>
      <p:ext uri="{BB962C8B-B14F-4D97-AF65-F5344CB8AC3E}">
        <p14:creationId xmlns:p14="http://schemas.microsoft.com/office/powerpoint/2010/main" val="1670444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a:xfrm>
            <a:off x="123569" y="3101545"/>
            <a:ext cx="6732844" cy="5770605"/>
          </a:xfrm>
        </p:spPr>
        <p:txBody>
          <a:bodyPr/>
          <a:lstStyle/>
          <a:p>
            <a:pPr marL="350615" indent="-350615">
              <a:buFont typeface="+mj-lt"/>
              <a:buAutoNum type="arabicPeriod" startAt="5"/>
            </a:pPr>
            <a:r>
              <a:rPr lang="en-US" dirty="0">
                <a:solidFill>
                  <a:srgbClr val="000000"/>
                </a:solidFill>
                <a:ea typeface="Calibri" panose="020F0502020204030204" pitchFamily="34" charset="0"/>
                <a:cs typeface="Arial" panose="020B0604020202020204" pitchFamily="34" charset="0"/>
              </a:rPr>
              <a:t>If someone is talking too much, direct a question to someone else </a:t>
            </a:r>
            <a:endParaRPr lang="en-US" dirty="0"/>
          </a:p>
          <a:p>
            <a:pPr marL="350615" indent="-350615">
              <a:buFont typeface="+mj-lt"/>
              <a:buAutoNum type="arabicPeriod" startAt="5"/>
            </a:pPr>
            <a:r>
              <a:rPr lang="en-US" dirty="0">
                <a:solidFill>
                  <a:srgbClr val="000000"/>
                </a:solidFill>
                <a:ea typeface="Calibri" panose="020F0502020204030204" pitchFamily="34" charset="0"/>
                <a:cs typeface="Arial" panose="020B0604020202020204" pitchFamily="34" charset="0"/>
              </a:rPr>
              <a:t>Make sure everyone participates</a:t>
            </a:r>
            <a:endParaRPr lang="en-US" dirty="0"/>
          </a:p>
          <a:p>
            <a:pPr marL="350615" indent="-350615">
              <a:buFont typeface="+mj-lt"/>
              <a:buAutoNum type="arabicPeriod" startAt="7"/>
            </a:pPr>
            <a:r>
              <a:rPr lang="en-US" dirty="0">
                <a:solidFill>
                  <a:srgbClr val="000000"/>
                </a:solidFill>
                <a:ea typeface="Calibri" panose="020F0502020204030204" pitchFamily="34" charset="0"/>
                <a:cs typeface="Arial" panose="020B0604020202020204" pitchFamily="34" charset="0"/>
              </a:rPr>
              <a:t>Help everyone feel valued</a:t>
            </a:r>
            <a:endParaRPr lang="en-US" dirty="0"/>
          </a:p>
          <a:p>
            <a:pPr marL="532416" lvl="1" indent="-292179">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It is important that you give some positive response to every answer </a:t>
            </a:r>
          </a:p>
          <a:p>
            <a:pPr marL="350615" indent="-350615">
              <a:buFont typeface="+mj-lt"/>
              <a:buAutoNum type="arabicPeriod" startAt="7"/>
            </a:pPr>
            <a:r>
              <a:rPr lang="en-US" dirty="0">
                <a:latin typeface="Arial" panose="020B0604020202020204" pitchFamily="34" charset="0"/>
                <a:ea typeface="Calibri" panose="020F0502020204030204" pitchFamily="34" charset="0"/>
                <a:cs typeface="Arial" panose="020B0604020202020204" pitchFamily="34" charset="0"/>
              </a:rPr>
              <a:t>Keep it simple for unbelievers and new believers. </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42</a:t>
            </a:fld>
            <a:endParaRPr lang="en-US"/>
          </a:p>
        </p:txBody>
      </p:sp>
    </p:spTree>
    <p:extLst>
      <p:ext uri="{BB962C8B-B14F-4D97-AF65-F5344CB8AC3E}">
        <p14:creationId xmlns:p14="http://schemas.microsoft.com/office/powerpoint/2010/main" val="2807331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a:xfrm>
            <a:off x="123569" y="3101545"/>
            <a:ext cx="6732844" cy="5770605"/>
          </a:xfrm>
        </p:spPr>
        <p:txBody>
          <a:bodyPr/>
          <a:lstStyle/>
          <a:p>
            <a:pPr marL="350615" indent="-350615">
              <a:buFont typeface="+mj-lt"/>
              <a:buAutoNum type="arabicPeriod" startAt="9"/>
            </a:pPr>
            <a:r>
              <a:rPr lang="en-US" dirty="0">
                <a:latin typeface="Arial" panose="020B0604020202020204" pitchFamily="34" charset="0"/>
                <a:ea typeface="Calibri" panose="020F0502020204030204" pitchFamily="34" charset="0"/>
                <a:cs typeface="Arial" panose="020B0604020202020204" pitchFamily="34" charset="0"/>
              </a:rPr>
              <a:t>Relationships are important and take time to develop. </a:t>
            </a:r>
          </a:p>
          <a:p>
            <a:pPr marL="759666" lvl="1" indent="-292179">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Emphasize having fun</a:t>
            </a:r>
          </a:p>
          <a:p>
            <a:pPr marL="350615" indent="-350615">
              <a:buFont typeface="+mj-lt"/>
              <a:buAutoNum type="arabicPeriod" startAt="9"/>
            </a:pPr>
            <a:r>
              <a:rPr lang="en-US" dirty="0">
                <a:latin typeface="Arial" panose="020B0604020202020204" pitchFamily="34" charset="0"/>
                <a:ea typeface="Calibri" panose="020F0502020204030204" pitchFamily="34" charset="0"/>
                <a:cs typeface="Arial" panose="020B0604020202020204" pitchFamily="34" charset="0"/>
              </a:rPr>
              <a:t>Don’t feel that you must cover a certain amount of material at each meeting. </a:t>
            </a:r>
          </a:p>
          <a:p>
            <a:pPr marL="350615" indent="-350615">
              <a:buFont typeface="+mj-lt"/>
              <a:buAutoNum type="arabicPeriod" startAt="9"/>
            </a:pPr>
            <a:r>
              <a:rPr lang="en-US" dirty="0">
                <a:latin typeface="Arial" panose="020B0604020202020204" pitchFamily="34" charset="0"/>
                <a:ea typeface="Calibri" panose="020F0502020204030204" pitchFamily="34" charset="0"/>
                <a:cs typeface="Arial" panose="020B0604020202020204" pitchFamily="34" charset="0"/>
              </a:rPr>
              <a:t>Start and end on time</a:t>
            </a:r>
          </a:p>
          <a:p>
            <a:pPr marL="759666" lvl="1" indent="-292179">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It’s good to stay afterward and talk with those who want to.</a:t>
            </a:r>
          </a:p>
          <a:p>
            <a:pPr marL="350615" indent="-350615">
              <a:buFont typeface="+mj-lt"/>
              <a:buAutoNum type="arabicPeriod" startAt="9"/>
            </a:pPr>
            <a:r>
              <a:rPr lang="en-US" dirty="0">
                <a:latin typeface="Arial" panose="020B0604020202020204" pitchFamily="34" charset="0"/>
                <a:ea typeface="Calibri" panose="020F0502020204030204" pitchFamily="34" charset="0"/>
                <a:cs typeface="Arial" panose="020B0604020202020204" pitchFamily="34" charset="0"/>
              </a:rPr>
              <a:t>During the first meeting:</a:t>
            </a:r>
          </a:p>
          <a:p>
            <a:pPr marL="759666" lvl="1" indent="-292179">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Explain the importance of confidentiality</a:t>
            </a:r>
          </a:p>
          <a:p>
            <a:pPr marL="759666" lvl="1" indent="-292179">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Explain that this will be a short term group and that the duration varies from group to group. </a:t>
            </a:r>
          </a:p>
          <a:p>
            <a:pPr marL="1058339" lvl="3" indent="-350615">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Toward the end of the </a:t>
            </a:r>
            <a:r>
              <a:rPr lang="en-US" b="1" dirty="0">
                <a:latin typeface="Arial" panose="020B0604020202020204" pitchFamily="34" charset="0"/>
                <a:ea typeface="Calibri" panose="020F0502020204030204" pitchFamily="34" charset="0"/>
                <a:cs typeface="Arial" panose="020B0604020202020204" pitchFamily="34" charset="0"/>
              </a:rPr>
              <a:t>Come</a:t>
            </a:r>
            <a:r>
              <a:rPr lang="en-US" dirty="0">
                <a:latin typeface="Arial" panose="020B0604020202020204" pitchFamily="34" charset="0"/>
                <a:ea typeface="Calibri" panose="020F0502020204030204" pitchFamily="34" charset="0"/>
                <a:cs typeface="Arial" panose="020B0604020202020204" pitchFamily="34" charset="0"/>
              </a:rPr>
              <a:t> section, let the members know that they can continue into the </a:t>
            </a:r>
            <a:r>
              <a:rPr lang="en-US" b="1" dirty="0">
                <a:latin typeface="Arial" panose="020B0604020202020204" pitchFamily="34" charset="0"/>
                <a:ea typeface="Calibri" panose="020F0502020204030204" pitchFamily="34" charset="0"/>
                <a:cs typeface="Arial" panose="020B0604020202020204" pitchFamily="34" charset="0"/>
              </a:rPr>
              <a:t>Grow</a:t>
            </a:r>
            <a:r>
              <a:rPr lang="en-US" dirty="0">
                <a:latin typeface="Arial" panose="020B0604020202020204" pitchFamily="34" charset="0"/>
                <a:ea typeface="Calibri" panose="020F0502020204030204" pitchFamily="34" charset="0"/>
                <a:cs typeface="Arial" panose="020B0604020202020204" pitchFamily="34" charset="0"/>
              </a:rPr>
              <a:t> section</a:t>
            </a:r>
            <a:br>
              <a:rPr lang="es-US" b="1" dirty="0">
                <a:effectLst/>
                <a:latin typeface="Arial" panose="020B0604020202020204" pitchFamily="34" charset="0"/>
                <a:ea typeface="Calibri" panose="020F050202020403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43</a:t>
            </a:fld>
            <a:endParaRPr lang="en-US"/>
          </a:p>
        </p:txBody>
      </p:sp>
    </p:spTree>
    <p:extLst>
      <p:ext uri="{BB962C8B-B14F-4D97-AF65-F5344CB8AC3E}">
        <p14:creationId xmlns:p14="http://schemas.microsoft.com/office/powerpoint/2010/main" val="3376948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r>
              <a:rPr lang="en-US" altLang="en-US" b="1" dirty="0"/>
              <a:t>Pre-Meeting Reminders</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Don’t talk too much</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Remember that God is the teacher</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Ask questions and listen</a:t>
            </a:r>
          </a:p>
          <a:p>
            <a:pPr marL="590852" lvl="1" indent="-350615">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Help people self-discover</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Keep it simple for unbelievers and new believers. </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Make sure everyone participates</a:t>
            </a:r>
          </a:p>
          <a:p>
            <a:pPr marL="350615" indent="-350615">
              <a:buFont typeface="+mj-lt"/>
              <a:buAutoNum type="arabicPeriod"/>
            </a:pPr>
            <a:r>
              <a:rPr lang="en-US" dirty="0">
                <a:latin typeface="Arial" panose="020B0604020202020204" pitchFamily="34" charset="0"/>
                <a:ea typeface="Calibri" panose="020F0502020204030204" pitchFamily="34" charset="0"/>
                <a:cs typeface="Arial" panose="020B0604020202020204" pitchFamily="34" charset="0"/>
              </a:rPr>
              <a:t>Give positive feedback to every answer</a:t>
            </a:r>
          </a:p>
          <a:p>
            <a:pPr marL="350615" indent="-350615">
              <a:buFont typeface="+mj-lt"/>
              <a:buAutoNum type="arabicPeriod"/>
            </a:pPr>
            <a:endParaRPr lang="en-US" dirty="0">
              <a:latin typeface="Arial" panose="020B0604020202020204" pitchFamily="34" charset="0"/>
              <a:ea typeface="Calibri" panose="020F0502020204030204" pitchFamily="34" charset="0"/>
              <a:cs typeface="Arial" panose="020B0604020202020204" pitchFamily="34" charset="0"/>
            </a:endParaRPr>
          </a:p>
          <a:p>
            <a:pPr marL="292179" indent="-292179">
              <a:buFont typeface="Arial" panose="020B0604020202020204" pitchFamily="34" charset="0"/>
              <a:buChar char="•"/>
              <a:defRPr/>
            </a:pPr>
            <a:r>
              <a:rPr lang="en-US" dirty="0"/>
              <a:t>We will look at the post-meeting evaluation after you have led a group</a:t>
            </a:r>
          </a:p>
          <a:p>
            <a:pPr marL="292179" indent="-292179">
              <a:buFont typeface="Arial" panose="020B0604020202020204" pitchFamily="34" charset="0"/>
              <a:buChar char="•"/>
              <a:defRPr/>
            </a:pPr>
            <a:endParaRPr lang="en-US" dirty="0"/>
          </a:p>
          <a:p>
            <a:pPr marL="292179" indent="-292179">
              <a:buFont typeface="Arial" panose="020B0604020202020204" pitchFamily="34" charset="0"/>
              <a:buChar char="•"/>
              <a:defRPr/>
            </a:pPr>
            <a:r>
              <a:rPr lang="en-US" dirty="0"/>
              <a:t>Read “How to Lead a Foundations Meeting” before you lead a Foundations meeting</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44</a:t>
            </a:fld>
            <a:endParaRPr lang="en-US"/>
          </a:p>
        </p:txBody>
      </p:sp>
    </p:spTree>
    <p:extLst>
      <p:ext uri="{BB962C8B-B14F-4D97-AF65-F5344CB8AC3E}">
        <p14:creationId xmlns:p14="http://schemas.microsoft.com/office/powerpoint/2010/main" val="3178113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903413" y="0"/>
            <a:ext cx="3451225" cy="2587625"/>
          </a:xfrm>
          <a:ln/>
        </p:spPr>
      </p:sp>
      <p:sp>
        <p:nvSpPr>
          <p:cNvPr id="158723" name="Rectangle 3"/>
          <p:cNvSpPr>
            <a:spLocks noGrp="1" noChangeArrowheads="1"/>
          </p:cNvSpPr>
          <p:nvPr>
            <p:ph type="body" idx="1"/>
          </p:nvPr>
        </p:nvSpPr>
        <p:spPr>
          <a:xfrm>
            <a:off x="123569" y="2587932"/>
            <a:ext cx="6732844" cy="62842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spcAft>
                <a:spcPts val="300"/>
              </a:spcAft>
              <a:buFont typeface="Arial" panose="020B0604020202020204" pitchFamily="34" charset="0"/>
              <a:buChar char="•"/>
            </a:pPr>
            <a:r>
              <a:rPr lang="en-US" altLang="en-US" sz="1600" kern="0" dirty="0">
                <a:latin typeface="Arial"/>
              </a:rPr>
              <a:t>Trainer leads 4 volunteers for 15-30 minutes </a:t>
            </a:r>
          </a:p>
          <a:p>
            <a:pPr marL="342900" lvl="0" indent="-342900">
              <a:spcAft>
                <a:spcPts val="300"/>
              </a:spcAft>
              <a:buFont typeface="Arial" panose="020B0604020202020204" pitchFamily="34" charset="0"/>
              <a:buChar char="•"/>
            </a:pPr>
            <a:r>
              <a:rPr lang="en-US" sz="1600" dirty="0"/>
              <a:t>Trainer has first person read: </a:t>
            </a:r>
            <a:r>
              <a:rPr lang="en-US" sz="1600" b="1" dirty="0"/>
              <a:t>Table of Contents</a:t>
            </a:r>
          </a:p>
          <a:p>
            <a:pPr marL="342900" lvl="0" indent="-342900">
              <a:spcAft>
                <a:spcPts val="300"/>
              </a:spcAft>
              <a:buFont typeface="Arial" panose="020B0604020202020204" pitchFamily="34" charset="0"/>
              <a:buChar char="•"/>
            </a:pPr>
            <a:r>
              <a:rPr lang="en-US" sz="1600" dirty="0"/>
              <a:t>Trainer has next person read: </a:t>
            </a:r>
            <a:r>
              <a:rPr lang="en-US" sz="1600" b="1" dirty="0"/>
              <a:t>Introduction</a:t>
            </a:r>
          </a:p>
          <a:p>
            <a:pPr>
              <a:spcAft>
                <a:spcPts val="300"/>
              </a:spcAft>
            </a:pPr>
            <a:r>
              <a:rPr lang="en-US" sz="1600" dirty="0"/>
              <a:t>Trainer reads: </a:t>
            </a:r>
            <a:r>
              <a:rPr lang="en-US" sz="1600" b="1" dirty="0">
                <a:latin typeface="Arial" panose="020B0604020202020204" pitchFamily="34" charset="0"/>
                <a:ea typeface="Calibri" panose="020F0502020204030204" pitchFamily="34" charset="0"/>
                <a:cs typeface="Arial" panose="020B0604020202020204" pitchFamily="34" charset="0"/>
              </a:rPr>
              <a:t>Chapter 1, Your Heavenly Father</a:t>
            </a:r>
          </a:p>
          <a:p>
            <a:pPr lvl="0">
              <a:spcAft>
                <a:spcPts val="300"/>
              </a:spcAft>
            </a:pPr>
            <a:r>
              <a:rPr lang="en-US" altLang="en-US" sz="1600" b="1" kern="0" dirty="0"/>
              <a:t>God’s Nature</a:t>
            </a:r>
          </a:p>
          <a:p>
            <a:pPr marL="240236" indent="-240236">
              <a:spcAft>
                <a:spcPts val="307"/>
              </a:spcAft>
              <a:buFontTx/>
              <a:buAutoNum type="arabicPeriod"/>
            </a:pPr>
            <a:r>
              <a:rPr lang="en-US" altLang="en-US" kern="0" dirty="0"/>
              <a:t>What do the following verses teach you about God’s nature?</a:t>
            </a:r>
          </a:p>
          <a:p>
            <a:pPr marL="240236">
              <a:spcAft>
                <a:spcPts val="307"/>
              </a:spcAft>
            </a:pPr>
            <a:r>
              <a:rPr lang="en-US" dirty="0"/>
              <a:t>a. Trainer has next person read Psalm 107:1 and the answer underlined:</a:t>
            </a:r>
          </a:p>
          <a:p>
            <a:pPr>
              <a:spcAft>
                <a:spcPts val="307"/>
              </a:spcAft>
            </a:pPr>
            <a:r>
              <a:rPr lang="en-US" dirty="0"/>
              <a:t>Trainer asks next person:</a:t>
            </a:r>
          </a:p>
          <a:p>
            <a:pPr marL="240236">
              <a:spcAft>
                <a:spcPts val="307"/>
              </a:spcAft>
            </a:pPr>
            <a:r>
              <a:rPr lang="en-US" altLang="en-US" kern="0" dirty="0"/>
              <a:t>b. What does Romans 8:28 teach you about God’s nature?</a:t>
            </a:r>
          </a:p>
          <a:p>
            <a:pPr>
              <a:spcAft>
                <a:spcPts val="307"/>
              </a:spcAft>
            </a:pPr>
            <a:r>
              <a:rPr lang="en-US" dirty="0"/>
              <a:t>The trainer asks the </a:t>
            </a:r>
            <a:r>
              <a:rPr lang="en-US" u="sng" dirty="0"/>
              <a:t>group</a:t>
            </a:r>
            <a:r>
              <a:rPr lang="en-US" dirty="0"/>
              <a:t>:</a:t>
            </a:r>
          </a:p>
          <a:p>
            <a:pPr>
              <a:spcAft>
                <a:spcPts val="307"/>
              </a:spcAft>
            </a:pPr>
            <a:r>
              <a:rPr lang="en-US" altLang="en-US" kern="0" dirty="0"/>
              <a:t>Q. In what things does God work out for your good?</a:t>
            </a:r>
          </a:p>
          <a:p>
            <a:pPr>
              <a:spcAft>
                <a:spcPts val="307"/>
              </a:spcAft>
            </a:pPr>
            <a:r>
              <a:rPr lang="en-US" dirty="0"/>
              <a:t>Q. What does “all” mean?</a:t>
            </a:r>
          </a:p>
          <a:p>
            <a:pPr>
              <a:spcAft>
                <a:spcPts val="307"/>
              </a:spcAft>
            </a:pPr>
            <a:r>
              <a:rPr lang="en-US" dirty="0"/>
              <a:t>Q. Does this include the bad experiences in your life?</a:t>
            </a:r>
          </a:p>
          <a:p>
            <a:pPr>
              <a:spcAft>
                <a:spcPts val="307"/>
              </a:spcAft>
            </a:pPr>
            <a:r>
              <a:rPr lang="en-US" dirty="0"/>
              <a:t>Trainer asks next person:</a:t>
            </a:r>
          </a:p>
          <a:p>
            <a:pPr marL="240236">
              <a:spcAft>
                <a:spcPts val="307"/>
              </a:spcAft>
            </a:pPr>
            <a:r>
              <a:rPr lang="en-US" dirty="0"/>
              <a:t>c. What does Malachi 3:6 teach you about God’s nature?</a:t>
            </a:r>
          </a:p>
          <a:p>
            <a:pPr>
              <a:spcAft>
                <a:spcPts val="307"/>
              </a:spcAft>
            </a:pPr>
            <a:r>
              <a:rPr lang="en-US" dirty="0"/>
              <a:t>Trainer</a:t>
            </a:r>
            <a:r>
              <a:rPr lang="en-US" altLang="en-US" kern="0" dirty="0"/>
              <a:t> asks the </a:t>
            </a:r>
            <a:r>
              <a:rPr lang="en-US" altLang="en-US" u="sng" kern="0" dirty="0"/>
              <a:t>group</a:t>
            </a:r>
            <a:r>
              <a:rPr lang="en-US" altLang="en-US" kern="0" dirty="0"/>
              <a:t>:</a:t>
            </a:r>
          </a:p>
          <a:p>
            <a:pPr>
              <a:spcAft>
                <a:spcPts val="307"/>
              </a:spcAft>
            </a:pPr>
            <a:r>
              <a:rPr lang="en-US" altLang="en-US" kern="0" dirty="0"/>
              <a:t>Q. Why is it important that God doesn’t change?</a:t>
            </a:r>
          </a:p>
          <a:p>
            <a:pPr>
              <a:spcAft>
                <a:spcPts val="307"/>
              </a:spcAft>
            </a:pPr>
            <a:r>
              <a:rPr lang="en-US" dirty="0"/>
              <a:t>Trainer</a:t>
            </a:r>
            <a:r>
              <a:rPr lang="en-US" altLang="en-US" kern="0" dirty="0"/>
              <a:t> asks the </a:t>
            </a:r>
            <a:r>
              <a:rPr lang="en-US" altLang="en-US" u="sng" kern="0" dirty="0"/>
              <a:t>group</a:t>
            </a:r>
            <a:r>
              <a:rPr lang="en-US" altLang="en-US" kern="0" dirty="0"/>
              <a:t>:</a:t>
            </a:r>
          </a:p>
          <a:p>
            <a:pPr>
              <a:spcAft>
                <a:spcPts val="307"/>
              </a:spcAft>
            </a:pPr>
            <a:r>
              <a:rPr lang="en-US" altLang="en-US" kern="0" dirty="0"/>
              <a:t>2. What is your response to these facts about God?</a:t>
            </a:r>
          </a:p>
          <a:p>
            <a:pPr>
              <a:spcAft>
                <a:spcPts val="307"/>
              </a:spcAft>
            </a:pPr>
            <a:r>
              <a:rPr lang="en-US" altLang="en-US" kern="0" dirty="0"/>
              <a:t>Trainer asks next person to read the summary. </a:t>
            </a:r>
          </a:p>
          <a:p>
            <a:pPr>
              <a:spcAft>
                <a:spcPts val="307"/>
              </a:spcAft>
            </a:pPr>
            <a:r>
              <a:rPr lang="en-US" altLang="en-US" kern="0" dirty="0"/>
              <a:t>Etc.</a:t>
            </a:r>
          </a:p>
          <a:p>
            <a:pPr marL="0" lvl="0" indent="0">
              <a:spcBef>
                <a:spcPts val="0"/>
              </a:spcBef>
              <a:spcAft>
                <a:spcPts val="300"/>
              </a:spcAft>
              <a:buFont typeface="+mj-lt"/>
              <a:buNone/>
            </a:pPr>
            <a:endParaRPr lang="en-US" sz="16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7BF52C3-A2AA-48E8-A37D-EE86A843E2DB}"/>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682750" y="104775"/>
            <a:ext cx="3717925" cy="2787650"/>
          </a:xfrm>
          <a:ln/>
        </p:spPr>
      </p:sp>
      <p:sp>
        <p:nvSpPr>
          <p:cNvPr id="160771" name="Rectangle 3"/>
          <p:cNvSpPr>
            <a:spLocks noGrp="1" noChangeArrowheads="1"/>
          </p:cNvSpPr>
          <p:nvPr>
            <p:ph type="body" idx="1"/>
          </p:nvPr>
        </p:nvSpPr>
        <p:spPr>
          <a:xfrm>
            <a:off x="284205" y="3323968"/>
            <a:ext cx="6351373" cy="51342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79" indent="-292179">
              <a:buFont typeface="Arial" panose="020B0604020202020204" pitchFamily="34" charset="0"/>
              <a:buChar char="•"/>
            </a:pPr>
            <a:r>
              <a:rPr lang="en-US" altLang="en-US" dirty="0"/>
              <a:t>Form groups of </a:t>
            </a:r>
            <a:r>
              <a:rPr lang="en-US" altLang="en-US"/>
              <a:t>2-5 people</a:t>
            </a:r>
          </a:p>
          <a:p>
            <a:pPr marL="292179" indent="-292179">
              <a:buFont typeface="Arial" panose="020B0604020202020204" pitchFamily="34" charset="0"/>
              <a:buChar char="•"/>
            </a:pPr>
            <a:r>
              <a:rPr lang="en-US" altLang="en-US" dirty="0"/>
              <a:t>Each group chooses a leader</a:t>
            </a:r>
          </a:p>
          <a:p>
            <a:pPr marL="292179" indent="-292179">
              <a:buFont typeface="Arial" panose="020B0604020202020204" pitchFamily="34" charset="0"/>
              <a:buChar char="•"/>
            </a:pPr>
            <a:r>
              <a:rPr lang="en-US" altLang="en-US" dirty="0"/>
              <a:t>Trainer coaches the groups</a:t>
            </a:r>
          </a:p>
          <a:p>
            <a:pPr marL="292179" indent="-292179">
              <a:buFont typeface="Arial" panose="020B0604020202020204" pitchFamily="34" charset="0"/>
              <a:buChar char="•"/>
            </a:pPr>
            <a:r>
              <a:rPr lang="en-US" altLang="en-US" dirty="0"/>
              <a:t>Stop the groups after 15-30 minutes depending on time available</a:t>
            </a:r>
          </a:p>
        </p:txBody>
      </p:sp>
      <p:sp>
        <p:nvSpPr>
          <p:cNvPr id="4" name="Slide Number Placeholder 3">
            <a:extLst>
              <a:ext uri="{FF2B5EF4-FFF2-40B4-BE49-F238E27FC236}">
                <a16:creationId xmlns:a16="http://schemas.microsoft.com/office/drawing/2014/main" id="{9DF4A3E2-4404-4048-BD65-130A00754EE3}"/>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292179" indent="-292179">
              <a:buFont typeface="Arial" panose="020B0604020202020204" pitchFamily="34" charset="0"/>
              <a:buChar char="•"/>
            </a:pPr>
            <a:r>
              <a:rPr lang="en-US" altLang="en-US" dirty="0"/>
              <a:t>Each group chooses a new leader</a:t>
            </a:r>
          </a:p>
          <a:p>
            <a:pPr marL="292179" indent="-292179">
              <a:buFont typeface="Arial" panose="020B0604020202020204" pitchFamily="34" charset="0"/>
              <a:buChar char="•"/>
            </a:pPr>
            <a:r>
              <a:rPr lang="en-US" altLang="en-US" dirty="0"/>
              <a:t>Trainer coaches the groups</a:t>
            </a:r>
          </a:p>
          <a:p>
            <a:pPr marL="292179" indent="-292179">
              <a:buFont typeface="Arial" panose="020B0604020202020204" pitchFamily="34" charset="0"/>
              <a:buChar char="•"/>
            </a:pPr>
            <a:r>
              <a:rPr lang="en-US" altLang="en-US" dirty="0"/>
              <a:t>Stop the groups after 15-30 minutes depending on time available</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48</a:t>
            </a:fld>
            <a:endParaRPr lang="en-US"/>
          </a:p>
        </p:txBody>
      </p:sp>
    </p:spTree>
    <p:extLst>
      <p:ext uri="{BB962C8B-B14F-4D97-AF65-F5344CB8AC3E}">
        <p14:creationId xmlns:p14="http://schemas.microsoft.com/office/powerpoint/2010/main" val="352404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292179" indent="-292179">
              <a:buFont typeface="Arial" panose="020B0604020202020204" pitchFamily="34" charset="0"/>
              <a:buChar char="•"/>
            </a:pPr>
            <a:r>
              <a:rPr lang="en-US" altLang="en-US" dirty="0"/>
              <a:t>Each group chooses a new leader</a:t>
            </a:r>
          </a:p>
          <a:p>
            <a:pPr marL="292179" indent="-292179">
              <a:buFont typeface="Arial" panose="020B0604020202020204" pitchFamily="34" charset="0"/>
              <a:buChar char="•"/>
            </a:pPr>
            <a:r>
              <a:rPr lang="en-US" altLang="en-US" dirty="0"/>
              <a:t>Trainer coaches the groups</a:t>
            </a:r>
          </a:p>
          <a:p>
            <a:pPr marL="292179" indent="-292179">
              <a:buFont typeface="Arial" panose="020B0604020202020204" pitchFamily="34" charset="0"/>
              <a:buChar char="•"/>
            </a:pPr>
            <a:r>
              <a:rPr lang="en-US" altLang="en-US" dirty="0"/>
              <a:t>Stop the groups after 15-30 minutes depending on time available</a:t>
            </a: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49</a:t>
            </a:fld>
            <a:endParaRPr lang="en-US"/>
          </a:p>
        </p:txBody>
      </p:sp>
    </p:spTree>
    <p:extLst>
      <p:ext uri="{BB962C8B-B14F-4D97-AF65-F5344CB8AC3E}">
        <p14:creationId xmlns:p14="http://schemas.microsoft.com/office/powerpoint/2010/main" val="3068352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292179" indent="-292179" defTabSz="934974">
              <a:buFont typeface="Arial" panose="020B0604020202020204" pitchFamily="34" charset="0"/>
              <a:buChar char="•"/>
              <a:defRPr/>
            </a:pPr>
            <a:r>
              <a:rPr lang="en-US" altLang="en-US" dirty="0"/>
              <a:t>In your groups use these questions to evaluate the experience.</a:t>
            </a:r>
          </a:p>
          <a:p>
            <a:pPr algn="ctr"/>
            <a:endParaRPr lang="en-US" altLang="en-US" b="1" dirty="0"/>
          </a:p>
          <a:p>
            <a:r>
              <a:rPr lang="en-US" altLang="en-US" b="1" dirty="0"/>
              <a:t>Post-Meeting Evaluation</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What were some positive experiences?</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everyone participate?</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I give positive feedback to every answer?</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I talk too much?</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someone else talk too much?</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we get off track during the meeting?</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Did I keep it simple for unbelievers and new believers?</a:t>
            </a:r>
          </a:p>
          <a:p>
            <a:pPr marL="350615" indent="-350615">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Other observations?</a:t>
            </a:r>
          </a:p>
          <a:p>
            <a:pPr marL="292179" indent="-292179">
              <a:buFont typeface="Arial" panose="020B0604020202020204" pitchFamily="34" charset="0"/>
              <a:buChar char="•"/>
            </a:pPr>
            <a:endParaRPr lang="en-US" altLang="en-US" dirty="0"/>
          </a:p>
          <a:p>
            <a:pPr marL="292179" indent="-292179">
              <a:buFont typeface="Arial" panose="020B0604020202020204" pitchFamily="34" charset="0"/>
              <a:buChar char="•"/>
            </a:pPr>
            <a:r>
              <a:rPr lang="en-US" altLang="en-US" dirty="0"/>
              <a:t>Ask them to share some of their observations</a:t>
            </a:r>
          </a:p>
          <a:p>
            <a:pPr marL="292179" indent="-292179">
              <a:buFont typeface="Arial" panose="020B0604020202020204" pitchFamily="34" charset="0"/>
              <a:buChar char="•"/>
            </a:pPr>
            <a:r>
              <a:rPr lang="en-US" altLang="en-US" dirty="0"/>
              <a:t>What questions do you have?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50</a:t>
            </a:fld>
            <a:endParaRPr lang="en-US"/>
          </a:p>
        </p:txBody>
      </p:sp>
    </p:spTree>
    <p:extLst>
      <p:ext uri="{BB962C8B-B14F-4D97-AF65-F5344CB8AC3E}">
        <p14:creationId xmlns:p14="http://schemas.microsoft.com/office/powerpoint/2010/main" val="127887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682750" y="104775"/>
            <a:ext cx="3717925" cy="2787650"/>
          </a:xfrm>
          <a:ln/>
        </p:spPr>
      </p:sp>
      <p:sp>
        <p:nvSpPr>
          <p:cNvPr id="161795" name="Rectangle 3"/>
          <p:cNvSpPr>
            <a:spLocks noGrp="1" noChangeArrowheads="1"/>
          </p:cNvSpPr>
          <p:nvPr>
            <p:ph type="body" idx="1"/>
          </p:nvPr>
        </p:nvSpPr>
        <p:spPr>
          <a:xfrm>
            <a:off x="160639" y="3336324"/>
            <a:ext cx="6512010" cy="5121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t>How to Download Documents</a:t>
            </a:r>
          </a:p>
          <a:p>
            <a:pPr marL="350615" indent="-350615">
              <a:buAutoNum type="arabicPeriod"/>
            </a:pPr>
            <a:r>
              <a:rPr lang="en-US" dirty="0"/>
              <a:t>Go to foundationsglobal.com</a:t>
            </a:r>
          </a:p>
          <a:p>
            <a:pPr marL="350615" indent="-350615">
              <a:buAutoNum type="arabicPeriod"/>
            </a:pPr>
            <a:r>
              <a:rPr lang="en-US" dirty="0"/>
              <a:t>Select language</a:t>
            </a:r>
          </a:p>
          <a:p>
            <a:pPr marL="350615" indent="-350615">
              <a:buAutoNum type="arabicPeriod"/>
            </a:pPr>
            <a:r>
              <a:rPr lang="en-US" dirty="0"/>
              <a:t>Select Downloads</a:t>
            </a:r>
          </a:p>
          <a:p>
            <a:endParaRPr lang="en-US" altLang="en-US" sz="1800" dirty="0"/>
          </a:p>
        </p:txBody>
      </p:sp>
      <p:sp>
        <p:nvSpPr>
          <p:cNvPr id="4" name="Slide Number Placeholder 3">
            <a:extLst>
              <a:ext uri="{FF2B5EF4-FFF2-40B4-BE49-F238E27FC236}">
                <a16:creationId xmlns:a16="http://schemas.microsoft.com/office/drawing/2014/main" id="{7A6D6430-931F-4906-83A9-64421564DC39}"/>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5</a:t>
            </a:fld>
            <a:endParaRPr lang="en-US"/>
          </a:p>
        </p:txBody>
      </p:sp>
    </p:spTree>
    <p:extLst>
      <p:ext uri="{BB962C8B-B14F-4D97-AF65-F5344CB8AC3E}">
        <p14:creationId xmlns:p14="http://schemas.microsoft.com/office/powerpoint/2010/main" val="8075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682750" y="104775"/>
            <a:ext cx="3717925" cy="2787650"/>
          </a:xfrm>
          <a:ln/>
        </p:spPr>
      </p:sp>
      <p:sp>
        <p:nvSpPr>
          <p:cNvPr id="164867" name="Rectangle 3"/>
          <p:cNvSpPr>
            <a:spLocks noGrp="1" noChangeArrowheads="1"/>
          </p:cNvSpPr>
          <p:nvPr>
            <p:ph type="body" idx="1"/>
          </p:nvPr>
        </p:nvSpPr>
        <p:spPr>
          <a:xfrm>
            <a:off x="197709" y="3048830"/>
            <a:ext cx="6658704" cy="556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panose="020B0604020202020204" pitchFamily="34" charset="0"/>
                <a:ea typeface="Calibri" panose="020F0502020204030204" pitchFamily="34" charset="0"/>
                <a:cs typeface="Arial" panose="020B0604020202020204" pitchFamily="34" charset="0"/>
              </a:rPr>
              <a:t>Foundations Essentials</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a:pPr>
            <a:r>
              <a:rPr lang="en-US" dirty="0">
                <a:cs typeface="Arial" panose="020B0604020202020204" pitchFamily="34" charset="0"/>
              </a:rPr>
              <a:t>Jesus’ Goal: </a:t>
            </a:r>
            <a:r>
              <a:rPr lang="en-US" b="1" dirty="0">
                <a:cs typeface="Arial" panose="020B0604020202020204" pitchFamily="34" charset="0"/>
              </a:rPr>
              <a:t>Finish the Great Commission</a:t>
            </a:r>
            <a:endParaRPr lang="en-US" dirty="0"/>
          </a:p>
          <a:p>
            <a:pPr marL="350615" indent="-350615">
              <a:buFont typeface="+mj-lt"/>
              <a:buAutoNum type="arabicPeriod"/>
            </a:pPr>
            <a:r>
              <a:rPr lang="en-US" dirty="0">
                <a:cs typeface="Arial" panose="020B0604020202020204" pitchFamily="34" charset="0"/>
              </a:rPr>
              <a:t>Jesus’ Method: Make </a:t>
            </a:r>
            <a:r>
              <a:rPr lang="en-US" b="1" dirty="0">
                <a:cs typeface="Arial" panose="020B0604020202020204" pitchFamily="34" charset="0"/>
              </a:rPr>
              <a:t>multiplying</a:t>
            </a:r>
            <a:r>
              <a:rPr lang="en-US" dirty="0">
                <a:cs typeface="Arial" panose="020B0604020202020204" pitchFamily="34" charset="0"/>
              </a:rPr>
              <a:t> disciples</a:t>
            </a:r>
            <a:endParaRPr lang="en-US" dirty="0"/>
          </a:p>
          <a:p>
            <a:pPr marL="350615" indent="-350615">
              <a:buFont typeface="+mj-lt"/>
              <a:buAutoNum type="arabicPeriod"/>
            </a:pPr>
            <a:r>
              <a:rPr lang="en-US" dirty="0">
                <a:cs typeface="Arial" panose="020B0604020202020204" pitchFamily="34" charset="0"/>
              </a:rPr>
              <a:t>Jesus Model: </a:t>
            </a:r>
            <a:r>
              <a:rPr lang="en-US" b="1" dirty="0">
                <a:cs typeface="Arial" panose="020B0604020202020204" pitchFamily="34" charset="0"/>
              </a:rPr>
              <a:t>Train leaders </a:t>
            </a:r>
            <a:r>
              <a:rPr lang="en-US" dirty="0">
                <a:cs typeface="Arial" panose="020B0604020202020204" pitchFamily="34" charset="0"/>
              </a:rPr>
              <a:t>by apprenticeship</a:t>
            </a:r>
            <a:endParaRPr lang="en-US" dirty="0"/>
          </a:p>
          <a:p>
            <a:pPr marL="467487" indent="-236990">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Initial training with the Foundations Leader Training Guide</a:t>
            </a:r>
          </a:p>
          <a:p>
            <a:pPr marL="467487" indent="-236990">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Apprenticeship</a:t>
            </a:r>
            <a:endParaRPr lang="en-US" dirty="0">
              <a:latin typeface="Arial" panose="020B0604020202020204" pitchFamily="34" charset="0"/>
              <a:ea typeface="Calibri" panose="020F0502020204030204" pitchFamily="34" charset="0"/>
              <a:cs typeface="Arial" panose="020B0604020202020204" pitchFamily="34" charset="0"/>
            </a:endParaRPr>
          </a:p>
          <a:p>
            <a:pPr marL="467487" indent="-236990">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Ongoing training in the Foundations Leader Team</a:t>
            </a:r>
          </a:p>
          <a:p>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12B32C7-53A3-4B8B-8E52-51ED006911E0}"/>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682750" y="104775"/>
            <a:ext cx="3717925" cy="2787650"/>
          </a:xfrm>
          <a:ln/>
        </p:spPr>
      </p:sp>
      <p:sp>
        <p:nvSpPr>
          <p:cNvPr id="164867" name="Rectangle 3"/>
          <p:cNvSpPr>
            <a:spLocks noGrp="1" noChangeArrowheads="1"/>
          </p:cNvSpPr>
          <p:nvPr>
            <p:ph type="body" idx="1"/>
          </p:nvPr>
        </p:nvSpPr>
        <p:spPr>
          <a:xfrm>
            <a:off x="197709" y="3119438"/>
            <a:ext cx="6658704" cy="556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panose="020B0604020202020204" pitchFamily="34" charset="0"/>
                <a:ea typeface="Calibri" panose="020F0502020204030204" pitchFamily="34" charset="0"/>
                <a:cs typeface="Arial" panose="020B0604020202020204" pitchFamily="34" charset="0"/>
              </a:rPr>
              <a:t>Foundations Essentials</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startAt="4"/>
            </a:pPr>
            <a:r>
              <a:rPr lang="en-US" dirty="0">
                <a:latin typeface="Arial" panose="020B0604020202020204" pitchFamily="34" charset="0"/>
                <a:ea typeface="Calibri" panose="020F0502020204030204" pitchFamily="34" charset="0"/>
                <a:cs typeface="Arial" panose="020B0604020202020204" pitchFamily="34" charset="0"/>
              </a:rPr>
              <a:t>Material</a:t>
            </a:r>
          </a:p>
          <a:p>
            <a:pPr marL="467487" indent="-227251">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Foundations Discipleship Material</a:t>
            </a:r>
            <a:endParaRPr lang="en-US" dirty="0">
              <a:latin typeface="Arial" panose="020B0604020202020204" pitchFamily="34" charset="0"/>
              <a:ea typeface="Calibri" panose="020F0502020204030204" pitchFamily="34" charset="0"/>
              <a:cs typeface="Arial" panose="020B0604020202020204" pitchFamily="34" charset="0"/>
            </a:endParaRPr>
          </a:p>
          <a:p>
            <a:pPr marL="759666" lvl="1"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Follows </a:t>
            </a:r>
            <a:r>
              <a:rPr lang="en-US" b="1" dirty="0">
                <a:latin typeface="Arial" panose="020B0604020202020204" pitchFamily="34" charset="0"/>
                <a:ea typeface="Calibri" panose="020F0502020204030204" pitchFamily="34" charset="0"/>
                <a:cs typeface="Arial" panose="020B0604020202020204" pitchFamily="34" charset="0"/>
              </a:rPr>
              <a:t>Jesus’ process</a:t>
            </a:r>
            <a:r>
              <a:rPr lang="en-US" dirty="0">
                <a:latin typeface="Arial" panose="020B0604020202020204" pitchFamily="34" charset="0"/>
                <a:ea typeface="Calibri" panose="020F0502020204030204" pitchFamily="34" charset="0"/>
                <a:cs typeface="Arial" panose="020B0604020202020204" pitchFamily="34" charset="0"/>
              </a:rPr>
              <a:t> of sequential learning</a:t>
            </a:r>
          </a:p>
          <a:p>
            <a:pPr marL="701231"/>
            <a:r>
              <a:rPr lang="en-US" dirty="0">
                <a:latin typeface="Arial" panose="020B0604020202020204" pitchFamily="34" charset="0"/>
                <a:ea typeface="Calibri" panose="020F0502020204030204" pitchFamily="34" charset="0"/>
                <a:cs typeface="Arial" panose="020B0604020202020204" pitchFamily="34" charset="0"/>
              </a:rPr>
              <a:t>Come, Grow, Serve, Go</a:t>
            </a:r>
          </a:p>
          <a:p>
            <a:pPr marL="759666" lvl="1"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Includes </a:t>
            </a:r>
            <a:r>
              <a:rPr lang="en-US" b="1" dirty="0">
                <a:latin typeface="Arial" panose="020B0604020202020204" pitchFamily="34" charset="0"/>
                <a:ea typeface="Calibri" panose="020F0502020204030204" pitchFamily="34" charset="0"/>
                <a:cs typeface="Arial" panose="020B0604020202020204" pitchFamily="34" charset="0"/>
              </a:rPr>
              <a:t>all of the ingredients</a:t>
            </a:r>
            <a:r>
              <a:rPr lang="en-US" dirty="0">
                <a:latin typeface="Arial" panose="020B0604020202020204" pitchFamily="34" charset="0"/>
                <a:ea typeface="Calibri" panose="020F0502020204030204" pitchFamily="34" charset="0"/>
                <a:cs typeface="Arial" panose="020B0604020202020204" pitchFamily="34" charset="0"/>
              </a:rPr>
              <a:t> of a disciple (“obey everything I have commanded you”)</a:t>
            </a:r>
          </a:p>
          <a:p>
            <a:pPr marL="759666"/>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Outreach</a:t>
            </a:r>
          </a:p>
          <a:p>
            <a:pPr marL="467487" indent="-236990">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Foundations Leader Training Guide</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mj-lt"/>
              <a:buAutoNum type="arabicPeriod" startAt="5"/>
            </a:pPr>
            <a:r>
              <a:rPr lang="en-US" dirty="0">
                <a:latin typeface="Arial" panose="020B0604020202020204" pitchFamily="34" charset="0"/>
                <a:ea typeface="Calibri" panose="020F0502020204030204" pitchFamily="34" charset="0"/>
                <a:cs typeface="Arial" panose="020B0604020202020204" pitchFamily="34" charset="0"/>
              </a:rPr>
              <a:t>God is the teacher</a:t>
            </a:r>
          </a:p>
          <a:p>
            <a:pPr marL="467487" indent="-236990">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We </a:t>
            </a:r>
            <a:r>
              <a:rPr lang="en-US" b="1" dirty="0">
                <a:latin typeface="Arial" panose="020B0604020202020204" pitchFamily="34" charset="0"/>
                <a:ea typeface="Calibri" panose="020F0502020204030204" pitchFamily="34" charset="0"/>
                <a:cs typeface="Arial" panose="020B0604020202020204" pitchFamily="34" charset="0"/>
              </a:rPr>
              <a:t>facilitate </a:t>
            </a:r>
            <a:r>
              <a:rPr lang="en-US" dirty="0">
                <a:latin typeface="Arial" panose="020B0604020202020204" pitchFamily="34" charset="0"/>
                <a:ea typeface="Calibri" panose="020F0502020204030204" pitchFamily="34" charset="0"/>
                <a:cs typeface="Arial" panose="020B0604020202020204" pitchFamily="34" charset="0"/>
              </a:rPr>
              <a:t>discussion by asking questions, we </a:t>
            </a:r>
            <a:r>
              <a:rPr lang="en-US" b="1" dirty="0">
                <a:latin typeface="Arial" panose="020B0604020202020204" pitchFamily="34" charset="0"/>
                <a:ea typeface="Calibri" panose="020F0502020204030204" pitchFamily="34" charset="0"/>
                <a:cs typeface="Arial" panose="020B0604020202020204" pitchFamily="34" charset="0"/>
              </a:rPr>
              <a:t>don’t lecture</a:t>
            </a:r>
            <a:r>
              <a:rPr lang="en-US" dirty="0">
                <a:latin typeface="Arial" panose="020B0604020202020204" pitchFamily="34" charset="0"/>
                <a:ea typeface="Calibri" panose="020F0502020204030204" pitchFamily="34" charset="0"/>
                <a:cs typeface="Arial" panose="020B0604020202020204" pitchFamily="34" charset="0"/>
              </a:rPr>
              <a:t>.</a:t>
            </a:r>
          </a:p>
          <a:p>
            <a:pPr marL="467487" indent="-236990">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We help people </a:t>
            </a:r>
            <a:r>
              <a:rPr lang="en-US" b="1" dirty="0">
                <a:latin typeface="Arial" panose="020B0604020202020204" pitchFamily="34" charset="0"/>
                <a:ea typeface="Calibri" panose="020F0502020204030204" pitchFamily="34" charset="0"/>
                <a:cs typeface="Arial" panose="020B0604020202020204" pitchFamily="34" charset="0"/>
              </a:rPr>
              <a:t>self-discover</a:t>
            </a:r>
            <a:r>
              <a:rPr lang="en-US" dirty="0">
                <a:latin typeface="Arial" panose="020B0604020202020204" pitchFamily="34" charset="0"/>
                <a:ea typeface="Calibri" panose="020F0502020204030204" pitchFamily="34" charset="0"/>
                <a:cs typeface="Arial" panose="020B0604020202020204" pitchFamily="34" charset="0"/>
              </a:rPr>
              <a:t> and </a:t>
            </a:r>
            <a:r>
              <a:rPr lang="en-US" b="1" dirty="0">
                <a:latin typeface="Arial" panose="020B0604020202020204" pitchFamily="34" charset="0"/>
                <a:ea typeface="Calibri" panose="020F0502020204030204" pitchFamily="34" charset="0"/>
                <a:cs typeface="Arial" panose="020B0604020202020204" pitchFamily="34" charset="0"/>
              </a:rPr>
              <a:t>apply</a:t>
            </a:r>
            <a:r>
              <a:rPr lang="en-US" dirty="0">
                <a:latin typeface="Arial" panose="020B0604020202020204" pitchFamily="34" charset="0"/>
                <a:ea typeface="Calibri" panose="020F0502020204030204" pitchFamily="34" charset="0"/>
                <a:cs typeface="Arial" panose="020B0604020202020204" pitchFamily="34" charset="0"/>
              </a:rPr>
              <a:t> God’s Word to their lives</a:t>
            </a:r>
          </a:p>
          <a:p>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12B32C7-53A3-4B8B-8E52-51ED006911E0}"/>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52</a:t>
            </a:fld>
            <a:endParaRPr lang="en-US"/>
          </a:p>
        </p:txBody>
      </p:sp>
    </p:spTree>
    <p:extLst>
      <p:ext uri="{BB962C8B-B14F-4D97-AF65-F5344CB8AC3E}">
        <p14:creationId xmlns:p14="http://schemas.microsoft.com/office/powerpoint/2010/main" val="2615940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algn="ctr"/>
            <a:r>
              <a:rPr lang="en-US" b="1" dirty="0"/>
              <a:t>Implementation</a:t>
            </a:r>
          </a:p>
          <a:p>
            <a:r>
              <a:rPr lang="en-US" dirty="0"/>
              <a:t>1. Make disciples</a:t>
            </a:r>
          </a:p>
          <a:p>
            <a:pPr marL="1051846" lvl="1" indent="-584359">
              <a:buFont typeface="Arial" panose="020B0604020202020204" pitchFamily="34" charset="0"/>
              <a:buChar char="•"/>
            </a:pPr>
            <a:r>
              <a:rPr lang="en-US" b="0" dirty="0"/>
              <a:t>With one person or a group</a:t>
            </a:r>
          </a:p>
          <a:p>
            <a:pPr marL="1051846" lvl="1" indent="-584359">
              <a:buFont typeface="Arial" panose="020B0604020202020204" pitchFamily="34" charset="0"/>
              <a:buChar char="•"/>
            </a:pPr>
            <a:r>
              <a:rPr lang="en-US" b="0" dirty="0"/>
              <a:t>Use Foundations material</a:t>
            </a:r>
          </a:p>
          <a:p>
            <a:r>
              <a:rPr lang="en-US" dirty="0"/>
              <a:t>2. Train an apprentice </a:t>
            </a:r>
          </a:p>
          <a:p>
            <a:pPr marL="941467" lvl="1" indent="-472357">
              <a:buFont typeface="Arial" panose="020B0604020202020204" pitchFamily="34" charset="0"/>
              <a:buChar char="•"/>
            </a:pPr>
            <a:r>
              <a:rPr lang="en-US" b="0" dirty="0"/>
              <a:t>To multiply disciples</a:t>
            </a:r>
          </a:p>
          <a:p>
            <a:pPr marL="941467" lvl="2" indent="-472357">
              <a:buFont typeface="Arial" panose="020B0604020202020204" pitchFamily="34" charset="0"/>
              <a:buChar char="•"/>
            </a:pPr>
            <a:r>
              <a:rPr lang="en-US" b="0" dirty="0"/>
              <a:t>Use the Foundations Leader Training Guide</a:t>
            </a:r>
          </a:p>
          <a:p>
            <a:pPr>
              <a:spcBef>
                <a:spcPts val="0"/>
              </a:spcBef>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53</a:t>
            </a:fld>
            <a:endParaRPr lang="en-US"/>
          </a:p>
        </p:txBody>
      </p:sp>
    </p:spTree>
    <p:extLst>
      <p:ext uri="{BB962C8B-B14F-4D97-AF65-F5344CB8AC3E}">
        <p14:creationId xmlns:p14="http://schemas.microsoft.com/office/powerpoint/2010/main" val="2647663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algn="ctr"/>
            <a:r>
              <a:rPr lang="en-US" b="1" dirty="0"/>
              <a:t>Questions and Comments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54</a:t>
            </a:fld>
            <a:endParaRPr lang="en-US"/>
          </a:p>
        </p:txBody>
      </p:sp>
    </p:spTree>
    <p:extLst>
      <p:ext uri="{BB962C8B-B14F-4D97-AF65-F5344CB8AC3E}">
        <p14:creationId xmlns:p14="http://schemas.microsoft.com/office/powerpoint/2010/main" val="3607352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682750" y="104775"/>
            <a:ext cx="3717925" cy="2787650"/>
          </a:xfrm>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dirty="0"/>
              <a:t>Congratulations!</a:t>
            </a:r>
            <a:br>
              <a:rPr lang="en-US" altLang="en-US" b="1" dirty="0"/>
            </a:br>
            <a:r>
              <a:rPr lang="en-US" altLang="en-US" b="1" dirty="0"/>
              <a:t>You have finished  </a:t>
            </a:r>
            <a:br>
              <a:rPr lang="en-US" altLang="en-US" b="1" dirty="0"/>
            </a:br>
            <a:r>
              <a:rPr lang="en-US" altLang="en-US" b="1" dirty="0"/>
              <a:t>Workshop 1</a:t>
            </a:r>
          </a:p>
          <a:p>
            <a:pPr marL="292179" indent="-292179">
              <a:buFont typeface="Arial" panose="020B0604020202020204" pitchFamily="34" charset="0"/>
              <a:buChar char="•"/>
            </a:pPr>
            <a:r>
              <a:rPr lang="en-US" altLang="en-US" b="0" dirty="0"/>
              <a:t>Thank them for their participation</a:t>
            </a:r>
          </a:p>
        </p:txBody>
      </p:sp>
      <p:sp>
        <p:nvSpPr>
          <p:cNvPr id="5" name="Slide Number Placeholder 3">
            <a:extLst>
              <a:ext uri="{FF2B5EF4-FFF2-40B4-BE49-F238E27FC236}">
                <a16:creationId xmlns:a16="http://schemas.microsoft.com/office/drawing/2014/main" id="{F9B2971A-F751-424C-84BC-2FBA6F530FCE}"/>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682750" y="104775"/>
            <a:ext cx="3717925" cy="2787650"/>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dirty="0">
                <a:solidFill>
                  <a:schemeClr val="tx1"/>
                </a:solidFill>
              </a:rPr>
              <a:t>Workshop 2</a:t>
            </a:r>
          </a:p>
          <a:p>
            <a:pPr algn="ctr"/>
            <a:r>
              <a:rPr lang="en-US" altLang="en-US" b="1" dirty="0">
                <a:solidFill>
                  <a:schemeClr val="tx1"/>
                </a:solidFill>
              </a:rPr>
              <a:t>Balancing Personal Life and Ministry</a:t>
            </a:r>
          </a:p>
          <a:p>
            <a:pPr marL="292179" indent="-292179">
              <a:buFont typeface="Arial" panose="020B0604020202020204" pitchFamily="34" charset="0"/>
              <a:buChar char="•"/>
            </a:pPr>
            <a:r>
              <a:rPr lang="en-US" altLang="en-US" b="0" dirty="0"/>
              <a:t>God’s Mission</a:t>
            </a:r>
          </a:p>
          <a:p>
            <a:pPr marL="292179" indent="-292179">
              <a:buFont typeface="Arial" panose="020B0604020202020204" pitchFamily="34" charset="0"/>
              <a:buChar char="•"/>
            </a:pPr>
            <a:r>
              <a:rPr lang="en-US" altLang="en-US" b="0" dirty="0"/>
              <a:t>Leading a Balanced Christian Life</a:t>
            </a:r>
          </a:p>
          <a:p>
            <a:pPr marL="292179" indent="-292179">
              <a:buFont typeface="Arial" panose="020B0604020202020204" pitchFamily="34" charset="0"/>
              <a:buChar char="•"/>
            </a:pPr>
            <a:r>
              <a:rPr lang="en-US" altLang="en-US" b="0" dirty="0"/>
              <a:t>Personal Challenges</a:t>
            </a:r>
          </a:p>
          <a:p>
            <a:pPr marL="292179" indent="-292179">
              <a:buFont typeface="Arial" panose="020B0604020202020204" pitchFamily="34" charset="0"/>
              <a:buChar char="•"/>
            </a:pPr>
            <a:r>
              <a:rPr lang="en-US" altLang="en-US" b="0" dirty="0"/>
              <a:t>Setting Goals for Personal Development</a:t>
            </a:r>
          </a:p>
          <a:p>
            <a:pPr marL="292179" indent="-292179">
              <a:buFont typeface="Arial" panose="020B0604020202020204" pitchFamily="34" charset="0"/>
              <a:buChar char="•"/>
            </a:pPr>
            <a:r>
              <a:rPr lang="en-US" altLang="en-US" b="0" dirty="0"/>
              <a:t>Accountability Partner</a:t>
            </a:r>
          </a:p>
          <a:p>
            <a:pPr marL="292179" indent="-292179">
              <a:buFont typeface="Arial" panose="020B0604020202020204" pitchFamily="34" charset="0"/>
              <a:buChar char="•"/>
            </a:pPr>
            <a:endParaRPr lang="en-US" altLang="en-US" b="0" dirty="0"/>
          </a:p>
          <a:p>
            <a:pPr marL="292179" indent="-292179">
              <a:buFont typeface="Arial" panose="020B0604020202020204" pitchFamily="34" charset="0"/>
              <a:buChar char="•"/>
            </a:pPr>
            <a:r>
              <a:rPr lang="en-US" altLang="en-US" b="0" dirty="0"/>
              <a:t>Talk about when the next workshop will be</a:t>
            </a:r>
          </a:p>
          <a:p>
            <a:pPr marL="292179" indent="-292179">
              <a:buFont typeface="Arial" panose="020B0604020202020204" pitchFamily="34" charset="0"/>
              <a:buChar char="•"/>
            </a:pPr>
            <a:r>
              <a:rPr lang="en-US" altLang="en-US" b="0" dirty="0"/>
              <a:t>Ask the host to close in prayer</a:t>
            </a:r>
          </a:p>
          <a:p>
            <a:pPr marL="292179" indent="-292179">
              <a:buFont typeface="Arial" panose="020B0604020202020204" pitchFamily="34" charset="0"/>
              <a:buChar char="•"/>
            </a:pPr>
            <a:r>
              <a:rPr lang="en-US" altLang="en-US" b="0" dirty="0"/>
              <a:t>Take a group photo</a:t>
            </a:r>
          </a:p>
        </p:txBody>
      </p:sp>
      <p:sp>
        <p:nvSpPr>
          <p:cNvPr id="4" name="Slide Number Placeholder 3">
            <a:extLst>
              <a:ext uri="{FF2B5EF4-FFF2-40B4-BE49-F238E27FC236}">
                <a16:creationId xmlns:a16="http://schemas.microsoft.com/office/drawing/2014/main" id="{55417D7D-7F56-4696-91A3-26416D085EC7}"/>
              </a:ext>
            </a:extLst>
          </p:cNvPr>
          <p:cNvSpPr>
            <a:spLocks noGrp="1"/>
          </p:cNvSpPr>
          <p:nvPr>
            <p:ph type="sldNum" sz="quarter" idx="5"/>
          </p:nvPr>
        </p:nvSpPr>
        <p:spPr>
          <a:xfrm>
            <a:off x="3884613" y="8685213"/>
            <a:ext cx="2971800" cy="457200"/>
          </a:xfrm>
        </p:spPr>
        <p:txBody>
          <a:bodyPr/>
          <a:lstStyle/>
          <a:p>
            <a:pPr>
              <a:defRPr/>
            </a:pPr>
            <a:fld id="{BF0BD165-D115-47E5-B1A1-E3C12FE467A9}" type="slidenum">
              <a:rPr lang="en-US" smtClean="0"/>
              <a:pPr>
                <a:defRPr/>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a:xfrm>
            <a:off x="111211" y="3150973"/>
            <a:ext cx="6745202" cy="5307227"/>
          </a:xfrm>
        </p:spPr>
        <p:txBody>
          <a:bodyPr/>
          <a:lstStyle/>
          <a:p>
            <a:pPr algn="ctr"/>
            <a:r>
              <a:rPr lang="en-US" altLang="en-US" sz="1600" b="1" kern="0" baseline="0" dirty="0">
                <a:solidFill>
                  <a:schemeClr val="tx1"/>
                </a:solidFill>
                <a:latin typeface="Arial"/>
                <a:ea typeface="+mn-ea"/>
                <a:cs typeface="+mn-cs"/>
              </a:rPr>
              <a:t>Foundations Leader Training Guide</a:t>
            </a:r>
          </a:p>
          <a:p>
            <a:pPr algn="ctr"/>
            <a:r>
              <a:rPr lang="en-US" altLang="en-US" sz="1600" b="1" kern="0" baseline="0" dirty="0">
                <a:solidFill>
                  <a:schemeClr val="tx1"/>
                </a:solidFill>
                <a:latin typeface="Arial"/>
                <a:ea typeface="+mn-ea"/>
                <a:cs typeface="+mn-cs"/>
              </a:rPr>
              <a:t>The Great Commission</a:t>
            </a:r>
            <a:br>
              <a:rPr lang="en-US" altLang="en-US" sz="1600" b="1" kern="0" baseline="0" dirty="0">
                <a:solidFill>
                  <a:schemeClr val="tx1"/>
                </a:solidFill>
                <a:latin typeface="Arial"/>
                <a:ea typeface="+mn-ea"/>
                <a:cs typeface="+mn-cs"/>
              </a:rPr>
            </a:br>
            <a:r>
              <a:rPr lang="en-US" altLang="en-US" sz="1600" b="1" kern="0" baseline="0" dirty="0">
                <a:solidFill>
                  <a:schemeClr val="tx1"/>
                </a:solidFill>
                <a:latin typeface="Arial"/>
                <a:ea typeface="+mn-ea"/>
                <a:cs typeface="+mn-cs"/>
              </a:rPr>
              <a:t>Chapter 1</a:t>
            </a:r>
            <a:endParaRPr lang="en-US" altLang="en-US" b="1" dirty="0"/>
          </a:p>
          <a:p>
            <a:pPr marL="350615" indent="-350615">
              <a:buFont typeface="Symbol" panose="05050102010706020507" pitchFamily="18" charset="2"/>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b="1" dirty="0"/>
              <a:t>I. God’s Plan of Redemption</a:t>
            </a:r>
            <a:endParaRPr lang="en-US" dirty="0"/>
          </a:p>
          <a:p>
            <a:pPr marL="350615" indent="-350615">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The theme of the whole Bible is about God creating us to love us </a:t>
            </a:r>
          </a:p>
          <a:p>
            <a:pPr marL="519430" indent="-292179">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and then redeeming us back to himself after we sinned.</a:t>
            </a:r>
          </a:p>
          <a:p>
            <a:r>
              <a:rPr lang="en-US" dirty="0">
                <a:effectLst/>
                <a:latin typeface="Arial" panose="020B0604020202020204" pitchFamily="34" charset="0"/>
                <a:ea typeface="SimSun" panose="02010600030101010101" pitchFamily="2" charset="-122"/>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50615" indent="-350615">
              <a:buFont typeface="Symbol" panose="05050102010706020507" pitchFamily="18" charset="2"/>
              <a:buChar char=""/>
            </a:pPr>
            <a:r>
              <a:rPr lang="en-US" spc="-15" dirty="0">
                <a:latin typeface="Arial" panose="020B0604020202020204" pitchFamily="34" charset="0"/>
                <a:ea typeface="Calibri" panose="020F0502020204030204" pitchFamily="34" charset="0"/>
                <a:cs typeface="Arial" panose="020B0604020202020204" pitchFamily="34" charset="0"/>
              </a:rPr>
              <a:t>You can see that Multiplying is a recurring theme in God’s plan of redemption.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520700" lvl="1" indent="-285750">
              <a:buFont typeface="Courier New" panose="02070309020205020404" pitchFamily="49" charset="0"/>
              <a:buChar char="o"/>
            </a:pPr>
            <a:r>
              <a:rPr lang="en-US" kern="1200" dirty="0">
                <a:solidFill>
                  <a:schemeClr val="tx1"/>
                </a:solidFill>
                <a:effectLst/>
                <a:latin typeface="Arial" charset="0"/>
                <a:ea typeface="+mn-ea"/>
                <a:cs typeface="+mn-cs"/>
              </a:rPr>
              <a:t>Genesis 1:28. Adam and Eve – Be fruitful and </a:t>
            </a:r>
            <a:r>
              <a:rPr lang="en-US" b="1" u="sng" kern="1200" dirty="0">
                <a:solidFill>
                  <a:schemeClr val="tx1"/>
                </a:solidFill>
                <a:effectLst/>
                <a:latin typeface="Arial" charset="0"/>
                <a:ea typeface="+mn-ea"/>
                <a:cs typeface="+mn-cs"/>
              </a:rPr>
              <a:t>multiply</a:t>
            </a:r>
            <a:r>
              <a:rPr lang="en-US" b="1" kern="1200" dirty="0">
                <a:solidFill>
                  <a:schemeClr val="tx1"/>
                </a:solidFill>
                <a:effectLst/>
                <a:latin typeface="Arial" charset="0"/>
                <a:ea typeface="+mn-ea"/>
                <a:cs typeface="+mn-cs"/>
              </a:rPr>
              <a:t> </a:t>
            </a:r>
            <a:endParaRPr lang="en-US" kern="1200" dirty="0">
              <a:solidFill>
                <a:schemeClr val="tx1"/>
              </a:solidFill>
              <a:effectLst/>
              <a:latin typeface="Arial" charset="0"/>
              <a:ea typeface="+mn-ea"/>
              <a:cs typeface="+mn-cs"/>
            </a:endParaRPr>
          </a:p>
          <a:p>
            <a:pPr marL="520700" lvl="1" indent="-285750">
              <a:buFont typeface="Courier New" panose="02070309020205020404" pitchFamily="49" charset="0"/>
              <a:buChar char="o"/>
            </a:pPr>
            <a:r>
              <a:rPr lang="en-US" kern="1200" dirty="0">
                <a:solidFill>
                  <a:schemeClr val="tx1"/>
                </a:solidFill>
                <a:effectLst/>
                <a:latin typeface="Arial" charset="0"/>
                <a:ea typeface="+mn-ea"/>
                <a:cs typeface="+mn-cs"/>
              </a:rPr>
              <a:t>Genesis 9:1. Noah and Sons – Be fruitful and </a:t>
            </a:r>
            <a:r>
              <a:rPr lang="en-US" b="1" u="sng" kern="1200" dirty="0">
                <a:solidFill>
                  <a:schemeClr val="tx1"/>
                </a:solidFill>
                <a:effectLst/>
                <a:latin typeface="Arial" charset="0"/>
                <a:ea typeface="+mn-ea"/>
                <a:cs typeface="+mn-cs"/>
              </a:rPr>
              <a:t>multiply</a:t>
            </a:r>
            <a:r>
              <a:rPr lang="en-US" kern="1200" dirty="0">
                <a:solidFill>
                  <a:schemeClr val="tx1"/>
                </a:solidFill>
                <a:effectLst/>
                <a:latin typeface="Arial" charset="0"/>
                <a:ea typeface="+mn-ea"/>
                <a:cs typeface="+mn-cs"/>
              </a:rPr>
              <a:t> </a:t>
            </a:r>
          </a:p>
          <a:p>
            <a:pPr marL="520700" lvl="1" indent="-285750">
              <a:buFont typeface="Courier New" panose="02070309020205020404" pitchFamily="49" charset="0"/>
              <a:buChar char="o"/>
            </a:pPr>
            <a:r>
              <a:rPr lang="en-US" kern="1200" dirty="0">
                <a:solidFill>
                  <a:schemeClr val="tx1"/>
                </a:solidFill>
                <a:effectLst/>
                <a:latin typeface="Arial" charset="0"/>
                <a:ea typeface="+mn-ea"/>
                <a:cs typeface="+mn-cs"/>
              </a:rPr>
              <a:t>Genesis 22:17. Abraham – I will </a:t>
            </a:r>
            <a:r>
              <a:rPr lang="en-US" b="1" u="sng" kern="1200" dirty="0">
                <a:solidFill>
                  <a:schemeClr val="tx1"/>
                </a:solidFill>
                <a:effectLst/>
                <a:latin typeface="Arial" charset="0"/>
                <a:ea typeface="+mn-ea"/>
                <a:cs typeface="+mn-cs"/>
              </a:rPr>
              <a:t>multiply</a:t>
            </a:r>
            <a:r>
              <a:rPr lang="en-US" kern="1200" dirty="0">
                <a:solidFill>
                  <a:schemeClr val="tx1"/>
                </a:solidFill>
                <a:effectLst/>
                <a:latin typeface="Arial" charset="0"/>
                <a:ea typeface="+mn-ea"/>
                <a:cs typeface="+mn-cs"/>
              </a:rPr>
              <a:t> your seed </a:t>
            </a:r>
          </a:p>
          <a:p>
            <a:pPr marL="520700" lvl="1" indent="-285750">
              <a:buFont typeface="Courier New" panose="02070309020205020404" pitchFamily="49" charset="0"/>
              <a:buChar char="o"/>
            </a:pPr>
            <a:r>
              <a:rPr lang="en-US" kern="1200" dirty="0">
                <a:solidFill>
                  <a:schemeClr val="tx1"/>
                </a:solidFill>
                <a:effectLst/>
                <a:latin typeface="Arial" charset="0"/>
                <a:ea typeface="+mn-ea"/>
                <a:cs typeface="+mn-cs"/>
              </a:rPr>
              <a:t>Genesis 35:11. Jacob – Be fruitful and </a:t>
            </a:r>
            <a:r>
              <a:rPr lang="en-US" b="1" u="sng" kern="1200" dirty="0">
                <a:solidFill>
                  <a:schemeClr val="tx1"/>
                </a:solidFill>
                <a:effectLst/>
                <a:latin typeface="Arial" charset="0"/>
                <a:ea typeface="+mn-ea"/>
                <a:cs typeface="+mn-cs"/>
              </a:rPr>
              <a:t>multiply</a:t>
            </a:r>
            <a:r>
              <a:rPr lang="en-US" kern="1200" dirty="0">
                <a:solidFill>
                  <a:schemeClr val="tx1"/>
                </a:solidFill>
                <a:effectLst/>
                <a:latin typeface="Arial" charset="0"/>
                <a:ea typeface="+mn-ea"/>
                <a:cs typeface="+mn-cs"/>
              </a:rPr>
              <a:t> </a:t>
            </a:r>
          </a:p>
          <a:p>
            <a:pPr marL="520700" lvl="1" indent="-285750">
              <a:buFont typeface="Courier New" panose="02070309020205020404" pitchFamily="49" charset="0"/>
              <a:buChar char="o"/>
            </a:pPr>
            <a:r>
              <a:rPr lang="en-US" kern="1200" dirty="0">
                <a:solidFill>
                  <a:schemeClr val="tx1"/>
                </a:solidFill>
                <a:effectLst/>
                <a:latin typeface="Arial" charset="0"/>
                <a:ea typeface="+mn-ea"/>
                <a:cs typeface="+mn-cs"/>
              </a:rPr>
              <a:t>Matthew 28:19-20. Jesus – Make </a:t>
            </a:r>
            <a:r>
              <a:rPr lang="en-US" b="1" u="sng" kern="1200" dirty="0">
                <a:solidFill>
                  <a:schemeClr val="tx1"/>
                </a:solidFill>
                <a:effectLst/>
                <a:latin typeface="Arial" charset="0"/>
                <a:ea typeface="+mn-ea"/>
                <a:cs typeface="+mn-cs"/>
              </a:rPr>
              <a:t>multiplying</a:t>
            </a:r>
            <a:r>
              <a:rPr lang="en-US" kern="1200" dirty="0">
                <a:solidFill>
                  <a:schemeClr val="tx1"/>
                </a:solidFill>
                <a:effectLst/>
                <a:latin typeface="Arial" charset="0"/>
                <a:ea typeface="+mn-ea"/>
                <a:cs typeface="+mn-cs"/>
              </a:rPr>
              <a:t> disciples </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a:t>
            </a:fld>
            <a:endParaRPr lang="en-US"/>
          </a:p>
        </p:txBody>
      </p:sp>
    </p:spTree>
    <p:extLst>
      <p:ext uri="{BB962C8B-B14F-4D97-AF65-F5344CB8AC3E}">
        <p14:creationId xmlns:p14="http://schemas.microsoft.com/office/powerpoint/2010/main" val="90390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a:xfrm>
            <a:off x="457201" y="3237470"/>
            <a:ext cx="6289588" cy="5220730"/>
          </a:xfrm>
        </p:spPr>
        <p:txBody>
          <a:bodyPr/>
          <a:lstStyle/>
          <a:p>
            <a:r>
              <a:rPr lang="en-US" b="1" dirty="0">
                <a:effectLst/>
                <a:latin typeface="Arial" panose="020B0604020202020204" pitchFamily="34" charset="0"/>
                <a:ea typeface="Calibri" panose="020F0502020204030204" pitchFamily="34" charset="0"/>
                <a:cs typeface="Arial" panose="020B0604020202020204" pitchFamily="34" charset="0"/>
              </a:rPr>
              <a:t>II. Jesus’ Plan: Make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179" indent="-292179">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Jesus’ plan had two parts:</a:t>
            </a:r>
          </a:p>
          <a:p>
            <a:pPr marL="590852" lvl="1" indent="-350615">
              <a:buFont typeface="+mj-lt"/>
              <a:buAutoNum type="arabicPeriod"/>
              <a:tabLst>
                <a:tab pos="467487" algn="l"/>
              </a:tabLst>
            </a:pPr>
            <a:r>
              <a:rPr lang="en-US" dirty="0">
                <a:effectLst/>
                <a:latin typeface="Arial" panose="020B0604020202020204" pitchFamily="34" charset="0"/>
                <a:ea typeface="Calibri" panose="020F0502020204030204" pitchFamily="34" charset="0"/>
                <a:cs typeface="Arial" panose="020B0604020202020204" pitchFamily="34" charset="0"/>
              </a:rPr>
              <a:t>Die on the cross for our sins</a:t>
            </a:r>
          </a:p>
          <a:p>
            <a:pPr marL="590852" lvl="1" indent="-350615">
              <a:buFont typeface="+mj-lt"/>
              <a:buAutoNum type="arabicPeriod"/>
              <a:tabLst>
                <a:tab pos="467487" algn="l"/>
              </a:tabLst>
            </a:pPr>
            <a:r>
              <a:rPr lang="en-US" dirty="0">
                <a:effectLst/>
                <a:latin typeface="Arial" panose="020B0604020202020204" pitchFamily="34" charset="0"/>
                <a:ea typeface="Calibri" panose="020F0502020204030204" pitchFamily="34" charset="0"/>
                <a:cs typeface="Arial" panose="020B0604020202020204" pitchFamily="34" charset="0"/>
              </a:rPr>
              <a:t>Let people know the good news</a:t>
            </a:r>
          </a:p>
          <a:p>
            <a:r>
              <a:rPr lang="en-US" dirty="0">
                <a:effectLst/>
                <a:latin typeface="Arial" panose="020B0604020202020204" pitchFamily="34" charset="0"/>
                <a:ea typeface="Calibri" panose="020F0502020204030204" pitchFamily="34" charset="0"/>
                <a:cs typeface="Arial" panose="020B0604020202020204" pitchFamily="34" charset="0"/>
              </a:rPr>
              <a:t> </a:t>
            </a:r>
          </a:p>
          <a:p>
            <a:pPr marL="292179"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But if Jesus had died for our sins </a:t>
            </a:r>
          </a:p>
          <a:p>
            <a:pPr marL="292179"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and there was no plan to let people know about it, </a:t>
            </a:r>
          </a:p>
          <a:p>
            <a:pPr marL="759666" lvl="1" indent="-292179">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none of us would have become God’s children.</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a:t>
            </a:fld>
            <a:endParaRPr lang="en-US"/>
          </a:p>
        </p:txBody>
      </p:sp>
    </p:spTree>
    <p:extLst>
      <p:ext uri="{BB962C8B-B14F-4D97-AF65-F5344CB8AC3E}">
        <p14:creationId xmlns:p14="http://schemas.microsoft.com/office/powerpoint/2010/main" val="201132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Jesus: </a:t>
            </a:r>
          </a:p>
          <a:p>
            <a:pPr marL="350615" indent="-350615">
              <a:buFont typeface="Symbol" panose="05050102010706020507" pitchFamily="18" charset="2"/>
              <a:buChar char=""/>
              <a:tabLst>
                <a:tab pos="467487" algn="l"/>
              </a:tabLst>
            </a:pPr>
            <a:r>
              <a:rPr lang="en-US" dirty="0">
                <a:effectLst/>
                <a:latin typeface="Arial" panose="020B0604020202020204" pitchFamily="34" charset="0"/>
                <a:ea typeface="Calibri" panose="020F0502020204030204" pitchFamily="34" charset="0"/>
                <a:cs typeface="Arial" panose="020B0604020202020204" pitchFamily="34" charset="0"/>
              </a:rPr>
              <a:t>Preached to the crowds and healed many, </a:t>
            </a:r>
          </a:p>
          <a:p>
            <a:pPr marL="350615" indent="-350615">
              <a:buFont typeface="Symbol" panose="05050102010706020507" pitchFamily="18" charset="2"/>
              <a:buChar char=""/>
              <a:tabLst>
                <a:tab pos="467487" algn="l"/>
              </a:tabLst>
            </a:pPr>
            <a:r>
              <a:rPr lang="en-US" b="1" u="sng" dirty="0">
                <a:effectLst/>
                <a:latin typeface="Arial" panose="020B0604020202020204" pitchFamily="34" charset="0"/>
                <a:ea typeface="Calibri" panose="020F0502020204030204" pitchFamily="34" charset="0"/>
                <a:cs typeface="Arial" panose="020B0604020202020204" pitchFamily="34" charset="0"/>
              </a:rPr>
              <a:t>But</a:t>
            </a:r>
            <a:r>
              <a:rPr lang="en-US" dirty="0">
                <a:effectLst/>
                <a:latin typeface="Arial" panose="020B0604020202020204" pitchFamily="34" charset="0"/>
                <a:ea typeface="Calibri" panose="020F0502020204030204" pitchFamily="34" charset="0"/>
                <a:cs typeface="Arial" panose="020B0604020202020204" pitchFamily="34" charset="0"/>
              </a:rPr>
              <a:t> he trained 12 ordinary men </a:t>
            </a:r>
          </a:p>
          <a:p>
            <a:pPr marL="759666" lvl="1" indent="-292179">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for three years to be His disciples </a:t>
            </a:r>
          </a:p>
          <a:p>
            <a:pPr marL="350615" indent="-350615">
              <a:buFont typeface="Symbol" panose="05050102010706020507" pitchFamily="18" charset="2"/>
              <a:buChar char=""/>
              <a:tabLst>
                <a:tab pos="467487" algn="l"/>
              </a:tabLst>
            </a:pPr>
            <a:r>
              <a:rPr lang="en-US" dirty="0">
                <a:effectLst/>
                <a:latin typeface="Arial" panose="020B0604020202020204" pitchFamily="34" charset="0"/>
                <a:ea typeface="Calibri" panose="020F0502020204030204" pitchFamily="34" charset="0"/>
                <a:cs typeface="Arial" panose="020B0604020202020204" pitchFamily="34" charset="0"/>
              </a:rPr>
              <a:t>His disciples were to train other disciples </a:t>
            </a:r>
          </a:p>
          <a:p>
            <a:pPr marL="759666" lvl="1" indent="-292179">
              <a:buFont typeface="Courier New" panose="02070309020205020404" pitchFamily="49" charset="0"/>
              <a:buChar char="o"/>
            </a:pPr>
            <a:r>
              <a:rPr lang="en-US" dirty="0">
                <a:effectLst/>
                <a:latin typeface="Arial" panose="020B0604020202020204" pitchFamily="34" charset="0"/>
                <a:ea typeface="Calibri" panose="020F0502020204030204" pitchFamily="34" charset="0"/>
                <a:cs typeface="Arial" panose="020B0604020202020204" pitchFamily="34" charset="0"/>
              </a:rPr>
              <a:t>until everyone in the world had an opportunity to become a child of God.</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a:t>
            </a:fld>
            <a:endParaRPr lang="en-US"/>
          </a:p>
        </p:txBody>
      </p:sp>
    </p:spTree>
    <p:extLst>
      <p:ext uri="{BB962C8B-B14F-4D97-AF65-F5344CB8AC3E}">
        <p14:creationId xmlns:p14="http://schemas.microsoft.com/office/powerpoint/2010/main" val="193201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104775"/>
            <a:ext cx="3717925" cy="2787650"/>
          </a:xfrm>
        </p:spPr>
      </p:sp>
      <p:sp>
        <p:nvSpPr>
          <p:cNvPr id="3" name="Notes Placeholder 2"/>
          <p:cNvSpPr>
            <a:spLocks noGrp="1"/>
          </p:cNvSpPr>
          <p:nvPr>
            <p:ph type="body" idx="1"/>
          </p:nvPr>
        </p:nvSpPr>
        <p:spPr/>
        <p:txBody>
          <a:bodyPr/>
          <a:lstStyle/>
          <a:p>
            <a:pPr marL="350615" indent="-350615">
              <a:lnSpc>
                <a:spcPct val="115000"/>
              </a:lnSpc>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A disciple becomes like Jesus</a:t>
            </a:r>
          </a:p>
          <a:p>
            <a:pPr marL="759666" lvl="1" indent="-292179">
              <a:lnSpc>
                <a:spcPct val="115000"/>
              </a:lnSpc>
              <a:spcAft>
                <a:spcPts val="0"/>
              </a:spcAft>
              <a:buFont typeface="Courier New" panose="02070309020205020404" pitchFamily="49" charset="0"/>
              <a:buChar char="o"/>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“be conformed to the likeness of his Son” Romans 8:29</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lnSpc>
                <a:spcPct val="115000"/>
              </a:lnSpc>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A disciple makes other disciples</a:t>
            </a:r>
          </a:p>
          <a:p>
            <a:pPr marL="759666" lvl="1" indent="-292179">
              <a:lnSpc>
                <a:spcPct val="115000"/>
              </a:lnSpc>
              <a:spcAft>
                <a:spcPts val="0"/>
              </a:spcAft>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“make disciples of all nations” Matthew 28:19</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a:t>
            </a:fld>
            <a:endParaRPr lang="en-US"/>
          </a:p>
        </p:txBody>
      </p:sp>
    </p:spTree>
    <p:extLst>
      <p:ext uri="{BB962C8B-B14F-4D97-AF65-F5344CB8AC3E}">
        <p14:creationId xmlns:p14="http://schemas.microsoft.com/office/powerpoint/2010/main" val="94345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E39E3-2680-44CE-A119-58D3E85DDF37}" type="slidenum">
              <a:rPr lang="en-US"/>
              <a:pPr>
                <a:defRPr/>
              </a:pPr>
              <a:t>‹#›</a:t>
            </a:fld>
            <a:endParaRPr lang="en-US"/>
          </a:p>
        </p:txBody>
      </p:sp>
    </p:spTree>
    <p:extLst>
      <p:ext uri="{BB962C8B-B14F-4D97-AF65-F5344CB8AC3E}">
        <p14:creationId xmlns:p14="http://schemas.microsoft.com/office/powerpoint/2010/main" val="52828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33B93-7BAE-4CEE-B8E6-1D3E906CFC7D}" type="slidenum">
              <a:rPr lang="en-US"/>
              <a:pPr>
                <a:defRPr/>
              </a:pPr>
              <a:t>‹#›</a:t>
            </a:fld>
            <a:endParaRPr lang="en-US"/>
          </a:p>
        </p:txBody>
      </p:sp>
    </p:spTree>
    <p:extLst>
      <p:ext uri="{BB962C8B-B14F-4D97-AF65-F5344CB8AC3E}">
        <p14:creationId xmlns:p14="http://schemas.microsoft.com/office/powerpoint/2010/main" val="427046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C82F6-5D00-4CE6-9055-3226E271EAB6}" type="slidenum">
              <a:rPr lang="en-US"/>
              <a:pPr>
                <a:defRPr/>
              </a:pPr>
              <a:t>‹#›</a:t>
            </a:fld>
            <a:endParaRPr lang="en-US"/>
          </a:p>
        </p:txBody>
      </p:sp>
    </p:spTree>
    <p:extLst>
      <p:ext uri="{BB962C8B-B14F-4D97-AF65-F5344CB8AC3E}">
        <p14:creationId xmlns:p14="http://schemas.microsoft.com/office/powerpoint/2010/main" val="99902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AB66E-B05F-4117-81E0-9092446BF063}" type="slidenum">
              <a:rPr lang="en-US"/>
              <a:pPr>
                <a:defRPr/>
              </a:pPr>
              <a:t>‹#›</a:t>
            </a:fld>
            <a:endParaRPr lang="en-US"/>
          </a:p>
        </p:txBody>
      </p:sp>
    </p:spTree>
    <p:extLst>
      <p:ext uri="{BB962C8B-B14F-4D97-AF65-F5344CB8AC3E}">
        <p14:creationId xmlns:p14="http://schemas.microsoft.com/office/powerpoint/2010/main" val="371136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495DB-82F3-4860-A445-60CAB9A44920}" type="slidenum">
              <a:rPr lang="en-US"/>
              <a:pPr>
                <a:defRPr/>
              </a:pPr>
              <a:t>‹#›</a:t>
            </a:fld>
            <a:endParaRPr lang="en-US"/>
          </a:p>
        </p:txBody>
      </p:sp>
    </p:spTree>
    <p:extLst>
      <p:ext uri="{BB962C8B-B14F-4D97-AF65-F5344CB8AC3E}">
        <p14:creationId xmlns:p14="http://schemas.microsoft.com/office/powerpoint/2010/main" val="342361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a:t>Click to edit Master title style</a:t>
            </a:r>
          </a:p>
        </p:txBody>
      </p:sp>
      <p:sp>
        <p:nvSpPr>
          <p:cNvPr id="3" name="Chart Placeholder 2"/>
          <p:cNvSpPr>
            <a:spLocks noGrp="1"/>
          </p:cNvSpPr>
          <p:nvPr>
            <p:ph type="chart" idx="1"/>
          </p:nvPr>
        </p:nvSpPr>
        <p:spPr>
          <a:xfrm>
            <a:off x="228600" y="1371600"/>
            <a:ext cx="8686800" cy="5181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6C806-5D5A-4139-B441-43734CC98CE0}" type="slidenum">
              <a:rPr lang="en-US"/>
              <a:pPr>
                <a:defRPr/>
              </a:pPr>
              <a:t>‹#›</a:t>
            </a:fld>
            <a:endParaRPr lang="en-US"/>
          </a:p>
        </p:txBody>
      </p:sp>
    </p:spTree>
    <p:extLst>
      <p:ext uri="{BB962C8B-B14F-4D97-AF65-F5344CB8AC3E}">
        <p14:creationId xmlns:p14="http://schemas.microsoft.com/office/powerpoint/2010/main" val="390844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557F4-E352-47C4-A5BB-BD95FBBA0194}" type="slidenum">
              <a:rPr lang="en-US"/>
              <a:pPr>
                <a:defRPr/>
              </a:pPr>
              <a:t>‹#›</a:t>
            </a:fld>
            <a:endParaRPr lang="en-US"/>
          </a:p>
        </p:txBody>
      </p:sp>
    </p:spTree>
    <p:extLst>
      <p:ext uri="{BB962C8B-B14F-4D97-AF65-F5344CB8AC3E}">
        <p14:creationId xmlns:p14="http://schemas.microsoft.com/office/powerpoint/2010/main" val="3414038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664B3-FE00-41FB-B3E5-F90179C8E2F8}" type="slidenum">
              <a:rPr lang="en-US"/>
              <a:pPr>
                <a:defRPr/>
              </a:pPr>
              <a:t>‹#›</a:t>
            </a:fld>
            <a:endParaRPr lang="en-US"/>
          </a:p>
        </p:txBody>
      </p:sp>
    </p:spTree>
    <p:extLst>
      <p:ext uri="{BB962C8B-B14F-4D97-AF65-F5344CB8AC3E}">
        <p14:creationId xmlns:p14="http://schemas.microsoft.com/office/powerpoint/2010/main" val="357569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A44DF-79FB-48C7-88EF-CAA80E1EDE41}" type="slidenum">
              <a:rPr lang="en-US"/>
              <a:pPr>
                <a:defRPr/>
              </a:pPr>
              <a:t>‹#›</a:t>
            </a:fld>
            <a:endParaRPr lang="en-US"/>
          </a:p>
        </p:txBody>
      </p:sp>
    </p:spTree>
    <p:extLst>
      <p:ext uri="{BB962C8B-B14F-4D97-AF65-F5344CB8AC3E}">
        <p14:creationId xmlns:p14="http://schemas.microsoft.com/office/powerpoint/2010/main" val="3411636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898AAD-6119-4653-8245-D4A184DFC899}" type="slidenum">
              <a:rPr lang="en-US"/>
              <a:pPr>
                <a:defRPr/>
              </a:pPr>
              <a:t>‹#›</a:t>
            </a:fld>
            <a:endParaRPr lang="en-US"/>
          </a:p>
        </p:txBody>
      </p:sp>
    </p:spTree>
    <p:extLst>
      <p:ext uri="{BB962C8B-B14F-4D97-AF65-F5344CB8AC3E}">
        <p14:creationId xmlns:p14="http://schemas.microsoft.com/office/powerpoint/2010/main" val="306365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9810ED-D539-4B20-9114-09CA5A5B56ED}" type="slidenum">
              <a:rPr lang="en-US"/>
              <a:pPr>
                <a:defRPr/>
              </a:pPr>
              <a:t>‹#›</a:t>
            </a:fld>
            <a:endParaRPr lang="en-US"/>
          </a:p>
        </p:txBody>
      </p:sp>
    </p:spTree>
    <p:extLst>
      <p:ext uri="{BB962C8B-B14F-4D97-AF65-F5344CB8AC3E}">
        <p14:creationId xmlns:p14="http://schemas.microsoft.com/office/powerpoint/2010/main" val="199341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B9CB1-A073-45C1-9019-4AEF47B2006D}" type="slidenum">
              <a:rPr lang="en-US"/>
              <a:pPr>
                <a:defRPr/>
              </a:pPr>
              <a:t>‹#›</a:t>
            </a:fld>
            <a:endParaRPr lang="en-US"/>
          </a:p>
        </p:txBody>
      </p:sp>
    </p:spTree>
    <p:extLst>
      <p:ext uri="{BB962C8B-B14F-4D97-AF65-F5344CB8AC3E}">
        <p14:creationId xmlns:p14="http://schemas.microsoft.com/office/powerpoint/2010/main" val="383523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72BC91-BBA2-4D9C-BD0F-79317C0FEEC3}" type="slidenum">
              <a:rPr lang="en-US"/>
              <a:pPr>
                <a:defRPr/>
              </a:pPr>
              <a:t>‹#›</a:t>
            </a:fld>
            <a:endParaRPr lang="en-US"/>
          </a:p>
        </p:txBody>
      </p:sp>
    </p:spTree>
    <p:extLst>
      <p:ext uri="{BB962C8B-B14F-4D97-AF65-F5344CB8AC3E}">
        <p14:creationId xmlns:p14="http://schemas.microsoft.com/office/powerpoint/2010/main" val="325620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9F362C-6837-4476-B963-4F745C38A552}" type="slidenum">
              <a:rPr lang="en-US"/>
              <a:pPr>
                <a:defRPr/>
              </a:pPr>
              <a:t>‹#›</a:t>
            </a:fld>
            <a:endParaRPr lang="en-US"/>
          </a:p>
        </p:txBody>
      </p:sp>
    </p:spTree>
    <p:extLst>
      <p:ext uri="{BB962C8B-B14F-4D97-AF65-F5344CB8AC3E}">
        <p14:creationId xmlns:p14="http://schemas.microsoft.com/office/powerpoint/2010/main" val="69911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7180C-BCB5-4D14-A7AC-0F01091BB2EB}" type="slidenum">
              <a:rPr lang="en-US"/>
              <a:pPr>
                <a:defRPr/>
              </a:pPr>
              <a:t>‹#›</a:t>
            </a:fld>
            <a:endParaRPr lang="en-US"/>
          </a:p>
        </p:txBody>
      </p:sp>
    </p:spTree>
    <p:extLst>
      <p:ext uri="{BB962C8B-B14F-4D97-AF65-F5344CB8AC3E}">
        <p14:creationId xmlns:p14="http://schemas.microsoft.com/office/powerpoint/2010/main" val="3597979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8EC9B-432A-4AC1-8B2E-08EBB72A463B}" type="slidenum">
              <a:rPr lang="en-US"/>
              <a:pPr>
                <a:defRPr/>
              </a:pPr>
              <a:t>‹#›</a:t>
            </a:fld>
            <a:endParaRPr lang="en-US"/>
          </a:p>
        </p:txBody>
      </p:sp>
    </p:spTree>
    <p:extLst>
      <p:ext uri="{BB962C8B-B14F-4D97-AF65-F5344CB8AC3E}">
        <p14:creationId xmlns:p14="http://schemas.microsoft.com/office/powerpoint/2010/main" val="3200545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B3C54B-C6A2-4287-B55A-80F8A823E46B}" type="slidenum">
              <a:rPr lang="en-US"/>
              <a:pPr>
                <a:defRPr/>
              </a:pPr>
              <a:t>‹#›</a:t>
            </a:fld>
            <a:endParaRPr lang="en-US"/>
          </a:p>
        </p:txBody>
      </p:sp>
    </p:spTree>
    <p:extLst>
      <p:ext uri="{BB962C8B-B14F-4D97-AF65-F5344CB8AC3E}">
        <p14:creationId xmlns:p14="http://schemas.microsoft.com/office/powerpoint/2010/main" val="1691978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52913-3427-4387-BF43-A3BFF62F37F5}" type="slidenum">
              <a:rPr lang="en-US"/>
              <a:pPr>
                <a:defRPr/>
              </a:pPr>
              <a:t>‹#›</a:t>
            </a:fld>
            <a:endParaRPr lang="en-US"/>
          </a:p>
        </p:txBody>
      </p:sp>
    </p:spTree>
    <p:extLst>
      <p:ext uri="{BB962C8B-B14F-4D97-AF65-F5344CB8AC3E}">
        <p14:creationId xmlns:p14="http://schemas.microsoft.com/office/powerpoint/2010/main" val="1459618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FDA1D-B788-4FF5-93EC-6937002FEA1B}" type="slidenum">
              <a:rPr lang="en-US"/>
              <a:pPr>
                <a:defRPr/>
              </a:pPr>
              <a:t>‹#›</a:t>
            </a:fld>
            <a:endParaRPr lang="en-US"/>
          </a:p>
        </p:txBody>
      </p:sp>
    </p:spTree>
    <p:extLst>
      <p:ext uri="{BB962C8B-B14F-4D97-AF65-F5344CB8AC3E}">
        <p14:creationId xmlns:p14="http://schemas.microsoft.com/office/powerpoint/2010/main" val="2731205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70CD3F-4944-4D39-B500-99B1D4EB556C}" type="slidenum">
              <a:rPr lang="en-US"/>
              <a:pPr>
                <a:defRPr/>
              </a:pPr>
              <a:t>‹#›</a:t>
            </a:fld>
            <a:endParaRPr lang="en-US"/>
          </a:p>
        </p:txBody>
      </p:sp>
    </p:spTree>
    <p:extLst>
      <p:ext uri="{BB962C8B-B14F-4D97-AF65-F5344CB8AC3E}">
        <p14:creationId xmlns:p14="http://schemas.microsoft.com/office/powerpoint/2010/main" val="47140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91D79-C1F9-41D7-911E-55E62ABA40C8}" type="slidenum">
              <a:rPr lang="en-US"/>
              <a:pPr>
                <a:defRPr/>
              </a:pPr>
              <a:t>‹#›</a:t>
            </a:fld>
            <a:endParaRPr lang="en-US"/>
          </a:p>
        </p:txBody>
      </p:sp>
    </p:spTree>
    <p:extLst>
      <p:ext uri="{BB962C8B-B14F-4D97-AF65-F5344CB8AC3E}">
        <p14:creationId xmlns:p14="http://schemas.microsoft.com/office/powerpoint/2010/main" val="2413499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FC3738-9EDA-417C-885C-58345F2AC010}" type="slidenum">
              <a:rPr lang="en-US"/>
              <a:pPr>
                <a:defRPr/>
              </a:pPr>
              <a:t>‹#›</a:t>
            </a:fld>
            <a:endParaRPr lang="en-US"/>
          </a:p>
        </p:txBody>
      </p:sp>
    </p:spTree>
    <p:extLst>
      <p:ext uri="{BB962C8B-B14F-4D97-AF65-F5344CB8AC3E}">
        <p14:creationId xmlns:p14="http://schemas.microsoft.com/office/powerpoint/2010/main" val="362372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53047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5563F1-6517-4741-B86E-A8CB2D0DB8BE}" type="slidenum">
              <a:rPr lang="en-US"/>
              <a:pPr>
                <a:defRPr/>
              </a:pPr>
              <a:t>‹#›</a:t>
            </a:fld>
            <a:endParaRPr lang="en-US"/>
          </a:p>
        </p:txBody>
      </p:sp>
    </p:spTree>
    <p:extLst>
      <p:ext uri="{BB962C8B-B14F-4D97-AF65-F5344CB8AC3E}">
        <p14:creationId xmlns:p14="http://schemas.microsoft.com/office/powerpoint/2010/main" val="1286203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7C01ED-6A49-4284-B8D8-D9FA10F56CA9}" type="slidenum">
              <a:rPr lang="en-US"/>
              <a:pPr>
                <a:defRPr/>
              </a:pPr>
              <a:t>‹#›</a:t>
            </a:fld>
            <a:endParaRPr lang="en-US"/>
          </a:p>
        </p:txBody>
      </p:sp>
    </p:spTree>
    <p:extLst>
      <p:ext uri="{BB962C8B-B14F-4D97-AF65-F5344CB8AC3E}">
        <p14:creationId xmlns:p14="http://schemas.microsoft.com/office/powerpoint/2010/main" val="690422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210C97-9A22-4FCF-8370-C4CFE3EBFD4F}" type="slidenum">
              <a:rPr lang="en-US"/>
              <a:pPr>
                <a:defRPr/>
              </a:pPr>
              <a:t>‹#›</a:t>
            </a:fld>
            <a:endParaRPr lang="en-US"/>
          </a:p>
        </p:txBody>
      </p:sp>
    </p:spTree>
    <p:extLst>
      <p:ext uri="{BB962C8B-B14F-4D97-AF65-F5344CB8AC3E}">
        <p14:creationId xmlns:p14="http://schemas.microsoft.com/office/powerpoint/2010/main" val="2163864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F6F03-7135-4FCF-8FCB-8A27E00F17EE}" type="slidenum">
              <a:rPr lang="en-US"/>
              <a:pPr>
                <a:defRPr/>
              </a:pPr>
              <a:t>‹#›</a:t>
            </a:fld>
            <a:endParaRPr lang="en-US"/>
          </a:p>
        </p:txBody>
      </p:sp>
    </p:spTree>
    <p:extLst>
      <p:ext uri="{BB962C8B-B14F-4D97-AF65-F5344CB8AC3E}">
        <p14:creationId xmlns:p14="http://schemas.microsoft.com/office/powerpoint/2010/main" val="3358405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F578A-3E87-4D17-B510-FC836E2E7AB6}" type="slidenum">
              <a:rPr lang="en-US"/>
              <a:pPr>
                <a:defRPr/>
              </a:pPr>
              <a:t>‹#›</a:t>
            </a:fld>
            <a:endParaRPr lang="en-US"/>
          </a:p>
        </p:txBody>
      </p:sp>
    </p:spTree>
    <p:extLst>
      <p:ext uri="{BB962C8B-B14F-4D97-AF65-F5344CB8AC3E}">
        <p14:creationId xmlns:p14="http://schemas.microsoft.com/office/powerpoint/2010/main" val="63975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14E1F-C4FB-4A9A-9B3D-A9D7569F3623}" type="slidenum">
              <a:rPr lang="en-US"/>
              <a:pPr>
                <a:defRPr/>
              </a:pPr>
              <a:t>‹#›</a:t>
            </a:fld>
            <a:endParaRPr lang="en-US"/>
          </a:p>
        </p:txBody>
      </p:sp>
    </p:spTree>
    <p:extLst>
      <p:ext uri="{BB962C8B-B14F-4D97-AF65-F5344CB8AC3E}">
        <p14:creationId xmlns:p14="http://schemas.microsoft.com/office/powerpoint/2010/main" val="1439386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12814-49FE-45B6-A7D6-194150FD19B0}" type="slidenum">
              <a:rPr lang="en-US"/>
              <a:pPr>
                <a:defRPr/>
              </a:pPr>
              <a:t>‹#›</a:t>
            </a:fld>
            <a:endParaRPr lang="en-US"/>
          </a:p>
        </p:txBody>
      </p:sp>
    </p:spTree>
    <p:extLst>
      <p:ext uri="{BB962C8B-B14F-4D97-AF65-F5344CB8AC3E}">
        <p14:creationId xmlns:p14="http://schemas.microsoft.com/office/powerpoint/2010/main" val="62703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C8B79-703C-41EC-80D8-E364FABF575C}" type="slidenum">
              <a:rPr lang="en-US"/>
              <a:pPr>
                <a:defRPr/>
              </a:pPr>
              <a:t>‹#›</a:t>
            </a:fld>
            <a:endParaRPr lang="en-US"/>
          </a:p>
        </p:txBody>
      </p:sp>
    </p:spTree>
    <p:extLst>
      <p:ext uri="{BB962C8B-B14F-4D97-AF65-F5344CB8AC3E}">
        <p14:creationId xmlns:p14="http://schemas.microsoft.com/office/powerpoint/2010/main" val="176278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27471D-36DC-4476-9008-509B453218E6}" type="slidenum">
              <a:rPr lang="en-US"/>
              <a:pPr>
                <a:defRPr/>
              </a:pPr>
              <a:t>‹#›</a:t>
            </a:fld>
            <a:endParaRPr lang="en-US"/>
          </a:p>
        </p:txBody>
      </p:sp>
    </p:spTree>
    <p:extLst>
      <p:ext uri="{BB962C8B-B14F-4D97-AF65-F5344CB8AC3E}">
        <p14:creationId xmlns:p14="http://schemas.microsoft.com/office/powerpoint/2010/main" val="3508407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E3B6AF-D19C-4E72-AF45-D010D4403950}" type="slidenum">
              <a:rPr lang="en-US"/>
              <a:pPr>
                <a:defRPr/>
              </a:pPr>
              <a:t>‹#›</a:t>
            </a:fld>
            <a:endParaRPr lang="en-US"/>
          </a:p>
        </p:txBody>
      </p:sp>
    </p:spTree>
    <p:extLst>
      <p:ext uri="{BB962C8B-B14F-4D97-AF65-F5344CB8AC3E}">
        <p14:creationId xmlns:p14="http://schemas.microsoft.com/office/powerpoint/2010/main" val="108612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34224-0E36-4D16-BE49-B21294DB8452}" type="slidenum">
              <a:rPr lang="en-US"/>
              <a:pPr>
                <a:defRPr/>
              </a:pPr>
              <a:t>‹#›</a:t>
            </a:fld>
            <a:endParaRPr lang="en-US"/>
          </a:p>
        </p:txBody>
      </p:sp>
    </p:spTree>
    <p:extLst>
      <p:ext uri="{BB962C8B-B14F-4D97-AF65-F5344CB8AC3E}">
        <p14:creationId xmlns:p14="http://schemas.microsoft.com/office/powerpoint/2010/main" val="1389964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41334-BBB7-4C89-87A6-94A11EC9311B}" type="slidenum">
              <a:rPr lang="en-US"/>
              <a:pPr>
                <a:defRPr/>
              </a:pPr>
              <a:t>‹#›</a:t>
            </a:fld>
            <a:endParaRPr lang="en-US"/>
          </a:p>
        </p:txBody>
      </p:sp>
    </p:spTree>
    <p:extLst>
      <p:ext uri="{BB962C8B-B14F-4D97-AF65-F5344CB8AC3E}">
        <p14:creationId xmlns:p14="http://schemas.microsoft.com/office/powerpoint/2010/main" val="3816679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CA4682-7C54-4C2B-AAA3-0AFCD876BAFE}" type="slidenum">
              <a:rPr lang="en-US"/>
              <a:pPr>
                <a:defRPr/>
              </a:pPr>
              <a:t>‹#›</a:t>
            </a:fld>
            <a:endParaRPr lang="en-US"/>
          </a:p>
        </p:txBody>
      </p:sp>
    </p:spTree>
    <p:extLst>
      <p:ext uri="{BB962C8B-B14F-4D97-AF65-F5344CB8AC3E}">
        <p14:creationId xmlns:p14="http://schemas.microsoft.com/office/powerpoint/2010/main" val="1319358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D28A05-BCA8-4519-9237-EBF295F55839}" type="slidenum">
              <a:rPr lang="en-US"/>
              <a:pPr>
                <a:defRPr/>
              </a:pPr>
              <a:t>‹#›</a:t>
            </a:fld>
            <a:endParaRPr lang="en-US"/>
          </a:p>
        </p:txBody>
      </p:sp>
    </p:spTree>
    <p:extLst>
      <p:ext uri="{BB962C8B-B14F-4D97-AF65-F5344CB8AC3E}">
        <p14:creationId xmlns:p14="http://schemas.microsoft.com/office/powerpoint/2010/main" val="2411048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DBE04F-4ABE-4C1F-8CC3-AA5E04C37229}" type="slidenum">
              <a:rPr lang="en-US"/>
              <a:pPr>
                <a:defRPr/>
              </a:pPr>
              <a:t>‹#›</a:t>
            </a:fld>
            <a:endParaRPr lang="en-US"/>
          </a:p>
        </p:txBody>
      </p:sp>
    </p:spTree>
    <p:extLst>
      <p:ext uri="{BB962C8B-B14F-4D97-AF65-F5344CB8AC3E}">
        <p14:creationId xmlns:p14="http://schemas.microsoft.com/office/powerpoint/2010/main" val="377729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360EE6-F319-4800-AB70-D2E4D3213B7D}" type="slidenum">
              <a:rPr lang="en-US"/>
              <a:pPr>
                <a:defRPr/>
              </a:pPr>
              <a:t>‹#›</a:t>
            </a:fld>
            <a:endParaRPr lang="en-US"/>
          </a:p>
        </p:txBody>
      </p:sp>
    </p:spTree>
    <p:extLst>
      <p:ext uri="{BB962C8B-B14F-4D97-AF65-F5344CB8AC3E}">
        <p14:creationId xmlns:p14="http://schemas.microsoft.com/office/powerpoint/2010/main" val="1177396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F5A102-1CC5-4EBA-AE52-5214CA5733C9}" type="slidenum">
              <a:rPr lang="en-US"/>
              <a:pPr>
                <a:defRPr/>
              </a:pPr>
              <a:t>‹#›</a:t>
            </a:fld>
            <a:endParaRPr lang="en-US"/>
          </a:p>
        </p:txBody>
      </p:sp>
    </p:spTree>
    <p:extLst>
      <p:ext uri="{BB962C8B-B14F-4D97-AF65-F5344CB8AC3E}">
        <p14:creationId xmlns:p14="http://schemas.microsoft.com/office/powerpoint/2010/main" val="2398897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484B8-4366-4BF5-B06C-251DE83B3A17}" type="slidenum">
              <a:rPr lang="en-US"/>
              <a:pPr>
                <a:defRPr/>
              </a:pPr>
              <a:t>‹#›</a:t>
            </a:fld>
            <a:endParaRPr lang="en-US"/>
          </a:p>
        </p:txBody>
      </p:sp>
    </p:spTree>
    <p:extLst>
      <p:ext uri="{BB962C8B-B14F-4D97-AF65-F5344CB8AC3E}">
        <p14:creationId xmlns:p14="http://schemas.microsoft.com/office/powerpoint/2010/main" val="1605314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756A0-B4B2-4C0C-978B-D9EB11CED68C}" type="slidenum">
              <a:rPr lang="en-US"/>
              <a:pPr>
                <a:defRPr/>
              </a:pPr>
              <a:t>‹#›</a:t>
            </a:fld>
            <a:endParaRPr lang="en-US"/>
          </a:p>
        </p:txBody>
      </p:sp>
    </p:spTree>
    <p:extLst>
      <p:ext uri="{BB962C8B-B14F-4D97-AF65-F5344CB8AC3E}">
        <p14:creationId xmlns:p14="http://schemas.microsoft.com/office/powerpoint/2010/main" val="3855225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C2DCE0-487F-47A1-9D43-D6D1225F8894}" type="slidenum">
              <a:rPr lang="en-US"/>
              <a:pPr>
                <a:defRPr/>
              </a:pPr>
              <a:t>‹#›</a:t>
            </a:fld>
            <a:endParaRPr lang="en-US"/>
          </a:p>
        </p:txBody>
      </p:sp>
    </p:spTree>
    <p:extLst>
      <p:ext uri="{BB962C8B-B14F-4D97-AF65-F5344CB8AC3E}">
        <p14:creationId xmlns:p14="http://schemas.microsoft.com/office/powerpoint/2010/main" val="2477633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6D969-B96E-4E19-82A1-E20BA0D3DFA2}" type="slidenum">
              <a:rPr lang="en-US"/>
              <a:pPr>
                <a:defRPr/>
              </a:pPr>
              <a:t>‹#›</a:t>
            </a:fld>
            <a:endParaRPr lang="en-US"/>
          </a:p>
        </p:txBody>
      </p:sp>
    </p:spTree>
    <p:extLst>
      <p:ext uri="{BB962C8B-B14F-4D97-AF65-F5344CB8AC3E}">
        <p14:creationId xmlns:p14="http://schemas.microsoft.com/office/powerpoint/2010/main" val="4466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13EB5E-731F-4F37-877D-0A035C1F79F5}" type="slidenum">
              <a:rPr lang="en-US"/>
              <a:pPr>
                <a:defRPr/>
              </a:pPr>
              <a:t>‹#›</a:t>
            </a:fld>
            <a:endParaRPr lang="en-US"/>
          </a:p>
        </p:txBody>
      </p:sp>
    </p:spTree>
    <p:extLst>
      <p:ext uri="{BB962C8B-B14F-4D97-AF65-F5344CB8AC3E}">
        <p14:creationId xmlns:p14="http://schemas.microsoft.com/office/powerpoint/2010/main" val="435005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A252AC-D579-450C-A759-0A54B2DF3EBE}" type="slidenum">
              <a:rPr lang="en-US"/>
              <a:pPr>
                <a:defRPr/>
              </a:pPr>
              <a:t>‹#›</a:t>
            </a:fld>
            <a:endParaRPr lang="en-US"/>
          </a:p>
        </p:txBody>
      </p:sp>
    </p:spTree>
    <p:extLst>
      <p:ext uri="{BB962C8B-B14F-4D97-AF65-F5344CB8AC3E}">
        <p14:creationId xmlns:p14="http://schemas.microsoft.com/office/powerpoint/2010/main" val="353731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7864EE-1C44-4EED-9D16-C889CD103E49}" type="slidenum">
              <a:rPr lang="en-US"/>
              <a:pPr>
                <a:defRPr/>
              </a:pPr>
              <a:t>‹#›</a:t>
            </a:fld>
            <a:endParaRPr lang="en-US"/>
          </a:p>
        </p:txBody>
      </p:sp>
    </p:spTree>
    <p:extLst>
      <p:ext uri="{BB962C8B-B14F-4D97-AF65-F5344CB8AC3E}">
        <p14:creationId xmlns:p14="http://schemas.microsoft.com/office/powerpoint/2010/main" val="550341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378F7B-04E9-4432-B047-9CBC9672D792}" type="slidenum">
              <a:rPr lang="en-US"/>
              <a:pPr>
                <a:defRPr/>
              </a:pPr>
              <a:t>‹#›</a:t>
            </a:fld>
            <a:endParaRPr lang="en-US"/>
          </a:p>
        </p:txBody>
      </p:sp>
    </p:spTree>
    <p:extLst>
      <p:ext uri="{BB962C8B-B14F-4D97-AF65-F5344CB8AC3E}">
        <p14:creationId xmlns:p14="http://schemas.microsoft.com/office/powerpoint/2010/main" val="2276914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7A39AA-9BD6-4D00-AED7-DDB9317720BA}" type="slidenum">
              <a:rPr lang="en-US"/>
              <a:pPr>
                <a:defRPr/>
              </a:pPr>
              <a:t>‹#›</a:t>
            </a:fld>
            <a:endParaRPr lang="en-US"/>
          </a:p>
        </p:txBody>
      </p:sp>
    </p:spTree>
    <p:extLst>
      <p:ext uri="{BB962C8B-B14F-4D97-AF65-F5344CB8AC3E}">
        <p14:creationId xmlns:p14="http://schemas.microsoft.com/office/powerpoint/2010/main" val="1835940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E3A84A-5B2C-4F5F-86BF-E6544DDFED0F}" type="slidenum">
              <a:rPr lang="en-US"/>
              <a:pPr>
                <a:defRPr/>
              </a:pPr>
              <a:t>‹#›</a:t>
            </a:fld>
            <a:endParaRPr lang="en-US"/>
          </a:p>
        </p:txBody>
      </p:sp>
    </p:spTree>
    <p:extLst>
      <p:ext uri="{BB962C8B-B14F-4D97-AF65-F5344CB8AC3E}">
        <p14:creationId xmlns:p14="http://schemas.microsoft.com/office/powerpoint/2010/main" val="1091295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2C7AD7-E634-4B76-AB2C-9E6CF8B057DC}" type="slidenum">
              <a:rPr lang="en-US"/>
              <a:pPr>
                <a:defRPr/>
              </a:pPr>
              <a:t>‹#›</a:t>
            </a:fld>
            <a:endParaRPr lang="en-US"/>
          </a:p>
        </p:txBody>
      </p:sp>
    </p:spTree>
    <p:extLst>
      <p:ext uri="{BB962C8B-B14F-4D97-AF65-F5344CB8AC3E}">
        <p14:creationId xmlns:p14="http://schemas.microsoft.com/office/powerpoint/2010/main" val="2549732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6908B4-E98E-49AD-B7FC-CEBF1D48418C}" type="slidenum">
              <a:rPr lang="en-US"/>
              <a:pPr>
                <a:defRPr/>
              </a:pPr>
              <a:t>‹#›</a:t>
            </a:fld>
            <a:endParaRPr lang="en-US"/>
          </a:p>
        </p:txBody>
      </p:sp>
    </p:spTree>
    <p:extLst>
      <p:ext uri="{BB962C8B-B14F-4D97-AF65-F5344CB8AC3E}">
        <p14:creationId xmlns:p14="http://schemas.microsoft.com/office/powerpoint/2010/main" val="3333646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56C0C-B2A8-44E5-952C-7995B8E74958}" type="slidenum">
              <a:rPr lang="en-US"/>
              <a:pPr>
                <a:defRPr/>
              </a:pPr>
              <a:t>‹#›</a:t>
            </a:fld>
            <a:endParaRPr lang="en-US"/>
          </a:p>
        </p:txBody>
      </p:sp>
    </p:spTree>
    <p:extLst>
      <p:ext uri="{BB962C8B-B14F-4D97-AF65-F5344CB8AC3E}">
        <p14:creationId xmlns:p14="http://schemas.microsoft.com/office/powerpoint/2010/main" val="3533419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557BA-EC80-4CBA-890F-3900CC09629C}" type="slidenum">
              <a:rPr lang="en-US"/>
              <a:pPr>
                <a:defRPr/>
              </a:pPr>
              <a:t>‹#›</a:t>
            </a:fld>
            <a:endParaRPr lang="en-US"/>
          </a:p>
        </p:txBody>
      </p:sp>
    </p:spTree>
    <p:extLst>
      <p:ext uri="{BB962C8B-B14F-4D97-AF65-F5344CB8AC3E}">
        <p14:creationId xmlns:p14="http://schemas.microsoft.com/office/powerpoint/2010/main" val="370331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EC800-079A-4D46-AE99-7DA7F6DEB789}" type="slidenum">
              <a:rPr lang="en-US"/>
              <a:pPr>
                <a:defRPr/>
              </a:pPr>
              <a:t>‹#›</a:t>
            </a:fld>
            <a:endParaRPr lang="en-US"/>
          </a:p>
        </p:txBody>
      </p:sp>
    </p:spTree>
    <p:extLst>
      <p:ext uri="{BB962C8B-B14F-4D97-AF65-F5344CB8AC3E}">
        <p14:creationId xmlns:p14="http://schemas.microsoft.com/office/powerpoint/2010/main" val="55618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A5076-8B2C-40C6-BD64-0B9A49E22E3B}" type="slidenum">
              <a:rPr lang="en-US"/>
              <a:pPr>
                <a:defRPr/>
              </a:pPr>
              <a:t>‹#›</a:t>
            </a:fld>
            <a:endParaRPr lang="en-US"/>
          </a:p>
        </p:txBody>
      </p:sp>
    </p:spTree>
    <p:extLst>
      <p:ext uri="{BB962C8B-B14F-4D97-AF65-F5344CB8AC3E}">
        <p14:creationId xmlns:p14="http://schemas.microsoft.com/office/powerpoint/2010/main" val="757153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0D987-DD2B-4126-A7E7-E95F0787F3E5}" type="slidenum">
              <a:rPr lang="en-US"/>
              <a:pPr>
                <a:defRPr/>
              </a:pPr>
              <a:t>‹#›</a:t>
            </a:fld>
            <a:endParaRPr lang="en-US"/>
          </a:p>
        </p:txBody>
      </p:sp>
    </p:spTree>
    <p:extLst>
      <p:ext uri="{BB962C8B-B14F-4D97-AF65-F5344CB8AC3E}">
        <p14:creationId xmlns:p14="http://schemas.microsoft.com/office/powerpoint/2010/main" val="1036618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C16B4F-1F73-42A1-9784-815EE03B8CCB}" type="slidenum">
              <a:rPr lang="en-US"/>
              <a:pPr>
                <a:defRPr/>
              </a:pPr>
              <a:t>‹#›</a:t>
            </a:fld>
            <a:endParaRPr lang="en-US"/>
          </a:p>
        </p:txBody>
      </p:sp>
    </p:spTree>
    <p:extLst>
      <p:ext uri="{BB962C8B-B14F-4D97-AF65-F5344CB8AC3E}">
        <p14:creationId xmlns:p14="http://schemas.microsoft.com/office/powerpoint/2010/main" val="25240869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95E7A-2C63-4EF1-850A-DE7F379CCC00}" type="slidenum">
              <a:rPr lang="en-US"/>
              <a:pPr>
                <a:defRPr/>
              </a:pPr>
              <a:t>‹#›</a:t>
            </a:fld>
            <a:endParaRPr lang="en-US"/>
          </a:p>
        </p:txBody>
      </p:sp>
    </p:spTree>
    <p:extLst>
      <p:ext uri="{BB962C8B-B14F-4D97-AF65-F5344CB8AC3E}">
        <p14:creationId xmlns:p14="http://schemas.microsoft.com/office/powerpoint/2010/main" val="668266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105A0-FE3B-4DDF-92C8-74D08638F615}" type="slidenum">
              <a:rPr lang="en-US"/>
              <a:pPr>
                <a:defRPr/>
              </a:pPr>
              <a:t>‹#›</a:t>
            </a:fld>
            <a:endParaRPr lang="en-US"/>
          </a:p>
        </p:txBody>
      </p:sp>
    </p:spTree>
    <p:extLst>
      <p:ext uri="{BB962C8B-B14F-4D97-AF65-F5344CB8AC3E}">
        <p14:creationId xmlns:p14="http://schemas.microsoft.com/office/powerpoint/2010/main" val="3546545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BC01CD-813E-40EA-B51D-2C58A17316D5}" type="slidenum">
              <a:rPr lang="en-US"/>
              <a:pPr>
                <a:defRPr/>
              </a:pPr>
              <a:t>‹#›</a:t>
            </a:fld>
            <a:endParaRPr lang="en-US"/>
          </a:p>
        </p:txBody>
      </p:sp>
    </p:spTree>
    <p:extLst>
      <p:ext uri="{BB962C8B-B14F-4D97-AF65-F5344CB8AC3E}">
        <p14:creationId xmlns:p14="http://schemas.microsoft.com/office/powerpoint/2010/main" val="3540799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0C11EF-F848-4AF4-B07E-86977047EE74}" type="slidenum">
              <a:rPr lang="en-US"/>
              <a:pPr>
                <a:defRPr/>
              </a:pPr>
              <a:t>‹#›</a:t>
            </a:fld>
            <a:endParaRPr lang="en-US"/>
          </a:p>
        </p:txBody>
      </p:sp>
    </p:spTree>
    <p:extLst>
      <p:ext uri="{BB962C8B-B14F-4D97-AF65-F5344CB8AC3E}">
        <p14:creationId xmlns:p14="http://schemas.microsoft.com/office/powerpoint/2010/main" val="3208329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C825CE-E6EF-41E6-BB2E-FCB403351D71}" type="slidenum">
              <a:rPr lang="en-US"/>
              <a:pPr>
                <a:defRPr/>
              </a:pPr>
              <a:t>‹#›</a:t>
            </a:fld>
            <a:endParaRPr lang="en-US"/>
          </a:p>
        </p:txBody>
      </p:sp>
    </p:spTree>
    <p:extLst>
      <p:ext uri="{BB962C8B-B14F-4D97-AF65-F5344CB8AC3E}">
        <p14:creationId xmlns:p14="http://schemas.microsoft.com/office/powerpoint/2010/main" val="4294367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B473F-9237-4A30-9E7C-AD3BF36DADE5}" type="slidenum">
              <a:rPr lang="en-US"/>
              <a:pPr>
                <a:defRPr/>
              </a:pPr>
              <a:t>‹#›</a:t>
            </a:fld>
            <a:endParaRPr lang="en-US"/>
          </a:p>
        </p:txBody>
      </p:sp>
    </p:spTree>
    <p:extLst>
      <p:ext uri="{BB962C8B-B14F-4D97-AF65-F5344CB8AC3E}">
        <p14:creationId xmlns:p14="http://schemas.microsoft.com/office/powerpoint/2010/main" val="1312849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A6CFA3-56FA-42A0-A979-45FC9AE4B5E3}" type="slidenum">
              <a:rPr lang="en-US"/>
              <a:pPr>
                <a:defRPr/>
              </a:pPr>
              <a:t>‹#›</a:t>
            </a:fld>
            <a:endParaRPr lang="en-US"/>
          </a:p>
        </p:txBody>
      </p:sp>
    </p:spTree>
    <p:extLst>
      <p:ext uri="{BB962C8B-B14F-4D97-AF65-F5344CB8AC3E}">
        <p14:creationId xmlns:p14="http://schemas.microsoft.com/office/powerpoint/2010/main" val="24214621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BA99-F4D7-4295-A611-0B4C6F248615}" type="slidenum">
              <a:rPr lang="en-US"/>
              <a:pPr>
                <a:defRPr/>
              </a:pPr>
              <a:t>‹#›</a:t>
            </a:fld>
            <a:endParaRPr lang="en-US"/>
          </a:p>
        </p:txBody>
      </p:sp>
    </p:spTree>
    <p:extLst>
      <p:ext uri="{BB962C8B-B14F-4D97-AF65-F5344CB8AC3E}">
        <p14:creationId xmlns:p14="http://schemas.microsoft.com/office/powerpoint/2010/main" val="316310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48301-CD1C-420C-BD1A-988C50C53B0B}" type="slidenum">
              <a:rPr lang="en-US"/>
              <a:pPr>
                <a:defRPr/>
              </a:pPr>
              <a:t>‹#›</a:t>
            </a:fld>
            <a:endParaRPr lang="en-US"/>
          </a:p>
        </p:txBody>
      </p:sp>
    </p:spTree>
    <p:extLst>
      <p:ext uri="{BB962C8B-B14F-4D97-AF65-F5344CB8AC3E}">
        <p14:creationId xmlns:p14="http://schemas.microsoft.com/office/powerpoint/2010/main" val="2795834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A1A98-B864-4A24-AF82-AF14FC80811B}" type="slidenum">
              <a:rPr lang="en-US"/>
              <a:pPr>
                <a:defRPr/>
              </a:pPr>
              <a:t>‹#›</a:t>
            </a:fld>
            <a:endParaRPr lang="en-US"/>
          </a:p>
        </p:txBody>
      </p:sp>
    </p:spTree>
    <p:extLst>
      <p:ext uri="{BB962C8B-B14F-4D97-AF65-F5344CB8AC3E}">
        <p14:creationId xmlns:p14="http://schemas.microsoft.com/office/powerpoint/2010/main" val="3408104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65441-CFF1-40D3-8A28-D0D216F2F0B6}" type="slidenum">
              <a:rPr lang="en-US"/>
              <a:pPr>
                <a:defRPr/>
              </a:pPr>
              <a:t>‹#›</a:t>
            </a:fld>
            <a:endParaRPr lang="en-US"/>
          </a:p>
        </p:txBody>
      </p:sp>
    </p:spTree>
    <p:extLst>
      <p:ext uri="{BB962C8B-B14F-4D97-AF65-F5344CB8AC3E}">
        <p14:creationId xmlns:p14="http://schemas.microsoft.com/office/powerpoint/2010/main" val="4031669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FE962-3AC6-4686-A5F3-C1BAB8C573A5}" type="slidenum">
              <a:rPr lang="en-US"/>
              <a:pPr>
                <a:defRPr/>
              </a:pPr>
              <a:t>‹#›</a:t>
            </a:fld>
            <a:endParaRPr lang="en-US"/>
          </a:p>
        </p:txBody>
      </p:sp>
    </p:spTree>
    <p:extLst>
      <p:ext uri="{BB962C8B-B14F-4D97-AF65-F5344CB8AC3E}">
        <p14:creationId xmlns:p14="http://schemas.microsoft.com/office/powerpoint/2010/main" val="3700803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AEB501-19BD-47A1-9860-20F03C64D268}" type="slidenum">
              <a:rPr lang="en-US"/>
              <a:pPr>
                <a:defRPr/>
              </a:pPr>
              <a:t>‹#›</a:t>
            </a:fld>
            <a:endParaRPr lang="en-US"/>
          </a:p>
        </p:txBody>
      </p:sp>
    </p:spTree>
    <p:extLst>
      <p:ext uri="{BB962C8B-B14F-4D97-AF65-F5344CB8AC3E}">
        <p14:creationId xmlns:p14="http://schemas.microsoft.com/office/powerpoint/2010/main" val="10115975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2666EF-E4C6-4E0F-8FFD-5372A1191B86}" type="slidenum">
              <a:rPr lang="en-US"/>
              <a:pPr>
                <a:defRPr/>
              </a:pPr>
              <a:t>‹#›</a:t>
            </a:fld>
            <a:endParaRPr lang="en-US"/>
          </a:p>
        </p:txBody>
      </p:sp>
    </p:spTree>
    <p:extLst>
      <p:ext uri="{BB962C8B-B14F-4D97-AF65-F5344CB8AC3E}">
        <p14:creationId xmlns:p14="http://schemas.microsoft.com/office/powerpoint/2010/main" val="29507899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D65BA2-311B-449D-8F1A-56A7F161D0FC}" type="slidenum">
              <a:rPr lang="en-US"/>
              <a:pPr>
                <a:defRPr/>
              </a:pPr>
              <a:t>‹#›</a:t>
            </a:fld>
            <a:endParaRPr lang="en-US"/>
          </a:p>
        </p:txBody>
      </p:sp>
    </p:spTree>
    <p:extLst>
      <p:ext uri="{BB962C8B-B14F-4D97-AF65-F5344CB8AC3E}">
        <p14:creationId xmlns:p14="http://schemas.microsoft.com/office/powerpoint/2010/main" val="3107423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15F23F-6DFC-4F66-9BD7-5F7719E17E5D}" type="slidenum">
              <a:rPr lang="en-US"/>
              <a:pPr>
                <a:defRPr/>
              </a:pPr>
              <a:t>‹#›</a:t>
            </a:fld>
            <a:endParaRPr lang="en-US"/>
          </a:p>
        </p:txBody>
      </p:sp>
    </p:spTree>
    <p:extLst>
      <p:ext uri="{BB962C8B-B14F-4D97-AF65-F5344CB8AC3E}">
        <p14:creationId xmlns:p14="http://schemas.microsoft.com/office/powerpoint/2010/main" val="1073366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B1EE7A-DCA4-4B0F-A4EE-040C6231851E}" type="slidenum">
              <a:rPr lang="en-US"/>
              <a:pPr>
                <a:defRPr/>
              </a:pPr>
              <a:t>‹#›</a:t>
            </a:fld>
            <a:endParaRPr lang="en-US"/>
          </a:p>
        </p:txBody>
      </p:sp>
    </p:spTree>
    <p:extLst>
      <p:ext uri="{BB962C8B-B14F-4D97-AF65-F5344CB8AC3E}">
        <p14:creationId xmlns:p14="http://schemas.microsoft.com/office/powerpoint/2010/main" val="13364344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0114D-E2B0-48E1-9D78-C362709C8B24}" type="slidenum">
              <a:rPr lang="en-US"/>
              <a:pPr>
                <a:defRPr/>
              </a:pPr>
              <a:t>‹#›</a:t>
            </a:fld>
            <a:endParaRPr lang="en-US"/>
          </a:p>
        </p:txBody>
      </p:sp>
    </p:spTree>
    <p:extLst>
      <p:ext uri="{BB962C8B-B14F-4D97-AF65-F5344CB8AC3E}">
        <p14:creationId xmlns:p14="http://schemas.microsoft.com/office/powerpoint/2010/main" val="29055245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1C948-E8C3-45B5-A524-35A78F53F15F}" type="slidenum">
              <a:rPr lang="en-US"/>
              <a:pPr>
                <a:defRPr/>
              </a:pPr>
              <a:t>‹#›</a:t>
            </a:fld>
            <a:endParaRPr lang="en-US"/>
          </a:p>
        </p:txBody>
      </p:sp>
    </p:spTree>
    <p:extLst>
      <p:ext uri="{BB962C8B-B14F-4D97-AF65-F5344CB8AC3E}">
        <p14:creationId xmlns:p14="http://schemas.microsoft.com/office/powerpoint/2010/main" val="274971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6849BE-4991-4E75-B1EA-08DCDEFF858C}" type="slidenum">
              <a:rPr lang="en-US"/>
              <a:pPr>
                <a:defRPr/>
              </a:pPr>
              <a:t>‹#›</a:t>
            </a:fld>
            <a:endParaRPr lang="en-US"/>
          </a:p>
        </p:txBody>
      </p:sp>
    </p:spTree>
    <p:extLst>
      <p:ext uri="{BB962C8B-B14F-4D97-AF65-F5344CB8AC3E}">
        <p14:creationId xmlns:p14="http://schemas.microsoft.com/office/powerpoint/2010/main" val="8481933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25508B-9A98-46C3-A1F3-66DE3D1FF435}" type="slidenum">
              <a:rPr lang="en-US"/>
              <a:pPr>
                <a:defRPr/>
              </a:pPr>
              <a:t>‹#›</a:t>
            </a:fld>
            <a:endParaRPr lang="en-US"/>
          </a:p>
        </p:txBody>
      </p:sp>
    </p:spTree>
    <p:extLst>
      <p:ext uri="{BB962C8B-B14F-4D97-AF65-F5344CB8AC3E}">
        <p14:creationId xmlns:p14="http://schemas.microsoft.com/office/powerpoint/2010/main" val="252138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B8E7B5-E8E7-44F7-AB42-C114A9D0CBDC}" type="slidenum">
              <a:rPr lang="en-US"/>
              <a:pPr>
                <a:defRPr/>
              </a:pPr>
              <a:t>‹#›</a:t>
            </a:fld>
            <a:endParaRPr lang="en-US"/>
          </a:p>
        </p:txBody>
      </p:sp>
    </p:spTree>
    <p:extLst>
      <p:ext uri="{BB962C8B-B14F-4D97-AF65-F5344CB8AC3E}">
        <p14:creationId xmlns:p14="http://schemas.microsoft.com/office/powerpoint/2010/main" val="429359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charset="0"/>
                <a:cs typeface="+mn-cs"/>
              </a:defRPr>
            </a:lvl1pPr>
          </a:lstStyle>
          <a:p>
            <a:pPr>
              <a:defRPr/>
            </a:pPr>
            <a:fld id="{9FADCB23-E0C0-4523-8AD6-7DFD0D7DE3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75" r:id="rId1"/>
    <p:sldLayoutId id="2147486176" r:id="rId2"/>
    <p:sldLayoutId id="2147486261" r:id="rId3"/>
    <p:sldLayoutId id="2147486181" r:id="rId4"/>
    <p:sldLayoutId id="2147486182" r:id="rId5"/>
    <p:sldLayoutId id="2147486183" r:id="rId6"/>
    <p:sldLayoutId id="2147486184" r:id="rId7"/>
    <p:sldLayoutId id="2147486185" r:id="rId8"/>
    <p:sldLayoutId id="2147486186" r:id="rId9"/>
    <p:sldLayoutId id="2147486187" r:id="rId10"/>
    <p:sldLayoutId id="2147486188" r:id="rId11"/>
    <p:sldLayoutId id="2147486189" r:id="rId12"/>
    <p:sldLayoutId id="2147486190" r:id="rId13"/>
    <p:sldLayoutId id="2147486191" r:id="rId14"/>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D3F50CA4-8375-4F95-B9B9-3EC55BD867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280F6B08-FE8A-4E7B-AA1B-10B97DEC7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06" r:id="rId1"/>
    <p:sldLayoutId id="2147486207" r:id="rId2"/>
    <p:sldLayoutId id="2147486208" r:id="rId3"/>
    <p:sldLayoutId id="2147486209" r:id="rId4"/>
    <p:sldLayoutId id="2147486210" r:id="rId5"/>
    <p:sldLayoutId id="2147486211" r:id="rId6"/>
    <p:sldLayoutId id="2147486212" r:id="rId7"/>
    <p:sldLayoutId id="2147486213" r:id="rId8"/>
    <p:sldLayoutId id="2147486214" r:id="rId9"/>
    <p:sldLayoutId id="2147486215" r:id="rId10"/>
    <p:sldLayoutId id="21474862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E63EDFA-3EDA-43FD-B787-66E58692E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17" r:id="rId1"/>
    <p:sldLayoutId id="2147486218" r:id="rId2"/>
    <p:sldLayoutId id="2147486219" r:id="rId3"/>
    <p:sldLayoutId id="2147486220" r:id="rId4"/>
    <p:sldLayoutId id="2147486221" r:id="rId5"/>
    <p:sldLayoutId id="2147486222" r:id="rId6"/>
    <p:sldLayoutId id="2147486223" r:id="rId7"/>
    <p:sldLayoutId id="2147486224" r:id="rId8"/>
    <p:sldLayoutId id="2147486225" r:id="rId9"/>
    <p:sldLayoutId id="2147486226" r:id="rId10"/>
    <p:sldLayoutId id="21474862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8A8E2016-D548-4EE1-B50A-697DD5007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28" r:id="rId1"/>
    <p:sldLayoutId id="2147486229" r:id="rId2"/>
    <p:sldLayoutId id="2147486230" r:id="rId3"/>
    <p:sldLayoutId id="2147486231" r:id="rId4"/>
    <p:sldLayoutId id="2147486232" r:id="rId5"/>
    <p:sldLayoutId id="2147486233" r:id="rId6"/>
    <p:sldLayoutId id="2147486234" r:id="rId7"/>
    <p:sldLayoutId id="2147486235" r:id="rId8"/>
    <p:sldLayoutId id="2147486236" r:id="rId9"/>
    <p:sldLayoutId id="2147486237" r:id="rId10"/>
    <p:sldLayoutId id="214748623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19AE136-B74E-49CA-92E7-6985372EBA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D62E6AC1-4130-42E8-A533-A340D9BEC1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50" r:id="rId1"/>
    <p:sldLayoutId id="2147486251" r:id="rId2"/>
    <p:sldLayoutId id="2147486252" r:id="rId3"/>
    <p:sldLayoutId id="2147486253" r:id="rId4"/>
    <p:sldLayoutId id="2147486254" r:id="rId5"/>
    <p:sldLayoutId id="2147486255" r:id="rId6"/>
    <p:sldLayoutId id="2147486256" r:id="rId7"/>
    <p:sldLayoutId id="2147486257" r:id="rId8"/>
    <p:sldLayoutId id="2147486258" r:id="rId9"/>
    <p:sldLayoutId id="2147486259" r:id="rId10"/>
    <p:sldLayoutId id="214748626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10243" name="TextBox 10"/>
          <p:cNvSpPr txBox="1">
            <a:spLocks noChangeArrowheads="1"/>
          </p:cNvSpPr>
          <p:nvPr/>
        </p:nvSpPr>
        <p:spPr bwMode="auto">
          <a:xfrm>
            <a:off x="0" y="3718503"/>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a:buNone/>
            </a:pPr>
            <a:r>
              <a:rPr lang="es-CO" sz="5400" cap="all" dirty="0"/>
              <a:t>T</a:t>
            </a:r>
            <a:r>
              <a:rPr lang="es-CO" sz="5400" dirty="0"/>
              <a:t>aller 1 </a:t>
            </a:r>
            <a:endParaRPr lang="en-US" sz="5400" dirty="0"/>
          </a:p>
          <a:p>
            <a:pPr algn="ctr" eaLnBrk="1" hangingPunct="1">
              <a:spcBef>
                <a:spcPct val="0"/>
              </a:spcBef>
              <a:buFontTx/>
              <a:buNone/>
            </a:pPr>
            <a:r>
              <a:rPr lang="es-ES" altLang="en-US" sz="4400" dirty="0"/>
              <a:t>Cómo Hacer Crecer Su Iglesia</a:t>
            </a:r>
          </a:p>
          <a:p>
            <a:pPr algn="ctr" eaLnBrk="1" hangingPunct="1">
              <a:spcBef>
                <a:spcPct val="0"/>
              </a:spcBef>
              <a:buFontTx/>
              <a:buNone/>
            </a:pPr>
            <a:r>
              <a:rPr lang="es-ES" altLang="en-US" sz="4000" dirty="0"/>
              <a:t>Multiplicar Discípulos</a:t>
            </a:r>
          </a:p>
        </p:txBody>
      </p:sp>
      <p:sp>
        <p:nvSpPr>
          <p:cNvPr id="8" name="TextBox 7"/>
          <p:cNvSpPr txBox="1"/>
          <p:nvPr/>
        </p:nvSpPr>
        <p:spPr>
          <a:xfrm>
            <a:off x="200722" y="6490010"/>
            <a:ext cx="1226634" cy="338554"/>
          </a:xfrm>
          <a:prstGeom prst="rect">
            <a:avLst/>
          </a:prstGeom>
          <a:noFill/>
        </p:spPr>
        <p:txBody>
          <a:bodyPr wrap="square" rtlCol="0">
            <a:spAutoFit/>
          </a:bodyPr>
          <a:lstStyle/>
          <a:p>
            <a:r>
              <a:rPr lang="en-US" sz="1600" b="0" dirty="0">
                <a:solidFill>
                  <a:schemeClr val="bg1"/>
                </a:solidFill>
              </a:rPr>
              <a:t>1-19-20</a:t>
            </a:r>
          </a:p>
        </p:txBody>
      </p:sp>
      <p:pic>
        <p:nvPicPr>
          <p:cNvPr id="5" name="Picture 4">
            <a:extLst>
              <a:ext uri="{FF2B5EF4-FFF2-40B4-BE49-F238E27FC236}">
                <a16:creationId xmlns:a16="http://schemas.microsoft.com/office/drawing/2014/main" id="{0511EA84-6C68-44A0-9BF1-026D474BB6FB}"/>
              </a:ext>
            </a:extLst>
          </p:cNvPr>
          <p:cNvPicPr>
            <a:picLocks noChangeAspect="1"/>
          </p:cNvPicPr>
          <p:nvPr/>
        </p:nvPicPr>
        <p:blipFill>
          <a:blip r:embed="rId3"/>
          <a:stretch>
            <a:fillRect/>
          </a:stretch>
        </p:blipFill>
        <p:spPr>
          <a:xfrm>
            <a:off x="1427356" y="217370"/>
            <a:ext cx="6363989" cy="32837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20650"/>
            <a:ext cx="9144000" cy="990600"/>
          </a:xfrm>
        </p:spPr>
        <p:txBody>
          <a:bodyPr/>
          <a:lstStyle/>
          <a:p>
            <a:r>
              <a:rPr lang="en-US" altLang="en-US" sz="2800" dirty="0"/>
              <a:t> </a:t>
            </a:r>
            <a:r>
              <a:rPr lang="en-US" altLang="en-US" dirty="0"/>
              <a:t>La Gran </a:t>
            </a:r>
            <a:r>
              <a:rPr lang="en-US" altLang="en-US" dirty="0" err="1"/>
              <a:t>Comisión</a:t>
            </a:r>
            <a:br>
              <a:rPr lang="en-US" altLang="en-US" dirty="0"/>
            </a:br>
            <a:r>
              <a:rPr lang="en-US" altLang="en-US" sz="3200" dirty="0"/>
              <a:t> </a:t>
            </a:r>
            <a:r>
              <a:rPr lang="en-US" altLang="en-US" sz="3200" b="0" dirty="0"/>
              <a:t>Mateo 28:19-20</a:t>
            </a:r>
          </a:p>
        </p:txBody>
      </p:sp>
      <p:sp>
        <p:nvSpPr>
          <p:cNvPr id="18435" name="Rectangle 3"/>
          <p:cNvSpPr>
            <a:spLocks noGrp="1" noChangeArrowheads="1"/>
          </p:cNvSpPr>
          <p:nvPr>
            <p:ph type="body" idx="1"/>
          </p:nvPr>
        </p:nvSpPr>
        <p:spPr>
          <a:xfrm>
            <a:off x="888489" y="1244075"/>
            <a:ext cx="8130005" cy="1847103"/>
          </a:xfrm>
        </p:spPr>
        <p:txBody>
          <a:bodyPr/>
          <a:lstStyle/>
          <a:p>
            <a:pPr>
              <a:defRPr/>
            </a:pPr>
            <a:r>
              <a:rPr lang="es-US" dirty="0"/>
              <a:t>Id y </a:t>
            </a:r>
            <a:r>
              <a:rPr lang="es-US" u="sng" dirty="0"/>
              <a:t>haced discípulos </a:t>
            </a:r>
            <a:r>
              <a:rPr lang="es-US" dirty="0"/>
              <a:t>a todas las naciones</a:t>
            </a:r>
          </a:p>
          <a:p>
            <a:pPr>
              <a:defRPr/>
            </a:pPr>
            <a:r>
              <a:rPr lang="es-US" dirty="0"/>
              <a:t>Bautizándolos y enseñándoles</a:t>
            </a:r>
          </a:p>
          <a:p>
            <a:pPr>
              <a:defRPr/>
            </a:pPr>
            <a:r>
              <a:rPr lang="es-US" dirty="0"/>
              <a:t>Yo estoy con vosotros todos los días</a:t>
            </a:r>
          </a:p>
        </p:txBody>
      </p:sp>
      <p:sp>
        <p:nvSpPr>
          <p:cNvPr id="21508" name="TextBox 13"/>
          <p:cNvSpPr txBox="1">
            <a:spLocks noChangeArrowheads="1"/>
          </p:cNvSpPr>
          <p:nvPr/>
        </p:nvSpPr>
        <p:spPr bwMode="auto">
          <a:xfrm>
            <a:off x="8552985" y="6427788"/>
            <a:ext cx="591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3</a:t>
            </a:r>
          </a:p>
          <a:p>
            <a:pPr algn="r" eaLnBrk="1" hangingPunct="1">
              <a:spcBef>
                <a:spcPct val="0"/>
              </a:spcBef>
              <a:buFontTx/>
              <a:buNone/>
            </a:pPr>
            <a:endParaRPr lang="en-US" altLang="en-US" sz="400" b="0" dirty="0"/>
          </a:p>
        </p:txBody>
      </p:sp>
      <p:pic>
        <p:nvPicPr>
          <p:cNvPr id="7" name="Picture 2" descr="Related image">
            <a:extLst>
              <a:ext uri="{FF2B5EF4-FFF2-40B4-BE49-F238E27FC236}">
                <a16:creationId xmlns:a16="http://schemas.microsoft.com/office/drawing/2014/main" id="{734F6161-E543-4CE5-80CC-0CBEF7476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751" y="3224751"/>
            <a:ext cx="6171747" cy="3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828675"/>
          </a:xfrm>
        </p:spPr>
        <p:txBody>
          <a:bodyPr/>
          <a:lstStyle/>
          <a:p>
            <a:r>
              <a:rPr lang="es-ES" altLang="en-US" sz="3200"/>
              <a:t>Línea de Tiempo de la Gran Comisión</a:t>
            </a:r>
            <a:endParaRPr lang="en-US" altLang="en-US" sz="2800"/>
          </a:p>
        </p:txBody>
      </p:sp>
      <p:sp>
        <p:nvSpPr>
          <p:cNvPr id="23555" name="Slide Number Placeholder 3"/>
          <p:cNvSpPr>
            <a:spLocks noGrp="1"/>
          </p:cNvSpPr>
          <p:nvPr>
            <p:ph type="sldNum" sz="quarter" idx="12"/>
          </p:nvPr>
        </p:nvSpPr>
        <p:spPr>
          <a:xfrm>
            <a:off x="7010400" y="6443830"/>
            <a:ext cx="2133600" cy="414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4</a:t>
            </a:r>
          </a:p>
        </p:txBody>
      </p:sp>
      <p:grpSp>
        <p:nvGrpSpPr>
          <p:cNvPr id="2" name="Group 33"/>
          <p:cNvGrpSpPr>
            <a:grpSpLocks/>
          </p:cNvGrpSpPr>
          <p:nvPr/>
        </p:nvGrpSpPr>
        <p:grpSpPr bwMode="auto">
          <a:xfrm>
            <a:off x="58740" y="942265"/>
            <a:ext cx="9085260" cy="5297487"/>
            <a:chOff x="92077" y="773839"/>
            <a:chExt cx="9085261" cy="5297487"/>
          </a:xfrm>
        </p:grpSpPr>
        <p:sp>
          <p:nvSpPr>
            <p:cNvPr id="23558" name="Rectangle 6"/>
            <p:cNvSpPr>
              <a:spLocks noChangeArrowheads="1"/>
            </p:cNvSpPr>
            <p:nvPr/>
          </p:nvSpPr>
          <p:spPr bwMode="auto">
            <a:xfrm>
              <a:off x="7466976" y="773839"/>
              <a:ext cx="1710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Hechos 1</a:t>
              </a:r>
            </a:p>
          </p:txBody>
        </p:sp>
        <p:sp>
          <p:nvSpPr>
            <p:cNvPr id="23559" name="AutoShape 7"/>
            <p:cNvSpPr>
              <a:spLocks/>
            </p:cNvSpPr>
            <p:nvPr/>
          </p:nvSpPr>
          <p:spPr bwMode="auto">
            <a:xfrm rot="16200000">
              <a:off x="1346006" y="2782967"/>
              <a:ext cx="447814" cy="1377950"/>
            </a:xfrm>
            <a:prstGeom prst="leftBracket">
              <a:avLst>
                <a:gd name="adj" fmla="val 138438"/>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p>
          </p:txBody>
        </p:sp>
        <p:sp>
          <p:nvSpPr>
            <p:cNvPr id="23560" name="Line 8"/>
            <p:cNvSpPr>
              <a:spLocks noChangeShapeType="1"/>
            </p:cNvSpPr>
            <p:nvPr/>
          </p:nvSpPr>
          <p:spPr bwMode="auto">
            <a:xfrm>
              <a:off x="2247900" y="3296376"/>
              <a:ext cx="628491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 name="Rectangle 10"/>
            <p:cNvSpPr>
              <a:spLocks noChangeArrowheads="1"/>
            </p:cNvSpPr>
            <p:nvPr/>
          </p:nvSpPr>
          <p:spPr bwMode="auto">
            <a:xfrm>
              <a:off x="747713" y="1747771"/>
              <a:ext cx="323850" cy="1474787"/>
            </a:xfrm>
            <a:prstGeom prst="rect">
              <a:avLst/>
            </a:prstGeom>
            <a:solidFill>
              <a:srgbClr val="996600"/>
            </a:solidFill>
            <a:ln w="28575">
              <a:solidFill>
                <a:srgbClr val="000000"/>
              </a:solidFill>
              <a:miter lim="800000"/>
              <a:headEnd/>
              <a:tailEnd/>
            </a:ln>
          </p:spPr>
          <p:txBody>
            <a:bodyPr anchor="ctr"/>
            <a:lstStyle/>
            <a:p>
              <a:pPr>
                <a:defRPr/>
              </a:pPr>
              <a:endParaRPr lang="en-US">
                <a:blipFill>
                  <a:blip r:embed="rId3"/>
                  <a:tile tx="0" ty="0" sx="100000" sy="100000" flip="none" algn="tl"/>
                </a:blipFill>
                <a:latin typeface="Arial" pitchFamily="34" charset="0"/>
                <a:cs typeface="+mn-cs"/>
              </a:endParaRPr>
            </a:p>
          </p:txBody>
        </p:sp>
        <p:sp>
          <p:nvSpPr>
            <p:cNvPr id="23562" name="Rectangle 11"/>
            <p:cNvSpPr>
              <a:spLocks noChangeArrowheads="1"/>
            </p:cNvSpPr>
            <p:nvPr/>
          </p:nvSpPr>
          <p:spPr bwMode="auto">
            <a:xfrm>
              <a:off x="277814" y="2111028"/>
              <a:ext cx="1273175" cy="294623"/>
            </a:xfrm>
            <a:prstGeom prst="rect">
              <a:avLst/>
            </a:prstGeom>
            <a:solidFill>
              <a:srgbClr val="996600"/>
            </a:solidFill>
            <a:ln w="28575">
              <a:solidFill>
                <a:srgbClr val="000000"/>
              </a:solidFill>
              <a:miter lim="800000"/>
              <a:headEnd/>
              <a:tailEnd/>
            </a:ln>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p>
          </p:txBody>
        </p:sp>
        <p:sp>
          <p:nvSpPr>
            <p:cNvPr id="23563" name="Line 12"/>
            <p:cNvSpPr>
              <a:spLocks noChangeShapeType="1"/>
            </p:cNvSpPr>
            <p:nvPr/>
          </p:nvSpPr>
          <p:spPr bwMode="auto">
            <a:xfrm>
              <a:off x="889920" y="3459888"/>
              <a:ext cx="12193" cy="186221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4" name="Line 13"/>
            <p:cNvSpPr>
              <a:spLocks noChangeShapeType="1"/>
            </p:cNvSpPr>
            <p:nvPr/>
          </p:nvSpPr>
          <p:spPr bwMode="auto">
            <a:xfrm flipH="1">
              <a:off x="2271713" y="3513784"/>
              <a:ext cx="15207" cy="136850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5" name="Line 14"/>
            <p:cNvSpPr>
              <a:spLocks noChangeShapeType="1"/>
            </p:cNvSpPr>
            <p:nvPr/>
          </p:nvSpPr>
          <p:spPr bwMode="auto">
            <a:xfrm>
              <a:off x="8458200" y="3378926"/>
              <a:ext cx="0" cy="9620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6" name="Line 15"/>
            <p:cNvSpPr>
              <a:spLocks noChangeShapeType="1"/>
            </p:cNvSpPr>
            <p:nvPr/>
          </p:nvSpPr>
          <p:spPr bwMode="auto">
            <a:xfrm flipH="1">
              <a:off x="2271713" y="4080601"/>
              <a:ext cx="23717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67" name="Text Box 16"/>
            <p:cNvSpPr txBox="1">
              <a:spLocks noChangeArrowheads="1"/>
            </p:cNvSpPr>
            <p:nvPr/>
          </p:nvSpPr>
          <p:spPr bwMode="auto">
            <a:xfrm>
              <a:off x="4608513" y="3820251"/>
              <a:ext cx="15065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40 Dias</a:t>
              </a:r>
            </a:p>
          </p:txBody>
        </p:sp>
        <p:sp>
          <p:nvSpPr>
            <p:cNvPr id="23568" name="Text Box 17"/>
            <p:cNvSpPr txBox="1">
              <a:spLocks noChangeArrowheads="1"/>
            </p:cNvSpPr>
            <p:nvPr/>
          </p:nvSpPr>
          <p:spPr bwMode="auto">
            <a:xfrm>
              <a:off x="909638" y="3809138"/>
              <a:ext cx="1397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3 Dias</a:t>
              </a:r>
            </a:p>
          </p:txBody>
        </p:sp>
        <p:sp>
          <p:nvSpPr>
            <p:cNvPr id="23569" name="Line 18"/>
            <p:cNvSpPr>
              <a:spLocks noChangeShapeType="1"/>
            </p:cNvSpPr>
            <p:nvPr/>
          </p:nvSpPr>
          <p:spPr bwMode="auto">
            <a:xfrm>
              <a:off x="6115050" y="4080601"/>
              <a:ext cx="23590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70" name="Line 19"/>
            <p:cNvSpPr>
              <a:spLocks noChangeShapeType="1"/>
            </p:cNvSpPr>
            <p:nvPr/>
          </p:nvSpPr>
          <p:spPr bwMode="auto">
            <a:xfrm flipH="1" flipV="1">
              <a:off x="8408988" y="1269139"/>
              <a:ext cx="42862" cy="197802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71" name="Line 20"/>
            <p:cNvSpPr>
              <a:spLocks noChangeShapeType="1"/>
            </p:cNvSpPr>
            <p:nvPr/>
          </p:nvSpPr>
          <p:spPr bwMode="auto">
            <a:xfrm flipV="1">
              <a:off x="2697163" y="1814003"/>
              <a:ext cx="0" cy="144268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72" name="Line 21"/>
            <p:cNvSpPr>
              <a:spLocks noChangeShapeType="1"/>
            </p:cNvSpPr>
            <p:nvPr/>
          </p:nvSpPr>
          <p:spPr bwMode="auto">
            <a:xfrm flipH="1" flipV="1">
              <a:off x="5432422" y="1774314"/>
              <a:ext cx="1" cy="146967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73" name="Line 22"/>
            <p:cNvSpPr>
              <a:spLocks noChangeShapeType="1"/>
            </p:cNvSpPr>
            <p:nvPr/>
          </p:nvSpPr>
          <p:spPr bwMode="auto">
            <a:xfrm flipH="1" flipV="1">
              <a:off x="6988970" y="2582835"/>
              <a:ext cx="11114" cy="64928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74" name="Text Box 23"/>
            <p:cNvSpPr txBox="1">
              <a:spLocks noChangeArrowheads="1"/>
            </p:cNvSpPr>
            <p:nvPr/>
          </p:nvSpPr>
          <p:spPr bwMode="auto">
            <a:xfrm>
              <a:off x="1793876" y="1242503"/>
              <a:ext cx="163432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Juan 20</a:t>
              </a:r>
            </a:p>
          </p:txBody>
        </p:sp>
        <p:sp>
          <p:nvSpPr>
            <p:cNvPr id="23575" name="Text Box 25"/>
            <p:cNvSpPr txBox="1">
              <a:spLocks noChangeArrowheads="1"/>
            </p:cNvSpPr>
            <p:nvPr/>
          </p:nvSpPr>
          <p:spPr bwMode="auto">
            <a:xfrm>
              <a:off x="3065525" y="2006707"/>
              <a:ext cx="1957389"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Marcos 16</a:t>
              </a:r>
            </a:p>
          </p:txBody>
        </p:sp>
        <p:sp>
          <p:nvSpPr>
            <p:cNvPr id="23576" name="Rectangle 26"/>
            <p:cNvSpPr>
              <a:spLocks noChangeArrowheads="1"/>
            </p:cNvSpPr>
            <p:nvPr/>
          </p:nvSpPr>
          <p:spPr bwMode="auto">
            <a:xfrm>
              <a:off x="6084793" y="2078762"/>
              <a:ext cx="1710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Lucas 24</a:t>
              </a:r>
            </a:p>
          </p:txBody>
        </p:sp>
        <p:sp>
          <p:nvSpPr>
            <p:cNvPr id="23577" name="Rectangle 27"/>
            <p:cNvSpPr>
              <a:spLocks noChangeArrowheads="1"/>
            </p:cNvSpPr>
            <p:nvPr/>
          </p:nvSpPr>
          <p:spPr bwMode="auto">
            <a:xfrm>
              <a:off x="4613407" y="1269139"/>
              <a:ext cx="17103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dirty="0"/>
                <a:t>Mateo 28</a:t>
              </a:r>
            </a:p>
          </p:txBody>
        </p:sp>
        <p:sp>
          <p:nvSpPr>
            <p:cNvPr id="23578" name="Text Box 28"/>
            <p:cNvSpPr txBox="1">
              <a:spLocks noChangeArrowheads="1"/>
            </p:cNvSpPr>
            <p:nvPr/>
          </p:nvSpPr>
          <p:spPr bwMode="auto">
            <a:xfrm>
              <a:off x="92077" y="5539514"/>
              <a:ext cx="2371724"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err="1"/>
                <a:t>Crucifixión</a:t>
              </a:r>
              <a:endParaRPr lang="en-US" altLang="en-US" b="0"/>
            </a:p>
          </p:txBody>
        </p:sp>
        <p:sp>
          <p:nvSpPr>
            <p:cNvPr id="23579" name="Text Box 29"/>
            <p:cNvSpPr txBox="1">
              <a:spLocks noChangeArrowheads="1"/>
            </p:cNvSpPr>
            <p:nvPr/>
          </p:nvSpPr>
          <p:spPr bwMode="auto">
            <a:xfrm>
              <a:off x="6823076" y="4350476"/>
              <a:ext cx="2320924"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dirty="0" err="1"/>
                <a:t>Ascensión</a:t>
              </a:r>
              <a:endParaRPr lang="en-US" altLang="en-US" b="0" dirty="0"/>
            </a:p>
          </p:txBody>
        </p:sp>
        <p:sp>
          <p:nvSpPr>
            <p:cNvPr id="23580" name="Rectangle 30"/>
            <p:cNvSpPr>
              <a:spLocks noChangeArrowheads="1"/>
            </p:cNvSpPr>
            <p:nvPr/>
          </p:nvSpPr>
          <p:spPr bwMode="auto">
            <a:xfrm>
              <a:off x="1100140" y="4791882"/>
              <a:ext cx="272732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dirty="0" err="1"/>
                <a:t>Resurección</a:t>
              </a:r>
              <a:endParaRPr lang="en-US" altLang="en-US" b="0" dirty="0"/>
            </a:p>
          </p:txBody>
        </p:sp>
        <p:sp>
          <p:nvSpPr>
            <p:cNvPr id="23581" name="Line 31"/>
            <p:cNvSpPr>
              <a:spLocks noChangeShapeType="1"/>
            </p:cNvSpPr>
            <p:nvPr/>
          </p:nvSpPr>
          <p:spPr bwMode="auto">
            <a:xfrm flipH="1" flipV="1">
              <a:off x="4006848" y="2521676"/>
              <a:ext cx="11113" cy="73501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3584" name="Cloud Callout 32"/>
            <p:cNvSpPr>
              <a:spLocks noChangeArrowheads="1"/>
            </p:cNvSpPr>
            <p:nvPr/>
          </p:nvSpPr>
          <p:spPr bwMode="auto">
            <a:xfrm>
              <a:off x="7902575" y="2050189"/>
              <a:ext cx="1019175" cy="771525"/>
            </a:xfrm>
            <a:prstGeom prst="cloudCallout">
              <a:avLst>
                <a:gd name="adj1" fmla="val -15704"/>
                <a:gd name="adj2" fmla="val 43856"/>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
          <p:cNvGrpSpPr>
            <a:grpSpLocks/>
          </p:cNvGrpSpPr>
          <p:nvPr/>
        </p:nvGrpSpPr>
        <p:grpSpPr bwMode="auto">
          <a:xfrm>
            <a:off x="196679" y="1106906"/>
            <a:ext cx="4018532" cy="5777534"/>
            <a:chOff x="-533390" y="1063189"/>
            <a:chExt cx="4201772" cy="5722880"/>
          </a:xfrm>
        </p:grpSpPr>
        <p:sp>
          <p:nvSpPr>
            <p:cNvPr id="24590" name="Line 35"/>
            <p:cNvSpPr>
              <a:spLocks noChangeShapeType="1"/>
            </p:cNvSpPr>
            <p:nvPr/>
          </p:nvSpPr>
          <p:spPr bwMode="auto">
            <a:xfrm>
              <a:off x="1663700" y="2041525"/>
              <a:ext cx="0" cy="390525"/>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pic>
          <p:nvPicPr>
            <p:cNvPr id="29716" name="Picture 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23081" y="4561134"/>
              <a:ext cx="2230437" cy="222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81" name="Rectangle 37"/>
            <p:cNvSpPr>
              <a:spLocks noChangeArrowheads="1"/>
            </p:cNvSpPr>
            <p:nvPr/>
          </p:nvSpPr>
          <p:spPr bwMode="auto">
            <a:xfrm>
              <a:off x="549275" y="5054526"/>
              <a:ext cx="1516063" cy="1079500"/>
            </a:xfrm>
            <a:prstGeom prst="rect">
              <a:avLst/>
            </a:prstGeom>
            <a:noFill/>
            <a:ln w="12700">
              <a:noFill/>
              <a:miter lim="800000"/>
              <a:headEnd/>
              <a:tailEnd/>
            </a:ln>
            <a:effectLst/>
          </p:spPr>
          <p:txBody>
            <a:bodyPr lIns="12700" tIns="12700" rIns="12700" bIns="12700"/>
            <a:lstStyle/>
            <a:p>
              <a:pPr>
                <a:defRPr/>
              </a:pPr>
              <a:endParaRPr lang="en-US" sz="2400" b="0" dirty="0">
                <a:latin typeface="+mn-lt"/>
                <a:cs typeface="+mn-cs"/>
              </a:endParaRPr>
            </a:p>
            <a:p>
              <a:pPr algn="ctr">
                <a:defRPr/>
              </a:pPr>
              <a:r>
                <a:rPr lang="en-US" sz="2400" dirty="0" err="1">
                  <a:latin typeface="+mn-lt"/>
                  <a:cs typeface="+mn-cs"/>
                </a:rPr>
                <a:t>Todas</a:t>
              </a:r>
              <a:r>
                <a:rPr lang="en-US" sz="2400" dirty="0">
                  <a:latin typeface="+mn-lt"/>
                  <a:cs typeface="+mn-cs"/>
                </a:rPr>
                <a:t> las </a:t>
              </a:r>
              <a:r>
                <a:rPr lang="en-US" sz="2400" dirty="0" err="1">
                  <a:latin typeface="+mn-lt"/>
                  <a:cs typeface="+mn-cs"/>
                </a:rPr>
                <a:t>Naciones</a:t>
              </a:r>
              <a:endParaRPr lang="en-US" sz="2400" dirty="0">
                <a:latin typeface="+mn-lt"/>
                <a:cs typeface="+mn-cs"/>
              </a:endParaRPr>
            </a:p>
          </p:txBody>
        </p:sp>
        <p:sp>
          <p:nvSpPr>
            <p:cNvPr id="24593" name="Line 38"/>
            <p:cNvSpPr>
              <a:spLocks noChangeShapeType="1"/>
            </p:cNvSpPr>
            <p:nvPr/>
          </p:nvSpPr>
          <p:spPr bwMode="auto">
            <a:xfrm>
              <a:off x="1663700" y="2819400"/>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4594" name="Line 39"/>
            <p:cNvSpPr>
              <a:spLocks noChangeShapeType="1"/>
            </p:cNvSpPr>
            <p:nvPr/>
          </p:nvSpPr>
          <p:spPr bwMode="auto">
            <a:xfrm>
              <a:off x="1638299" y="4169021"/>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4595" name="Text Box 40"/>
            <p:cNvSpPr txBox="1">
              <a:spLocks noChangeArrowheads="1"/>
            </p:cNvSpPr>
            <p:nvPr/>
          </p:nvSpPr>
          <p:spPr bwMode="auto">
            <a:xfrm>
              <a:off x="783229" y="1571066"/>
              <a:ext cx="18272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a:t>Jesus</a:t>
              </a:r>
            </a:p>
            <a:p>
              <a:pPr eaLnBrk="1" hangingPunct="1">
                <a:spcBef>
                  <a:spcPct val="0"/>
                </a:spcBef>
                <a:buFontTx/>
                <a:buNone/>
              </a:pPr>
              <a:endParaRPr lang="en-US" altLang="en-US" sz="2800"/>
            </a:p>
          </p:txBody>
        </p:sp>
        <p:sp>
          <p:nvSpPr>
            <p:cNvPr id="24596" name="Text Box 41"/>
            <p:cNvSpPr txBox="1">
              <a:spLocks noChangeArrowheads="1"/>
            </p:cNvSpPr>
            <p:nvPr/>
          </p:nvSpPr>
          <p:spPr bwMode="auto">
            <a:xfrm>
              <a:off x="423509" y="2287711"/>
              <a:ext cx="2548644"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a:t>12 </a:t>
              </a:r>
              <a:r>
                <a:rPr lang="en-US" altLang="en-US" sz="2800" b="0" err="1"/>
                <a:t>Discipulos</a:t>
              </a:r>
              <a:endParaRPr lang="en-US" altLang="en-US" sz="2800" b="0"/>
            </a:p>
            <a:p>
              <a:pPr eaLnBrk="1" hangingPunct="1">
                <a:spcBef>
                  <a:spcPct val="0"/>
                </a:spcBef>
                <a:buFontTx/>
                <a:buNone/>
              </a:pPr>
              <a:endParaRPr lang="en-US" altLang="en-US" sz="2800"/>
            </a:p>
          </p:txBody>
        </p:sp>
        <p:sp>
          <p:nvSpPr>
            <p:cNvPr id="210986" name="Text Box 42"/>
            <p:cNvSpPr txBox="1">
              <a:spLocks noChangeArrowheads="1"/>
            </p:cNvSpPr>
            <p:nvPr/>
          </p:nvSpPr>
          <p:spPr bwMode="auto">
            <a:xfrm>
              <a:off x="-533390" y="3211514"/>
              <a:ext cx="4201772" cy="796925"/>
            </a:xfrm>
            <a:prstGeom prst="rect">
              <a:avLst/>
            </a:prstGeom>
            <a:noFill/>
            <a:ln w="9525">
              <a:noFill/>
              <a:miter lim="800000"/>
              <a:headEnd/>
              <a:tailEnd/>
            </a:ln>
          </p:spPr>
          <p:txBody>
            <a:bodyPr/>
            <a:lstStyle/>
            <a:p>
              <a:pPr algn="ctr">
                <a:spcBef>
                  <a:spcPts val="1200"/>
                </a:spcBef>
                <a:spcAft>
                  <a:spcPts val="300"/>
                </a:spcAft>
                <a:defRPr/>
              </a:pPr>
              <a:r>
                <a:rPr lang="en-US" sz="2800" dirty="0" err="1">
                  <a:solidFill>
                    <a:schemeClr val="bg1"/>
                  </a:solidFill>
                  <a:latin typeface="+mn-lt"/>
                  <a:cs typeface="+mn-cs"/>
                </a:rPr>
                <a:t>Cristianos</a:t>
              </a:r>
              <a:r>
                <a:rPr lang="en-US" sz="2800" dirty="0">
                  <a:solidFill>
                    <a:schemeClr val="bg1"/>
                  </a:solidFill>
                  <a:latin typeface="+mn-lt"/>
                  <a:cs typeface="+mn-cs"/>
                </a:rPr>
                <a:t> </a:t>
              </a:r>
              <a:r>
                <a:rPr lang="en-US" sz="2800" dirty="0" err="1">
                  <a:solidFill>
                    <a:schemeClr val="bg1"/>
                  </a:solidFill>
                  <a:latin typeface="+mn-lt"/>
                  <a:cs typeface="+mn-cs"/>
                </a:rPr>
                <a:t>Obedientes</a:t>
              </a:r>
              <a:endParaRPr lang="en-US" sz="2800" b="0" dirty="0">
                <a:solidFill>
                  <a:schemeClr val="bg1"/>
                </a:solidFill>
                <a:latin typeface="+mn-lt"/>
                <a:cs typeface="+mn-cs"/>
              </a:endParaRPr>
            </a:p>
            <a:p>
              <a:pPr algn="ctr">
                <a:defRPr/>
              </a:pPr>
              <a:r>
                <a:rPr lang="en-US" sz="2800" b="0" dirty="0">
                  <a:solidFill>
                    <a:schemeClr val="bg1"/>
                  </a:solidFill>
                  <a:latin typeface="+mn-lt"/>
                  <a:cs typeface="+mn-cs"/>
                </a:rPr>
                <a:t>(</a:t>
              </a:r>
              <a:r>
                <a:rPr lang="en-US" sz="2800" b="0" dirty="0" err="1">
                  <a:solidFill>
                    <a:schemeClr val="bg1"/>
                  </a:solidFill>
                </a:rPr>
                <a:t>Discípulos</a:t>
              </a:r>
              <a:r>
                <a:rPr lang="en-US" sz="2800" b="0" dirty="0">
                  <a:solidFill>
                    <a:schemeClr val="bg1"/>
                  </a:solidFill>
                  <a:latin typeface="+mn-lt"/>
                  <a:cs typeface="+mn-cs"/>
                </a:rPr>
                <a:t>)</a:t>
              </a:r>
              <a:endParaRPr lang="en-US" sz="2800" dirty="0">
                <a:solidFill>
                  <a:schemeClr val="bg1"/>
                </a:solidFill>
                <a:latin typeface="+mn-lt"/>
                <a:cs typeface="+mn-cs"/>
              </a:endParaRPr>
            </a:p>
          </p:txBody>
        </p:sp>
        <p:sp>
          <p:nvSpPr>
            <p:cNvPr id="210987" name="Text Box 43"/>
            <p:cNvSpPr txBox="1">
              <a:spLocks noChangeArrowheads="1"/>
            </p:cNvSpPr>
            <p:nvPr/>
          </p:nvSpPr>
          <p:spPr bwMode="auto">
            <a:xfrm>
              <a:off x="21649" y="1063189"/>
              <a:ext cx="3424365" cy="608012"/>
            </a:xfrm>
            <a:prstGeom prst="rect">
              <a:avLst/>
            </a:prstGeom>
            <a:noFill/>
            <a:ln w="9525">
              <a:noFill/>
              <a:miter lim="800000"/>
              <a:headEnd/>
              <a:tailEnd/>
            </a:ln>
          </p:spPr>
          <p:txBody>
            <a:bodyPr/>
            <a:lstStyle/>
            <a:p>
              <a:pPr algn="ctr">
                <a:defRPr/>
              </a:pPr>
              <a:r>
                <a:rPr lang="en-US" sz="2800" u="sng" err="1">
                  <a:solidFill>
                    <a:schemeClr val="bg1"/>
                  </a:solidFill>
                  <a:latin typeface="+mn-lt"/>
                  <a:cs typeface="+mn-cs"/>
                </a:rPr>
                <a:t>Modelo</a:t>
              </a:r>
              <a:r>
                <a:rPr lang="en-US" sz="2400" u="sng">
                  <a:solidFill>
                    <a:schemeClr val="bg1"/>
                  </a:solidFill>
                  <a:latin typeface="+mn-lt"/>
                  <a:cs typeface="+mn-cs"/>
                </a:rPr>
                <a:t> </a:t>
              </a:r>
              <a:r>
                <a:rPr lang="en-US" sz="2400" b="0" u="sng">
                  <a:solidFill>
                    <a:schemeClr val="bg1"/>
                  </a:solidFill>
                  <a:latin typeface="+mn-lt"/>
                  <a:cs typeface="+mn-cs"/>
                </a:rPr>
                <a:t>(Juan 20:21</a:t>
              </a:r>
              <a:r>
                <a:rPr lang="en-US" sz="2000" b="0" u="sng">
                  <a:solidFill>
                    <a:schemeClr val="bg1"/>
                  </a:solidFill>
                  <a:latin typeface="+mn-lt"/>
                  <a:cs typeface="+mn-cs"/>
                </a:rPr>
                <a:t>)</a:t>
              </a:r>
              <a:endParaRPr lang="en-US" sz="2000" b="0">
                <a:solidFill>
                  <a:schemeClr val="bg1"/>
                </a:solidFill>
                <a:latin typeface="+mn-lt"/>
                <a:cs typeface="+mn-cs"/>
              </a:endParaRPr>
            </a:p>
          </p:txBody>
        </p:sp>
      </p:grpSp>
      <p:sp>
        <p:nvSpPr>
          <p:cNvPr id="24579" name="TextBox 13"/>
          <p:cNvSpPr txBox="1">
            <a:spLocks noChangeArrowheads="1"/>
          </p:cNvSpPr>
          <p:nvPr/>
        </p:nvSpPr>
        <p:spPr bwMode="auto">
          <a:xfrm>
            <a:off x="8564137" y="6427788"/>
            <a:ext cx="579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5</a:t>
            </a:r>
          </a:p>
          <a:p>
            <a:pPr eaLnBrk="1" hangingPunct="1">
              <a:spcBef>
                <a:spcPct val="0"/>
              </a:spcBef>
              <a:buFontTx/>
              <a:buNone/>
            </a:pPr>
            <a:endParaRPr lang="en-US" altLang="en-US" sz="400" b="0" dirty="0"/>
          </a:p>
        </p:txBody>
      </p:sp>
      <p:sp>
        <p:nvSpPr>
          <p:cNvPr id="24580" name="Text Box 33"/>
          <p:cNvSpPr txBox="1">
            <a:spLocks noChangeArrowheads="1"/>
          </p:cNvSpPr>
          <p:nvPr/>
        </p:nvSpPr>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a:r>
              <a:rPr lang="en-US" altLang="en-US" b="0" dirty="0">
                <a:solidFill>
                  <a:schemeClr val="tx1"/>
                </a:solidFill>
                <a:latin typeface="+mn-lt"/>
              </a:rPr>
              <a:t>“</a:t>
            </a:r>
            <a:r>
              <a:rPr lang="es-US" dirty="0"/>
              <a:t>Plan de Jesús </a:t>
            </a:r>
          </a:p>
          <a:p>
            <a:pPr algn="ctr"/>
            <a:r>
              <a:rPr lang="es-US" sz="2800" dirty="0"/>
              <a:t>“Multiplicandos Discípulos”</a:t>
            </a:r>
          </a:p>
        </p:txBody>
      </p:sp>
      <p:grpSp>
        <p:nvGrpSpPr>
          <p:cNvPr id="3" name="Group 2"/>
          <p:cNvGrpSpPr/>
          <p:nvPr/>
        </p:nvGrpSpPr>
        <p:grpSpPr>
          <a:xfrm>
            <a:off x="5191315" y="1162369"/>
            <a:ext cx="3748148" cy="5695631"/>
            <a:chOff x="5230383" y="1101824"/>
            <a:chExt cx="3906428" cy="5638207"/>
          </a:xfrm>
        </p:grpSpPr>
        <p:grpSp>
          <p:nvGrpSpPr>
            <p:cNvPr id="24581" name="Group 2"/>
            <p:cNvGrpSpPr>
              <a:grpSpLocks/>
            </p:cNvGrpSpPr>
            <p:nvPr/>
          </p:nvGrpSpPr>
          <p:grpSpPr bwMode="auto">
            <a:xfrm>
              <a:off x="5230383" y="1101824"/>
              <a:ext cx="3906428" cy="3351755"/>
              <a:chOff x="5730446" y="1147861"/>
              <a:chExt cx="3906428" cy="3351756"/>
            </a:xfrm>
          </p:grpSpPr>
          <p:sp>
            <p:nvSpPr>
              <p:cNvPr id="24583" name="Line 47"/>
              <p:cNvSpPr>
                <a:spLocks noChangeShapeType="1"/>
              </p:cNvSpPr>
              <p:nvPr/>
            </p:nvSpPr>
            <p:spPr bwMode="auto">
              <a:xfrm>
                <a:off x="7523163" y="2052638"/>
                <a:ext cx="0" cy="392112"/>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4584" name="Line 48"/>
              <p:cNvSpPr>
                <a:spLocks noChangeShapeType="1"/>
              </p:cNvSpPr>
              <p:nvPr/>
            </p:nvSpPr>
            <p:spPr bwMode="auto">
              <a:xfrm>
                <a:off x="7523163" y="2832100"/>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4585" name="Line 49"/>
              <p:cNvSpPr>
                <a:spLocks noChangeShapeType="1"/>
              </p:cNvSpPr>
              <p:nvPr/>
            </p:nvSpPr>
            <p:spPr bwMode="auto">
              <a:xfrm>
                <a:off x="7567227" y="4107504"/>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4586" name="Text Box 50"/>
              <p:cNvSpPr txBox="1">
                <a:spLocks noChangeArrowheads="1"/>
              </p:cNvSpPr>
              <p:nvPr/>
            </p:nvSpPr>
            <p:spPr bwMode="auto">
              <a:xfrm>
                <a:off x="6608763" y="1583925"/>
                <a:ext cx="17605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a:t>Pablo</a:t>
                </a:r>
              </a:p>
              <a:p>
                <a:pPr eaLnBrk="1" hangingPunct="1">
                  <a:spcBef>
                    <a:spcPct val="0"/>
                  </a:spcBef>
                  <a:buFontTx/>
                  <a:buNone/>
                </a:pPr>
                <a:endParaRPr lang="en-US" altLang="en-US" sz="2800"/>
              </a:p>
            </p:txBody>
          </p:sp>
          <p:sp>
            <p:nvSpPr>
              <p:cNvPr id="24587" name="Text Box 51"/>
              <p:cNvSpPr txBox="1">
                <a:spLocks noChangeArrowheads="1"/>
              </p:cNvSpPr>
              <p:nvPr/>
            </p:nvSpPr>
            <p:spPr bwMode="auto">
              <a:xfrm>
                <a:off x="6656815" y="2352458"/>
                <a:ext cx="16652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err="1"/>
                  <a:t>Timoteo</a:t>
                </a:r>
                <a:endParaRPr lang="en-US" altLang="en-US" sz="2800" b="0"/>
              </a:p>
              <a:p>
                <a:pPr eaLnBrk="1" hangingPunct="1">
                  <a:spcBef>
                    <a:spcPct val="0"/>
                  </a:spcBef>
                  <a:buFontTx/>
                  <a:buNone/>
                </a:pPr>
                <a:endParaRPr lang="en-US" altLang="en-US" sz="2800"/>
              </a:p>
            </p:txBody>
          </p:sp>
          <p:sp>
            <p:nvSpPr>
              <p:cNvPr id="210996" name="Text Box 52"/>
              <p:cNvSpPr txBox="1">
                <a:spLocks noChangeArrowheads="1"/>
              </p:cNvSpPr>
              <p:nvPr/>
            </p:nvSpPr>
            <p:spPr bwMode="auto">
              <a:xfrm>
                <a:off x="5851652" y="3166162"/>
                <a:ext cx="3370006" cy="785813"/>
              </a:xfrm>
              <a:prstGeom prst="rect">
                <a:avLst/>
              </a:prstGeom>
              <a:noFill/>
              <a:ln w="9525">
                <a:noFill/>
                <a:miter lim="800000"/>
                <a:headEnd/>
                <a:tailEnd/>
              </a:ln>
            </p:spPr>
            <p:txBody>
              <a:bodyPr/>
              <a:lstStyle/>
              <a:p>
                <a:pPr algn="ctr">
                  <a:defRPr/>
                </a:pPr>
                <a:r>
                  <a:rPr lang="en-US" sz="2800" dirty="0">
                    <a:solidFill>
                      <a:schemeClr val="bg1"/>
                    </a:solidFill>
                    <a:latin typeface="+mn-lt"/>
                    <a:cs typeface="+mn-cs"/>
                  </a:rPr>
                  <a:t>Hombres </a:t>
                </a:r>
                <a:r>
                  <a:rPr lang="en-US" sz="2800" dirty="0" err="1">
                    <a:solidFill>
                      <a:schemeClr val="bg1"/>
                    </a:solidFill>
                    <a:latin typeface="+mn-lt"/>
                    <a:cs typeface="+mn-cs"/>
                  </a:rPr>
                  <a:t>Fieles</a:t>
                </a:r>
                <a:endParaRPr lang="en-US" sz="2800" dirty="0">
                  <a:solidFill>
                    <a:schemeClr val="bg1"/>
                  </a:solidFill>
                  <a:latin typeface="+mn-lt"/>
                  <a:cs typeface="+mn-cs"/>
                </a:endParaRPr>
              </a:p>
              <a:p>
                <a:pPr algn="ctr">
                  <a:defRPr/>
                </a:pPr>
                <a:r>
                  <a:rPr lang="en-US" sz="2800" dirty="0">
                    <a:solidFill>
                      <a:schemeClr val="bg1"/>
                    </a:solidFill>
                    <a:latin typeface="+mn-lt"/>
                    <a:cs typeface="+mn-cs"/>
                  </a:rPr>
                  <a:t>(</a:t>
                </a:r>
                <a:r>
                  <a:rPr lang="en-US" sz="2800" b="0" dirty="0" err="1">
                    <a:solidFill>
                      <a:schemeClr val="bg1"/>
                    </a:solidFill>
                  </a:rPr>
                  <a:t>Discípulos</a:t>
                </a:r>
                <a:r>
                  <a:rPr lang="en-US" sz="2800" b="0" dirty="0">
                    <a:solidFill>
                      <a:schemeClr val="bg1"/>
                    </a:solidFill>
                    <a:latin typeface="+mn-lt"/>
                    <a:cs typeface="+mn-cs"/>
                  </a:rPr>
                  <a:t>)</a:t>
                </a:r>
              </a:p>
            </p:txBody>
          </p:sp>
          <p:sp>
            <p:nvSpPr>
              <p:cNvPr id="210997" name="Text Box 53"/>
              <p:cNvSpPr txBox="1">
                <a:spLocks noChangeArrowheads="1"/>
              </p:cNvSpPr>
              <p:nvPr/>
            </p:nvSpPr>
            <p:spPr bwMode="auto">
              <a:xfrm>
                <a:off x="5730446" y="1147861"/>
                <a:ext cx="3906428" cy="608012"/>
              </a:xfrm>
              <a:prstGeom prst="rect">
                <a:avLst/>
              </a:prstGeom>
              <a:noFill/>
              <a:ln w="9525">
                <a:noFill/>
                <a:miter lim="800000"/>
                <a:headEnd/>
                <a:tailEnd/>
              </a:ln>
            </p:spPr>
            <p:txBody>
              <a:bodyPr/>
              <a:lstStyle/>
              <a:p>
                <a:pPr algn="ctr">
                  <a:defRPr/>
                </a:pPr>
                <a:r>
                  <a:rPr lang="en-US" sz="2800" u="sng" dirty="0" err="1">
                    <a:solidFill>
                      <a:schemeClr val="bg1"/>
                    </a:solidFill>
                    <a:latin typeface="+mn-lt"/>
                    <a:cs typeface="+mn-cs"/>
                  </a:rPr>
                  <a:t>Ejemplo</a:t>
                </a:r>
                <a:r>
                  <a:rPr lang="en-US" sz="2400" b="0" u="sng" dirty="0">
                    <a:solidFill>
                      <a:schemeClr val="bg1"/>
                    </a:solidFill>
                    <a:latin typeface="+mn-lt"/>
                    <a:cs typeface="+mn-cs"/>
                  </a:rPr>
                  <a:t> (2 </a:t>
                </a:r>
                <a:r>
                  <a:rPr lang="en-US" sz="2400" b="0" u="sng" dirty="0" err="1">
                    <a:solidFill>
                      <a:schemeClr val="bg1"/>
                    </a:solidFill>
                    <a:latin typeface="+mn-lt"/>
                    <a:cs typeface="+mn-cs"/>
                  </a:rPr>
                  <a:t>Timoteo</a:t>
                </a:r>
                <a:r>
                  <a:rPr lang="en-US" sz="2400" b="0" u="sng" dirty="0">
                    <a:solidFill>
                      <a:schemeClr val="bg1"/>
                    </a:solidFill>
                    <a:latin typeface="+mn-lt"/>
                    <a:cs typeface="+mn-cs"/>
                  </a:rPr>
                  <a:t> 2:2)</a:t>
                </a:r>
                <a:endParaRPr lang="en-US" sz="2400" b="0" dirty="0">
                  <a:solidFill>
                    <a:schemeClr val="bg1"/>
                  </a:solidFill>
                  <a:latin typeface="+mn-lt"/>
                  <a:cs typeface="+mn-cs"/>
                </a:endParaRPr>
              </a:p>
            </p:txBody>
          </p:sp>
        </p:grpSp>
        <p:grpSp>
          <p:nvGrpSpPr>
            <p:cNvPr id="2" name="Group 1"/>
            <p:cNvGrpSpPr/>
            <p:nvPr/>
          </p:nvGrpSpPr>
          <p:grpSpPr>
            <a:xfrm>
              <a:off x="5921374" y="4515096"/>
              <a:ext cx="2230437" cy="2224935"/>
              <a:chOff x="3456781" y="4263178"/>
              <a:chExt cx="2230437" cy="2224935"/>
            </a:xfrm>
          </p:grpSpPr>
          <p:pic>
            <p:nvPicPr>
              <p:cNvPr id="27" name="Picture 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456781" y="4263178"/>
                <a:ext cx="2230437" cy="222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46"/>
              <p:cNvSpPr>
                <a:spLocks noChangeArrowheads="1"/>
              </p:cNvSpPr>
              <p:nvPr/>
            </p:nvSpPr>
            <p:spPr bwMode="auto">
              <a:xfrm>
                <a:off x="3692159" y="4775570"/>
                <a:ext cx="1444626" cy="1079500"/>
              </a:xfrm>
              <a:prstGeom prst="rect">
                <a:avLst/>
              </a:prstGeom>
              <a:noFill/>
              <a:ln w="12700">
                <a:noFill/>
                <a:miter lim="800000"/>
                <a:headEnd/>
                <a:tailEnd/>
              </a:ln>
              <a:effectLst/>
            </p:spPr>
            <p:txBody>
              <a:bodyPr lIns="12700" tIns="12700" rIns="12700" bIns="12700"/>
              <a:lstStyle/>
              <a:p>
                <a:pPr>
                  <a:defRPr/>
                </a:pPr>
                <a:endParaRPr lang="en-US" sz="2400" b="0" dirty="0">
                  <a:latin typeface="+mn-lt"/>
                  <a:cs typeface="+mn-cs"/>
                </a:endParaRPr>
              </a:p>
              <a:p>
                <a:pPr algn="ctr">
                  <a:defRPr/>
                </a:pPr>
                <a:r>
                  <a:rPr lang="en-US" sz="2400" dirty="0" err="1">
                    <a:latin typeface="+mn-lt"/>
                    <a:cs typeface="+mn-cs"/>
                  </a:rPr>
                  <a:t>Otros</a:t>
                </a:r>
                <a:r>
                  <a:rPr lang="en-US" sz="2400" dirty="0">
                    <a:latin typeface="+mn-lt"/>
                    <a:cs typeface="+mn-cs"/>
                  </a:rPr>
                  <a:t> </a:t>
                </a:r>
              </a:p>
              <a:p>
                <a:pPr algn="ctr">
                  <a:defRPr/>
                </a:pPr>
                <a:r>
                  <a:rPr lang="en-US" sz="2400" dirty="0" err="1">
                    <a:latin typeface="+mn-lt"/>
                    <a:cs typeface="+mn-cs"/>
                  </a:rPr>
                  <a:t>También</a:t>
                </a:r>
                <a:endParaRPr lang="en-US" sz="2400" dirty="0">
                  <a:latin typeface="+mn-lt"/>
                  <a:cs typeface="+mn-cs"/>
                </a:endParaRPr>
              </a:p>
            </p:txBody>
          </p:sp>
        </p:grpSp>
      </p:grpSp>
      <p:sp>
        <p:nvSpPr>
          <p:cNvPr id="29" name="Arrow: Down 28">
            <a:extLst>
              <a:ext uri="{FF2B5EF4-FFF2-40B4-BE49-F238E27FC236}">
                <a16:creationId xmlns:a16="http://schemas.microsoft.com/office/drawing/2014/main" id="{DB13C56E-42FB-477C-857A-CBEF069A5D32}"/>
              </a:ext>
            </a:extLst>
          </p:cNvPr>
          <p:cNvSpPr/>
          <p:nvPr/>
        </p:nvSpPr>
        <p:spPr bwMode="auto">
          <a:xfrm>
            <a:off x="4261293" y="1776573"/>
            <a:ext cx="1014413" cy="4449597"/>
          </a:xfrm>
          <a:prstGeom prst="downArrow">
            <a:avLst>
              <a:gd name="adj1" fmla="val 60341"/>
              <a:gd name="adj2" fmla="val 101109"/>
            </a:avLst>
          </a:prstGeom>
          <a:noFill/>
          <a:ln w="19050" cap="flat" cmpd="sng" algn="ctr">
            <a:solidFill>
              <a:schemeClr val="bg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spc="1200" normalizeH="0" dirty="0">
                <a:solidFill>
                  <a:schemeClr val="bg1"/>
                </a:solidFill>
                <a:effectLst/>
                <a:latin typeface="Arial" charset="0"/>
              </a:rPr>
              <a:t>Multiplicar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AF7F6F-9400-430D-8717-8F102AA6EBEB}"/>
              </a:ext>
            </a:extLst>
          </p:cNvPr>
          <p:cNvSpPr/>
          <p:nvPr/>
        </p:nvSpPr>
        <p:spPr>
          <a:xfrm>
            <a:off x="519952" y="1903692"/>
            <a:ext cx="8624047" cy="2031325"/>
          </a:xfrm>
          <a:prstGeom prst="rect">
            <a:avLst/>
          </a:prstGeom>
        </p:spPr>
        <p:txBody>
          <a:bodyPr wrap="square">
            <a:spAutoFit/>
          </a:bodyPr>
          <a:lstStyle/>
          <a:p>
            <a:pPr marL="0" indent="0">
              <a:spcBef>
                <a:spcPts val="0"/>
              </a:spcBef>
              <a:spcAft>
                <a:spcPts val="1800"/>
              </a:spcAft>
              <a:buNone/>
              <a:defRPr/>
            </a:pPr>
            <a:r>
              <a:rPr lang="es-ES" altLang="en-US" sz="3200" dirty="0">
                <a:solidFill>
                  <a:schemeClr val="bg1"/>
                </a:solidFill>
              </a:rPr>
              <a:t>En grupos de 2-5 hable sobre:</a:t>
            </a:r>
          </a:p>
          <a:p>
            <a:pPr marL="514350" indent="-514350">
              <a:spcBef>
                <a:spcPts val="0"/>
              </a:spcBef>
              <a:spcAft>
                <a:spcPts val="1800"/>
              </a:spcAft>
              <a:buFont typeface="+mj-lt"/>
              <a:buAutoNum type="arabicPeriod"/>
              <a:defRPr/>
            </a:pPr>
            <a:r>
              <a:rPr lang="es-ES" altLang="en-US" sz="3200" b="0" dirty="0">
                <a:solidFill>
                  <a:schemeClr val="bg1"/>
                </a:solidFill>
              </a:rPr>
              <a:t>Lo que aprendiste sobre la Gran Comisión</a:t>
            </a:r>
          </a:p>
          <a:p>
            <a:pPr marL="514350" indent="-514350">
              <a:spcBef>
                <a:spcPts val="0"/>
              </a:spcBef>
              <a:spcAft>
                <a:spcPts val="1800"/>
              </a:spcAft>
              <a:buFont typeface="+mj-lt"/>
              <a:buAutoNum type="arabicPeriod"/>
              <a:defRPr/>
            </a:pPr>
            <a:r>
              <a:rPr lang="es-ES" altLang="en-US" sz="3200" b="0" dirty="0">
                <a:solidFill>
                  <a:schemeClr val="bg1"/>
                </a:solidFill>
              </a:rPr>
              <a:t>Por qué la multiplicación es tan importante</a:t>
            </a:r>
          </a:p>
        </p:txBody>
      </p:sp>
    </p:spTree>
    <p:extLst>
      <p:ext uri="{BB962C8B-B14F-4D97-AF65-F5344CB8AC3E}">
        <p14:creationId xmlns:p14="http://schemas.microsoft.com/office/powerpoint/2010/main" val="332773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 y="20784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a:spcBef>
                <a:spcPct val="0"/>
              </a:spcBef>
              <a:buFontTx/>
              <a:buNone/>
            </a:pPr>
            <a:r>
              <a:rPr lang="es-ES" altLang="en-US" sz="3600" dirty="0"/>
              <a:t>El Principio de La Gran Comisión</a:t>
            </a:r>
          </a:p>
          <a:p>
            <a:pPr algn="ctr">
              <a:spcBef>
                <a:spcPct val="0"/>
              </a:spcBef>
              <a:buFontTx/>
              <a:buNone/>
            </a:pPr>
            <a:r>
              <a:rPr lang="en-US" altLang="en-US" dirty="0" err="1"/>
              <a:t>Parábola</a:t>
            </a:r>
            <a:r>
              <a:rPr lang="en-US" altLang="en-US" dirty="0"/>
              <a:t> del </a:t>
            </a:r>
            <a:r>
              <a:rPr lang="en-US" altLang="en-US" dirty="0" err="1"/>
              <a:t>Sembrador</a:t>
            </a:r>
            <a:r>
              <a:rPr lang="en-US" altLang="en-US" dirty="0"/>
              <a:t> </a:t>
            </a:r>
          </a:p>
        </p:txBody>
      </p:sp>
      <p:sp>
        <p:nvSpPr>
          <p:cNvPr id="2662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6</a:t>
            </a:r>
          </a:p>
        </p:txBody>
      </p:sp>
      <p:sp>
        <p:nvSpPr>
          <p:cNvPr id="6" name="TextBox 5"/>
          <p:cNvSpPr txBox="1"/>
          <p:nvPr/>
        </p:nvSpPr>
        <p:spPr>
          <a:xfrm>
            <a:off x="0" y="4526066"/>
            <a:ext cx="9143999" cy="1262974"/>
          </a:xfrm>
          <a:prstGeom prst="rect">
            <a:avLst/>
          </a:prstGeom>
          <a:noFill/>
        </p:spPr>
        <p:txBody>
          <a:bodyPr wrap="square" rtlCol="0">
            <a:spAutoFit/>
          </a:bodyPr>
          <a:lstStyle/>
          <a:p>
            <a:pPr algn="ctr">
              <a:lnSpc>
                <a:spcPct val="125000"/>
              </a:lnSpc>
              <a:spcBef>
                <a:spcPts val="0"/>
              </a:spcBef>
              <a:spcAft>
                <a:spcPts val="0"/>
              </a:spcAft>
            </a:pPr>
            <a:r>
              <a:rPr lang="es-ES" sz="3200" dirty="0">
                <a:solidFill>
                  <a:schemeClr val="bg1"/>
                </a:solidFill>
                <a:latin typeface="Arial"/>
                <a:ea typeface="Calibri"/>
                <a:cs typeface="Times New Roman"/>
              </a:rPr>
              <a:t>Oye la palabra y recibe con gozo pero al venir la aflicción o la persecución, luego tropieza</a:t>
            </a:r>
            <a:endParaRPr lang="en-US" sz="3200" dirty="0">
              <a:solidFill>
                <a:schemeClr val="bg1"/>
              </a:solidFill>
              <a:effectLst/>
              <a:latin typeface="Arial"/>
              <a:ea typeface="Calibri"/>
              <a:cs typeface="Times New Roman"/>
            </a:endParaRPr>
          </a:p>
        </p:txBody>
      </p:sp>
      <p:sp>
        <p:nvSpPr>
          <p:cNvPr id="18" name="Rectangle 17">
            <a:extLst>
              <a:ext uri="{FF2B5EF4-FFF2-40B4-BE49-F238E27FC236}">
                <a16:creationId xmlns:a16="http://schemas.microsoft.com/office/drawing/2014/main" id="{BCE8E0ED-5040-44E6-AC83-7730E6D88782}"/>
              </a:ext>
            </a:extLst>
          </p:cNvPr>
          <p:cNvSpPr/>
          <p:nvPr/>
        </p:nvSpPr>
        <p:spPr>
          <a:xfrm>
            <a:off x="2388547" y="1793752"/>
            <a:ext cx="4366901" cy="584775"/>
          </a:xfrm>
          <a:prstGeom prst="rect">
            <a:avLst/>
          </a:prstGeom>
        </p:spPr>
        <p:txBody>
          <a:bodyPr wrap="none">
            <a:spAutoFit/>
          </a:bodyPr>
          <a:lstStyle/>
          <a:p>
            <a:r>
              <a:rPr lang="en-US" sz="3200" dirty="0">
                <a:solidFill>
                  <a:schemeClr val="bg1"/>
                </a:solidFill>
              </a:rPr>
              <a:t>1. </a:t>
            </a:r>
            <a:r>
              <a:rPr lang="en-US" sz="3200" dirty="0" err="1">
                <a:solidFill>
                  <a:schemeClr val="bg1"/>
                </a:solidFill>
              </a:rPr>
              <a:t>Terreno</a:t>
            </a:r>
            <a:r>
              <a:rPr lang="en-US" sz="3200" dirty="0">
                <a:solidFill>
                  <a:schemeClr val="bg1"/>
                </a:solidFill>
              </a:rPr>
              <a:t> </a:t>
            </a:r>
            <a:r>
              <a:rPr lang="en-US" sz="3200" dirty="0" err="1">
                <a:solidFill>
                  <a:schemeClr val="bg1"/>
                </a:solidFill>
              </a:rPr>
              <a:t>Pedregoso</a:t>
            </a:r>
            <a:endParaRPr lang="en-US" sz="3200" dirty="0">
              <a:solidFill>
                <a:schemeClr val="bg1"/>
              </a:solidFill>
            </a:endParaRPr>
          </a:p>
        </p:txBody>
      </p:sp>
      <p:pic>
        <p:nvPicPr>
          <p:cNvPr id="11" name="Picture 10">
            <a:extLst>
              <a:ext uri="{FF2B5EF4-FFF2-40B4-BE49-F238E27FC236}">
                <a16:creationId xmlns:a16="http://schemas.microsoft.com/office/drawing/2014/main" id="{EF9EBB08-B163-459C-A213-9655D7D44B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51" b="51852"/>
          <a:stretch/>
        </p:blipFill>
        <p:spPr>
          <a:xfrm>
            <a:off x="3307175" y="2485473"/>
            <a:ext cx="2529647" cy="18267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6</a:t>
            </a:r>
          </a:p>
        </p:txBody>
      </p:sp>
      <p:sp>
        <p:nvSpPr>
          <p:cNvPr id="6" name="TextBox 5"/>
          <p:cNvSpPr txBox="1"/>
          <p:nvPr/>
        </p:nvSpPr>
        <p:spPr>
          <a:xfrm>
            <a:off x="417092" y="3913994"/>
            <a:ext cx="8309811" cy="1878528"/>
          </a:xfrm>
          <a:prstGeom prst="rect">
            <a:avLst/>
          </a:prstGeom>
          <a:noFill/>
        </p:spPr>
        <p:txBody>
          <a:bodyPr wrap="square" rtlCol="0">
            <a:spAutoFit/>
          </a:bodyPr>
          <a:lstStyle/>
          <a:p>
            <a:pPr algn="ctr">
              <a:lnSpc>
                <a:spcPct val="125000"/>
              </a:lnSpc>
            </a:pPr>
            <a:r>
              <a:rPr lang="es-ES" sz="3200" dirty="0">
                <a:solidFill>
                  <a:schemeClr val="bg1"/>
                </a:solidFill>
                <a:latin typeface="Arial"/>
                <a:ea typeface="Calibri"/>
                <a:cs typeface="Times New Roman"/>
              </a:rPr>
              <a:t>Oye la palabra, pero las preocupaciones de esta vida y el engaño de las riquezas la ahogan</a:t>
            </a:r>
            <a:endParaRPr lang="en-US" sz="2400" dirty="0">
              <a:solidFill>
                <a:schemeClr val="bg1"/>
              </a:solidFill>
              <a:effectLst/>
              <a:latin typeface="Arial"/>
              <a:ea typeface="Calibri"/>
              <a:cs typeface="Times New Roman"/>
            </a:endParaRPr>
          </a:p>
        </p:txBody>
      </p:sp>
      <p:sp>
        <p:nvSpPr>
          <p:cNvPr id="17" name="Rectangle 16">
            <a:extLst>
              <a:ext uri="{FF2B5EF4-FFF2-40B4-BE49-F238E27FC236}">
                <a16:creationId xmlns:a16="http://schemas.microsoft.com/office/drawing/2014/main" id="{1F6E434C-6601-4B22-9362-38667746D4A6}"/>
              </a:ext>
            </a:extLst>
          </p:cNvPr>
          <p:cNvSpPr/>
          <p:nvPr/>
        </p:nvSpPr>
        <p:spPr>
          <a:xfrm>
            <a:off x="3433706" y="1065478"/>
            <a:ext cx="2347117" cy="584775"/>
          </a:xfrm>
          <a:prstGeom prst="rect">
            <a:avLst/>
          </a:prstGeom>
        </p:spPr>
        <p:txBody>
          <a:bodyPr wrap="none">
            <a:spAutoFit/>
          </a:bodyPr>
          <a:lstStyle/>
          <a:p>
            <a:r>
              <a:rPr lang="en-US" sz="3200" dirty="0">
                <a:solidFill>
                  <a:schemeClr val="bg1"/>
                </a:solidFill>
              </a:rPr>
              <a:t>2. </a:t>
            </a:r>
            <a:r>
              <a:rPr lang="en-US" sz="3200" dirty="0" err="1">
                <a:solidFill>
                  <a:schemeClr val="bg1"/>
                </a:solidFill>
              </a:rPr>
              <a:t>Espinos</a:t>
            </a:r>
            <a:r>
              <a:rPr lang="en-US" sz="3200" dirty="0">
                <a:solidFill>
                  <a:schemeClr val="bg1"/>
                </a:solidFill>
              </a:rPr>
              <a:t> </a:t>
            </a:r>
          </a:p>
        </p:txBody>
      </p:sp>
      <p:pic>
        <p:nvPicPr>
          <p:cNvPr id="9" name="Picture 8">
            <a:extLst>
              <a:ext uri="{FF2B5EF4-FFF2-40B4-BE49-F238E27FC236}">
                <a16:creationId xmlns:a16="http://schemas.microsoft.com/office/drawing/2014/main" id="{E92F7C6D-F139-44EC-8CD8-F200257395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000" r="51527"/>
          <a:stretch/>
        </p:blipFill>
        <p:spPr>
          <a:xfrm>
            <a:off x="3421691" y="1778261"/>
            <a:ext cx="2300614" cy="1834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6</a:t>
            </a:r>
          </a:p>
        </p:txBody>
      </p:sp>
      <p:sp>
        <p:nvSpPr>
          <p:cNvPr id="11" name="Rectangle 10"/>
          <p:cNvSpPr/>
          <p:nvPr/>
        </p:nvSpPr>
        <p:spPr>
          <a:xfrm>
            <a:off x="1389680" y="4125067"/>
            <a:ext cx="6364638" cy="584775"/>
          </a:xfrm>
          <a:prstGeom prst="rect">
            <a:avLst/>
          </a:prstGeom>
          <a:noFill/>
        </p:spPr>
        <p:txBody>
          <a:bodyPr wrap="square">
            <a:spAutoFit/>
          </a:bodyPr>
          <a:lstStyle/>
          <a:p>
            <a:pPr algn="ctr"/>
            <a:r>
              <a:rPr lang="es-US" sz="3200" u="sng" dirty="0">
                <a:solidFill>
                  <a:schemeClr val="bg1"/>
                </a:solidFill>
                <a:effectLst/>
                <a:latin typeface="Arial"/>
                <a:ea typeface="Calibri"/>
                <a:cs typeface="Times New Roman"/>
              </a:rPr>
              <a:t>Multiplicandos Disc</a:t>
            </a:r>
            <a:r>
              <a:rPr lang="es-US" sz="3200" u="sng" dirty="0">
                <a:solidFill>
                  <a:schemeClr val="bg1"/>
                </a:solidFill>
                <a:effectLst/>
                <a:latin typeface="Arial"/>
                <a:ea typeface="Calibri"/>
                <a:cs typeface="Arial"/>
              </a:rPr>
              <a:t>í</a:t>
            </a:r>
            <a:r>
              <a:rPr lang="es-US" sz="3200" u="sng" dirty="0">
                <a:solidFill>
                  <a:schemeClr val="bg1"/>
                </a:solidFill>
                <a:effectLst/>
                <a:latin typeface="Arial"/>
                <a:ea typeface="Calibri"/>
                <a:cs typeface="Times New Roman"/>
              </a:rPr>
              <a:t>pulos</a:t>
            </a:r>
            <a:endParaRPr lang="en-US" sz="2400" u="sng" dirty="0">
              <a:solidFill>
                <a:schemeClr val="bg1"/>
              </a:solidFill>
              <a:effectLst/>
              <a:latin typeface="Arial"/>
              <a:ea typeface="Calibri"/>
              <a:cs typeface="Times New Roman"/>
            </a:endParaRPr>
          </a:p>
        </p:txBody>
      </p:sp>
      <p:sp>
        <p:nvSpPr>
          <p:cNvPr id="38" name="Rectangle 37">
            <a:extLst>
              <a:ext uri="{FF2B5EF4-FFF2-40B4-BE49-F238E27FC236}">
                <a16:creationId xmlns:a16="http://schemas.microsoft.com/office/drawing/2014/main" id="{1A585BDD-8D8B-471E-9261-B5DDA8F7FF26}"/>
              </a:ext>
            </a:extLst>
          </p:cNvPr>
          <p:cNvSpPr/>
          <p:nvPr/>
        </p:nvSpPr>
        <p:spPr>
          <a:xfrm>
            <a:off x="2935173" y="1302276"/>
            <a:ext cx="3273653" cy="584775"/>
          </a:xfrm>
          <a:prstGeom prst="rect">
            <a:avLst/>
          </a:prstGeom>
        </p:spPr>
        <p:txBody>
          <a:bodyPr wrap="none">
            <a:spAutoFit/>
          </a:bodyPr>
          <a:lstStyle/>
          <a:p>
            <a:r>
              <a:rPr lang="en-US" sz="3200" dirty="0">
                <a:solidFill>
                  <a:schemeClr val="bg1"/>
                </a:solidFill>
              </a:rPr>
              <a:t>3. </a:t>
            </a:r>
            <a:r>
              <a:rPr lang="en-US" sz="3200" dirty="0" err="1">
                <a:solidFill>
                  <a:schemeClr val="bg1"/>
                </a:solidFill>
              </a:rPr>
              <a:t>Buen</a:t>
            </a:r>
            <a:r>
              <a:rPr lang="en-US" sz="3200" dirty="0">
                <a:solidFill>
                  <a:schemeClr val="bg1"/>
                </a:solidFill>
              </a:rPr>
              <a:t> </a:t>
            </a:r>
            <a:r>
              <a:rPr lang="en-US" sz="3200" dirty="0" err="1">
                <a:solidFill>
                  <a:schemeClr val="bg1"/>
                </a:solidFill>
              </a:rPr>
              <a:t>Terreno</a:t>
            </a:r>
            <a:endParaRPr lang="en-US" sz="3200" dirty="0">
              <a:solidFill>
                <a:schemeClr val="bg1"/>
              </a:solidFill>
            </a:endParaRPr>
          </a:p>
        </p:txBody>
      </p:sp>
      <p:pic>
        <p:nvPicPr>
          <p:cNvPr id="39" name="Picture 38">
            <a:extLst>
              <a:ext uri="{FF2B5EF4-FFF2-40B4-BE49-F238E27FC236}">
                <a16:creationId xmlns:a16="http://schemas.microsoft.com/office/drawing/2014/main" id="{692175E0-7C0D-42BB-A0F7-7D3EC2927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282" t="48395"/>
          <a:stretch/>
        </p:blipFill>
        <p:spPr>
          <a:xfrm>
            <a:off x="3479800" y="2163501"/>
            <a:ext cx="2184400" cy="16851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54503C-11BE-4D63-9CD9-193E3C5827ED}"/>
              </a:ext>
            </a:extLst>
          </p:cNvPr>
          <p:cNvSpPr/>
          <p:nvPr/>
        </p:nvSpPr>
        <p:spPr>
          <a:xfrm>
            <a:off x="932330" y="1914436"/>
            <a:ext cx="8014446" cy="2616101"/>
          </a:xfrm>
          <a:prstGeom prst="rect">
            <a:avLst/>
          </a:prstGeom>
        </p:spPr>
        <p:txBody>
          <a:bodyPr wrap="square">
            <a:spAutoFit/>
          </a:bodyPr>
          <a:lstStyle/>
          <a:p>
            <a:pPr lvl="0" eaLnBrk="0" hangingPunct="0">
              <a:spcBef>
                <a:spcPts val="0"/>
              </a:spcBef>
              <a:spcAft>
                <a:spcPts val="1200"/>
              </a:spcAft>
            </a:pPr>
            <a:r>
              <a:rPr lang="es-ES" altLang="en-US" sz="3600" kern="0" dirty="0">
                <a:solidFill>
                  <a:schemeClr val="bg1"/>
                </a:solidFill>
                <a:latin typeface="Arial"/>
                <a:cs typeface="+mn-cs"/>
              </a:rPr>
              <a:t>En sus grupos hable sobre:</a:t>
            </a:r>
          </a:p>
          <a:p>
            <a:pPr eaLnBrk="0" hangingPunct="0">
              <a:spcBef>
                <a:spcPts val="0"/>
              </a:spcBef>
              <a:spcAft>
                <a:spcPts val="1200"/>
              </a:spcAft>
            </a:pPr>
            <a:r>
              <a:rPr lang="es-ES" altLang="en-US" sz="3600" b="0" dirty="0">
                <a:solidFill>
                  <a:schemeClr val="bg1"/>
                </a:solidFill>
              </a:rPr>
              <a:t>Por qué es importante buscar fieles seguidores que fructifiquen mucho</a:t>
            </a:r>
          </a:p>
          <a:p>
            <a:pPr lvl="0" eaLnBrk="0" hangingPunct="0">
              <a:spcBef>
                <a:spcPts val="0"/>
              </a:spcBef>
              <a:spcAft>
                <a:spcPts val="1200"/>
              </a:spcAft>
            </a:pPr>
            <a:endParaRPr lang="es-ES" altLang="en-US" sz="3600" b="0" kern="0" dirty="0">
              <a:solidFill>
                <a:schemeClr val="bg1"/>
              </a:solidFill>
              <a:latin typeface="Arial"/>
              <a:cs typeface="+mn-cs"/>
            </a:endParaRPr>
          </a:p>
        </p:txBody>
      </p:sp>
    </p:spTree>
    <p:extLst>
      <p:ext uri="{BB962C8B-B14F-4D97-AF65-F5344CB8AC3E}">
        <p14:creationId xmlns:p14="http://schemas.microsoft.com/office/powerpoint/2010/main" val="2110898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254373"/>
            <a:ext cx="9144000" cy="838200"/>
          </a:xfrm>
        </p:spPr>
        <p:txBody>
          <a:bodyPr/>
          <a:lstStyle/>
          <a:p>
            <a:r>
              <a:rPr lang="es-ES" altLang="en-US" dirty="0"/>
              <a:t>Nuestra Respuesta a la Gran Comisión</a:t>
            </a:r>
            <a:br>
              <a:rPr lang="es-ES" altLang="en-US" sz="2800" dirty="0"/>
            </a:br>
            <a:r>
              <a:rPr lang="es-ES" altLang="en-US" sz="2800" b="0" dirty="0"/>
              <a:t>Capítulo 2 </a:t>
            </a:r>
          </a:p>
        </p:txBody>
      </p:sp>
      <p:sp>
        <p:nvSpPr>
          <p:cNvPr id="21507" name="Content Placeholder 2"/>
          <p:cNvSpPr>
            <a:spLocks noGrp="1"/>
          </p:cNvSpPr>
          <p:nvPr>
            <p:ph idx="1"/>
          </p:nvPr>
        </p:nvSpPr>
        <p:spPr>
          <a:xfrm>
            <a:off x="208547" y="2205318"/>
            <a:ext cx="8935453" cy="3207804"/>
          </a:xfrm>
        </p:spPr>
        <p:txBody>
          <a:bodyPr/>
          <a:lstStyle/>
          <a:p>
            <a:pPr marL="0" indent="0" algn="ctr">
              <a:spcBef>
                <a:spcPts val="0"/>
              </a:spcBef>
              <a:spcAft>
                <a:spcPts val="1800"/>
              </a:spcAft>
              <a:buNone/>
              <a:defRPr/>
            </a:pPr>
            <a:r>
              <a:rPr lang="es-ES" altLang="en-US" sz="3600" b="1" dirty="0"/>
              <a:t>Por Qué Es Importante Para Mi la Misión de Jesús</a:t>
            </a:r>
            <a:endParaRPr lang="en-US" sz="3600" dirty="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7</a:t>
            </a:r>
          </a:p>
          <a:p>
            <a:pPr eaLnBrk="1" hangingPunct="1">
              <a:spcBef>
                <a:spcPct val="0"/>
              </a:spcBef>
              <a:buFontTx/>
              <a:buNone/>
            </a:pPr>
            <a:endParaRPr lang="en-US"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08547" y="1839323"/>
            <a:ext cx="8935453" cy="3968245"/>
          </a:xfrm>
        </p:spPr>
        <p:txBody>
          <a:bodyPr/>
          <a:lstStyle/>
          <a:p>
            <a:pPr marL="0" indent="0">
              <a:spcBef>
                <a:spcPts val="0"/>
              </a:spcBef>
              <a:spcAft>
                <a:spcPts val="1800"/>
              </a:spcAft>
              <a:buNone/>
              <a:defRPr/>
            </a:pPr>
            <a:r>
              <a:rPr lang="es-ES" altLang="en-US" b="1" dirty="0"/>
              <a:t>En sus grupos hable sobre:</a:t>
            </a:r>
          </a:p>
          <a:p>
            <a:pPr marL="0" indent="0">
              <a:spcBef>
                <a:spcPts val="0"/>
              </a:spcBef>
              <a:spcAft>
                <a:spcPts val="1800"/>
              </a:spcAft>
              <a:buNone/>
              <a:defRPr/>
            </a:pPr>
            <a:r>
              <a:rPr lang="es-ES" altLang="en-US" dirty="0"/>
              <a:t>Por qué la Gran Comisión es importante para ti</a:t>
            </a:r>
            <a:endParaRPr lang="en-US" dirty="0"/>
          </a:p>
        </p:txBody>
      </p:sp>
    </p:spTree>
    <p:extLst>
      <p:ext uri="{BB962C8B-B14F-4D97-AF65-F5344CB8AC3E}">
        <p14:creationId xmlns:p14="http://schemas.microsoft.com/office/powerpoint/2010/main" val="188668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B36CEB-77D6-4C57-9773-18B9A674C2D0}"/>
              </a:ext>
            </a:extLst>
          </p:cNvPr>
          <p:cNvPicPr>
            <a:picLocks noChangeAspect="1"/>
          </p:cNvPicPr>
          <p:nvPr/>
        </p:nvPicPr>
        <p:blipFill>
          <a:blip r:embed="rId3"/>
          <a:stretch>
            <a:fillRect/>
          </a:stretch>
        </p:blipFill>
        <p:spPr>
          <a:xfrm>
            <a:off x="2339005" y="215153"/>
            <a:ext cx="4465990" cy="6024282"/>
          </a:xfrm>
          <a:prstGeom prst="rect">
            <a:avLst/>
          </a:prstGeom>
        </p:spPr>
      </p:pic>
    </p:spTree>
    <p:extLst>
      <p:ext uri="{BB962C8B-B14F-4D97-AF65-F5344CB8AC3E}">
        <p14:creationId xmlns:p14="http://schemas.microsoft.com/office/powerpoint/2010/main" val="2420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59755"/>
            <a:ext cx="9144000" cy="838200"/>
          </a:xfrm>
        </p:spPr>
        <p:txBody>
          <a:bodyPr/>
          <a:lstStyle/>
          <a:p>
            <a:r>
              <a:rPr lang="pt-BR" altLang="en-US"/>
              <a:t>Costo del Discipulado</a:t>
            </a:r>
            <a:endParaRPr lang="en-US" altLang="en-US"/>
          </a:p>
        </p:txBody>
      </p:sp>
      <p:sp>
        <p:nvSpPr>
          <p:cNvPr id="21507" name="Content Placeholder 2"/>
          <p:cNvSpPr>
            <a:spLocks noGrp="1"/>
          </p:cNvSpPr>
          <p:nvPr>
            <p:ph idx="1"/>
          </p:nvPr>
        </p:nvSpPr>
        <p:spPr>
          <a:xfrm>
            <a:off x="182879" y="1380728"/>
            <a:ext cx="8961121" cy="4865688"/>
          </a:xfrm>
        </p:spPr>
        <p:txBody>
          <a:bodyPr/>
          <a:lstStyle/>
          <a:p>
            <a:pPr marL="514350" lvl="0" indent="-514350">
              <a:spcBef>
                <a:spcPts val="0"/>
              </a:spcBef>
              <a:spcAft>
                <a:spcPts val="1200"/>
              </a:spcAft>
              <a:buFontTx/>
              <a:buAutoNum type="arabicPeriod"/>
              <a:defRPr/>
            </a:pPr>
            <a:r>
              <a:rPr lang="es-ES" altLang="en-US" dirty="0"/>
              <a:t>Obedecer la enseñanza de Jesús.</a:t>
            </a:r>
          </a:p>
          <a:p>
            <a:pPr marL="514350" lvl="0" indent="-514350">
              <a:spcBef>
                <a:spcPts val="0"/>
              </a:spcBef>
              <a:spcAft>
                <a:spcPts val="1200"/>
              </a:spcAft>
              <a:buFontTx/>
              <a:buAutoNum type="arabicPeriod"/>
              <a:defRPr/>
            </a:pPr>
            <a:r>
              <a:rPr lang="en-US" altLang="en-US" dirty="0" err="1"/>
              <a:t>Llevar</a:t>
            </a:r>
            <a:r>
              <a:rPr lang="en-US" altLang="en-US" dirty="0"/>
              <a:t> </a:t>
            </a:r>
            <a:r>
              <a:rPr lang="en-US" altLang="en-US" dirty="0" err="1"/>
              <a:t>mucho</a:t>
            </a:r>
            <a:r>
              <a:rPr lang="en-US" altLang="en-US" dirty="0"/>
              <a:t> </a:t>
            </a:r>
            <a:r>
              <a:rPr lang="en-US" altLang="en-US" dirty="0" err="1"/>
              <a:t>fruto</a:t>
            </a:r>
            <a:endParaRPr lang="en-US" altLang="en-US" dirty="0"/>
          </a:p>
          <a:p>
            <a:pPr marL="514350" lvl="0" indent="-514350">
              <a:spcBef>
                <a:spcPts val="0"/>
              </a:spcBef>
              <a:spcAft>
                <a:spcPts val="1200"/>
              </a:spcAft>
              <a:buFontTx/>
              <a:buAutoNum type="arabicPeriod"/>
              <a:defRPr/>
            </a:pPr>
            <a:r>
              <a:rPr lang="es-ES" altLang="en-US" dirty="0"/>
              <a:t>Negarse a sí mismo, tomar su cruz cada día, seguir a Jesús</a:t>
            </a:r>
          </a:p>
          <a:p>
            <a:pPr marL="514350" indent="-514350">
              <a:spcBef>
                <a:spcPts val="0"/>
              </a:spcBef>
              <a:spcAft>
                <a:spcPts val="1200"/>
              </a:spcAft>
              <a:buFont typeface="+mj-lt"/>
              <a:buAutoNum type="arabicPeriod" startAt="4"/>
              <a:defRPr/>
            </a:pPr>
            <a:r>
              <a:rPr lang="es-ES" altLang="en-US" dirty="0"/>
              <a:t>Amar a otros discípulos </a:t>
            </a:r>
          </a:p>
          <a:p>
            <a:pPr marL="514350" indent="-514350">
              <a:spcBef>
                <a:spcPts val="0"/>
              </a:spcBef>
              <a:spcAft>
                <a:spcPts val="1200"/>
              </a:spcAft>
              <a:buFont typeface="+mj-lt"/>
              <a:buAutoNum type="arabicPeriod" startAt="4"/>
              <a:defRPr/>
            </a:pPr>
            <a:r>
              <a:rPr lang="es-ES" altLang="en-US" dirty="0"/>
              <a:t>Amar a Jesús más que a nadie</a:t>
            </a:r>
          </a:p>
          <a:p>
            <a:pPr marL="514350" indent="-514350">
              <a:spcBef>
                <a:spcPts val="0"/>
              </a:spcBef>
              <a:spcAft>
                <a:spcPts val="1200"/>
              </a:spcAft>
              <a:buFont typeface="+mj-lt"/>
              <a:buAutoNum type="arabicPeriod" startAt="4"/>
              <a:defRPr/>
            </a:pPr>
            <a:r>
              <a:rPr lang="es-ES" altLang="en-US" dirty="0"/>
              <a:t>Amar a Jesús más que nada</a:t>
            </a:r>
            <a:endParaRPr lang="en-US" altLang="en-US" dirty="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7</a:t>
            </a:r>
          </a:p>
          <a:p>
            <a:pPr eaLnBrk="1" hangingPunct="1">
              <a:spcBef>
                <a:spcPct val="0"/>
              </a:spcBef>
              <a:buFontTx/>
              <a:buNone/>
            </a:pPr>
            <a:endParaRPr lang="en-US"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235242" y="1311149"/>
            <a:ext cx="7908758" cy="2571208"/>
          </a:xfrm>
        </p:spPr>
        <p:txBody>
          <a:bodyPr/>
          <a:lstStyle/>
          <a:p>
            <a:pPr marL="0" indent="0">
              <a:spcBef>
                <a:spcPts val="0"/>
              </a:spcBef>
              <a:spcAft>
                <a:spcPts val="1200"/>
              </a:spcAft>
              <a:buNone/>
              <a:defRPr/>
            </a:pPr>
            <a:r>
              <a:rPr lang="es-ES" b="1" dirty="0"/>
              <a:t>En sus grupos hable sobre:</a:t>
            </a:r>
          </a:p>
          <a:p>
            <a:pPr marL="0" indent="0">
              <a:spcBef>
                <a:spcPts val="0"/>
              </a:spcBef>
              <a:spcAft>
                <a:spcPts val="0"/>
              </a:spcAft>
              <a:buNone/>
              <a:defRPr/>
            </a:pPr>
            <a:r>
              <a:rPr lang="es-ES" dirty="0"/>
              <a:t>La diferencia entre </a:t>
            </a:r>
          </a:p>
          <a:p>
            <a:pPr marL="0" lvl="1" indent="0">
              <a:spcBef>
                <a:spcPts val="0"/>
              </a:spcBef>
              <a:spcAft>
                <a:spcPts val="0"/>
              </a:spcAft>
              <a:buNone/>
              <a:defRPr/>
            </a:pPr>
            <a:r>
              <a:rPr lang="es-ES" dirty="0"/>
              <a:t>alguien que solo asiste a la iglesia </a:t>
            </a:r>
          </a:p>
          <a:p>
            <a:pPr marL="0" lvl="1" indent="0">
              <a:spcBef>
                <a:spcPts val="0"/>
              </a:spcBef>
              <a:spcAft>
                <a:spcPts val="0"/>
              </a:spcAft>
              <a:buNone/>
              <a:defRPr/>
            </a:pPr>
            <a:r>
              <a:rPr lang="es-ES" dirty="0"/>
              <a:t>y un discípulo de Jesús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FCB30-61EA-418B-BF63-37FD5C25B928}"/>
              </a:ext>
            </a:extLst>
          </p:cNvPr>
          <p:cNvSpPr>
            <a:spLocks noGrp="1"/>
          </p:cNvSpPr>
          <p:nvPr>
            <p:ph type="sldNum" sz="quarter" idx="12"/>
          </p:nvPr>
        </p:nvSpPr>
        <p:spPr>
          <a:xfrm>
            <a:off x="7010400" y="6346996"/>
            <a:ext cx="2133600" cy="476250"/>
          </a:xfrm>
        </p:spPr>
        <p:txBody>
          <a:bodyPr/>
          <a:lstStyle/>
          <a:p>
            <a:pPr>
              <a:defRPr/>
            </a:pPr>
            <a:r>
              <a:rPr lang="en-US" sz="1800" dirty="0"/>
              <a:t>8</a:t>
            </a:r>
          </a:p>
        </p:txBody>
      </p:sp>
      <p:sp>
        <p:nvSpPr>
          <p:cNvPr id="28" name="Rectangle 27">
            <a:extLst>
              <a:ext uri="{FF2B5EF4-FFF2-40B4-BE49-F238E27FC236}">
                <a16:creationId xmlns:a16="http://schemas.microsoft.com/office/drawing/2014/main" id="{397B02C8-2ECC-42B4-813A-7C2E19354AEE}"/>
              </a:ext>
            </a:extLst>
          </p:cNvPr>
          <p:cNvSpPr/>
          <p:nvPr/>
        </p:nvSpPr>
        <p:spPr>
          <a:xfrm>
            <a:off x="32109" y="61322"/>
            <a:ext cx="9079781" cy="646331"/>
          </a:xfrm>
          <a:prstGeom prst="rect">
            <a:avLst/>
          </a:prstGeom>
        </p:spPr>
        <p:txBody>
          <a:bodyPr wrap="square">
            <a:spAutoFit/>
          </a:bodyPr>
          <a:lstStyle/>
          <a:p>
            <a:pPr algn="ctr" defTabSz="457200" fontAlgn="auto">
              <a:spcBef>
                <a:spcPts val="0"/>
              </a:spcBef>
              <a:spcAft>
                <a:spcPts val="0"/>
              </a:spcAft>
            </a:pPr>
            <a:r>
              <a:rPr lang="en-US" sz="3600">
                <a:solidFill>
                  <a:schemeClr val="bg1"/>
                </a:solidFill>
                <a:latin typeface="Arial" panose="020B0604020202020204" pitchFamily="34" charset="0"/>
                <a:cs typeface="Arial" panose="020B0604020202020204" pitchFamily="34" charset="0"/>
              </a:rPr>
              <a:t>Los </a:t>
            </a:r>
            <a:r>
              <a:rPr lang="en-US" sz="3600" err="1">
                <a:solidFill>
                  <a:schemeClr val="bg1"/>
                </a:solidFill>
                <a:latin typeface="Arial" panose="020B0604020202020204" pitchFamily="34" charset="0"/>
                <a:cs typeface="Arial" panose="020B0604020202020204" pitchFamily="34" charset="0"/>
              </a:rPr>
              <a:t>Recursos</a:t>
            </a:r>
            <a:r>
              <a:rPr lang="en-US" sz="3600">
                <a:solidFill>
                  <a:schemeClr val="bg1"/>
                </a:solidFill>
                <a:latin typeface="Arial" panose="020B0604020202020204" pitchFamily="34" charset="0"/>
                <a:cs typeface="Arial" panose="020B0604020202020204" pitchFamily="34" charset="0"/>
              </a:rPr>
              <a:t> de Dios</a:t>
            </a:r>
          </a:p>
        </p:txBody>
      </p:sp>
      <p:sp>
        <p:nvSpPr>
          <p:cNvPr id="35" name="Rectangle 34">
            <a:extLst>
              <a:ext uri="{FF2B5EF4-FFF2-40B4-BE49-F238E27FC236}">
                <a16:creationId xmlns:a16="http://schemas.microsoft.com/office/drawing/2014/main" id="{41BD9795-CA9C-400F-8EF4-1EA4F2F0D493}"/>
              </a:ext>
            </a:extLst>
          </p:cNvPr>
          <p:cNvSpPr/>
          <p:nvPr/>
        </p:nvSpPr>
        <p:spPr>
          <a:xfrm>
            <a:off x="-57784" y="5599414"/>
            <a:ext cx="9361281" cy="584775"/>
          </a:xfrm>
          <a:prstGeom prst="rect">
            <a:avLst/>
          </a:prstGeom>
        </p:spPr>
        <p:txBody>
          <a:bodyPr wrap="none">
            <a:spAutoFit/>
          </a:bodyPr>
          <a:lstStyle/>
          <a:p>
            <a:pPr defTabSz="457200" fontAlgn="auto">
              <a:spcBef>
                <a:spcPts val="0"/>
              </a:spcBef>
              <a:spcAft>
                <a:spcPts val="0"/>
              </a:spcAft>
            </a:pPr>
            <a:r>
              <a:rPr lang="es-ES" sz="3200" b="0" dirty="0">
                <a:solidFill>
                  <a:schemeClr val="bg1"/>
                </a:solidFill>
                <a:latin typeface="Arial" panose="020B0604020202020204" pitchFamily="34" charset="0"/>
                <a:cs typeface="Arial" panose="020B0604020202020204" pitchFamily="34" charset="0"/>
              </a:rPr>
              <a:t>Todo lo que necesitamos para la vida y la santidad</a:t>
            </a:r>
            <a:endParaRPr lang="en-US" sz="3200" b="0"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DF7CA3C8-845D-4169-8830-9D9FE38C19BF}"/>
              </a:ext>
            </a:extLst>
          </p:cNvPr>
          <p:cNvSpPr/>
          <p:nvPr/>
        </p:nvSpPr>
        <p:spPr>
          <a:xfrm>
            <a:off x="5448291" y="1651683"/>
            <a:ext cx="3424335" cy="3816429"/>
          </a:xfrm>
          <a:prstGeom prst="rect">
            <a:avLst/>
          </a:prstGeom>
        </p:spPr>
        <p:txBody>
          <a:bodyPr wrap="none">
            <a:spAutoFit/>
          </a:bodyPr>
          <a:lstStyle/>
          <a:p>
            <a:pPr marL="457200" indent="-457200" defTabSz="457200" fontAlgn="auto">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Vida Eterna </a:t>
            </a:r>
          </a:p>
          <a:p>
            <a:pPr marL="457200" indent="-457200" defTabSz="457200" fontAlgn="auto">
              <a:spcBef>
                <a:spcPts val="0"/>
              </a:spcBef>
              <a:spcAft>
                <a:spcPts val="1200"/>
              </a:spcAft>
              <a:buFont typeface="Arial" panose="020B0604020202020204" pitchFamily="34" charset="0"/>
              <a:buChar char="•"/>
            </a:pPr>
            <a:r>
              <a:rPr lang="es-US" sz="3200" b="0" dirty="0">
                <a:solidFill>
                  <a:schemeClr val="bg1"/>
                </a:solidFill>
                <a:latin typeface="Arial" panose="020B0604020202020204" pitchFamily="34" charset="0"/>
                <a:ea typeface="Calibri" panose="020F0502020204030204" pitchFamily="34" charset="0"/>
              </a:rPr>
              <a:t>Compañerismo</a:t>
            </a:r>
            <a:endParaRPr lang="en-US" sz="3200" b="0" dirty="0">
              <a:solidFill>
                <a:schemeClr val="bg1"/>
              </a:solidFill>
              <a:latin typeface="Calibri" panose="020F0502020204030204"/>
            </a:endParaRPr>
          </a:p>
          <a:p>
            <a:pPr marL="457200" indent="-457200" defTabSz="457200" fontAlgn="auto">
              <a:spcBef>
                <a:spcPts val="0"/>
              </a:spcBef>
              <a:spcAft>
                <a:spcPts val="1200"/>
              </a:spcAft>
              <a:buFont typeface="Arial" panose="020B0604020202020204" pitchFamily="34" charset="0"/>
              <a:buChar char="•"/>
            </a:pPr>
            <a:r>
              <a:rPr lang="en-US" sz="3200" b="0" dirty="0" err="1">
                <a:solidFill>
                  <a:schemeClr val="bg1"/>
                </a:solidFill>
                <a:latin typeface="Arial" panose="020B0604020202020204" pitchFamily="34" charset="0"/>
                <a:ea typeface="Calibri" panose="020F0502020204030204" pitchFamily="34" charset="0"/>
                <a:cs typeface="Arial" panose="020B0604020202020204" pitchFamily="34" charset="0"/>
              </a:rPr>
              <a:t>Su</a:t>
            </a: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 Palabra</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457200" indent="-457200" defTabSz="457200" fontAlgn="auto">
              <a:spcBef>
                <a:spcPts val="0"/>
              </a:spcBef>
              <a:spcAft>
                <a:spcPts val="1200"/>
              </a:spcAft>
              <a:buFont typeface="Arial" panose="020B0604020202020204" pitchFamily="34" charset="0"/>
              <a:buChar char="•"/>
            </a:pPr>
            <a:r>
              <a:rPr lang="en-US" sz="3200" b="0" dirty="0" err="1">
                <a:solidFill>
                  <a:schemeClr val="bg1"/>
                </a:solidFill>
                <a:latin typeface="Arial" panose="020B0604020202020204" pitchFamily="34" charset="0"/>
                <a:ea typeface="Calibri" panose="020F0502020204030204" pitchFamily="34" charset="0"/>
                <a:cs typeface="Arial" panose="020B0604020202020204" pitchFamily="34" charset="0"/>
              </a:rPr>
              <a:t>Su</a:t>
            </a: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 Paz</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457200" indent="-457200" defTabSz="457200" fontAlgn="auto">
              <a:spcBef>
                <a:spcPts val="0"/>
              </a:spcBef>
              <a:spcAft>
                <a:spcPts val="1200"/>
              </a:spcAft>
              <a:buFont typeface="Arial" panose="020B0604020202020204" pitchFamily="34" charset="0"/>
              <a:buChar char="•"/>
            </a:pPr>
            <a:r>
              <a:rPr lang="en-US" sz="3200" b="0" dirty="0" err="1">
                <a:solidFill>
                  <a:schemeClr val="bg1"/>
                </a:solidFill>
                <a:latin typeface="Arial" panose="020B0604020202020204" pitchFamily="34" charset="0"/>
                <a:cs typeface="Arial" panose="020B0604020202020204" pitchFamily="34" charset="0"/>
              </a:rPr>
              <a:t>Su</a:t>
            </a:r>
            <a:r>
              <a:rPr lang="en-US" sz="3200" b="0" dirty="0">
                <a:solidFill>
                  <a:schemeClr val="bg1"/>
                </a:solidFill>
                <a:latin typeface="Arial" panose="020B0604020202020204" pitchFamily="34" charset="0"/>
                <a:cs typeface="Arial" panose="020B0604020202020204" pitchFamily="34" charset="0"/>
              </a:rPr>
              <a:t> </a:t>
            </a:r>
            <a:r>
              <a:rPr lang="en-US" sz="3200" b="0" dirty="0" err="1">
                <a:solidFill>
                  <a:schemeClr val="bg1"/>
                </a:solidFill>
                <a:latin typeface="Arial" panose="020B0604020202020204" pitchFamily="34" charset="0"/>
                <a:cs typeface="Arial" panose="020B0604020202020204" pitchFamily="34" charset="0"/>
              </a:rPr>
              <a:t>presencia</a:t>
            </a:r>
            <a:endParaRPr lang="en-US" sz="3200" b="0" dirty="0">
              <a:solidFill>
                <a:schemeClr val="bg1"/>
              </a:solidFill>
              <a:latin typeface="Arial" panose="020B0604020202020204" pitchFamily="34" charset="0"/>
              <a:cs typeface="Arial" panose="020B0604020202020204" pitchFamily="34" charset="0"/>
            </a:endParaRPr>
          </a:p>
          <a:p>
            <a:pPr marL="457200" indent="-457200" defTabSz="457200" fontAlgn="auto">
              <a:spcBef>
                <a:spcPts val="0"/>
              </a:spcBef>
              <a:spcAft>
                <a:spcPts val="1200"/>
              </a:spcAft>
              <a:buFont typeface="Arial" panose="020B0604020202020204" pitchFamily="34" charset="0"/>
              <a:buChar char="•"/>
            </a:pPr>
            <a:r>
              <a:rPr lang="en-US" sz="3200" b="0" dirty="0" err="1">
                <a:solidFill>
                  <a:schemeClr val="bg1"/>
                </a:solidFill>
                <a:latin typeface="Arial" panose="020B0604020202020204" pitchFamily="34" charset="0"/>
                <a:cs typeface="Arial" panose="020B0604020202020204" pitchFamily="34" charset="0"/>
              </a:rPr>
              <a:t>Su</a:t>
            </a:r>
            <a:r>
              <a:rPr lang="en-US" sz="3200" b="0" dirty="0">
                <a:solidFill>
                  <a:schemeClr val="bg1"/>
                </a:solidFill>
                <a:latin typeface="Arial" panose="020B0604020202020204" pitchFamily="34" charset="0"/>
                <a:cs typeface="Arial" panose="020B0604020202020204" pitchFamily="34" charset="0"/>
              </a:rPr>
              <a:t> </a:t>
            </a:r>
            <a:r>
              <a:rPr lang="en-US" sz="3200" b="0" dirty="0" err="1">
                <a:solidFill>
                  <a:schemeClr val="bg1"/>
                </a:solidFill>
                <a:latin typeface="Arial" panose="020B0604020202020204" pitchFamily="34" charset="0"/>
                <a:cs typeface="Arial" panose="020B0604020202020204" pitchFamily="34" charset="0"/>
              </a:rPr>
              <a:t>fidelidad</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2D01846-EC37-4087-B0A7-E6340BB702B9}"/>
              </a:ext>
            </a:extLst>
          </p:cNvPr>
          <p:cNvSpPr/>
          <p:nvPr/>
        </p:nvSpPr>
        <p:spPr>
          <a:xfrm>
            <a:off x="1168514" y="934056"/>
            <a:ext cx="6908686" cy="584775"/>
          </a:xfrm>
          <a:prstGeom prst="rect">
            <a:avLst/>
          </a:prstGeom>
        </p:spPr>
        <p:txBody>
          <a:bodyPr wrap="none">
            <a:spAutoFit/>
          </a:bodyPr>
          <a:lstStyle/>
          <a:p>
            <a:pPr marL="457200" indent="-457200" defTabSz="457200" fontAlgn="auto">
              <a:spcBef>
                <a:spcPts val="0"/>
              </a:spcBef>
              <a:spcAft>
                <a:spcPts val="0"/>
              </a:spcAft>
              <a:buFont typeface="Arial" panose="020B0604020202020204" pitchFamily="34" charset="0"/>
              <a:buChar char="•"/>
            </a:pPr>
            <a:r>
              <a:rPr lang="es-ES" sz="3200" b="0" dirty="0">
                <a:solidFill>
                  <a:schemeClr val="bg1"/>
                </a:solidFill>
                <a:latin typeface="Arial" panose="020B0604020202020204" pitchFamily="34" charset="0"/>
                <a:cs typeface="Arial" panose="020B0604020202020204" pitchFamily="34" charset="0"/>
              </a:rPr>
              <a:t>Toda bendición espiritual en Cristo</a:t>
            </a:r>
            <a:endParaRPr lang="en-US" sz="3200" b="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A614024-970B-494A-A43B-65E32BAEF95A}"/>
              </a:ext>
            </a:extLst>
          </p:cNvPr>
          <p:cNvSpPr/>
          <p:nvPr/>
        </p:nvSpPr>
        <p:spPr>
          <a:xfrm>
            <a:off x="149651" y="1635931"/>
            <a:ext cx="5036627" cy="3816429"/>
          </a:xfrm>
          <a:prstGeom prst="rect">
            <a:avLst/>
          </a:prstGeom>
        </p:spPr>
        <p:txBody>
          <a:bodyPr wrap="square">
            <a:spAutoFit/>
          </a:bodyPr>
          <a:lstStyle/>
          <a:p>
            <a:pPr marL="285750" lvl="0" indent="-285750">
              <a:spcAft>
                <a:spcPts val="1200"/>
              </a:spcAft>
              <a:buFont typeface="Arial" panose="020B0604020202020204" pitchFamily="34" charset="0"/>
              <a:buChar char="•"/>
            </a:pPr>
            <a:r>
              <a:rPr lang="es-US" sz="3200" b="0" dirty="0">
                <a:solidFill>
                  <a:schemeClr val="bg1"/>
                </a:solidFill>
              </a:rPr>
              <a:t>Su ayuda en la tentación</a:t>
            </a:r>
            <a:endParaRPr lang="en-US" sz="3200" b="0" dirty="0">
              <a:solidFill>
                <a:schemeClr val="bg1"/>
              </a:solidFill>
            </a:endParaRPr>
          </a:p>
          <a:p>
            <a:pPr marL="285750" lvl="0" indent="-285750">
              <a:spcAft>
                <a:spcPts val="1200"/>
              </a:spcAft>
              <a:buFont typeface="Arial" panose="020B0604020202020204" pitchFamily="34" charset="0"/>
              <a:buChar char="•"/>
            </a:pPr>
            <a:r>
              <a:rPr lang="en-US" sz="3200" b="0" dirty="0" err="1">
                <a:solidFill>
                  <a:schemeClr val="bg1"/>
                </a:solidFill>
              </a:rPr>
              <a:t>Su</a:t>
            </a:r>
            <a:r>
              <a:rPr lang="en-US" sz="3200" b="0" dirty="0">
                <a:solidFill>
                  <a:schemeClr val="bg1"/>
                </a:solidFill>
              </a:rPr>
              <a:t> </a:t>
            </a:r>
            <a:r>
              <a:rPr lang="en-US" sz="3200" b="0" dirty="0" err="1">
                <a:solidFill>
                  <a:schemeClr val="bg1"/>
                </a:solidFill>
              </a:rPr>
              <a:t>provisión</a:t>
            </a:r>
            <a:endParaRPr lang="en-US" sz="3200" b="0" dirty="0">
              <a:solidFill>
                <a:schemeClr val="bg1"/>
              </a:solidFill>
            </a:endParaRPr>
          </a:p>
          <a:p>
            <a:pPr marL="285750" lvl="0" indent="-285750">
              <a:spcAft>
                <a:spcPts val="1200"/>
              </a:spcAft>
              <a:buFont typeface="Arial" panose="020B0604020202020204" pitchFamily="34" charset="0"/>
              <a:buChar char="•"/>
            </a:pPr>
            <a:r>
              <a:rPr lang="en-US" sz="3200" b="0" dirty="0" err="1">
                <a:solidFill>
                  <a:schemeClr val="bg1"/>
                </a:solidFill>
              </a:rPr>
              <a:t>Su</a:t>
            </a:r>
            <a:r>
              <a:rPr lang="en-US" sz="3200" b="0" dirty="0">
                <a:solidFill>
                  <a:schemeClr val="bg1"/>
                </a:solidFill>
              </a:rPr>
              <a:t> </a:t>
            </a:r>
            <a:r>
              <a:rPr lang="en-US" sz="3200" b="0" dirty="0" err="1">
                <a:solidFill>
                  <a:schemeClr val="bg1"/>
                </a:solidFill>
              </a:rPr>
              <a:t>Poder</a:t>
            </a:r>
            <a:endParaRPr lang="en-US" sz="3200" b="0" dirty="0">
              <a:solidFill>
                <a:schemeClr val="bg1"/>
              </a:solidFill>
            </a:endParaRPr>
          </a:p>
          <a:p>
            <a:pPr marL="285750" lvl="0" indent="-285750">
              <a:spcAft>
                <a:spcPts val="1200"/>
              </a:spcAft>
              <a:buFont typeface="Arial" panose="020B0604020202020204" pitchFamily="34" charset="0"/>
              <a:buChar char="•"/>
            </a:pPr>
            <a:r>
              <a:rPr lang="en-US" sz="3200" b="0" dirty="0" err="1">
                <a:solidFill>
                  <a:schemeClr val="bg1"/>
                </a:solidFill>
              </a:rPr>
              <a:t>Oración</a:t>
            </a:r>
            <a:endParaRPr lang="en-US" sz="3200" b="0" dirty="0">
              <a:solidFill>
                <a:schemeClr val="bg1"/>
              </a:solidFill>
            </a:endParaRPr>
          </a:p>
          <a:p>
            <a:pPr marL="285750" lvl="0" indent="-285750">
              <a:spcAft>
                <a:spcPts val="1200"/>
              </a:spcAft>
              <a:buFont typeface="Arial" panose="020B0604020202020204" pitchFamily="34" charset="0"/>
              <a:buChar char="•"/>
            </a:pPr>
            <a:r>
              <a:rPr lang="es-419" sz="3200" b="0" dirty="0">
                <a:solidFill>
                  <a:schemeClr val="bg1"/>
                </a:solidFill>
              </a:rPr>
              <a:t>Gracia</a:t>
            </a:r>
            <a:endParaRPr lang="en-US" sz="3200" b="0" dirty="0">
              <a:solidFill>
                <a:schemeClr val="bg1"/>
              </a:solidFill>
            </a:endParaRPr>
          </a:p>
          <a:p>
            <a:pPr marL="285750" lvl="0" indent="-285750">
              <a:spcAft>
                <a:spcPts val="1200"/>
              </a:spcAft>
              <a:buFont typeface="Arial" panose="020B0604020202020204" pitchFamily="34" charset="0"/>
              <a:buChar char="•"/>
            </a:pPr>
            <a:r>
              <a:rPr lang="en-US" sz="3200" b="0" dirty="0" err="1">
                <a:solidFill>
                  <a:schemeClr val="bg1"/>
                </a:solidFill>
              </a:rPr>
              <a:t>Su</a:t>
            </a:r>
            <a:r>
              <a:rPr lang="en-US" sz="3200" b="0" dirty="0">
                <a:solidFill>
                  <a:schemeClr val="bg1"/>
                </a:solidFill>
              </a:rPr>
              <a:t> </a:t>
            </a:r>
            <a:r>
              <a:rPr lang="en-US" sz="3200" b="0" dirty="0" err="1">
                <a:solidFill>
                  <a:schemeClr val="bg1"/>
                </a:solidFill>
              </a:rPr>
              <a:t>Espíritu</a:t>
            </a:r>
            <a:endParaRPr lang="en-US" sz="3200" b="0" dirty="0">
              <a:solidFill>
                <a:schemeClr val="bg1"/>
              </a:solidFill>
            </a:endParaRPr>
          </a:p>
        </p:txBody>
      </p:sp>
    </p:spTree>
    <p:extLst>
      <p:ext uri="{BB962C8B-B14F-4D97-AF65-F5344CB8AC3E}">
        <p14:creationId xmlns:p14="http://schemas.microsoft.com/office/powerpoint/2010/main" val="344907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7DCF46C-72EB-4281-8B19-FBC99130E256}"/>
              </a:ext>
            </a:extLst>
          </p:cNvPr>
          <p:cNvGrpSpPr/>
          <p:nvPr/>
        </p:nvGrpSpPr>
        <p:grpSpPr>
          <a:xfrm>
            <a:off x="0" y="0"/>
            <a:ext cx="9144000" cy="3789918"/>
            <a:chOff x="0" y="3068082"/>
            <a:chExt cx="9144000" cy="3789918"/>
          </a:xfrm>
        </p:grpSpPr>
        <p:pic>
          <p:nvPicPr>
            <p:cNvPr id="8194" name="Picture 2" descr="Image result for scales clipart">
              <a:extLst>
                <a:ext uri="{FF2B5EF4-FFF2-40B4-BE49-F238E27FC236}">
                  <a16:creationId xmlns:a16="http://schemas.microsoft.com/office/drawing/2014/main" id="{1AF2C0D7-A802-4DDE-B3A8-5CC1C5A550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68082"/>
              <a:ext cx="9144000" cy="3789918"/>
            </a:xfrm>
            <a:prstGeom prst="rect">
              <a:avLst/>
            </a:prstGeom>
            <a:solidFill>
              <a:schemeClr val="accent5"/>
            </a:solidFill>
          </p:spPr>
        </p:pic>
        <p:sp>
          <p:nvSpPr>
            <p:cNvPr id="4" name="TextBox 3">
              <a:extLst>
                <a:ext uri="{FF2B5EF4-FFF2-40B4-BE49-F238E27FC236}">
                  <a16:creationId xmlns:a16="http://schemas.microsoft.com/office/drawing/2014/main" id="{61089AF3-78FB-4C87-8756-D14FFC3200CA}"/>
                </a:ext>
              </a:extLst>
            </p:cNvPr>
            <p:cNvSpPr txBox="1"/>
            <p:nvPr/>
          </p:nvSpPr>
          <p:spPr>
            <a:xfrm>
              <a:off x="938463" y="4352768"/>
              <a:ext cx="1253957" cy="523220"/>
            </a:xfrm>
            <a:prstGeom prst="rect">
              <a:avLst/>
            </a:prstGeom>
            <a:noFill/>
          </p:spPr>
          <p:txBody>
            <a:bodyPr wrap="square" rtlCol="0">
              <a:spAutoFit/>
            </a:bodyPr>
            <a:lstStyle/>
            <a:p>
              <a:pPr algn="ctr"/>
              <a:r>
                <a:rPr lang="en-US" sz="2800" b="0" err="1"/>
                <a:t>Costo</a:t>
              </a:r>
              <a:endParaRPr lang="en-US" sz="2800" b="0"/>
            </a:p>
          </p:txBody>
        </p:sp>
        <p:sp>
          <p:nvSpPr>
            <p:cNvPr id="6" name="TextBox 5">
              <a:extLst>
                <a:ext uri="{FF2B5EF4-FFF2-40B4-BE49-F238E27FC236}">
                  <a16:creationId xmlns:a16="http://schemas.microsoft.com/office/drawing/2014/main" id="{AAD07304-9B4D-4AFB-A981-E27F34C635F9}"/>
                </a:ext>
              </a:extLst>
            </p:cNvPr>
            <p:cNvSpPr txBox="1"/>
            <p:nvPr/>
          </p:nvSpPr>
          <p:spPr>
            <a:xfrm>
              <a:off x="6605337" y="5127844"/>
              <a:ext cx="1925657" cy="523220"/>
            </a:xfrm>
            <a:prstGeom prst="rect">
              <a:avLst/>
            </a:prstGeom>
            <a:noFill/>
          </p:spPr>
          <p:txBody>
            <a:bodyPr wrap="square" rtlCol="0">
              <a:spAutoFit/>
            </a:bodyPr>
            <a:lstStyle/>
            <a:p>
              <a:pPr algn="ctr"/>
              <a:r>
                <a:rPr lang="en-US" sz="2800" b="0" err="1"/>
                <a:t>Beneficios</a:t>
              </a:r>
              <a:endParaRPr lang="en-US" sz="2800" b="0"/>
            </a:p>
          </p:txBody>
        </p:sp>
      </p:grpSp>
      <p:sp>
        <p:nvSpPr>
          <p:cNvPr id="2" name="Slide Number Placeholder 1">
            <a:extLst>
              <a:ext uri="{FF2B5EF4-FFF2-40B4-BE49-F238E27FC236}">
                <a16:creationId xmlns:a16="http://schemas.microsoft.com/office/drawing/2014/main" id="{6FA4A7B7-43D8-4177-A9F8-5539C630081C}"/>
              </a:ext>
            </a:extLst>
          </p:cNvPr>
          <p:cNvSpPr>
            <a:spLocks noGrp="1"/>
          </p:cNvSpPr>
          <p:nvPr>
            <p:ph type="sldNum" sz="quarter" idx="12"/>
          </p:nvPr>
        </p:nvSpPr>
        <p:spPr>
          <a:xfrm>
            <a:off x="12153900" y="10179050"/>
            <a:ext cx="2133600" cy="476250"/>
          </a:xfrm>
        </p:spPr>
        <p:txBody>
          <a:bodyPr/>
          <a:lstStyle/>
          <a:p>
            <a:pPr>
              <a:defRPr/>
            </a:pPr>
            <a:r>
              <a:rPr lang="en-US" sz="1800"/>
              <a:t>10</a:t>
            </a:r>
          </a:p>
        </p:txBody>
      </p:sp>
      <p:sp>
        <p:nvSpPr>
          <p:cNvPr id="3" name="Rectangle 2">
            <a:extLst>
              <a:ext uri="{FF2B5EF4-FFF2-40B4-BE49-F238E27FC236}">
                <a16:creationId xmlns:a16="http://schemas.microsoft.com/office/drawing/2014/main" id="{F3473CA3-800F-4A5F-8CF5-B53710896D9B}"/>
              </a:ext>
            </a:extLst>
          </p:cNvPr>
          <p:cNvSpPr/>
          <p:nvPr/>
        </p:nvSpPr>
        <p:spPr>
          <a:xfrm>
            <a:off x="1187988" y="4339580"/>
            <a:ext cx="7688126" cy="1877437"/>
          </a:xfrm>
          <a:prstGeom prst="rect">
            <a:avLst/>
          </a:prstGeom>
        </p:spPr>
        <p:txBody>
          <a:bodyPr wrap="square">
            <a:spAutoFit/>
          </a:bodyPr>
          <a:lstStyle/>
          <a:p>
            <a:pPr marL="457200" indent="-457200">
              <a:spcAft>
                <a:spcPts val="1200"/>
              </a:spcAft>
              <a:buFont typeface="Arial" panose="020B0604020202020204" pitchFamily="34" charset="0"/>
              <a:buChar char="•"/>
              <a:defRPr/>
            </a:pPr>
            <a:r>
              <a:rPr lang="es-ES" sz="3200" b="0">
                <a:solidFill>
                  <a:schemeClr val="bg1"/>
                </a:solidFill>
              </a:rPr>
              <a:t>Dios nos da todo lo que necesitamos</a:t>
            </a:r>
          </a:p>
          <a:p>
            <a:pPr marL="914400" lvl="1" indent="-457200">
              <a:spcAft>
                <a:spcPts val="1200"/>
              </a:spcAft>
              <a:buFont typeface="Arial" panose="020B0604020202020204" pitchFamily="34" charset="0"/>
              <a:buChar char="–"/>
              <a:defRPr/>
            </a:pPr>
            <a:r>
              <a:rPr lang="es-ES" sz="3200" b="0">
                <a:solidFill>
                  <a:schemeClr val="bg1"/>
                </a:solidFill>
              </a:rPr>
              <a:t>para crecer como discípulos </a:t>
            </a:r>
          </a:p>
          <a:p>
            <a:pPr marL="914400" lvl="1" indent="-457200">
              <a:spcAft>
                <a:spcPts val="1200"/>
              </a:spcAft>
              <a:buFont typeface="Arial" panose="020B0604020202020204" pitchFamily="34" charset="0"/>
              <a:buChar char="–"/>
              <a:defRPr/>
            </a:pPr>
            <a:r>
              <a:rPr lang="es-ES" sz="3200" b="0">
                <a:solidFill>
                  <a:schemeClr val="bg1"/>
                </a:solidFill>
              </a:rPr>
              <a:t>y para hacer discípulos.</a:t>
            </a:r>
          </a:p>
        </p:txBody>
      </p:sp>
      <p:sp>
        <p:nvSpPr>
          <p:cNvPr id="13" name="Slide Number Placeholder 14">
            <a:extLst>
              <a:ext uri="{FF2B5EF4-FFF2-40B4-BE49-F238E27FC236}">
                <a16:creationId xmlns:a16="http://schemas.microsoft.com/office/drawing/2014/main" id="{E2CDB70B-5F97-40C2-8C38-D20AA0898D5A}"/>
              </a:ext>
            </a:extLst>
          </p:cNvPr>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bg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r>
              <a:rPr lang="en-US" sz="1800" dirty="0"/>
              <a:t>8</a:t>
            </a:r>
          </a:p>
        </p:txBody>
      </p:sp>
    </p:spTree>
    <p:extLst>
      <p:ext uri="{BB962C8B-B14F-4D97-AF65-F5344CB8AC3E}">
        <p14:creationId xmlns:p14="http://schemas.microsoft.com/office/powerpoint/2010/main" val="39261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113" y="119063"/>
            <a:ext cx="9144001" cy="558669"/>
          </a:xfrm>
        </p:spPr>
        <p:txBody>
          <a:bodyPr/>
          <a:lstStyle/>
          <a:p>
            <a:r>
              <a:rPr lang="es-ES" altLang="en-US"/>
              <a:t>¿Qué es lo que Necesitamos Hacer?</a:t>
            </a:r>
            <a:endParaRPr lang="en-US" altLang="en-US"/>
          </a:p>
        </p:txBody>
      </p:sp>
      <p:sp>
        <p:nvSpPr>
          <p:cNvPr id="21507" name="Content Placeholder 2"/>
          <p:cNvSpPr>
            <a:spLocks noGrp="1"/>
          </p:cNvSpPr>
          <p:nvPr>
            <p:ph idx="1"/>
          </p:nvPr>
        </p:nvSpPr>
        <p:spPr>
          <a:xfrm>
            <a:off x="455531" y="3429000"/>
            <a:ext cx="8658140" cy="2845083"/>
          </a:xfrm>
        </p:spPr>
        <p:txBody>
          <a:bodyPr/>
          <a:lstStyle/>
          <a:p>
            <a:pPr>
              <a:spcBef>
                <a:spcPts val="1200"/>
              </a:spcBef>
              <a:defRPr/>
            </a:pPr>
            <a:r>
              <a:rPr lang="es-ES" dirty="0"/>
              <a:t>Usar los dones espirituales para entrenar a los creyentes para hacer discípulos   (Efesios 4:11-13)</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a:p>
            <a:pPr eaLnBrk="1" hangingPunct="1">
              <a:spcBef>
                <a:spcPct val="0"/>
              </a:spcBef>
              <a:buFontTx/>
              <a:buNone/>
            </a:pPr>
            <a:endParaRPr lang="en-US" altLang="en-US" sz="1800" dirty="0"/>
          </a:p>
        </p:txBody>
      </p:sp>
      <p:sp>
        <p:nvSpPr>
          <p:cNvPr id="3" name="Rectangle 2">
            <a:extLst>
              <a:ext uri="{FF2B5EF4-FFF2-40B4-BE49-F238E27FC236}">
                <a16:creationId xmlns:a16="http://schemas.microsoft.com/office/drawing/2014/main" id="{7A2AA738-E704-45C1-ABD8-9438280C2695}"/>
              </a:ext>
            </a:extLst>
          </p:cNvPr>
          <p:cNvSpPr/>
          <p:nvPr/>
        </p:nvSpPr>
        <p:spPr>
          <a:xfrm>
            <a:off x="485860" y="1759340"/>
            <a:ext cx="8658140" cy="1077218"/>
          </a:xfrm>
          <a:prstGeom prst="rect">
            <a:avLst/>
          </a:prstGeom>
        </p:spPr>
        <p:txBody>
          <a:bodyPr wrap="square">
            <a:spAutoFit/>
          </a:bodyPr>
          <a:lstStyle/>
          <a:p>
            <a:pPr marL="457200" indent="-457200">
              <a:spcBef>
                <a:spcPts val="1200"/>
              </a:spcBef>
              <a:buFont typeface="Arial" panose="020B0604020202020204" pitchFamily="34" charset="0"/>
              <a:buChar char="•"/>
            </a:pPr>
            <a:r>
              <a:rPr lang="es-ES" sz="3200" b="0" dirty="0">
                <a:solidFill>
                  <a:schemeClr val="bg1"/>
                </a:solidFill>
              </a:rPr>
              <a:t>Entrenar multiplicando discípulos para evangelizar el mundo (Mateo 9:37-38) </a:t>
            </a:r>
            <a:endParaRPr lang="en-US" sz="3200" b="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113" y="382262"/>
            <a:ext cx="9144001" cy="526396"/>
          </a:xfrm>
        </p:spPr>
        <p:txBody>
          <a:bodyPr/>
          <a:lstStyle/>
          <a:p>
            <a:r>
              <a:rPr lang="es-ES" altLang="en-US"/>
              <a:t>El Trabajo de los Pastores y Líderes</a:t>
            </a:r>
            <a:endParaRPr lang="en-US" altLang="en-US"/>
          </a:p>
        </p:txBody>
      </p:sp>
      <p:sp>
        <p:nvSpPr>
          <p:cNvPr id="21507" name="Content Placeholder 2"/>
          <p:cNvSpPr>
            <a:spLocks noGrp="1"/>
          </p:cNvSpPr>
          <p:nvPr>
            <p:ph idx="1"/>
          </p:nvPr>
        </p:nvSpPr>
        <p:spPr>
          <a:xfrm>
            <a:off x="481263" y="3032401"/>
            <a:ext cx="8651625" cy="3463235"/>
          </a:xfrm>
        </p:spPr>
        <p:txBody>
          <a:bodyPr/>
          <a:lstStyle/>
          <a:p>
            <a:pPr marL="0" indent="0">
              <a:spcBef>
                <a:spcPts val="1800"/>
              </a:spcBef>
              <a:buNone/>
            </a:pPr>
            <a:r>
              <a:rPr lang="es-ES" dirty="0"/>
              <a:t>En sus grupos hable sobre:</a:t>
            </a:r>
          </a:p>
          <a:p>
            <a:pPr marL="514350" indent="-514350">
              <a:spcBef>
                <a:spcPts val="1800"/>
              </a:spcBef>
              <a:buFont typeface="+mj-lt"/>
              <a:buAutoNum type="arabicPeriod"/>
            </a:pPr>
            <a:r>
              <a:rPr lang="es-ES" dirty="0"/>
              <a:t>Cómo esto ayudará a los pastores y líderes</a:t>
            </a:r>
          </a:p>
          <a:p>
            <a:pPr marL="514350" indent="-514350">
              <a:spcBef>
                <a:spcPts val="1800"/>
              </a:spcBef>
              <a:buFont typeface="+mj-lt"/>
              <a:buAutoNum type="arabicPeriod"/>
            </a:pPr>
            <a:r>
              <a:rPr lang="es-ES" dirty="0"/>
              <a:t>Cómo esto ayudará a tu iglesia a crecer</a:t>
            </a:r>
            <a:endParaRPr lang="en-US" dirty="0"/>
          </a:p>
        </p:txBody>
      </p:sp>
      <p:sp>
        <p:nvSpPr>
          <p:cNvPr id="45060" name="Slide Number Placeholder 3"/>
          <p:cNvSpPr>
            <a:spLocks noGrp="1"/>
          </p:cNvSpPr>
          <p:nvPr>
            <p:ph type="sldNum" sz="quarter" idx="12"/>
          </p:nvPr>
        </p:nvSpPr>
        <p:spPr>
          <a:xfrm>
            <a:off x="7010400" y="6476104"/>
            <a:ext cx="2133600" cy="381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a:p>
            <a:pPr eaLnBrk="1" hangingPunct="1">
              <a:spcBef>
                <a:spcPct val="0"/>
              </a:spcBef>
              <a:buFontTx/>
              <a:buNone/>
            </a:pPr>
            <a:endParaRPr lang="en-US" altLang="en-US" sz="1800" dirty="0"/>
          </a:p>
        </p:txBody>
      </p:sp>
      <p:sp>
        <p:nvSpPr>
          <p:cNvPr id="2" name="Rectangle 1">
            <a:extLst>
              <a:ext uri="{FF2B5EF4-FFF2-40B4-BE49-F238E27FC236}">
                <a16:creationId xmlns:a16="http://schemas.microsoft.com/office/drawing/2014/main" id="{C1B6E529-FC38-4DFA-9633-A9F1A2A7CF70}"/>
              </a:ext>
            </a:extLst>
          </p:cNvPr>
          <p:cNvSpPr/>
          <p:nvPr/>
        </p:nvSpPr>
        <p:spPr>
          <a:xfrm>
            <a:off x="0" y="1220360"/>
            <a:ext cx="9132888" cy="1400383"/>
          </a:xfrm>
          <a:prstGeom prst="rect">
            <a:avLst/>
          </a:prstGeom>
        </p:spPr>
        <p:txBody>
          <a:bodyPr wrap="square">
            <a:spAutoFit/>
          </a:bodyPr>
          <a:lstStyle/>
          <a:p>
            <a:pPr algn="ctr">
              <a:spcBef>
                <a:spcPts val="1200"/>
              </a:spcBef>
              <a:defRPr/>
            </a:pPr>
            <a:r>
              <a:rPr lang="es-ES" sz="4000" dirty="0">
                <a:solidFill>
                  <a:schemeClr val="bg1"/>
                </a:solidFill>
              </a:rPr>
              <a:t>Entrenar a los creyentes </a:t>
            </a:r>
          </a:p>
          <a:p>
            <a:pPr algn="ctr">
              <a:spcBef>
                <a:spcPts val="600"/>
              </a:spcBef>
              <a:defRPr/>
            </a:pPr>
            <a:r>
              <a:rPr lang="es-ES" sz="4000" dirty="0">
                <a:solidFill>
                  <a:schemeClr val="bg1"/>
                </a:solidFill>
              </a:rPr>
              <a:t>para </a:t>
            </a:r>
            <a:r>
              <a:rPr lang="es-ES" sz="4000" u="sng" dirty="0">
                <a:solidFill>
                  <a:schemeClr val="bg1"/>
                </a:solidFill>
              </a:rPr>
              <a:t>hacer el ministerio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12DBA-D5FA-498F-B1A9-4CCA32EB441A}"/>
              </a:ext>
            </a:extLst>
          </p:cNvPr>
          <p:cNvPicPr>
            <a:picLocks noChangeAspect="1"/>
          </p:cNvPicPr>
          <p:nvPr/>
        </p:nvPicPr>
        <p:blipFill rotWithShape="1">
          <a:blip r:embed="rId3">
            <a:extLst>
              <a:ext uri="{28A0092B-C50C-407E-A947-70E740481C1C}">
                <a14:useLocalDpi xmlns:a14="http://schemas.microsoft.com/office/drawing/2010/main" val="0"/>
              </a:ext>
            </a:extLst>
          </a:blip>
          <a:srcRect l="15994" t="10951" r="16698" b="8278"/>
          <a:stretch/>
        </p:blipFill>
        <p:spPr>
          <a:xfrm>
            <a:off x="0" y="0"/>
            <a:ext cx="9144000" cy="6858000"/>
          </a:xfrm>
          <a:prstGeom prst="rect">
            <a:avLst/>
          </a:prstGeom>
          <a:effectLst>
            <a:glow rad="127000">
              <a:schemeClr val="bg1"/>
            </a:glow>
            <a:outerShdw blurRad="50800" dist="50800" dir="5400000" algn="ctr" rotWithShape="0">
              <a:schemeClr val="bg1"/>
            </a:outerShdw>
          </a:effectLst>
        </p:spPr>
      </p:pic>
      <p:sp>
        <p:nvSpPr>
          <p:cNvPr id="21507" name="Content Placeholder 2"/>
          <p:cNvSpPr>
            <a:spLocks noGrp="1"/>
          </p:cNvSpPr>
          <p:nvPr>
            <p:ph idx="1"/>
          </p:nvPr>
        </p:nvSpPr>
        <p:spPr>
          <a:xfrm>
            <a:off x="170029" y="0"/>
            <a:ext cx="8803941" cy="2413104"/>
          </a:xfrm>
          <a:ln w="12700">
            <a:noFill/>
          </a:ln>
        </p:spPr>
        <p:txBody>
          <a:bodyPr/>
          <a:lstStyle/>
          <a:p>
            <a:pPr marL="0" lvl="1" indent="0" algn="ctr">
              <a:buNone/>
              <a:defRPr/>
            </a:pPr>
            <a:r>
              <a:rPr lang="es-ES" sz="3600" b="1">
                <a:ln w="3175">
                  <a:noFill/>
                </a:ln>
                <a:effectLst>
                  <a:glow rad="63500">
                    <a:schemeClr val="accent4">
                      <a:satMod val="175000"/>
                      <a:alpha val="40000"/>
                    </a:schemeClr>
                  </a:glow>
                </a:effectLst>
              </a:rPr>
              <a:t>La Gran Comisión</a:t>
            </a:r>
          </a:p>
          <a:p>
            <a:pPr marL="0" lvl="1" indent="0" algn="ctr">
              <a:buNone/>
              <a:defRPr/>
            </a:pPr>
            <a:r>
              <a:rPr lang="es-ES" b="1">
                <a:ln w="3175">
                  <a:noFill/>
                </a:ln>
                <a:effectLst>
                  <a:glow rad="63500">
                    <a:schemeClr val="accent4">
                      <a:satMod val="175000"/>
                      <a:alpha val="40000"/>
                    </a:schemeClr>
                  </a:glow>
                </a:effectLst>
              </a:rPr>
              <a:t>El propósito dado por Dios </a:t>
            </a:r>
          </a:p>
          <a:p>
            <a:pPr marL="0" lvl="1" indent="0" algn="ctr">
              <a:buNone/>
              <a:defRPr/>
            </a:pPr>
            <a:r>
              <a:rPr lang="es-ES" b="1">
                <a:ln w="3175">
                  <a:noFill/>
                </a:ln>
                <a:effectLst>
                  <a:glow rad="63500">
                    <a:schemeClr val="accent4">
                      <a:satMod val="175000"/>
                      <a:alpha val="40000"/>
                    </a:schemeClr>
                  </a:glow>
                </a:effectLst>
              </a:rPr>
              <a:t>de cada iglesia y cada creyente</a:t>
            </a:r>
            <a:endParaRPr lang="en-US" sz="2800" b="1">
              <a:ln w="3175">
                <a:noFill/>
              </a:ln>
              <a:effectLst>
                <a:glow rad="63500">
                  <a:schemeClr val="accent4">
                    <a:satMod val="175000"/>
                    <a:alpha val="40000"/>
                  </a:schemeClr>
                </a:glow>
              </a:effectLst>
            </a:endParaRP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8</a:t>
            </a:r>
          </a:p>
          <a:p>
            <a:pPr eaLnBrk="1" hangingPunct="1">
              <a:spcBef>
                <a:spcPct val="0"/>
              </a:spcBef>
              <a:buFontTx/>
              <a:buNone/>
            </a:pPr>
            <a:endParaRPr lang="en-US" altLang="en-US" sz="1800" dirty="0"/>
          </a:p>
        </p:txBody>
      </p:sp>
      <p:sp>
        <p:nvSpPr>
          <p:cNvPr id="2" name="Rectangle 1">
            <a:extLst>
              <a:ext uri="{FF2B5EF4-FFF2-40B4-BE49-F238E27FC236}">
                <a16:creationId xmlns:a16="http://schemas.microsoft.com/office/drawing/2014/main" id="{570CCAF8-21EA-487C-A024-0C315BB6BD67}"/>
              </a:ext>
            </a:extLst>
          </p:cNvPr>
          <p:cNvSpPr/>
          <p:nvPr/>
        </p:nvSpPr>
        <p:spPr>
          <a:xfrm>
            <a:off x="227932" y="4728710"/>
            <a:ext cx="8681870" cy="1262974"/>
          </a:xfrm>
          <a:prstGeom prst="rect">
            <a:avLst/>
          </a:prstGeom>
        </p:spPr>
        <p:txBody>
          <a:bodyPr wrap="square">
            <a:spAutoFit/>
          </a:bodyPr>
          <a:lstStyle/>
          <a:p>
            <a:pPr lvl="0" algn="ctr" eaLnBrk="0" hangingPunct="0">
              <a:lnSpc>
                <a:spcPct val="125000"/>
              </a:lnSpc>
              <a:spcBef>
                <a:spcPts val="1800"/>
              </a:spcBef>
              <a:defRPr/>
            </a:pPr>
            <a:r>
              <a:rPr lang="es-ES" sz="3200" kern="0">
                <a:ln w="3175">
                  <a:noFill/>
                </a:ln>
                <a:solidFill>
                  <a:srgbClr val="FFFFFF"/>
                </a:solidFill>
                <a:effectLst>
                  <a:glow rad="63500">
                    <a:srgbClr val="000000">
                      <a:satMod val="175000"/>
                      <a:alpha val="40000"/>
                    </a:srgbClr>
                  </a:glow>
                </a:effectLst>
                <a:latin typeface="Arial"/>
                <a:cs typeface="+mn-cs"/>
              </a:rPr>
              <a:t>Obedece a Dios y observa cómo Él transforma tu comunidad</a:t>
            </a:r>
            <a:endParaRPr lang="en-US" sz="3200" kern="0">
              <a:ln w="3175">
                <a:noFill/>
              </a:ln>
              <a:solidFill>
                <a:srgbClr val="FFFFFF"/>
              </a:solidFill>
              <a:effectLst>
                <a:glow rad="63500">
                  <a:srgbClr val="000000">
                    <a:satMod val="175000"/>
                    <a:alpha val="40000"/>
                  </a:srgbClr>
                </a:glow>
              </a:effectLst>
              <a:latin typeface="Arial"/>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2" y="107965"/>
            <a:ext cx="9144001" cy="925551"/>
          </a:xfrm>
        </p:spPr>
        <p:txBody>
          <a:bodyPr/>
          <a:lstStyle/>
          <a:p>
            <a:r>
              <a:rPr lang="es-US" dirty="0"/>
              <a:t>Plan de Discipulado de Fundamentos</a:t>
            </a:r>
            <a:br>
              <a:rPr lang="en-US" dirty="0"/>
            </a:br>
            <a:r>
              <a:rPr lang="es-ES" altLang="en-US" sz="2800" b="0" dirty="0"/>
              <a:t>Capítulo 3</a:t>
            </a:r>
            <a:endParaRPr lang="es-ES" altLang="en-US" sz="2400" b="0" dirty="0"/>
          </a:p>
        </p:txBody>
      </p:sp>
      <p:sp>
        <p:nvSpPr>
          <p:cNvPr id="100355" name="Content Placeholder 2"/>
          <p:cNvSpPr>
            <a:spLocks noGrp="1"/>
          </p:cNvSpPr>
          <p:nvPr>
            <p:ph idx="1"/>
          </p:nvPr>
        </p:nvSpPr>
        <p:spPr>
          <a:xfrm>
            <a:off x="504092" y="1523999"/>
            <a:ext cx="8639907" cy="4735581"/>
          </a:xfrm>
        </p:spPr>
        <p:txBody>
          <a:bodyPr/>
          <a:lstStyle/>
          <a:p>
            <a:pPr marL="1308100" indent="0">
              <a:spcBef>
                <a:spcPts val="600"/>
              </a:spcBef>
              <a:buNone/>
            </a:pPr>
            <a:r>
              <a:rPr lang="es-ES" b="1" dirty="0"/>
              <a:t>Misión: </a:t>
            </a:r>
            <a:r>
              <a:rPr lang="es-US" u="sng" dirty="0"/>
              <a:t>Hacer Discípulos</a:t>
            </a:r>
          </a:p>
          <a:p>
            <a:pPr marL="1308100" indent="0">
              <a:spcBef>
                <a:spcPts val="1800"/>
              </a:spcBef>
              <a:buNone/>
            </a:pPr>
            <a:r>
              <a:rPr lang="es-US" b="1" dirty="0"/>
              <a:t>Definición: S</a:t>
            </a:r>
            <a:r>
              <a:rPr lang="es-US" dirty="0"/>
              <a:t>er como Jesús </a:t>
            </a:r>
          </a:p>
          <a:p>
            <a:pPr marL="1828800" lvl="4" indent="-461963">
              <a:spcBef>
                <a:spcPts val="3600"/>
              </a:spcBef>
              <a:buNone/>
            </a:pPr>
            <a:r>
              <a:rPr lang="es-US" dirty="0"/>
              <a:t>El discipulado solo ocurre: </a:t>
            </a:r>
          </a:p>
          <a:p>
            <a:pPr marL="2743200" lvl="4" indent="-461963">
              <a:buFont typeface="Arial" panose="020B0604020202020204" pitchFamily="34" charset="0"/>
              <a:buChar char="•"/>
            </a:pPr>
            <a:r>
              <a:rPr lang="es-US" dirty="0"/>
              <a:t>De cerca</a:t>
            </a:r>
          </a:p>
          <a:p>
            <a:pPr marL="2743200" lvl="4" indent="-461963">
              <a:buFont typeface="Arial" panose="020B0604020202020204" pitchFamily="34" charset="0"/>
              <a:buChar char="•"/>
            </a:pPr>
            <a:r>
              <a:rPr lang="es-US" dirty="0"/>
              <a:t>En persona</a:t>
            </a:r>
          </a:p>
          <a:p>
            <a:pPr marL="2743200" lvl="4" indent="-461963">
              <a:buFont typeface="Arial" panose="020B0604020202020204" pitchFamily="34" charset="0"/>
              <a:buChar char="•"/>
            </a:pPr>
            <a:r>
              <a:rPr lang="es-US" dirty="0"/>
              <a:t>Con el tiempo</a:t>
            </a:r>
            <a:endParaRPr lang="en-US" dirty="0"/>
          </a:p>
          <a:p>
            <a:pPr lvl="1">
              <a:buFont typeface="Arial" panose="020B0604020202020204" pitchFamily="34" charset="0"/>
              <a:buChar char="•"/>
            </a:pPr>
            <a:endParaRPr lang="en-US" dirty="0"/>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9</a:t>
            </a:r>
          </a:p>
          <a:p>
            <a:pPr eaLnBrk="1" hangingPunct="1">
              <a:spcBef>
                <a:spcPct val="0"/>
              </a:spcBef>
              <a:buFontTx/>
              <a:buNone/>
            </a:pPr>
            <a:endParaRPr lang="en-US" alt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9315D-1DC2-4B0A-9669-444AE9C991DB}"/>
              </a:ext>
            </a:extLst>
          </p:cNvPr>
          <p:cNvSpPr/>
          <p:nvPr/>
        </p:nvSpPr>
        <p:spPr>
          <a:xfrm>
            <a:off x="484094" y="1197020"/>
            <a:ext cx="8659906" cy="3170099"/>
          </a:xfrm>
          <a:prstGeom prst="rect">
            <a:avLst/>
          </a:prstGeom>
        </p:spPr>
        <p:txBody>
          <a:bodyPr wrap="square">
            <a:spAutoFit/>
          </a:bodyPr>
          <a:lstStyle/>
          <a:p>
            <a:pPr>
              <a:spcAft>
                <a:spcPts val="1200"/>
              </a:spcAft>
            </a:pPr>
            <a:r>
              <a:rPr lang="es-ES" sz="3200" dirty="0">
                <a:solidFill>
                  <a:schemeClr val="bg1"/>
                </a:solidFill>
              </a:rPr>
              <a:t>En sus grupos hable sobre:</a:t>
            </a:r>
          </a:p>
          <a:p>
            <a:pPr>
              <a:spcAft>
                <a:spcPts val="1200"/>
              </a:spcAft>
            </a:pPr>
            <a:r>
              <a:rPr lang="es-ES" sz="3200" b="0" dirty="0">
                <a:solidFill>
                  <a:schemeClr val="bg1"/>
                </a:solidFill>
              </a:rPr>
              <a:t>¿Qué significa que el discipulado solo ocurre? </a:t>
            </a:r>
          </a:p>
          <a:p>
            <a:pPr marL="914400" lvl="1" indent="-457200">
              <a:spcAft>
                <a:spcPts val="1200"/>
              </a:spcAft>
              <a:buFont typeface="Arial" panose="020B0604020202020204" pitchFamily="34" charset="0"/>
              <a:buChar char="•"/>
            </a:pPr>
            <a:r>
              <a:rPr lang="es-ES" sz="3200" b="0" dirty="0">
                <a:solidFill>
                  <a:schemeClr val="bg1"/>
                </a:solidFill>
              </a:rPr>
              <a:t>De cerca </a:t>
            </a:r>
          </a:p>
          <a:p>
            <a:pPr marL="914400" lvl="1" indent="-457200">
              <a:spcAft>
                <a:spcPts val="1200"/>
              </a:spcAft>
              <a:buFont typeface="Arial" panose="020B0604020202020204" pitchFamily="34" charset="0"/>
              <a:buChar char="•"/>
            </a:pPr>
            <a:r>
              <a:rPr lang="es-ES" sz="3200" b="0" dirty="0">
                <a:solidFill>
                  <a:schemeClr val="bg1"/>
                </a:solidFill>
              </a:rPr>
              <a:t>En persona </a:t>
            </a:r>
          </a:p>
          <a:p>
            <a:pPr marL="914400" lvl="1" indent="-457200">
              <a:spcAft>
                <a:spcPts val="1200"/>
              </a:spcAft>
              <a:buFont typeface="Arial" panose="020B0604020202020204" pitchFamily="34" charset="0"/>
              <a:buChar char="•"/>
            </a:pPr>
            <a:r>
              <a:rPr lang="es-ES" sz="3200" b="0" dirty="0">
                <a:solidFill>
                  <a:schemeClr val="bg1"/>
                </a:solidFill>
              </a:rPr>
              <a:t>Con el tiempo</a:t>
            </a:r>
            <a:endParaRPr lang="en-US" sz="3200" b="0" dirty="0">
              <a:solidFill>
                <a:schemeClr val="bg1"/>
              </a:solidFill>
            </a:endParaRPr>
          </a:p>
        </p:txBody>
      </p:sp>
      <p:pic>
        <p:nvPicPr>
          <p:cNvPr id="5" name="freely-24928.jpeg" descr="freely-24928.jpeg">
            <a:extLst>
              <a:ext uri="{FF2B5EF4-FFF2-40B4-BE49-F238E27FC236}">
                <a16:creationId xmlns:a16="http://schemas.microsoft.com/office/drawing/2014/main" id="{B2A00616-90E7-48E4-A00B-FE6BE3145D5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22636" t="25064" r="22636" b="3588"/>
          <a:stretch/>
        </p:blipFill>
        <p:spPr>
          <a:xfrm>
            <a:off x="4913194" y="2936023"/>
            <a:ext cx="3293160" cy="2862193"/>
          </a:xfrm>
          <a:prstGeom prst="rect">
            <a:avLst/>
          </a:prstGeom>
        </p:spPr>
      </p:pic>
    </p:spTree>
    <p:extLst>
      <p:ext uri="{BB962C8B-B14F-4D97-AF65-F5344CB8AC3E}">
        <p14:creationId xmlns:p14="http://schemas.microsoft.com/office/powerpoint/2010/main" val="417168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F4A6E-0424-4A61-ABC6-53B59997634B}"/>
              </a:ext>
            </a:extLst>
          </p:cNvPr>
          <p:cNvSpPr>
            <a:spLocks noGrp="1"/>
          </p:cNvSpPr>
          <p:nvPr>
            <p:ph type="sldNum" sz="quarter" idx="12"/>
          </p:nvPr>
        </p:nvSpPr>
        <p:spPr/>
        <p:txBody>
          <a:bodyPr/>
          <a:lstStyle/>
          <a:p>
            <a:pPr>
              <a:defRPr/>
            </a:pPr>
            <a:r>
              <a:rPr lang="en-US" sz="1800" dirty="0"/>
              <a:t>9</a:t>
            </a:r>
          </a:p>
        </p:txBody>
      </p:sp>
      <p:sp>
        <p:nvSpPr>
          <p:cNvPr id="3" name="Rectangle 2">
            <a:extLst>
              <a:ext uri="{FF2B5EF4-FFF2-40B4-BE49-F238E27FC236}">
                <a16:creationId xmlns:a16="http://schemas.microsoft.com/office/drawing/2014/main" id="{826B1895-C0FB-4A3A-A283-D9599A85551B}"/>
              </a:ext>
            </a:extLst>
          </p:cNvPr>
          <p:cNvSpPr/>
          <p:nvPr/>
        </p:nvSpPr>
        <p:spPr>
          <a:xfrm>
            <a:off x="879231" y="1454051"/>
            <a:ext cx="8264769" cy="2995179"/>
          </a:xfrm>
          <a:prstGeom prst="rect">
            <a:avLst/>
          </a:prstGeom>
        </p:spPr>
        <p:txBody>
          <a:bodyPr wrap="square">
            <a:spAutoFit/>
          </a:bodyPr>
          <a:lstStyle/>
          <a:p>
            <a:pPr marL="0" marR="0">
              <a:lnSpc>
                <a:spcPct val="115000"/>
              </a:lnSpc>
              <a:spcBef>
                <a:spcPts val="0"/>
              </a:spcBef>
              <a:spcAft>
                <a:spcPts val="1200"/>
              </a:spcAft>
              <a:tabLst>
                <a:tab pos="914400" algn="l"/>
              </a:tabLst>
            </a:pPr>
            <a:r>
              <a:rPr lang="es-US" sz="1200" b="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200"/>
              </a:spcAft>
              <a:tabLst>
                <a:tab pos="914400" algn="l"/>
              </a:tabLst>
            </a:pPr>
            <a:r>
              <a:rPr lang="es-US" sz="3200" b="0" dirty="0">
                <a:solidFill>
                  <a:schemeClr val="bg1"/>
                </a:solidFill>
                <a:latin typeface="Arial" panose="020B0604020202020204" pitchFamily="34" charset="0"/>
                <a:ea typeface="Calibri" panose="020F0502020204030204" pitchFamily="34" charset="0"/>
                <a:cs typeface="Arial" panose="020B0604020202020204" pitchFamily="34" charset="0"/>
              </a:rPr>
              <a:t>Base Bíblica de los componentes de un discípulo de Jesús:</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914400" lvl="1" indent="-457200">
              <a:lnSpc>
                <a:spcPct val="115000"/>
              </a:lnSpc>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El Gran </a:t>
            </a:r>
            <a:r>
              <a:rPr lang="en-US" sz="3200" b="0" dirty="0" err="1">
                <a:solidFill>
                  <a:schemeClr val="bg1"/>
                </a:solidFill>
                <a:latin typeface="Arial" panose="020B0604020202020204" pitchFamily="34" charset="0"/>
                <a:ea typeface="Calibri" panose="020F0502020204030204" pitchFamily="34" charset="0"/>
                <a:cs typeface="Arial" panose="020B0604020202020204" pitchFamily="34" charset="0"/>
              </a:rPr>
              <a:t>Mandamiento</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914400" lvl="1" indent="-457200">
              <a:lnSpc>
                <a:spcPct val="115000"/>
              </a:lnSpc>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La Gran </a:t>
            </a:r>
            <a:r>
              <a:rPr lang="en-US" sz="3200" b="0" dirty="0" err="1">
                <a:solidFill>
                  <a:schemeClr val="bg1"/>
                </a:solidFill>
                <a:latin typeface="Arial" panose="020B0604020202020204" pitchFamily="34" charset="0"/>
                <a:ea typeface="Calibri" panose="020F0502020204030204" pitchFamily="34" charset="0"/>
                <a:cs typeface="Arial" panose="020B0604020202020204" pitchFamily="34" charset="0"/>
              </a:rPr>
              <a:t>Comisión</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713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0" y="273260"/>
            <a:ext cx="9144000" cy="1264677"/>
          </a:xfrm>
          <a:ln>
            <a:noFill/>
          </a:ln>
        </p:spPr>
        <p:txBody>
          <a:bodyPr/>
          <a:lstStyle/>
          <a:p>
            <a:pPr marL="0" indent="0" algn="ctr">
              <a:buFontTx/>
              <a:buNone/>
            </a:pPr>
            <a:r>
              <a:rPr lang="es-ES" sz="3600" b="1" dirty="0">
                <a:latin typeface="Arial" panose="020B0604020202020204" pitchFamily="34" charset="0"/>
                <a:ea typeface="Calibri" panose="020F0502020204030204" pitchFamily="34" charset="0"/>
                <a:cs typeface="Arial" panose="020B0604020202020204" pitchFamily="34" charset="0"/>
              </a:rPr>
              <a:t>Fundamentos Guía de Entrenamiento para el Líder </a:t>
            </a:r>
            <a:endParaRPr lang="es-ES" altLang="en-US" sz="600" b="1" dirty="0"/>
          </a:p>
        </p:txBody>
      </p:sp>
      <p:sp>
        <p:nvSpPr>
          <p:cNvPr id="2" name="Rectangle 1">
            <a:extLst>
              <a:ext uri="{FF2B5EF4-FFF2-40B4-BE49-F238E27FC236}">
                <a16:creationId xmlns:a16="http://schemas.microsoft.com/office/drawing/2014/main" id="{59A1C2F7-E353-49A2-8EE0-157C6CC481E8}"/>
              </a:ext>
            </a:extLst>
          </p:cNvPr>
          <p:cNvSpPr/>
          <p:nvPr/>
        </p:nvSpPr>
        <p:spPr>
          <a:xfrm>
            <a:off x="336883" y="1634961"/>
            <a:ext cx="8807117" cy="3491277"/>
          </a:xfrm>
          <a:prstGeom prst="rect">
            <a:avLst/>
          </a:prstGeom>
        </p:spPr>
        <p:txBody>
          <a:bodyPr wrap="square">
            <a:spAutoFit/>
          </a:bodyPr>
          <a:lstStyle/>
          <a:p>
            <a:pPr marR="0">
              <a:lnSpc>
                <a:spcPct val="115000"/>
              </a:lnSpc>
              <a:spcBef>
                <a:spcPts val="0"/>
              </a:spcBef>
              <a:spcAft>
                <a:spcPts val="1200"/>
              </a:spcAft>
            </a:pPr>
            <a:r>
              <a:rPr lang="es-MX" sz="3200" b="0" dirty="0">
                <a:solidFill>
                  <a:schemeClr val="bg1"/>
                </a:solidFill>
                <a:latin typeface="Arial" panose="020B0604020202020204" pitchFamily="34" charset="0"/>
                <a:ea typeface="Calibri" panose="020F0502020204030204" pitchFamily="34" charset="0"/>
                <a:cs typeface="Arial" panose="020B0604020202020204" pitchFamily="34" charset="0"/>
              </a:rPr>
              <a:t>1. La Gran Comisión</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R="0">
              <a:lnSpc>
                <a:spcPct val="115000"/>
              </a:lnSpc>
              <a:spcBef>
                <a:spcPts val="0"/>
              </a:spcBef>
              <a:spcAft>
                <a:spcPts val="1200"/>
              </a:spcAft>
            </a:pPr>
            <a:r>
              <a:rPr lang="es-MX" sz="3200" b="0" dirty="0">
                <a:solidFill>
                  <a:schemeClr val="bg1"/>
                </a:solidFill>
                <a:latin typeface="Arial" panose="020B0604020202020204" pitchFamily="34" charset="0"/>
                <a:ea typeface="Calibri" panose="020F0502020204030204" pitchFamily="34" charset="0"/>
                <a:cs typeface="Arial" panose="020B0604020202020204" pitchFamily="34" charset="0"/>
              </a:rPr>
              <a:t>2. Nuestra Respuesta a la Gran Comisión</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R="0">
              <a:lnSpc>
                <a:spcPct val="115000"/>
              </a:lnSpc>
              <a:spcBef>
                <a:spcPts val="0"/>
              </a:spcBef>
              <a:spcAft>
                <a:spcPts val="1200"/>
              </a:spcAft>
            </a:pPr>
            <a:r>
              <a:rPr lang="es-ES" sz="3200" b="0" dirty="0">
                <a:solidFill>
                  <a:schemeClr val="bg1"/>
                </a:solidFill>
                <a:latin typeface="Arial" panose="020B0604020202020204" pitchFamily="34" charset="0"/>
                <a:ea typeface="Calibri" panose="020F0502020204030204" pitchFamily="34" charset="0"/>
                <a:cs typeface="Times New Roman" panose="02020603050405020304" pitchFamily="18" charset="0"/>
              </a:rPr>
              <a:t>3. Plan de Discipulado de Fundamentos</a:t>
            </a:r>
          </a:p>
          <a:p>
            <a:pPr marR="0">
              <a:lnSpc>
                <a:spcPct val="115000"/>
              </a:lnSpc>
              <a:spcBef>
                <a:spcPts val="0"/>
              </a:spcBef>
              <a:spcAft>
                <a:spcPts val="1200"/>
              </a:spcAft>
            </a:pPr>
            <a:r>
              <a:rPr lang="es-ES" sz="3200" b="0" dirty="0">
                <a:solidFill>
                  <a:schemeClr val="bg1"/>
                </a:solidFill>
                <a:latin typeface="Arial" panose="020B0604020202020204" pitchFamily="34" charset="0"/>
                <a:ea typeface="Calibri" panose="020F0502020204030204" pitchFamily="34" charset="0"/>
                <a:cs typeface="Times New Roman" panose="02020603050405020304" pitchFamily="18" charset="0"/>
              </a:rPr>
              <a:t>4.</a:t>
            </a:r>
            <a:r>
              <a:rPr lang="es-MX" sz="3200" b="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s-US" sz="3200" b="0" dirty="0">
                <a:solidFill>
                  <a:schemeClr val="bg1"/>
                </a:solidFill>
              </a:rPr>
              <a:t>Multiplicar Discípulos por Aprendizaje</a:t>
            </a:r>
          </a:p>
          <a:p>
            <a:pPr>
              <a:lnSpc>
                <a:spcPct val="115000"/>
              </a:lnSpc>
              <a:spcBef>
                <a:spcPts val="0"/>
              </a:spcBef>
              <a:spcAft>
                <a:spcPts val="1200"/>
              </a:spcAft>
            </a:pPr>
            <a:r>
              <a:rPr lang="es-ES" sz="3200" b="0" dirty="0">
                <a:solidFill>
                  <a:schemeClr val="bg1"/>
                </a:solidFill>
                <a:latin typeface="Arial" panose="020B0604020202020204" pitchFamily="34" charset="0"/>
                <a:ea typeface="Calibri" panose="020F0502020204030204" pitchFamily="34" charset="0"/>
                <a:cs typeface="Times New Roman" panose="02020603050405020304" pitchFamily="18" charset="0"/>
              </a:rPr>
              <a:t>5. Cómo Dirigir una Reunión de Fundamentos</a:t>
            </a:r>
            <a:endParaRPr lang="es-MX" sz="3200" b="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CBBF74-F23A-4B4A-B13F-130248ED2FE9}"/>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a:t>
            </a:r>
          </a:p>
          <a:p>
            <a:pPr eaLnBrk="1" hangingPunct="1">
              <a:spcBef>
                <a:spcPct val="0"/>
              </a:spcBef>
              <a:buFontTx/>
              <a:buNone/>
            </a:pPr>
            <a:endParaRPr lang="en-US" altLang="en-US" sz="1800" dirty="0"/>
          </a:p>
        </p:txBody>
      </p:sp>
      <p:sp>
        <p:nvSpPr>
          <p:cNvPr id="5" name="Content Placeholder 2">
            <a:extLst>
              <a:ext uri="{FF2B5EF4-FFF2-40B4-BE49-F238E27FC236}">
                <a16:creationId xmlns:a16="http://schemas.microsoft.com/office/drawing/2014/main" id="{2D62EA26-00F2-4709-8EA3-B0A72BB1662F}"/>
              </a:ext>
            </a:extLst>
          </p:cNvPr>
          <p:cNvSpPr txBox="1">
            <a:spLocks/>
          </p:cNvSpPr>
          <p:nvPr/>
        </p:nvSpPr>
        <p:spPr bwMode="auto">
          <a:xfrm>
            <a:off x="1685363" y="5342638"/>
            <a:ext cx="6078071" cy="126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pPr marL="0" indent="0" algn="ctr">
              <a:buFontTx/>
              <a:buNone/>
            </a:pPr>
            <a:r>
              <a:rPr lang="es-ES" sz="2800" b="0" kern="0" dirty="0">
                <a:latin typeface="Arial" panose="020B0604020202020204" pitchFamily="34" charset="0"/>
                <a:ea typeface="Calibri" panose="020F0502020204030204" pitchFamily="34" charset="0"/>
                <a:cs typeface="Arial" panose="020B0604020202020204" pitchFamily="34" charset="0"/>
              </a:rPr>
              <a:t>“Fundamentos Guía de Entrenamiento para el Líder” página </a:t>
            </a:r>
            <a:endParaRPr lang="es-ES" altLang="en-US" sz="2800" b="0" kern="0" dirty="0"/>
          </a:p>
        </p:txBody>
      </p:sp>
      <p:cxnSp>
        <p:nvCxnSpPr>
          <p:cNvPr id="6" name="Straight Arrow Connector 5">
            <a:extLst>
              <a:ext uri="{FF2B5EF4-FFF2-40B4-BE49-F238E27FC236}">
                <a16:creationId xmlns:a16="http://schemas.microsoft.com/office/drawing/2014/main" id="{DF3370BE-C4E1-4A93-BC30-3DBA7262EF7C}"/>
              </a:ext>
            </a:extLst>
          </p:cNvPr>
          <p:cNvCxnSpPr>
            <a:cxnSpLocks/>
            <a:stCxn id="5" idx="3"/>
          </p:cNvCxnSpPr>
          <p:nvPr/>
        </p:nvCxnSpPr>
        <p:spPr bwMode="auto">
          <a:xfrm>
            <a:off x="7763434" y="5974977"/>
            <a:ext cx="896472" cy="443214"/>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3"/>
          <p:cNvSpPr txBox="1">
            <a:spLocks noChangeArrowheads="1"/>
          </p:cNvSpPr>
          <p:nvPr/>
        </p:nvSpPr>
        <p:spPr bwMode="auto">
          <a:xfrm>
            <a:off x="8267251" y="6427788"/>
            <a:ext cx="8767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9-10</a:t>
            </a:r>
          </a:p>
          <a:p>
            <a:pPr algn="r" eaLnBrk="1" hangingPunct="1">
              <a:spcBef>
                <a:spcPct val="0"/>
              </a:spcBef>
              <a:buFontTx/>
              <a:buNone/>
            </a:pPr>
            <a:endParaRPr lang="en-US" altLang="en-US" sz="400" b="0" dirty="0"/>
          </a:p>
        </p:txBody>
      </p:sp>
      <p:graphicFrame>
        <p:nvGraphicFramePr>
          <p:cNvPr id="4" name="Table 3"/>
          <p:cNvGraphicFramePr>
            <a:graphicFrameLocks noGrp="1"/>
          </p:cNvGraphicFramePr>
          <p:nvPr>
            <p:extLst>
              <p:ext uri="{D42A27DB-BD31-4B8C-83A1-F6EECF244321}">
                <p14:modId xmlns:p14="http://schemas.microsoft.com/office/powerpoint/2010/main" val="3852268320"/>
              </p:ext>
            </p:extLst>
          </p:nvPr>
        </p:nvGraphicFramePr>
        <p:xfrm>
          <a:off x="0" y="1792941"/>
          <a:ext cx="9144000" cy="3460377"/>
        </p:xfrm>
        <a:graphic>
          <a:graphicData uri="http://schemas.openxmlformats.org/drawingml/2006/table">
            <a:tbl>
              <a:tblPr firstRow="1" bandRow="1">
                <a:tableStyleId>{5C22544A-7EE6-4342-B048-85BDC9FD1C3A}</a:tableStyleId>
              </a:tblPr>
              <a:tblGrid>
                <a:gridCol w="2767263">
                  <a:extLst>
                    <a:ext uri="{9D8B030D-6E8A-4147-A177-3AD203B41FA5}">
                      <a16:colId xmlns:a16="http://schemas.microsoft.com/office/drawing/2014/main" val="20000"/>
                    </a:ext>
                  </a:extLst>
                </a:gridCol>
                <a:gridCol w="2177716">
                  <a:extLst>
                    <a:ext uri="{9D8B030D-6E8A-4147-A177-3AD203B41FA5}">
                      <a16:colId xmlns:a16="http://schemas.microsoft.com/office/drawing/2014/main" val="20001"/>
                    </a:ext>
                  </a:extLst>
                </a:gridCol>
                <a:gridCol w="2105526">
                  <a:extLst>
                    <a:ext uri="{9D8B030D-6E8A-4147-A177-3AD203B41FA5}">
                      <a16:colId xmlns:a16="http://schemas.microsoft.com/office/drawing/2014/main" val="20002"/>
                    </a:ext>
                  </a:extLst>
                </a:gridCol>
                <a:gridCol w="2093495">
                  <a:extLst>
                    <a:ext uri="{9D8B030D-6E8A-4147-A177-3AD203B41FA5}">
                      <a16:colId xmlns:a16="http://schemas.microsoft.com/office/drawing/2014/main" val="20003"/>
                    </a:ext>
                  </a:extLst>
                </a:gridCol>
              </a:tblGrid>
              <a:tr h="968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chemeClr val="tx1"/>
                          </a:solidFill>
                        </a:rPr>
                        <a:t>Evangelismo</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gridSpan="3">
                  <a:txBody>
                    <a:bodyPr/>
                    <a:lstStyle/>
                    <a:p>
                      <a:pPr algn="ctr"/>
                      <a:r>
                        <a:rPr lang="en-US" sz="3200" b="1" dirty="0" err="1">
                          <a:solidFill>
                            <a:schemeClr val="tx1"/>
                          </a:solidFill>
                        </a:rPr>
                        <a:t>Discipulado</a:t>
                      </a:r>
                      <a:endParaRPr lang="en-US" sz="28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28672000"/>
                  </a:ext>
                </a:extLst>
              </a:tr>
              <a:tr h="959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1. </a:t>
                      </a:r>
                      <a:r>
                        <a:rPr lang="en-US" sz="3200" b="1" dirty="0" err="1">
                          <a:solidFill>
                            <a:schemeClr val="tx1"/>
                          </a:solidFill>
                        </a:rPr>
                        <a:t>Venir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a:r>
                        <a:rPr lang="en-US" sz="3200" b="1">
                          <a:solidFill>
                            <a:schemeClr val="tx1"/>
                          </a:solidFill>
                        </a:rPr>
                        <a:t>2. </a:t>
                      </a:r>
                      <a:r>
                        <a:rPr lang="en-US" sz="3200" b="1" err="1">
                          <a:solidFill>
                            <a:schemeClr val="tx1"/>
                          </a:solidFill>
                        </a:rPr>
                        <a:t>Crecer</a:t>
                      </a:r>
                      <a:endParaRPr lang="en-US" sz="32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3.</a:t>
                      </a:r>
                      <a:r>
                        <a:rPr lang="en-US" sz="3200" b="1" baseline="0" dirty="0">
                          <a:solidFill>
                            <a:schemeClr val="tx1"/>
                          </a:solidFill>
                        </a:rPr>
                        <a:t> </a:t>
                      </a:r>
                      <a:r>
                        <a:rPr lang="en-US" sz="3200" b="1" baseline="0" dirty="0" err="1">
                          <a:solidFill>
                            <a:schemeClr val="tx1"/>
                          </a:solidFill>
                        </a:rPr>
                        <a:t>Servir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4. </a:t>
                      </a:r>
                      <a:r>
                        <a:rPr lang="en-US" sz="3200" b="1" dirty="0" err="1">
                          <a:solidFill>
                            <a:schemeClr val="tx1"/>
                          </a:solidFill>
                        </a:rPr>
                        <a:t>Ir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532446">
                <a:tc>
                  <a:txBody>
                    <a:bodyPr/>
                    <a:lstStyle/>
                    <a:p>
                      <a:pPr marL="228600" indent="-228600" algn="l" eaLnBrk="0" hangingPunct="0">
                        <a:spcBef>
                          <a:spcPct val="20000"/>
                        </a:spcBef>
                        <a:buFont typeface="Arial" panose="020B0604020202020204" pitchFamily="34" charset="0"/>
                        <a:buChar char="•"/>
                        <a:defRPr/>
                      </a:pPr>
                      <a:r>
                        <a:rPr lang="es-ES" sz="2600" u="none" kern="0" dirty="0">
                          <a:solidFill>
                            <a:schemeClr val="tx1"/>
                          </a:solidFill>
                          <a:latin typeface="+mn-lt"/>
                          <a:cs typeface="+mn-cs"/>
                        </a:rPr>
                        <a:t>Adoración</a:t>
                      </a:r>
                      <a:endParaRPr lang="es-ES" sz="2600" b="0" u="none" kern="0" dirty="0">
                        <a:solidFill>
                          <a:schemeClr val="tx1"/>
                        </a:solidFill>
                        <a:latin typeface="+mn-lt"/>
                        <a:cs typeface="+mn-cs"/>
                      </a:endParaRPr>
                    </a:p>
                    <a:p>
                      <a:pPr marL="228600" indent="-228600" algn="l" eaLnBrk="0" hangingPunct="0">
                        <a:spcBef>
                          <a:spcPct val="20000"/>
                        </a:spcBef>
                        <a:buFont typeface="Arial" panose="020B0604020202020204" pitchFamily="34" charset="0"/>
                        <a:buChar char="•"/>
                        <a:defRPr/>
                      </a:pPr>
                      <a:r>
                        <a:rPr lang="es-ES" sz="2600" u="none" kern="0" dirty="0">
                          <a:solidFill>
                            <a:schemeClr val="tx1"/>
                          </a:solidFill>
                          <a:latin typeface="+mn-lt"/>
                          <a:cs typeface="+mn-cs"/>
                        </a:rPr>
                        <a:t>Compañerismo</a:t>
                      </a:r>
                      <a:endParaRPr lang="en-US" sz="2600" u="none"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marL="228600" indent="-228600" algn="l">
                        <a:buFont typeface="Arial" panose="020B0604020202020204" pitchFamily="34" charset="0"/>
                        <a:buChar char="•"/>
                      </a:pPr>
                      <a:r>
                        <a:rPr lang="en-US" sz="2600" dirty="0">
                          <a:solidFill>
                            <a:schemeClr val="tx1"/>
                          </a:solidFill>
                        </a:rPr>
                        <a:t>Palabra </a:t>
                      </a:r>
                    </a:p>
                    <a:p>
                      <a:pPr marL="228600" indent="-228600" algn="l">
                        <a:buFont typeface="Arial" panose="020B0604020202020204" pitchFamily="34" charset="0"/>
                        <a:buNone/>
                      </a:pPr>
                      <a:r>
                        <a:rPr lang="en-US" sz="2600" dirty="0">
                          <a:solidFill>
                            <a:schemeClr val="tx1"/>
                          </a:solidFill>
                        </a:rPr>
                        <a:t>   de Dios</a:t>
                      </a:r>
                    </a:p>
                    <a:p>
                      <a:pPr marL="228600" indent="-228600" algn="l">
                        <a:buFont typeface="Arial" panose="020B0604020202020204" pitchFamily="34" charset="0"/>
                        <a:buChar char="•"/>
                      </a:pPr>
                      <a:r>
                        <a:rPr lang="en-US" sz="2600" dirty="0" err="1">
                          <a:solidFill>
                            <a:schemeClr val="tx1"/>
                          </a:solidFill>
                        </a:rPr>
                        <a:t>Oracion</a:t>
                      </a:r>
                      <a:endParaRPr lang="en-US" sz="2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indent="0" algn="ctr">
                        <a:buFont typeface="Arial" panose="020B0604020202020204" pitchFamily="34" charset="0"/>
                        <a:buNone/>
                      </a:pPr>
                      <a:r>
                        <a:rPr lang="en-US" sz="2600" dirty="0" err="1">
                          <a:solidFill>
                            <a:schemeClr val="tx1"/>
                          </a:solidFill>
                        </a:rPr>
                        <a:t>Servicio</a:t>
                      </a:r>
                      <a:endParaRPr lang="en-US" sz="2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indent="0" algn="ctr">
                        <a:buFont typeface="Arial" panose="020B0604020202020204" pitchFamily="34" charset="0"/>
                        <a:buNone/>
                      </a:pPr>
                      <a:r>
                        <a:rPr lang="en-US" sz="2600" dirty="0" err="1">
                          <a:solidFill>
                            <a:schemeClr val="tx1"/>
                          </a:solidFill>
                        </a:rPr>
                        <a:t>Evangelismo</a:t>
                      </a:r>
                      <a:endParaRPr lang="en-US" sz="2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
        <p:nvSpPr>
          <p:cNvPr id="5" name="Right Arrow 4"/>
          <p:cNvSpPr/>
          <p:nvPr/>
        </p:nvSpPr>
        <p:spPr bwMode="auto">
          <a:xfrm>
            <a:off x="108282" y="199705"/>
            <a:ext cx="9035718" cy="1316275"/>
          </a:xfrm>
          <a:prstGeom prst="rightArrow">
            <a:avLst>
              <a:gd name="adj1" fmla="val 61374"/>
              <a:gd name="adj2" fmla="val 10761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es-CO" sz="3200" dirty="0">
                <a:solidFill>
                  <a:schemeClr val="bg1"/>
                </a:solidFill>
              </a:rPr>
              <a:t>Proceso de Discipulado de Fundamentos</a:t>
            </a:r>
            <a:endParaRPr lang="en-US" sz="32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3"/>
          <p:cNvSpPr txBox="1">
            <a:spLocks noChangeArrowheads="1"/>
          </p:cNvSpPr>
          <p:nvPr/>
        </p:nvSpPr>
        <p:spPr bwMode="auto">
          <a:xfrm>
            <a:off x="8534400" y="6427788"/>
            <a:ext cx="609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10</a:t>
            </a:r>
          </a:p>
          <a:p>
            <a:pPr eaLnBrk="1" hangingPunct="1">
              <a:spcBef>
                <a:spcPct val="0"/>
              </a:spcBef>
              <a:buFontTx/>
              <a:buNone/>
            </a:pPr>
            <a:endParaRPr lang="en-US" altLang="en-US" sz="400" b="0" dirty="0"/>
          </a:p>
        </p:txBody>
      </p:sp>
      <p:sp>
        <p:nvSpPr>
          <p:cNvPr id="105475" name="Rectangle 4"/>
          <p:cNvSpPr>
            <a:spLocks noChangeArrowheads="1"/>
          </p:cNvSpPr>
          <p:nvPr/>
        </p:nvSpPr>
        <p:spPr bwMode="auto">
          <a:xfrm>
            <a:off x="206374" y="1340568"/>
            <a:ext cx="8709025" cy="1231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5425" indent="-225425" eaLnBrk="0" hangingPunct="0">
              <a:defRPr b="1">
                <a:solidFill>
                  <a:schemeClr val="tx1"/>
                </a:solidFill>
                <a:latin typeface="Arial" charset="0"/>
              </a:defRPr>
            </a:lvl1pPr>
            <a:lvl2pPr marL="795338" indent="-338138"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57200" lvl="0" indent="-457200">
              <a:spcBef>
                <a:spcPts val="1200"/>
              </a:spcBef>
              <a:buFont typeface="Arial" panose="020B0604020202020204" pitchFamily="34" charset="0"/>
              <a:buChar char="•"/>
            </a:pPr>
            <a:r>
              <a:rPr lang="es-US" sz="3200" b="0" dirty="0">
                <a:solidFill>
                  <a:schemeClr val="bg1"/>
                </a:solidFill>
              </a:rPr>
              <a:t>Puede usarse para discipular a una persona</a:t>
            </a:r>
            <a:endParaRPr lang="en-US" sz="3200" b="0" dirty="0">
              <a:solidFill>
                <a:schemeClr val="bg1"/>
              </a:solidFill>
            </a:endParaRPr>
          </a:p>
          <a:p>
            <a:pPr marL="914400" lvl="1" indent="-457200">
              <a:spcBef>
                <a:spcPts val="1200"/>
              </a:spcBef>
              <a:buFont typeface="Arial" panose="020B0604020202020204" pitchFamily="34" charset="0"/>
              <a:buChar char="–"/>
            </a:pPr>
            <a:r>
              <a:rPr lang="es-US" sz="3200" b="0" dirty="0">
                <a:solidFill>
                  <a:schemeClr val="bg1"/>
                </a:solidFill>
              </a:rPr>
              <a:t>con 2-10 otras personas </a:t>
            </a:r>
            <a:endParaRPr lang="en-US" sz="3200" b="0" dirty="0">
              <a:solidFill>
                <a:schemeClr val="bg1"/>
              </a:solidFill>
            </a:endParaRPr>
          </a:p>
        </p:txBody>
      </p:sp>
      <p:sp>
        <p:nvSpPr>
          <p:cNvPr id="105476" name="Title 1"/>
          <p:cNvSpPr>
            <a:spLocks noGrp="1"/>
          </p:cNvSpPr>
          <p:nvPr>
            <p:ph type="title"/>
          </p:nvPr>
        </p:nvSpPr>
        <p:spPr>
          <a:xfrm>
            <a:off x="-11113" y="119063"/>
            <a:ext cx="9144001" cy="601662"/>
          </a:xfrm>
        </p:spPr>
        <p:txBody>
          <a:bodyPr/>
          <a:lstStyle/>
          <a:p>
            <a:r>
              <a:rPr lang="es-ES" altLang="en-US"/>
              <a:t>Material de Fundamentos</a:t>
            </a:r>
            <a:endParaRPr lang="en-US" altLang="en-US"/>
          </a:p>
        </p:txBody>
      </p:sp>
      <p:sp>
        <p:nvSpPr>
          <p:cNvPr id="2" name="Rectangle 1">
            <a:extLst>
              <a:ext uri="{FF2B5EF4-FFF2-40B4-BE49-F238E27FC236}">
                <a16:creationId xmlns:a16="http://schemas.microsoft.com/office/drawing/2014/main" id="{84EEB802-975A-4201-99C5-9576E3D01A7D}"/>
              </a:ext>
            </a:extLst>
          </p:cNvPr>
          <p:cNvSpPr/>
          <p:nvPr/>
        </p:nvSpPr>
        <p:spPr>
          <a:xfrm>
            <a:off x="108284" y="2746434"/>
            <a:ext cx="9035716" cy="2771080"/>
          </a:xfrm>
          <a:prstGeom prst="rect">
            <a:avLst/>
          </a:prstGeom>
        </p:spPr>
        <p:txBody>
          <a:bodyPr wrap="square">
            <a:spAutoFit/>
          </a:bodyPr>
          <a:lstStyle/>
          <a:p>
            <a:pPr marL="514350" marR="0" indent="-514350">
              <a:lnSpc>
                <a:spcPct val="115000"/>
              </a:lnSpc>
              <a:spcBef>
                <a:spcPts val="1200"/>
              </a:spcBef>
              <a:spcAft>
                <a:spcPts val="0"/>
              </a:spcAft>
              <a:buAutoNum type="arabicPeriod"/>
            </a:pPr>
            <a:r>
              <a:rPr lang="es-US" sz="3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Venir</a:t>
            </a:r>
            <a:r>
              <a:rPr lang="es-U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 - </a:t>
            </a:r>
            <a:r>
              <a:rPr lang="es-E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Venir y conocer a Dios y a su pueblo</a:t>
            </a:r>
          </a:p>
          <a:p>
            <a:pPr marL="514350" marR="0" indent="-514350">
              <a:lnSpc>
                <a:spcPct val="115000"/>
              </a:lnSpc>
              <a:spcBef>
                <a:spcPts val="1200"/>
              </a:spcBef>
              <a:spcAft>
                <a:spcPts val="0"/>
              </a:spcAft>
              <a:buAutoNum type="arabicPeriod"/>
            </a:pPr>
            <a:r>
              <a:rPr lang="es-MX" sz="3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Crecer</a:t>
            </a:r>
            <a:r>
              <a:rPr lang="es-MX"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 - </a:t>
            </a:r>
            <a:r>
              <a:rPr lang="es-U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Crecer en tu relación con Dios.</a:t>
            </a:r>
          </a:p>
          <a:p>
            <a:pPr marL="514350" marR="0" indent="-514350">
              <a:lnSpc>
                <a:spcPct val="115000"/>
              </a:lnSpc>
              <a:spcBef>
                <a:spcPts val="1200"/>
              </a:spcBef>
              <a:spcAft>
                <a:spcPts val="0"/>
              </a:spcAft>
              <a:buAutoNum type="arabicPeriod"/>
            </a:pPr>
            <a:r>
              <a:rPr lang="es-MX" sz="3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Servir</a:t>
            </a:r>
            <a:r>
              <a:rPr lang="es-MX"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 - </a:t>
            </a:r>
            <a:r>
              <a:rPr lang="es-ES" sz="3200" b="0" dirty="0">
                <a:solidFill>
                  <a:schemeClr val="bg1"/>
                </a:solidFill>
                <a:latin typeface="Arial" panose="020B0604020202020204" pitchFamily="34" charset="0"/>
                <a:ea typeface="Times New Roman" panose="02020603050405020304" pitchFamily="18" charset="0"/>
                <a:cs typeface="Arial" panose="020B0604020202020204" pitchFamily="34" charset="0"/>
              </a:rPr>
              <a:t>Servir dando y cuidando a los demás</a:t>
            </a:r>
          </a:p>
          <a:p>
            <a:pPr marL="514350" marR="0" indent="-514350">
              <a:lnSpc>
                <a:spcPct val="115000"/>
              </a:lnSpc>
              <a:spcBef>
                <a:spcPts val="1200"/>
              </a:spcBef>
              <a:spcAft>
                <a:spcPts val="0"/>
              </a:spcAft>
              <a:buAutoNum type="arabicPeriod"/>
            </a:pPr>
            <a:r>
              <a:rPr lang="es-MX" sz="3200" u="sng" dirty="0">
                <a:solidFill>
                  <a:schemeClr val="bg1"/>
                </a:solidFill>
                <a:latin typeface="Arial" panose="020B0604020202020204" pitchFamily="34" charset="0"/>
                <a:ea typeface="Times New Roman" panose="02020603050405020304" pitchFamily="18" charset="0"/>
              </a:rPr>
              <a:t>Ir</a:t>
            </a:r>
            <a:r>
              <a:rPr lang="es-MX" sz="3200" b="0" dirty="0">
                <a:solidFill>
                  <a:schemeClr val="bg1"/>
                </a:solidFill>
                <a:latin typeface="Arial" panose="020B0604020202020204" pitchFamily="34" charset="0"/>
                <a:ea typeface="Times New Roman" panose="02020603050405020304" pitchFamily="18" charset="0"/>
              </a:rPr>
              <a:t> - Ir y haced discípulos</a:t>
            </a:r>
            <a:endParaRPr lang="en-US" sz="3200" b="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E113CA-CC0C-4EFE-9ED8-D5A0F7B2CF5A}"/>
              </a:ext>
            </a:extLst>
          </p:cNvPr>
          <p:cNvSpPr>
            <a:spLocks noGrp="1"/>
          </p:cNvSpPr>
          <p:nvPr>
            <p:ph type="sldNum" sz="quarter" idx="12"/>
          </p:nvPr>
        </p:nvSpPr>
        <p:spPr/>
        <p:txBody>
          <a:bodyPr/>
          <a:lstStyle/>
          <a:p>
            <a:pPr>
              <a:defRPr/>
            </a:pPr>
            <a:r>
              <a:rPr lang="en-US" sz="1800" dirty="0"/>
              <a:t>10-11</a:t>
            </a:r>
          </a:p>
        </p:txBody>
      </p:sp>
      <p:sp>
        <p:nvSpPr>
          <p:cNvPr id="3" name="Rectangle 2">
            <a:extLst>
              <a:ext uri="{FF2B5EF4-FFF2-40B4-BE49-F238E27FC236}">
                <a16:creationId xmlns:a16="http://schemas.microsoft.com/office/drawing/2014/main" id="{2A7160B1-490B-4478-B14C-0298D0092610}"/>
              </a:ext>
            </a:extLst>
          </p:cNvPr>
          <p:cNvSpPr/>
          <p:nvPr/>
        </p:nvSpPr>
        <p:spPr>
          <a:xfrm>
            <a:off x="312820" y="1260648"/>
            <a:ext cx="8831179" cy="4801314"/>
          </a:xfrm>
          <a:prstGeom prst="rect">
            <a:avLst/>
          </a:prstGeom>
        </p:spPr>
        <p:txBody>
          <a:bodyPr wrap="square">
            <a:spAutoFit/>
          </a:bodyPr>
          <a:lstStyle/>
          <a:p>
            <a:pPr marL="457200" marR="0" lvl="0" indent="-457200">
              <a:spcBef>
                <a:spcPts val="0"/>
              </a:spcBef>
              <a:spcAft>
                <a:spcPts val="1200"/>
              </a:spcAft>
              <a:buClr>
                <a:schemeClr val="bg1"/>
              </a:buClr>
              <a:buFont typeface="Arial" panose="020B0604020202020204" pitchFamily="34" charset="0"/>
              <a:buChar char="•"/>
            </a:pPr>
            <a:r>
              <a:rPr lang="es-ES" sz="3200" b="0" dirty="0">
                <a:solidFill>
                  <a:schemeClr val="bg1"/>
                </a:solidFill>
                <a:latin typeface="+mn-lt"/>
                <a:ea typeface="Calibri" panose="020F0502020204030204" pitchFamily="34" charset="0"/>
                <a:cs typeface="Arial" panose="020B0604020202020204" pitchFamily="34" charset="0"/>
              </a:rPr>
              <a:t>Evangelización</a:t>
            </a:r>
          </a:p>
          <a:p>
            <a:pPr marL="457200" marR="0" lvl="0" indent="-457200">
              <a:spcBef>
                <a:spcPts val="0"/>
              </a:spcBef>
              <a:spcAft>
                <a:spcPts val="1200"/>
              </a:spcAft>
              <a:buClr>
                <a:schemeClr val="bg1"/>
              </a:buClr>
              <a:buFont typeface="Arial" panose="020B0604020202020204" pitchFamily="34" charset="0"/>
              <a:buChar char="•"/>
            </a:pPr>
            <a:r>
              <a:rPr lang="es-ES" sz="3200" b="0" dirty="0">
                <a:solidFill>
                  <a:schemeClr val="bg1"/>
                </a:solidFill>
                <a:latin typeface="+mn-lt"/>
                <a:ea typeface="Calibri" panose="020F0502020204030204" pitchFamily="34" charset="0"/>
                <a:cs typeface="Arial" panose="020B0604020202020204" pitchFamily="34" charset="0"/>
              </a:rPr>
              <a:t>Relaciones y confianza, no entrenamiento</a:t>
            </a:r>
          </a:p>
          <a:p>
            <a:pPr marL="457200" marR="0" lvl="0" indent="-457200">
              <a:spcBef>
                <a:spcPts val="0"/>
              </a:spcBef>
              <a:spcAft>
                <a:spcPts val="1200"/>
              </a:spcAft>
              <a:buClr>
                <a:schemeClr val="bg1"/>
              </a:buClr>
              <a:buFont typeface="Arial" panose="020B0604020202020204" pitchFamily="34" charset="0"/>
              <a:buChar char="•"/>
            </a:pPr>
            <a:r>
              <a:rPr lang="es-ES" sz="3200" b="0" dirty="0">
                <a:solidFill>
                  <a:schemeClr val="bg1"/>
                </a:solidFill>
                <a:latin typeface="+mn-lt"/>
                <a:ea typeface="Calibri" panose="020F0502020204030204" pitchFamily="34" charset="0"/>
                <a:cs typeface="Arial" panose="020B0604020202020204" pitchFamily="34" charset="0"/>
              </a:rPr>
              <a:t>Enfatizamos ánimo </a:t>
            </a:r>
          </a:p>
          <a:p>
            <a:pPr marL="457200" marR="0" lvl="0" indent="-457200">
              <a:spcBef>
                <a:spcPts val="0"/>
              </a:spcBef>
              <a:spcAft>
                <a:spcPts val="1200"/>
              </a:spcAft>
              <a:buClr>
                <a:schemeClr val="bg1"/>
              </a:buClr>
              <a:buFont typeface="Arial" panose="020B0604020202020204" pitchFamily="34" charset="0"/>
              <a:buChar char="•"/>
            </a:pPr>
            <a:r>
              <a:rPr lang="es-ES" sz="3200" b="0" dirty="0">
                <a:solidFill>
                  <a:schemeClr val="bg1"/>
                </a:solidFill>
                <a:latin typeface="+mn-lt"/>
                <a:ea typeface="Calibri" panose="020F0502020204030204" pitchFamily="34" charset="0"/>
                <a:cs typeface="Arial" panose="020B0604020202020204" pitchFamily="34" charset="0"/>
              </a:rPr>
              <a:t>Divertirse juntos </a:t>
            </a:r>
          </a:p>
          <a:p>
            <a:pPr marL="457200" marR="0" lvl="0" indent="-457200">
              <a:spcBef>
                <a:spcPts val="0"/>
              </a:spcBef>
              <a:spcAft>
                <a:spcPts val="1200"/>
              </a:spcAft>
              <a:buClr>
                <a:schemeClr val="bg1"/>
              </a:buClr>
              <a:buFont typeface="Arial" panose="020B0604020202020204" pitchFamily="34" charset="0"/>
              <a:buChar char="•"/>
            </a:pPr>
            <a:r>
              <a:rPr lang="es-ES" sz="3200" b="0" dirty="0">
                <a:solidFill>
                  <a:schemeClr val="bg1"/>
                </a:solidFill>
                <a:latin typeface="+mn-lt"/>
                <a:ea typeface="Calibri" panose="020F0502020204030204" pitchFamily="34" charset="0"/>
                <a:cs typeface="Arial" panose="020B0604020202020204" pitchFamily="34" charset="0"/>
              </a:rPr>
              <a:t>Es mejor reunirse en una casa privada o en otro lugar neutral</a:t>
            </a:r>
          </a:p>
          <a:p>
            <a:pPr marL="457200" marR="0" lvl="0" indent="-457200">
              <a:spcBef>
                <a:spcPts val="0"/>
              </a:spcBef>
              <a:spcAft>
                <a:spcPts val="1200"/>
              </a:spcAft>
              <a:buClr>
                <a:schemeClr val="bg1"/>
              </a:buClr>
              <a:buFont typeface="Arial" panose="020B0604020202020204" pitchFamily="34" charset="0"/>
              <a:buChar char="•"/>
            </a:pPr>
            <a:r>
              <a:rPr lang="es-ES" sz="3200" b="0" dirty="0">
                <a:solidFill>
                  <a:schemeClr val="bg1"/>
                </a:solidFill>
                <a:latin typeface="+mn-lt"/>
                <a:ea typeface="Calibri" panose="020F0502020204030204" pitchFamily="34" charset="0"/>
                <a:cs typeface="Arial" panose="020B0604020202020204" pitchFamily="34" charset="0"/>
              </a:rPr>
              <a:t>Los creyentes aprenden cómo ayudar a los incrédulos a aceptar a Cristo</a:t>
            </a:r>
            <a:endParaRPr lang="en-US" sz="3200" b="0" dirty="0">
              <a:solidFill>
                <a:schemeClr val="bg1"/>
              </a:solidFill>
              <a:effectLst/>
              <a:latin typeface="+mn-lt"/>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EB7852-584E-4A42-AE42-4EEC3F2F1ED3}"/>
              </a:ext>
            </a:extLst>
          </p:cNvPr>
          <p:cNvSpPr/>
          <p:nvPr/>
        </p:nvSpPr>
        <p:spPr>
          <a:xfrm>
            <a:off x="0" y="169592"/>
            <a:ext cx="9143999" cy="675249"/>
          </a:xfrm>
          <a:prstGeom prst="rect">
            <a:avLst/>
          </a:prstGeom>
        </p:spPr>
        <p:txBody>
          <a:bodyPr wrap="square">
            <a:spAutoFit/>
          </a:bodyPr>
          <a:lstStyle/>
          <a:p>
            <a:pPr lvl="0" algn="ctr">
              <a:lnSpc>
                <a:spcPct val="115000"/>
              </a:lnSpc>
              <a:spcBef>
                <a:spcPts val="0"/>
              </a:spcBef>
              <a:spcAft>
                <a:spcPts val="0"/>
              </a:spcAft>
            </a:pPr>
            <a:r>
              <a:rPr lang="es-MX" sz="3600">
                <a:solidFill>
                  <a:srgbClr val="FFFFFF"/>
                </a:solidFill>
                <a:latin typeface="Arial"/>
                <a:ea typeface="Times New Roman" panose="02020603050405020304" pitchFamily="18" charset="0"/>
                <a:cs typeface="Arial" panose="020B0604020202020204" pitchFamily="34" charset="0"/>
              </a:rPr>
              <a:t>Características de la Sección “Venir”</a:t>
            </a:r>
            <a:endParaRPr lang="en-US" sz="3600">
              <a:solidFill>
                <a:srgbClr val="FFFFFF"/>
              </a:solidFill>
              <a:latin typeface="Aria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820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F336A-8BC0-40F4-AADB-3A1BD404D90E}"/>
              </a:ext>
            </a:extLst>
          </p:cNvPr>
          <p:cNvSpPr>
            <a:spLocks noGrp="1"/>
          </p:cNvSpPr>
          <p:nvPr>
            <p:ph type="sldNum" sz="quarter" idx="12"/>
          </p:nvPr>
        </p:nvSpPr>
        <p:spPr/>
        <p:txBody>
          <a:bodyPr/>
          <a:lstStyle/>
          <a:p>
            <a:pPr>
              <a:defRPr/>
            </a:pPr>
            <a:r>
              <a:rPr lang="en-US" sz="1800" dirty="0"/>
              <a:t>11</a:t>
            </a:r>
          </a:p>
        </p:txBody>
      </p:sp>
      <p:sp>
        <p:nvSpPr>
          <p:cNvPr id="3" name="Rectangle 2">
            <a:extLst>
              <a:ext uri="{FF2B5EF4-FFF2-40B4-BE49-F238E27FC236}">
                <a16:creationId xmlns:a16="http://schemas.microsoft.com/office/drawing/2014/main" id="{6FE8D09F-8617-4734-8F84-9B20A3A9DF8C}"/>
              </a:ext>
            </a:extLst>
          </p:cNvPr>
          <p:cNvSpPr/>
          <p:nvPr/>
        </p:nvSpPr>
        <p:spPr>
          <a:xfrm>
            <a:off x="770021" y="1832009"/>
            <a:ext cx="8373979" cy="4308872"/>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b="0" dirty="0" err="1">
                <a:solidFill>
                  <a:schemeClr val="bg1"/>
                </a:solidFill>
              </a:rPr>
              <a:t>Discipulado</a:t>
            </a:r>
            <a:endParaRPr lang="en-US" sz="3200" b="0" dirty="0">
              <a:solidFill>
                <a:schemeClr val="bg1"/>
              </a:solidFill>
            </a:endParaRPr>
          </a:p>
          <a:p>
            <a:pPr marL="457200" indent="-457200">
              <a:spcAft>
                <a:spcPts val="1200"/>
              </a:spcAft>
              <a:buFont typeface="Arial" panose="020B0604020202020204" pitchFamily="34" charset="0"/>
              <a:buChar char="•"/>
            </a:pPr>
            <a:r>
              <a:rPr lang="en-US" sz="3200" b="0" dirty="0" err="1">
                <a:solidFill>
                  <a:schemeClr val="bg1"/>
                </a:solidFill>
              </a:rPr>
              <a:t>Compromiso</a:t>
            </a:r>
            <a:r>
              <a:rPr lang="en-US" sz="3200" b="0" dirty="0">
                <a:solidFill>
                  <a:schemeClr val="bg1"/>
                </a:solidFill>
              </a:rPr>
              <a:t>, </a:t>
            </a:r>
            <a:r>
              <a:rPr lang="en-US" sz="3200" b="0" dirty="0" err="1">
                <a:solidFill>
                  <a:schemeClr val="bg1"/>
                </a:solidFill>
              </a:rPr>
              <a:t>disciplina</a:t>
            </a:r>
            <a:r>
              <a:rPr lang="en-US" sz="3200" b="0" dirty="0">
                <a:solidFill>
                  <a:schemeClr val="bg1"/>
                </a:solidFill>
              </a:rPr>
              <a:t>, y </a:t>
            </a:r>
            <a:r>
              <a:rPr lang="en-US" sz="3200" b="0" dirty="0" err="1">
                <a:solidFill>
                  <a:schemeClr val="bg1"/>
                </a:solidFill>
              </a:rPr>
              <a:t>responsabilidad</a:t>
            </a:r>
            <a:endParaRPr lang="en-US" sz="3200" b="0" dirty="0">
              <a:solidFill>
                <a:schemeClr val="bg1"/>
              </a:solidFill>
            </a:endParaRPr>
          </a:p>
          <a:p>
            <a:pPr marL="457200" indent="-457200">
              <a:spcAft>
                <a:spcPts val="1200"/>
              </a:spcAft>
              <a:buFont typeface="Arial" panose="020B0604020202020204" pitchFamily="34" charset="0"/>
              <a:buChar char="•"/>
            </a:pPr>
            <a:r>
              <a:rPr lang="en-US" sz="3200" b="0" dirty="0" err="1">
                <a:solidFill>
                  <a:schemeClr val="bg1"/>
                </a:solidFill>
              </a:rPr>
              <a:t>Hábitos</a:t>
            </a:r>
            <a:r>
              <a:rPr lang="en-US" sz="3200" b="0" dirty="0">
                <a:solidFill>
                  <a:schemeClr val="bg1"/>
                </a:solidFill>
              </a:rPr>
              <a:t> </a:t>
            </a:r>
            <a:r>
              <a:rPr lang="en-US" sz="3200" b="0" dirty="0" err="1">
                <a:solidFill>
                  <a:schemeClr val="bg1"/>
                </a:solidFill>
              </a:rPr>
              <a:t>Cristianos</a:t>
            </a:r>
            <a:r>
              <a:rPr lang="en-US" sz="3200" b="0" dirty="0">
                <a:solidFill>
                  <a:schemeClr val="bg1"/>
                </a:solidFill>
              </a:rPr>
              <a:t> </a:t>
            </a:r>
          </a:p>
          <a:p>
            <a:pPr marL="457200" indent="-457200">
              <a:spcAft>
                <a:spcPts val="1200"/>
              </a:spcAft>
              <a:buFont typeface="Arial" panose="020B0604020202020204" pitchFamily="34" charset="0"/>
              <a:buChar char="•"/>
            </a:pPr>
            <a:r>
              <a:rPr lang="en-US" sz="3200" b="0" dirty="0" err="1">
                <a:solidFill>
                  <a:schemeClr val="bg1"/>
                </a:solidFill>
              </a:rPr>
              <a:t>Relaciones</a:t>
            </a:r>
            <a:r>
              <a:rPr lang="en-US" sz="3200" b="0" dirty="0">
                <a:solidFill>
                  <a:schemeClr val="bg1"/>
                </a:solidFill>
              </a:rPr>
              <a:t> mas </a:t>
            </a:r>
            <a:r>
              <a:rPr lang="en-US" sz="3200" b="0" dirty="0" err="1">
                <a:solidFill>
                  <a:schemeClr val="bg1"/>
                </a:solidFill>
              </a:rPr>
              <a:t>profundas</a:t>
            </a:r>
            <a:endParaRPr lang="en-US" sz="3200" b="0" dirty="0">
              <a:solidFill>
                <a:schemeClr val="bg1"/>
              </a:solidFill>
            </a:endParaRPr>
          </a:p>
          <a:p>
            <a:pPr marL="457200" indent="-457200">
              <a:spcAft>
                <a:spcPts val="1200"/>
              </a:spcAft>
              <a:buFont typeface="Arial" panose="020B0604020202020204" pitchFamily="34" charset="0"/>
              <a:buChar char="•"/>
            </a:pPr>
            <a:r>
              <a:rPr lang="en-US" sz="3200" b="0" dirty="0" err="1">
                <a:solidFill>
                  <a:schemeClr val="bg1"/>
                </a:solidFill>
              </a:rPr>
              <a:t>Ministerio</a:t>
            </a:r>
            <a:endParaRPr lang="en-US" sz="3200" b="0" dirty="0">
              <a:solidFill>
                <a:schemeClr val="bg1"/>
              </a:solidFill>
            </a:endParaRPr>
          </a:p>
          <a:p>
            <a:pPr marL="457200" indent="-457200">
              <a:spcAft>
                <a:spcPts val="1200"/>
              </a:spcAft>
              <a:buFont typeface="Arial" panose="020B0604020202020204" pitchFamily="34" charset="0"/>
              <a:buChar char="•"/>
            </a:pPr>
            <a:r>
              <a:rPr lang="es-MX" sz="3200" b="0" dirty="0">
                <a:solidFill>
                  <a:schemeClr val="bg1"/>
                </a:solidFill>
                <a:latin typeface="Arial" panose="020B0604020202020204" pitchFamily="34" charset="0"/>
                <a:ea typeface="Calibri" panose="020F0502020204030204" pitchFamily="34" charset="0"/>
                <a:cs typeface="Arial" panose="020B0604020202020204" pitchFamily="34" charset="0"/>
              </a:rPr>
              <a:t>Estos grupos pueden reunirse en hogares, lugares neutros, o en la iglesia. </a:t>
            </a:r>
            <a:endPar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10F7CB1-8051-4887-8B4F-E1F1F1F40893}"/>
              </a:ext>
            </a:extLst>
          </p:cNvPr>
          <p:cNvSpPr/>
          <p:nvPr/>
        </p:nvSpPr>
        <p:spPr>
          <a:xfrm>
            <a:off x="0" y="120337"/>
            <a:ext cx="9144000" cy="1325556"/>
          </a:xfrm>
          <a:prstGeom prst="rect">
            <a:avLst/>
          </a:prstGeom>
        </p:spPr>
        <p:txBody>
          <a:bodyPr wrap="square">
            <a:spAutoFit/>
          </a:bodyPr>
          <a:lstStyle/>
          <a:p>
            <a:pPr marL="0" marR="0" algn="ctr">
              <a:lnSpc>
                <a:spcPct val="115000"/>
              </a:lnSpc>
              <a:spcBef>
                <a:spcPts val="0"/>
              </a:spcBef>
              <a:spcAft>
                <a:spcPts val="0"/>
              </a:spcAft>
            </a:pPr>
            <a:r>
              <a:rPr lang="es-MX" sz="3600">
                <a:solidFill>
                  <a:schemeClr val="bg1"/>
                </a:solidFill>
                <a:latin typeface="Arial" panose="020B0604020202020204" pitchFamily="34" charset="0"/>
                <a:ea typeface="Times New Roman" panose="02020603050405020304" pitchFamily="18" charset="0"/>
                <a:cs typeface="Arial" panose="020B0604020202020204" pitchFamily="34" charset="0"/>
              </a:rPr>
              <a:t>Características de la </a:t>
            </a:r>
          </a:p>
          <a:p>
            <a:pPr marL="0" marR="0" algn="ctr">
              <a:lnSpc>
                <a:spcPct val="115000"/>
              </a:lnSpc>
              <a:spcBef>
                <a:spcPts val="0"/>
              </a:spcBef>
              <a:spcAft>
                <a:spcPts val="0"/>
              </a:spcAft>
            </a:pPr>
            <a:r>
              <a:rPr lang="es-MX" sz="3600">
                <a:solidFill>
                  <a:schemeClr val="bg1"/>
                </a:solidFill>
                <a:latin typeface="Arial" panose="020B0604020202020204" pitchFamily="34" charset="0"/>
                <a:ea typeface="Times New Roman" panose="02020603050405020304" pitchFamily="18" charset="0"/>
                <a:cs typeface="Arial" panose="020B0604020202020204" pitchFamily="34" charset="0"/>
              </a:rPr>
              <a:t>"Crecer, Servir, e Ir" Secciones</a:t>
            </a:r>
            <a:endParaRPr lang="en-US" sz="3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934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D34C32-05A4-4FC6-9FF5-96A0FE72B878}"/>
              </a:ext>
            </a:extLst>
          </p:cNvPr>
          <p:cNvSpPr>
            <a:spLocks noGrp="1"/>
          </p:cNvSpPr>
          <p:nvPr>
            <p:ph type="sldNum" sz="quarter" idx="12"/>
          </p:nvPr>
        </p:nvSpPr>
        <p:spPr/>
        <p:txBody>
          <a:bodyPr/>
          <a:lstStyle/>
          <a:p>
            <a:pPr>
              <a:defRPr/>
            </a:pPr>
            <a:r>
              <a:rPr lang="en-US" sz="1800" dirty="0"/>
              <a:t>12</a:t>
            </a:r>
          </a:p>
        </p:txBody>
      </p:sp>
      <p:sp>
        <p:nvSpPr>
          <p:cNvPr id="3" name="Rectangle 2">
            <a:extLst>
              <a:ext uri="{FF2B5EF4-FFF2-40B4-BE49-F238E27FC236}">
                <a16:creationId xmlns:a16="http://schemas.microsoft.com/office/drawing/2014/main" id="{BB481051-7031-4756-A7CF-1512808B4876}"/>
              </a:ext>
            </a:extLst>
          </p:cNvPr>
          <p:cNvSpPr/>
          <p:nvPr/>
        </p:nvSpPr>
        <p:spPr>
          <a:xfrm>
            <a:off x="1636295" y="2020873"/>
            <a:ext cx="7507705" cy="3816429"/>
          </a:xfrm>
          <a:prstGeom prst="rect">
            <a:avLst/>
          </a:prstGeom>
        </p:spPr>
        <p:txBody>
          <a:bodyPr wrap="square">
            <a:spAutoFit/>
          </a:bodyPr>
          <a:lstStyle/>
          <a:p>
            <a:pPr marL="457200" marR="0" indent="-228600">
              <a:spcBef>
                <a:spcPts val="0"/>
              </a:spcBef>
              <a:spcAft>
                <a:spcPts val="1200"/>
              </a:spcAft>
            </a:pPr>
            <a:r>
              <a:rPr lang="es-US" sz="3200" b="0">
                <a:solidFill>
                  <a:schemeClr val="bg1"/>
                </a:solidFill>
                <a:latin typeface="Arial" panose="020B0604020202020204" pitchFamily="34" charset="0"/>
                <a:ea typeface="Calibri" panose="020F0502020204030204" pitchFamily="34" charset="0"/>
                <a:cs typeface="Arial" panose="020B0604020202020204" pitchFamily="34" charset="0"/>
              </a:rPr>
              <a:t>1. Familia cercana</a:t>
            </a:r>
            <a:endParaRPr lang="en-US" sz="3200" b="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457200" marR="0" indent="-228600">
              <a:spcBef>
                <a:spcPts val="0"/>
              </a:spcBef>
              <a:spcAft>
                <a:spcPts val="1200"/>
              </a:spcAft>
            </a:pPr>
            <a:r>
              <a:rPr lang="es-US" sz="3200" b="0">
                <a:solidFill>
                  <a:schemeClr val="bg1"/>
                </a:solidFill>
                <a:latin typeface="Arial" panose="020B0604020202020204" pitchFamily="34" charset="0"/>
                <a:ea typeface="Calibri" panose="020F0502020204030204" pitchFamily="34" charset="0"/>
                <a:cs typeface="Arial" panose="020B0604020202020204" pitchFamily="34" charset="0"/>
              </a:rPr>
              <a:t>2. Parientes</a:t>
            </a:r>
            <a:endParaRPr lang="en-US" sz="3200" b="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457200" marR="0" indent="-228600">
              <a:spcBef>
                <a:spcPts val="0"/>
              </a:spcBef>
              <a:spcAft>
                <a:spcPts val="1200"/>
              </a:spcAft>
            </a:pPr>
            <a:r>
              <a:rPr lang="es-US" sz="3200" b="0">
                <a:solidFill>
                  <a:schemeClr val="bg1"/>
                </a:solidFill>
                <a:latin typeface="Arial" panose="020B0604020202020204" pitchFamily="34" charset="0"/>
                <a:ea typeface="Calibri" panose="020F0502020204030204" pitchFamily="34" charset="0"/>
                <a:cs typeface="Arial" panose="020B0604020202020204" pitchFamily="34" charset="0"/>
              </a:rPr>
              <a:t>3. Amigos cercanos</a:t>
            </a:r>
            <a:endParaRPr lang="en-US" sz="3200" b="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457200" marR="0" indent="-228600">
              <a:spcBef>
                <a:spcPts val="0"/>
              </a:spcBef>
              <a:spcAft>
                <a:spcPts val="1200"/>
              </a:spcAft>
            </a:pPr>
            <a:r>
              <a:rPr lang="es-US" sz="3200" b="0">
                <a:solidFill>
                  <a:schemeClr val="bg1"/>
                </a:solidFill>
                <a:latin typeface="Arial" panose="020B0604020202020204" pitchFamily="34" charset="0"/>
                <a:ea typeface="Calibri" panose="020F0502020204030204" pitchFamily="34" charset="0"/>
                <a:cs typeface="Arial" panose="020B0604020202020204" pitchFamily="34" charset="0"/>
              </a:rPr>
              <a:t>4. Vecinos y compañeros de trabajo</a:t>
            </a:r>
            <a:endParaRPr lang="en-US" sz="3200" b="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457200" marR="0" indent="-228600">
              <a:spcBef>
                <a:spcPts val="0"/>
              </a:spcBef>
              <a:spcAft>
                <a:spcPts val="1200"/>
              </a:spcAft>
            </a:pPr>
            <a:r>
              <a:rPr lang="es-US" sz="3200" b="0">
                <a:solidFill>
                  <a:schemeClr val="bg1"/>
                </a:solidFill>
                <a:latin typeface="Arial" panose="020B0604020202020204" pitchFamily="34" charset="0"/>
                <a:ea typeface="Calibri" panose="020F0502020204030204" pitchFamily="34" charset="0"/>
                <a:cs typeface="Arial" panose="020B0604020202020204" pitchFamily="34" charset="0"/>
              </a:rPr>
              <a:t>5. Conocidos</a:t>
            </a:r>
          </a:p>
          <a:p>
            <a:pPr marL="457200" marR="0" indent="-228600">
              <a:spcBef>
                <a:spcPts val="0"/>
              </a:spcBef>
              <a:spcAft>
                <a:spcPts val="1200"/>
              </a:spcAft>
            </a:pPr>
            <a:r>
              <a:rPr lang="es-US" sz="3200" b="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s-US" sz="3200" b="0">
                <a:solidFill>
                  <a:schemeClr val="bg1"/>
                </a:solidFill>
                <a:latin typeface="Arial" panose="020B0604020202020204" pitchFamily="34" charset="0"/>
                <a:ea typeface="Calibri" panose="020F0502020204030204" pitchFamily="34" charset="0"/>
                <a:cs typeface="Arial" panose="020B0604020202020204" pitchFamily="34" charset="0"/>
              </a:rPr>
              <a:t>Miembros de la iglesia</a:t>
            </a:r>
            <a:endParaRPr lang="en-US" sz="32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1924C3-1D05-49FA-B77E-79F88D5516D2}"/>
              </a:ext>
            </a:extLst>
          </p:cNvPr>
          <p:cNvSpPr/>
          <p:nvPr/>
        </p:nvSpPr>
        <p:spPr>
          <a:xfrm>
            <a:off x="0" y="150870"/>
            <a:ext cx="9144000" cy="1325556"/>
          </a:xfrm>
          <a:prstGeom prst="rect">
            <a:avLst/>
          </a:prstGeom>
        </p:spPr>
        <p:txBody>
          <a:bodyPr wrap="square">
            <a:spAutoFit/>
          </a:bodyPr>
          <a:lstStyle/>
          <a:p>
            <a:pPr marL="0" marR="0" algn="ctr">
              <a:lnSpc>
                <a:spcPct val="115000"/>
              </a:lnSpc>
              <a:spcBef>
                <a:spcPts val="0"/>
              </a:spcBef>
              <a:spcAft>
                <a:spcPts val="0"/>
              </a:spcAft>
            </a:pPr>
            <a:r>
              <a:rPr lang="es-US" sz="3600">
                <a:solidFill>
                  <a:schemeClr val="bg1"/>
                </a:solidFill>
                <a:latin typeface="Arial" panose="020B0604020202020204" pitchFamily="34" charset="0"/>
                <a:ea typeface="Calibri" panose="020F0502020204030204" pitchFamily="34" charset="0"/>
                <a:cs typeface="Arial" panose="020B0604020202020204" pitchFamily="34" charset="0"/>
              </a:rPr>
              <a:t>¿A quién puede invitar </a:t>
            </a:r>
          </a:p>
          <a:p>
            <a:pPr marL="0" marR="0" algn="ctr">
              <a:lnSpc>
                <a:spcPct val="115000"/>
              </a:lnSpc>
              <a:spcBef>
                <a:spcPts val="0"/>
              </a:spcBef>
              <a:spcAft>
                <a:spcPts val="0"/>
              </a:spcAft>
            </a:pPr>
            <a:r>
              <a:rPr lang="es-US" sz="3600">
                <a:solidFill>
                  <a:schemeClr val="bg1"/>
                </a:solidFill>
                <a:latin typeface="Arial" panose="020B0604020202020204" pitchFamily="34" charset="0"/>
                <a:ea typeface="Calibri" panose="020F0502020204030204" pitchFamily="34" charset="0"/>
                <a:cs typeface="Arial" panose="020B0604020202020204" pitchFamily="34" charset="0"/>
              </a:rPr>
              <a:t>a estar en su Grupo de Fundamentos?</a:t>
            </a:r>
            <a:endParaRPr lang="en-US" sz="360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8770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9315D-1DC2-4B0A-9669-444AE9C991DB}"/>
              </a:ext>
            </a:extLst>
          </p:cNvPr>
          <p:cNvSpPr/>
          <p:nvPr/>
        </p:nvSpPr>
        <p:spPr>
          <a:xfrm>
            <a:off x="717177" y="1882747"/>
            <a:ext cx="8247529" cy="1723549"/>
          </a:xfrm>
          <a:prstGeom prst="rect">
            <a:avLst/>
          </a:prstGeom>
        </p:spPr>
        <p:txBody>
          <a:bodyPr wrap="square">
            <a:spAutoFit/>
          </a:bodyPr>
          <a:lstStyle/>
          <a:p>
            <a:pPr>
              <a:spcAft>
                <a:spcPts val="1200"/>
              </a:spcAft>
            </a:pPr>
            <a:r>
              <a:rPr lang="es-ES" sz="3200" dirty="0">
                <a:solidFill>
                  <a:schemeClr val="bg1"/>
                </a:solidFill>
              </a:rPr>
              <a:t>En sus grupos hable sobre:</a:t>
            </a:r>
          </a:p>
          <a:p>
            <a:pPr>
              <a:spcAft>
                <a:spcPts val="1200"/>
              </a:spcAft>
            </a:pPr>
            <a:r>
              <a:rPr lang="es-ES" sz="3200" b="0" dirty="0">
                <a:solidFill>
                  <a:schemeClr val="bg1"/>
                </a:solidFill>
              </a:rPr>
              <a:t>¿Qué desafíos has tenido al entrenar líderes para hacer discípulos?</a:t>
            </a:r>
            <a:endParaRPr lang="en-US" sz="3200" b="0" dirty="0">
              <a:solidFill>
                <a:schemeClr val="bg1"/>
              </a:solidFill>
            </a:endParaRPr>
          </a:p>
        </p:txBody>
      </p:sp>
    </p:spTree>
    <p:extLst>
      <p:ext uri="{BB962C8B-B14F-4D97-AF65-F5344CB8AC3E}">
        <p14:creationId xmlns:p14="http://schemas.microsoft.com/office/powerpoint/2010/main" val="66714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13"/>
          <p:cNvSpPr txBox="1">
            <a:spLocks noChangeArrowheads="1"/>
          </p:cNvSpPr>
          <p:nvPr/>
        </p:nvSpPr>
        <p:spPr bwMode="auto">
          <a:xfrm>
            <a:off x="8534400" y="6427788"/>
            <a:ext cx="609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13</a:t>
            </a:r>
          </a:p>
          <a:p>
            <a:pPr eaLnBrk="1" hangingPunct="1">
              <a:spcBef>
                <a:spcPct val="0"/>
              </a:spcBef>
              <a:buFontTx/>
              <a:buNone/>
            </a:pPr>
            <a:endParaRPr lang="en-US" altLang="en-US" sz="400" b="0" dirty="0"/>
          </a:p>
        </p:txBody>
      </p:sp>
      <p:sp>
        <p:nvSpPr>
          <p:cNvPr id="7" name="Title 1"/>
          <p:cNvSpPr txBox="1">
            <a:spLocks/>
          </p:cNvSpPr>
          <p:nvPr/>
        </p:nvSpPr>
        <p:spPr bwMode="auto">
          <a:xfrm>
            <a:off x="-11113" y="151527"/>
            <a:ext cx="9155113" cy="72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s-US" dirty="0"/>
              <a:t>Multiplicar Discípulos por Aprendizaje</a:t>
            </a:r>
            <a:endParaRPr lang="en-US" dirty="0"/>
          </a:p>
          <a:p>
            <a:r>
              <a:rPr lang="es-US" sz="3200" b="0" dirty="0"/>
              <a:t>Capítulo 4</a:t>
            </a:r>
            <a:endParaRPr lang="en-US" sz="3200" b="0" dirty="0"/>
          </a:p>
        </p:txBody>
      </p:sp>
      <p:grpSp>
        <p:nvGrpSpPr>
          <p:cNvPr id="9" name="Group 8"/>
          <p:cNvGrpSpPr>
            <a:grpSpLocks/>
          </p:cNvGrpSpPr>
          <p:nvPr/>
        </p:nvGrpSpPr>
        <p:grpSpPr>
          <a:xfrm>
            <a:off x="45757" y="1768959"/>
            <a:ext cx="8978501" cy="4540113"/>
            <a:chOff x="8993" y="469900"/>
            <a:chExt cx="4210305" cy="3281321"/>
          </a:xfrm>
        </p:grpSpPr>
        <p:grpSp>
          <p:nvGrpSpPr>
            <p:cNvPr id="10" name="Group 9"/>
            <p:cNvGrpSpPr/>
            <p:nvPr/>
          </p:nvGrpSpPr>
          <p:grpSpPr>
            <a:xfrm>
              <a:off x="8993" y="961147"/>
              <a:ext cx="2930130" cy="2785566"/>
              <a:chOff x="8467" y="926552"/>
              <a:chExt cx="2758323" cy="2685304"/>
            </a:xfrm>
          </p:grpSpPr>
          <p:grpSp>
            <p:nvGrpSpPr>
              <p:cNvPr id="13" name="Group 12"/>
              <p:cNvGrpSpPr/>
              <p:nvPr/>
            </p:nvGrpSpPr>
            <p:grpSpPr>
              <a:xfrm>
                <a:off x="8467" y="1806266"/>
                <a:ext cx="2230966" cy="1805590"/>
                <a:chOff x="0" y="1981200"/>
                <a:chExt cx="2251434" cy="1988820"/>
              </a:xfrm>
            </p:grpSpPr>
            <p:sp>
              <p:nvSpPr>
                <p:cNvPr id="16" name="Rectangle 15"/>
                <p:cNvSpPr/>
                <p:nvPr/>
              </p:nvSpPr>
              <p:spPr>
                <a:xfrm>
                  <a:off x="0" y="3474720"/>
                  <a:ext cx="83820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1. </a:t>
                  </a:r>
                  <a:r>
                    <a:rPr lang="en-US" err="1">
                      <a:solidFill>
                        <a:srgbClr val="000000"/>
                      </a:solidFill>
                      <a:effectLst/>
                      <a:latin typeface="Arial"/>
                      <a:ea typeface="Calibri"/>
                      <a:cs typeface="Times New Roman"/>
                    </a:rPr>
                    <a:t>Modelar</a:t>
                  </a:r>
                  <a:endParaRPr lang="en-US">
                    <a:effectLst/>
                    <a:latin typeface="Arial"/>
                    <a:ea typeface="Calibri"/>
                    <a:cs typeface="Times New Roman"/>
                  </a:endParaRPr>
                </a:p>
              </p:txBody>
            </p:sp>
            <p:sp>
              <p:nvSpPr>
                <p:cNvPr id="17" name="Rectangle 16"/>
                <p:cNvSpPr/>
                <p:nvPr/>
              </p:nvSpPr>
              <p:spPr>
                <a:xfrm>
                  <a:off x="462249" y="2979419"/>
                  <a:ext cx="83820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2. Escoger</a:t>
                  </a:r>
                  <a:endParaRPr lang="en-US">
                    <a:effectLst/>
                    <a:latin typeface="Arial"/>
                    <a:ea typeface="Calibri"/>
                    <a:cs typeface="Times New Roman"/>
                  </a:endParaRPr>
                </a:p>
              </p:txBody>
            </p:sp>
            <p:sp>
              <p:nvSpPr>
                <p:cNvPr id="19" name="Rectangle 18"/>
                <p:cNvSpPr/>
                <p:nvPr/>
              </p:nvSpPr>
              <p:spPr>
                <a:xfrm>
                  <a:off x="1352570" y="1981200"/>
                  <a:ext cx="898864"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4. </a:t>
                  </a:r>
                  <a:r>
                    <a:rPr lang="en-US" err="1">
                      <a:solidFill>
                        <a:srgbClr val="000000"/>
                      </a:solidFill>
                      <a:effectLst/>
                      <a:latin typeface="Arial"/>
                      <a:ea typeface="Calibri"/>
                      <a:cs typeface="Times New Roman"/>
                    </a:rPr>
                    <a:t>Entrenamiento</a:t>
                  </a:r>
                  <a:r>
                    <a:rPr lang="en-US">
                      <a:solidFill>
                        <a:srgbClr val="000000"/>
                      </a:solidFill>
                      <a:effectLst/>
                      <a:latin typeface="Arial"/>
                      <a:ea typeface="Calibri"/>
                      <a:cs typeface="Times New Roman"/>
                    </a:rPr>
                    <a:t> </a:t>
                  </a:r>
                  <a:r>
                    <a:rPr lang="en-US" err="1">
                      <a:solidFill>
                        <a:srgbClr val="000000"/>
                      </a:solidFill>
                      <a:effectLst/>
                      <a:latin typeface="Arial"/>
                      <a:ea typeface="Calibri"/>
                      <a:cs typeface="Times New Roman"/>
                    </a:rPr>
                    <a:t>Inicial</a:t>
                  </a:r>
                  <a:endParaRPr lang="en-US">
                    <a:effectLst/>
                    <a:latin typeface="Arial"/>
                    <a:ea typeface="Calibri"/>
                    <a:cs typeface="Times New Roman"/>
                  </a:endParaRPr>
                </a:p>
              </p:txBody>
            </p:sp>
            <p:sp>
              <p:nvSpPr>
                <p:cNvPr id="22" name="Rectangle 21"/>
                <p:cNvSpPr/>
                <p:nvPr/>
              </p:nvSpPr>
              <p:spPr>
                <a:xfrm>
                  <a:off x="906554" y="2484120"/>
                  <a:ext cx="83820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3. Observar al Líder</a:t>
                  </a:r>
                  <a:endParaRPr lang="en-US">
                    <a:effectLst/>
                    <a:latin typeface="Arial"/>
                    <a:ea typeface="Calibri"/>
                    <a:cs typeface="Times New Roman"/>
                  </a:endParaRPr>
                </a:p>
              </p:txBody>
            </p:sp>
          </p:grpSp>
          <p:sp>
            <p:nvSpPr>
              <p:cNvPr id="14" name="Right Arrow 23"/>
              <p:cNvSpPr/>
              <p:nvPr/>
            </p:nvSpPr>
            <p:spPr>
              <a:xfrm rot="19603758">
                <a:off x="169573" y="926552"/>
                <a:ext cx="2597217" cy="631582"/>
              </a:xfrm>
              <a:prstGeom prst="rightArrow">
                <a:avLst>
                  <a:gd name="adj1" fmla="val 67949"/>
                  <a:gd name="adj2" fmla="val 97798"/>
                </a:avLst>
              </a:prstGeom>
              <a:no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MX" sz="3200">
                    <a:solidFill>
                      <a:schemeClr val="bg1"/>
                    </a:solidFill>
                  </a:rPr>
                  <a:t>Proceso de Aprendiz</a:t>
                </a:r>
                <a:endParaRPr lang="en-US" sz="3200">
                  <a:solidFill>
                    <a:schemeClr val="bg1"/>
                  </a:solidFill>
                </a:endParaRPr>
              </a:p>
            </p:txBody>
          </p:sp>
        </p:grpSp>
        <p:cxnSp>
          <p:nvCxnSpPr>
            <p:cNvPr id="11" name="Straight Connector 10"/>
            <p:cNvCxnSpPr>
              <a:cxnSpLocks/>
            </p:cNvCxnSpPr>
            <p:nvPr/>
          </p:nvCxnSpPr>
          <p:spPr>
            <a:xfrm flipV="1">
              <a:off x="8993" y="3746500"/>
              <a:ext cx="4205099" cy="213"/>
            </a:xfrm>
            <a:prstGeom prst="line">
              <a:avLst/>
            </a:prstGeom>
            <a:noFill/>
            <a:ln w="28575" cap="flat" cmpd="sng" algn="ctr">
              <a:solidFill>
                <a:schemeClr val="bg1"/>
              </a:solidFill>
              <a:prstDash val="solid"/>
            </a:ln>
            <a:effectLst/>
          </p:spPr>
        </p:cxnSp>
        <p:cxnSp>
          <p:nvCxnSpPr>
            <p:cNvPr id="12" name="Straight Connector 11"/>
            <p:cNvCxnSpPr/>
            <p:nvPr/>
          </p:nvCxnSpPr>
          <p:spPr>
            <a:xfrm>
              <a:off x="4216400" y="469900"/>
              <a:ext cx="2898" cy="3281321"/>
            </a:xfrm>
            <a:prstGeom prst="line">
              <a:avLst/>
            </a:prstGeom>
            <a:noFill/>
            <a:ln w="28575" cap="flat" cmpd="sng" algn="ctr">
              <a:solidFill>
                <a:schemeClr val="bg1"/>
              </a:solidFill>
              <a:prstDash val="solid"/>
            </a:ln>
            <a:effectLst/>
          </p:spPr>
        </p:cxnSp>
      </p:grpSp>
    </p:spTree>
    <p:extLst>
      <p:ext uri="{BB962C8B-B14F-4D97-AF65-F5344CB8AC3E}">
        <p14:creationId xmlns:p14="http://schemas.microsoft.com/office/powerpoint/2010/main" val="2847727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13"/>
          <p:cNvSpPr txBox="1">
            <a:spLocks noChangeArrowheads="1"/>
          </p:cNvSpPr>
          <p:nvPr/>
        </p:nvSpPr>
        <p:spPr bwMode="auto">
          <a:xfrm>
            <a:off x="8534400" y="6427788"/>
            <a:ext cx="609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13</a:t>
            </a:r>
          </a:p>
          <a:p>
            <a:pPr eaLnBrk="1" hangingPunct="1">
              <a:spcBef>
                <a:spcPct val="0"/>
              </a:spcBef>
              <a:buFontTx/>
              <a:buNone/>
            </a:pPr>
            <a:endParaRPr lang="en-US" altLang="en-US" sz="400" b="0" dirty="0"/>
          </a:p>
        </p:txBody>
      </p:sp>
      <p:grpSp>
        <p:nvGrpSpPr>
          <p:cNvPr id="9" name="Group 8"/>
          <p:cNvGrpSpPr>
            <a:grpSpLocks/>
          </p:cNvGrpSpPr>
          <p:nvPr/>
        </p:nvGrpSpPr>
        <p:grpSpPr>
          <a:xfrm>
            <a:off x="45757" y="1118796"/>
            <a:ext cx="8978501" cy="5190276"/>
            <a:chOff x="8993" y="1"/>
            <a:chExt cx="4210305" cy="3751220"/>
          </a:xfrm>
        </p:grpSpPr>
        <p:grpSp>
          <p:nvGrpSpPr>
            <p:cNvPr id="10" name="Group 9"/>
            <p:cNvGrpSpPr/>
            <p:nvPr/>
          </p:nvGrpSpPr>
          <p:grpSpPr>
            <a:xfrm>
              <a:off x="8993" y="1"/>
              <a:ext cx="4207406" cy="3746713"/>
              <a:chOff x="8467" y="0"/>
              <a:chExt cx="3960706" cy="3611856"/>
            </a:xfrm>
          </p:grpSpPr>
          <p:grpSp>
            <p:nvGrpSpPr>
              <p:cNvPr id="13" name="Group 12"/>
              <p:cNvGrpSpPr/>
              <p:nvPr/>
            </p:nvGrpSpPr>
            <p:grpSpPr>
              <a:xfrm>
                <a:off x="8467" y="0"/>
                <a:ext cx="3960706" cy="3611856"/>
                <a:chOff x="0" y="-8365"/>
                <a:chExt cx="3997044" cy="3978385"/>
              </a:xfrm>
            </p:grpSpPr>
            <p:sp>
              <p:nvSpPr>
                <p:cNvPr id="15" name="Rectangle 14"/>
                <p:cNvSpPr/>
                <p:nvPr/>
              </p:nvSpPr>
              <p:spPr>
                <a:xfrm>
                  <a:off x="2251434" y="990601"/>
                  <a:ext cx="83820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6. Co-Líder</a:t>
                  </a:r>
                  <a:endParaRPr lang="en-US">
                    <a:effectLst/>
                    <a:latin typeface="Arial"/>
                    <a:ea typeface="Calibri"/>
                    <a:cs typeface="Times New Roman"/>
                  </a:endParaRPr>
                </a:p>
              </p:txBody>
            </p:sp>
            <p:sp>
              <p:nvSpPr>
                <p:cNvPr id="16" name="Rectangle 15"/>
                <p:cNvSpPr/>
                <p:nvPr/>
              </p:nvSpPr>
              <p:spPr>
                <a:xfrm>
                  <a:off x="0" y="3474720"/>
                  <a:ext cx="838200" cy="495300"/>
                </a:xfrm>
                <a:prstGeom prst="rect">
                  <a:avLst/>
                </a:prstGeom>
                <a:solidFill>
                  <a:srgbClr val="FFFF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1. </a:t>
                  </a:r>
                  <a:r>
                    <a:rPr lang="en-US" err="1">
                      <a:solidFill>
                        <a:srgbClr val="000000"/>
                      </a:solidFill>
                      <a:effectLst/>
                      <a:latin typeface="Arial"/>
                      <a:ea typeface="Calibri"/>
                      <a:cs typeface="Times New Roman"/>
                    </a:rPr>
                    <a:t>Modelar</a:t>
                  </a:r>
                  <a:endParaRPr lang="en-US">
                    <a:effectLst/>
                    <a:latin typeface="Arial"/>
                    <a:ea typeface="Calibri"/>
                    <a:cs typeface="Times New Roman"/>
                  </a:endParaRPr>
                </a:p>
              </p:txBody>
            </p:sp>
            <p:sp>
              <p:nvSpPr>
                <p:cNvPr id="17" name="Rectangle 16"/>
                <p:cNvSpPr/>
                <p:nvPr/>
              </p:nvSpPr>
              <p:spPr>
                <a:xfrm>
                  <a:off x="462249" y="2979419"/>
                  <a:ext cx="838200" cy="495300"/>
                </a:xfrm>
                <a:prstGeom prst="rect">
                  <a:avLst/>
                </a:prstGeom>
                <a:solidFill>
                  <a:srgbClr val="FFFF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2. Escoger</a:t>
                  </a:r>
                  <a:endParaRPr lang="en-US">
                    <a:effectLst/>
                    <a:latin typeface="Arial"/>
                    <a:ea typeface="Calibri"/>
                    <a:cs typeface="Times New Roman"/>
                  </a:endParaRPr>
                </a:p>
              </p:txBody>
            </p:sp>
            <p:sp>
              <p:nvSpPr>
                <p:cNvPr id="18" name="Rectangle 17"/>
                <p:cNvSpPr/>
                <p:nvPr/>
              </p:nvSpPr>
              <p:spPr>
                <a:xfrm>
                  <a:off x="1806274" y="1485900"/>
                  <a:ext cx="83820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5. Observar y Adiestrar</a:t>
                  </a:r>
                  <a:endParaRPr lang="en-US">
                    <a:effectLst/>
                    <a:latin typeface="Arial"/>
                    <a:ea typeface="Calibri"/>
                    <a:cs typeface="Times New Roman"/>
                  </a:endParaRPr>
                </a:p>
              </p:txBody>
            </p:sp>
            <p:sp>
              <p:nvSpPr>
                <p:cNvPr id="19" name="Rectangle 18"/>
                <p:cNvSpPr/>
                <p:nvPr/>
              </p:nvSpPr>
              <p:spPr>
                <a:xfrm>
                  <a:off x="1352570" y="1981200"/>
                  <a:ext cx="898864" cy="495300"/>
                </a:xfrm>
                <a:prstGeom prst="rect">
                  <a:avLst/>
                </a:prstGeom>
                <a:solidFill>
                  <a:srgbClr val="FFFF00"/>
                </a:solidFill>
                <a:ln w="25400"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4. </a:t>
                  </a:r>
                  <a:r>
                    <a:rPr lang="en-US" err="1">
                      <a:solidFill>
                        <a:srgbClr val="000000"/>
                      </a:solidFill>
                      <a:effectLst/>
                      <a:latin typeface="Arial"/>
                      <a:ea typeface="Calibri"/>
                      <a:cs typeface="Times New Roman"/>
                    </a:rPr>
                    <a:t>Entrenamiento</a:t>
                  </a:r>
                  <a:r>
                    <a:rPr lang="en-US">
                      <a:solidFill>
                        <a:srgbClr val="000000"/>
                      </a:solidFill>
                      <a:effectLst/>
                      <a:latin typeface="Arial"/>
                      <a:ea typeface="Calibri"/>
                      <a:cs typeface="Times New Roman"/>
                    </a:rPr>
                    <a:t> </a:t>
                  </a:r>
                  <a:r>
                    <a:rPr lang="en-US" err="1">
                      <a:solidFill>
                        <a:srgbClr val="000000"/>
                      </a:solidFill>
                      <a:effectLst/>
                      <a:latin typeface="Arial"/>
                      <a:ea typeface="Calibri"/>
                      <a:cs typeface="Times New Roman"/>
                    </a:rPr>
                    <a:t>Inicial</a:t>
                  </a:r>
                  <a:endParaRPr lang="en-US">
                    <a:effectLst/>
                    <a:latin typeface="Arial"/>
                    <a:ea typeface="Calibri"/>
                    <a:cs typeface="Times New Roman"/>
                  </a:endParaRPr>
                </a:p>
              </p:txBody>
            </p:sp>
            <p:sp>
              <p:nvSpPr>
                <p:cNvPr id="20" name="Rectangle 19"/>
                <p:cNvSpPr/>
                <p:nvPr/>
              </p:nvSpPr>
              <p:spPr>
                <a:xfrm>
                  <a:off x="2755637" y="502238"/>
                  <a:ext cx="83820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7. L</a:t>
                  </a:r>
                  <a:r>
                    <a:rPr lang="en-US">
                      <a:solidFill>
                        <a:srgbClr val="000000"/>
                      </a:solidFill>
                      <a:effectLst/>
                      <a:latin typeface="Arial"/>
                      <a:ea typeface="Calibri"/>
                      <a:cs typeface="Arial"/>
                    </a:rPr>
                    <a:t>í</a:t>
                  </a:r>
                  <a:r>
                    <a:rPr lang="en-US">
                      <a:solidFill>
                        <a:srgbClr val="000000"/>
                      </a:solidFill>
                      <a:effectLst/>
                      <a:latin typeface="Arial"/>
                      <a:ea typeface="Calibri"/>
                      <a:cs typeface="Times New Roman"/>
                    </a:rPr>
                    <a:t>der </a:t>
                  </a:r>
                  <a:endParaRPr lang="en-US">
                    <a:effectLst/>
                    <a:latin typeface="Arial"/>
                    <a:ea typeface="Calibri"/>
                    <a:cs typeface="Times New Roman"/>
                  </a:endParaRPr>
                </a:p>
              </p:txBody>
            </p:sp>
            <p:sp>
              <p:nvSpPr>
                <p:cNvPr id="21" name="Rectangle 20"/>
                <p:cNvSpPr/>
                <p:nvPr/>
              </p:nvSpPr>
              <p:spPr>
                <a:xfrm>
                  <a:off x="3089634" y="-8365"/>
                  <a:ext cx="907410" cy="49530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8. </a:t>
                  </a:r>
                  <a:r>
                    <a:rPr lang="en-US" err="1">
                      <a:solidFill>
                        <a:srgbClr val="000000"/>
                      </a:solidFill>
                      <a:effectLst/>
                      <a:latin typeface="Arial"/>
                      <a:ea typeface="Calibri"/>
                      <a:cs typeface="Times New Roman"/>
                    </a:rPr>
                    <a:t>Entrenamiento</a:t>
                  </a:r>
                  <a:r>
                    <a:rPr lang="en-US">
                      <a:solidFill>
                        <a:srgbClr val="000000"/>
                      </a:solidFill>
                      <a:effectLst/>
                      <a:latin typeface="Arial"/>
                      <a:ea typeface="Calibri"/>
                      <a:cs typeface="Times New Roman"/>
                    </a:rPr>
                    <a:t> Continuo </a:t>
                  </a:r>
                  <a:endParaRPr lang="en-US">
                    <a:effectLst/>
                    <a:latin typeface="Arial"/>
                    <a:ea typeface="Calibri"/>
                    <a:cs typeface="Times New Roman"/>
                  </a:endParaRPr>
                </a:p>
              </p:txBody>
            </p:sp>
            <p:sp>
              <p:nvSpPr>
                <p:cNvPr id="22" name="Rectangle 21"/>
                <p:cNvSpPr/>
                <p:nvPr/>
              </p:nvSpPr>
              <p:spPr>
                <a:xfrm>
                  <a:off x="906554" y="2484120"/>
                  <a:ext cx="838200" cy="495300"/>
                </a:xfrm>
                <a:prstGeom prst="rect">
                  <a:avLst/>
                </a:prstGeom>
                <a:solidFill>
                  <a:srgbClr val="FFFF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a:solidFill>
                        <a:srgbClr val="000000"/>
                      </a:solidFill>
                      <a:effectLst/>
                      <a:latin typeface="Arial"/>
                      <a:ea typeface="Calibri"/>
                      <a:cs typeface="Times New Roman"/>
                    </a:rPr>
                    <a:t>3. Observar al Líder</a:t>
                  </a:r>
                  <a:endParaRPr lang="en-US">
                    <a:effectLst/>
                    <a:latin typeface="Arial"/>
                    <a:ea typeface="Calibri"/>
                    <a:cs typeface="Times New Roman"/>
                  </a:endParaRPr>
                </a:p>
              </p:txBody>
            </p:sp>
          </p:grpSp>
          <p:sp>
            <p:nvSpPr>
              <p:cNvPr id="14" name="Right Arrow 23"/>
              <p:cNvSpPr/>
              <p:nvPr/>
            </p:nvSpPr>
            <p:spPr>
              <a:xfrm rot="19603758">
                <a:off x="169573" y="926550"/>
                <a:ext cx="2597217" cy="631582"/>
              </a:xfrm>
              <a:prstGeom prst="rightArrow">
                <a:avLst>
                  <a:gd name="adj1" fmla="val 67949"/>
                  <a:gd name="adj2" fmla="val 97798"/>
                </a:avLst>
              </a:prstGeom>
              <a:no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MX" sz="3200">
                    <a:solidFill>
                      <a:schemeClr val="bg1"/>
                    </a:solidFill>
                  </a:rPr>
                  <a:t>Proceso de Aprendiz</a:t>
                </a:r>
                <a:endParaRPr lang="en-US" sz="3200">
                  <a:solidFill>
                    <a:schemeClr val="bg1"/>
                  </a:solidFill>
                </a:endParaRPr>
              </a:p>
            </p:txBody>
          </p:sp>
        </p:grpSp>
        <p:cxnSp>
          <p:nvCxnSpPr>
            <p:cNvPr id="11" name="Straight Connector 10"/>
            <p:cNvCxnSpPr>
              <a:cxnSpLocks/>
            </p:cNvCxnSpPr>
            <p:nvPr/>
          </p:nvCxnSpPr>
          <p:spPr>
            <a:xfrm>
              <a:off x="8993" y="3746500"/>
              <a:ext cx="4205099" cy="0"/>
            </a:xfrm>
            <a:prstGeom prst="line">
              <a:avLst/>
            </a:prstGeom>
            <a:noFill/>
            <a:ln w="28575" cap="flat" cmpd="sng" algn="ctr">
              <a:solidFill>
                <a:schemeClr val="bg1"/>
              </a:solidFill>
              <a:prstDash val="solid"/>
            </a:ln>
            <a:effectLst/>
          </p:spPr>
        </p:cxnSp>
        <p:cxnSp>
          <p:nvCxnSpPr>
            <p:cNvPr id="12" name="Straight Connector 11"/>
            <p:cNvCxnSpPr>
              <a:cxnSpLocks/>
            </p:cNvCxnSpPr>
            <p:nvPr/>
          </p:nvCxnSpPr>
          <p:spPr>
            <a:xfrm>
              <a:off x="4219298" y="1"/>
              <a:ext cx="0" cy="3751220"/>
            </a:xfrm>
            <a:prstGeom prst="line">
              <a:avLst/>
            </a:prstGeom>
            <a:noFill/>
            <a:ln w="28575" cap="flat" cmpd="sng" algn="ctr">
              <a:solidFill>
                <a:schemeClr val="bg1"/>
              </a:solidFill>
              <a:prstDash val="solid"/>
            </a:ln>
            <a:effectLst/>
          </p:spPr>
        </p:cxnSp>
      </p:grpSp>
    </p:spTree>
    <p:extLst>
      <p:ext uri="{BB962C8B-B14F-4D97-AF65-F5344CB8AC3E}">
        <p14:creationId xmlns:p14="http://schemas.microsoft.com/office/powerpoint/2010/main" val="1535871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08063-462E-43AE-B9F9-A14ED89DAA5F}"/>
              </a:ext>
            </a:extLst>
          </p:cNvPr>
          <p:cNvSpPr>
            <a:spLocks noGrp="1"/>
          </p:cNvSpPr>
          <p:nvPr>
            <p:ph type="sldNum" sz="quarter" idx="12"/>
          </p:nvPr>
        </p:nvSpPr>
        <p:spPr>
          <a:xfrm>
            <a:off x="6985167" y="6364715"/>
            <a:ext cx="2133600" cy="476250"/>
          </a:xfrm>
        </p:spPr>
        <p:txBody>
          <a:bodyPr/>
          <a:lstStyle/>
          <a:p>
            <a:pPr>
              <a:defRPr/>
            </a:pPr>
            <a:r>
              <a:rPr lang="en-US" sz="1800" dirty="0"/>
              <a:t>14</a:t>
            </a:r>
          </a:p>
        </p:txBody>
      </p:sp>
      <p:grpSp>
        <p:nvGrpSpPr>
          <p:cNvPr id="104" name="Group 103">
            <a:extLst>
              <a:ext uri="{FF2B5EF4-FFF2-40B4-BE49-F238E27FC236}">
                <a16:creationId xmlns:a16="http://schemas.microsoft.com/office/drawing/2014/main" id="{97A7C1D6-87B9-485B-8AFC-91EFB1AF7FA3}"/>
              </a:ext>
            </a:extLst>
          </p:cNvPr>
          <p:cNvGrpSpPr/>
          <p:nvPr/>
        </p:nvGrpSpPr>
        <p:grpSpPr>
          <a:xfrm>
            <a:off x="548534" y="265069"/>
            <a:ext cx="8595466" cy="6225088"/>
            <a:chOff x="548534" y="265069"/>
            <a:chExt cx="8595466" cy="6225088"/>
          </a:xfrm>
          <a:noFill/>
        </p:grpSpPr>
        <p:sp>
          <p:nvSpPr>
            <p:cNvPr id="4" name="TextBox 3">
              <a:extLst>
                <a:ext uri="{FF2B5EF4-FFF2-40B4-BE49-F238E27FC236}">
                  <a16:creationId xmlns:a16="http://schemas.microsoft.com/office/drawing/2014/main" id="{F2265816-D634-4D9D-B3D2-20EDF15CFED9}"/>
                </a:ext>
              </a:extLst>
            </p:cNvPr>
            <p:cNvSpPr txBox="1"/>
            <p:nvPr/>
          </p:nvSpPr>
          <p:spPr>
            <a:xfrm>
              <a:off x="3077544" y="5623879"/>
              <a:ext cx="550507" cy="461665"/>
            </a:xfrm>
            <a:prstGeom prst="rect">
              <a:avLst/>
            </a:prstGeom>
            <a:grpFill/>
          </p:spPr>
          <p:txBody>
            <a:bodyPr wrap="square" rtlCol="0">
              <a:spAutoFit/>
            </a:bodyPr>
            <a:lstStyle/>
            <a:p>
              <a:pPr algn="ctr"/>
              <a:r>
                <a:rPr lang="en-US" sz="2400" b="0">
                  <a:solidFill>
                    <a:schemeClr val="bg1"/>
                  </a:solidFill>
                </a:rPr>
                <a:t>10</a:t>
              </a:r>
            </a:p>
          </p:txBody>
        </p:sp>
        <p:sp>
          <p:nvSpPr>
            <p:cNvPr id="5" name="TextBox 4">
              <a:extLst>
                <a:ext uri="{FF2B5EF4-FFF2-40B4-BE49-F238E27FC236}">
                  <a16:creationId xmlns:a16="http://schemas.microsoft.com/office/drawing/2014/main" id="{3F7E19B0-AF25-4DEC-A3A6-BF30986912A6}"/>
                </a:ext>
              </a:extLst>
            </p:cNvPr>
            <p:cNvSpPr txBox="1"/>
            <p:nvPr/>
          </p:nvSpPr>
          <p:spPr>
            <a:xfrm>
              <a:off x="5235385" y="5610138"/>
              <a:ext cx="550507" cy="461665"/>
            </a:xfrm>
            <a:prstGeom prst="rect">
              <a:avLst/>
            </a:prstGeom>
            <a:grpFill/>
          </p:spPr>
          <p:txBody>
            <a:bodyPr wrap="square" rtlCol="0">
              <a:spAutoFit/>
            </a:bodyPr>
            <a:lstStyle/>
            <a:p>
              <a:pPr algn="ctr"/>
              <a:r>
                <a:rPr lang="en-US" sz="2400" b="0">
                  <a:solidFill>
                    <a:schemeClr val="bg1"/>
                  </a:solidFill>
                </a:rPr>
                <a:t>20</a:t>
              </a:r>
            </a:p>
          </p:txBody>
        </p:sp>
        <p:sp>
          <p:nvSpPr>
            <p:cNvPr id="6" name="TextBox 5">
              <a:extLst>
                <a:ext uri="{FF2B5EF4-FFF2-40B4-BE49-F238E27FC236}">
                  <a16:creationId xmlns:a16="http://schemas.microsoft.com/office/drawing/2014/main" id="{4123C904-F852-47D6-A940-6B38D5A9F580}"/>
                </a:ext>
              </a:extLst>
            </p:cNvPr>
            <p:cNvSpPr txBox="1"/>
            <p:nvPr/>
          </p:nvSpPr>
          <p:spPr>
            <a:xfrm>
              <a:off x="7448161" y="5623878"/>
              <a:ext cx="550507" cy="461665"/>
            </a:xfrm>
            <a:prstGeom prst="rect">
              <a:avLst/>
            </a:prstGeom>
            <a:grpFill/>
          </p:spPr>
          <p:txBody>
            <a:bodyPr wrap="square" rtlCol="0">
              <a:spAutoFit/>
            </a:bodyPr>
            <a:lstStyle/>
            <a:p>
              <a:pPr algn="ctr"/>
              <a:r>
                <a:rPr lang="en-US" sz="2400" b="0">
                  <a:solidFill>
                    <a:schemeClr val="bg1"/>
                  </a:solidFill>
                </a:rPr>
                <a:t>30</a:t>
              </a:r>
            </a:p>
          </p:txBody>
        </p:sp>
        <p:sp>
          <p:nvSpPr>
            <p:cNvPr id="7" name="TextBox 6">
              <a:extLst>
                <a:ext uri="{FF2B5EF4-FFF2-40B4-BE49-F238E27FC236}">
                  <a16:creationId xmlns:a16="http://schemas.microsoft.com/office/drawing/2014/main" id="{E8D9420B-B925-4731-8A57-845B0663FECF}"/>
                </a:ext>
              </a:extLst>
            </p:cNvPr>
            <p:cNvSpPr txBox="1"/>
            <p:nvPr/>
          </p:nvSpPr>
          <p:spPr>
            <a:xfrm>
              <a:off x="8219768" y="5607092"/>
              <a:ext cx="550507" cy="461665"/>
            </a:xfrm>
            <a:prstGeom prst="rect">
              <a:avLst/>
            </a:prstGeom>
            <a:grpFill/>
          </p:spPr>
          <p:txBody>
            <a:bodyPr wrap="square" rtlCol="0">
              <a:spAutoFit/>
            </a:bodyPr>
            <a:lstStyle/>
            <a:p>
              <a:pPr algn="ctr"/>
              <a:r>
                <a:rPr lang="en-US" sz="2400" b="0" dirty="0">
                  <a:solidFill>
                    <a:schemeClr val="bg1"/>
                  </a:solidFill>
                </a:rPr>
                <a:t>34</a:t>
              </a:r>
            </a:p>
          </p:txBody>
        </p:sp>
        <p:sp>
          <p:nvSpPr>
            <p:cNvPr id="8" name="TextBox 7">
              <a:extLst>
                <a:ext uri="{FF2B5EF4-FFF2-40B4-BE49-F238E27FC236}">
                  <a16:creationId xmlns:a16="http://schemas.microsoft.com/office/drawing/2014/main" id="{07F46F46-2CFD-4659-A2F4-65F0E47D650A}"/>
                </a:ext>
              </a:extLst>
            </p:cNvPr>
            <p:cNvSpPr txBox="1"/>
            <p:nvPr/>
          </p:nvSpPr>
          <p:spPr>
            <a:xfrm>
              <a:off x="913361" y="5577442"/>
              <a:ext cx="550507" cy="461665"/>
            </a:xfrm>
            <a:prstGeom prst="rect">
              <a:avLst/>
            </a:prstGeom>
            <a:grpFill/>
          </p:spPr>
          <p:txBody>
            <a:bodyPr wrap="square" rtlCol="0">
              <a:spAutoFit/>
            </a:bodyPr>
            <a:lstStyle/>
            <a:p>
              <a:pPr algn="ctr"/>
              <a:r>
                <a:rPr lang="en-US" sz="2400" b="0">
                  <a:solidFill>
                    <a:schemeClr val="bg1"/>
                  </a:solidFill>
                </a:rPr>
                <a:t>1</a:t>
              </a:r>
            </a:p>
          </p:txBody>
        </p:sp>
        <p:sp>
          <p:nvSpPr>
            <p:cNvPr id="10" name="TextBox 9">
              <a:extLst>
                <a:ext uri="{FF2B5EF4-FFF2-40B4-BE49-F238E27FC236}">
                  <a16:creationId xmlns:a16="http://schemas.microsoft.com/office/drawing/2014/main" id="{F26BA407-ECC8-44FA-B08C-FF8295939075}"/>
                </a:ext>
              </a:extLst>
            </p:cNvPr>
            <p:cNvSpPr txBox="1"/>
            <p:nvPr/>
          </p:nvSpPr>
          <p:spPr>
            <a:xfrm>
              <a:off x="4362783" y="5966937"/>
              <a:ext cx="1222310" cy="523220"/>
            </a:xfrm>
            <a:prstGeom prst="rect">
              <a:avLst/>
            </a:prstGeom>
            <a:grpFill/>
          </p:spPr>
          <p:txBody>
            <a:bodyPr wrap="square" rtlCol="0">
              <a:spAutoFit/>
            </a:bodyPr>
            <a:lstStyle/>
            <a:p>
              <a:r>
                <a:rPr lang="es-CO" sz="2800" b="0" dirty="0">
                  <a:solidFill>
                    <a:schemeClr val="bg1"/>
                  </a:solidFill>
                </a:rPr>
                <a:t>Años</a:t>
              </a:r>
              <a:endParaRPr lang="en-US" b="0" dirty="0">
                <a:solidFill>
                  <a:schemeClr val="bg1"/>
                </a:solidFill>
              </a:endParaRPr>
            </a:p>
          </p:txBody>
        </p:sp>
        <p:sp>
          <p:nvSpPr>
            <p:cNvPr id="11" name="TextBox 10">
              <a:extLst>
                <a:ext uri="{FF2B5EF4-FFF2-40B4-BE49-F238E27FC236}">
                  <a16:creationId xmlns:a16="http://schemas.microsoft.com/office/drawing/2014/main" id="{EE6DCD86-18D6-47F8-9685-F154198DD133}"/>
                </a:ext>
              </a:extLst>
            </p:cNvPr>
            <p:cNvSpPr txBox="1"/>
            <p:nvPr/>
          </p:nvSpPr>
          <p:spPr>
            <a:xfrm rot="16200000">
              <a:off x="-272383" y="2825201"/>
              <a:ext cx="2165053" cy="523220"/>
            </a:xfrm>
            <a:prstGeom prst="rect">
              <a:avLst/>
            </a:prstGeom>
            <a:grpFill/>
          </p:spPr>
          <p:txBody>
            <a:bodyPr wrap="square" rtlCol="0">
              <a:spAutoFit/>
            </a:bodyPr>
            <a:lstStyle/>
            <a:p>
              <a:pPr algn="ctr"/>
              <a:r>
                <a:rPr lang="es-CO" sz="2800" b="0" dirty="0">
                  <a:solidFill>
                    <a:schemeClr val="bg1"/>
                  </a:solidFill>
                </a:rPr>
                <a:t>Discípulos</a:t>
              </a:r>
              <a:endParaRPr lang="en-US" sz="2800" b="0" dirty="0">
                <a:solidFill>
                  <a:schemeClr val="bg1"/>
                </a:solidFill>
              </a:endParaRPr>
            </a:p>
          </p:txBody>
        </p:sp>
        <p:sp>
          <p:nvSpPr>
            <p:cNvPr id="12" name="TextBox 11">
              <a:extLst>
                <a:ext uri="{FF2B5EF4-FFF2-40B4-BE49-F238E27FC236}">
                  <a16:creationId xmlns:a16="http://schemas.microsoft.com/office/drawing/2014/main" id="{AA3B6613-9933-412E-8438-B882D5DD77E8}"/>
                </a:ext>
              </a:extLst>
            </p:cNvPr>
            <p:cNvSpPr txBox="1"/>
            <p:nvPr/>
          </p:nvSpPr>
          <p:spPr>
            <a:xfrm>
              <a:off x="2032875" y="5002189"/>
              <a:ext cx="550507" cy="461665"/>
            </a:xfrm>
            <a:prstGeom prst="rect">
              <a:avLst/>
            </a:prstGeom>
            <a:grpFill/>
          </p:spPr>
          <p:txBody>
            <a:bodyPr wrap="square" rtlCol="0">
              <a:spAutoFit/>
            </a:bodyPr>
            <a:lstStyle/>
            <a:p>
              <a:r>
                <a:rPr lang="en-US" sz="2400" b="0">
                  <a:solidFill>
                    <a:schemeClr val="bg1"/>
                  </a:solidFill>
                </a:rPr>
                <a:t>16</a:t>
              </a:r>
            </a:p>
          </p:txBody>
        </p:sp>
        <p:sp>
          <p:nvSpPr>
            <p:cNvPr id="15" name="TextBox 14">
              <a:extLst>
                <a:ext uri="{FF2B5EF4-FFF2-40B4-BE49-F238E27FC236}">
                  <a16:creationId xmlns:a16="http://schemas.microsoft.com/office/drawing/2014/main" id="{9F1530C3-FE42-497F-A263-389865BB2254}"/>
                </a:ext>
              </a:extLst>
            </p:cNvPr>
            <p:cNvSpPr txBox="1"/>
            <p:nvPr/>
          </p:nvSpPr>
          <p:spPr>
            <a:xfrm>
              <a:off x="7240049" y="265069"/>
              <a:ext cx="1903951" cy="461665"/>
            </a:xfrm>
            <a:prstGeom prst="rect">
              <a:avLst/>
            </a:prstGeom>
            <a:grpFill/>
          </p:spPr>
          <p:txBody>
            <a:bodyPr wrap="square" rtlCol="0">
              <a:spAutoFit/>
            </a:bodyPr>
            <a:lstStyle/>
            <a:p>
              <a:pPr algn="ctr"/>
              <a:r>
                <a:rPr lang="en-US" sz="2400" b="0" dirty="0">
                  <a:solidFill>
                    <a:schemeClr val="bg1"/>
                  </a:solidFill>
                </a:rPr>
                <a:t>8.6 </a:t>
              </a:r>
              <a:r>
                <a:rPr lang="en-US" sz="2400" b="0" dirty="0" err="1">
                  <a:solidFill>
                    <a:schemeClr val="bg1"/>
                  </a:solidFill>
                </a:rPr>
                <a:t>Billones</a:t>
              </a:r>
              <a:endParaRPr lang="en-US" sz="2400" b="0" dirty="0">
                <a:solidFill>
                  <a:schemeClr val="bg1"/>
                </a:solidFill>
              </a:endParaRPr>
            </a:p>
          </p:txBody>
        </p:sp>
        <p:sp>
          <p:nvSpPr>
            <p:cNvPr id="16" name="TextBox 15">
              <a:extLst>
                <a:ext uri="{FF2B5EF4-FFF2-40B4-BE49-F238E27FC236}">
                  <a16:creationId xmlns:a16="http://schemas.microsoft.com/office/drawing/2014/main" id="{3E494D04-DF23-4853-B8C4-22DCF6102B0A}"/>
                </a:ext>
              </a:extLst>
            </p:cNvPr>
            <p:cNvSpPr txBox="1"/>
            <p:nvPr/>
          </p:nvSpPr>
          <p:spPr>
            <a:xfrm>
              <a:off x="1217645" y="5125918"/>
              <a:ext cx="550507" cy="461665"/>
            </a:xfrm>
            <a:prstGeom prst="rect">
              <a:avLst/>
            </a:prstGeom>
            <a:grpFill/>
          </p:spPr>
          <p:txBody>
            <a:bodyPr wrap="square" rtlCol="0">
              <a:spAutoFit/>
            </a:bodyPr>
            <a:lstStyle/>
            <a:p>
              <a:r>
                <a:rPr lang="en-US" sz="2400" b="0">
                  <a:solidFill>
                    <a:schemeClr val="bg1"/>
                  </a:solidFill>
                </a:rPr>
                <a:t>1</a:t>
              </a:r>
            </a:p>
          </p:txBody>
        </p:sp>
        <p:cxnSp>
          <p:nvCxnSpPr>
            <p:cNvPr id="18" name="Straight Connector 17">
              <a:extLst>
                <a:ext uri="{FF2B5EF4-FFF2-40B4-BE49-F238E27FC236}">
                  <a16:creationId xmlns:a16="http://schemas.microsoft.com/office/drawing/2014/main" id="{08BBEAB5-4E10-4180-9D75-18856ACB4C41}"/>
                </a:ext>
              </a:extLst>
            </p:cNvPr>
            <p:cNvCxnSpPr>
              <a:cxnSpLocks/>
            </p:cNvCxnSpPr>
            <p:nvPr/>
          </p:nvCxnSpPr>
          <p:spPr bwMode="auto">
            <a:xfrm>
              <a:off x="1217645" y="5635926"/>
              <a:ext cx="7552630" cy="2003"/>
            </a:xfrm>
            <a:prstGeom prst="line">
              <a:avLst/>
            </a:prstGeom>
            <a:grpFill/>
            <a:ln w="38100" cap="flat" cmpd="sng" algn="ctr">
              <a:solidFill>
                <a:schemeClr val="bg1"/>
              </a:solidFill>
              <a:prstDash val="solid"/>
              <a:round/>
              <a:headEnd type="none" w="med" len="med"/>
              <a:tailEnd type="stealth" w="med" len="med"/>
            </a:ln>
            <a:effectLst/>
          </p:spPr>
        </p:cxnSp>
        <p:cxnSp>
          <p:nvCxnSpPr>
            <p:cNvPr id="19" name="Straight Connector 18">
              <a:extLst>
                <a:ext uri="{FF2B5EF4-FFF2-40B4-BE49-F238E27FC236}">
                  <a16:creationId xmlns:a16="http://schemas.microsoft.com/office/drawing/2014/main" id="{C336B726-79A4-4D30-A5D0-7CB97A672E9E}"/>
                </a:ext>
              </a:extLst>
            </p:cNvPr>
            <p:cNvCxnSpPr>
              <a:cxnSpLocks/>
            </p:cNvCxnSpPr>
            <p:nvPr/>
          </p:nvCxnSpPr>
          <p:spPr bwMode="auto">
            <a:xfrm flipV="1">
              <a:off x="1217645" y="597159"/>
              <a:ext cx="0" cy="5026721"/>
            </a:xfrm>
            <a:prstGeom prst="line">
              <a:avLst/>
            </a:prstGeom>
            <a:grpFill/>
            <a:ln w="38100" cap="flat" cmpd="sng" algn="ctr">
              <a:solidFill>
                <a:schemeClr val="bg1"/>
              </a:solidFill>
              <a:prstDash val="solid"/>
              <a:round/>
              <a:headEnd type="none" w="med" len="med"/>
              <a:tailEnd type="stealth" w="med" len="med"/>
            </a:ln>
            <a:effectLst/>
          </p:spPr>
        </p:cxnSp>
        <p:sp>
          <p:nvSpPr>
            <p:cNvPr id="23" name="TextBox 22">
              <a:extLst>
                <a:ext uri="{FF2B5EF4-FFF2-40B4-BE49-F238E27FC236}">
                  <a16:creationId xmlns:a16="http://schemas.microsoft.com/office/drawing/2014/main" id="{95110142-070C-42DC-99B2-DB5BC5A5A388}"/>
                </a:ext>
              </a:extLst>
            </p:cNvPr>
            <p:cNvSpPr txBox="1"/>
            <p:nvPr/>
          </p:nvSpPr>
          <p:spPr>
            <a:xfrm>
              <a:off x="3780990" y="4664253"/>
              <a:ext cx="1349828" cy="461665"/>
            </a:xfrm>
            <a:prstGeom prst="rect">
              <a:avLst/>
            </a:prstGeom>
            <a:grpFill/>
          </p:spPr>
          <p:txBody>
            <a:bodyPr wrap="square" rtlCol="0">
              <a:spAutoFit/>
            </a:bodyPr>
            <a:lstStyle/>
            <a:p>
              <a:pPr algn="ctr"/>
              <a:r>
                <a:rPr lang="en-US" sz="2400" b="0" dirty="0">
                  <a:solidFill>
                    <a:schemeClr val="bg1"/>
                  </a:solidFill>
                </a:rPr>
                <a:t>16,000</a:t>
              </a:r>
            </a:p>
          </p:txBody>
        </p:sp>
        <p:sp>
          <p:nvSpPr>
            <p:cNvPr id="24" name="TextBox 23">
              <a:extLst>
                <a:ext uri="{FF2B5EF4-FFF2-40B4-BE49-F238E27FC236}">
                  <a16:creationId xmlns:a16="http://schemas.microsoft.com/office/drawing/2014/main" id="{8A9DB70E-F0AF-4E8B-8CCC-548D5B803542}"/>
                </a:ext>
              </a:extLst>
            </p:cNvPr>
            <p:cNvSpPr txBox="1"/>
            <p:nvPr/>
          </p:nvSpPr>
          <p:spPr>
            <a:xfrm>
              <a:off x="5397141" y="3318320"/>
              <a:ext cx="1643746" cy="461665"/>
            </a:xfrm>
            <a:prstGeom prst="rect">
              <a:avLst/>
            </a:prstGeom>
            <a:grpFill/>
          </p:spPr>
          <p:txBody>
            <a:bodyPr wrap="square" rtlCol="0">
              <a:spAutoFit/>
            </a:bodyPr>
            <a:lstStyle/>
            <a:p>
              <a:pPr algn="ctr"/>
              <a:r>
                <a:rPr lang="en-US" sz="2400" b="0" dirty="0">
                  <a:solidFill>
                    <a:schemeClr val="bg1"/>
                  </a:solidFill>
                </a:rPr>
                <a:t>17 </a:t>
              </a:r>
              <a:r>
                <a:rPr lang="es-CO" sz="2400" b="0" dirty="0">
                  <a:solidFill>
                    <a:schemeClr val="bg1"/>
                  </a:solidFill>
                </a:rPr>
                <a:t>millón</a:t>
              </a:r>
              <a:endParaRPr lang="en-US" sz="2400" b="0" dirty="0">
                <a:solidFill>
                  <a:schemeClr val="bg1"/>
                </a:solidFill>
              </a:endParaRPr>
            </a:p>
          </p:txBody>
        </p:sp>
        <p:cxnSp>
          <p:nvCxnSpPr>
            <p:cNvPr id="25" name="Straight Connector 24">
              <a:extLst>
                <a:ext uri="{FF2B5EF4-FFF2-40B4-BE49-F238E27FC236}">
                  <a16:creationId xmlns:a16="http://schemas.microsoft.com/office/drawing/2014/main" id="{1E94237F-1CF2-4012-BF2B-F1E2A438EC0D}"/>
                </a:ext>
              </a:extLst>
            </p:cNvPr>
            <p:cNvCxnSpPr>
              <a:cxnSpLocks/>
            </p:cNvCxnSpPr>
            <p:nvPr/>
          </p:nvCxnSpPr>
          <p:spPr bwMode="auto">
            <a:xfrm flipH="1" flipV="1">
              <a:off x="8511868" y="670598"/>
              <a:ext cx="11573" cy="4985573"/>
            </a:xfrm>
            <a:prstGeom prst="line">
              <a:avLst/>
            </a:prstGeom>
            <a:grpFill/>
            <a:ln w="76200" cap="flat" cmpd="sng" algn="ctr">
              <a:solidFill>
                <a:srgbClr val="C0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175168E-3889-4121-AAD5-DC6799672AA2}"/>
                </a:ext>
              </a:extLst>
            </p:cNvPr>
            <p:cNvCxnSpPr>
              <a:cxnSpLocks/>
            </p:cNvCxnSpPr>
            <p:nvPr/>
          </p:nvCxnSpPr>
          <p:spPr bwMode="auto">
            <a:xfrm flipV="1">
              <a:off x="7716132" y="2369977"/>
              <a:ext cx="0" cy="3304219"/>
            </a:xfrm>
            <a:prstGeom prst="line">
              <a:avLst/>
            </a:prstGeom>
            <a:grpFill/>
            <a:ln w="76200" cap="flat" cmpd="sng" algn="ctr">
              <a:solidFill>
                <a:srgbClr val="C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BC624E2-F59F-47E9-9A53-4A912A113F57}"/>
                </a:ext>
              </a:extLst>
            </p:cNvPr>
            <p:cNvCxnSpPr>
              <a:cxnSpLocks/>
            </p:cNvCxnSpPr>
            <p:nvPr/>
          </p:nvCxnSpPr>
          <p:spPr bwMode="auto">
            <a:xfrm flipV="1">
              <a:off x="6633781" y="4012247"/>
              <a:ext cx="0" cy="1642270"/>
            </a:xfrm>
            <a:prstGeom prst="line">
              <a:avLst/>
            </a:prstGeom>
            <a:grpFill/>
            <a:ln w="76200" cap="flat" cmpd="sng" algn="ctr">
              <a:solidFill>
                <a:srgbClr val="C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8F5A149-7B99-4202-8B13-271733972C05}"/>
                </a:ext>
              </a:extLst>
            </p:cNvPr>
            <p:cNvCxnSpPr>
              <a:cxnSpLocks/>
            </p:cNvCxnSpPr>
            <p:nvPr/>
          </p:nvCxnSpPr>
          <p:spPr bwMode="auto">
            <a:xfrm flipV="1">
              <a:off x="5536397" y="4853266"/>
              <a:ext cx="0" cy="801253"/>
            </a:xfrm>
            <a:prstGeom prst="line">
              <a:avLst/>
            </a:prstGeom>
            <a:grpFill/>
            <a:ln w="76200" cap="flat" cmpd="sng" algn="ctr">
              <a:solidFill>
                <a:srgbClr val="C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7938551-3A93-42D9-862D-E920936A3010}"/>
                </a:ext>
              </a:extLst>
            </p:cNvPr>
            <p:cNvCxnSpPr>
              <a:cxnSpLocks/>
            </p:cNvCxnSpPr>
            <p:nvPr/>
          </p:nvCxnSpPr>
          <p:spPr bwMode="auto">
            <a:xfrm flipV="1">
              <a:off x="4469597" y="5232400"/>
              <a:ext cx="0" cy="429750"/>
            </a:xfrm>
            <a:prstGeom prst="line">
              <a:avLst/>
            </a:prstGeom>
            <a:grpFill/>
            <a:ln w="76200" cap="flat" cmpd="sng" algn="ctr">
              <a:solidFill>
                <a:srgbClr val="C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6D27412-01B6-411D-8CB4-43BE43351C11}"/>
                </a:ext>
              </a:extLst>
            </p:cNvPr>
            <p:cNvCxnSpPr>
              <a:cxnSpLocks/>
            </p:cNvCxnSpPr>
            <p:nvPr/>
          </p:nvCxnSpPr>
          <p:spPr bwMode="auto">
            <a:xfrm flipV="1">
              <a:off x="3383747" y="5447276"/>
              <a:ext cx="0" cy="207241"/>
            </a:xfrm>
            <a:prstGeom prst="line">
              <a:avLst/>
            </a:prstGeom>
            <a:grpFill/>
            <a:ln w="76200" cap="flat" cmpd="sng" algn="ctr">
              <a:solidFill>
                <a:srgbClr val="C00000"/>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8CB1CDCE-9E69-4400-BE74-B07B8B9E485A}"/>
                </a:ext>
              </a:extLst>
            </p:cNvPr>
            <p:cNvSpPr/>
            <p:nvPr/>
          </p:nvSpPr>
          <p:spPr>
            <a:xfrm>
              <a:off x="1657136" y="1546058"/>
              <a:ext cx="6562082" cy="584775"/>
            </a:xfrm>
            <a:prstGeom prst="rect">
              <a:avLst/>
            </a:prstGeom>
            <a:grpFill/>
          </p:spPr>
          <p:txBody>
            <a:bodyPr wrap="square">
              <a:spAutoFit/>
            </a:bodyPr>
            <a:lstStyle/>
            <a:p>
              <a:r>
                <a:rPr lang="es-US" sz="3200" dirty="0">
                  <a:solidFill>
                    <a:schemeClr val="bg1"/>
                  </a:solidFill>
                </a:rPr>
                <a:t>El Poder de la Multiplicación </a:t>
              </a:r>
              <a:endParaRPr lang="en-US" sz="3200" dirty="0">
                <a:solidFill>
                  <a:schemeClr val="bg1"/>
                </a:solidFill>
              </a:endParaRPr>
            </a:p>
          </p:txBody>
        </p:sp>
        <p:sp>
          <p:nvSpPr>
            <p:cNvPr id="53" name="TextBox 52">
              <a:extLst>
                <a:ext uri="{FF2B5EF4-FFF2-40B4-BE49-F238E27FC236}">
                  <a16:creationId xmlns:a16="http://schemas.microsoft.com/office/drawing/2014/main" id="{AF9EF018-CB21-403C-8611-7D6138873C97}"/>
                </a:ext>
              </a:extLst>
            </p:cNvPr>
            <p:cNvSpPr txBox="1"/>
            <p:nvPr/>
          </p:nvSpPr>
          <p:spPr>
            <a:xfrm>
              <a:off x="2018170" y="5598092"/>
              <a:ext cx="550507" cy="461665"/>
            </a:xfrm>
            <a:prstGeom prst="rect">
              <a:avLst/>
            </a:prstGeom>
            <a:grpFill/>
          </p:spPr>
          <p:txBody>
            <a:bodyPr wrap="square" rtlCol="0">
              <a:spAutoFit/>
            </a:bodyPr>
            <a:lstStyle/>
            <a:p>
              <a:pPr algn="ctr"/>
              <a:r>
                <a:rPr lang="en-US" sz="2400" b="0">
                  <a:solidFill>
                    <a:schemeClr val="bg1"/>
                  </a:solidFill>
                </a:rPr>
                <a:t>5</a:t>
              </a:r>
            </a:p>
          </p:txBody>
        </p:sp>
        <p:sp>
          <p:nvSpPr>
            <p:cNvPr id="54" name="TextBox 53">
              <a:extLst>
                <a:ext uri="{FF2B5EF4-FFF2-40B4-BE49-F238E27FC236}">
                  <a16:creationId xmlns:a16="http://schemas.microsoft.com/office/drawing/2014/main" id="{A5E47770-6EFA-400E-B48A-2D0307AC2B2D}"/>
                </a:ext>
              </a:extLst>
            </p:cNvPr>
            <p:cNvSpPr txBox="1"/>
            <p:nvPr/>
          </p:nvSpPr>
          <p:spPr>
            <a:xfrm>
              <a:off x="4197179" y="5598092"/>
              <a:ext cx="550507" cy="461665"/>
            </a:xfrm>
            <a:prstGeom prst="rect">
              <a:avLst/>
            </a:prstGeom>
            <a:grpFill/>
          </p:spPr>
          <p:txBody>
            <a:bodyPr wrap="square" rtlCol="0">
              <a:spAutoFit/>
            </a:bodyPr>
            <a:lstStyle/>
            <a:p>
              <a:r>
                <a:rPr lang="en-US" sz="2400" b="0">
                  <a:solidFill>
                    <a:schemeClr val="bg1"/>
                  </a:solidFill>
                </a:rPr>
                <a:t>15</a:t>
              </a:r>
            </a:p>
          </p:txBody>
        </p:sp>
        <p:sp>
          <p:nvSpPr>
            <p:cNvPr id="55" name="TextBox 54">
              <a:extLst>
                <a:ext uri="{FF2B5EF4-FFF2-40B4-BE49-F238E27FC236}">
                  <a16:creationId xmlns:a16="http://schemas.microsoft.com/office/drawing/2014/main" id="{865A5897-3C21-4616-A6EB-C73A7497433E}"/>
                </a:ext>
              </a:extLst>
            </p:cNvPr>
            <p:cNvSpPr txBox="1"/>
            <p:nvPr/>
          </p:nvSpPr>
          <p:spPr>
            <a:xfrm>
              <a:off x="6366593" y="5630606"/>
              <a:ext cx="550507" cy="461665"/>
            </a:xfrm>
            <a:prstGeom prst="rect">
              <a:avLst/>
            </a:prstGeom>
            <a:grpFill/>
          </p:spPr>
          <p:txBody>
            <a:bodyPr wrap="square" rtlCol="0">
              <a:spAutoFit/>
            </a:bodyPr>
            <a:lstStyle/>
            <a:p>
              <a:r>
                <a:rPr lang="en-US" sz="2400" b="0">
                  <a:solidFill>
                    <a:schemeClr val="bg1"/>
                  </a:solidFill>
                </a:rPr>
                <a:t>25</a:t>
              </a:r>
            </a:p>
          </p:txBody>
        </p:sp>
        <p:cxnSp>
          <p:nvCxnSpPr>
            <p:cNvPr id="63" name="Straight Connector 62">
              <a:extLst>
                <a:ext uri="{FF2B5EF4-FFF2-40B4-BE49-F238E27FC236}">
                  <a16:creationId xmlns:a16="http://schemas.microsoft.com/office/drawing/2014/main" id="{0DD9E204-0B9D-4790-AA98-618F8CC2289D}"/>
                </a:ext>
              </a:extLst>
            </p:cNvPr>
            <p:cNvCxnSpPr>
              <a:cxnSpLocks/>
            </p:cNvCxnSpPr>
            <p:nvPr/>
          </p:nvCxnSpPr>
          <p:spPr bwMode="auto">
            <a:xfrm flipV="1">
              <a:off x="2288833" y="5540152"/>
              <a:ext cx="0" cy="114365"/>
            </a:xfrm>
            <a:prstGeom prst="line">
              <a:avLst/>
            </a:prstGeom>
            <a:grpFill/>
            <a:ln w="76200" cap="flat" cmpd="sng" algn="ctr">
              <a:solidFill>
                <a:srgbClr val="C00000"/>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2A9DE87B-A5C0-4130-ADF5-93821E7C5BF3}"/>
                </a:ext>
              </a:extLst>
            </p:cNvPr>
            <p:cNvCxnSpPr/>
            <p:nvPr/>
          </p:nvCxnSpPr>
          <p:spPr bwMode="auto">
            <a:xfrm flipV="1">
              <a:off x="1198511" y="5540151"/>
              <a:ext cx="1090322" cy="47432"/>
            </a:xfrm>
            <a:prstGeom prst="line">
              <a:avLst/>
            </a:prstGeom>
            <a:grpFill/>
            <a:ln w="76200" cap="flat" cmpd="sng" algn="ctr">
              <a:solidFill>
                <a:srgbClr val="0070C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395AA47-7384-4768-8FDC-26D23D419D05}"/>
                </a:ext>
              </a:extLst>
            </p:cNvPr>
            <p:cNvCxnSpPr>
              <a:cxnSpLocks/>
            </p:cNvCxnSpPr>
            <p:nvPr/>
          </p:nvCxnSpPr>
          <p:spPr bwMode="auto">
            <a:xfrm flipV="1">
              <a:off x="2288833" y="5447276"/>
              <a:ext cx="1094914" cy="92875"/>
            </a:xfrm>
            <a:prstGeom prst="line">
              <a:avLst/>
            </a:prstGeom>
            <a:grpFill/>
            <a:ln w="76200" cap="flat" cmpd="sng" algn="ctr">
              <a:solidFill>
                <a:srgbClr val="0070C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1BB5F7E6-1DA9-41F0-A1D8-AAA8EF208B3B}"/>
                </a:ext>
              </a:extLst>
            </p:cNvPr>
            <p:cNvCxnSpPr>
              <a:cxnSpLocks/>
            </p:cNvCxnSpPr>
            <p:nvPr/>
          </p:nvCxnSpPr>
          <p:spPr bwMode="auto">
            <a:xfrm flipV="1">
              <a:off x="3383747" y="5232400"/>
              <a:ext cx="1085850" cy="214876"/>
            </a:xfrm>
            <a:prstGeom prst="line">
              <a:avLst/>
            </a:prstGeom>
            <a:grpFill/>
            <a:ln w="76200" cap="flat" cmpd="sng" algn="ctr">
              <a:solidFill>
                <a:srgbClr val="0070C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37A5F68-FE1F-40F0-85FB-664F7AC52491}"/>
                </a:ext>
              </a:extLst>
            </p:cNvPr>
            <p:cNvCxnSpPr>
              <a:cxnSpLocks/>
            </p:cNvCxnSpPr>
            <p:nvPr/>
          </p:nvCxnSpPr>
          <p:spPr bwMode="auto">
            <a:xfrm flipV="1">
              <a:off x="4469597" y="4853266"/>
              <a:ext cx="1066800" cy="379134"/>
            </a:xfrm>
            <a:prstGeom prst="line">
              <a:avLst/>
            </a:prstGeom>
            <a:grpFill/>
            <a:ln w="76200" cap="flat" cmpd="sng" algn="ctr">
              <a:solidFill>
                <a:srgbClr val="0070C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8021E58F-BF12-488F-BC09-1FE59E92C308}"/>
                </a:ext>
              </a:extLst>
            </p:cNvPr>
            <p:cNvCxnSpPr>
              <a:cxnSpLocks/>
            </p:cNvCxnSpPr>
            <p:nvPr/>
          </p:nvCxnSpPr>
          <p:spPr bwMode="auto">
            <a:xfrm flipV="1">
              <a:off x="5536397" y="4012247"/>
              <a:ext cx="1097384" cy="841019"/>
            </a:xfrm>
            <a:prstGeom prst="line">
              <a:avLst/>
            </a:prstGeom>
            <a:grpFill/>
            <a:ln w="76200" cap="flat" cmpd="sng" algn="ctr">
              <a:solidFill>
                <a:srgbClr val="0070C0"/>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9F3FB246-4AAD-4B02-83E6-A9693ECB44CB}"/>
                </a:ext>
              </a:extLst>
            </p:cNvPr>
            <p:cNvCxnSpPr>
              <a:cxnSpLocks/>
            </p:cNvCxnSpPr>
            <p:nvPr/>
          </p:nvCxnSpPr>
          <p:spPr bwMode="auto">
            <a:xfrm flipV="1">
              <a:off x="7716133" y="682644"/>
              <a:ext cx="795735" cy="1687335"/>
            </a:xfrm>
            <a:prstGeom prst="line">
              <a:avLst/>
            </a:prstGeom>
            <a:grpFill/>
            <a:ln w="76200" cap="flat" cmpd="sng" algn="ctr">
              <a:solidFill>
                <a:srgbClr val="0070C0"/>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0F03207D-964D-45A4-BC99-55D11F740989}"/>
                </a:ext>
              </a:extLst>
            </p:cNvPr>
            <p:cNvCxnSpPr>
              <a:cxnSpLocks/>
            </p:cNvCxnSpPr>
            <p:nvPr/>
          </p:nvCxnSpPr>
          <p:spPr bwMode="auto">
            <a:xfrm flipV="1">
              <a:off x="6633781" y="2369977"/>
              <a:ext cx="1082351" cy="1642270"/>
            </a:xfrm>
            <a:prstGeom prst="line">
              <a:avLst/>
            </a:prstGeom>
            <a:grpFill/>
            <a:ln w="7620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854389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97A7C1D6-87B9-485B-8AFC-91EFB1AF7FA3}"/>
              </a:ext>
            </a:extLst>
          </p:cNvPr>
          <p:cNvGrpSpPr>
            <a:grpSpLocks/>
          </p:cNvGrpSpPr>
          <p:nvPr/>
        </p:nvGrpSpPr>
        <p:grpSpPr>
          <a:xfrm>
            <a:off x="624902" y="695101"/>
            <a:ext cx="8141235" cy="5519874"/>
            <a:chOff x="576617" y="1974986"/>
            <a:chExt cx="7693728" cy="4321641"/>
          </a:xfrm>
          <a:noFill/>
        </p:grpSpPr>
        <p:sp>
          <p:nvSpPr>
            <p:cNvPr id="4" name="TextBox 3">
              <a:extLst>
                <a:ext uri="{FF2B5EF4-FFF2-40B4-BE49-F238E27FC236}">
                  <a16:creationId xmlns:a16="http://schemas.microsoft.com/office/drawing/2014/main" id="{F2265816-D634-4D9D-B3D2-20EDF15CFED9}"/>
                </a:ext>
              </a:extLst>
            </p:cNvPr>
            <p:cNvSpPr txBox="1"/>
            <p:nvPr/>
          </p:nvSpPr>
          <p:spPr>
            <a:xfrm>
              <a:off x="3077544" y="5623879"/>
              <a:ext cx="550507" cy="461665"/>
            </a:xfrm>
            <a:prstGeom prst="rect">
              <a:avLst/>
            </a:prstGeom>
            <a:grpFill/>
          </p:spPr>
          <p:txBody>
            <a:bodyPr wrap="square" rtlCol="0">
              <a:spAutoFit/>
            </a:bodyPr>
            <a:lstStyle/>
            <a:p>
              <a:pPr algn="ctr"/>
              <a:r>
                <a:rPr lang="en-US" sz="2400" b="0" dirty="0">
                  <a:solidFill>
                    <a:schemeClr val="bg1"/>
                  </a:solidFill>
                </a:rPr>
                <a:t>5</a:t>
              </a:r>
            </a:p>
          </p:txBody>
        </p:sp>
        <p:sp>
          <p:nvSpPr>
            <p:cNvPr id="5" name="TextBox 4">
              <a:extLst>
                <a:ext uri="{FF2B5EF4-FFF2-40B4-BE49-F238E27FC236}">
                  <a16:creationId xmlns:a16="http://schemas.microsoft.com/office/drawing/2014/main" id="{3F7E19B0-AF25-4DEC-A3A6-BF30986912A6}"/>
                </a:ext>
              </a:extLst>
            </p:cNvPr>
            <p:cNvSpPr txBox="1"/>
            <p:nvPr/>
          </p:nvSpPr>
          <p:spPr>
            <a:xfrm>
              <a:off x="5235385" y="5610138"/>
              <a:ext cx="550507" cy="461665"/>
            </a:xfrm>
            <a:prstGeom prst="rect">
              <a:avLst/>
            </a:prstGeom>
            <a:grpFill/>
          </p:spPr>
          <p:txBody>
            <a:bodyPr wrap="square" rtlCol="0">
              <a:spAutoFit/>
            </a:bodyPr>
            <a:lstStyle/>
            <a:p>
              <a:pPr algn="ctr"/>
              <a:r>
                <a:rPr lang="en-US" sz="2400" b="0" dirty="0">
                  <a:solidFill>
                    <a:schemeClr val="bg1"/>
                  </a:solidFill>
                </a:rPr>
                <a:t>10</a:t>
              </a:r>
            </a:p>
          </p:txBody>
        </p:sp>
        <p:sp>
          <p:nvSpPr>
            <p:cNvPr id="6" name="TextBox 5">
              <a:extLst>
                <a:ext uri="{FF2B5EF4-FFF2-40B4-BE49-F238E27FC236}">
                  <a16:creationId xmlns:a16="http://schemas.microsoft.com/office/drawing/2014/main" id="{4123C904-F852-47D6-A940-6B38D5A9F580}"/>
                </a:ext>
              </a:extLst>
            </p:cNvPr>
            <p:cNvSpPr txBox="1"/>
            <p:nvPr/>
          </p:nvSpPr>
          <p:spPr>
            <a:xfrm>
              <a:off x="7448161" y="5623878"/>
              <a:ext cx="550507" cy="461665"/>
            </a:xfrm>
            <a:prstGeom prst="rect">
              <a:avLst/>
            </a:prstGeom>
            <a:grpFill/>
          </p:spPr>
          <p:txBody>
            <a:bodyPr wrap="square" rtlCol="0">
              <a:spAutoFit/>
            </a:bodyPr>
            <a:lstStyle/>
            <a:p>
              <a:pPr algn="ctr"/>
              <a:r>
                <a:rPr lang="en-US" sz="2400" b="0" dirty="0">
                  <a:solidFill>
                    <a:schemeClr val="bg1"/>
                  </a:solidFill>
                </a:rPr>
                <a:t>15</a:t>
              </a:r>
            </a:p>
          </p:txBody>
        </p:sp>
        <p:sp>
          <p:nvSpPr>
            <p:cNvPr id="8" name="TextBox 7">
              <a:extLst>
                <a:ext uri="{FF2B5EF4-FFF2-40B4-BE49-F238E27FC236}">
                  <a16:creationId xmlns:a16="http://schemas.microsoft.com/office/drawing/2014/main" id="{07F46F46-2CFD-4659-A2F4-65F0E47D650A}"/>
                </a:ext>
              </a:extLst>
            </p:cNvPr>
            <p:cNvSpPr txBox="1"/>
            <p:nvPr/>
          </p:nvSpPr>
          <p:spPr>
            <a:xfrm>
              <a:off x="913361" y="5577442"/>
              <a:ext cx="550507" cy="461665"/>
            </a:xfrm>
            <a:prstGeom prst="rect">
              <a:avLst/>
            </a:prstGeom>
            <a:grpFill/>
          </p:spPr>
          <p:txBody>
            <a:bodyPr wrap="square" rtlCol="0">
              <a:spAutoFit/>
            </a:bodyPr>
            <a:lstStyle/>
            <a:p>
              <a:pPr algn="ctr"/>
              <a:r>
                <a:rPr lang="en-US" sz="2400" b="0">
                  <a:solidFill>
                    <a:schemeClr val="bg1"/>
                  </a:solidFill>
                </a:rPr>
                <a:t>1</a:t>
              </a:r>
            </a:p>
          </p:txBody>
        </p:sp>
        <p:sp>
          <p:nvSpPr>
            <p:cNvPr id="10" name="TextBox 9">
              <a:extLst>
                <a:ext uri="{FF2B5EF4-FFF2-40B4-BE49-F238E27FC236}">
                  <a16:creationId xmlns:a16="http://schemas.microsoft.com/office/drawing/2014/main" id="{F26BA407-ECC8-44FA-B08C-FF8295939075}"/>
                </a:ext>
              </a:extLst>
            </p:cNvPr>
            <p:cNvSpPr txBox="1"/>
            <p:nvPr/>
          </p:nvSpPr>
          <p:spPr>
            <a:xfrm>
              <a:off x="4149246" y="5886986"/>
              <a:ext cx="1222310" cy="409641"/>
            </a:xfrm>
            <a:prstGeom prst="rect">
              <a:avLst/>
            </a:prstGeom>
            <a:grpFill/>
          </p:spPr>
          <p:txBody>
            <a:bodyPr wrap="square" rtlCol="0">
              <a:spAutoFit/>
            </a:bodyPr>
            <a:lstStyle/>
            <a:p>
              <a:pPr algn="ctr"/>
              <a:r>
                <a:rPr lang="es-CO" sz="2800" b="0" dirty="0">
                  <a:solidFill>
                    <a:schemeClr val="bg1"/>
                  </a:solidFill>
                </a:rPr>
                <a:t>Años</a:t>
              </a:r>
              <a:endParaRPr lang="en-US" sz="2800" b="0" dirty="0">
                <a:solidFill>
                  <a:schemeClr val="bg1"/>
                </a:solidFill>
              </a:endParaRPr>
            </a:p>
          </p:txBody>
        </p:sp>
        <p:sp>
          <p:nvSpPr>
            <p:cNvPr id="11" name="TextBox 10">
              <a:extLst>
                <a:ext uri="{FF2B5EF4-FFF2-40B4-BE49-F238E27FC236}">
                  <a16:creationId xmlns:a16="http://schemas.microsoft.com/office/drawing/2014/main" id="{EE6DCD86-18D6-47F8-9685-F154198DD133}"/>
                </a:ext>
              </a:extLst>
            </p:cNvPr>
            <p:cNvSpPr txBox="1"/>
            <p:nvPr/>
          </p:nvSpPr>
          <p:spPr>
            <a:xfrm rot="16200000">
              <a:off x="-127876" y="3801103"/>
              <a:ext cx="1903445" cy="494460"/>
            </a:xfrm>
            <a:prstGeom prst="rect">
              <a:avLst/>
            </a:prstGeom>
            <a:grpFill/>
          </p:spPr>
          <p:txBody>
            <a:bodyPr wrap="square" rtlCol="0">
              <a:spAutoFit/>
            </a:bodyPr>
            <a:lstStyle/>
            <a:p>
              <a:pPr algn="ctr"/>
              <a:r>
                <a:rPr lang="en-US" sz="2800" b="0" dirty="0" err="1">
                  <a:solidFill>
                    <a:schemeClr val="bg1"/>
                  </a:solidFill>
                </a:rPr>
                <a:t>Discipulos</a:t>
              </a:r>
              <a:endParaRPr lang="en-US" sz="2800" b="0" dirty="0">
                <a:solidFill>
                  <a:schemeClr val="bg1"/>
                </a:solidFill>
              </a:endParaRPr>
            </a:p>
          </p:txBody>
        </p:sp>
        <p:sp>
          <p:nvSpPr>
            <p:cNvPr id="12" name="TextBox 11">
              <a:extLst>
                <a:ext uri="{FF2B5EF4-FFF2-40B4-BE49-F238E27FC236}">
                  <a16:creationId xmlns:a16="http://schemas.microsoft.com/office/drawing/2014/main" id="{AA3B6613-9933-412E-8438-B882D5DD77E8}"/>
                </a:ext>
              </a:extLst>
            </p:cNvPr>
            <p:cNvSpPr txBox="1"/>
            <p:nvPr/>
          </p:nvSpPr>
          <p:spPr>
            <a:xfrm>
              <a:off x="3127544" y="5029989"/>
              <a:ext cx="550507" cy="461665"/>
            </a:xfrm>
            <a:prstGeom prst="rect">
              <a:avLst/>
            </a:prstGeom>
            <a:grpFill/>
          </p:spPr>
          <p:txBody>
            <a:bodyPr wrap="square" rtlCol="0">
              <a:spAutoFit/>
            </a:bodyPr>
            <a:lstStyle/>
            <a:p>
              <a:r>
                <a:rPr lang="en-US" sz="2400" b="0" dirty="0">
                  <a:solidFill>
                    <a:schemeClr val="bg1"/>
                  </a:solidFill>
                </a:rPr>
                <a:t>16</a:t>
              </a:r>
            </a:p>
          </p:txBody>
        </p:sp>
        <p:sp>
          <p:nvSpPr>
            <p:cNvPr id="16" name="TextBox 15">
              <a:extLst>
                <a:ext uri="{FF2B5EF4-FFF2-40B4-BE49-F238E27FC236}">
                  <a16:creationId xmlns:a16="http://schemas.microsoft.com/office/drawing/2014/main" id="{3E494D04-DF23-4853-B8C4-22DCF6102B0A}"/>
                </a:ext>
              </a:extLst>
            </p:cNvPr>
            <p:cNvSpPr txBox="1"/>
            <p:nvPr/>
          </p:nvSpPr>
          <p:spPr>
            <a:xfrm>
              <a:off x="1217645" y="5125918"/>
              <a:ext cx="550507" cy="461665"/>
            </a:xfrm>
            <a:prstGeom prst="rect">
              <a:avLst/>
            </a:prstGeom>
            <a:grpFill/>
          </p:spPr>
          <p:txBody>
            <a:bodyPr wrap="square" rtlCol="0">
              <a:spAutoFit/>
            </a:bodyPr>
            <a:lstStyle/>
            <a:p>
              <a:r>
                <a:rPr lang="en-US" sz="2400" b="0">
                  <a:solidFill>
                    <a:schemeClr val="bg1"/>
                  </a:solidFill>
                </a:rPr>
                <a:t>1</a:t>
              </a:r>
            </a:p>
          </p:txBody>
        </p:sp>
        <p:cxnSp>
          <p:nvCxnSpPr>
            <p:cNvPr id="18" name="Straight Connector 17">
              <a:extLst>
                <a:ext uri="{FF2B5EF4-FFF2-40B4-BE49-F238E27FC236}">
                  <a16:creationId xmlns:a16="http://schemas.microsoft.com/office/drawing/2014/main" id="{08BBEAB5-4E10-4180-9D75-18856ACB4C41}"/>
                </a:ext>
              </a:extLst>
            </p:cNvPr>
            <p:cNvCxnSpPr>
              <a:cxnSpLocks/>
            </p:cNvCxnSpPr>
            <p:nvPr/>
          </p:nvCxnSpPr>
          <p:spPr bwMode="auto">
            <a:xfrm>
              <a:off x="1217645" y="5635927"/>
              <a:ext cx="7012991" cy="18590"/>
            </a:xfrm>
            <a:prstGeom prst="line">
              <a:avLst/>
            </a:prstGeom>
            <a:grpFill/>
            <a:ln w="38100" cap="flat" cmpd="sng" algn="ctr">
              <a:solidFill>
                <a:schemeClr val="bg1"/>
              </a:solidFill>
              <a:prstDash val="solid"/>
              <a:round/>
              <a:headEnd type="none" w="med" len="med"/>
              <a:tailEnd type="stealth" w="med" len="med"/>
            </a:ln>
            <a:effectLst/>
          </p:spPr>
        </p:cxnSp>
        <p:cxnSp>
          <p:nvCxnSpPr>
            <p:cNvPr id="19" name="Straight Connector 18">
              <a:extLst>
                <a:ext uri="{FF2B5EF4-FFF2-40B4-BE49-F238E27FC236}">
                  <a16:creationId xmlns:a16="http://schemas.microsoft.com/office/drawing/2014/main" id="{C336B726-79A4-4D30-A5D0-7CB97A672E9E}"/>
                </a:ext>
              </a:extLst>
            </p:cNvPr>
            <p:cNvCxnSpPr>
              <a:cxnSpLocks/>
            </p:cNvCxnSpPr>
            <p:nvPr/>
          </p:nvCxnSpPr>
          <p:spPr bwMode="auto">
            <a:xfrm flipV="1">
              <a:off x="1217646" y="2099523"/>
              <a:ext cx="696" cy="3524359"/>
            </a:xfrm>
            <a:prstGeom prst="line">
              <a:avLst/>
            </a:prstGeom>
            <a:grpFill/>
            <a:ln w="38100" cap="flat" cmpd="sng" algn="ctr">
              <a:solidFill>
                <a:schemeClr val="bg1"/>
              </a:solidFill>
              <a:prstDash val="solid"/>
              <a:round/>
              <a:headEnd type="none" w="med" len="med"/>
              <a:tailEnd type="stealth" w="med" len="med"/>
            </a:ln>
            <a:effectLst/>
          </p:spPr>
        </p:cxnSp>
        <p:sp>
          <p:nvSpPr>
            <p:cNvPr id="23" name="TextBox 22">
              <a:extLst>
                <a:ext uri="{FF2B5EF4-FFF2-40B4-BE49-F238E27FC236}">
                  <a16:creationId xmlns:a16="http://schemas.microsoft.com/office/drawing/2014/main" id="{95110142-070C-42DC-99B2-DB5BC5A5A388}"/>
                </a:ext>
              </a:extLst>
            </p:cNvPr>
            <p:cNvSpPr txBox="1"/>
            <p:nvPr/>
          </p:nvSpPr>
          <p:spPr>
            <a:xfrm>
              <a:off x="6920517" y="1974986"/>
              <a:ext cx="1349828" cy="461665"/>
            </a:xfrm>
            <a:prstGeom prst="rect">
              <a:avLst/>
            </a:prstGeom>
            <a:grpFill/>
          </p:spPr>
          <p:txBody>
            <a:bodyPr wrap="square" rtlCol="0">
              <a:spAutoFit/>
            </a:bodyPr>
            <a:lstStyle/>
            <a:p>
              <a:pPr algn="ctr"/>
              <a:r>
                <a:rPr lang="en-US" sz="2400" b="0" dirty="0">
                  <a:solidFill>
                    <a:schemeClr val="bg1"/>
                  </a:solidFill>
                </a:rPr>
                <a:t>16,000</a:t>
              </a:r>
            </a:p>
          </p:txBody>
        </p:sp>
        <p:cxnSp>
          <p:nvCxnSpPr>
            <p:cNvPr id="27" name="Straight Connector 26">
              <a:extLst>
                <a:ext uri="{FF2B5EF4-FFF2-40B4-BE49-F238E27FC236}">
                  <a16:creationId xmlns:a16="http://schemas.microsoft.com/office/drawing/2014/main" id="{7175168E-3889-4121-AAD5-DC6799672AA2}"/>
                </a:ext>
              </a:extLst>
            </p:cNvPr>
            <p:cNvCxnSpPr>
              <a:cxnSpLocks/>
            </p:cNvCxnSpPr>
            <p:nvPr/>
          </p:nvCxnSpPr>
          <p:spPr bwMode="auto">
            <a:xfrm flipV="1">
              <a:off x="7716132" y="2369977"/>
              <a:ext cx="0" cy="3304219"/>
            </a:xfrm>
            <a:prstGeom prst="line">
              <a:avLst/>
            </a:prstGeom>
            <a:grpFill/>
            <a:ln w="76200" cap="flat" cmpd="sng" algn="ctr">
              <a:solidFill>
                <a:srgbClr val="C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BC624E2-F59F-47E9-9A53-4A912A113F57}"/>
                </a:ext>
              </a:extLst>
            </p:cNvPr>
            <p:cNvCxnSpPr>
              <a:cxnSpLocks/>
            </p:cNvCxnSpPr>
            <p:nvPr/>
          </p:nvCxnSpPr>
          <p:spPr bwMode="auto">
            <a:xfrm flipV="1">
              <a:off x="6633781" y="4012247"/>
              <a:ext cx="0" cy="1642270"/>
            </a:xfrm>
            <a:prstGeom prst="line">
              <a:avLst/>
            </a:prstGeom>
            <a:grpFill/>
            <a:ln w="76200" cap="flat" cmpd="sng" algn="ctr">
              <a:solidFill>
                <a:srgbClr val="C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8F5A149-7B99-4202-8B13-271733972C05}"/>
                </a:ext>
              </a:extLst>
            </p:cNvPr>
            <p:cNvCxnSpPr>
              <a:cxnSpLocks/>
            </p:cNvCxnSpPr>
            <p:nvPr/>
          </p:nvCxnSpPr>
          <p:spPr bwMode="auto">
            <a:xfrm flipV="1">
              <a:off x="5536397" y="4853266"/>
              <a:ext cx="0" cy="801253"/>
            </a:xfrm>
            <a:prstGeom prst="line">
              <a:avLst/>
            </a:prstGeom>
            <a:grpFill/>
            <a:ln w="76200" cap="flat" cmpd="sng" algn="ctr">
              <a:solidFill>
                <a:srgbClr val="C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7938551-3A93-42D9-862D-E920936A3010}"/>
                </a:ext>
              </a:extLst>
            </p:cNvPr>
            <p:cNvCxnSpPr>
              <a:cxnSpLocks/>
            </p:cNvCxnSpPr>
            <p:nvPr/>
          </p:nvCxnSpPr>
          <p:spPr bwMode="auto">
            <a:xfrm flipV="1">
              <a:off x="4469597" y="5232400"/>
              <a:ext cx="0" cy="429750"/>
            </a:xfrm>
            <a:prstGeom prst="line">
              <a:avLst/>
            </a:prstGeom>
            <a:grpFill/>
            <a:ln w="76200" cap="flat" cmpd="sng" algn="ctr">
              <a:solidFill>
                <a:srgbClr val="C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6D27412-01B6-411D-8CB4-43BE43351C11}"/>
                </a:ext>
              </a:extLst>
            </p:cNvPr>
            <p:cNvCxnSpPr>
              <a:cxnSpLocks/>
            </p:cNvCxnSpPr>
            <p:nvPr/>
          </p:nvCxnSpPr>
          <p:spPr bwMode="auto">
            <a:xfrm flipV="1">
              <a:off x="3383747" y="5447276"/>
              <a:ext cx="0" cy="207241"/>
            </a:xfrm>
            <a:prstGeom prst="line">
              <a:avLst/>
            </a:prstGeom>
            <a:grpFill/>
            <a:ln w="76200" cap="flat" cmpd="sng" algn="ctr">
              <a:solidFill>
                <a:srgbClr val="C00000"/>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8CB1CDCE-9E69-4400-BE74-B07B8B9E485A}"/>
                </a:ext>
              </a:extLst>
            </p:cNvPr>
            <p:cNvSpPr/>
            <p:nvPr/>
          </p:nvSpPr>
          <p:spPr>
            <a:xfrm>
              <a:off x="1650404" y="2357852"/>
              <a:ext cx="4645032" cy="1518083"/>
            </a:xfrm>
            <a:prstGeom prst="rect">
              <a:avLst/>
            </a:prstGeom>
            <a:grpFill/>
          </p:spPr>
          <p:txBody>
            <a:bodyPr wrap="square">
              <a:spAutoFit/>
            </a:bodyPr>
            <a:lstStyle/>
            <a:p>
              <a:pPr algn="ctr">
                <a:defRPr sz="4000" b="1" i="0" u="none" strike="noStrike" kern="1200" spc="0" baseline="0">
                  <a:solidFill>
                    <a:prstClr val="black">
                      <a:lumMod val="65000"/>
                      <a:lumOff val="35000"/>
                    </a:prstClr>
                  </a:solidFill>
                  <a:latin typeface="+mn-lt"/>
                  <a:ea typeface="+mn-ea"/>
                  <a:cs typeface="+mn-cs"/>
                </a:defRPr>
              </a:pPr>
              <a:r>
                <a:rPr lang="es-ES" dirty="0">
                  <a:solidFill>
                    <a:schemeClr val="bg1"/>
                  </a:solidFill>
                </a:rPr>
                <a:t>Pero ¿qué pasa con </a:t>
              </a:r>
              <a:r>
                <a:rPr lang="es-ES">
                  <a:solidFill>
                    <a:schemeClr val="bg1"/>
                  </a:solidFill>
                </a:rPr>
                <a:t>tu Comunidad</a:t>
              </a:r>
              <a:r>
                <a:rPr lang="es-ES" dirty="0">
                  <a:solidFill>
                    <a:schemeClr val="bg1"/>
                  </a:solidFill>
                </a:rPr>
                <a:t>?</a:t>
              </a:r>
              <a:endParaRPr lang="en-US" dirty="0">
                <a:solidFill>
                  <a:schemeClr val="bg1"/>
                </a:solidFill>
              </a:endParaRPr>
            </a:p>
          </p:txBody>
        </p:sp>
        <p:cxnSp>
          <p:nvCxnSpPr>
            <p:cNvPr id="63" name="Straight Connector 62">
              <a:extLst>
                <a:ext uri="{FF2B5EF4-FFF2-40B4-BE49-F238E27FC236}">
                  <a16:creationId xmlns:a16="http://schemas.microsoft.com/office/drawing/2014/main" id="{0DD9E204-0B9D-4790-AA98-618F8CC2289D}"/>
                </a:ext>
              </a:extLst>
            </p:cNvPr>
            <p:cNvCxnSpPr>
              <a:cxnSpLocks/>
            </p:cNvCxnSpPr>
            <p:nvPr/>
          </p:nvCxnSpPr>
          <p:spPr bwMode="auto">
            <a:xfrm flipV="1">
              <a:off x="2288833" y="5540152"/>
              <a:ext cx="0" cy="114365"/>
            </a:xfrm>
            <a:prstGeom prst="line">
              <a:avLst/>
            </a:prstGeom>
            <a:grpFill/>
            <a:ln w="76200" cap="flat" cmpd="sng" algn="ctr">
              <a:solidFill>
                <a:srgbClr val="C00000"/>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2A9DE87B-A5C0-4130-ADF5-93821E7C5BF3}"/>
                </a:ext>
              </a:extLst>
            </p:cNvPr>
            <p:cNvCxnSpPr/>
            <p:nvPr/>
          </p:nvCxnSpPr>
          <p:spPr bwMode="auto">
            <a:xfrm flipV="1">
              <a:off x="1198511" y="5540151"/>
              <a:ext cx="1090322" cy="47432"/>
            </a:xfrm>
            <a:prstGeom prst="line">
              <a:avLst/>
            </a:prstGeom>
            <a:grpFill/>
            <a:ln w="76200" cap="flat" cmpd="sng" algn="ctr">
              <a:solidFill>
                <a:srgbClr val="0070C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395AA47-7384-4768-8FDC-26D23D419D05}"/>
                </a:ext>
              </a:extLst>
            </p:cNvPr>
            <p:cNvCxnSpPr>
              <a:cxnSpLocks/>
            </p:cNvCxnSpPr>
            <p:nvPr/>
          </p:nvCxnSpPr>
          <p:spPr bwMode="auto">
            <a:xfrm flipV="1">
              <a:off x="2288833" y="5447276"/>
              <a:ext cx="1094914" cy="92875"/>
            </a:xfrm>
            <a:prstGeom prst="line">
              <a:avLst/>
            </a:prstGeom>
            <a:grpFill/>
            <a:ln w="76200" cap="flat" cmpd="sng" algn="ctr">
              <a:solidFill>
                <a:srgbClr val="0070C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1BB5F7E6-1DA9-41F0-A1D8-AAA8EF208B3B}"/>
                </a:ext>
              </a:extLst>
            </p:cNvPr>
            <p:cNvCxnSpPr>
              <a:cxnSpLocks/>
            </p:cNvCxnSpPr>
            <p:nvPr/>
          </p:nvCxnSpPr>
          <p:spPr bwMode="auto">
            <a:xfrm flipV="1">
              <a:off x="3383747" y="5232400"/>
              <a:ext cx="1085850" cy="214876"/>
            </a:xfrm>
            <a:prstGeom prst="line">
              <a:avLst/>
            </a:prstGeom>
            <a:grpFill/>
            <a:ln w="76200" cap="flat" cmpd="sng" algn="ctr">
              <a:solidFill>
                <a:srgbClr val="0070C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37A5F68-FE1F-40F0-85FB-664F7AC52491}"/>
                </a:ext>
              </a:extLst>
            </p:cNvPr>
            <p:cNvCxnSpPr>
              <a:cxnSpLocks/>
            </p:cNvCxnSpPr>
            <p:nvPr/>
          </p:nvCxnSpPr>
          <p:spPr bwMode="auto">
            <a:xfrm flipV="1">
              <a:off x="4469597" y="4853266"/>
              <a:ext cx="1066800" cy="379134"/>
            </a:xfrm>
            <a:prstGeom prst="line">
              <a:avLst/>
            </a:prstGeom>
            <a:grpFill/>
            <a:ln w="76200" cap="flat" cmpd="sng" algn="ctr">
              <a:solidFill>
                <a:srgbClr val="0070C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8021E58F-BF12-488F-BC09-1FE59E92C308}"/>
                </a:ext>
              </a:extLst>
            </p:cNvPr>
            <p:cNvCxnSpPr>
              <a:cxnSpLocks/>
            </p:cNvCxnSpPr>
            <p:nvPr/>
          </p:nvCxnSpPr>
          <p:spPr bwMode="auto">
            <a:xfrm flipV="1">
              <a:off x="5536397" y="4012247"/>
              <a:ext cx="1097384" cy="841019"/>
            </a:xfrm>
            <a:prstGeom prst="line">
              <a:avLst/>
            </a:prstGeom>
            <a:grpFill/>
            <a:ln w="76200" cap="flat" cmpd="sng" algn="ctr">
              <a:solidFill>
                <a:srgbClr val="0070C0"/>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0F03207D-964D-45A4-BC99-55D11F740989}"/>
                </a:ext>
              </a:extLst>
            </p:cNvPr>
            <p:cNvCxnSpPr>
              <a:cxnSpLocks/>
            </p:cNvCxnSpPr>
            <p:nvPr/>
          </p:nvCxnSpPr>
          <p:spPr bwMode="auto">
            <a:xfrm flipV="1">
              <a:off x="6633781" y="2369977"/>
              <a:ext cx="1082351" cy="1642270"/>
            </a:xfrm>
            <a:prstGeom prst="line">
              <a:avLst/>
            </a:prstGeom>
            <a:grpFill/>
            <a:ln w="76200" cap="flat" cmpd="sng" algn="ctr">
              <a:solidFill>
                <a:srgbClr val="0070C0"/>
              </a:solidFill>
              <a:prstDash val="solid"/>
              <a:round/>
              <a:headEnd type="none" w="med" len="med"/>
              <a:tailEnd type="none" w="med" len="med"/>
            </a:ln>
            <a:effectLst/>
          </p:spPr>
        </p:cxnSp>
      </p:grpSp>
      <p:sp>
        <p:nvSpPr>
          <p:cNvPr id="37" name="TextBox 36">
            <a:extLst>
              <a:ext uri="{FF2B5EF4-FFF2-40B4-BE49-F238E27FC236}">
                <a16:creationId xmlns:a16="http://schemas.microsoft.com/office/drawing/2014/main" id="{10EEFEE6-54F9-4B8C-96D3-00FAC3C5C979}"/>
              </a:ext>
            </a:extLst>
          </p:cNvPr>
          <p:cNvSpPr txBox="1"/>
          <p:nvPr/>
        </p:nvSpPr>
        <p:spPr>
          <a:xfrm>
            <a:off x="5098106" y="3756156"/>
            <a:ext cx="1349828" cy="461665"/>
          </a:xfrm>
          <a:prstGeom prst="rect">
            <a:avLst/>
          </a:prstGeom>
          <a:noFill/>
        </p:spPr>
        <p:txBody>
          <a:bodyPr wrap="square" rtlCol="0">
            <a:spAutoFit/>
          </a:bodyPr>
          <a:lstStyle/>
          <a:p>
            <a:pPr algn="ctr"/>
            <a:r>
              <a:rPr lang="en-US" sz="2400" b="0" dirty="0">
                <a:solidFill>
                  <a:schemeClr val="bg1"/>
                </a:solidFill>
              </a:rPr>
              <a:t>512</a:t>
            </a:r>
          </a:p>
        </p:txBody>
      </p:sp>
      <p:sp>
        <p:nvSpPr>
          <p:cNvPr id="46" name="TextBox 45">
            <a:extLst>
              <a:ext uri="{FF2B5EF4-FFF2-40B4-BE49-F238E27FC236}">
                <a16:creationId xmlns:a16="http://schemas.microsoft.com/office/drawing/2014/main" id="{18E474B6-6AAE-4E2F-898F-4B2129D15CDE}"/>
              </a:ext>
            </a:extLst>
          </p:cNvPr>
          <p:cNvSpPr txBox="1"/>
          <p:nvPr/>
        </p:nvSpPr>
        <p:spPr>
          <a:xfrm>
            <a:off x="2190710" y="4723445"/>
            <a:ext cx="582527" cy="461665"/>
          </a:xfrm>
          <a:prstGeom prst="rect">
            <a:avLst/>
          </a:prstGeom>
          <a:noFill/>
        </p:spPr>
        <p:txBody>
          <a:bodyPr wrap="square" rtlCol="0">
            <a:spAutoFit/>
          </a:bodyPr>
          <a:lstStyle/>
          <a:p>
            <a:r>
              <a:rPr lang="en-US" sz="2400" b="0" dirty="0">
                <a:solidFill>
                  <a:schemeClr val="bg1"/>
                </a:solidFill>
              </a:rPr>
              <a:t>4</a:t>
            </a:r>
          </a:p>
        </p:txBody>
      </p:sp>
      <p:sp>
        <p:nvSpPr>
          <p:cNvPr id="47" name="TextBox 46">
            <a:extLst>
              <a:ext uri="{FF2B5EF4-FFF2-40B4-BE49-F238E27FC236}">
                <a16:creationId xmlns:a16="http://schemas.microsoft.com/office/drawing/2014/main" id="{60E00DA5-9AD6-45E8-8DB2-322E9EDD831A}"/>
              </a:ext>
            </a:extLst>
          </p:cNvPr>
          <p:cNvSpPr txBox="1"/>
          <p:nvPr/>
        </p:nvSpPr>
        <p:spPr>
          <a:xfrm>
            <a:off x="4157871" y="4263367"/>
            <a:ext cx="894166" cy="461665"/>
          </a:xfrm>
          <a:prstGeom prst="rect">
            <a:avLst/>
          </a:prstGeom>
          <a:noFill/>
        </p:spPr>
        <p:txBody>
          <a:bodyPr wrap="square" rtlCol="0">
            <a:spAutoFit/>
          </a:bodyPr>
          <a:lstStyle/>
          <a:p>
            <a:pPr algn="ctr"/>
            <a:r>
              <a:rPr lang="en-US" sz="2400" b="0" dirty="0">
                <a:solidFill>
                  <a:schemeClr val="bg1"/>
                </a:solidFill>
              </a:rPr>
              <a:t>128</a:t>
            </a:r>
          </a:p>
        </p:txBody>
      </p:sp>
      <p:sp>
        <p:nvSpPr>
          <p:cNvPr id="48" name="TextBox 47">
            <a:extLst>
              <a:ext uri="{FF2B5EF4-FFF2-40B4-BE49-F238E27FC236}">
                <a16:creationId xmlns:a16="http://schemas.microsoft.com/office/drawing/2014/main" id="{05421BD7-1DC6-4476-A85C-64D0CEA2961F}"/>
              </a:ext>
            </a:extLst>
          </p:cNvPr>
          <p:cNvSpPr txBox="1"/>
          <p:nvPr/>
        </p:nvSpPr>
        <p:spPr>
          <a:xfrm>
            <a:off x="6028201" y="2765267"/>
            <a:ext cx="1428341" cy="461665"/>
          </a:xfrm>
          <a:prstGeom prst="rect">
            <a:avLst/>
          </a:prstGeom>
          <a:noFill/>
        </p:spPr>
        <p:txBody>
          <a:bodyPr wrap="square" rtlCol="0">
            <a:spAutoFit/>
          </a:bodyPr>
          <a:lstStyle/>
          <a:p>
            <a:pPr algn="ctr"/>
            <a:r>
              <a:rPr lang="en-US" sz="2400" b="0" dirty="0">
                <a:solidFill>
                  <a:schemeClr val="bg1"/>
                </a:solidFill>
              </a:rPr>
              <a:t>4,000</a:t>
            </a:r>
          </a:p>
        </p:txBody>
      </p:sp>
    </p:spTree>
    <p:extLst>
      <p:ext uri="{BB962C8B-B14F-4D97-AF65-F5344CB8AC3E}">
        <p14:creationId xmlns:p14="http://schemas.microsoft.com/office/powerpoint/2010/main" val="334399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9">
            <a:extLst>
              <a:ext uri="{FF2B5EF4-FFF2-40B4-BE49-F238E27FC236}">
                <a16:creationId xmlns:a16="http://schemas.microsoft.com/office/drawing/2014/main" id="{C6EDBA14-E3A0-4A67-A5A7-9EC57D7860BD}"/>
              </a:ext>
            </a:extLst>
          </p:cNvPr>
          <p:cNvSpPr txBox="1"/>
          <p:nvPr/>
        </p:nvSpPr>
        <p:spPr>
          <a:xfrm>
            <a:off x="1683316" y="319819"/>
            <a:ext cx="5777366" cy="677750"/>
          </a:xfrm>
          <a:prstGeom prst="rect">
            <a:avLst/>
          </a:prstGeom>
          <a:solidFill>
            <a:srgbClr val="CCFFFF"/>
          </a:solidFill>
        </p:spPr>
        <p:txBody>
          <a:bodyPr wrap="square" rtlCol="0">
            <a:spAutoFit/>
          </a:bodyPr>
          <a:lstStyle/>
          <a:p>
            <a:pPr marL="0" marR="0" algn="ctr">
              <a:lnSpc>
                <a:spcPct val="115000"/>
              </a:lnSpc>
              <a:spcBef>
                <a:spcPts val="0"/>
              </a:spcBef>
              <a:spcAft>
                <a:spcPts val="0"/>
              </a:spcAft>
            </a:pPr>
            <a:r>
              <a:rPr lang="en-US" sz="3600" dirty="0">
                <a:latin typeface="Arial" panose="020B0604020202020204" pitchFamily="34" charset="0"/>
                <a:ea typeface="Calibri" panose="020F0502020204030204" pitchFamily="34" charset="0"/>
              </a:rPr>
              <a:t>Material de </a:t>
            </a:r>
            <a:r>
              <a:rPr lang="en-US" sz="3600" dirty="0" err="1">
                <a:latin typeface="Arial" panose="020B0604020202020204" pitchFamily="34" charset="0"/>
                <a:ea typeface="Calibri" panose="020F0502020204030204" pitchFamily="34" charset="0"/>
              </a:rPr>
              <a:t>Fundamentos</a:t>
            </a:r>
            <a:endParaRPr lang="en-US" sz="3600" dirty="0">
              <a:effectLst/>
              <a:latin typeface="Times New Roman" panose="02020603050405020304" pitchFamily="18" charset="0"/>
              <a:ea typeface="Calibri" panose="020F0502020204030204" pitchFamily="34" charset="0"/>
            </a:endParaRPr>
          </a:p>
        </p:txBody>
      </p:sp>
      <p:sp>
        <p:nvSpPr>
          <p:cNvPr id="19" name="Rectangle 18">
            <a:extLst>
              <a:ext uri="{FF2B5EF4-FFF2-40B4-BE49-F238E27FC236}">
                <a16:creationId xmlns:a16="http://schemas.microsoft.com/office/drawing/2014/main" id="{B50B16C6-2386-40AF-8ED7-A49C4926DB32}"/>
              </a:ext>
            </a:extLst>
          </p:cNvPr>
          <p:cNvSpPr/>
          <p:nvPr/>
        </p:nvSpPr>
        <p:spPr>
          <a:xfrm>
            <a:off x="3634401" y="1787473"/>
            <a:ext cx="1875197" cy="858516"/>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algn="ctr">
              <a:lnSpc>
                <a:spcPct val="115000"/>
              </a:lnSpc>
              <a:spcBef>
                <a:spcPts val="0"/>
              </a:spcBef>
              <a:spcAft>
                <a:spcPts val="0"/>
              </a:spcAft>
            </a:pPr>
            <a:r>
              <a:rPr lang="en-US" sz="3200" kern="1200">
                <a:solidFill>
                  <a:schemeClr val="tx1"/>
                </a:solidFill>
                <a:effectLst/>
                <a:latin typeface="Arial" panose="020B0604020202020204" pitchFamily="34" charset="0"/>
                <a:ea typeface="Calibri" panose="020F0502020204030204" pitchFamily="34" charset="0"/>
              </a:rPr>
              <a:t>1. </a:t>
            </a:r>
            <a:r>
              <a:rPr lang="es-CO" sz="3200">
                <a:solidFill>
                  <a:schemeClr val="tx1"/>
                </a:solidFill>
                <a:latin typeface="Arial" panose="020B0604020202020204" pitchFamily="34" charset="0"/>
                <a:ea typeface="Calibri" panose="020F0502020204030204" pitchFamily="34" charset="0"/>
                <a:cs typeface="Arial" panose="020B0604020202020204" pitchFamily="34" charset="0"/>
              </a:rPr>
              <a:t>Venir</a:t>
            </a:r>
            <a:endParaRPr lang="en-US" sz="3200">
              <a:solidFill>
                <a:schemeClr val="tx1"/>
              </a:solidFill>
              <a:effectLst/>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3989B569-0437-4293-BA87-BC50CC15BF00}"/>
              </a:ext>
            </a:extLst>
          </p:cNvPr>
          <p:cNvSpPr/>
          <p:nvPr/>
        </p:nvSpPr>
        <p:spPr>
          <a:xfrm>
            <a:off x="5330137" y="2918227"/>
            <a:ext cx="1875197" cy="858516"/>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algn="ctr">
              <a:lnSpc>
                <a:spcPct val="115000"/>
              </a:lnSpc>
              <a:spcBef>
                <a:spcPts val="0"/>
              </a:spcBef>
              <a:spcAft>
                <a:spcPts val="0"/>
              </a:spcAft>
            </a:pPr>
            <a:r>
              <a:rPr lang="en-US" sz="3200" kern="1200">
                <a:solidFill>
                  <a:schemeClr val="tx1"/>
                </a:solidFill>
                <a:effectLst/>
                <a:latin typeface="Arial" panose="020B0604020202020204" pitchFamily="34" charset="0"/>
                <a:ea typeface="Calibri" panose="020F0502020204030204" pitchFamily="34" charset="0"/>
              </a:rPr>
              <a:t>2. </a:t>
            </a:r>
            <a:r>
              <a:rPr lang="es-CO" sz="3200">
                <a:solidFill>
                  <a:schemeClr val="tx1"/>
                </a:solidFill>
                <a:latin typeface="Arial" panose="020B0604020202020204" pitchFamily="34" charset="0"/>
                <a:ea typeface="Calibri" panose="020F0502020204030204" pitchFamily="34" charset="0"/>
                <a:cs typeface="Arial" panose="020B0604020202020204" pitchFamily="34" charset="0"/>
              </a:rPr>
              <a:t>Crecer</a:t>
            </a:r>
            <a:endParaRPr lang="en-US" sz="3200">
              <a:solidFill>
                <a:schemeClr val="tx1"/>
              </a:solidFill>
              <a:effectLst/>
              <a:latin typeface="Times New Roman" panose="02020603050405020304" pitchFamily="18" charset="0"/>
              <a:ea typeface="Calibri" panose="020F0502020204030204" pitchFamily="34" charset="0"/>
            </a:endParaRPr>
          </a:p>
        </p:txBody>
      </p:sp>
      <p:sp>
        <p:nvSpPr>
          <p:cNvPr id="21" name="Rectangle 20">
            <a:extLst>
              <a:ext uri="{FF2B5EF4-FFF2-40B4-BE49-F238E27FC236}">
                <a16:creationId xmlns:a16="http://schemas.microsoft.com/office/drawing/2014/main" id="{C13C283C-82D9-4F00-B059-5CE54A5F291B}"/>
              </a:ext>
            </a:extLst>
          </p:cNvPr>
          <p:cNvSpPr/>
          <p:nvPr/>
        </p:nvSpPr>
        <p:spPr>
          <a:xfrm>
            <a:off x="3634401" y="4055326"/>
            <a:ext cx="1875197" cy="858516"/>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algn="ctr">
              <a:lnSpc>
                <a:spcPct val="115000"/>
              </a:lnSpc>
              <a:spcBef>
                <a:spcPts val="0"/>
              </a:spcBef>
              <a:spcAft>
                <a:spcPts val="0"/>
              </a:spcAft>
            </a:pPr>
            <a:r>
              <a:rPr lang="en-US" sz="3200" kern="1200">
                <a:solidFill>
                  <a:srgbClr val="000000"/>
                </a:solidFill>
                <a:effectLst/>
                <a:latin typeface="Arial" panose="020B0604020202020204" pitchFamily="34" charset="0"/>
                <a:ea typeface="Calibri" panose="020F0502020204030204" pitchFamily="34" charset="0"/>
              </a:rPr>
              <a:t>3. </a:t>
            </a:r>
            <a:r>
              <a:rPr lang="es-CO" sz="3200">
                <a:solidFill>
                  <a:schemeClr val="tx1"/>
                </a:solidFill>
                <a:latin typeface="Arial" panose="020B0604020202020204" pitchFamily="34" charset="0"/>
                <a:ea typeface="Calibri" panose="020F0502020204030204" pitchFamily="34" charset="0"/>
                <a:cs typeface="Arial" panose="020B0604020202020204" pitchFamily="34" charset="0"/>
              </a:rPr>
              <a:t>Servir</a:t>
            </a:r>
            <a:endParaRPr lang="en-US" sz="3200">
              <a:solidFill>
                <a:schemeClr val="tx1"/>
              </a:solidFill>
              <a:effectLst/>
              <a:latin typeface="Times New Roman" panose="02020603050405020304" pitchFamily="18" charset="0"/>
              <a:ea typeface="Calibri" panose="020F0502020204030204" pitchFamily="34" charset="0"/>
            </a:endParaRPr>
          </a:p>
        </p:txBody>
      </p:sp>
      <p:sp>
        <p:nvSpPr>
          <p:cNvPr id="22" name="Rectangle 21">
            <a:extLst>
              <a:ext uri="{FF2B5EF4-FFF2-40B4-BE49-F238E27FC236}">
                <a16:creationId xmlns:a16="http://schemas.microsoft.com/office/drawing/2014/main" id="{2129C441-F409-454A-9396-265622BFB7D6}"/>
              </a:ext>
            </a:extLst>
          </p:cNvPr>
          <p:cNvSpPr/>
          <p:nvPr/>
        </p:nvSpPr>
        <p:spPr>
          <a:xfrm>
            <a:off x="1938667" y="2894731"/>
            <a:ext cx="1875197" cy="858516"/>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algn="ctr">
              <a:lnSpc>
                <a:spcPct val="115000"/>
              </a:lnSpc>
              <a:spcBef>
                <a:spcPts val="0"/>
              </a:spcBef>
              <a:spcAft>
                <a:spcPts val="0"/>
              </a:spcAft>
            </a:pPr>
            <a:r>
              <a:rPr lang="en-US" sz="3200" kern="1200">
                <a:solidFill>
                  <a:srgbClr val="000000"/>
                </a:solidFill>
                <a:effectLst/>
                <a:latin typeface="Arial" panose="020B0604020202020204" pitchFamily="34" charset="0"/>
                <a:ea typeface="Calibri" panose="020F0502020204030204" pitchFamily="34" charset="0"/>
              </a:rPr>
              <a:t>4. </a:t>
            </a:r>
            <a:r>
              <a:rPr lang="en-US" sz="3200" kern="1200" err="1">
                <a:solidFill>
                  <a:srgbClr val="000000"/>
                </a:solidFill>
                <a:effectLst/>
                <a:latin typeface="Arial" panose="020B0604020202020204" pitchFamily="34" charset="0"/>
                <a:ea typeface="Calibri" panose="020F0502020204030204" pitchFamily="34" charset="0"/>
              </a:rPr>
              <a:t>Ir</a:t>
            </a:r>
            <a:endParaRPr lang="en-US" sz="3200">
              <a:effectLst/>
              <a:latin typeface="Times New Roman" panose="02020603050405020304" pitchFamily="18" charset="0"/>
              <a:ea typeface="Calibri" panose="020F0502020204030204" pitchFamily="34" charset="0"/>
            </a:endParaRPr>
          </a:p>
        </p:txBody>
      </p:sp>
      <p:sp>
        <p:nvSpPr>
          <p:cNvPr id="23" name="Arc 22">
            <a:extLst>
              <a:ext uri="{FF2B5EF4-FFF2-40B4-BE49-F238E27FC236}">
                <a16:creationId xmlns:a16="http://schemas.microsoft.com/office/drawing/2014/main" id="{87EBB2B4-816D-4569-A5F6-D0BB7232A430}"/>
              </a:ext>
            </a:extLst>
          </p:cNvPr>
          <p:cNvSpPr/>
          <p:nvPr/>
        </p:nvSpPr>
        <p:spPr bwMode="auto">
          <a:xfrm>
            <a:off x="5031603" y="2246590"/>
            <a:ext cx="1236134" cy="1071036"/>
          </a:xfrm>
          <a:prstGeom prst="arc">
            <a:avLst/>
          </a:prstGeom>
          <a:noFill/>
          <a:ln w="76200" cap="flat" cmpd="sng" algn="ctr">
            <a:solidFill>
              <a:srgbClr val="CCFFFF"/>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Arc 23">
            <a:extLst>
              <a:ext uri="{FF2B5EF4-FFF2-40B4-BE49-F238E27FC236}">
                <a16:creationId xmlns:a16="http://schemas.microsoft.com/office/drawing/2014/main" id="{90C72588-B2F3-4AC1-9E0E-B52F06E54876}"/>
              </a:ext>
            </a:extLst>
          </p:cNvPr>
          <p:cNvSpPr/>
          <p:nvPr/>
        </p:nvSpPr>
        <p:spPr bwMode="auto">
          <a:xfrm rot="5400000">
            <a:off x="5114150" y="3380315"/>
            <a:ext cx="1236134" cy="1071036"/>
          </a:xfrm>
          <a:prstGeom prst="arc">
            <a:avLst/>
          </a:prstGeom>
          <a:noFill/>
          <a:ln w="76200" cap="flat" cmpd="sng" algn="ctr">
            <a:solidFill>
              <a:srgbClr val="CCFFFF"/>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 name="Arc 24">
            <a:extLst>
              <a:ext uri="{FF2B5EF4-FFF2-40B4-BE49-F238E27FC236}">
                <a16:creationId xmlns:a16="http://schemas.microsoft.com/office/drawing/2014/main" id="{DD59D491-4768-4D59-9C08-2102E24D7EE8}"/>
              </a:ext>
            </a:extLst>
          </p:cNvPr>
          <p:cNvSpPr/>
          <p:nvPr/>
        </p:nvSpPr>
        <p:spPr bwMode="auto">
          <a:xfrm rot="5400000" flipH="1" flipV="1">
            <a:off x="2793415" y="2234842"/>
            <a:ext cx="1236134" cy="1071036"/>
          </a:xfrm>
          <a:prstGeom prst="arc">
            <a:avLst/>
          </a:prstGeom>
          <a:noFill/>
          <a:ln w="76200" cap="flat" cmpd="sng" algn="ctr">
            <a:solidFill>
              <a:srgbClr val="CCFFFF"/>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Arc 25">
            <a:extLst>
              <a:ext uri="{FF2B5EF4-FFF2-40B4-BE49-F238E27FC236}">
                <a16:creationId xmlns:a16="http://schemas.microsoft.com/office/drawing/2014/main" id="{291B01FB-25B6-4460-AA22-9993B1E51B5F}"/>
              </a:ext>
            </a:extLst>
          </p:cNvPr>
          <p:cNvSpPr/>
          <p:nvPr/>
        </p:nvSpPr>
        <p:spPr bwMode="auto">
          <a:xfrm rot="10800000">
            <a:off x="2875964" y="3413548"/>
            <a:ext cx="1236134" cy="1071036"/>
          </a:xfrm>
          <a:prstGeom prst="arc">
            <a:avLst/>
          </a:prstGeom>
          <a:noFill/>
          <a:ln w="76200" cap="flat" cmpd="sng" algn="ctr">
            <a:solidFill>
              <a:srgbClr val="CCFFFF"/>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298FB19-D859-4895-9893-D751D3975752}"/>
              </a:ext>
            </a:extLst>
          </p:cNvPr>
          <p:cNvSpPr/>
          <p:nvPr/>
        </p:nvSpPr>
        <p:spPr>
          <a:xfrm>
            <a:off x="0" y="5323804"/>
            <a:ext cx="8983658" cy="1077218"/>
          </a:xfrm>
          <a:prstGeom prst="rect">
            <a:avLst/>
          </a:prstGeom>
        </p:spPr>
        <p:txBody>
          <a:bodyPr wrap="square">
            <a:spAutoFit/>
          </a:bodyPr>
          <a:lstStyle/>
          <a:p>
            <a:pPr algn="ctr"/>
            <a:r>
              <a:rPr lang="es-ES" sz="3200" b="0" dirty="0">
                <a:solidFill>
                  <a:schemeClr val="bg1"/>
                </a:solidFill>
              </a:rPr>
              <a:t>Todo el material está disponible</a:t>
            </a:r>
            <a:r>
              <a:rPr lang="es-ES" sz="3200" b="0" dirty="0">
                <a:solidFill>
                  <a:srgbClr val="FF0000"/>
                </a:solidFill>
              </a:rPr>
              <a:t> </a:t>
            </a:r>
            <a:r>
              <a:rPr lang="es-ES" sz="3200" b="0" dirty="0">
                <a:solidFill>
                  <a:schemeClr val="bg1"/>
                </a:solidFill>
              </a:rPr>
              <a:t>gratuitamente en foundationsglobal.com</a:t>
            </a:r>
            <a:endParaRPr lang="en-US" sz="3200" b="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28571A-B015-4FA6-B3D0-1DB0BC553A61}"/>
              </a:ext>
            </a:extLst>
          </p:cNvPr>
          <p:cNvSpPr/>
          <p:nvPr/>
        </p:nvSpPr>
        <p:spPr>
          <a:xfrm>
            <a:off x="806824" y="1586679"/>
            <a:ext cx="8337176" cy="2292935"/>
          </a:xfrm>
          <a:prstGeom prst="rect">
            <a:avLst/>
          </a:prstGeom>
        </p:spPr>
        <p:txBody>
          <a:bodyPr wrap="square">
            <a:spAutoFit/>
          </a:bodyPr>
          <a:lstStyle/>
          <a:p>
            <a:pPr>
              <a:spcAft>
                <a:spcPts val="1800"/>
              </a:spcAft>
            </a:pPr>
            <a:r>
              <a:rPr lang="es-ES" sz="3200" dirty="0">
                <a:solidFill>
                  <a:schemeClr val="bg1"/>
                </a:solidFill>
              </a:rPr>
              <a:t>En sus grupos hable sobre:</a:t>
            </a:r>
          </a:p>
          <a:p>
            <a:pPr>
              <a:spcAft>
                <a:spcPts val="1200"/>
              </a:spcAft>
            </a:pPr>
            <a:r>
              <a:rPr lang="es-ES" sz="3200" b="0" dirty="0">
                <a:solidFill>
                  <a:schemeClr val="bg1"/>
                </a:solidFill>
              </a:rPr>
              <a:t>¿Qué pasaría en nuestras iglesias si empezáramos a multiplicar discípulos en nuestras iglesias en lugar de agregarlos?</a:t>
            </a:r>
            <a:endParaRPr lang="en-US" sz="3200" b="0" dirty="0">
              <a:solidFill>
                <a:schemeClr val="bg1"/>
              </a:solidFill>
            </a:endParaRPr>
          </a:p>
        </p:txBody>
      </p:sp>
    </p:spTree>
    <p:extLst>
      <p:ext uri="{BB962C8B-B14F-4D97-AF65-F5344CB8AC3E}">
        <p14:creationId xmlns:p14="http://schemas.microsoft.com/office/powerpoint/2010/main" val="625487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DEC17-6052-4A8E-924D-698D72C3BAD7}"/>
              </a:ext>
            </a:extLst>
          </p:cNvPr>
          <p:cNvSpPr>
            <a:spLocks noGrp="1"/>
          </p:cNvSpPr>
          <p:nvPr>
            <p:ph type="sldNum" sz="quarter" idx="12"/>
          </p:nvPr>
        </p:nvSpPr>
        <p:spPr/>
        <p:txBody>
          <a:bodyPr/>
          <a:lstStyle/>
          <a:p>
            <a:pPr>
              <a:defRPr/>
            </a:pPr>
            <a:r>
              <a:rPr lang="en-US" sz="1800"/>
              <a:t>14</a:t>
            </a:r>
          </a:p>
        </p:txBody>
      </p:sp>
      <p:sp>
        <p:nvSpPr>
          <p:cNvPr id="5" name="Rectangle 4">
            <a:extLst>
              <a:ext uri="{FF2B5EF4-FFF2-40B4-BE49-F238E27FC236}">
                <a16:creationId xmlns:a16="http://schemas.microsoft.com/office/drawing/2014/main" id="{E6F8DB56-7C25-4773-A691-BAC6BBB62B50}"/>
              </a:ext>
            </a:extLst>
          </p:cNvPr>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Picture 5" descr="A group of people in a room&#10;&#10;Description automatically generated">
            <a:extLst>
              <a:ext uri="{FF2B5EF4-FFF2-40B4-BE49-F238E27FC236}">
                <a16:creationId xmlns:a16="http://schemas.microsoft.com/office/drawing/2014/main" id="{9403142B-F8A4-4606-B472-A433D319B4F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F89F59C8-B164-4C4C-B598-3DF79BB1F709}"/>
              </a:ext>
            </a:extLst>
          </p:cNvPr>
          <p:cNvSpPr txBox="1">
            <a:spLocks/>
          </p:cNvSpPr>
          <p:nvPr/>
        </p:nvSpPr>
        <p:spPr>
          <a:xfrm>
            <a:off x="-1" y="0"/>
            <a:ext cx="9144001" cy="849125"/>
          </a:xfrm>
          <a:prstGeom prst="rect">
            <a:avLst/>
          </a:prstGeom>
          <a:ln>
            <a:noFill/>
          </a:ln>
        </p:spPr>
        <p:txBody>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s-419" sz="3200" dirty="0"/>
              <a:t>Cómo Dirigir una Reunión de Fundamentos</a:t>
            </a:r>
            <a:endParaRPr lang="en-US" sz="3200" dirty="0"/>
          </a:p>
          <a:p>
            <a:r>
              <a:rPr lang="es-MX" sz="2800" dirty="0"/>
              <a:t>Capítulo </a:t>
            </a:r>
            <a:r>
              <a:rPr lang="es-US" sz="2800" dirty="0"/>
              <a:t>5</a:t>
            </a:r>
            <a:endParaRPr lang="en-US" altLang="en-US" sz="2000" kern="0" dirty="0"/>
          </a:p>
        </p:txBody>
      </p:sp>
      <p:sp>
        <p:nvSpPr>
          <p:cNvPr id="8" name="Slide Number Placeholder 3">
            <a:extLst>
              <a:ext uri="{FF2B5EF4-FFF2-40B4-BE49-F238E27FC236}">
                <a16:creationId xmlns:a16="http://schemas.microsoft.com/office/drawing/2014/main" id="{FAE2D6D6-4387-4357-A535-DCCC534F7BC6}"/>
              </a:ext>
            </a:extLst>
          </p:cNvPr>
          <p:cNvSpPr txBox="1">
            <a:spLocks/>
          </p:cNvSpPr>
          <p:nvPr/>
        </p:nvSpPr>
        <p:spPr bwMode="auto">
          <a:xfrm>
            <a:off x="7010400" y="638175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b="0" kern="12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3200" b="1" kern="1200">
                <a:solidFill>
                  <a:schemeClr val="bg1"/>
                </a:solidFill>
                <a:latin typeface="Arial" charset="0"/>
                <a:ea typeface="+mn-ea"/>
                <a:cs typeface="Arial" charset="0"/>
              </a:defRPr>
            </a:lvl2pPr>
            <a:lvl3pPr marL="11430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3pPr>
            <a:lvl4pPr marL="16002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4pPr>
            <a:lvl5pPr marL="20574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5pPr>
            <a:lvl6pPr marL="25146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6pPr>
            <a:lvl7pPr marL="29718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7pPr>
            <a:lvl8pPr marL="34290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8pPr>
            <a:lvl9pPr marL="38862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9pPr>
          </a:lstStyle>
          <a:p>
            <a:pPr eaLnBrk="1" hangingPunct="1">
              <a:spcBef>
                <a:spcPct val="0"/>
              </a:spcBef>
              <a:buFontTx/>
              <a:buNone/>
            </a:pPr>
            <a:r>
              <a:rPr lang="en-US" altLang="en-US" sz="1800" dirty="0"/>
              <a:t>15</a:t>
            </a:r>
          </a:p>
          <a:p>
            <a:pPr eaLnBrk="1" hangingPunct="1">
              <a:spcBef>
                <a:spcPct val="0"/>
              </a:spcBef>
              <a:buFontTx/>
              <a:buNone/>
            </a:pPr>
            <a:endParaRPr lang="en-US" altLang="en-US" sz="1800" b="1" dirty="0"/>
          </a:p>
        </p:txBody>
      </p:sp>
      <p:sp>
        <p:nvSpPr>
          <p:cNvPr id="3" name="Rectangle 2">
            <a:extLst>
              <a:ext uri="{FF2B5EF4-FFF2-40B4-BE49-F238E27FC236}">
                <a16:creationId xmlns:a16="http://schemas.microsoft.com/office/drawing/2014/main" id="{73303976-16BF-400D-8ED7-DDA8218F5509}"/>
              </a:ext>
            </a:extLst>
          </p:cNvPr>
          <p:cNvSpPr/>
          <p:nvPr/>
        </p:nvSpPr>
        <p:spPr>
          <a:xfrm>
            <a:off x="1475874" y="1516165"/>
            <a:ext cx="7668126" cy="3016210"/>
          </a:xfrm>
          <a:prstGeom prst="rect">
            <a:avLst/>
          </a:prstGeom>
        </p:spPr>
        <p:txBody>
          <a:bodyPr wrap="square">
            <a:spAutoFit/>
          </a:bodyPr>
          <a:lstStyle/>
          <a:p>
            <a:pPr marL="514350" marR="0" lvl="0" indent="-514350">
              <a:spcBef>
                <a:spcPts val="0"/>
              </a:spcBef>
              <a:spcAft>
                <a:spcPts val="1200"/>
              </a:spcAft>
              <a:buSzPct val="100000"/>
              <a:buFont typeface="+mj-lt"/>
              <a:buAutoNum type="arabicPeriod"/>
            </a:pPr>
            <a:r>
              <a:rPr lang="es-US" sz="3200" b="0" dirty="0">
                <a:solidFill>
                  <a:schemeClr val="bg1"/>
                </a:solidFill>
                <a:latin typeface="Arial" panose="020B0604020202020204" pitchFamily="34" charset="0"/>
                <a:ea typeface="Calibri" panose="020F0502020204030204" pitchFamily="34" charset="0"/>
                <a:cs typeface="Arial" panose="020B0604020202020204" pitchFamily="34" charset="0"/>
              </a:rPr>
              <a:t>Prepare su propio estudio </a:t>
            </a:r>
            <a:endPar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14350" marR="0" lvl="0" indent="-514350">
              <a:spcBef>
                <a:spcPts val="0"/>
              </a:spcBef>
              <a:spcAft>
                <a:spcPts val="1200"/>
              </a:spcAft>
              <a:buSzPct val="100000"/>
              <a:buFont typeface="+mj-lt"/>
              <a:buAutoNum type="arabicPeriod"/>
            </a:pPr>
            <a:r>
              <a:rPr lang="es-US" sz="3200" b="0" dirty="0">
                <a:solidFill>
                  <a:schemeClr val="bg1"/>
                </a:solidFill>
                <a:latin typeface="Arial" panose="020B0604020202020204" pitchFamily="34" charset="0"/>
                <a:ea typeface="Calibri" panose="020F0502020204030204" pitchFamily="34" charset="0"/>
                <a:cs typeface="Arial" panose="020B0604020202020204" pitchFamily="34" charset="0"/>
              </a:rPr>
              <a:t>Ore</a:t>
            </a:r>
            <a:endPar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14350" marR="0" lvl="0" indent="-514350">
              <a:spcBef>
                <a:spcPts val="0"/>
              </a:spcBef>
              <a:spcAft>
                <a:spcPts val="1200"/>
              </a:spcAft>
              <a:buSzPct val="100000"/>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Utilice la Lista de Verificación de las Reuniones de Fundamentos </a:t>
            </a:r>
          </a:p>
          <a:p>
            <a:pPr marL="514350" marR="0" lvl="0" indent="-514350">
              <a:spcBef>
                <a:spcPts val="0"/>
              </a:spcBef>
              <a:spcAft>
                <a:spcPts val="1200"/>
              </a:spcAft>
              <a:buSzPct val="100000"/>
              <a:buFont typeface="+mj-lt"/>
              <a:buAutoNum type="arabicPeriod"/>
            </a:pPr>
            <a:r>
              <a:rPr lang="es-US" sz="3200" b="0" dirty="0">
                <a:solidFill>
                  <a:schemeClr val="bg1"/>
                </a:solidFill>
                <a:latin typeface="Arial" panose="020B0604020202020204" pitchFamily="34" charset="0"/>
                <a:ea typeface="Calibri" panose="020F0502020204030204" pitchFamily="34" charset="0"/>
                <a:cs typeface="Arial" panose="020B0604020202020204" pitchFamily="34" charset="0"/>
              </a:rPr>
              <a:t>Haz preguntas, no sermones</a:t>
            </a:r>
          </a:p>
        </p:txBody>
      </p:sp>
    </p:spTree>
    <p:extLst>
      <p:ext uri="{BB962C8B-B14F-4D97-AF65-F5344CB8AC3E}">
        <p14:creationId xmlns:p14="http://schemas.microsoft.com/office/powerpoint/2010/main" val="606782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DEC17-6052-4A8E-924D-698D72C3BAD7}"/>
              </a:ext>
            </a:extLst>
          </p:cNvPr>
          <p:cNvSpPr>
            <a:spLocks noGrp="1"/>
          </p:cNvSpPr>
          <p:nvPr>
            <p:ph type="sldNum" sz="quarter" idx="12"/>
          </p:nvPr>
        </p:nvSpPr>
        <p:spPr/>
        <p:txBody>
          <a:bodyPr/>
          <a:lstStyle/>
          <a:p>
            <a:pPr>
              <a:defRPr/>
            </a:pPr>
            <a:r>
              <a:rPr lang="en-US" sz="1800"/>
              <a:t>14</a:t>
            </a:r>
          </a:p>
        </p:txBody>
      </p:sp>
      <p:sp>
        <p:nvSpPr>
          <p:cNvPr id="5" name="Rectangle 4">
            <a:extLst>
              <a:ext uri="{FF2B5EF4-FFF2-40B4-BE49-F238E27FC236}">
                <a16:creationId xmlns:a16="http://schemas.microsoft.com/office/drawing/2014/main" id="{E6F8DB56-7C25-4773-A691-BAC6BBB62B50}"/>
              </a:ext>
            </a:extLst>
          </p:cNvPr>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Picture 5" descr="A group of people in a room&#10;&#10;Description automatically generated">
            <a:extLst>
              <a:ext uri="{FF2B5EF4-FFF2-40B4-BE49-F238E27FC236}">
                <a16:creationId xmlns:a16="http://schemas.microsoft.com/office/drawing/2014/main" id="{9403142B-F8A4-4606-B472-A433D319B4F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F89F59C8-B164-4C4C-B598-3DF79BB1F709}"/>
              </a:ext>
            </a:extLst>
          </p:cNvPr>
          <p:cNvSpPr txBox="1">
            <a:spLocks/>
          </p:cNvSpPr>
          <p:nvPr/>
        </p:nvSpPr>
        <p:spPr>
          <a:xfrm>
            <a:off x="1183341" y="1649505"/>
            <a:ext cx="7960660" cy="4061483"/>
          </a:xfrm>
          <a:prstGeom prst="rect">
            <a:avLst/>
          </a:prstGeom>
          <a:ln>
            <a:noFill/>
          </a:ln>
        </p:spPr>
        <p:txBody>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735013" lvl="0" indent="-514350" algn="l" eaLnBrk="1" hangingPunct="1">
              <a:spcBef>
                <a:spcPts val="0"/>
              </a:spcBef>
              <a:spcAft>
                <a:spcPts val="1200"/>
              </a:spcAft>
              <a:buSzPct val="100000"/>
              <a:buFont typeface="+mj-lt"/>
              <a:buAutoNum type="arabicPeriod" startAt="5"/>
            </a:pPr>
            <a:r>
              <a:rPr lang="es-US" sz="3200" b="0" dirty="0">
                <a:solidFill>
                  <a:srgbClr val="FFFFFF"/>
                </a:solidFill>
                <a:latin typeface="Arial" panose="020B0604020202020204" pitchFamily="34" charset="0"/>
                <a:ea typeface="Calibri" panose="020F0502020204030204" pitchFamily="34" charset="0"/>
                <a:cs typeface="Arial" panose="020B0604020202020204" pitchFamily="34" charset="0"/>
              </a:rPr>
              <a:t>Si alguien está hablando demasiado,    dirija una pregunta a otra persona.</a:t>
            </a:r>
            <a:endParaRPr lang="en-US" sz="3200" b="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marL="735013" lvl="0" indent="-514350" algn="l" eaLnBrk="1" hangingPunct="1">
              <a:spcBef>
                <a:spcPts val="0"/>
              </a:spcBef>
              <a:spcAft>
                <a:spcPts val="1200"/>
              </a:spcAft>
              <a:buSzPct val="100000"/>
              <a:buFont typeface="+mj-lt"/>
              <a:buAutoNum type="arabicPeriod" startAt="5"/>
            </a:pPr>
            <a:r>
              <a:rPr lang="es-US" sz="3200" b="0" dirty="0">
                <a:solidFill>
                  <a:srgbClr val="FFFFFF"/>
                </a:solidFill>
                <a:latin typeface="Arial" panose="020B0604020202020204" pitchFamily="34" charset="0"/>
                <a:ea typeface="Calibri" panose="020F0502020204030204" pitchFamily="34" charset="0"/>
                <a:cs typeface="Arial" panose="020B0604020202020204" pitchFamily="34" charset="0"/>
              </a:rPr>
              <a:t>Debe asegurarse de que todos estén participando</a:t>
            </a:r>
            <a:endParaRPr lang="en-US" sz="3200" b="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marL="690563" marR="0" lvl="0" indent="-466725" algn="l">
              <a:spcBef>
                <a:spcPts val="0"/>
              </a:spcBef>
              <a:spcAft>
                <a:spcPts val="1200"/>
              </a:spcAft>
              <a:buSzPct val="100000"/>
              <a:buFont typeface="+mj-lt"/>
              <a:buAutoNum type="arabicPeriod" startAt="7"/>
            </a:pPr>
            <a:r>
              <a:rPr lang="es-US" sz="3200" b="0" dirty="0">
                <a:latin typeface="Arial" panose="020B0604020202020204" pitchFamily="34" charset="0"/>
                <a:ea typeface="Calibri" panose="020F0502020204030204" pitchFamily="34" charset="0"/>
                <a:cs typeface="Arial" panose="020B0604020202020204" pitchFamily="34" charset="0"/>
              </a:rPr>
              <a:t>Ayude a todos a sentirse valorados</a:t>
            </a:r>
            <a:endParaRPr lang="en-US" sz="3200" b="0" dirty="0">
              <a:latin typeface="Arial" panose="020B0604020202020204" pitchFamily="34" charset="0"/>
              <a:ea typeface="Calibri" panose="020F0502020204030204" pitchFamily="34" charset="0"/>
              <a:cs typeface="Arial" panose="020B0604020202020204" pitchFamily="34" charset="0"/>
            </a:endParaRPr>
          </a:p>
          <a:p>
            <a:pPr marL="690563" marR="0" lvl="0" indent="-466725" algn="l">
              <a:spcBef>
                <a:spcPts val="0"/>
              </a:spcBef>
              <a:spcAft>
                <a:spcPts val="1200"/>
              </a:spcAft>
              <a:buSzPct val="100000"/>
              <a:buFont typeface="+mj-lt"/>
              <a:buAutoNum type="arabicPeriod" startAt="7"/>
            </a:pPr>
            <a:r>
              <a:rPr lang="es-US" sz="3200" b="0" dirty="0">
                <a:latin typeface="Arial" panose="020B0604020202020204" pitchFamily="34" charset="0"/>
                <a:ea typeface="Calibri" panose="020F0502020204030204" pitchFamily="34" charset="0"/>
                <a:cs typeface="Arial" panose="020B0604020202020204" pitchFamily="34" charset="0"/>
              </a:rPr>
              <a:t>Mantenlo simple </a:t>
            </a:r>
          </a:p>
        </p:txBody>
      </p:sp>
      <p:sp>
        <p:nvSpPr>
          <p:cNvPr id="8" name="Slide Number Placeholder 3">
            <a:extLst>
              <a:ext uri="{FF2B5EF4-FFF2-40B4-BE49-F238E27FC236}">
                <a16:creationId xmlns:a16="http://schemas.microsoft.com/office/drawing/2014/main" id="{FAE2D6D6-4387-4357-A535-DCCC534F7BC6}"/>
              </a:ext>
            </a:extLst>
          </p:cNvPr>
          <p:cNvSpPr txBox="1">
            <a:spLocks/>
          </p:cNvSpPr>
          <p:nvPr/>
        </p:nvSpPr>
        <p:spPr bwMode="auto">
          <a:xfrm>
            <a:off x="7010400" y="638175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b="0" kern="12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3200" b="1" kern="1200">
                <a:solidFill>
                  <a:schemeClr val="bg1"/>
                </a:solidFill>
                <a:latin typeface="Arial" charset="0"/>
                <a:ea typeface="+mn-ea"/>
                <a:cs typeface="Arial" charset="0"/>
              </a:defRPr>
            </a:lvl2pPr>
            <a:lvl3pPr marL="11430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3pPr>
            <a:lvl4pPr marL="16002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4pPr>
            <a:lvl5pPr marL="20574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5pPr>
            <a:lvl6pPr marL="25146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6pPr>
            <a:lvl7pPr marL="29718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7pPr>
            <a:lvl8pPr marL="34290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8pPr>
            <a:lvl9pPr marL="38862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9pPr>
          </a:lstStyle>
          <a:p>
            <a:pPr eaLnBrk="1" hangingPunct="1">
              <a:spcBef>
                <a:spcPct val="0"/>
              </a:spcBef>
              <a:buFontTx/>
              <a:buNone/>
            </a:pPr>
            <a:r>
              <a:rPr lang="en-US" altLang="en-US" sz="1800" dirty="0"/>
              <a:t>15</a:t>
            </a:r>
          </a:p>
          <a:p>
            <a:pPr eaLnBrk="1" hangingPunct="1">
              <a:spcBef>
                <a:spcPct val="0"/>
              </a:spcBef>
              <a:buFontTx/>
              <a:buNone/>
            </a:pPr>
            <a:endParaRPr lang="en-US" altLang="en-US" sz="1800" b="1" dirty="0"/>
          </a:p>
        </p:txBody>
      </p:sp>
      <p:sp>
        <p:nvSpPr>
          <p:cNvPr id="3" name="Rectangle 2">
            <a:extLst>
              <a:ext uri="{FF2B5EF4-FFF2-40B4-BE49-F238E27FC236}">
                <a16:creationId xmlns:a16="http://schemas.microsoft.com/office/drawing/2014/main" id="{26868DF4-1D18-4FAF-9D73-C3090A80CC63}"/>
              </a:ext>
            </a:extLst>
          </p:cNvPr>
          <p:cNvSpPr/>
          <p:nvPr/>
        </p:nvSpPr>
        <p:spPr>
          <a:xfrm>
            <a:off x="0" y="602695"/>
            <a:ext cx="9144000" cy="584775"/>
          </a:xfrm>
          <a:prstGeom prst="rect">
            <a:avLst/>
          </a:prstGeom>
        </p:spPr>
        <p:txBody>
          <a:bodyPr wrap="square">
            <a:spAutoFit/>
          </a:bodyPr>
          <a:lstStyle/>
          <a:p>
            <a:pPr algn="ctr"/>
            <a:r>
              <a:rPr lang="es-419" sz="3200" dirty="0">
                <a:solidFill>
                  <a:schemeClr val="bg1"/>
                </a:solidFill>
              </a:rPr>
              <a:t>Cómo Dirigir una Reunión de Fundamentos</a:t>
            </a:r>
            <a:endParaRPr lang="en-US" sz="3200" dirty="0">
              <a:solidFill>
                <a:schemeClr val="bg1"/>
              </a:solidFill>
            </a:endParaRPr>
          </a:p>
        </p:txBody>
      </p:sp>
    </p:spTree>
    <p:extLst>
      <p:ext uri="{BB962C8B-B14F-4D97-AF65-F5344CB8AC3E}">
        <p14:creationId xmlns:p14="http://schemas.microsoft.com/office/powerpoint/2010/main" val="378238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DEC17-6052-4A8E-924D-698D72C3BAD7}"/>
              </a:ext>
            </a:extLst>
          </p:cNvPr>
          <p:cNvSpPr>
            <a:spLocks noGrp="1"/>
          </p:cNvSpPr>
          <p:nvPr>
            <p:ph type="sldNum" sz="quarter" idx="12"/>
          </p:nvPr>
        </p:nvSpPr>
        <p:spPr/>
        <p:txBody>
          <a:bodyPr/>
          <a:lstStyle/>
          <a:p>
            <a:pPr>
              <a:defRPr/>
            </a:pPr>
            <a:r>
              <a:rPr lang="en-US" sz="1800"/>
              <a:t>14</a:t>
            </a:r>
          </a:p>
        </p:txBody>
      </p:sp>
      <p:sp>
        <p:nvSpPr>
          <p:cNvPr id="5" name="Rectangle 4">
            <a:extLst>
              <a:ext uri="{FF2B5EF4-FFF2-40B4-BE49-F238E27FC236}">
                <a16:creationId xmlns:a16="http://schemas.microsoft.com/office/drawing/2014/main" id="{E6F8DB56-7C25-4773-A691-BAC6BBB62B50}"/>
              </a:ext>
            </a:extLst>
          </p:cNvPr>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Picture 5" descr="A group of people in a room&#10;&#10;Description automatically generated">
            <a:extLst>
              <a:ext uri="{FF2B5EF4-FFF2-40B4-BE49-F238E27FC236}">
                <a16:creationId xmlns:a16="http://schemas.microsoft.com/office/drawing/2014/main" id="{9403142B-F8A4-4606-B472-A433D319B4F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F89F59C8-B164-4C4C-B598-3DF79BB1F709}"/>
              </a:ext>
            </a:extLst>
          </p:cNvPr>
          <p:cNvSpPr txBox="1">
            <a:spLocks/>
          </p:cNvSpPr>
          <p:nvPr/>
        </p:nvSpPr>
        <p:spPr>
          <a:xfrm>
            <a:off x="1" y="1790165"/>
            <a:ext cx="9144000" cy="3920824"/>
          </a:xfrm>
          <a:prstGeom prst="rect">
            <a:avLst/>
          </a:prstGeom>
          <a:ln>
            <a:noFill/>
          </a:ln>
        </p:spPr>
        <p:txBody>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738188" marR="0" lvl="0" indent="-514350" algn="l">
              <a:spcBef>
                <a:spcPts val="0"/>
              </a:spcBef>
              <a:spcAft>
                <a:spcPts val="1200"/>
              </a:spcAft>
              <a:buSzPct val="100000"/>
              <a:buFont typeface="+mj-lt"/>
              <a:buAutoNum type="arabicPeriod" startAt="9"/>
            </a:pPr>
            <a:r>
              <a:rPr lang="es-US" sz="3200" b="0" dirty="0">
                <a:latin typeface="Arial" panose="020B0604020202020204" pitchFamily="34" charset="0"/>
                <a:ea typeface="Calibri" panose="020F0502020204030204" pitchFamily="34" charset="0"/>
                <a:cs typeface="Arial" panose="020B0604020202020204" pitchFamily="34" charset="0"/>
              </a:rPr>
              <a:t>Las Relaciones son importantes </a:t>
            </a:r>
          </a:p>
          <a:p>
            <a:pPr marL="690563" marR="0" lvl="0" indent="-690563" algn="l">
              <a:spcBef>
                <a:spcPts val="0"/>
              </a:spcBef>
              <a:spcAft>
                <a:spcPts val="1200"/>
              </a:spcAft>
              <a:buSzPct val="100000"/>
              <a:buFont typeface="+mj-lt"/>
              <a:buAutoNum type="arabicPeriod" startAt="9"/>
            </a:pPr>
            <a:r>
              <a:rPr lang="es-US" sz="3200" b="0" dirty="0">
                <a:latin typeface="Arial" panose="020B0604020202020204" pitchFamily="34" charset="0"/>
                <a:ea typeface="Calibri" panose="020F0502020204030204" pitchFamily="34" charset="0"/>
                <a:cs typeface="Arial" panose="020B0604020202020204" pitchFamily="34" charset="0"/>
              </a:rPr>
              <a:t>No se sienta con la obligación de cubrir cierta cantidad de material en cada reunión</a:t>
            </a:r>
            <a:endParaRPr lang="en-US" sz="3200" b="0" dirty="0">
              <a:latin typeface="Arial" panose="020B0604020202020204" pitchFamily="34" charset="0"/>
              <a:ea typeface="Calibri" panose="020F0502020204030204" pitchFamily="34" charset="0"/>
              <a:cs typeface="Arial" panose="020B0604020202020204" pitchFamily="34" charset="0"/>
            </a:endParaRPr>
          </a:p>
          <a:p>
            <a:pPr marL="690563" marR="0" lvl="0" indent="-690563" algn="l">
              <a:spcBef>
                <a:spcPts val="0"/>
              </a:spcBef>
              <a:spcAft>
                <a:spcPts val="1200"/>
              </a:spcAft>
              <a:buSzPct val="100000"/>
              <a:buFont typeface="+mj-lt"/>
              <a:buAutoNum type="arabicPeriod" startAt="9"/>
            </a:pPr>
            <a:r>
              <a:rPr lang="es-US" sz="3200" b="0" dirty="0">
                <a:latin typeface="Arial" panose="020B0604020202020204" pitchFamily="34" charset="0"/>
                <a:ea typeface="Calibri" panose="020F0502020204030204" pitchFamily="34" charset="0"/>
                <a:cs typeface="Arial" panose="020B0604020202020204" pitchFamily="34" charset="0"/>
              </a:rPr>
              <a:t>Comience y termine a tiempo</a:t>
            </a:r>
            <a:endParaRPr lang="en-US" sz="3200" b="0" dirty="0">
              <a:latin typeface="Arial" panose="020B0604020202020204" pitchFamily="34" charset="0"/>
              <a:ea typeface="Calibri" panose="020F0502020204030204" pitchFamily="34" charset="0"/>
              <a:cs typeface="Arial" panose="020B0604020202020204" pitchFamily="34" charset="0"/>
            </a:endParaRPr>
          </a:p>
          <a:p>
            <a:pPr marL="690563" marR="0" lvl="0" indent="-690563" algn="l">
              <a:spcBef>
                <a:spcPts val="0"/>
              </a:spcBef>
              <a:spcAft>
                <a:spcPts val="0"/>
              </a:spcAft>
              <a:buSzPct val="100000"/>
              <a:buFont typeface="+mj-lt"/>
              <a:buAutoNum type="arabicPeriod" startAt="9"/>
            </a:pPr>
            <a:r>
              <a:rPr lang="es-US" sz="3200" b="0" dirty="0">
                <a:latin typeface="Arial" panose="020B0604020202020204" pitchFamily="34" charset="0"/>
                <a:ea typeface="Calibri" panose="020F0502020204030204" pitchFamily="34" charset="0"/>
                <a:cs typeface="Arial" panose="020B0604020202020204" pitchFamily="34" charset="0"/>
              </a:rPr>
              <a:t>Durante la primera reunión:</a:t>
            </a:r>
            <a:endParaRPr lang="en-US" sz="3200" b="0" dirty="0">
              <a:latin typeface="Arial" panose="020B0604020202020204" pitchFamily="34" charset="0"/>
              <a:ea typeface="Calibri" panose="020F0502020204030204" pitchFamily="34" charset="0"/>
              <a:cs typeface="Arial" panose="020B0604020202020204" pitchFamily="34" charset="0"/>
            </a:endParaRPr>
          </a:p>
          <a:p>
            <a:pPr marR="0" lvl="1" algn="l">
              <a:spcBef>
                <a:spcPts val="0"/>
              </a:spcBef>
              <a:spcAft>
                <a:spcPts val="1200"/>
              </a:spcAft>
              <a:buClr>
                <a:srgbClr val="000000"/>
              </a:buClr>
              <a:buSzPct val="100000"/>
            </a:pPr>
            <a:r>
              <a:rPr lang="es-US" sz="3200" b="0" dirty="0">
                <a:latin typeface="Arial" panose="020B0604020202020204" pitchFamily="34" charset="0"/>
                <a:ea typeface="Calibri" panose="020F0502020204030204" pitchFamily="34" charset="0"/>
                <a:cs typeface="Arial" panose="020B0604020202020204" pitchFamily="34" charset="0"/>
              </a:rPr>
              <a:t>  Explique la importancia de la confidencialidad</a:t>
            </a:r>
            <a:endParaRPr lang="en-US" sz="3200" b="0" dirty="0">
              <a:latin typeface="Arial" panose="020B0604020202020204" pitchFamily="34" charset="0"/>
              <a:ea typeface="Calibri" panose="020F050202020403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FAE2D6D6-4387-4357-A535-DCCC534F7BC6}"/>
              </a:ext>
            </a:extLst>
          </p:cNvPr>
          <p:cNvSpPr txBox="1">
            <a:spLocks/>
          </p:cNvSpPr>
          <p:nvPr/>
        </p:nvSpPr>
        <p:spPr bwMode="auto">
          <a:xfrm>
            <a:off x="7010400" y="638175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b="0" kern="12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3200" b="1" kern="1200">
                <a:solidFill>
                  <a:schemeClr val="bg1"/>
                </a:solidFill>
                <a:latin typeface="Arial" charset="0"/>
                <a:ea typeface="+mn-ea"/>
                <a:cs typeface="Arial" charset="0"/>
              </a:defRPr>
            </a:lvl2pPr>
            <a:lvl3pPr marL="11430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3pPr>
            <a:lvl4pPr marL="16002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4pPr>
            <a:lvl5pPr marL="2057400" indent="-228600" algn="l" rtl="0" eaLnBrk="0" fontAlgn="base" hangingPunct="0">
              <a:spcBef>
                <a:spcPct val="20000"/>
              </a:spcBef>
              <a:spcAft>
                <a:spcPct val="0"/>
              </a:spcAft>
              <a:buChar char="»"/>
              <a:defRPr sz="3200" b="1" kern="1200">
                <a:solidFill>
                  <a:schemeClr val="bg1"/>
                </a:solidFill>
                <a:latin typeface="Arial" charset="0"/>
                <a:ea typeface="+mn-ea"/>
                <a:cs typeface="Arial" charset="0"/>
              </a:defRPr>
            </a:lvl5pPr>
            <a:lvl6pPr marL="25146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6pPr>
            <a:lvl7pPr marL="29718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7pPr>
            <a:lvl8pPr marL="34290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8pPr>
            <a:lvl9pPr marL="3886200" indent="-228600" algn="l" defTabSz="914400" rtl="0" eaLnBrk="0" fontAlgn="base" latinLnBrk="0" hangingPunct="0">
              <a:spcBef>
                <a:spcPct val="20000"/>
              </a:spcBef>
              <a:spcAft>
                <a:spcPct val="0"/>
              </a:spcAft>
              <a:buChar char="»"/>
              <a:defRPr sz="3200" b="1" kern="1200">
                <a:solidFill>
                  <a:schemeClr val="bg1"/>
                </a:solidFill>
                <a:latin typeface="Arial" charset="0"/>
                <a:ea typeface="+mn-ea"/>
                <a:cs typeface="Arial" charset="0"/>
              </a:defRPr>
            </a:lvl9pPr>
          </a:lstStyle>
          <a:p>
            <a:pPr eaLnBrk="1" hangingPunct="1">
              <a:spcBef>
                <a:spcPct val="0"/>
              </a:spcBef>
              <a:buFontTx/>
              <a:buNone/>
            </a:pPr>
            <a:r>
              <a:rPr lang="en-US" altLang="en-US" sz="1800" dirty="0"/>
              <a:t>15</a:t>
            </a:r>
          </a:p>
          <a:p>
            <a:pPr eaLnBrk="1" hangingPunct="1">
              <a:spcBef>
                <a:spcPct val="0"/>
              </a:spcBef>
              <a:buFontTx/>
              <a:buNone/>
            </a:pPr>
            <a:endParaRPr lang="en-US" altLang="en-US" sz="1800" b="1" dirty="0"/>
          </a:p>
        </p:txBody>
      </p:sp>
      <p:sp>
        <p:nvSpPr>
          <p:cNvPr id="9" name="Rectangle 8">
            <a:extLst>
              <a:ext uri="{FF2B5EF4-FFF2-40B4-BE49-F238E27FC236}">
                <a16:creationId xmlns:a16="http://schemas.microsoft.com/office/drawing/2014/main" id="{C6F41D98-FA35-4EB9-B6AE-2AA0B0E66E7B}"/>
              </a:ext>
            </a:extLst>
          </p:cNvPr>
          <p:cNvSpPr/>
          <p:nvPr/>
        </p:nvSpPr>
        <p:spPr>
          <a:xfrm>
            <a:off x="0" y="602695"/>
            <a:ext cx="9144000" cy="584775"/>
          </a:xfrm>
          <a:prstGeom prst="rect">
            <a:avLst/>
          </a:prstGeom>
        </p:spPr>
        <p:txBody>
          <a:bodyPr wrap="square">
            <a:spAutoFit/>
          </a:bodyPr>
          <a:lstStyle/>
          <a:p>
            <a:pPr algn="ctr"/>
            <a:r>
              <a:rPr lang="es-419" sz="3200" dirty="0">
                <a:solidFill>
                  <a:schemeClr val="bg1"/>
                </a:solidFill>
              </a:rPr>
              <a:t>Cómo Dirigir una Reunión de Fundamentos</a:t>
            </a:r>
            <a:endParaRPr lang="en-US" sz="3200" dirty="0">
              <a:solidFill>
                <a:schemeClr val="bg1"/>
              </a:solidFill>
            </a:endParaRPr>
          </a:p>
        </p:txBody>
      </p:sp>
    </p:spTree>
    <p:extLst>
      <p:ext uri="{BB962C8B-B14F-4D97-AF65-F5344CB8AC3E}">
        <p14:creationId xmlns:p14="http://schemas.microsoft.com/office/powerpoint/2010/main" val="1120075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D8E82-13FA-47EF-8C95-B5B88424B2DC}"/>
              </a:ext>
            </a:extLst>
          </p:cNvPr>
          <p:cNvSpPr>
            <a:spLocks noGrp="1"/>
          </p:cNvSpPr>
          <p:nvPr>
            <p:ph type="sldNum" sz="quarter" idx="12"/>
          </p:nvPr>
        </p:nvSpPr>
        <p:spPr/>
        <p:txBody>
          <a:bodyPr/>
          <a:lstStyle/>
          <a:p>
            <a:pPr>
              <a:defRPr/>
            </a:pPr>
            <a:r>
              <a:rPr lang="en-US" sz="1800" dirty="0"/>
              <a:t>16</a:t>
            </a:r>
          </a:p>
        </p:txBody>
      </p:sp>
      <p:pic>
        <p:nvPicPr>
          <p:cNvPr id="3" name="Picture 2" descr="Image result for checklist clipart">
            <a:extLst>
              <a:ext uri="{FF2B5EF4-FFF2-40B4-BE49-F238E27FC236}">
                <a16:creationId xmlns:a16="http://schemas.microsoft.com/office/drawing/2014/main" id="{DA5516DE-06F0-4CD6-A037-114849700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817" y="114300"/>
            <a:ext cx="1776766" cy="25954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FDCC610-651C-4F7A-969C-D98595EC62DD}"/>
              </a:ext>
            </a:extLst>
          </p:cNvPr>
          <p:cNvSpPr/>
          <p:nvPr/>
        </p:nvSpPr>
        <p:spPr>
          <a:xfrm>
            <a:off x="976512" y="2047655"/>
            <a:ext cx="7100688" cy="4201150"/>
          </a:xfrm>
          <a:prstGeom prst="rect">
            <a:avLst/>
          </a:prstGeom>
        </p:spPr>
        <p:txBody>
          <a:bodyPr wrap="square">
            <a:spAutoFit/>
          </a:bodyPr>
          <a:lstStyle/>
          <a:p>
            <a:pPr marL="457200" marR="0" indent="-454025">
              <a:spcBef>
                <a:spcPts val="0"/>
              </a:spcBef>
              <a:spcAft>
                <a:spcPts val="1800"/>
              </a:spcAft>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No hables demasiado</a:t>
            </a:r>
          </a:p>
          <a:p>
            <a:pPr marL="342900" marR="0" lvl="0" indent="-342900">
              <a:spcBef>
                <a:spcPts val="0"/>
              </a:spcBef>
              <a:spcAft>
                <a:spcPts val="1800"/>
              </a:spcAft>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 Recuerda que Dios es el maestro</a:t>
            </a:r>
          </a:p>
          <a:p>
            <a:pPr marL="349250" marR="0" lvl="0" indent="-349250">
              <a:spcBef>
                <a:spcPts val="0"/>
              </a:spcBef>
              <a:spcAft>
                <a:spcPts val="1800"/>
              </a:spcAft>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  Haz preguntas y escucha</a:t>
            </a:r>
          </a:p>
          <a:p>
            <a:pPr marL="342900" marR="0" lvl="0" indent="-342900">
              <a:spcBef>
                <a:spcPts val="0"/>
              </a:spcBef>
              <a:spcAft>
                <a:spcPts val="1800"/>
              </a:spcAft>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 Mantenlo simple </a:t>
            </a:r>
          </a:p>
          <a:p>
            <a:pPr marL="342900" marR="0" lvl="0" indent="-342900">
              <a:spcBef>
                <a:spcPts val="0"/>
              </a:spcBef>
              <a:spcAft>
                <a:spcPts val="1800"/>
              </a:spcAft>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  Asegúrate que todos participen</a:t>
            </a:r>
          </a:p>
          <a:p>
            <a:pPr marL="342900" marR="0" lvl="0" indent="-342900">
              <a:spcBef>
                <a:spcPts val="0"/>
              </a:spcBef>
              <a:spcAft>
                <a:spcPts val="1800"/>
              </a:spcAft>
              <a:buFont typeface="+mj-lt"/>
              <a:buAutoNum type="arabicPeriod"/>
            </a:pPr>
            <a:r>
              <a:rPr lang="es-ES" sz="3200" b="0" dirty="0">
                <a:solidFill>
                  <a:schemeClr val="bg1"/>
                </a:solidFill>
                <a:latin typeface="Arial" panose="020B0604020202020204" pitchFamily="34" charset="0"/>
                <a:ea typeface="Calibri" panose="020F0502020204030204" pitchFamily="34" charset="0"/>
                <a:cs typeface="Arial" panose="020B0604020202020204" pitchFamily="34" charset="0"/>
              </a:rPr>
              <a:t> Da retroalimentación positiva </a:t>
            </a:r>
            <a:endParaRPr lang="en-US" sz="3200" b="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409D50-BDA0-47D9-9500-BEB79169DD9F}"/>
              </a:ext>
            </a:extLst>
          </p:cNvPr>
          <p:cNvSpPr/>
          <p:nvPr/>
        </p:nvSpPr>
        <p:spPr>
          <a:xfrm>
            <a:off x="178417" y="1058092"/>
            <a:ext cx="6966972" cy="707886"/>
          </a:xfrm>
          <a:prstGeom prst="rect">
            <a:avLst/>
          </a:prstGeom>
        </p:spPr>
        <p:txBody>
          <a:bodyPr wrap="none">
            <a:spAutoFit/>
          </a:bodyPr>
          <a:lstStyle/>
          <a:p>
            <a:pPr marL="114300" marR="0">
              <a:spcBef>
                <a:spcPts val="0"/>
              </a:spcBef>
              <a:spcAft>
                <a:spcPts val="1200"/>
              </a:spcAft>
            </a:pPr>
            <a:r>
              <a:rPr lang="en-US" sz="4000" err="1">
                <a:solidFill>
                  <a:schemeClr val="bg1"/>
                </a:solidFill>
                <a:latin typeface="Arial" panose="020B0604020202020204" pitchFamily="34" charset="0"/>
                <a:ea typeface="Calibri" panose="020F0502020204030204" pitchFamily="34" charset="0"/>
                <a:cs typeface="Arial" panose="020B0604020202020204" pitchFamily="34" charset="0"/>
              </a:rPr>
              <a:t>Recordatorios</a:t>
            </a: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 Pre-</a:t>
            </a:r>
            <a:r>
              <a:rPr lang="en-US" sz="4000" err="1">
                <a:solidFill>
                  <a:schemeClr val="bg1"/>
                </a:solidFill>
                <a:latin typeface="Arial" panose="020B0604020202020204" pitchFamily="34" charset="0"/>
                <a:ea typeface="Calibri" panose="020F0502020204030204" pitchFamily="34" charset="0"/>
                <a:cs typeface="Arial" panose="020B0604020202020204" pitchFamily="34" charset="0"/>
              </a:rPr>
              <a:t>Reunión</a:t>
            </a:r>
            <a:endParaRPr lang="en-US" sz="3200" b="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4421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4F531-991A-4AD3-A2EC-6F8DF6D202A6}"/>
              </a:ext>
            </a:extLst>
          </p:cNvPr>
          <p:cNvPicPr>
            <a:picLocks noChangeAspect="1"/>
          </p:cNvPicPr>
          <p:nvPr/>
        </p:nvPicPr>
        <p:blipFill>
          <a:blip r:embed="rId2"/>
          <a:stretch>
            <a:fillRect/>
          </a:stretch>
        </p:blipFill>
        <p:spPr>
          <a:xfrm>
            <a:off x="2211511" y="136525"/>
            <a:ext cx="4720978" cy="6356350"/>
          </a:xfrm>
          <a:prstGeom prst="rect">
            <a:avLst/>
          </a:prstGeom>
        </p:spPr>
      </p:pic>
    </p:spTree>
    <p:extLst>
      <p:ext uri="{BB962C8B-B14F-4D97-AF65-F5344CB8AC3E}">
        <p14:creationId xmlns:p14="http://schemas.microsoft.com/office/powerpoint/2010/main" val="1132173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1"/>
              <a:t>18</a:t>
            </a:r>
          </a:p>
          <a:p>
            <a:pPr eaLnBrk="1" hangingPunct="1">
              <a:spcBef>
                <a:spcPct val="0"/>
              </a:spcBef>
              <a:buFontTx/>
              <a:buNone/>
            </a:pPr>
            <a:endParaRPr lang="en-US" altLang="en-US" sz="1800" b="1"/>
          </a:p>
        </p:txBody>
      </p:sp>
      <p:pic>
        <p:nvPicPr>
          <p:cNvPr id="8" name="Picture 7" descr="A group of people in a room&#10;&#10;Description automatically generated">
            <a:extLst>
              <a:ext uri="{FF2B5EF4-FFF2-40B4-BE49-F238E27FC236}">
                <a16:creationId xmlns:a16="http://schemas.microsoft.com/office/drawing/2014/main" id="{A2D81A4D-2F3F-483B-AC55-74C7420D7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2ECCF2C-28E3-472B-B6EE-3D5C95537DF4}"/>
              </a:ext>
            </a:extLst>
          </p:cNvPr>
          <p:cNvGrpSpPr/>
          <p:nvPr/>
        </p:nvGrpSpPr>
        <p:grpSpPr>
          <a:xfrm>
            <a:off x="3222830" y="4576100"/>
            <a:ext cx="4090737" cy="2043775"/>
            <a:chOff x="4531894" y="4609632"/>
            <a:chExt cx="4090737" cy="2043775"/>
          </a:xfrm>
        </p:grpSpPr>
        <p:grpSp>
          <p:nvGrpSpPr>
            <p:cNvPr id="14" name="Group 13">
              <a:extLst>
                <a:ext uri="{FF2B5EF4-FFF2-40B4-BE49-F238E27FC236}">
                  <a16:creationId xmlns:a16="http://schemas.microsoft.com/office/drawing/2014/main" id="{DA364A34-609F-432C-9ABC-364B81CC1FFD}"/>
                </a:ext>
              </a:extLst>
            </p:cNvPr>
            <p:cNvGrpSpPr/>
            <p:nvPr/>
          </p:nvGrpSpPr>
          <p:grpSpPr>
            <a:xfrm>
              <a:off x="4531894" y="4609632"/>
              <a:ext cx="4090737" cy="2043775"/>
              <a:chOff x="2779294" y="0"/>
              <a:chExt cx="4090737" cy="2043775"/>
            </a:xfrm>
          </p:grpSpPr>
          <p:sp>
            <p:nvSpPr>
              <p:cNvPr id="16" name="Rounded Rectangle 2928">
                <a:extLst>
                  <a:ext uri="{FF2B5EF4-FFF2-40B4-BE49-F238E27FC236}">
                    <a16:creationId xmlns:a16="http://schemas.microsoft.com/office/drawing/2014/main" id="{172B63BA-0D6D-4525-8B11-98663D3FB360}"/>
                  </a:ext>
                </a:extLst>
              </p:cNvPr>
              <p:cNvSpPr/>
              <p:nvPr/>
            </p:nvSpPr>
            <p:spPr>
              <a:xfrm>
                <a:off x="2779294" y="0"/>
                <a:ext cx="4090737" cy="2043775"/>
              </a:xfrm>
              <a:prstGeom prst="roundRect">
                <a:avLst>
                  <a:gd name="adj" fmla="val 2688"/>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0"/>
                  </a:spcAft>
                </a:pPr>
                <a:r>
                  <a:rPr lang="en-US" sz="3200">
                    <a:latin typeface="Arial" panose="020B0604020202020204" pitchFamily="34" charset="0"/>
                    <a:ea typeface="Calibri" panose="020F050202020403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316E21E-1BAC-4896-8C7C-83F412D17319}"/>
                  </a:ext>
                </a:extLst>
              </p:cNvPr>
              <p:cNvSpPr txBox="1"/>
              <p:nvPr/>
            </p:nvSpPr>
            <p:spPr>
              <a:xfrm>
                <a:off x="2779294" y="697446"/>
                <a:ext cx="4090737" cy="584775"/>
              </a:xfrm>
              <a:prstGeom prst="rect">
                <a:avLst/>
              </a:prstGeom>
              <a:noFill/>
            </p:spPr>
            <p:txBody>
              <a:bodyPr wrap="square" rtlCol="0">
                <a:spAutoFit/>
              </a:bodyPr>
              <a:lstStyle/>
              <a:p>
                <a:pPr algn="ctr"/>
                <a:r>
                  <a:rPr lang="es-MX" sz="3200" dirty="0">
                    <a:latin typeface="Arial" panose="020B0604020202020204" pitchFamily="34" charset="0"/>
                    <a:ea typeface="Calibri" panose="020F0502020204030204" pitchFamily="34" charset="0"/>
                    <a:cs typeface="Arial" panose="020B0604020202020204" pitchFamily="34" charset="0"/>
                  </a:rPr>
                  <a:t>Venir,</a:t>
                </a:r>
                <a:r>
                  <a:rPr lang="en-US" sz="3200" dirty="0">
                    <a:latin typeface="Calibri" panose="020F0502020204030204" pitchFamily="34" charset="0"/>
                    <a:ea typeface="Calibri" panose="020F0502020204030204" pitchFamily="34" charset="0"/>
                    <a:cs typeface="Arial" panose="020B0604020202020204" pitchFamily="34" charset="0"/>
                  </a:rPr>
                  <a:t> </a:t>
                </a:r>
                <a:r>
                  <a:rPr lang="en-US" sz="3200" b="1" dirty="0" err="1"/>
                  <a:t>Capitulo</a:t>
                </a:r>
                <a:r>
                  <a:rPr lang="en-US" sz="3200" b="1" dirty="0"/>
                  <a:t> 1</a:t>
                </a:r>
              </a:p>
            </p:txBody>
          </p:sp>
          <p:sp>
            <p:nvSpPr>
              <p:cNvPr id="18" name="Rectangle 17">
                <a:extLst>
                  <a:ext uri="{FF2B5EF4-FFF2-40B4-BE49-F238E27FC236}">
                    <a16:creationId xmlns:a16="http://schemas.microsoft.com/office/drawing/2014/main" id="{20294C9D-529D-458D-8D37-2A94495B3A3F}"/>
                  </a:ext>
                </a:extLst>
              </p:cNvPr>
              <p:cNvSpPr/>
              <p:nvPr/>
            </p:nvSpPr>
            <p:spPr>
              <a:xfrm>
                <a:off x="2779294" y="1310982"/>
                <a:ext cx="4090737" cy="584775"/>
              </a:xfrm>
              <a:prstGeom prst="rect">
                <a:avLst/>
              </a:prstGeom>
            </p:spPr>
            <p:txBody>
              <a:bodyPr wrap="square">
                <a:spAutoFit/>
              </a:bodyPr>
              <a:lstStyle/>
              <a:p>
                <a:pPr algn="ctr"/>
                <a:r>
                  <a:rPr lang="en-US" altLang="en-US" sz="3200" b="0" dirty="0"/>
                  <a:t>El </a:t>
                </a:r>
                <a:r>
                  <a:rPr lang="en-US" altLang="en-US" sz="3200" b="0" dirty="0" err="1"/>
                  <a:t>entrenador</a:t>
                </a:r>
                <a:r>
                  <a:rPr lang="en-US" altLang="en-US" sz="3200" b="0" dirty="0"/>
                  <a:t> </a:t>
                </a:r>
                <a:r>
                  <a:rPr lang="en-US" altLang="en-US" sz="3200" b="0" dirty="0" err="1"/>
                  <a:t>lidera</a:t>
                </a:r>
                <a:r>
                  <a:rPr lang="en-US" altLang="en-US" sz="3200" b="0" dirty="0"/>
                  <a:t> </a:t>
                </a:r>
              </a:p>
            </p:txBody>
          </p:sp>
        </p:grpSp>
        <p:sp>
          <p:nvSpPr>
            <p:cNvPr id="15" name="Rectangle 14">
              <a:extLst>
                <a:ext uri="{FF2B5EF4-FFF2-40B4-BE49-F238E27FC236}">
                  <a16:creationId xmlns:a16="http://schemas.microsoft.com/office/drawing/2014/main" id="{2FC8ACDA-3C85-4677-AE67-4AAB897DF730}"/>
                </a:ext>
              </a:extLst>
            </p:cNvPr>
            <p:cNvSpPr/>
            <p:nvPr/>
          </p:nvSpPr>
          <p:spPr>
            <a:xfrm>
              <a:off x="4680283" y="4748450"/>
              <a:ext cx="3785937" cy="783741"/>
            </a:xfrm>
            <a:prstGeom prst="rect">
              <a:avLst/>
            </a:prstGeom>
          </p:spPr>
          <p:txBody>
            <a:bodyPr wrap="square">
              <a:spAutoFit/>
            </a:bodyPr>
            <a:lstStyle/>
            <a:p>
              <a:pPr marL="0" marR="0" algn="ctr">
                <a:lnSpc>
                  <a:spcPct val="115000"/>
                </a:lnSpc>
                <a:spcBef>
                  <a:spcPts val="0"/>
                </a:spcBef>
                <a:spcAft>
                  <a:spcPts val="0"/>
                </a:spcAft>
              </a:pPr>
              <a:r>
                <a:rPr lang="es-MX" sz="3200" dirty="0">
                  <a:latin typeface="Arial" panose="020B0604020202020204" pitchFamily="34" charset="0"/>
                  <a:ea typeface="Calibri" panose="020F0502020204030204" pitchFamily="34" charset="0"/>
                  <a:cs typeface="Arial" panose="020B0604020202020204" pitchFamily="34" charset="0"/>
                </a:rPr>
                <a:t>Fundamentos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MX" sz="800" dirty="0">
                  <a:latin typeface="Arial" panose="020B0604020202020204" pitchFamily="34" charset="0"/>
                  <a:ea typeface="Calibri" panose="020F0502020204030204" pitchFamily="34" charset="0"/>
                  <a:cs typeface="Arial" panose="020B0604020202020204" pitchFamily="34"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19004892-AB6B-4C4E-85C2-DEDC57F4DD52}"/>
              </a:ext>
            </a:extLst>
          </p:cNvPr>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bg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r>
              <a:rPr lang="en-US" sz="1800" dirty="0"/>
              <a:t>3</a:t>
            </a:r>
          </a:p>
        </p:txBody>
      </p:sp>
      <p:cxnSp>
        <p:nvCxnSpPr>
          <p:cNvPr id="20" name="Straight Arrow Connector 19">
            <a:extLst>
              <a:ext uri="{FF2B5EF4-FFF2-40B4-BE49-F238E27FC236}">
                <a16:creationId xmlns:a16="http://schemas.microsoft.com/office/drawing/2014/main" id="{48920628-F414-44EC-8434-3E71D1BAF896}"/>
              </a:ext>
            </a:extLst>
          </p:cNvPr>
          <p:cNvCxnSpPr>
            <a:cxnSpLocks/>
            <a:stCxn id="17" idx="3"/>
          </p:cNvCxnSpPr>
          <p:nvPr/>
        </p:nvCxnSpPr>
        <p:spPr bwMode="auto">
          <a:xfrm>
            <a:off x="7313567" y="5565934"/>
            <a:ext cx="1404548" cy="921474"/>
          </a:xfrm>
          <a:prstGeom prst="straightConnector1">
            <a:avLst/>
          </a:prstGeom>
          <a:solidFill>
            <a:schemeClr val="accent1"/>
          </a:solidFill>
          <a:ln w="76200" cap="flat" cmpd="sng" algn="ctr">
            <a:solidFill>
              <a:schemeClr val="bg1"/>
            </a:solidFill>
            <a:prstDash val="solid"/>
            <a:round/>
            <a:headEnd type="none" w="med" len="med"/>
            <a:tailEnd type="triangle" w="med" len="lg"/>
          </a:ln>
          <a:effectLst/>
        </p:spPr>
      </p:cxnSp>
    </p:spTree>
    <p:extLst>
      <p:ext uri="{BB962C8B-B14F-4D97-AF65-F5344CB8AC3E}">
        <p14:creationId xmlns:p14="http://schemas.microsoft.com/office/powerpoint/2010/main" val="3439466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looking at a computer&#10;&#10;Description automatically generated">
            <a:extLst>
              <a:ext uri="{FF2B5EF4-FFF2-40B4-BE49-F238E27FC236}">
                <a16:creationId xmlns:a16="http://schemas.microsoft.com/office/drawing/2014/main" id="{83961C5D-549F-43F4-912A-E70C05259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 name="Slide Number Placeholder 1">
            <a:extLst>
              <a:ext uri="{FF2B5EF4-FFF2-40B4-BE49-F238E27FC236}">
                <a16:creationId xmlns:a16="http://schemas.microsoft.com/office/drawing/2014/main" id="{DEC939B7-DE05-4FA6-8E88-2FA2A8AD6769}"/>
              </a:ext>
            </a:extLst>
          </p:cNvPr>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bg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r>
              <a:rPr lang="en-US" sz="1800" dirty="0"/>
              <a:t>6                    </a:t>
            </a:r>
          </a:p>
        </p:txBody>
      </p:sp>
      <p:grpSp>
        <p:nvGrpSpPr>
          <p:cNvPr id="34" name="Group 33">
            <a:extLst>
              <a:ext uri="{FF2B5EF4-FFF2-40B4-BE49-F238E27FC236}">
                <a16:creationId xmlns:a16="http://schemas.microsoft.com/office/drawing/2014/main" id="{8B9C6AFE-B97D-4BAC-820D-17401704AD18}"/>
              </a:ext>
            </a:extLst>
          </p:cNvPr>
          <p:cNvGrpSpPr/>
          <p:nvPr/>
        </p:nvGrpSpPr>
        <p:grpSpPr>
          <a:xfrm>
            <a:off x="1577782" y="4324848"/>
            <a:ext cx="5659992" cy="2235858"/>
            <a:chOff x="4531890" y="4609632"/>
            <a:chExt cx="4146265" cy="2203940"/>
          </a:xfrm>
        </p:grpSpPr>
        <p:sp>
          <p:nvSpPr>
            <p:cNvPr id="35" name="Rounded Rectangle 2928">
              <a:extLst>
                <a:ext uri="{FF2B5EF4-FFF2-40B4-BE49-F238E27FC236}">
                  <a16:creationId xmlns:a16="http://schemas.microsoft.com/office/drawing/2014/main" id="{2EF98108-1F02-4CE0-968B-D79CE5612596}"/>
                </a:ext>
              </a:extLst>
            </p:cNvPr>
            <p:cNvSpPr/>
            <p:nvPr/>
          </p:nvSpPr>
          <p:spPr>
            <a:xfrm>
              <a:off x="4531894" y="4609632"/>
              <a:ext cx="4090737" cy="2162643"/>
            </a:xfrm>
            <a:prstGeom prst="roundRect">
              <a:avLst>
                <a:gd name="adj" fmla="val 2688"/>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0"/>
                </a:spcAft>
              </a:pPr>
              <a:r>
                <a:rPr lang="en-US" sz="3200">
                  <a:latin typeface="Arial" panose="020B0604020202020204" pitchFamily="34" charset="0"/>
                  <a:ea typeface="Calibri" panose="020F050202020403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98F48C9B-9422-4320-9E6E-6AF434F9C7DD}"/>
                </a:ext>
              </a:extLst>
            </p:cNvPr>
            <p:cNvGrpSpPr/>
            <p:nvPr/>
          </p:nvGrpSpPr>
          <p:grpSpPr>
            <a:xfrm>
              <a:off x="4531890" y="5170109"/>
              <a:ext cx="4146265" cy="1643463"/>
              <a:chOff x="2779290" y="771714"/>
              <a:chExt cx="4146265" cy="1469956"/>
            </a:xfrm>
          </p:grpSpPr>
          <p:sp>
            <p:nvSpPr>
              <p:cNvPr id="38" name="TextBox 37">
                <a:extLst>
                  <a:ext uri="{FF2B5EF4-FFF2-40B4-BE49-F238E27FC236}">
                    <a16:creationId xmlns:a16="http://schemas.microsoft.com/office/drawing/2014/main" id="{A1C97037-E600-4BEC-B04B-43F47D71E2B5}"/>
                  </a:ext>
                </a:extLst>
              </p:cNvPr>
              <p:cNvSpPr txBox="1"/>
              <p:nvPr/>
            </p:nvSpPr>
            <p:spPr>
              <a:xfrm>
                <a:off x="2779290" y="771714"/>
                <a:ext cx="4090737" cy="523038"/>
              </a:xfrm>
              <a:prstGeom prst="rect">
                <a:avLst/>
              </a:prstGeom>
              <a:noFill/>
            </p:spPr>
            <p:txBody>
              <a:bodyPr wrap="square" rtlCol="0">
                <a:spAutoFit/>
              </a:bodyPr>
              <a:lstStyle/>
              <a:p>
                <a:pPr algn="ctr"/>
                <a:r>
                  <a:rPr lang="es-MX" sz="3200" dirty="0">
                    <a:latin typeface="Arial" panose="020B0604020202020204" pitchFamily="34" charset="0"/>
                    <a:ea typeface="Calibri" panose="020F0502020204030204" pitchFamily="34" charset="0"/>
                    <a:cs typeface="Arial" panose="020B0604020202020204" pitchFamily="34" charset="0"/>
                  </a:rPr>
                  <a:t>Venir,</a:t>
                </a:r>
                <a:r>
                  <a:rPr lang="en-US" sz="3200" dirty="0">
                    <a:latin typeface="Calibri" panose="020F0502020204030204" pitchFamily="34" charset="0"/>
                    <a:ea typeface="Calibri" panose="020F0502020204030204" pitchFamily="34" charset="0"/>
                    <a:cs typeface="Arial" panose="020B0604020202020204" pitchFamily="34" charset="0"/>
                  </a:rPr>
                  <a:t> </a:t>
                </a:r>
                <a:r>
                  <a:rPr lang="en-US" sz="3200" dirty="0" err="1"/>
                  <a:t>Capitulo</a:t>
                </a:r>
                <a:r>
                  <a:rPr lang="en-US" sz="3200" dirty="0"/>
                  <a:t> 2</a:t>
                </a:r>
              </a:p>
            </p:txBody>
          </p:sp>
          <p:sp>
            <p:nvSpPr>
              <p:cNvPr id="39" name="Rectangle 38">
                <a:extLst>
                  <a:ext uri="{FF2B5EF4-FFF2-40B4-BE49-F238E27FC236}">
                    <a16:creationId xmlns:a16="http://schemas.microsoft.com/office/drawing/2014/main" id="{A4735E8E-0E67-43AB-B01B-9C0FBD94FB73}"/>
                  </a:ext>
                </a:extLst>
              </p:cNvPr>
              <p:cNvSpPr/>
              <p:nvPr/>
            </p:nvSpPr>
            <p:spPr>
              <a:xfrm>
                <a:off x="2834818" y="1253409"/>
                <a:ext cx="4090737" cy="988261"/>
              </a:xfrm>
              <a:prstGeom prst="rect">
                <a:avLst/>
              </a:prstGeom>
            </p:spPr>
            <p:txBody>
              <a:bodyPr wrap="square">
                <a:spAutoFit/>
              </a:bodyPr>
              <a:lstStyle/>
              <a:p>
                <a:pPr marL="284163" marR="0" indent="-284163">
                  <a:spcBef>
                    <a:spcPts val="0"/>
                  </a:spcBef>
                  <a:spcAft>
                    <a:spcPts val="0"/>
                  </a:spcAft>
                  <a:buFont typeface="Arial" panose="020B0604020202020204" pitchFamily="34" charset="0"/>
                  <a:buChar char="•"/>
                </a:pPr>
                <a:r>
                  <a:rPr lang="es-ES" altLang="en-US" sz="2800" b="0" kern="0" dirty="0">
                    <a:latin typeface="Arial"/>
                  </a:rPr>
                  <a:t>Formar grupos de 2-5 personas</a:t>
                </a:r>
              </a:p>
              <a:p>
                <a:pPr marL="285750" lvl="0" indent="-285750">
                  <a:spcAft>
                    <a:spcPts val="300"/>
                  </a:spcAft>
                  <a:buFont typeface="Arial" panose="020B0604020202020204" pitchFamily="34" charset="0"/>
                  <a:buChar char="•"/>
                </a:pPr>
                <a:r>
                  <a:rPr lang="es-ES" altLang="en-US" sz="2800" b="0" kern="0" dirty="0">
                    <a:latin typeface="Arial"/>
                  </a:rPr>
                  <a:t>Cada grupo elige un líder</a:t>
                </a:r>
              </a:p>
            </p:txBody>
          </p:sp>
        </p:grpSp>
        <p:sp>
          <p:nvSpPr>
            <p:cNvPr id="37" name="Rectangle 36">
              <a:extLst>
                <a:ext uri="{FF2B5EF4-FFF2-40B4-BE49-F238E27FC236}">
                  <a16:creationId xmlns:a16="http://schemas.microsoft.com/office/drawing/2014/main" id="{DAB12471-C22C-4B91-BA89-8AF565DAB961}"/>
                </a:ext>
              </a:extLst>
            </p:cNvPr>
            <p:cNvSpPr/>
            <p:nvPr/>
          </p:nvSpPr>
          <p:spPr>
            <a:xfrm>
              <a:off x="4684290" y="4609632"/>
              <a:ext cx="3785937" cy="613339"/>
            </a:xfrm>
            <a:prstGeom prst="rect">
              <a:avLst/>
            </a:prstGeom>
          </p:spPr>
          <p:txBody>
            <a:bodyPr wrap="square">
              <a:spAutoFit/>
            </a:bodyPr>
            <a:lstStyle/>
            <a:p>
              <a:pPr marL="0" marR="0" algn="ctr">
                <a:lnSpc>
                  <a:spcPct val="115000"/>
                </a:lnSpc>
                <a:spcBef>
                  <a:spcPts val="0"/>
                </a:spcBef>
                <a:spcAft>
                  <a:spcPts val="0"/>
                </a:spcAft>
              </a:pPr>
              <a:r>
                <a:rPr lang="es-MX" sz="3200" dirty="0">
                  <a:latin typeface="Arial" panose="020B0604020202020204" pitchFamily="34" charset="0"/>
                  <a:ea typeface="Calibri" panose="020F0502020204030204" pitchFamily="34" charset="0"/>
                  <a:cs typeface="Arial" panose="020B0604020202020204" pitchFamily="34" charset="0"/>
                </a:rPr>
                <a:t>Fundamentos</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grpSp>
      <p:cxnSp>
        <p:nvCxnSpPr>
          <p:cNvPr id="40" name="Straight Arrow Connector 39">
            <a:extLst>
              <a:ext uri="{FF2B5EF4-FFF2-40B4-BE49-F238E27FC236}">
                <a16:creationId xmlns:a16="http://schemas.microsoft.com/office/drawing/2014/main" id="{AEDD0A1B-8379-4519-8B9A-6AA89478A937}"/>
              </a:ext>
            </a:extLst>
          </p:cNvPr>
          <p:cNvCxnSpPr>
            <a:cxnSpLocks/>
          </p:cNvCxnSpPr>
          <p:nvPr/>
        </p:nvCxnSpPr>
        <p:spPr bwMode="auto">
          <a:xfrm>
            <a:off x="7161984" y="5270687"/>
            <a:ext cx="1556131" cy="1171578"/>
          </a:xfrm>
          <a:prstGeom prst="straightConnector1">
            <a:avLst/>
          </a:prstGeom>
          <a:solidFill>
            <a:schemeClr val="accent1"/>
          </a:solidFill>
          <a:ln w="76200" cap="flat" cmpd="sng" algn="ctr">
            <a:solidFill>
              <a:schemeClr val="bg1"/>
            </a:solidFill>
            <a:prstDash val="solid"/>
            <a:round/>
            <a:headEnd type="none" w="med" len="med"/>
            <a:tailEnd type="triangle" w="med" len="lg"/>
          </a:ln>
          <a:effectLst/>
        </p:spPr>
      </p:cxnSp>
    </p:spTree>
    <p:extLst>
      <p:ext uri="{BB962C8B-B14F-4D97-AF65-F5344CB8AC3E}">
        <p14:creationId xmlns:p14="http://schemas.microsoft.com/office/powerpoint/2010/main" val="166778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computer&#10;&#10;Description automatically generated">
            <a:extLst>
              <a:ext uri="{FF2B5EF4-FFF2-40B4-BE49-F238E27FC236}">
                <a16:creationId xmlns:a16="http://schemas.microsoft.com/office/drawing/2014/main" id="{BAB4F75A-B561-43E1-9081-3EA8D4149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id="{EACB00CC-4B26-4EED-9AC5-CCA333DB0BBB}"/>
              </a:ext>
            </a:extLst>
          </p:cNvPr>
          <p:cNvGrpSpPr/>
          <p:nvPr/>
        </p:nvGrpSpPr>
        <p:grpSpPr>
          <a:xfrm>
            <a:off x="3254237" y="4503042"/>
            <a:ext cx="4090739" cy="1895974"/>
            <a:chOff x="3254238" y="4546292"/>
            <a:chExt cx="4090739" cy="1895974"/>
          </a:xfrm>
        </p:grpSpPr>
        <p:sp>
          <p:nvSpPr>
            <p:cNvPr id="19" name="Rounded Rectangle 2928">
              <a:extLst>
                <a:ext uri="{FF2B5EF4-FFF2-40B4-BE49-F238E27FC236}">
                  <a16:creationId xmlns:a16="http://schemas.microsoft.com/office/drawing/2014/main" id="{2B17E584-630E-4F3E-A8E3-6D8CAC7904C6}"/>
                </a:ext>
              </a:extLst>
            </p:cNvPr>
            <p:cNvSpPr/>
            <p:nvPr/>
          </p:nvSpPr>
          <p:spPr>
            <a:xfrm>
              <a:off x="3254240" y="4547002"/>
              <a:ext cx="4090737" cy="1895264"/>
            </a:xfrm>
            <a:prstGeom prst="roundRect">
              <a:avLst>
                <a:gd name="adj" fmla="val 2688"/>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0"/>
                </a:spcAft>
              </a:pPr>
              <a:r>
                <a:rPr lang="en-US" sz="3200">
                  <a:latin typeface="Arial" panose="020B0604020202020204" pitchFamily="34" charset="0"/>
                  <a:ea typeface="Calibri" panose="020F050202020403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E8DA3592-4DAC-49CE-8512-261258208ABD}"/>
                </a:ext>
              </a:extLst>
            </p:cNvPr>
            <p:cNvGrpSpPr/>
            <p:nvPr/>
          </p:nvGrpSpPr>
          <p:grpSpPr>
            <a:xfrm>
              <a:off x="3254238" y="5150823"/>
              <a:ext cx="4090737" cy="1169550"/>
              <a:chOff x="2779292" y="810483"/>
              <a:chExt cx="4090737" cy="1046077"/>
            </a:xfrm>
          </p:grpSpPr>
          <p:sp>
            <p:nvSpPr>
              <p:cNvPr id="22" name="TextBox 21">
                <a:extLst>
                  <a:ext uri="{FF2B5EF4-FFF2-40B4-BE49-F238E27FC236}">
                    <a16:creationId xmlns:a16="http://schemas.microsoft.com/office/drawing/2014/main" id="{9FB15566-4727-48DD-BBDC-CC81F110686B}"/>
                  </a:ext>
                </a:extLst>
              </p:cNvPr>
              <p:cNvSpPr txBox="1"/>
              <p:nvPr/>
            </p:nvSpPr>
            <p:spPr>
              <a:xfrm>
                <a:off x="2779292" y="810483"/>
                <a:ext cx="4090737" cy="523038"/>
              </a:xfrm>
              <a:prstGeom prst="rect">
                <a:avLst/>
              </a:prstGeom>
              <a:noFill/>
            </p:spPr>
            <p:txBody>
              <a:bodyPr wrap="square" rtlCol="0">
                <a:spAutoFit/>
              </a:bodyPr>
              <a:lstStyle/>
              <a:p>
                <a:pPr algn="ctr"/>
                <a:r>
                  <a:rPr lang="es-MX" sz="3200" dirty="0">
                    <a:latin typeface="Arial" panose="020B0604020202020204" pitchFamily="34" charset="0"/>
                    <a:ea typeface="Calibri" panose="020F0502020204030204" pitchFamily="34" charset="0"/>
                    <a:cs typeface="Arial" panose="020B0604020202020204" pitchFamily="34" charset="0"/>
                  </a:rPr>
                  <a:t>Venir,</a:t>
                </a:r>
                <a:r>
                  <a:rPr lang="en-US" sz="3200" dirty="0">
                    <a:latin typeface="Calibri" panose="020F0502020204030204" pitchFamily="34" charset="0"/>
                    <a:ea typeface="Calibri" panose="020F0502020204030204" pitchFamily="34" charset="0"/>
                    <a:cs typeface="Arial" panose="020B0604020202020204" pitchFamily="34" charset="0"/>
                  </a:rPr>
                  <a:t> </a:t>
                </a:r>
                <a:r>
                  <a:rPr lang="en-US" sz="3200" dirty="0" err="1"/>
                  <a:t>Capitulo</a:t>
                </a:r>
                <a:r>
                  <a:rPr lang="en-US" sz="3200" dirty="0"/>
                  <a:t> 3</a:t>
                </a:r>
              </a:p>
            </p:txBody>
          </p:sp>
          <p:sp>
            <p:nvSpPr>
              <p:cNvPr id="23" name="Rectangle 22">
                <a:extLst>
                  <a:ext uri="{FF2B5EF4-FFF2-40B4-BE49-F238E27FC236}">
                    <a16:creationId xmlns:a16="http://schemas.microsoft.com/office/drawing/2014/main" id="{A125BFD6-AC79-4C84-8721-794EBB2E67B7}"/>
                  </a:ext>
                </a:extLst>
              </p:cNvPr>
              <p:cNvSpPr/>
              <p:nvPr/>
            </p:nvSpPr>
            <p:spPr>
              <a:xfrm>
                <a:off x="2779292" y="1333522"/>
                <a:ext cx="4090737" cy="523038"/>
              </a:xfrm>
              <a:prstGeom prst="rect">
                <a:avLst/>
              </a:prstGeom>
            </p:spPr>
            <p:txBody>
              <a:bodyPr wrap="square">
                <a:spAutoFit/>
              </a:bodyPr>
              <a:lstStyle/>
              <a:p>
                <a:pPr algn="ctr"/>
                <a:r>
                  <a:rPr lang="es-ES" altLang="en-US" sz="3200" b="0" dirty="0"/>
                  <a:t>Elige un nuevo líder</a:t>
                </a:r>
                <a:endParaRPr lang="en-US" altLang="en-US" sz="3200" b="0" dirty="0"/>
              </a:p>
            </p:txBody>
          </p:sp>
        </p:grpSp>
        <p:sp>
          <p:nvSpPr>
            <p:cNvPr id="21" name="Rectangle 20">
              <a:extLst>
                <a:ext uri="{FF2B5EF4-FFF2-40B4-BE49-F238E27FC236}">
                  <a16:creationId xmlns:a16="http://schemas.microsoft.com/office/drawing/2014/main" id="{3E67F3B7-FEC3-4AD2-8087-C28BA512D692}"/>
                </a:ext>
              </a:extLst>
            </p:cNvPr>
            <p:cNvSpPr/>
            <p:nvPr/>
          </p:nvSpPr>
          <p:spPr>
            <a:xfrm>
              <a:off x="3406637" y="4546292"/>
              <a:ext cx="3785937" cy="610488"/>
            </a:xfrm>
            <a:prstGeom prst="rect">
              <a:avLst/>
            </a:prstGeom>
          </p:spPr>
          <p:txBody>
            <a:bodyPr wrap="square">
              <a:spAutoFit/>
            </a:bodyPr>
            <a:lstStyle/>
            <a:p>
              <a:pPr marL="0" marR="0" algn="ctr">
                <a:lnSpc>
                  <a:spcPct val="115000"/>
                </a:lnSpc>
                <a:spcBef>
                  <a:spcPts val="0"/>
                </a:spcBef>
                <a:spcAft>
                  <a:spcPts val="0"/>
                </a:spcAft>
              </a:pPr>
              <a:r>
                <a:rPr lang="es-MX" sz="3200" dirty="0">
                  <a:latin typeface="Arial" panose="020B0604020202020204" pitchFamily="34" charset="0"/>
                  <a:ea typeface="Calibri" panose="020F0502020204030204" pitchFamily="34" charset="0"/>
                  <a:cs typeface="Arial" panose="020B0604020202020204" pitchFamily="34" charset="0"/>
                </a:rPr>
                <a:t>Fundamentos</a:t>
              </a:r>
              <a:r>
                <a:rPr lang="es-MX" sz="800" dirty="0">
                  <a:latin typeface="Arial" panose="020B0604020202020204" pitchFamily="34" charset="0"/>
                  <a:ea typeface="Calibri" panose="020F0502020204030204" pitchFamily="34" charset="0"/>
                  <a:cs typeface="Arial" panose="020B0604020202020204" pitchFamily="34"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p:txBody>
        </p:sp>
      </p:grpSp>
      <p:sp>
        <p:nvSpPr>
          <p:cNvPr id="24" name="Slide Number Placeholder 1">
            <a:extLst>
              <a:ext uri="{FF2B5EF4-FFF2-40B4-BE49-F238E27FC236}">
                <a16:creationId xmlns:a16="http://schemas.microsoft.com/office/drawing/2014/main" id="{21BC0D13-D086-45ED-B14E-92D2FD0AFD51}"/>
              </a:ext>
            </a:extLst>
          </p:cNvPr>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bg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r>
              <a:rPr lang="en-US" sz="1800" dirty="0"/>
              <a:t>10</a:t>
            </a:r>
          </a:p>
        </p:txBody>
      </p:sp>
      <p:cxnSp>
        <p:nvCxnSpPr>
          <p:cNvPr id="25" name="Straight Arrow Connector 24">
            <a:extLst>
              <a:ext uri="{FF2B5EF4-FFF2-40B4-BE49-F238E27FC236}">
                <a16:creationId xmlns:a16="http://schemas.microsoft.com/office/drawing/2014/main" id="{89B8DE0F-065D-44F0-A506-6823F97C2933}"/>
              </a:ext>
            </a:extLst>
          </p:cNvPr>
          <p:cNvCxnSpPr>
            <a:cxnSpLocks/>
            <a:stCxn id="22" idx="3"/>
          </p:cNvCxnSpPr>
          <p:nvPr/>
        </p:nvCxnSpPr>
        <p:spPr bwMode="auto">
          <a:xfrm>
            <a:off x="7344974" y="5399960"/>
            <a:ext cx="1373141" cy="999056"/>
          </a:xfrm>
          <a:prstGeom prst="straightConnector1">
            <a:avLst/>
          </a:prstGeom>
          <a:solidFill>
            <a:schemeClr val="accent1"/>
          </a:solidFill>
          <a:ln w="76200" cap="flat" cmpd="sng" algn="ctr">
            <a:solidFill>
              <a:schemeClr val="bg1"/>
            </a:solidFill>
            <a:prstDash val="solid"/>
            <a:round/>
            <a:headEnd type="none" w="med" len="med"/>
            <a:tailEnd type="triangle" w="med" len="lg"/>
          </a:ln>
          <a:effectLst/>
        </p:spPr>
      </p:cxnSp>
    </p:spTree>
    <p:extLst>
      <p:ext uri="{BB962C8B-B14F-4D97-AF65-F5344CB8AC3E}">
        <p14:creationId xmlns:p14="http://schemas.microsoft.com/office/powerpoint/2010/main" val="3713039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computer&#10;&#10;Description automatically generated">
            <a:extLst>
              <a:ext uri="{FF2B5EF4-FFF2-40B4-BE49-F238E27FC236}">
                <a16:creationId xmlns:a16="http://schemas.microsoft.com/office/drawing/2014/main" id="{BAB4F75A-B561-43E1-9081-3EA8D4149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id="{080902C0-7418-41B7-B96C-706E906A2F4D}"/>
              </a:ext>
            </a:extLst>
          </p:cNvPr>
          <p:cNvGrpSpPr/>
          <p:nvPr/>
        </p:nvGrpSpPr>
        <p:grpSpPr>
          <a:xfrm>
            <a:off x="3053824" y="4526998"/>
            <a:ext cx="4090737" cy="1854752"/>
            <a:chOff x="4531894" y="4556630"/>
            <a:chExt cx="4090737" cy="1936946"/>
          </a:xfrm>
        </p:grpSpPr>
        <p:sp>
          <p:nvSpPr>
            <p:cNvPr id="19" name="Rounded Rectangle 2928">
              <a:extLst>
                <a:ext uri="{FF2B5EF4-FFF2-40B4-BE49-F238E27FC236}">
                  <a16:creationId xmlns:a16="http://schemas.microsoft.com/office/drawing/2014/main" id="{6B915B57-1395-4E6B-A5BF-4B7AB35D7EA2}"/>
                </a:ext>
              </a:extLst>
            </p:cNvPr>
            <p:cNvSpPr/>
            <p:nvPr/>
          </p:nvSpPr>
          <p:spPr>
            <a:xfrm>
              <a:off x="4531894" y="4609633"/>
              <a:ext cx="4090737" cy="1883943"/>
            </a:xfrm>
            <a:prstGeom prst="roundRect">
              <a:avLst>
                <a:gd name="adj" fmla="val 2688"/>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0"/>
                </a:spcAft>
              </a:pPr>
              <a:r>
                <a:rPr lang="en-US" sz="3200">
                  <a:latin typeface="Arial" panose="020B0604020202020204" pitchFamily="34" charset="0"/>
                  <a:ea typeface="Calibri" panose="020F050202020403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925293C6-BC1B-4298-82B2-B7AE1A427B60}"/>
                </a:ext>
              </a:extLst>
            </p:cNvPr>
            <p:cNvGrpSpPr/>
            <p:nvPr/>
          </p:nvGrpSpPr>
          <p:grpSpPr>
            <a:xfrm>
              <a:off x="4531894" y="5134742"/>
              <a:ext cx="4090737" cy="1123222"/>
              <a:chOff x="2779294" y="740081"/>
              <a:chExt cx="4090737" cy="1004639"/>
            </a:xfrm>
          </p:grpSpPr>
          <p:sp>
            <p:nvSpPr>
              <p:cNvPr id="22" name="TextBox 21">
                <a:extLst>
                  <a:ext uri="{FF2B5EF4-FFF2-40B4-BE49-F238E27FC236}">
                    <a16:creationId xmlns:a16="http://schemas.microsoft.com/office/drawing/2014/main" id="{CBBB1115-D357-430C-BC6E-5C7226D8CA26}"/>
                  </a:ext>
                </a:extLst>
              </p:cNvPr>
              <p:cNvSpPr txBox="1"/>
              <p:nvPr/>
            </p:nvSpPr>
            <p:spPr>
              <a:xfrm>
                <a:off x="2779294" y="740081"/>
                <a:ext cx="4090737" cy="523038"/>
              </a:xfrm>
              <a:prstGeom prst="rect">
                <a:avLst/>
              </a:prstGeom>
              <a:noFill/>
            </p:spPr>
            <p:txBody>
              <a:bodyPr wrap="square" rtlCol="0">
                <a:spAutoFit/>
              </a:bodyPr>
              <a:lstStyle/>
              <a:p>
                <a:pPr algn="ctr"/>
                <a:r>
                  <a:rPr lang="es-MX" sz="3200" dirty="0">
                    <a:latin typeface="Arial" panose="020B0604020202020204" pitchFamily="34" charset="0"/>
                    <a:ea typeface="Calibri" panose="020F0502020204030204" pitchFamily="34" charset="0"/>
                    <a:cs typeface="Arial" panose="020B0604020202020204" pitchFamily="34" charset="0"/>
                  </a:rPr>
                  <a:t>Venir,</a:t>
                </a:r>
                <a:r>
                  <a:rPr lang="en-US" sz="3200" dirty="0">
                    <a:latin typeface="Calibri" panose="020F0502020204030204" pitchFamily="34" charset="0"/>
                    <a:ea typeface="Calibri" panose="020F0502020204030204" pitchFamily="34" charset="0"/>
                    <a:cs typeface="Arial" panose="020B0604020202020204" pitchFamily="34" charset="0"/>
                  </a:rPr>
                  <a:t> </a:t>
                </a:r>
                <a:r>
                  <a:rPr lang="en-US" sz="3200" dirty="0" err="1"/>
                  <a:t>Capitulo</a:t>
                </a:r>
                <a:r>
                  <a:rPr lang="en-US" sz="3200" dirty="0"/>
                  <a:t> 4</a:t>
                </a:r>
              </a:p>
            </p:txBody>
          </p:sp>
          <p:sp>
            <p:nvSpPr>
              <p:cNvPr id="23" name="Rectangle 22">
                <a:extLst>
                  <a:ext uri="{FF2B5EF4-FFF2-40B4-BE49-F238E27FC236}">
                    <a16:creationId xmlns:a16="http://schemas.microsoft.com/office/drawing/2014/main" id="{DDAEEB28-F82A-4AC1-A014-F81FEB4AE9E4}"/>
                  </a:ext>
                </a:extLst>
              </p:cNvPr>
              <p:cNvSpPr/>
              <p:nvPr/>
            </p:nvSpPr>
            <p:spPr>
              <a:xfrm>
                <a:off x="2779294" y="1221682"/>
                <a:ext cx="4090737" cy="523038"/>
              </a:xfrm>
              <a:prstGeom prst="rect">
                <a:avLst/>
              </a:prstGeom>
            </p:spPr>
            <p:txBody>
              <a:bodyPr wrap="square">
                <a:spAutoFit/>
              </a:bodyPr>
              <a:lstStyle/>
              <a:p>
                <a:pPr algn="ctr"/>
                <a:r>
                  <a:rPr lang="es-ES" altLang="en-US" sz="3200" b="0" dirty="0"/>
                  <a:t>Elige un nuevo líder</a:t>
                </a:r>
                <a:endParaRPr lang="en-US" altLang="en-US" sz="3200" b="0" dirty="0"/>
              </a:p>
            </p:txBody>
          </p:sp>
        </p:grpSp>
        <p:sp>
          <p:nvSpPr>
            <p:cNvPr id="21" name="Rectangle 20">
              <a:extLst>
                <a:ext uri="{FF2B5EF4-FFF2-40B4-BE49-F238E27FC236}">
                  <a16:creationId xmlns:a16="http://schemas.microsoft.com/office/drawing/2014/main" id="{2AFA5761-5633-4DA5-8B81-1360DBE1600C}"/>
                </a:ext>
              </a:extLst>
            </p:cNvPr>
            <p:cNvSpPr/>
            <p:nvPr/>
          </p:nvSpPr>
          <p:spPr>
            <a:xfrm>
              <a:off x="4684293" y="4556630"/>
              <a:ext cx="3785937" cy="783741"/>
            </a:xfrm>
            <a:prstGeom prst="rect">
              <a:avLst/>
            </a:prstGeom>
          </p:spPr>
          <p:txBody>
            <a:bodyPr wrap="square">
              <a:spAutoFit/>
            </a:bodyPr>
            <a:lstStyle/>
            <a:p>
              <a:pPr marL="0" marR="0" algn="ctr">
                <a:lnSpc>
                  <a:spcPct val="115000"/>
                </a:lnSpc>
                <a:spcBef>
                  <a:spcPts val="0"/>
                </a:spcBef>
                <a:spcAft>
                  <a:spcPts val="0"/>
                </a:spcAft>
              </a:pPr>
              <a:r>
                <a:rPr lang="es-MX" sz="3200" dirty="0">
                  <a:latin typeface="Arial" panose="020B0604020202020204" pitchFamily="34" charset="0"/>
                  <a:ea typeface="Calibri" panose="020F0502020204030204" pitchFamily="34" charset="0"/>
                  <a:cs typeface="Arial" panose="020B0604020202020204" pitchFamily="34" charset="0"/>
                </a:rPr>
                <a:t>Fundamentos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MX" sz="800" dirty="0">
                  <a:latin typeface="Arial" panose="020B0604020202020204" pitchFamily="34" charset="0"/>
                  <a:ea typeface="Calibri" panose="020F0502020204030204" pitchFamily="34" charset="0"/>
                  <a:cs typeface="Arial" panose="020B0604020202020204" pitchFamily="34"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p:txBody>
        </p:sp>
      </p:grpSp>
      <p:sp>
        <p:nvSpPr>
          <p:cNvPr id="24" name="Slide Number Placeholder 1">
            <a:extLst>
              <a:ext uri="{FF2B5EF4-FFF2-40B4-BE49-F238E27FC236}">
                <a16:creationId xmlns:a16="http://schemas.microsoft.com/office/drawing/2014/main" id="{D91EE8E1-47CE-4AE0-81A5-4DF8C2DB1155}"/>
              </a:ext>
            </a:extLst>
          </p:cNvPr>
          <p:cNvSpPr txBox="1">
            <a:spLocks/>
          </p:cNvSpPr>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bg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r>
              <a:rPr lang="en-US" sz="1800" dirty="0"/>
              <a:t>14</a:t>
            </a:r>
          </a:p>
        </p:txBody>
      </p:sp>
      <p:cxnSp>
        <p:nvCxnSpPr>
          <p:cNvPr id="25" name="Straight Arrow Connector 24">
            <a:extLst>
              <a:ext uri="{FF2B5EF4-FFF2-40B4-BE49-F238E27FC236}">
                <a16:creationId xmlns:a16="http://schemas.microsoft.com/office/drawing/2014/main" id="{960F54FC-17E7-471D-BF99-183920C9C6E3}"/>
              </a:ext>
            </a:extLst>
          </p:cNvPr>
          <p:cNvCxnSpPr>
            <a:cxnSpLocks/>
            <a:stCxn id="22" idx="3"/>
          </p:cNvCxnSpPr>
          <p:nvPr/>
        </p:nvCxnSpPr>
        <p:spPr bwMode="auto">
          <a:xfrm>
            <a:off x="7144561" y="5360558"/>
            <a:ext cx="1573554" cy="1091536"/>
          </a:xfrm>
          <a:prstGeom prst="straightConnector1">
            <a:avLst/>
          </a:prstGeom>
          <a:solidFill>
            <a:schemeClr val="accent1"/>
          </a:solidFill>
          <a:ln w="76200" cap="flat" cmpd="sng" algn="ctr">
            <a:solidFill>
              <a:schemeClr val="bg1"/>
            </a:solidFill>
            <a:prstDash val="solid"/>
            <a:round/>
            <a:headEnd type="none" w="med" len="med"/>
            <a:tailEnd type="triangle" w="med" len="lg"/>
          </a:ln>
          <a:effectLst/>
        </p:spPr>
      </p:cxnSp>
    </p:spTree>
    <p:extLst>
      <p:ext uri="{BB962C8B-B14F-4D97-AF65-F5344CB8AC3E}">
        <p14:creationId xmlns:p14="http://schemas.microsoft.com/office/powerpoint/2010/main" val="330242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75060"/>
            <a:ext cx="9144001" cy="795337"/>
          </a:xfrm>
        </p:spPr>
        <p:txBody>
          <a:bodyPr/>
          <a:lstStyle/>
          <a:p>
            <a:r>
              <a:rPr lang="es-ES" altLang="en-US" sz="3200"/>
              <a:t>Cómo Descargar Documentos</a:t>
            </a:r>
            <a:endParaRPr lang="en-US" altLang="en-US" sz="3200"/>
          </a:p>
        </p:txBody>
      </p:sp>
      <p:sp>
        <p:nvSpPr>
          <p:cNvPr id="3" name="Rectangle 2">
            <a:extLst>
              <a:ext uri="{FF2B5EF4-FFF2-40B4-BE49-F238E27FC236}">
                <a16:creationId xmlns:a16="http://schemas.microsoft.com/office/drawing/2014/main" id="{33B84001-49EB-4CF6-A2CA-724263A67CD0}"/>
              </a:ext>
            </a:extLst>
          </p:cNvPr>
          <p:cNvSpPr/>
          <p:nvPr/>
        </p:nvSpPr>
        <p:spPr>
          <a:xfrm>
            <a:off x="2105531" y="720277"/>
            <a:ext cx="5508239" cy="1569660"/>
          </a:xfrm>
          <a:prstGeom prst="rect">
            <a:avLst/>
          </a:prstGeom>
        </p:spPr>
        <p:txBody>
          <a:bodyPr wrap="none">
            <a:spAutoFit/>
          </a:bodyPr>
          <a:lstStyle/>
          <a:p>
            <a:pPr marL="514350" indent="-514350">
              <a:buAutoNum type="arabicPeriod"/>
            </a:pPr>
            <a:r>
              <a:rPr lang="en-US" sz="3200" b="0" dirty="0" err="1">
                <a:solidFill>
                  <a:schemeClr val="bg1"/>
                </a:solidFill>
              </a:rPr>
              <a:t>Ir</a:t>
            </a:r>
            <a:r>
              <a:rPr lang="en-US" sz="3200" b="0" dirty="0">
                <a:solidFill>
                  <a:schemeClr val="bg1"/>
                </a:solidFill>
              </a:rPr>
              <a:t> a foundationsglobal.com</a:t>
            </a:r>
          </a:p>
          <a:p>
            <a:pPr marL="514350" indent="-514350">
              <a:buFontTx/>
              <a:buAutoNum type="arabicPeriod"/>
            </a:pPr>
            <a:r>
              <a:rPr lang="en-US" sz="3200" b="0" dirty="0" err="1">
                <a:solidFill>
                  <a:schemeClr val="bg1"/>
                </a:solidFill>
              </a:rPr>
              <a:t>Seleccionar</a:t>
            </a:r>
            <a:r>
              <a:rPr lang="en-US" sz="3200" b="0" dirty="0">
                <a:solidFill>
                  <a:schemeClr val="bg1"/>
                </a:solidFill>
              </a:rPr>
              <a:t> </a:t>
            </a:r>
            <a:r>
              <a:rPr lang="en-US" sz="3200" b="0" dirty="0" err="1">
                <a:solidFill>
                  <a:schemeClr val="bg1"/>
                </a:solidFill>
              </a:rPr>
              <a:t>Idioma</a:t>
            </a:r>
            <a:endParaRPr lang="en-US" sz="3200" b="0" dirty="0">
              <a:solidFill>
                <a:schemeClr val="bg1"/>
              </a:solidFill>
            </a:endParaRPr>
          </a:p>
          <a:p>
            <a:pPr marL="514350" indent="-514350">
              <a:buFontTx/>
              <a:buAutoNum type="arabicPeriod"/>
            </a:pPr>
            <a:r>
              <a:rPr lang="en-US" sz="3200" b="0" dirty="0" err="1">
                <a:solidFill>
                  <a:schemeClr val="bg1"/>
                </a:solidFill>
              </a:rPr>
              <a:t>Seleccionar</a:t>
            </a:r>
            <a:r>
              <a:rPr lang="en-US" sz="3200" b="0" dirty="0">
                <a:solidFill>
                  <a:schemeClr val="bg1"/>
                </a:solidFill>
              </a:rPr>
              <a:t> </a:t>
            </a:r>
            <a:r>
              <a:rPr lang="en-US" sz="3200" b="0" dirty="0" err="1">
                <a:solidFill>
                  <a:schemeClr val="bg1"/>
                </a:solidFill>
              </a:rPr>
              <a:t>Descargas</a:t>
            </a:r>
            <a:endParaRPr lang="en-US" sz="3200" b="0" dirty="0">
              <a:solidFill>
                <a:schemeClr val="bg1"/>
              </a:solidFill>
            </a:endParaRPr>
          </a:p>
        </p:txBody>
      </p:sp>
      <p:pic>
        <p:nvPicPr>
          <p:cNvPr id="9" name="Picture 8" descr="A group of people&#10;&#10;Description automatically generated">
            <a:extLst>
              <a:ext uri="{FF2B5EF4-FFF2-40B4-BE49-F238E27FC236}">
                <a16:creationId xmlns:a16="http://schemas.microsoft.com/office/drawing/2014/main" id="{28964B22-DD90-45C6-906A-F71469F9B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62" y="2476129"/>
            <a:ext cx="7251676" cy="4381871"/>
          </a:xfrm>
          <a:prstGeom prst="rect">
            <a:avLst/>
          </a:prstGeom>
        </p:spPr>
      </p:pic>
    </p:spTree>
    <p:extLst>
      <p:ext uri="{BB962C8B-B14F-4D97-AF65-F5344CB8AC3E}">
        <p14:creationId xmlns:p14="http://schemas.microsoft.com/office/powerpoint/2010/main" val="1278905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F07C7-CED7-4C3C-99AB-7941BE8152A7}"/>
              </a:ext>
            </a:extLst>
          </p:cNvPr>
          <p:cNvSpPr>
            <a:spLocks noGrp="1"/>
          </p:cNvSpPr>
          <p:nvPr>
            <p:ph type="sldNum" sz="quarter" idx="12"/>
          </p:nvPr>
        </p:nvSpPr>
        <p:spPr/>
        <p:txBody>
          <a:bodyPr/>
          <a:lstStyle/>
          <a:p>
            <a:pPr>
              <a:defRPr/>
            </a:pPr>
            <a:r>
              <a:rPr lang="en-US" sz="1800" dirty="0"/>
              <a:t>16</a:t>
            </a:r>
          </a:p>
        </p:txBody>
      </p:sp>
      <p:sp>
        <p:nvSpPr>
          <p:cNvPr id="3" name="Rectangle 2">
            <a:extLst>
              <a:ext uri="{FF2B5EF4-FFF2-40B4-BE49-F238E27FC236}">
                <a16:creationId xmlns:a16="http://schemas.microsoft.com/office/drawing/2014/main" id="{B3C3B6CF-EFD7-4FCB-92B6-17F37FB3979D}"/>
              </a:ext>
            </a:extLst>
          </p:cNvPr>
          <p:cNvSpPr/>
          <p:nvPr/>
        </p:nvSpPr>
        <p:spPr>
          <a:xfrm>
            <a:off x="134206" y="981156"/>
            <a:ext cx="8891337" cy="5209118"/>
          </a:xfrm>
          <a:prstGeom prst="rect">
            <a:avLst/>
          </a:prstGeom>
        </p:spPr>
        <p:txBody>
          <a:bodyPr wrap="square">
            <a:spAutoFit/>
          </a:bodyPr>
          <a:lstStyle/>
          <a:p>
            <a:pPr marL="342900" marR="0" lvl="0" indent="-342900">
              <a:spcBef>
                <a:spcPts val="0"/>
              </a:spcBef>
              <a:spcAft>
                <a:spcPts val="900"/>
              </a:spcAft>
              <a:buFont typeface="+mj-lt"/>
              <a:buAutoNum type="arabicPeriod"/>
            </a:pPr>
            <a:r>
              <a:rPr lang="es-US" sz="2800" b="0" dirty="0">
                <a:solidFill>
                  <a:schemeClr val="bg1"/>
                </a:solidFill>
                <a:latin typeface="Arial" panose="020B0604020202020204" pitchFamily="34" charset="0"/>
                <a:ea typeface="Calibri" panose="020F0502020204030204" pitchFamily="34" charset="0"/>
                <a:cs typeface="Arial" panose="020B0604020202020204" pitchFamily="34" charset="0"/>
              </a:rPr>
              <a:t>¿Cuáles fueron algunas de las experiencias positivas durante el tiempo del grupo?</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2800" b="0" dirty="0" err="1">
                <a:solidFill>
                  <a:schemeClr val="bg1"/>
                </a:solidFill>
                <a:latin typeface="Arial" panose="020B0604020202020204" pitchFamily="34" charset="0"/>
                <a:ea typeface="Calibri" panose="020F0502020204030204" pitchFamily="34" charset="0"/>
                <a:cs typeface="Arial" panose="020B0604020202020204" pitchFamily="34" charset="0"/>
              </a:rPr>
              <a:t>Participaron</a:t>
            </a: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0" dirty="0" err="1">
                <a:solidFill>
                  <a:schemeClr val="bg1"/>
                </a:solidFill>
                <a:latin typeface="Arial" panose="020B0604020202020204" pitchFamily="34" charset="0"/>
                <a:ea typeface="Calibri" panose="020F0502020204030204" pitchFamily="34" charset="0"/>
                <a:cs typeface="Arial" panose="020B0604020202020204" pitchFamily="34" charset="0"/>
              </a:rPr>
              <a:t>todos</a:t>
            </a: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s-US" sz="2800" b="0" dirty="0">
                <a:solidFill>
                  <a:schemeClr val="bg1"/>
                </a:solidFill>
                <a:latin typeface="Arial" panose="020B0604020202020204" pitchFamily="34" charset="0"/>
                <a:ea typeface="Calibri" panose="020F0502020204030204" pitchFamily="34" charset="0"/>
                <a:cs typeface="Arial" panose="020B0604020202020204" pitchFamily="34" charset="0"/>
              </a:rPr>
              <a:t>¿Fueron mis reacciones positivas a las respuestas?</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s-US" sz="2800" b="0" dirty="0">
                <a:solidFill>
                  <a:schemeClr val="bg1"/>
                </a:solidFill>
                <a:latin typeface="Arial" panose="020B0604020202020204" pitchFamily="34" charset="0"/>
                <a:ea typeface="Calibri" panose="020F0502020204030204" pitchFamily="34" charset="0"/>
                <a:cs typeface="Arial" panose="020B0604020202020204" pitchFamily="34" charset="0"/>
              </a:rPr>
              <a:t>¿Hablé demasiado?</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s-US" sz="2800" b="0" dirty="0">
                <a:solidFill>
                  <a:schemeClr val="bg1"/>
                </a:solidFill>
                <a:latin typeface="Arial" panose="020B0604020202020204" pitchFamily="34" charset="0"/>
                <a:ea typeface="Calibri" panose="020F0502020204030204" pitchFamily="34" charset="0"/>
                <a:cs typeface="Arial" panose="020B0604020202020204" pitchFamily="34" charset="0"/>
              </a:rPr>
              <a:t>¿Alguien más habló demasiado?</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s-US" sz="2800" b="0" dirty="0">
                <a:solidFill>
                  <a:schemeClr val="bg1"/>
                </a:solidFill>
                <a:latin typeface="Arial" panose="020B0604020202020204" pitchFamily="34" charset="0"/>
                <a:ea typeface="Calibri" panose="020F0502020204030204" pitchFamily="34" charset="0"/>
                <a:cs typeface="Arial" panose="020B0604020202020204" pitchFamily="34" charset="0"/>
              </a:rPr>
              <a:t>¿Nos desviamos Del tema?</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s-US" sz="2800" b="0" dirty="0">
                <a:solidFill>
                  <a:schemeClr val="bg1"/>
                </a:solidFill>
                <a:latin typeface="Arial" panose="020B0604020202020204" pitchFamily="34" charset="0"/>
                <a:ea typeface="Calibri" panose="020F0502020204030204" pitchFamily="34" charset="0"/>
                <a:cs typeface="Arial" panose="020B0604020202020204" pitchFamily="34" charset="0"/>
              </a:rPr>
              <a:t>¿Lo mantuve simple para los no creyentes y los nuevos creyentes?</a:t>
            </a:r>
            <a:endParaRPr lang="en-US"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900"/>
              </a:spcAft>
              <a:buFont typeface="+mj-lt"/>
              <a:buAutoNum type="arabicPeriod"/>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2800" b="0" dirty="0" err="1">
                <a:solidFill>
                  <a:schemeClr val="bg1"/>
                </a:solidFill>
                <a:latin typeface="Arial" panose="020B0604020202020204" pitchFamily="34" charset="0"/>
                <a:ea typeface="Calibri" panose="020F0502020204030204" pitchFamily="34" charset="0"/>
                <a:cs typeface="Arial" panose="020B0604020202020204" pitchFamily="34" charset="0"/>
              </a:rPr>
              <a:t>Otros</a:t>
            </a: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0" dirty="0" err="1">
                <a:solidFill>
                  <a:schemeClr val="bg1"/>
                </a:solidFill>
                <a:latin typeface="Arial" panose="020B0604020202020204" pitchFamily="34" charset="0"/>
                <a:ea typeface="Calibri" panose="020F0502020204030204" pitchFamily="34" charset="0"/>
                <a:cs typeface="Arial" panose="020B0604020202020204" pitchFamily="34" charset="0"/>
              </a:rPr>
              <a:t>observaciones</a:t>
            </a: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8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7441CE5-DFDC-497C-88F1-45E24A032A61}"/>
              </a:ext>
            </a:extLst>
          </p:cNvPr>
          <p:cNvSpPr/>
          <p:nvPr/>
        </p:nvSpPr>
        <p:spPr>
          <a:xfrm>
            <a:off x="96252" y="167459"/>
            <a:ext cx="7616311" cy="622222"/>
          </a:xfrm>
          <a:prstGeom prst="rect">
            <a:avLst/>
          </a:prstGeom>
        </p:spPr>
        <p:txBody>
          <a:bodyPr wrap="square">
            <a:spAutoFit/>
          </a:bodyPr>
          <a:lstStyle/>
          <a:p>
            <a:pPr marL="114300" marR="0">
              <a:lnSpc>
                <a:spcPct val="115000"/>
              </a:lnSpc>
              <a:spcBef>
                <a:spcPts val="0"/>
              </a:spcBef>
              <a:spcAft>
                <a:spcPts val="0"/>
              </a:spcAft>
            </a:pPr>
            <a:r>
              <a:rPr lang="es-US" sz="3200" dirty="0">
                <a:solidFill>
                  <a:schemeClr val="bg1"/>
                </a:solidFill>
                <a:latin typeface="Arial" panose="020B0604020202020204" pitchFamily="34" charset="0"/>
                <a:ea typeface="Calibri" panose="020F0502020204030204" pitchFamily="34" charset="0"/>
                <a:cs typeface="Arial" panose="020B0604020202020204" pitchFamily="34" charset="0"/>
              </a:rPr>
              <a:t>La Evaluación Después de la Reunión</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2" descr="Image result for checklist clipart">
            <a:extLst>
              <a:ext uri="{FF2B5EF4-FFF2-40B4-BE49-F238E27FC236}">
                <a16:creationId xmlns:a16="http://schemas.microsoft.com/office/drawing/2014/main" id="{BAC3B254-CD57-48D8-8ED9-AFBAD2F73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563" y="61496"/>
            <a:ext cx="1297231" cy="189497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E744807F-5A4D-4807-8C3D-9F64C3191013}"/>
              </a:ext>
            </a:extLst>
          </p:cNvPr>
          <p:cNvCxnSpPr>
            <a:cxnSpLocks/>
          </p:cNvCxnSpPr>
          <p:nvPr/>
        </p:nvCxnSpPr>
        <p:spPr bwMode="auto">
          <a:xfrm>
            <a:off x="8361178" y="6071099"/>
            <a:ext cx="396694" cy="413330"/>
          </a:xfrm>
          <a:prstGeom prst="straightConnector1">
            <a:avLst/>
          </a:prstGeom>
          <a:solidFill>
            <a:schemeClr val="accent1"/>
          </a:solidFill>
          <a:ln w="76200" cap="flat" cmpd="sng" algn="ctr">
            <a:solidFill>
              <a:schemeClr val="bg1"/>
            </a:solidFill>
            <a:prstDash val="solid"/>
            <a:round/>
            <a:headEnd type="none" w="med" len="med"/>
            <a:tailEnd type="triangle" w="med" len="lg"/>
          </a:ln>
          <a:effectLst/>
        </p:spPr>
      </p:cxnSp>
      <p:sp>
        <p:nvSpPr>
          <p:cNvPr id="7" name="TextBox 6">
            <a:extLst>
              <a:ext uri="{FF2B5EF4-FFF2-40B4-BE49-F238E27FC236}">
                <a16:creationId xmlns:a16="http://schemas.microsoft.com/office/drawing/2014/main" id="{798182C4-AC8A-4A54-BAF2-D45DC256110E}"/>
              </a:ext>
            </a:extLst>
          </p:cNvPr>
          <p:cNvSpPr txBox="1"/>
          <p:nvPr/>
        </p:nvSpPr>
        <p:spPr>
          <a:xfrm>
            <a:off x="5472552" y="5550753"/>
            <a:ext cx="3537242" cy="830997"/>
          </a:xfrm>
          <a:prstGeom prst="rect">
            <a:avLst/>
          </a:prstGeom>
          <a:noFill/>
        </p:spPr>
        <p:txBody>
          <a:bodyPr wrap="square" rtlCol="0">
            <a:spAutoFit/>
          </a:bodyPr>
          <a:lstStyle/>
          <a:p>
            <a:pPr algn="ctr"/>
            <a:r>
              <a:rPr lang="es-ES" sz="2400" dirty="0">
                <a:solidFill>
                  <a:schemeClr val="bg1"/>
                </a:solidFill>
              </a:rPr>
              <a:t>Guía de Entrenamiento </a:t>
            </a:r>
          </a:p>
          <a:p>
            <a:pPr algn="ctr"/>
            <a:r>
              <a:rPr lang="es-ES" sz="2400" dirty="0">
                <a:solidFill>
                  <a:schemeClr val="bg1"/>
                </a:solidFill>
              </a:rPr>
              <a:t>para el Líder</a:t>
            </a:r>
            <a:endParaRPr lang="en-US" sz="2400" dirty="0">
              <a:solidFill>
                <a:schemeClr val="bg1"/>
              </a:solidFill>
            </a:endParaRPr>
          </a:p>
        </p:txBody>
      </p:sp>
    </p:spTree>
    <p:extLst>
      <p:ext uri="{BB962C8B-B14F-4D97-AF65-F5344CB8AC3E}">
        <p14:creationId xmlns:p14="http://schemas.microsoft.com/office/powerpoint/2010/main" val="2911505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16</a:t>
            </a:r>
          </a:p>
          <a:p>
            <a:pPr eaLnBrk="1" hangingPunct="1">
              <a:spcBef>
                <a:spcPct val="0"/>
              </a:spcBef>
              <a:buFontTx/>
              <a:buNone/>
            </a:pPr>
            <a:endParaRPr lang="en-US" altLang="en-US" sz="1800" dirty="0"/>
          </a:p>
        </p:txBody>
      </p:sp>
      <p:sp>
        <p:nvSpPr>
          <p:cNvPr id="4" name="Rectangle 3">
            <a:extLst>
              <a:ext uri="{FF2B5EF4-FFF2-40B4-BE49-F238E27FC236}">
                <a16:creationId xmlns:a16="http://schemas.microsoft.com/office/drawing/2014/main" id="{63D58DA4-E686-49B8-B9DE-D85A1DFC2937}"/>
              </a:ext>
            </a:extLst>
          </p:cNvPr>
          <p:cNvSpPr/>
          <p:nvPr/>
        </p:nvSpPr>
        <p:spPr>
          <a:xfrm>
            <a:off x="481262" y="1519817"/>
            <a:ext cx="8662738" cy="2369880"/>
          </a:xfrm>
          <a:prstGeom prst="rect">
            <a:avLst/>
          </a:prstGeom>
        </p:spPr>
        <p:txBody>
          <a:bodyPr wrap="square">
            <a:spAutoFit/>
          </a:bodyPr>
          <a:lstStyle/>
          <a:p>
            <a:pPr marL="514350" marR="0" indent="-514350">
              <a:spcBef>
                <a:spcPts val="0"/>
              </a:spcBef>
              <a:spcAft>
                <a:spcPts val="1200"/>
              </a:spcAft>
              <a:buFont typeface="+mj-lt"/>
              <a:buAutoNum type="arabicPeriod"/>
            </a:pPr>
            <a:r>
              <a:rPr lang="es-US" sz="3200" b="0" dirty="0">
                <a:solidFill>
                  <a:schemeClr val="bg1"/>
                </a:solidFill>
                <a:latin typeface="Arial" panose="020B0604020202020204" pitchFamily="34" charset="0"/>
                <a:ea typeface="Calibri" panose="020F0502020204030204" pitchFamily="34" charset="0"/>
              </a:rPr>
              <a:t>Meta de Jesús: Terminar la Gran Comisión	</a:t>
            </a:r>
            <a:endParaRPr lang="en-US" sz="3200" b="0" dirty="0">
              <a:solidFill>
                <a:schemeClr val="bg1"/>
              </a:solidFill>
            </a:endParaRPr>
          </a:p>
          <a:p>
            <a:pPr marL="514350" indent="-514350">
              <a:spcBef>
                <a:spcPts val="0"/>
              </a:spcBef>
              <a:spcAft>
                <a:spcPts val="1200"/>
              </a:spcAft>
              <a:buFont typeface="+mj-lt"/>
              <a:buAutoNum type="arabicPeriod"/>
            </a:pPr>
            <a:r>
              <a:rPr lang="es-US" sz="3200" b="0" dirty="0">
                <a:solidFill>
                  <a:schemeClr val="bg1"/>
                </a:solidFill>
                <a:latin typeface="Arial" panose="020B0604020202020204" pitchFamily="34" charset="0"/>
                <a:ea typeface="Calibri" panose="020F0502020204030204" pitchFamily="34" charset="0"/>
              </a:rPr>
              <a:t>Método de Jesús: Multiplicar </a:t>
            </a:r>
            <a:r>
              <a:rPr lang="es-US" sz="3200" b="0" dirty="0" err="1">
                <a:solidFill>
                  <a:schemeClr val="bg1"/>
                </a:solidFill>
                <a:latin typeface="Arial" panose="020B0604020202020204" pitchFamily="34" charset="0"/>
                <a:ea typeface="Calibri" panose="020F0502020204030204" pitchFamily="34" charset="0"/>
              </a:rPr>
              <a:t>discipulos</a:t>
            </a:r>
            <a:r>
              <a:rPr lang="es-US" sz="3200" b="0" dirty="0">
                <a:solidFill>
                  <a:schemeClr val="bg1"/>
                </a:solidFill>
                <a:latin typeface="Arial" panose="020B0604020202020204" pitchFamily="34" charset="0"/>
                <a:ea typeface="Calibri" panose="020F0502020204030204" pitchFamily="34" charset="0"/>
              </a:rPr>
              <a:t>	</a:t>
            </a:r>
            <a:endParaRPr lang="en-US" dirty="0">
              <a:solidFill>
                <a:schemeClr val="bg1"/>
              </a:solidFill>
            </a:endParaRPr>
          </a:p>
          <a:p>
            <a:pPr marL="514350" lvl="0" indent="-514350">
              <a:spcBef>
                <a:spcPts val="0"/>
              </a:spcBef>
              <a:spcAft>
                <a:spcPts val="0"/>
              </a:spcAft>
              <a:buFont typeface="+mj-lt"/>
              <a:buAutoNum type="arabicPeriod"/>
            </a:pPr>
            <a:r>
              <a:rPr lang="es-US" sz="3200" b="0" dirty="0">
                <a:solidFill>
                  <a:schemeClr val="bg1"/>
                </a:solidFill>
              </a:rPr>
              <a:t>Modelo de Jesús: Entrenar líderes por         aprendizaje		</a:t>
            </a:r>
          </a:p>
        </p:txBody>
      </p:sp>
      <p:sp>
        <p:nvSpPr>
          <p:cNvPr id="6" name="Rectangle 5">
            <a:extLst>
              <a:ext uri="{FF2B5EF4-FFF2-40B4-BE49-F238E27FC236}">
                <a16:creationId xmlns:a16="http://schemas.microsoft.com/office/drawing/2014/main" id="{28C77523-487D-48C2-92FC-1CCFBB6AFDD1}"/>
              </a:ext>
            </a:extLst>
          </p:cNvPr>
          <p:cNvSpPr/>
          <p:nvPr/>
        </p:nvSpPr>
        <p:spPr>
          <a:xfrm>
            <a:off x="0" y="259567"/>
            <a:ext cx="9144000" cy="688458"/>
          </a:xfrm>
          <a:prstGeom prst="rect">
            <a:avLst/>
          </a:prstGeom>
        </p:spPr>
        <p:txBody>
          <a:bodyPr wrap="square">
            <a:spAutoFit/>
          </a:bodyPr>
          <a:lstStyle/>
          <a:p>
            <a:pPr marL="0" marR="0" algn="ctr">
              <a:lnSpc>
                <a:spcPct val="115000"/>
              </a:lnSpc>
              <a:spcBef>
                <a:spcPts val="0"/>
              </a:spcBef>
              <a:spcAft>
                <a:spcPts val="0"/>
              </a:spcAft>
            </a:pPr>
            <a:r>
              <a:rPr lang="es-US" sz="3600" dirty="0">
                <a:solidFill>
                  <a:schemeClr val="bg1"/>
                </a:solidFill>
                <a:latin typeface="Arial" panose="020B0604020202020204" pitchFamily="34" charset="0"/>
                <a:ea typeface="Calibri" panose="020F0502020204030204" pitchFamily="34" charset="0"/>
                <a:cs typeface="Arial" panose="020B0604020202020204" pitchFamily="34" charset="0"/>
              </a:rPr>
              <a:t>Esenciales de Fundamentos</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8617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16</a:t>
            </a:r>
          </a:p>
          <a:p>
            <a:pPr eaLnBrk="1" hangingPunct="1">
              <a:spcBef>
                <a:spcPct val="0"/>
              </a:spcBef>
              <a:buFontTx/>
              <a:buNone/>
            </a:pPr>
            <a:endParaRPr lang="en-US" altLang="en-US" sz="1800" dirty="0"/>
          </a:p>
        </p:txBody>
      </p:sp>
      <p:sp>
        <p:nvSpPr>
          <p:cNvPr id="4" name="Rectangle 3">
            <a:extLst>
              <a:ext uri="{FF2B5EF4-FFF2-40B4-BE49-F238E27FC236}">
                <a16:creationId xmlns:a16="http://schemas.microsoft.com/office/drawing/2014/main" id="{63D58DA4-E686-49B8-B9DE-D85A1DFC2937}"/>
              </a:ext>
            </a:extLst>
          </p:cNvPr>
          <p:cNvSpPr/>
          <p:nvPr/>
        </p:nvSpPr>
        <p:spPr>
          <a:xfrm>
            <a:off x="824752" y="1448099"/>
            <a:ext cx="8319247" cy="3354765"/>
          </a:xfrm>
          <a:prstGeom prst="rect">
            <a:avLst/>
          </a:prstGeom>
        </p:spPr>
        <p:txBody>
          <a:bodyPr wrap="square">
            <a:spAutoFit/>
          </a:bodyPr>
          <a:lstStyle/>
          <a:p>
            <a:pPr marL="514350" lvl="0" indent="-514350">
              <a:spcBef>
                <a:spcPts val="1200"/>
              </a:spcBef>
              <a:spcAft>
                <a:spcPts val="0"/>
              </a:spcAft>
              <a:buFont typeface="+mj-lt"/>
              <a:buAutoNum type="arabicPeriod" startAt="4"/>
            </a:pPr>
            <a:r>
              <a:rPr lang="en-US" sz="3200" b="0" dirty="0">
                <a:solidFill>
                  <a:schemeClr val="bg1"/>
                </a:solidFill>
              </a:rPr>
              <a:t>Material</a:t>
            </a:r>
            <a:r>
              <a:rPr lang="es-US" sz="3200" b="0" dirty="0">
                <a:solidFill>
                  <a:schemeClr val="bg1"/>
                </a:solidFill>
              </a:rPr>
              <a:t>		</a:t>
            </a:r>
            <a:endParaRPr lang="en-US" sz="3200" b="0" dirty="0">
              <a:solidFill>
                <a:schemeClr val="bg1"/>
              </a:solidFill>
            </a:endParaRPr>
          </a:p>
          <a:p>
            <a:pPr marL="914400" lvl="1" indent="-457200">
              <a:spcBef>
                <a:spcPts val="0"/>
              </a:spcBef>
              <a:spcAft>
                <a:spcPts val="1200"/>
              </a:spcAft>
              <a:buFont typeface="Arial" panose="020B0604020202020204" pitchFamily="34" charset="0"/>
              <a:buChar char="•"/>
            </a:pPr>
            <a:r>
              <a:rPr lang="es-CO" sz="3200" b="0" dirty="0">
                <a:solidFill>
                  <a:schemeClr val="bg1"/>
                </a:solidFill>
              </a:rPr>
              <a:t>Fundamentos Material de Discipulado</a:t>
            </a:r>
            <a:endParaRPr lang="en-US" sz="3200" b="0" dirty="0">
              <a:solidFill>
                <a:schemeClr val="bg1"/>
              </a:solidFill>
            </a:endParaRPr>
          </a:p>
          <a:p>
            <a:pPr marL="914400" lvl="1" indent="-457200">
              <a:spcBef>
                <a:spcPts val="0"/>
              </a:spcBef>
              <a:spcAft>
                <a:spcPts val="1200"/>
              </a:spcAft>
              <a:buFont typeface="Arial" panose="020B0604020202020204" pitchFamily="34" charset="0"/>
              <a:buChar char="•"/>
            </a:pPr>
            <a:r>
              <a:rPr lang="es-MX" sz="3200" b="0" dirty="0">
                <a:solidFill>
                  <a:schemeClr val="bg1"/>
                </a:solidFill>
              </a:rPr>
              <a:t>Fundamentos Guía de Entrenamiento para el Líder  </a:t>
            </a:r>
          </a:p>
          <a:p>
            <a:pPr marL="514350" indent="-514350">
              <a:spcBef>
                <a:spcPts val="0"/>
              </a:spcBef>
              <a:spcAft>
                <a:spcPts val="0"/>
              </a:spcAft>
              <a:buFont typeface="+mj-lt"/>
              <a:buAutoNum type="arabicPeriod" startAt="4"/>
            </a:pPr>
            <a:r>
              <a:rPr lang="en-US" sz="3200" b="0" dirty="0">
                <a:solidFill>
                  <a:schemeClr val="bg1"/>
                </a:solidFill>
              </a:rPr>
              <a:t>Dios es el Maestro. </a:t>
            </a:r>
          </a:p>
          <a:p>
            <a:pPr marL="971550" lvl="1" indent="-514350">
              <a:spcBef>
                <a:spcPts val="0"/>
              </a:spcBef>
              <a:spcAft>
                <a:spcPts val="0"/>
              </a:spcAft>
              <a:buFont typeface="Arial" panose="020B0604020202020204" pitchFamily="34" charset="0"/>
              <a:buChar char="•"/>
            </a:pPr>
            <a:r>
              <a:rPr lang="en-US" sz="3200" b="0" dirty="0" err="1">
                <a:solidFill>
                  <a:schemeClr val="bg1"/>
                </a:solidFill>
              </a:rPr>
              <a:t>Hacer</a:t>
            </a:r>
            <a:r>
              <a:rPr lang="en-US" sz="3200" b="0" dirty="0">
                <a:solidFill>
                  <a:schemeClr val="bg1"/>
                </a:solidFill>
              </a:rPr>
              <a:t> </a:t>
            </a:r>
            <a:r>
              <a:rPr lang="en-US" sz="3200" b="0" dirty="0" err="1">
                <a:solidFill>
                  <a:schemeClr val="bg1"/>
                </a:solidFill>
              </a:rPr>
              <a:t>preguntas</a:t>
            </a:r>
            <a:r>
              <a:rPr lang="en-US" sz="3200" b="0" dirty="0">
                <a:solidFill>
                  <a:schemeClr val="bg1"/>
                </a:solidFill>
              </a:rPr>
              <a:t>, no </a:t>
            </a:r>
            <a:r>
              <a:rPr lang="en-US" sz="3200" b="0" dirty="0" err="1">
                <a:solidFill>
                  <a:schemeClr val="bg1"/>
                </a:solidFill>
              </a:rPr>
              <a:t>sermones</a:t>
            </a:r>
            <a:endParaRPr lang="en-US" sz="3200" b="0" dirty="0">
              <a:solidFill>
                <a:schemeClr val="bg1"/>
              </a:solidFill>
            </a:endParaRPr>
          </a:p>
        </p:txBody>
      </p:sp>
      <p:sp>
        <p:nvSpPr>
          <p:cNvPr id="6" name="Rectangle 5">
            <a:extLst>
              <a:ext uri="{FF2B5EF4-FFF2-40B4-BE49-F238E27FC236}">
                <a16:creationId xmlns:a16="http://schemas.microsoft.com/office/drawing/2014/main" id="{28C77523-487D-48C2-92FC-1CCFBB6AFDD1}"/>
              </a:ext>
            </a:extLst>
          </p:cNvPr>
          <p:cNvSpPr/>
          <p:nvPr/>
        </p:nvSpPr>
        <p:spPr>
          <a:xfrm>
            <a:off x="0" y="187849"/>
            <a:ext cx="9144000" cy="688458"/>
          </a:xfrm>
          <a:prstGeom prst="rect">
            <a:avLst/>
          </a:prstGeom>
        </p:spPr>
        <p:txBody>
          <a:bodyPr wrap="square">
            <a:spAutoFit/>
          </a:bodyPr>
          <a:lstStyle/>
          <a:p>
            <a:pPr marL="0" marR="0" algn="ctr">
              <a:lnSpc>
                <a:spcPct val="115000"/>
              </a:lnSpc>
              <a:spcBef>
                <a:spcPts val="0"/>
              </a:spcBef>
              <a:spcAft>
                <a:spcPts val="0"/>
              </a:spcAft>
            </a:pPr>
            <a:r>
              <a:rPr lang="es-US" sz="3600" dirty="0">
                <a:solidFill>
                  <a:schemeClr val="bg1"/>
                </a:solidFill>
                <a:latin typeface="Arial" panose="020B0604020202020204" pitchFamily="34" charset="0"/>
                <a:ea typeface="Calibri" panose="020F0502020204030204" pitchFamily="34" charset="0"/>
                <a:cs typeface="Arial" panose="020B0604020202020204" pitchFamily="34" charset="0"/>
              </a:rPr>
              <a:t>Esenciales de Fundamentos</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092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4F4F72-89FD-4EB0-95E0-2045B8A8B01F}"/>
              </a:ext>
            </a:extLst>
          </p:cNvPr>
          <p:cNvSpPr/>
          <p:nvPr/>
        </p:nvSpPr>
        <p:spPr>
          <a:xfrm>
            <a:off x="1552074" y="1475419"/>
            <a:ext cx="7591925" cy="5201424"/>
          </a:xfrm>
          <a:prstGeom prst="rect">
            <a:avLst/>
          </a:prstGeom>
        </p:spPr>
        <p:txBody>
          <a:bodyPr wrap="square">
            <a:spAutoFit/>
          </a:bodyPr>
          <a:lstStyle/>
          <a:p>
            <a:pPr>
              <a:spcAft>
                <a:spcPts val="1200"/>
              </a:spcAft>
            </a:pPr>
            <a:r>
              <a:rPr lang="es-ES" sz="4000" dirty="0">
                <a:solidFill>
                  <a:schemeClr val="bg1"/>
                </a:solidFill>
              </a:rPr>
              <a:t>1. Hacer discípulos</a:t>
            </a:r>
          </a:p>
          <a:p>
            <a:pPr marL="914400" lvl="1" indent="-457200">
              <a:spcAft>
                <a:spcPts val="1200"/>
              </a:spcAft>
              <a:buFont typeface="Arial" panose="020B0604020202020204" pitchFamily="34" charset="0"/>
              <a:buChar char="•"/>
            </a:pPr>
            <a:r>
              <a:rPr lang="es-ES" sz="3200" b="0" dirty="0">
                <a:solidFill>
                  <a:schemeClr val="bg1"/>
                </a:solidFill>
              </a:rPr>
              <a:t>Con una persona o un grupo</a:t>
            </a:r>
          </a:p>
          <a:p>
            <a:pPr marL="914400" lvl="1" indent="-457200">
              <a:spcAft>
                <a:spcPts val="1200"/>
              </a:spcAft>
              <a:buFont typeface="Arial" panose="020B0604020202020204" pitchFamily="34" charset="0"/>
              <a:buChar char="•"/>
            </a:pPr>
            <a:r>
              <a:rPr lang="es-ES" sz="3200" b="0" dirty="0">
                <a:solidFill>
                  <a:schemeClr val="bg1"/>
                </a:solidFill>
              </a:rPr>
              <a:t>Usar material de Fundamentos</a:t>
            </a:r>
          </a:p>
          <a:p>
            <a:pPr>
              <a:spcAft>
                <a:spcPts val="1200"/>
              </a:spcAft>
            </a:pPr>
            <a:r>
              <a:rPr lang="es-ES" sz="4000" dirty="0">
                <a:solidFill>
                  <a:schemeClr val="bg1"/>
                </a:solidFill>
              </a:rPr>
              <a:t>2. Entrenar a un aprendiz</a:t>
            </a:r>
          </a:p>
          <a:p>
            <a:pPr marL="1028700" lvl="1" indent="-571500">
              <a:spcAft>
                <a:spcPts val="1200"/>
              </a:spcAft>
              <a:buFont typeface="Arial" panose="020B0604020202020204" pitchFamily="34" charset="0"/>
              <a:buChar char="•"/>
            </a:pPr>
            <a:r>
              <a:rPr lang="es-ES" sz="3200" b="0" dirty="0">
                <a:solidFill>
                  <a:schemeClr val="bg1"/>
                </a:solidFill>
              </a:rPr>
              <a:t>Multiplicar </a:t>
            </a:r>
            <a:r>
              <a:rPr lang="es-ES" sz="3200" b="0" dirty="0" err="1">
                <a:solidFill>
                  <a:schemeClr val="bg1"/>
                </a:solidFill>
              </a:rPr>
              <a:t>discipulos</a:t>
            </a:r>
            <a:endParaRPr lang="es-ES" sz="3200" b="0" dirty="0">
              <a:solidFill>
                <a:schemeClr val="bg1"/>
              </a:solidFill>
            </a:endParaRPr>
          </a:p>
          <a:p>
            <a:pPr marL="1028700" lvl="1" indent="-571500">
              <a:spcAft>
                <a:spcPts val="1200"/>
              </a:spcAft>
              <a:buFont typeface="Arial" panose="020B0604020202020204" pitchFamily="34" charset="0"/>
              <a:buChar char="•"/>
            </a:pPr>
            <a:r>
              <a:rPr lang="es-ES" sz="3200" b="0" dirty="0">
                <a:solidFill>
                  <a:schemeClr val="bg1"/>
                </a:solidFill>
              </a:rPr>
              <a:t>Utilice la Fundamentos Guía de Entrenamiento para el Líder </a:t>
            </a:r>
            <a:endParaRPr lang="en-US" sz="2400" b="0" dirty="0">
              <a:solidFill>
                <a:schemeClr val="bg1"/>
              </a:solidFill>
            </a:endParaRPr>
          </a:p>
          <a:p>
            <a:pPr lvl="1">
              <a:spcAft>
                <a:spcPts val="1200"/>
              </a:spcAft>
            </a:pPr>
            <a:endParaRPr lang="en-US" sz="3200" b="0" dirty="0">
              <a:solidFill>
                <a:schemeClr val="bg1"/>
              </a:solidFill>
            </a:endParaRPr>
          </a:p>
        </p:txBody>
      </p:sp>
      <p:sp>
        <p:nvSpPr>
          <p:cNvPr id="4" name="Rectangle 3">
            <a:extLst>
              <a:ext uri="{FF2B5EF4-FFF2-40B4-BE49-F238E27FC236}">
                <a16:creationId xmlns:a16="http://schemas.microsoft.com/office/drawing/2014/main" id="{13D4D472-FD26-49C3-A616-188D1EFA0856}"/>
              </a:ext>
            </a:extLst>
          </p:cNvPr>
          <p:cNvSpPr/>
          <p:nvPr/>
        </p:nvSpPr>
        <p:spPr>
          <a:xfrm>
            <a:off x="0" y="302183"/>
            <a:ext cx="9144000" cy="769441"/>
          </a:xfrm>
          <a:prstGeom prst="rect">
            <a:avLst/>
          </a:prstGeom>
        </p:spPr>
        <p:txBody>
          <a:bodyPr wrap="square">
            <a:spAutoFit/>
          </a:bodyPr>
          <a:lstStyle/>
          <a:p>
            <a:pPr algn="ctr"/>
            <a:r>
              <a:rPr lang="en-US" sz="4400" dirty="0">
                <a:solidFill>
                  <a:schemeClr val="bg1"/>
                </a:solidFill>
              </a:rPr>
              <a:t>Implementación</a:t>
            </a:r>
          </a:p>
        </p:txBody>
      </p:sp>
    </p:spTree>
    <p:extLst>
      <p:ext uri="{BB962C8B-B14F-4D97-AF65-F5344CB8AC3E}">
        <p14:creationId xmlns:p14="http://schemas.microsoft.com/office/powerpoint/2010/main" val="3394145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3221" y="540163"/>
            <a:ext cx="7023076" cy="769441"/>
          </a:xfrm>
          <a:prstGeom prst="rect">
            <a:avLst/>
          </a:prstGeom>
        </p:spPr>
        <p:txBody>
          <a:bodyPr wrap="none">
            <a:spAutoFit/>
          </a:bodyPr>
          <a:lstStyle/>
          <a:p>
            <a:r>
              <a:rPr lang="en-US" sz="4400">
                <a:solidFill>
                  <a:schemeClr val="bg1"/>
                </a:solidFill>
              </a:rPr>
              <a:t>Preguntas y </a:t>
            </a:r>
            <a:r>
              <a:rPr lang="en-US" sz="4400" err="1">
                <a:solidFill>
                  <a:schemeClr val="bg1"/>
                </a:solidFill>
              </a:rPr>
              <a:t>Comentarios</a:t>
            </a:r>
            <a:endParaRPr lang="en-US" sz="4400">
              <a:solidFill>
                <a:schemeClr val="bg1"/>
              </a:solidFill>
            </a:endParaRPr>
          </a:p>
        </p:txBody>
      </p:sp>
      <p:pic>
        <p:nvPicPr>
          <p:cNvPr id="4" name="Picture 2" descr="Image result for question marks clipart">
            <a:extLst>
              <a:ext uri="{FF2B5EF4-FFF2-40B4-BE49-F238E27FC236}">
                <a16:creationId xmlns:a16="http://schemas.microsoft.com/office/drawing/2014/main" id="{932C301E-F3D0-4D30-987A-A27E981EE3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916" y="1645920"/>
            <a:ext cx="2142168" cy="415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41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3000"/>
            <a:ext cx="9144000" cy="2397125"/>
          </a:xfrm>
        </p:spPr>
        <p:txBody>
          <a:bodyPr/>
          <a:lstStyle/>
          <a:p>
            <a:r>
              <a:rPr lang="en-US" altLang="en-US" sz="6000" dirty="0" err="1"/>
              <a:t>Felicitaciones</a:t>
            </a:r>
            <a:r>
              <a:rPr lang="en-US" altLang="en-US" sz="6000" dirty="0"/>
              <a:t> </a:t>
            </a:r>
            <a:br>
              <a:rPr lang="en-US" altLang="en-US" sz="6000" dirty="0"/>
            </a:br>
            <a:br>
              <a:rPr lang="en-US" altLang="en-US" sz="2000" dirty="0"/>
            </a:br>
            <a:r>
              <a:rPr lang="en-US" altLang="en-US" sz="4400" dirty="0" err="1"/>
              <a:t>Terminado</a:t>
            </a:r>
            <a:br>
              <a:rPr lang="en-US" altLang="en-US" sz="4400" dirty="0"/>
            </a:br>
            <a:r>
              <a:rPr lang="en-US" altLang="en-US" sz="4400" dirty="0"/>
              <a:t>Taller 1</a:t>
            </a:r>
            <a:endParaRPr lang="en-US" altLang="en-US" dirty="0"/>
          </a:p>
        </p:txBody>
      </p:sp>
      <p:pic>
        <p:nvPicPr>
          <p:cNvPr id="4" name="Picture 3">
            <a:extLst>
              <a:ext uri="{FF2B5EF4-FFF2-40B4-BE49-F238E27FC236}">
                <a16:creationId xmlns:a16="http://schemas.microsoft.com/office/drawing/2014/main" id="{B0BFEF92-BB79-4689-8202-1629B836F92B}"/>
              </a:ext>
            </a:extLst>
          </p:cNvPr>
          <p:cNvPicPr>
            <a:picLocks noChangeAspect="1"/>
          </p:cNvPicPr>
          <p:nvPr/>
        </p:nvPicPr>
        <p:blipFill>
          <a:blip r:embed="rId3"/>
          <a:stretch>
            <a:fillRect/>
          </a:stretch>
        </p:blipFill>
        <p:spPr>
          <a:xfrm>
            <a:off x="1427356" y="217370"/>
            <a:ext cx="6363989" cy="328376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Box 2"/>
          <p:cNvSpPr txBox="1">
            <a:spLocks noChangeArrowheads="1"/>
          </p:cNvSpPr>
          <p:nvPr/>
        </p:nvSpPr>
        <p:spPr bwMode="auto">
          <a:xfrm>
            <a:off x="0" y="889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4000" dirty="0">
                <a:solidFill>
                  <a:schemeClr val="bg1"/>
                </a:solidFill>
              </a:rPr>
              <a:t>Taller 2</a:t>
            </a:r>
          </a:p>
          <a:p>
            <a:pPr algn="ctr" eaLnBrk="1" hangingPunct="1"/>
            <a:r>
              <a:rPr lang="es-ES" altLang="en-US" sz="3200" dirty="0">
                <a:solidFill>
                  <a:schemeClr val="bg1"/>
                </a:solidFill>
              </a:rPr>
              <a:t>Equilibrio Entre Vida Personal y Ministerio</a:t>
            </a:r>
            <a:endParaRPr lang="es-ES" altLang="en-US" sz="2400" b="0" dirty="0">
              <a:solidFill>
                <a:schemeClr val="bg1"/>
              </a:solidFill>
            </a:endParaRPr>
          </a:p>
        </p:txBody>
      </p:sp>
      <p:grpSp>
        <p:nvGrpSpPr>
          <p:cNvPr id="3" name="Group 2">
            <a:extLst>
              <a:ext uri="{FF2B5EF4-FFF2-40B4-BE49-F238E27FC236}">
                <a16:creationId xmlns:a16="http://schemas.microsoft.com/office/drawing/2014/main" id="{1FABF66A-0F77-4538-BB1C-13D4B4025450}"/>
              </a:ext>
            </a:extLst>
          </p:cNvPr>
          <p:cNvGrpSpPr/>
          <p:nvPr/>
        </p:nvGrpSpPr>
        <p:grpSpPr>
          <a:xfrm>
            <a:off x="0" y="1397000"/>
            <a:ext cx="9144000" cy="5461000"/>
            <a:chOff x="0" y="1397000"/>
            <a:chExt cx="9144000" cy="5461000"/>
          </a:xfrm>
        </p:grpSpPr>
        <p:pic>
          <p:nvPicPr>
            <p:cNvPr id="4" name="Picture 4" descr="Image result for balance scale clipart">
              <a:extLst>
                <a:ext uri="{FF2B5EF4-FFF2-40B4-BE49-F238E27FC236}">
                  <a16:creationId xmlns:a16="http://schemas.microsoft.com/office/drawing/2014/main" id="{469D4250-7A79-4154-99A6-6C2F4466FCDD}"/>
                </a:ext>
              </a:extLst>
            </p:cNvPr>
            <p:cNvPicPr>
              <a:picLocks noChangeAspect="1" noChangeArrowheads="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397000"/>
              <a:ext cx="9144000" cy="5461000"/>
            </a:xfrm>
            <a:prstGeom prst="rect">
              <a:avLst/>
            </a:prstGeom>
            <a:solidFill>
              <a:srgbClr val="E5FFFF"/>
            </a:solidFill>
          </p:spPr>
        </p:pic>
        <p:sp>
          <p:nvSpPr>
            <p:cNvPr id="5" name="TextBox 4">
              <a:extLst>
                <a:ext uri="{FF2B5EF4-FFF2-40B4-BE49-F238E27FC236}">
                  <a16:creationId xmlns:a16="http://schemas.microsoft.com/office/drawing/2014/main" id="{2E191E57-16BB-431C-85BE-67FECFBDEF4F}"/>
                </a:ext>
              </a:extLst>
            </p:cNvPr>
            <p:cNvSpPr txBox="1"/>
            <p:nvPr/>
          </p:nvSpPr>
          <p:spPr>
            <a:xfrm>
              <a:off x="6376737" y="4445000"/>
              <a:ext cx="2114303" cy="584775"/>
            </a:xfrm>
            <a:prstGeom prst="rect">
              <a:avLst/>
            </a:prstGeom>
            <a:noFill/>
          </p:spPr>
          <p:txBody>
            <a:bodyPr wrap="square" rtlCol="0">
              <a:spAutoFit/>
            </a:bodyPr>
            <a:lstStyle/>
            <a:p>
              <a:pPr algn="ctr"/>
              <a:r>
                <a:rPr lang="es-ES" altLang="en-US" sz="3200" dirty="0"/>
                <a:t>Ministerio</a:t>
              </a:r>
              <a:endParaRPr lang="en-US" sz="3200" dirty="0"/>
            </a:p>
          </p:txBody>
        </p:sp>
        <p:sp>
          <p:nvSpPr>
            <p:cNvPr id="6" name="TextBox 5">
              <a:extLst>
                <a:ext uri="{FF2B5EF4-FFF2-40B4-BE49-F238E27FC236}">
                  <a16:creationId xmlns:a16="http://schemas.microsoft.com/office/drawing/2014/main" id="{87DAA629-E09E-43A4-9E5E-CE190FA941E2}"/>
                </a:ext>
              </a:extLst>
            </p:cNvPr>
            <p:cNvSpPr txBox="1"/>
            <p:nvPr/>
          </p:nvSpPr>
          <p:spPr>
            <a:xfrm>
              <a:off x="652960" y="3891002"/>
              <a:ext cx="1975940" cy="1077218"/>
            </a:xfrm>
            <a:prstGeom prst="rect">
              <a:avLst/>
            </a:prstGeom>
            <a:noFill/>
          </p:spPr>
          <p:txBody>
            <a:bodyPr wrap="square" rtlCol="0">
              <a:spAutoFit/>
            </a:bodyPr>
            <a:lstStyle/>
            <a:p>
              <a:pPr algn="ctr"/>
              <a:r>
                <a:rPr lang="es-ES" altLang="en-US" sz="3200" dirty="0"/>
                <a:t>Vida Personal</a:t>
              </a:r>
              <a:endParaRPr lang="en-US" sz="3200" dirty="0"/>
            </a:p>
          </p:txBody>
        </p:sp>
      </p:grpSp>
    </p:spTree>
    <p:extLst>
      <p:ext uri="{BB962C8B-B14F-4D97-AF65-F5344CB8AC3E}">
        <p14:creationId xmlns:p14="http://schemas.microsoft.com/office/powerpoint/2010/main" val="337726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48938"/>
          </a:xfrm>
        </p:spPr>
        <p:txBody>
          <a:bodyPr/>
          <a:lstStyle/>
          <a:p>
            <a:pPr eaLnBrk="1" hangingPunct="1"/>
            <a:r>
              <a:rPr lang="es-ES" altLang="en-US" dirty="0"/>
              <a:t>La Gran Comisión</a:t>
            </a:r>
            <a:br>
              <a:rPr lang="es-ES" altLang="en-US" sz="2800" dirty="0"/>
            </a:br>
            <a:r>
              <a:rPr lang="es-ES" altLang="en-US" sz="2800" b="0" dirty="0"/>
              <a:t>Capítulo 1</a:t>
            </a:r>
            <a:endParaRPr lang="es-ES" altLang="en-US" sz="2400" b="0" dirty="0"/>
          </a:p>
        </p:txBody>
      </p:sp>
      <p:sp>
        <p:nvSpPr>
          <p:cNvPr id="16387" name="Content Placeholder 2"/>
          <p:cNvSpPr>
            <a:spLocks noGrp="1"/>
          </p:cNvSpPr>
          <p:nvPr>
            <p:ph idx="1"/>
          </p:nvPr>
        </p:nvSpPr>
        <p:spPr>
          <a:xfrm>
            <a:off x="902369" y="1919338"/>
            <a:ext cx="8241631" cy="3714971"/>
          </a:xfrm>
        </p:spPr>
        <p:txBody>
          <a:bodyPr/>
          <a:lstStyle/>
          <a:p>
            <a:pPr>
              <a:spcBef>
                <a:spcPts val="1200"/>
              </a:spcBef>
            </a:pPr>
            <a:r>
              <a:rPr lang="es-ES" altLang="en-US" sz="4000" dirty="0"/>
              <a:t>Adán &amp; Eva </a:t>
            </a:r>
          </a:p>
          <a:p>
            <a:pPr>
              <a:spcBef>
                <a:spcPts val="1200"/>
              </a:spcBef>
            </a:pPr>
            <a:r>
              <a:rPr lang="es-ES" altLang="en-US" sz="4000" dirty="0"/>
              <a:t>Noé y sus Hijos</a:t>
            </a:r>
          </a:p>
          <a:p>
            <a:pPr>
              <a:spcBef>
                <a:spcPts val="1200"/>
              </a:spcBef>
            </a:pPr>
            <a:r>
              <a:rPr lang="es-ES" altLang="en-US" sz="4000" dirty="0"/>
              <a:t>Abraham</a:t>
            </a:r>
          </a:p>
          <a:p>
            <a:pPr>
              <a:spcBef>
                <a:spcPts val="1200"/>
              </a:spcBef>
            </a:pPr>
            <a:r>
              <a:rPr lang="en-US" altLang="en-US" sz="4000" dirty="0"/>
              <a:t>Jacob </a:t>
            </a:r>
          </a:p>
          <a:p>
            <a:pPr>
              <a:spcBef>
                <a:spcPts val="1200"/>
              </a:spcBef>
            </a:pPr>
            <a:r>
              <a:rPr lang="es-ES" altLang="en-US" sz="4000" u="sng" dirty="0"/>
              <a:t>Jesús</a:t>
            </a:r>
            <a:endParaRPr lang="en-US" altLang="en-US" sz="4000" u="sng"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
        <p:nvSpPr>
          <p:cNvPr id="6" name="Right Brace 5">
            <a:extLst>
              <a:ext uri="{FF2B5EF4-FFF2-40B4-BE49-F238E27FC236}">
                <a16:creationId xmlns:a16="http://schemas.microsoft.com/office/drawing/2014/main" id="{39EE3DC8-DAC4-4193-9F72-BF121F0EEE81}"/>
              </a:ext>
            </a:extLst>
          </p:cNvPr>
          <p:cNvSpPr/>
          <p:nvPr/>
        </p:nvSpPr>
        <p:spPr bwMode="auto">
          <a:xfrm>
            <a:off x="4683459" y="1919339"/>
            <a:ext cx="679450" cy="3714970"/>
          </a:xfrm>
          <a:prstGeom prst="rightBrac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140A27F9-EAA3-4738-8712-A50B66D14781}"/>
              </a:ext>
            </a:extLst>
          </p:cNvPr>
          <p:cNvSpPr txBox="1"/>
          <p:nvPr/>
        </p:nvSpPr>
        <p:spPr>
          <a:xfrm>
            <a:off x="5627938" y="3361324"/>
            <a:ext cx="3251033" cy="830997"/>
          </a:xfrm>
          <a:prstGeom prst="rect">
            <a:avLst/>
          </a:prstGeom>
          <a:noFill/>
        </p:spPr>
        <p:txBody>
          <a:bodyPr wrap="square" rtlCol="0">
            <a:spAutoFit/>
          </a:bodyPr>
          <a:lstStyle/>
          <a:p>
            <a:r>
              <a:rPr lang="en-US" sz="4800" dirty="0">
                <a:solidFill>
                  <a:schemeClr val="bg1"/>
                </a:solidFill>
              </a:rPr>
              <a:t>Multiplicar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44377"/>
            <a:ext cx="9144000" cy="1010653"/>
          </a:xfrm>
        </p:spPr>
        <p:txBody>
          <a:bodyPr/>
          <a:lstStyle/>
          <a:p>
            <a:r>
              <a:rPr lang="es-ES" altLang="en-US" sz="4000" dirty="0"/>
              <a:t>El Plan de Jesús: </a:t>
            </a:r>
            <a:br>
              <a:rPr lang="es-ES" altLang="en-US" sz="4000" dirty="0"/>
            </a:br>
            <a:r>
              <a:rPr lang="es-ES" altLang="en-US" sz="4000" u="sng" dirty="0"/>
              <a:t>Multiplicando</a:t>
            </a:r>
            <a:r>
              <a:rPr lang="es-ES" altLang="en-US" sz="4000" dirty="0"/>
              <a:t> Discípulos</a:t>
            </a:r>
            <a:endParaRPr lang="en-US" altLang="en-US" u="sng" dirty="0"/>
          </a:p>
        </p:txBody>
      </p:sp>
      <p:sp>
        <p:nvSpPr>
          <p:cNvPr id="3" name="Content Placeholder 2"/>
          <p:cNvSpPr>
            <a:spLocks noGrp="1"/>
          </p:cNvSpPr>
          <p:nvPr>
            <p:ph idx="1"/>
          </p:nvPr>
        </p:nvSpPr>
        <p:spPr>
          <a:xfrm>
            <a:off x="336884" y="2141621"/>
            <a:ext cx="8807115" cy="3852480"/>
          </a:xfrm>
        </p:spPr>
        <p:txBody>
          <a:bodyPr/>
          <a:lstStyle/>
          <a:p>
            <a:pPr marL="0" indent="0">
              <a:spcBef>
                <a:spcPts val="0"/>
              </a:spcBef>
              <a:spcAft>
                <a:spcPts val="2400"/>
              </a:spcAft>
              <a:buNone/>
              <a:defRPr/>
            </a:pPr>
            <a:r>
              <a:rPr lang="es-ES" sz="3600"/>
              <a:t>1. Morir en la cruz por nuestro pecado</a:t>
            </a:r>
          </a:p>
          <a:p>
            <a:pPr marL="0" indent="0">
              <a:spcBef>
                <a:spcPts val="0"/>
              </a:spcBef>
              <a:spcAft>
                <a:spcPts val="2400"/>
              </a:spcAft>
              <a:buNone/>
              <a:defRPr/>
            </a:pPr>
            <a:r>
              <a:rPr lang="es-ES" sz="3600"/>
              <a:t>2. Anunciar a la gente las buenas nuevas</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15" y="808467"/>
            <a:ext cx="8655485" cy="5241066"/>
          </a:xfrm>
        </p:spPr>
        <p:txBody>
          <a:bodyPr/>
          <a:lstStyle/>
          <a:p>
            <a:pPr marL="0" indent="0">
              <a:spcBef>
                <a:spcPts val="0"/>
              </a:spcBef>
              <a:spcAft>
                <a:spcPts val="1200"/>
              </a:spcAft>
              <a:buNone/>
            </a:pPr>
            <a:r>
              <a:rPr lang="es-ES" sz="4000" b="1" dirty="0"/>
              <a:t>Jesús: </a:t>
            </a:r>
          </a:p>
          <a:p>
            <a:pPr>
              <a:spcBef>
                <a:spcPts val="0"/>
              </a:spcBef>
              <a:spcAft>
                <a:spcPts val="1200"/>
              </a:spcAft>
            </a:pPr>
            <a:r>
              <a:rPr lang="es-ES" dirty="0"/>
              <a:t>Predicó a las multitudes y sanó a muchos </a:t>
            </a:r>
          </a:p>
          <a:p>
            <a:pPr marL="349250" indent="0">
              <a:spcBef>
                <a:spcPts val="0"/>
              </a:spcBef>
              <a:spcAft>
                <a:spcPts val="1200"/>
              </a:spcAft>
              <a:buNone/>
            </a:pPr>
            <a:r>
              <a:rPr lang="es-ES" sz="4000" b="1" u="sng" dirty="0"/>
              <a:t>Pero </a:t>
            </a:r>
          </a:p>
          <a:p>
            <a:pPr>
              <a:spcBef>
                <a:spcPts val="0"/>
              </a:spcBef>
              <a:spcAft>
                <a:spcPts val="0"/>
              </a:spcAft>
            </a:pPr>
            <a:r>
              <a:rPr lang="es-ES" dirty="0"/>
              <a:t>El entrenó a doce hombres ordinarios </a:t>
            </a:r>
          </a:p>
          <a:p>
            <a:pPr marL="338138" lvl="1" indent="0">
              <a:spcBef>
                <a:spcPts val="0"/>
              </a:spcBef>
              <a:spcAft>
                <a:spcPts val="1200"/>
              </a:spcAft>
              <a:buNone/>
            </a:pPr>
            <a:r>
              <a:rPr lang="es-ES" dirty="0"/>
              <a:t>por tres años para que fuesen sus discípulos </a:t>
            </a:r>
          </a:p>
          <a:p>
            <a:pPr>
              <a:spcBef>
                <a:spcPts val="0"/>
              </a:spcBef>
              <a:spcAft>
                <a:spcPts val="1200"/>
              </a:spcAft>
            </a:pPr>
            <a:r>
              <a:rPr lang="es-ES" dirty="0"/>
              <a:t>Sus discípulos debían entrenar a otros discípulos </a:t>
            </a:r>
            <a:endParaRPr lang="en-US" dirty="0">
              <a:effectLst/>
            </a:endParaRP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D4516-29D5-432D-91F4-065F24EFC081}"/>
              </a:ext>
            </a:extLst>
          </p:cNvPr>
          <p:cNvSpPr>
            <a:spLocks noGrp="1"/>
          </p:cNvSpPr>
          <p:nvPr>
            <p:ph type="sldNum" sz="quarter" idx="12"/>
          </p:nvPr>
        </p:nvSpPr>
        <p:spPr/>
        <p:txBody>
          <a:bodyPr/>
          <a:lstStyle/>
          <a:p>
            <a:pPr>
              <a:defRPr/>
            </a:pPr>
            <a:r>
              <a:rPr lang="en-US" sz="1800" dirty="0"/>
              <a:t>3</a:t>
            </a:r>
          </a:p>
        </p:txBody>
      </p:sp>
      <p:sp>
        <p:nvSpPr>
          <p:cNvPr id="3" name="Rectangle 2">
            <a:extLst>
              <a:ext uri="{FF2B5EF4-FFF2-40B4-BE49-F238E27FC236}">
                <a16:creationId xmlns:a16="http://schemas.microsoft.com/office/drawing/2014/main" id="{72A88235-1E4B-4C8D-97ED-A83C7677D732}"/>
              </a:ext>
            </a:extLst>
          </p:cNvPr>
          <p:cNvSpPr/>
          <p:nvPr/>
        </p:nvSpPr>
        <p:spPr>
          <a:xfrm>
            <a:off x="1" y="2031556"/>
            <a:ext cx="9144000" cy="2110386"/>
          </a:xfrm>
          <a:prstGeom prst="rect">
            <a:avLst/>
          </a:prstGeom>
        </p:spPr>
        <p:txBody>
          <a:bodyPr wrap="square">
            <a:spAutoFit/>
          </a:bodyPr>
          <a:lstStyle/>
          <a:p>
            <a:pPr marR="0" lvl="0" algn="ctr">
              <a:lnSpc>
                <a:spcPct val="115000"/>
              </a:lnSpc>
              <a:spcBef>
                <a:spcPts val="0"/>
              </a:spcBef>
              <a:spcAft>
                <a:spcPts val="0"/>
              </a:spcAft>
            </a:pPr>
            <a:r>
              <a:rPr lang="es-US" sz="3600" dirty="0">
                <a:solidFill>
                  <a:schemeClr val="bg1"/>
                </a:solidFill>
                <a:latin typeface="Arial" panose="020B0604020202020204" pitchFamily="34" charset="0"/>
                <a:ea typeface="Calibri" panose="020F0502020204030204" pitchFamily="34" charset="0"/>
                <a:cs typeface="Arial" panose="020B0604020202020204" pitchFamily="34" charset="0"/>
              </a:rPr>
              <a:t>Un discípulo llega a ser como Jesús</a:t>
            </a:r>
          </a:p>
          <a:p>
            <a:pPr marR="0" lvl="0" algn="ctr">
              <a:spcBef>
                <a:spcPts val="0"/>
              </a:spcBef>
              <a:spcAft>
                <a:spcPts val="1800"/>
              </a:spcAft>
            </a:pP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R="0" lvl="0" algn="ctr">
              <a:lnSpc>
                <a:spcPct val="115000"/>
              </a:lnSpc>
              <a:spcBef>
                <a:spcPts val="0"/>
              </a:spcBef>
              <a:spcAft>
                <a:spcPts val="0"/>
              </a:spcAft>
            </a:pPr>
            <a:r>
              <a:rPr lang="es-US" sz="3600" dirty="0">
                <a:solidFill>
                  <a:schemeClr val="bg1"/>
                </a:solidFill>
                <a:latin typeface="Arial" panose="020B0604020202020204" pitchFamily="34" charset="0"/>
                <a:ea typeface="Calibri" panose="020F0502020204030204" pitchFamily="34" charset="0"/>
                <a:cs typeface="Arial" panose="020B0604020202020204" pitchFamily="34" charset="0"/>
              </a:rPr>
              <a:t>Un discípulo hace otros discípulos</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74724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TotalTime>
  <Words>5065</Words>
  <Application>Microsoft Office PowerPoint</Application>
  <PresentationFormat>On-screen Show (4:3)</PresentationFormat>
  <Paragraphs>897</Paragraphs>
  <Slides>56</Slides>
  <Notes>55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56</vt:i4>
      </vt:variant>
    </vt:vector>
  </HeadingPairs>
  <TitlesOfParts>
    <vt:vector size="69" baseType="lpstr">
      <vt:lpstr>Arial</vt:lpstr>
      <vt:lpstr>Calibri</vt:lpstr>
      <vt:lpstr>Courier New</vt:lpstr>
      <vt:lpstr>Symbol</vt:lpstr>
      <vt:lpstr>Times New Roman</vt:lpstr>
      <vt:lpstr>Wingdings</vt:lpstr>
      <vt:lpstr>Default Design</vt:lpstr>
      <vt:lpstr>5_Custom Design</vt:lpstr>
      <vt:lpstr>4_Custom Design</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Cómo Descargar Documentos</vt:lpstr>
      <vt:lpstr>La Gran Comisión Capítulo 1</vt:lpstr>
      <vt:lpstr>El Plan de Jesús:  Multiplicando Discípulos</vt:lpstr>
      <vt:lpstr>PowerPoint Presentation</vt:lpstr>
      <vt:lpstr>PowerPoint Presentation</vt:lpstr>
      <vt:lpstr> La Gran Comisión  Mateo 28:19-20</vt:lpstr>
      <vt:lpstr>Línea de Tiempo de la Gran Comisión</vt:lpstr>
      <vt:lpstr>PowerPoint Presentation</vt:lpstr>
      <vt:lpstr>PowerPoint Presentation</vt:lpstr>
      <vt:lpstr>PowerPoint Presentation</vt:lpstr>
      <vt:lpstr>PowerPoint Presentation</vt:lpstr>
      <vt:lpstr>PowerPoint Presentation</vt:lpstr>
      <vt:lpstr>PowerPoint Presentation</vt:lpstr>
      <vt:lpstr>Nuestra Respuesta a la Gran Comisión Capítulo 2 </vt:lpstr>
      <vt:lpstr>PowerPoint Presentation</vt:lpstr>
      <vt:lpstr>Costo del Discipulado</vt:lpstr>
      <vt:lpstr>PowerPoint Presentation</vt:lpstr>
      <vt:lpstr>PowerPoint Presentation</vt:lpstr>
      <vt:lpstr>PowerPoint Presentation</vt:lpstr>
      <vt:lpstr>¿Qué es lo que Necesitamos Hacer?</vt:lpstr>
      <vt:lpstr>El Trabajo de los Pastores y Líderes</vt:lpstr>
      <vt:lpstr>PowerPoint Presentation</vt:lpstr>
      <vt:lpstr>Plan de Discipulado de Fundamentos Capítulo 3</vt:lpstr>
      <vt:lpstr>PowerPoint Presentation</vt:lpstr>
      <vt:lpstr>PowerPoint Presentation</vt:lpstr>
      <vt:lpstr>PowerPoint Presentation</vt:lpstr>
      <vt:lpstr>Material de Fundamentos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Felicitaciones   Terminado Taller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Robert Fike</cp:lastModifiedBy>
  <cp:revision>10</cp:revision>
  <dcterms:created xsi:type="dcterms:W3CDTF">2007-01-24T23:57:19Z</dcterms:created>
  <dcterms:modified xsi:type="dcterms:W3CDTF">2020-05-10T16:46:11Z</dcterms:modified>
</cp:coreProperties>
</file>