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0" r:id="rId4"/>
    <p:sldId id="264" r:id="rId5"/>
    <p:sldId id="263" r:id="rId6"/>
    <p:sldId id="259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FF"/>
    <a:srgbClr val="97DDE1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96E6-123C-47A3-93A5-13C05A32C006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88E1-B509-40DE-97E7-E43044B99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96E6-123C-47A3-93A5-13C05A32C006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88E1-B509-40DE-97E7-E43044B99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96E6-123C-47A3-93A5-13C05A32C006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88E1-B509-40DE-97E7-E43044B99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96E6-123C-47A3-93A5-13C05A32C006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88E1-B509-40DE-97E7-E43044B99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96E6-123C-47A3-93A5-13C05A32C006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88E1-B509-40DE-97E7-E43044B99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96E6-123C-47A3-93A5-13C05A32C006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88E1-B509-40DE-97E7-E43044B99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96E6-123C-47A3-93A5-13C05A32C006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88E1-B509-40DE-97E7-E43044B99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96E6-123C-47A3-93A5-13C05A32C006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88E1-B509-40DE-97E7-E43044B99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96E6-123C-47A3-93A5-13C05A32C006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88E1-B509-40DE-97E7-E43044B99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96E6-123C-47A3-93A5-13C05A32C006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88E1-B509-40DE-97E7-E43044B99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96E6-123C-47A3-93A5-13C05A32C006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88E1-B509-40DE-97E7-E43044B99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596E6-123C-47A3-93A5-13C05A32C006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88E1-B509-40DE-97E7-E43044B996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atkasim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112" y="548680"/>
            <a:ext cx="3240360" cy="792088"/>
          </a:xfrm>
        </p:spPr>
        <p:txBody>
          <a:bodyPr>
            <a:normAutofit/>
          </a:bodyPr>
          <a:lstStyle/>
          <a:p>
            <a:pPr algn="r"/>
            <a:r>
              <a:rPr lang="tr-TR" sz="2800" dirty="0" smtClean="0"/>
              <a:t>PRESENTS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556792"/>
            <a:ext cx="6400800" cy="4226024"/>
          </a:xfrm>
          <a:solidFill>
            <a:schemeClr val="bg1">
              <a:lumMod val="95000"/>
              <a:alpha val="88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tr-TR" sz="22000" b="1" dirty="0" smtClean="0">
                <a:ln w="381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 BE </a:t>
            </a:r>
          </a:p>
          <a:p>
            <a:r>
              <a:rPr lang="tr-TR" sz="5600" b="1" dirty="0" smtClean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 PRESENT TENSE</a:t>
            </a:r>
          </a:p>
          <a:p>
            <a:r>
              <a:rPr lang="tr-TR" sz="5600" b="1" dirty="0" smtClean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(am, is, are) </a:t>
            </a:r>
            <a:endParaRPr lang="en-US" sz="5600" b="1" dirty="0">
              <a:ln w="952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/>
        </p:nvSpPr>
        <p:spPr>
          <a:xfrm>
            <a:off x="0" y="0"/>
            <a:ext cx="5796136" cy="980728"/>
          </a:xfrm>
          <a:prstGeom prst="snip2DiagRect">
            <a:avLst>
              <a:gd name="adj1" fmla="val 0"/>
              <a:gd name="adj2" fmla="val 22141"/>
            </a:avLst>
          </a:prstGeom>
          <a:solidFill>
            <a:srgbClr val="97DDE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BE IN PRESENT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Explosion 1 38"/>
          <p:cNvSpPr/>
          <p:nvPr/>
        </p:nvSpPr>
        <p:spPr>
          <a:xfrm>
            <a:off x="5796136" y="188640"/>
            <a:ext cx="3528392" cy="187220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EXERCISES</a:t>
            </a:r>
            <a:endParaRPr lang="en-US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83568" y="1268760"/>
            <a:ext cx="6264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/>
              <a:t>You </a:t>
            </a:r>
            <a:r>
              <a:rPr lang="tr-TR" sz="4400" b="1" dirty="0" smtClean="0">
                <a:solidFill>
                  <a:srgbClr val="FF0000"/>
                </a:solidFill>
              </a:rPr>
              <a:t>are</a:t>
            </a:r>
            <a:r>
              <a:rPr lang="tr-TR" sz="4400" b="1" dirty="0" smtClean="0"/>
              <a:t> in the office.</a:t>
            </a:r>
            <a:endParaRPr lang="tr-TR" sz="4400" b="1" dirty="0" smtClean="0"/>
          </a:p>
          <a:p>
            <a:r>
              <a:rPr lang="tr-TR" sz="4400" b="1" dirty="0" smtClean="0">
                <a:solidFill>
                  <a:srgbClr val="FF0000"/>
                </a:solidFill>
              </a:rPr>
              <a:t>Are</a:t>
            </a:r>
            <a:r>
              <a:rPr lang="tr-TR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you in the office</a:t>
            </a:r>
            <a:r>
              <a:rPr lang="tr-TR" sz="4400" b="1" dirty="0" smtClean="0"/>
              <a:t>?</a:t>
            </a:r>
            <a:endParaRPr lang="tr-TR" sz="4400" b="1" dirty="0" smtClean="0"/>
          </a:p>
          <a:p>
            <a:r>
              <a:rPr lang="tr-TR" sz="4400" b="1" dirty="0" smtClean="0"/>
              <a:t>You </a:t>
            </a:r>
            <a:r>
              <a:rPr lang="tr-TR" sz="4400" b="1" dirty="0" smtClean="0">
                <a:solidFill>
                  <a:srgbClr val="FF0000"/>
                </a:solidFill>
              </a:rPr>
              <a:t>are</a:t>
            </a:r>
            <a:r>
              <a:rPr lang="tr-TR" sz="4400" b="1" dirty="0" smtClean="0"/>
              <a:t> </a:t>
            </a:r>
            <a:r>
              <a:rPr lang="tr-TR" sz="4400" b="1" dirty="0" smtClean="0">
                <a:solidFill>
                  <a:srgbClr val="002060"/>
                </a:solidFill>
              </a:rPr>
              <a:t>not</a:t>
            </a:r>
            <a:r>
              <a:rPr lang="tr-TR" sz="4400" b="1" dirty="0" smtClean="0"/>
              <a:t> in the office.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068960"/>
            <a:ext cx="3779912" cy="326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/>
        </p:nvSpPr>
        <p:spPr>
          <a:xfrm>
            <a:off x="0" y="0"/>
            <a:ext cx="5796136" cy="980728"/>
          </a:xfrm>
          <a:prstGeom prst="snip2DiagRect">
            <a:avLst>
              <a:gd name="adj1" fmla="val 0"/>
              <a:gd name="adj2" fmla="val 22141"/>
            </a:avLst>
          </a:prstGeom>
          <a:solidFill>
            <a:srgbClr val="97DDE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BE IN PRESENT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Explosion 1 38"/>
          <p:cNvSpPr/>
          <p:nvPr/>
        </p:nvSpPr>
        <p:spPr>
          <a:xfrm>
            <a:off x="5796136" y="188640"/>
            <a:ext cx="3528392" cy="187220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EXERCISES</a:t>
            </a:r>
            <a:endParaRPr lang="en-US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83568" y="1268760"/>
            <a:ext cx="6264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/>
              <a:t>This </a:t>
            </a:r>
            <a:r>
              <a:rPr lang="tr-TR" sz="4400" b="1" dirty="0" smtClean="0">
                <a:solidFill>
                  <a:srgbClr val="FF0000"/>
                </a:solidFill>
              </a:rPr>
              <a:t>is </a:t>
            </a:r>
            <a:r>
              <a:rPr lang="tr-TR" sz="4400" b="1" dirty="0" smtClean="0"/>
              <a:t>my computer.</a:t>
            </a:r>
          </a:p>
          <a:p>
            <a:r>
              <a:rPr lang="tr-TR" sz="4400" b="1" dirty="0" smtClean="0">
                <a:solidFill>
                  <a:srgbClr val="FF0000"/>
                </a:solidFill>
              </a:rPr>
              <a:t>Is</a:t>
            </a:r>
            <a:r>
              <a:rPr lang="tr-TR" sz="4400" b="1" dirty="0" smtClean="0"/>
              <a:t> this my computer?</a:t>
            </a:r>
          </a:p>
          <a:p>
            <a:r>
              <a:rPr lang="tr-TR" sz="4400" b="1" dirty="0" smtClean="0"/>
              <a:t>This</a:t>
            </a:r>
            <a:r>
              <a:rPr lang="tr-TR" sz="4400" b="1" dirty="0" smtClean="0">
                <a:solidFill>
                  <a:srgbClr val="FF0000"/>
                </a:solidFill>
              </a:rPr>
              <a:t> is </a:t>
            </a:r>
            <a:r>
              <a:rPr lang="tr-TR" sz="4400" b="1" dirty="0" smtClean="0">
                <a:solidFill>
                  <a:srgbClr val="0070C0"/>
                </a:solidFill>
              </a:rPr>
              <a:t>not</a:t>
            </a:r>
            <a:r>
              <a:rPr lang="tr-TR" sz="4400" b="1" dirty="0" smtClean="0"/>
              <a:t> my computer.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004" y="3356992"/>
            <a:ext cx="371826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/>
        </p:nvSpPr>
        <p:spPr>
          <a:xfrm>
            <a:off x="0" y="0"/>
            <a:ext cx="5796136" cy="980728"/>
          </a:xfrm>
          <a:prstGeom prst="snip2DiagRect">
            <a:avLst>
              <a:gd name="adj1" fmla="val 0"/>
              <a:gd name="adj2" fmla="val 22141"/>
            </a:avLst>
          </a:prstGeom>
          <a:solidFill>
            <a:srgbClr val="97DDE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BE IN PRESENT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Explosion 1 38"/>
          <p:cNvSpPr/>
          <p:nvPr/>
        </p:nvSpPr>
        <p:spPr>
          <a:xfrm>
            <a:off x="5796136" y="188640"/>
            <a:ext cx="3528392" cy="216024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SHORT FORMS</a:t>
            </a:r>
            <a:endParaRPr lang="en-US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187624" y="1980123"/>
            <a:ext cx="2520280" cy="440120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>
                    <a:lumMod val="95000"/>
                  </a:schemeClr>
                </a:solidFill>
              </a:rPr>
              <a:t>I am</a:t>
            </a:r>
          </a:p>
          <a:p>
            <a:r>
              <a:rPr lang="tr-TR" sz="4000" b="1" dirty="0" smtClean="0">
                <a:solidFill>
                  <a:schemeClr val="bg1">
                    <a:lumMod val="95000"/>
                  </a:schemeClr>
                </a:solidFill>
              </a:rPr>
              <a:t>You are</a:t>
            </a:r>
          </a:p>
          <a:p>
            <a:r>
              <a:rPr lang="tr-TR" sz="4000" b="1" dirty="0" smtClean="0">
                <a:solidFill>
                  <a:schemeClr val="bg1">
                    <a:lumMod val="95000"/>
                  </a:schemeClr>
                </a:solidFill>
              </a:rPr>
              <a:t>He is</a:t>
            </a:r>
          </a:p>
          <a:p>
            <a:r>
              <a:rPr lang="tr-TR" sz="4000" b="1" dirty="0" smtClean="0">
                <a:solidFill>
                  <a:schemeClr val="bg1">
                    <a:lumMod val="95000"/>
                  </a:schemeClr>
                </a:solidFill>
              </a:rPr>
              <a:t>She is</a:t>
            </a:r>
          </a:p>
          <a:p>
            <a:r>
              <a:rPr lang="tr-TR" sz="4000" b="1" dirty="0" smtClean="0">
                <a:solidFill>
                  <a:schemeClr val="bg1">
                    <a:lumMod val="95000"/>
                  </a:schemeClr>
                </a:solidFill>
              </a:rPr>
              <a:t>It is</a:t>
            </a:r>
          </a:p>
          <a:p>
            <a:r>
              <a:rPr lang="tr-TR" sz="4000" b="1" dirty="0" smtClean="0">
                <a:solidFill>
                  <a:schemeClr val="bg1">
                    <a:lumMod val="95000"/>
                  </a:schemeClr>
                </a:solidFill>
              </a:rPr>
              <a:t>We are</a:t>
            </a:r>
          </a:p>
          <a:p>
            <a:r>
              <a:rPr lang="tr-TR" sz="4000" b="1" dirty="0" smtClean="0">
                <a:solidFill>
                  <a:schemeClr val="bg1">
                    <a:lumMod val="95000"/>
                  </a:schemeClr>
                </a:solidFill>
              </a:rPr>
              <a:t>They 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992" y="1980123"/>
            <a:ext cx="2088232" cy="440120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I’m</a:t>
            </a:r>
          </a:p>
          <a:p>
            <a:r>
              <a:rPr lang="tr-TR" sz="4000" b="1" dirty="0" smtClean="0">
                <a:solidFill>
                  <a:srgbClr val="FFFF00"/>
                </a:solidFill>
              </a:rPr>
              <a:t>You’re</a:t>
            </a:r>
          </a:p>
          <a:p>
            <a:r>
              <a:rPr lang="tr-TR" sz="4000" b="1" dirty="0" smtClean="0">
                <a:solidFill>
                  <a:srgbClr val="FFFF00"/>
                </a:solidFill>
              </a:rPr>
              <a:t>He’s</a:t>
            </a:r>
          </a:p>
          <a:p>
            <a:r>
              <a:rPr lang="tr-TR" sz="4000" b="1" dirty="0" smtClean="0">
                <a:solidFill>
                  <a:srgbClr val="FFFF00"/>
                </a:solidFill>
              </a:rPr>
              <a:t>She’s</a:t>
            </a:r>
          </a:p>
          <a:p>
            <a:r>
              <a:rPr lang="tr-TR" sz="4000" b="1" dirty="0" smtClean="0">
                <a:solidFill>
                  <a:srgbClr val="FFFF00"/>
                </a:solidFill>
              </a:rPr>
              <a:t>It’s</a:t>
            </a:r>
          </a:p>
          <a:p>
            <a:r>
              <a:rPr lang="tr-TR" sz="4000" b="1" dirty="0" smtClean="0">
                <a:solidFill>
                  <a:srgbClr val="FFFF00"/>
                </a:solidFill>
              </a:rPr>
              <a:t>We’re</a:t>
            </a:r>
          </a:p>
          <a:p>
            <a:r>
              <a:rPr lang="tr-TR" sz="4000" b="1" dirty="0" smtClean="0">
                <a:solidFill>
                  <a:srgbClr val="FFFF00"/>
                </a:solidFill>
              </a:rPr>
              <a:t>They’re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419872" y="2276872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419872" y="2852936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419872" y="3429000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419872" y="4005064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419872" y="4581128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419872" y="5229200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419872" y="5877272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3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uiExpand="1" build="allAtOnce" animBg="1"/>
      <p:bldP spid="7" grpId="0" uiExpand="1" build="allAtOnce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/>
        </p:nvSpPr>
        <p:spPr>
          <a:xfrm>
            <a:off x="0" y="0"/>
            <a:ext cx="5796136" cy="980728"/>
          </a:xfrm>
          <a:prstGeom prst="snip2DiagRect">
            <a:avLst>
              <a:gd name="adj1" fmla="val 0"/>
              <a:gd name="adj2" fmla="val 22141"/>
            </a:avLst>
          </a:prstGeom>
          <a:solidFill>
            <a:srgbClr val="97DDE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BE IN PRESENT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Explosion 1 38"/>
          <p:cNvSpPr/>
          <p:nvPr/>
        </p:nvSpPr>
        <p:spPr>
          <a:xfrm>
            <a:off x="5796136" y="188640"/>
            <a:ext cx="3528392" cy="216024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SHORT FORMS</a:t>
            </a:r>
            <a:endParaRPr lang="en-US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55576" y="1980123"/>
            <a:ext cx="2952328" cy="440120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>
                    <a:lumMod val="95000"/>
                  </a:schemeClr>
                </a:solidFill>
              </a:rPr>
              <a:t>I am not</a:t>
            </a:r>
          </a:p>
          <a:p>
            <a:r>
              <a:rPr lang="tr-TR" sz="4000" b="1" dirty="0" smtClean="0">
                <a:solidFill>
                  <a:schemeClr val="bg1">
                    <a:lumMod val="95000"/>
                  </a:schemeClr>
                </a:solidFill>
              </a:rPr>
              <a:t>You are not</a:t>
            </a:r>
          </a:p>
          <a:p>
            <a:r>
              <a:rPr lang="tr-TR" sz="4000" b="1" dirty="0" smtClean="0">
                <a:solidFill>
                  <a:schemeClr val="bg1">
                    <a:lumMod val="95000"/>
                  </a:schemeClr>
                </a:solidFill>
              </a:rPr>
              <a:t>He is not</a:t>
            </a:r>
          </a:p>
          <a:p>
            <a:r>
              <a:rPr lang="tr-TR" sz="4000" b="1" dirty="0" smtClean="0">
                <a:solidFill>
                  <a:schemeClr val="bg1">
                    <a:lumMod val="95000"/>
                  </a:schemeClr>
                </a:solidFill>
              </a:rPr>
              <a:t>She is not</a:t>
            </a:r>
          </a:p>
          <a:p>
            <a:r>
              <a:rPr lang="tr-TR" sz="4000" b="1" dirty="0" smtClean="0">
                <a:solidFill>
                  <a:schemeClr val="bg1">
                    <a:lumMod val="95000"/>
                  </a:schemeClr>
                </a:solidFill>
              </a:rPr>
              <a:t>It is not</a:t>
            </a:r>
          </a:p>
          <a:p>
            <a:r>
              <a:rPr lang="tr-TR" sz="4000" b="1" dirty="0" smtClean="0">
                <a:solidFill>
                  <a:schemeClr val="bg1">
                    <a:lumMod val="95000"/>
                  </a:schemeClr>
                </a:solidFill>
              </a:rPr>
              <a:t>We are not</a:t>
            </a:r>
          </a:p>
          <a:p>
            <a:r>
              <a:rPr lang="tr-TR" sz="4000" b="1" dirty="0" smtClean="0">
                <a:solidFill>
                  <a:schemeClr val="bg1">
                    <a:lumMod val="95000"/>
                  </a:schemeClr>
                </a:solidFill>
              </a:rPr>
              <a:t>They are not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1980123"/>
            <a:ext cx="2664296" cy="440120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I’m not</a:t>
            </a:r>
          </a:p>
          <a:p>
            <a:r>
              <a:rPr lang="tr-TR" sz="4000" b="1" dirty="0" smtClean="0">
                <a:solidFill>
                  <a:srgbClr val="FFFF00"/>
                </a:solidFill>
              </a:rPr>
              <a:t>You aren’t</a:t>
            </a:r>
          </a:p>
          <a:p>
            <a:r>
              <a:rPr lang="tr-TR" sz="4000" b="1" dirty="0" smtClean="0">
                <a:solidFill>
                  <a:srgbClr val="FFFF00"/>
                </a:solidFill>
              </a:rPr>
              <a:t>He isn’t</a:t>
            </a:r>
          </a:p>
          <a:p>
            <a:r>
              <a:rPr lang="tr-TR" sz="4000" b="1" dirty="0" smtClean="0">
                <a:solidFill>
                  <a:srgbClr val="FFFF00"/>
                </a:solidFill>
              </a:rPr>
              <a:t>She isn’t</a:t>
            </a:r>
          </a:p>
          <a:p>
            <a:r>
              <a:rPr lang="tr-TR" sz="4000" b="1" dirty="0" smtClean="0">
                <a:solidFill>
                  <a:srgbClr val="FFFF00"/>
                </a:solidFill>
              </a:rPr>
              <a:t>It isn’t</a:t>
            </a:r>
          </a:p>
          <a:p>
            <a:r>
              <a:rPr lang="tr-TR" sz="4000" b="1" dirty="0" smtClean="0">
                <a:solidFill>
                  <a:srgbClr val="FFFF00"/>
                </a:solidFill>
              </a:rPr>
              <a:t>We aren’t</a:t>
            </a:r>
          </a:p>
          <a:p>
            <a:r>
              <a:rPr lang="tr-TR" sz="4000" b="1" dirty="0" smtClean="0">
                <a:solidFill>
                  <a:srgbClr val="FFFF00"/>
                </a:solidFill>
              </a:rPr>
              <a:t>They aren’t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851920" y="2276872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51920" y="2852936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851920" y="3429000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851920" y="4005064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851920" y="4581128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851920" y="5229200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851920" y="5877272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allAtOnce" animBg="1"/>
      <p:bldP spid="7" grpId="0" uiExpand="1" build="allAtOnce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/>
        </p:nvSpPr>
        <p:spPr>
          <a:xfrm>
            <a:off x="0" y="0"/>
            <a:ext cx="5796136" cy="980728"/>
          </a:xfrm>
          <a:prstGeom prst="snip2DiagRect">
            <a:avLst>
              <a:gd name="adj1" fmla="val 0"/>
              <a:gd name="adj2" fmla="val 22141"/>
            </a:avLst>
          </a:prstGeom>
          <a:solidFill>
            <a:srgbClr val="97DDE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BE IN PRESENT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Explosion 1 38"/>
          <p:cNvSpPr/>
          <p:nvPr/>
        </p:nvSpPr>
        <p:spPr>
          <a:xfrm>
            <a:off x="5796136" y="188640"/>
            <a:ext cx="3528392" cy="216024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EXERCISES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2204864"/>
            <a:ext cx="81569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3200" b="1" dirty="0" smtClean="0"/>
              <a:t>We </a:t>
            </a:r>
            <a:r>
              <a:rPr lang="tr-TR" sz="3200" b="1" dirty="0" smtClean="0">
                <a:solidFill>
                  <a:srgbClr val="FF0000"/>
                </a:solidFill>
              </a:rPr>
              <a:t>aren’t</a:t>
            </a:r>
            <a:r>
              <a:rPr lang="tr-TR" sz="3200" b="1" dirty="0" smtClean="0"/>
              <a:t> from İstanbul. </a:t>
            </a:r>
            <a:r>
              <a:rPr lang="tr-TR" sz="3200" b="1" dirty="0" smtClean="0">
                <a:solidFill>
                  <a:srgbClr val="FF0000"/>
                </a:solidFill>
              </a:rPr>
              <a:t>We’re</a:t>
            </a:r>
            <a:r>
              <a:rPr lang="tr-TR" sz="3200" b="1" dirty="0" smtClean="0"/>
              <a:t> from Kocaeli.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3200" b="1" dirty="0" smtClean="0"/>
              <a:t>She</a:t>
            </a:r>
            <a:r>
              <a:rPr lang="tr-TR" sz="3200" b="1" dirty="0" smtClean="0">
                <a:solidFill>
                  <a:srgbClr val="FF0000"/>
                </a:solidFill>
              </a:rPr>
              <a:t> isn’t </a:t>
            </a:r>
            <a:r>
              <a:rPr lang="tr-TR" sz="3200" b="1" dirty="0" smtClean="0"/>
              <a:t>my sister. </a:t>
            </a:r>
            <a:r>
              <a:rPr lang="tr-TR" sz="3200" b="1" dirty="0" smtClean="0">
                <a:solidFill>
                  <a:srgbClr val="FF0000"/>
                </a:solidFill>
              </a:rPr>
              <a:t>She’s</a:t>
            </a:r>
            <a:r>
              <a:rPr lang="tr-TR" sz="3200" b="1" dirty="0" smtClean="0"/>
              <a:t> my friend.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3200" b="1" dirty="0" smtClean="0">
                <a:solidFill>
                  <a:srgbClr val="FF0000"/>
                </a:solidFill>
              </a:rPr>
              <a:t>We’re</a:t>
            </a:r>
            <a:r>
              <a:rPr lang="tr-TR" sz="3200" b="1" dirty="0" smtClean="0"/>
              <a:t> students. We</a:t>
            </a:r>
            <a:r>
              <a:rPr lang="tr-TR" sz="3200" b="1" dirty="0" smtClean="0">
                <a:solidFill>
                  <a:srgbClr val="FF0000"/>
                </a:solidFill>
              </a:rPr>
              <a:t> aren’t </a:t>
            </a:r>
            <a:r>
              <a:rPr lang="tr-TR" sz="3200" b="1" dirty="0" smtClean="0"/>
              <a:t>teachers.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3200" b="1" dirty="0" smtClean="0"/>
              <a:t>They </a:t>
            </a:r>
            <a:r>
              <a:rPr lang="tr-TR" sz="3200" b="1" dirty="0" smtClean="0">
                <a:solidFill>
                  <a:srgbClr val="FF0000"/>
                </a:solidFill>
              </a:rPr>
              <a:t>aren’t</a:t>
            </a:r>
            <a:r>
              <a:rPr lang="tr-TR" sz="3200" b="1" dirty="0" smtClean="0"/>
              <a:t> blue. </a:t>
            </a:r>
            <a:r>
              <a:rPr lang="tr-TR" sz="3200" b="1" dirty="0" smtClean="0">
                <a:solidFill>
                  <a:srgbClr val="FF0000"/>
                </a:solidFill>
              </a:rPr>
              <a:t>They’re</a:t>
            </a:r>
            <a:r>
              <a:rPr lang="tr-TR" sz="3200" b="1" dirty="0" smtClean="0"/>
              <a:t> black.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3200" b="1" dirty="0" smtClean="0"/>
              <a:t>My car</a:t>
            </a:r>
            <a:r>
              <a:rPr lang="tr-TR" sz="3200" b="1" dirty="0" smtClean="0">
                <a:solidFill>
                  <a:srgbClr val="FF0000"/>
                </a:solidFill>
              </a:rPr>
              <a:t> isn’t </a:t>
            </a:r>
            <a:r>
              <a:rPr lang="tr-TR" sz="3200" b="1" dirty="0" smtClean="0"/>
              <a:t>BMW. </a:t>
            </a:r>
            <a:r>
              <a:rPr lang="tr-TR" sz="3200" b="1" dirty="0">
                <a:solidFill>
                  <a:srgbClr val="FF0000"/>
                </a:solidFill>
              </a:rPr>
              <a:t>I</a:t>
            </a:r>
            <a:r>
              <a:rPr lang="tr-TR" sz="3200" b="1" dirty="0" smtClean="0">
                <a:solidFill>
                  <a:srgbClr val="FF0000"/>
                </a:solidFill>
              </a:rPr>
              <a:t>t’s</a:t>
            </a:r>
            <a:r>
              <a:rPr lang="tr-TR" sz="3200" b="1" dirty="0" smtClean="0"/>
              <a:t> Anadol.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/>
        </p:nvSpPr>
        <p:spPr>
          <a:xfrm>
            <a:off x="0" y="0"/>
            <a:ext cx="5796136" cy="980728"/>
          </a:xfrm>
          <a:prstGeom prst="snip2DiagRect">
            <a:avLst>
              <a:gd name="adj1" fmla="val 0"/>
              <a:gd name="adj2" fmla="val 22141"/>
            </a:avLst>
          </a:prstGeom>
          <a:solidFill>
            <a:srgbClr val="97DDE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BE IN PRESENT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Explosion 1 38"/>
          <p:cNvSpPr/>
          <p:nvPr/>
        </p:nvSpPr>
        <p:spPr>
          <a:xfrm>
            <a:off x="5796136" y="188640"/>
            <a:ext cx="3528392" cy="216024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SHORT ANSWERS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1988840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/>
              <a:t>Are you a student?		Yes, I am. </a:t>
            </a:r>
            <a:r>
              <a:rPr lang="tr-TR" sz="2400" b="1" i="1" u="sng" dirty="0" smtClean="0">
                <a:solidFill>
                  <a:srgbClr val="7030A0"/>
                </a:solidFill>
              </a:rPr>
              <a:t>or</a:t>
            </a:r>
            <a:r>
              <a:rPr lang="tr-TR" sz="2400" b="1" dirty="0" smtClean="0"/>
              <a:t> No, I am not.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Am I in this class?		Yes, you are. </a:t>
            </a:r>
            <a:r>
              <a:rPr lang="tr-TR" sz="2400" b="1" i="1" u="sng" dirty="0">
                <a:solidFill>
                  <a:srgbClr val="7030A0"/>
                </a:solidFill>
              </a:rPr>
              <a:t>o</a:t>
            </a:r>
            <a:r>
              <a:rPr lang="tr-TR" sz="2400" b="1" i="1" u="sng" dirty="0" smtClean="0">
                <a:solidFill>
                  <a:srgbClr val="7030A0"/>
                </a:solidFill>
              </a:rPr>
              <a:t>r</a:t>
            </a:r>
            <a:r>
              <a:rPr lang="tr-TR" sz="2400" b="1" dirty="0" smtClean="0"/>
              <a:t> No, you aren’t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Is it big?			Yes, it is. </a:t>
            </a:r>
            <a:r>
              <a:rPr lang="tr-TR" sz="2400" b="1" i="1" u="sng" dirty="0">
                <a:solidFill>
                  <a:srgbClr val="7030A0"/>
                </a:solidFill>
              </a:rPr>
              <a:t>o</a:t>
            </a:r>
            <a:r>
              <a:rPr lang="tr-TR" sz="2400" b="1" i="1" u="sng" dirty="0" smtClean="0">
                <a:solidFill>
                  <a:srgbClr val="7030A0"/>
                </a:solidFill>
              </a:rPr>
              <a:t>r</a:t>
            </a:r>
            <a:r>
              <a:rPr lang="tr-TR" sz="2400" b="1" i="1" dirty="0" smtClean="0">
                <a:solidFill>
                  <a:srgbClr val="7030A0"/>
                </a:solidFill>
              </a:rPr>
              <a:t> </a:t>
            </a:r>
            <a:r>
              <a:rPr lang="tr-TR" sz="2400" b="1" dirty="0" smtClean="0"/>
              <a:t>No, it isn’t.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Is she your sister?		Yes, she is. </a:t>
            </a:r>
            <a:r>
              <a:rPr lang="tr-TR" sz="2400" b="1" u="sng" dirty="0" smtClean="0">
                <a:solidFill>
                  <a:srgbClr val="7030A0"/>
                </a:solidFill>
              </a:rPr>
              <a:t>or</a:t>
            </a:r>
            <a:r>
              <a:rPr lang="tr-TR" sz="2400" b="1" dirty="0" smtClean="0"/>
              <a:t> No, she isn’t.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Is he from Darıca?		Yes, he is.</a:t>
            </a:r>
            <a:r>
              <a:rPr lang="tr-TR" sz="2400" b="1" i="1" u="sng" dirty="0" smtClean="0">
                <a:solidFill>
                  <a:srgbClr val="7030A0"/>
                </a:solidFill>
              </a:rPr>
              <a:t> or </a:t>
            </a:r>
            <a:r>
              <a:rPr lang="tr-TR" sz="2400" b="1" dirty="0" smtClean="0"/>
              <a:t>No, He İsn’t.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Are we friends?		Yes, we are. </a:t>
            </a:r>
            <a:r>
              <a:rPr lang="tr-TR" sz="2400" b="1" i="1" u="sng" dirty="0" smtClean="0">
                <a:solidFill>
                  <a:srgbClr val="7030A0"/>
                </a:solidFill>
              </a:rPr>
              <a:t>or</a:t>
            </a:r>
            <a:r>
              <a:rPr lang="tr-TR" sz="2400" b="1" dirty="0" smtClean="0"/>
              <a:t> No, we aren’t.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Are they brothers?		Yes, they are. </a:t>
            </a:r>
            <a:r>
              <a:rPr lang="tr-TR" sz="2400" b="1" i="1" u="sng" dirty="0" smtClean="0">
                <a:solidFill>
                  <a:srgbClr val="7030A0"/>
                </a:solidFill>
              </a:rPr>
              <a:t>or</a:t>
            </a:r>
            <a:r>
              <a:rPr lang="tr-TR" sz="2400" b="1" dirty="0" smtClean="0"/>
              <a:t> No, They aren’t.</a:t>
            </a:r>
          </a:p>
          <a:p>
            <a:pPr>
              <a:lnSpc>
                <a:spcPct val="150000"/>
              </a:lnSpc>
            </a:pPr>
            <a:endParaRPr lang="tr-TR" sz="2400" b="1" dirty="0" smtClean="0"/>
          </a:p>
          <a:p>
            <a:pPr>
              <a:lnSpc>
                <a:spcPct val="150000"/>
              </a:lnSpc>
            </a:pPr>
            <a:r>
              <a:rPr lang="tr-TR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/>
        </p:nvSpPr>
        <p:spPr>
          <a:xfrm>
            <a:off x="0" y="0"/>
            <a:ext cx="5796136" cy="980728"/>
          </a:xfrm>
          <a:prstGeom prst="snip2DiagRect">
            <a:avLst>
              <a:gd name="adj1" fmla="val 0"/>
              <a:gd name="adj2" fmla="val 22141"/>
            </a:avLst>
          </a:prstGeom>
          <a:solidFill>
            <a:srgbClr val="97DDE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BE IN PRESENT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Explosion 1 38"/>
          <p:cNvSpPr/>
          <p:nvPr/>
        </p:nvSpPr>
        <p:spPr>
          <a:xfrm>
            <a:off x="5796136" y="188640"/>
            <a:ext cx="3528392" cy="216024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EXERCISES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3717032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smtClean="0"/>
              <a:t>-Is he a cleaner?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/>
              <a:t>-No, </a:t>
            </a:r>
            <a:r>
              <a:rPr lang="tr-TR" sz="2800" b="1" dirty="0" smtClean="0">
                <a:solidFill>
                  <a:srgbClr val="FF0000"/>
                </a:solidFill>
              </a:rPr>
              <a:t>he isn’t</a:t>
            </a:r>
            <a:r>
              <a:rPr lang="tr-TR" sz="2800" b="1" dirty="0" smtClean="0"/>
              <a:t>. He is a teacher.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/>
              <a:t>		</a:t>
            </a:r>
            <a:endParaRPr 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2888750" cy="463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55576" y="1988840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smtClean="0"/>
              <a:t>-Is he a child?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/>
              <a:t>-No, </a:t>
            </a:r>
            <a:r>
              <a:rPr lang="tr-TR" sz="2800" b="1" dirty="0" smtClean="0">
                <a:solidFill>
                  <a:srgbClr val="FF0000"/>
                </a:solidFill>
              </a:rPr>
              <a:t>he isn’t</a:t>
            </a:r>
            <a:r>
              <a:rPr lang="tr-TR" sz="2800" b="1" dirty="0" smtClean="0"/>
              <a:t>. He is an adult.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/>
              <a:t>		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uiExpand="1" build="allAtOnce"/>
      <p:bldP spid="6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/>
        </p:nvSpPr>
        <p:spPr>
          <a:xfrm>
            <a:off x="0" y="0"/>
            <a:ext cx="5796136" cy="980728"/>
          </a:xfrm>
          <a:prstGeom prst="snip2DiagRect">
            <a:avLst>
              <a:gd name="adj1" fmla="val 0"/>
              <a:gd name="adj2" fmla="val 22141"/>
            </a:avLst>
          </a:prstGeom>
          <a:solidFill>
            <a:srgbClr val="97DDE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BE IN PRESENT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Explosion 1 38"/>
          <p:cNvSpPr/>
          <p:nvPr/>
        </p:nvSpPr>
        <p:spPr>
          <a:xfrm>
            <a:off x="5796136" y="188640"/>
            <a:ext cx="3528392" cy="216024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EXERCISES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2145045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/>
              <a:t>Is she a nurse? 	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Is my car blue?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 Are they happy?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Is my father 45?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Is our school big?</a:t>
            </a:r>
          </a:p>
          <a:p>
            <a:pPr>
              <a:lnSpc>
                <a:spcPct val="150000"/>
              </a:lnSpc>
            </a:pPr>
            <a:r>
              <a:rPr lang="tr-TR" sz="2400" b="1" dirty="0"/>
              <a:t>I</a:t>
            </a:r>
            <a:r>
              <a:rPr lang="tr-TR" sz="2400" b="1" dirty="0" smtClean="0"/>
              <a:t>s this movie is boring?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Are your friends lazy?	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124646"/>
            <a:ext cx="3024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/>
              <a:t>She is a nurse. </a:t>
            </a:r>
            <a:endParaRPr lang="tr-TR" sz="2400" b="1" dirty="0"/>
          </a:p>
          <a:p>
            <a:pPr>
              <a:lnSpc>
                <a:spcPct val="150000"/>
              </a:lnSpc>
            </a:pPr>
            <a:r>
              <a:rPr lang="tr-TR" sz="2400" b="1" dirty="0" smtClean="0"/>
              <a:t>My car isn’t blue.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They are happy.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My father isn’t 45.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Our school is big.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This movie is boring.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My friends aren’t lazy.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2132856"/>
            <a:ext cx="2411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/>
              <a:t>Yes, She is.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No, It isn’t.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Yes, they are.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No, he isn’t.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Yes, it is.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Yes, it is.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No, They aren’t.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3"/>
      <p:bldP spid="7" grpId="0" uiExpand="1" build="p" bldLvl="3"/>
      <p:bldP spid="8" grpId="0" uiExpand="1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1600" y="4869160"/>
            <a:ext cx="21674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dirty="0" smtClean="0"/>
              <a:t>THANKS</a:t>
            </a:r>
            <a:r>
              <a:rPr lang="tr-TR" sz="2800" dirty="0" smtClean="0"/>
              <a:t>!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132112" y="2050068"/>
            <a:ext cx="6966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IF IT IS NOT CLEAR ASK YOUR TEACHER AGAIN!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3501008"/>
            <a:ext cx="3339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/>
              <a:t>PLEASE VISIT</a:t>
            </a:r>
          </a:p>
          <a:p>
            <a:pPr algn="ctr"/>
            <a:r>
              <a:rPr lang="tr-TR" sz="2000" b="1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WWW.NIHATKASIM.ORG</a:t>
            </a:r>
            <a:endParaRPr lang="tr-TR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tr-TR" sz="2000" b="1" dirty="0" smtClean="0"/>
              <a:t>TO DOWNLOAD THIS LESSON.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590823"/>
            <a:ext cx="8640960" cy="1470025"/>
          </a:xfrm>
        </p:spPr>
        <p:txBody>
          <a:bodyPr>
            <a:noAutofit/>
          </a:bodyPr>
          <a:lstStyle/>
          <a:p>
            <a:r>
              <a:rPr lang="tr-TR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 be is “am, is, are” in present.</a:t>
            </a:r>
            <a:endParaRPr lang="en-US" b="1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0" y="0"/>
            <a:ext cx="5796136" cy="980728"/>
          </a:xfrm>
          <a:prstGeom prst="snip2DiagRect">
            <a:avLst>
              <a:gd name="adj1" fmla="val 0"/>
              <a:gd name="adj2" fmla="val 22141"/>
            </a:avLst>
          </a:prstGeom>
          <a:solidFill>
            <a:srgbClr val="97DDE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BE IN PRESENT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00191" y="1772816"/>
            <a:ext cx="1584174" cy="446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ular Callout 11"/>
          <p:cNvSpPr/>
          <p:nvPr/>
        </p:nvSpPr>
        <p:spPr>
          <a:xfrm>
            <a:off x="827584" y="1772816"/>
            <a:ext cx="5328592" cy="1008112"/>
          </a:xfrm>
          <a:prstGeom prst="wedgeRoundRectCallout">
            <a:avLst>
              <a:gd name="adj1" fmla="val 60299"/>
              <a:gd name="adj2" fmla="val 17845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/>
              <a:t>I</a:t>
            </a:r>
            <a:r>
              <a:rPr lang="tr-TR" sz="4400" b="1" dirty="0" smtClean="0">
                <a:solidFill>
                  <a:srgbClr val="FFFF00"/>
                </a:solidFill>
              </a:rPr>
              <a:t> </a:t>
            </a:r>
            <a:r>
              <a:rPr lang="tr-TR" sz="4400" b="1" dirty="0" smtClean="0">
                <a:solidFill>
                  <a:srgbClr val="FF0000"/>
                </a:solidFill>
              </a:rPr>
              <a:t>am</a:t>
            </a:r>
            <a:r>
              <a:rPr lang="tr-TR" sz="4400" b="1" dirty="0" smtClean="0">
                <a:solidFill>
                  <a:srgbClr val="FFFF00"/>
                </a:solidFill>
              </a:rPr>
              <a:t> </a:t>
            </a:r>
            <a:r>
              <a:rPr lang="tr-TR" sz="4400" b="1" dirty="0" smtClean="0"/>
              <a:t>a student.</a:t>
            </a:r>
            <a:endParaRPr lang="en-US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3429000"/>
            <a:ext cx="4283968" cy="622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ounded Rectangular Callout 13"/>
          <p:cNvSpPr/>
          <p:nvPr/>
        </p:nvSpPr>
        <p:spPr>
          <a:xfrm>
            <a:off x="1835696" y="4725144"/>
            <a:ext cx="5616624" cy="1008112"/>
          </a:xfrm>
          <a:prstGeom prst="wedgeRoundRectCallout">
            <a:avLst>
              <a:gd name="adj1" fmla="val -64643"/>
              <a:gd name="adj2" fmla="val -8668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/>
              <a:t>Yes, She </a:t>
            </a:r>
            <a:r>
              <a:rPr lang="tr-TR" sz="4400" b="1" dirty="0" smtClean="0">
                <a:solidFill>
                  <a:srgbClr val="FF0000"/>
                </a:solidFill>
              </a:rPr>
              <a:t>is</a:t>
            </a:r>
            <a:r>
              <a:rPr lang="tr-TR" sz="4400" b="1" dirty="0" smtClean="0">
                <a:solidFill>
                  <a:srgbClr val="FFFF00"/>
                </a:solidFill>
              </a:rPr>
              <a:t> </a:t>
            </a:r>
            <a:r>
              <a:rPr lang="tr-TR" sz="4400" b="1" dirty="0" smtClean="0"/>
              <a:t>a student.</a:t>
            </a:r>
            <a:endParaRPr lang="en-US" sz="4400" b="1" dirty="0"/>
          </a:p>
        </p:txBody>
      </p:sp>
      <p:sp>
        <p:nvSpPr>
          <p:cNvPr id="16" name="Bent-Up Arrow 15"/>
          <p:cNvSpPr/>
          <p:nvPr/>
        </p:nvSpPr>
        <p:spPr>
          <a:xfrm rot="5400000">
            <a:off x="2231740" y="2600908"/>
            <a:ext cx="936104" cy="864096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4211960" y="4149080"/>
            <a:ext cx="504056" cy="72008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Diagonal Corner Rectangle 17"/>
          <p:cNvSpPr/>
          <p:nvPr/>
        </p:nvSpPr>
        <p:spPr>
          <a:xfrm>
            <a:off x="3275856" y="2996952"/>
            <a:ext cx="2304256" cy="980728"/>
          </a:xfrm>
          <a:prstGeom prst="snip2DiagRect">
            <a:avLst>
              <a:gd name="adj1" fmla="val 19877"/>
              <a:gd name="adj2" fmla="val 22141"/>
            </a:avLst>
          </a:prstGeom>
          <a:solidFill>
            <a:srgbClr val="97DDE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tr-TR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be</a:t>
            </a:r>
            <a:endParaRPr 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1877900" y="1974772"/>
            <a:ext cx="1008112" cy="7200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95936" y="4898964"/>
            <a:ext cx="792088" cy="7200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/>
        </p:nvSpPr>
        <p:spPr>
          <a:xfrm>
            <a:off x="0" y="0"/>
            <a:ext cx="5796136" cy="980728"/>
          </a:xfrm>
          <a:prstGeom prst="snip2DiagRect">
            <a:avLst>
              <a:gd name="adj1" fmla="val 0"/>
              <a:gd name="adj2" fmla="val 22141"/>
            </a:avLst>
          </a:prstGeom>
          <a:solidFill>
            <a:srgbClr val="97DDE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BE IN PRESENT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Explosion 1 38"/>
          <p:cNvSpPr/>
          <p:nvPr/>
        </p:nvSpPr>
        <p:spPr>
          <a:xfrm>
            <a:off x="5004048" y="1556792"/>
            <a:ext cx="3240360" cy="187220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POSITIVE</a:t>
            </a:r>
            <a:endParaRPr lang="en-US" sz="32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590823"/>
            <a:ext cx="8640960" cy="1470025"/>
          </a:xfrm>
        </p:spPr>
        <p:txBody>
          <a:bodyPr>
            <a:noAutofit/>
          </a:bodyPr>
          <a:lstStyle/>
          <a:p>
            <a:r>
              <a:rPr lang="tr-TR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 be is “am, is, are” in present.</a:t>
            </a:r>
            <a:endParaRPr lang="en-US" b="1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533203" cy="468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4355976" y="3933056"/>
            <a:ext cx="38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/>
              <a:t>I</a:t>
            </a:r>
            <a:endParaRPr lang="en-US" sz="6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750403" y="3933056"/>
            <a:ext cx="1189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</a:rPr>
              <a:t>am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3933056"/>
            <a:ext cx="23233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h</a:t>
            </a:r>
            <a:r>
              <a:rPr lang="tr-TR" sz="6000" b="1" dirty="0" smtClean="0"/>
              <a:t>appy.</a:t>
            </a:r>
            <a:endParaRPr lang="en-US" sz="6000" b="1" dirty="0"/>
          </a:p>
        </p:txBody>
      </p:sp>
      <p:sp>
        <p:nvSpPr>
          <p:cNvPr id="42" name="Down Arrow 41"/>
          <p:cNvSpPr/>
          <p:nvPr/>
        </p:nvSpPr>
        <p:spPr>
          <a:xfrm>
            <a:off x="4788024" y="3429000"/>
            <a:ext cx="1152128" cy="792088"/>
          </a:xfrm>
          <a:prstGeom prst="downArrow">
            <a:avLst>
              <a:gd name="adj1" fmla="val 100000"/>
              <a:gd name="adj2" fmla="val 251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t</a:t>
            </a:r>
            <a:r>
              <a:rPr lang="tr-TR" sz="2800" b="1" dirty="0" smtClean="0"/>
              <a:t>o be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/>
      <p:bldP spid="40" grpId="0"/>
      <p:bldP spid="41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/>
        </p:nvSpPr>
        <p:spPr>
          <a:xfrm>
            <a:off x="0" y="0"/>
            <a:ext cx="5796136" cy="980728"/>
          </a:xfrm>
          <a:prstGeom prst="snip2DiagRect">
            <a:avLst>
              <a:gd name="adj1" fmla="val 0"/>
              <a:gd name="adj2" fmla="val 22141"/>
            </a:avLst>
          </a:prstGeom>
          <a:solidFill>
            <a:srgbClr val="97DDE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BE IN PRESENT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Explosion 1 38"/>
          <p:cNvSpPr/>
          <p:nvPr/>
        </p:nvSpPr>
        <p:spPr>
          <a:xfrm>
            <a:off x="4716016" y="1556792"/>
            <a:ext cx="3528392" cy="187220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NEGATIVE</a:t>
            </a:r>
            <a:endParaRPr lang="en-US" sz="32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590823"/>
            <a:ext cx="8640960" cy="1470025"/>
          </a:xfrm>
        </p:spPr>
        <p:txBody>
          <a:bodyPr>
            <a:noAutofit/>
          </a:bodyPr>
          <a:lstStyle/>
          <a:p>
            <a:r>
              <a:rPr lang="tr-TR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 be is “am, is, are” in present.</a:t>
            </a:r>
            <a:endParaRPr lang="en-US" b="1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533203" cy="468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4355976" y="3933056"/>
            <a:ext cx="38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/>
              <a:t>I</a:t>
            </a:r>
            <a:endParaRPr lang="en-US" sz="6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750403" y="3933056"/>
            <a:ext cx="1189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</a:rPr>
              <a:t>am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3933056"/>
            <a:ext cx="23233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h</a:t>
            </a:r>
            <a:r>
              <a:rPr lang="tr-TR" sz="6000" b="1" dirty="0" smtClean="0"/>
              <a:t>appy.</a:t>
            </a:r>
            <a:endParaRPr lang="en-US" sz="6000" b="1" dirty="0"/>
          </a:p>
        </p:txBody>
      </p:sp>
      <p:sp>
        <p:nvSpPr>
          <p:cNvPr id="42" name="Down Arrow 41"/>
          <p:cNvSpPr/>
          <p:nvPr/>
        </p:nvSpPr>
        <p:spPr>
          <a:xfrm>
            <a:off x="3635896" y="3429000"/>
            <a:ext cx="1152128" cy="792088"/>
          </a:xfrm>
          <a:prstGeom prst="downArrow">
            <a:avLst>
              <a:gd name="adj1" fmla="val 100000"/>
              <a:gd name="adj2" fmla="val 251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t</a:t>
            </a:r>
            <a:r>
              <a:rPr lang="tr-TR" sz="2800" b="1" dirty="0" smtClean="0"/>
              <a:t>o be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34246" y="3933056"/>
            <a:ext cx="1277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0070C0"/>
                </a:solidFill>
              </a:rPr>
              <a:t>not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4427984" y="4725144"/>
            <a:ext cx="2016224" cy="1080120"/>
          </a:xfrm>
          <a:prstGeom prst="upArrow">
            <a:avLst>
              <a:gd name="adj1" fmla="val 100000"/>
              <a:gd name="adj2" fmla="val 28961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“not” comes here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96 -0.00046 L -0.12361 -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00046 L -0.13177 -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/>
      <p:bldP spid="40" grpId="0"/>
      <p:bldP spid="42" grpId="0" animBg="1"/>
      <p:bldP spid="11" grpId="0"/>
      <p:bldP spid="11" grpId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/>
        </p:nvSpPr>
        <p:spPr>
          <a:xfrm>
            <a:off x="0" y="0"/>
            <a:ext cx="5796136" cy="980728"/>
          </a:xfrm>
          <a:prstGeom prst="snip2DiagRect">
            <a:avLst>
              <a:gd name="adj1" fmla="val 0"/>
              <a:gd name="adj2" fmla="val 22141"/>
            </a:avLst>
          </a:prstGeom>
          <a:solidFill>
            <a:srgbClr val="97DDE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BE IN PRESENT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Explosion 1 38"/>
          <p:cNvSpPr/>
          <p:nvPr/>
        </p:nvSpPr>
        <p:spPr>
          <a:xfrm>
            <a:off x="4716016" y="1556792"/>
            <a:ext cx="3528392" cy="187220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QUESTION</a:t>
            </a:r>
            <a:endParaRPr lang="en-US" sz="32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590823"/>
            <a:ext cx="8640960" cy="1470025"/>
          </a:xfrm>
        </p:spPr>
        <p:txBody>
          <a:bodyPr>
            <a:noAutofit/>
          </a:bodyPr>
          <a:lstStyle/>
          <a:p>
            <a:r>
              <a:rPr lang="tr-TR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 be is “am, is, are” in present.</a:t>
            </a:r>
            <a:endParaRPr lang="en-US" b="1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533203" cy="468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4355976" y="3933056"/>
            <a:ext cx="38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/>
              <a:t>I</a:t>
            </a:r>
            <a:endParaRPr lang="en-US" sz="6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750403" y="3933056"/>
            <a:ext cx="1189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</a:rPr>
              <a:t>am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3933056"/>
            <a:ext cx="23233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h</a:t>
            </a:r>
            <a:r>
              <a:rPr lang="tr-TR" sz="6000" b="1" dirty="0" smtClean="0"/>
              <a:t>appy.</a:t>
            </a:r>
            <a:endParaRPr lang="en-US" sz="6000" b="1" dirty="0"/>
          </a:p>
        </p:txBody>
      </p:sp>
      <p:sp>
        <p:nvSpPr>
          <p:cNvPr id="13" name="Circular Arrow 12"/>
          <p:cNvSpPr/>
          <p:nvPr/>
        </p:nvSpPr>
        <p:spPr>
          <a:xfrm rot="10800000">
            <a:off x="3563888" y="3861048"/>
            <a:ext cx="2160240" cy="18002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26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2627784" y="5301208"/>
            <a:ext cx="3888432" cy="1224136"/>
          </a:xfrm>
          <a:prstGeom prst="upArrow">
            <a:avLst>
              <a:gd name="adj1" fmla="val 100000"/>
              <a:gd name="adj2" fmla="val 34016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“to be” comes at the beginning of the sentence.  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76411E-6 L -0.17899 -0.0004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/>
      <p:bldP spid="40" grpId="0"/>
      <p:bldP spid="40" grpId="1"/>
      <p:bldP spid="41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/>
        </p:nvSpPr>
        <p:spPr>
          <a:xfrm>
            <a:off x="0" y="0"/>
            <a:ext cx="5796136" cy="980728"/>
          </a:xfrm>
          <a:prstGeom prst="snip2DiagRect">
            <a:avLst>
              <a:gd name="adj1" fmla="val 0"/>
              <a:gd name="adj2" fmla="val 22141"/>
            </a:avLst>
          </a:prstGeom>
          <a:solidFill>
            <a:srgbClr val="97DDE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BE IN PRESENT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1772816"/>
            <a:ext cx="1800200" cy="452431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 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You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He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She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It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We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You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They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1772816"/>
            <a:ext cx="1800200" cy="452431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am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are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is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is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is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are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are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are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0072" y="1772816"/>
            <a:ext cx="3312368" cy="4524315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a student.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a teacher.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in our class.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happy.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black.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students.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friends.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brothers.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483768" y="1960704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499992" y="1988840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483768" y="2492896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499992" y="2492896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483768" y="2996952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499992" y="3025088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2483768" y="3573016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499992" y="3573016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483768" y="4149080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4499992" y="4149080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483768" y="4725144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499992" y="4725144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483768" y="5229200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4499992" y="5229200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2483768" y="5805264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4499992" y="5805264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590823"/>
            <a:ext cx="8640960" cy="1470025"/>
          </a:xfrm>
        </p:spPr>
        <p:txBody>
          <a:bodyPr>
            <a:noAutofit/>
          </a:bodyPr>
          <a:lstStyle/>
          <a:p>
            <a:r>
              <a:rPr lang="tr-TR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 be is “am, is, are” in present.</a:t>
            </a:r>
            <a:endParaRPr lang="en-US" b="1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Explosion 1 39"/>
          <p:cNvSpPr/>
          <p:nvPr/>
        </p:nvSpPr>
        <p:spPr>
          <a:xfrm>
            <a:off x="6588224" y="-459432"/>
            <a:ext cx="3240360" cy="187220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POSITIVE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8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3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3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/>
      <p:bldP spid="15" grpId="0" uiExpand="1" build="allAtOnce" animBg="1"/>
      <p:bldP spid="21" grpId="0" uiExpand="1" build="allAtOnce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/>
        </p:nvSpPr>
        <p:spPr>
          <a:xfrm>
            <a:off x="0" y="0"/>
            <a:ext cx="5796136" cy="980728"/>
          </a:xfrm>
          <a:prstGeom prst="snip2DiagRect">
            <a:avLst>
              <a:gd name="adj1" fmla="val 0"/>
              <a:gd name="adj2" fmla="val 22141"/>
            </a:avLst>
          </a:prstGeom>
          <a:solidFill>
            <a:srgbClr val="97DDE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BE IN PRESENT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1772816"/>
            <a:ext cx="1800200" cy="452431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 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You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He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She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It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We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You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They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1772816"/>
            <a:ext cx="1440160" cy="452431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am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are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is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is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is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are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are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are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8144" y="1772816"/>
            <a:ext cx="2952328" cy="4524315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a student.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a teacher.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in our class.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happy.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black.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students.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friends.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brothers.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1979712" y="1960704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979712" y="2492896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979712" y="2996952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979712" y="3573016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979712" y="4149080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1979712" y="4725144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1979712" y="5229200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1979712" y="5805264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590823"/>
            <a:ext cx="8640960" cy="1470025"/>
          </a:xfrm>
        </p:spPr>
        <p:txBody>
          <a:bodyPr>
            <a:noAutofit/>
          </a:bodyPr>
          <a:lstStyle/>
          <a:p>
            <a:r>
              <a:rPr lang="tr-TR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 be is “am, is, are” in present.</a:t>
            </a:r>
            <a:endParaRPr lang="en-US" b="1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Explosion 1 39"/>
          <p:cNvSpPr/>
          <p:nvPr/>
        </p:nvSpPr>
        <p:spPr>
          <a:xfrm>
            <a:off x="6444208" y="-459432"/>
            <a:ext cx="3384376" cy="187220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NEGATIVE</a:t>
            </a:r>
            <a:endParaRPr lang="en-US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211960" y="1772816"/>
            <a:ext cx="1224136" cy="45243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not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not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not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not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not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not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not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not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5401532" y="1988840"/>
            <a:ext cx="538620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5401532" y="2492896"/>
            <a:ext cx="538620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5401532" y="3025088"/>
            <a:ext cx="538620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5401532" y="3573016"/>
            <a:ext cx="538620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5401532" y="4149080"/>
            <a:ext cx="538620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5401532" y="4725144"/>
            <a:ext cx="538620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5401532" y="5229200"/>
            <a:ext cx="538620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5401532" y="5805264"/>
            <a:ext cx="538620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851920" y="1988840"/>
            <a:ext cx="43204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851920" y="2492896"/>
            <a:ext cx="43204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851920" y="3025088"/>
            <a:ext cx="43204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851920" y="3573016"/>
            <a:ext cx="43204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3851920" y="4149080"/>
            <a:ext cx="43204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3851920" y="4725144"/>
            <a:ext cx="43204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3851920" y="5229200"/>
            <a:ext cx="43204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3851920" y="5805264"/>
            <a:ext cx="43204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7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2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allAtOnce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/>
        </p:nvSpPr>
        <p:spPr>
          <a:xfrm>
            <a:off x="0" y="0"/>
            <a:ext cx="5796136" cy="980728"/>
          </a:xfrm>
          <a:prstGeom prst="snip2DiagRect">
            <a:avLst>
              <a:gd name="adj1" fmla="val 0"/>
              <a:gd name="adj2" fmla="val 22141"/>
            </a:avLst>
          </a:prstGeom>
          <a:solidFill>
            <a:srgbClr val="97DDE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BE IN PRESENT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1772816"/>
            <a:ext cx="1800200" cy="452431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 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You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He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She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It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We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You</a:t>
            </a:r>
          </a:p>
          <a:p>
            <a:pPr algn="ctr"/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They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1772816"/>
            <a:ext cx="1440160" cy="452431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am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are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is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is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is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are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are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are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8144" y="1772816"/>
            <a:ext cx="2952328" cy="4524315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a student.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a teacher.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in our class.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happy.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black.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students.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friends.</a:t>
            </a:r>
          </a:p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brothers.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1979712" y="1960704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979712" y="2492896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979712" y="2996952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979712" y="3573016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979712" y="4149080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1979712" y="4725144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1979712" y="5229200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1979712" y="5805264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590823"/>
            <a:ext cx="8640960" cy="1470025"/>
          </a:xfrm>
        </p:spPr>
        <p:txBody>
          <a:bodyPr>
            <a:noAutofit/>
          </a:bodyPr>
          <a:lstStyle/>
          <a:p>
            <a:r>
              <a:rPr lang="tr-TR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 be is “am, is, are” in present.</a:t>
            </a:r>
            <a:endParaRPr lang="en-US" b="1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Explosion 1 39"/>
          <p:cNvSpPr/>
          <p:nvPr/>
        </p:nvSpPr>
        <p:spPr>
          <a:xfrm>
            <a:off x="6444208" y="-459432"/>
            <a:ext cx="3384376" cy="187220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QUESTION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211960" y="1772816"/>
            <a:ext cx="1224136" cy="45243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not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not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not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not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not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not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not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not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5401532" y="1988840"/>
            <a:ext cx="538620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5401532" y="2492896"/>
            <a:ext cx="538620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5401532" y="3025088"/>
            <a:ext cx="538620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5401532" y="3573016"/>
            <a:ext cx="538620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5401532" y="4149080"/>
            <a:ext cx="538620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5401532" y="4725144"/>
            <a:ext cx="538620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5401532" y="5229200"/>
            <a:ext cx="538620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5401532" y="5805264"/>
            <a:ext cx="538620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851920" y="1988840"/>
            <a:ext cx="43204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851920" y="2492896"/>
            <a:ext cx="43204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851920" y="3025088"/>
            <a:ext cx="43204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851920" y="3573016"/>
            <a:ext cx="43204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3851920" y="4149080"/>
            <a:ext cx="43204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3851920" y="4725144"/>
            <a:ext cx="43204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3851920" y="5229200"/>
            <a:ext cx="43204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3851920" y="5805264"/>
            <a:ext cx="432048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0" grpId="0" animBg="1"/>
      <p:bldP spid="38" grpId="0" animBg="1"/>
      <p:bldP spid="39" grpId="1" animBg="1"/>
      <p:bldP spid="41" grpId="1" animBg="1"/>
      <p:bldP spid="42" grpId="1" animBg="1"/>
      <p:bldP spid="43" grpId="1" animBg="1"/>
      <p:bldP spid="44" grpId="1" animBg="1"/>
      <p:bldP spid="45" grpId="1" animBg="1"/>
      <p:bldP spid="46" grpId="1" animBg="1"/>
      <p:bldP spid="4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/>
        </p:nvSpPr>
        <p:spPr>
          <a:xfrm>
            <a:off x="0" y="0"/>
            <a:ext cx="5796136" cy="980728"/>
          </a:xfrm>
          <a:prstGeom prst="snip2DiagRect">
            <a:avLst>
              <a:gd name="adj1" fmla="val 0"/>
              <a:gd name="adj2" fmla="val 22141"/>
            </a:avLst>
          </a:prstGeom>
          <a:solidFill>
            <a:srgbClr val="97DDE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BE IN PRESENT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Explosion 1 38"/>
          <p:cNvSpPr/>
          <p:nvPr/>
        </p:nvSpPr>
        <p:spPr>
          <a:xfrm>
            <a:off x="5796136" y="188640"/>
            <a:ext cx="3528392" cy="187220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EXERCISES</a:t>
            </a:r>
            <a:endParaRPr lang="en-US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83568" y="3393574"/>
            <a:ext cx="513326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 smtClean="0"/>
              <a:t>I </a:t>
            </a:r>
            <a:r>
              <a:rPr lang="tr-TR" sz="4400" b="1" dirty="0" smtClean="0">
                <a:solidFill>
                  <a:srgbClr val="FF0000"/>
                </a:solidFill>
              </a:rPr>
              <a:t>am</a:t>
            </a:r>
            <a:r>
              <a:rPr lang="tr-TR" sz="4400" b="1" dirty="0" smtClean="0"/>
              <a:t> an engineer.</a:t>
            </a:r>
            <a:r>
              <a:rPr lang="tr-TR" sz="4400" b="1" dirty="0" smtClean="0"/>
              <a:t> </a:t>
            </a:r>
          </a:p>
          <a:p>
            <a:r>
              <a:rPr lang="tr-TR" sz="4400" b="1" dirty="0" smtClean="0">
                <a:solidFill>
                  <a:srgbClr val="FF0000"/>
                </a:solidFill>
              </a:rPr>
              <a:t>Am</a:t>
            </a:r>
            <a:r>
              <a:rPr lang="tr-TR" sz="4400" b="1" dirty="0" smtClean="0"/>
              <a:t> I an engineer?</a:t>
            </a:r>
            <a:endParaRPr lang="tr-TR" sz="4400" b="1" dirty="0" smtClean="0"/>
          </a:p>
          <a:p>
            <a:r>
              <a:rPr lang="tr-TR" sz="4400" b="1" dirty="0" smtClean="0"/>
              <a:t>I </a:t>
            </a:r>
            <a:r>
              <a:rPr lang="tr-TR" sz="4400" b="1" dirty="0" smtClean="0">
                <a:solidFill>
                  <a:srgbClr val="FF0000"/>
                </a:solidFill>
              </a:rPr>
              <a:t>am</a:t>
            </a:r>
            <a:r>
              <a:rPr lang="tr-TR" sz="4400" b="1" dirty="0" smtClean="0"/>
              <a:t> </a:t>
            </a:r>
            <a:r>
              <a:rPr lang="tr-TR" sz="4400" b="1" dirty="0" smtClean="0">
                <a:solidFill>
                  <a:srgbClr val="7030A0"/>
                </a:solidFill>
              </a:rPr>
              <a:t>not </a:t>
            </a:r>
            <a:r>
              <a:rPr lang="tr-TR" sz="4400" b="1" dirty="0" smtClean="0"/>
              <a:t>an engineer.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12776"/>
            <a:ext cx="3312368" cy="482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638</Words>
  <Application>Microsoft Office PowerPoint</Application>
  <PresentationFormat>On-screen Show (4:3)</PresentationFormat>
  <Paragraphs>230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PRESENTS</vt:lpstr>
      <vt:lpstr>To be is “am, is, are” in present.</vt:lpstr>
      <vt:lpstr>To be is “am, is, are” in present.</vt:lpstr>
      <vt:lpstr>To be is “am, is, are” in present.</vt:lpstr>
      <vt:lpstr>To be is “am, is, are” in present.</vt:lpstr>
      <vt:lpstr>To be is “am, is, are” in present.</vt:lpstr>
      <vt:lpstr>To be is “am, is, are” in present.</vt:lpstr>
      <vt:lpstr>To be is “am, is, are” in present.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Nihat</dc:creator>
  <cp:lastModifiedBy>Nihat</cp:lastModifiedBy>
  <cp:revision>49</cp:revision>
  <dcterms:created xsi:type="dcterms:W3CDTF">2012-10-07T09:19:48Z</dcterms:created>
  <dcterms:modified xsi:type="dcterms:W3CDTF">2012-10-07T13:20:14Z</dcterms:modified>
</cp:coreProperties>
</file>