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43"/>
  </p:handoutMasterIdLst>
  <p:sldIdLst>
    <p:sldId id="256" r:id="rId2"/>
    <p:sldId id="257" r:id="rId3"/>
    <p:sldId id="258" r:id="rId4"/>
    <p:sldId id="259"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 id="279"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Lst>
  <p:sldSz cx="9144000" cy="6858000" type="screen4x3"/>
  <p:notesSz cx="6888163" cy="100203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0099FF"/>
    <a:srgbClr val="FF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varScale="1">
        <p:scale>
          <a:sx n="64" d="100"/>
          <a:sy n="64" d="100"/>
        </p:scale>
        <p:origin x="-142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57FFC503-ED35-43CC-ADA9-896CB780770F}" type="datetimeFigureOut">
              <a:rPr lang="en-US" smtClean="0"/>
              <a:pPr/>
              <a:t>23-Oct-13</a:t>
            </a:fld>
            <a:endParaRPr lang="en-US"/>
          </a:p>
        </p:txBody>
      </p:sp>
      <p:sp>
        <p:nvSpPr>
          <p:cNvPr id="4" name="Footer Placeholder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E03B4C21-3B56-4758-A509-D01872F3E75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621DAB04-DD02-4F27-926B-3569E5F87CEE}" type="datetimeFigureOut">
              <a:rPr lang="id-ID" smtClean="0"/>
              <a:pPr/>
              <a:t>23/10/2013</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FF590EFF-3AFA-42D8-B355-A22CFE327D17}"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1DAB04-DD02-4F27-926B-3569E5F87CEE}" type="datetimeFigureOut">
              <a:rPr lang="id-ID" smtClean="0"/>
              <a:pPr/>
              <a:t>23/10/2013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F590EFF-3AFA-42D8-B355-A22CFE327D1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1DAB04-DD02-4F27-926B-3569E5F87CEE}" type="datetimeFigureOut">
              <a:rPr lang="id-ID" smtClean="0"/>
              <a:pPr/>
              <a:t>23/10/2013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F590EFF-3AFA-42D8-B355-A22CFE327D1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1DAB04-DD02-4F27-926B-3569E5F87CEE}" type="datetimeFigureOut">
              <a:rPr lang="id-ID" smtClean="0"/>
              <a:pPr/>
              <a:t>23/10/2013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F590EFF-3AFA-42D8-B355-A22CFE327D1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1DAB04-DD02-4F27-926B-3569E5F87CEE}" type="datetimeFigureOut">
              <a:rPr lang="id-ID" smtClean="0"/>
              <a:pPr/>
              <a:t>23/10/2013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F590EFF-3AFA-42D8-B355-A22CFE327D17}"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1DAB04-DD02-4F27-926B-3569E5F87CEE}" type="datetimeFigureOut">
              <a:rPr lang="id-ID" smtClean="0"/>
              <a:pPr/>
              <a:t>23/10/2013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FF590EFF-3AFA-42D8-B355-A22CFE327D17}"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1DAB04-DD02-4F27-926B-3569E5F87CEE}" type="datetimeFigureOut">
              <a:rPr lang="id-ID" smtClean="0"/>
              <a:pPr/>
              <a:t>23/10/2013</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FF590EFF-3AFA-42D8-B355-A22CFE327D17}"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21DAB04-DD02-4F27-926B-3569E5F87CEE}" type="datetimeFigureOut">
              <a:rPr lang="id-ID" smtClean="0"/>
              <a:pPr/>
              <a:t>23/10/2013</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FF590EFF-3AFA-42D8-B355-A22CFE327D1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1DAB04-DD02-4F27-926B-3569E5F87CEE}" type="datetimeFigureOut">
              <a:rPr lang="id-ID" smtClean="0"/>
              <a:pPr/>
              <a:t>23/10/2013</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FF590EFF-3AFA-42D8-B355-A22CFE327D1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1DAB04-DD02-4F27-926B-3569E5F87CEE}" type="datetimeFigureOut">
              <a:rPr lang="id-ID" smtClean="0"/>
              <a:pPr/>
              <a:t>23/10/2013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FF590EFF-3AFA-42D8-B355-A22CFE327D1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621DAB04-DD02-4F27-926B-3569E5F87CEE}" type="datetimeFigureOut">
              <a:rPr lang="id-ID" smtClean="0"/>
              <a:pPr/>
              <a:t>23/10/2013</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FF590EFF-3AFA-42D8-B355-A22CFE327D17}"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21DAB04-DD02-4F27-926B-3569E5F87CEE}" type="datetimeFigureOut">
              <a:rPr lang="id-ID" smtClean="0"/>
              <a:pPr/>
              <a:t>23/10/2013</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F590EFF-3AFA-42D8-B355-A22CFE327D17}"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a:solidFill>
            <a:schemeClr val="bg1"/>
          </a:solidFill>
        </p:spPr>
        <p:txBody>
          <a:bodyPr>
            <a:normAutofit/>
          </a:bodyPr>
          <a:lstStyle/>
          <a:p>
            <a:pPr algn="ctr"/>
            <a:r>
              <a:rPr lang="id-ID" sz="3600" dirty="0" smtClean="0">
                <a:solidFill>
                  <a:srgbClr val="FFFF00"/>
                </a:solidFill>
                <a:cs typeface="Arial" pitchFamily="34" charset="0"/>
              </a:rPr>
              <a:t>SISTEM INFORMATIKA MANAJEMEN</a:t>
            </a:r>
            <a:endParaRPr lang="id-ID" sz="3600" dirty="0">
              <a:solidFill>
                <a:srgbClr val="FFFF00"/>
              </a:solidFill>
              <a:cs typeface="Arial" pitchFamily="34" charset="0"/>
            </a:endParaRPr>
          </a:p>
        </p:txBody>
      </p:sp>
      <p:sp>
        <p:nvSpPr>
          <p:cNvPr id="4" name="Content Placeholder 3"/>
          <p:cNvSpPr>
            <a:spLocks noGrp="1"/>
          </p:cNvSpPr>
          <p:nvPr>
            <p:ph idx="1"/>
          </p:nvPr>
        </p:nvSpPr>
        <p:spPr>
          <a:xfrm>
            <a:off x="485800" y="1700808"/>
            <a:ext cx="8229600" cy="4925144"/>
          </a:xfrm>
        </p:spPr>
        <p:txBody>
          <a:bodyPr>
            <a:normAutofit/>
          </a:bodyPr>
          <a:lstStyle/>
          <a:p>
            <a:pPr algn="ctr">
              <a:buNone/>
            </a:pPr>
            <a:endParaRPr lang="id-ID" sz="2800" dirty="0" smtClean="0">
              <a:solidFill>
                <a:srgbClr val="FFFF00"/>
              </a:solidFill>
            </a:endParaRPr>
          </a:p>
          <a:p>
            <a:pPr>
              <a:buNone/>
            </a:pPr>
            <a:endParaRPr lang="id-ID" sz="2800" dirty="0" smtClean="0"/>
          </a:p>
          <a:p>
            <a:pPr>
              <a:buNone/>
            </a:pPr>
            <a:r>
              <a:rPr lang="id-ID" sz="2800" dirty="0" smtClean="0">
                <a:latin typeface="Arial" pitchFamily="34" charset="0"/>
                <a:cs typeface="Arial" pitchFamily="34" charset="0"/>
              </a:rPr>
              <a:t>BUKU 	: 	</a:t>
            </a:r>
            <a:r>
              <a:rPr lang="id-ID" sz="2400" dirty="0" smtClean="0">
                <a:latin typeface="Arial" pitchFamily="34" charset="0"/>
                <a:cs typeface="Arial" pitchFamily="34" charset="0"/>
              </a:rPr>
              <a:t>Raymond McLeod, Jr.</a:t>
            </a:r>
          </a:p>
          <a:p>
            <a:pPr>
              <a:buNone/>
            </a:pPr>
            <a:r>
              <a:rPr lang="id-ID" sz="2400" dirty="0">
                <a:latin typeface="Arial" pitchFamily="34" charset="0"/>
                <a:cs typeface="Arial" pitchFamily="34" charset="0"/>
              </a:rPr>
              <a:t>	</a:t>
            </a:r>
            <a:r>
              <a:rPr lang="id-ID" sz="2400" dirty="0" smtClean="0">
                <a:latin typeface="Arial" pitchFamily="34" charset="0"/>
                <a:cs typeface="Arial" pitchFamily="34" charset="0"/>
              </a:rPr>
              <a:t>			George P. Schell (edisi 10)</a:t>
            </a:r>
          </a:p>
          <a:p>
            <a:pPr>
              <a:buNone/>
            </a:pPr>
            <a:endParaRPr lang="id-ID" sz="2800" dirty="0">
              <a:latin typeface="Arial" pitchFamily="34" charset="0"/>
              <a:cs typeface="Arial" pitchFamily="34" charset="0"/>
            </a:endParaRPr>
          </a:p>
          <a:p>
            <a:pPr>
              <a:buNone/>
            </a:pPr>
            <a:r>
              <a:rPr lang="id-ID" sz="2800" dirty="0" smtClean="0">
                <a:latin typeface="Arial" pitchFamily="34" charset="0"/>
                <a:cs typeface="Arial" pitchFamily="34" charset="0"/>
              </a:rPr>
              <a:t>DOSEN 	:	</a:t>
            </a:r>
            <a:r>
              <a:rPr lang="id-ID" sz="2400" dirty="0" smtClean="0">
                <a:latin typeface="Arial" pitchFamily="34" charset="0"/>
                <a:cs typeface="Arial" pitchFamily="34" charset="0"/>
              </a:rPr>
              <a:t>Dr. Wonny Ahmad Ridwan MM, SE</a:t>
            </a:r>
            <a:endParaRPr lang="id-ID" sz="2400" dirty="0">
              <a:latin typeface="Arial" pitchFamily="34" charset="0"/>
              <a:cs typeface="Arial" pitchFamily="34" charset="0"/>
            </a:endParaRPr>
          </a:p>
        </p:txBody>
      </p:sp>
      <p:sp>
        <p:nvSpPr>
          <p:cNvPr id="8" name="TextBox 7"/>
          <p:cNvSpPr txBox="1"/>
          <p:nvPr/>
        </p:nvSpPr>
        <p:spPr>
          <a:xfrm>
            <a:off x="827584" y="1340768"/>
            <a:ext cx="7546032" cy="954107"/>
          </a:xfrm>
          <a:prstGeom prst="rect">
            <a:avLst/>
          </a:prstGeom>
          <a:noFill/>
        </p:spPr>
        <p:txBody>
          <a:bodyPr wrap="square" rtlCol="0">
            <a:spAutoFit/>
          </a:bodyPr>
          <a:lstStyle/>
          <a:p>
            <a:pPr algn="ctr">
              <a:buNone/>
            </a:pPr>
            <a:r>
              <a:rPr lang="id-ID" sz="2800" dirty="0">
                <a:latin typeface="Arial" pitchFamily="34" charset="0"/>
                <a:cs typeface="Arial" pitchFamily="34" charset="0"/>
              </a:rPr>
              <a:t>BAB 4 </a:t>
            </a:r>
            <a:r>
              <a:rPr lang="id-ID" sz="2800" dirty="0" smtClean="0">
                <a:latin typeface="Arial" pitchFamily="34" charset="0"/>
                <a:cs typeface="Arial" pitchFamily="34" charset="0"/>
              </a:rPr>
              <a:t>– TEORI </a:t>
            </a:r>
          </a:p>
          <a:p>
            <a:pPr algn="ctr">
              <a:buNone/>
            </a:pPr>
            <a:r>
              <a:rPr lang="id-ID" sz="2800" dirty="0" smtClean="0">
                <a:latin typeface="Arial" pitchFamily="34" charset="0"/>
                <a:cs typeface="Arial" pitchFamily="34" charset="0"/>
              </a:rPr>
              <a:t>“ </a:t>
            </a:r>
            <a:r>
              <a:rPr lang="id-ID" sz="2800" dirty="0">
                <a:latin typeface="Arial" pitchFamily="34" charset="0"/>
                <a:cs typeface="Arial" pitchFamily="34" charset="0"/>
              </a:rPr>
              <a:t>PENGGUNA DAN PENGEMBANG </a:t>
            </a:r>
            <a:r>
              <a:rPr lang="id-ID" sz="2800" dirty="0" smtClean="0">
                <a:latin typeface="Arial" pitchFamily="34" charset="0"/>
                <a:cs typeface="Arial" pitchFamily="34" charset="0"/>
              </a:rPr>
              <a:t>SISTEM”</a:t>
            </a:r>
            <a:endParaRPr lang="en-US"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500" autoRev="1" fill="hold"/>
                                        <p:tgtEl>
                                          <p:spTgt spid="8">
                                            <p:txEl>
                                              <p:pRg st="0" end="0"/>
                                            </p:txEl>
                                          </p:spTgt>
                                        </p:tgtEl>
                                        <p:attrNameLst>
                                          <p:attrName>style.color</p:attrName>
                                        </p:attrNameLst>
                                      </p:cBhvr>
                                      <p:to>
                                        <p:clrVal>
                                          <a:srgbClr val="FFFF00"/>
                                        </p:clrVal>
                                      </p:to>
                                    </p:set>
                                    <p:set>
                                      <p:cBhvr>
                                        <p:cTn id="7" dur="500" autoRev="1" fill="hold"/>
                                        <p:tgtEl>
                                          <p:spTgt spid="8">
                                            <p:txEl>
                                              <p:pRg st="0" end="0"/>
                                            </p:txEl>
                                          </p:spTgt>
                                        </p:tgtEl>
                                        <p:attrNameLst>
                                          <p:attrName>fillcolor</p:attrName>
                                        </p:attrNameLst>
                                      </p:cBhvr>
                                      <p:to>
                                        <p:clrVal>
                                          <a:srgbClr val="FFFF00"/>
                                        </p:clrVal>
                                      </p:to>
                                    </p:set>
                                    <p:set>
                                      <p:cBhvr>
                                        <p:cTn id="8" dur="500" autoRev="1" fill="hold"/>
                                        <p:tgtEl>
                                          <p:spTgt spid="8">
                                            <p:txEl>
                                              <p:pRg st="0" end="0"/>
                                            </p:txEl>
                                          </p:spTgt>
                                        </p:tgtEl>
                                        <p:attrNameLst>
                                          <p:attrName>fill.type</p:attrName>
                                        </p:attrNameLst>
                                      </p:cBhvr>
                                      <p:to>
                                        <p:strVal val="solid"/>
                                      </p:to>
                                    </p:set>
                                  </p:childTnLst>
                                </p:cTn>
                              </p:par>
                              <p:par>
                                <p:cTn id="9" presetID="20" presetClass="emph" presetSubtype="0" repeatCount="indefinite" fill="hold" nodeType="withEffect">
                                  <p:stCondLst>
                                    <p:cond delay="0"/>
                                  </p:stCondLst>
                                  <p:iterate type="lt">
                                    <p:tmPct val="10000"/>
                                  </p:iterate>
                                  <p:childTnLst>
                                    <p:set>
                                      <p:cBhvr override="childStyle">
                                        <p:cTn id="10" dur="500" autoRev="1" fill="hold"/>
                                        <p:tgtEl>
                                          <p:spTgt spid="8">
                                            <p:txEl>
                                              <p:pRg st="1" end="1"/>
                                            </p:txEl>
                                          </p:spTgt>
                                        </p:tgtEl>
                                        <p:attrNameLst>
                                          <p:attrName>style.color</p:attrName>
                                        </p:attrNameLst>
                                      </p:cBhvr>
                                      <p:to>
                                        <p:clrVal>
                                          <a:srgbClr val="FFFF00"/>
                                        </p:clrVal>
                                      </p:to>
                                    </p:set>
                                    <p:set>
                                      <p:cBhvr>
                                        <p:cTn id="11" dur="500" autoRev="1" fill="hold"/>
                                        <p:tgtEl>
                                          <p:spTgt spid="8">
                                            <p:txEl>
                                              <p:pRg st="1" end="1"/>
                                            </p:txEl>
                                          </p:spTgt>
                                        </p:tgtEl>
                                        <p:attrNameLst>
                                          <p:attrName>fillcolor</p:attrName>
                                        </p:attrNameLst>
                                      </p:cBhvr>
                                      <p:to>
                                        <p:clrVal>
                                          <a:srgbClr val="FFFF00"/>
                                        </p:clrVal>
                                      </p:to>
                                    </p:set>
                                    <p:set>
                                      <p:cBhvr>
                                        <p:cTn id="12" dur="500" autoRev="1" fill="hold"/>
                                        <p:tgtEl>
                                          <p:spTgt spid="8">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76672"/>
            <a:ext cx="8786874" cy="5832648"/>
          </a:xfrm>
        </p:spPr>
        <p:txBody>
          <a:bodyPr>
            <a:normAutofit fontScale="25000" lnSpcReduction="20000"/>
          </a:bodyPr>
          <a:lstStyle/>
          <a:p>
            <a:pPr algn="just">
              <a:lnSpc>
                <a:spcPct val="160000"/>
              </a:lnSpc>
              <a:buNone/>
            </a:pPr>
            <a:r>
              <a:rPr lang="id-ID" sz="2800" i="1" dirty="0" smtClean="0">
                <a:latin typeface="+mj-lt"/>
              </a:rPr>
              <a:t>		</a:t>
            </a:r>
            <a:r>
              <a:rPr lang="id-ID" sz="9600" i="1" dirty="0" smtClean="0">
                <a:latin typeface="Arial" pitchFamily="34" charset="0"/>
                <a:cs typeface="Arial" pitchFamily="34" charset="0"/>
              </a:rPr>
              <a:t>Webmaster</a:t>
            </a:r>
            <a:r>
              <a:rPr lang="id-ID" sz="9600" dirty="0" smtClean="0">
                <a:latin typeface="Arial" pitchFamily="34" charset="0"/>
                <a:cs typeface="Arial" pitchFamily="34" charset="0"/>
              </a:rPr>
              <a:t> bertanggung jawab atas isi dan penyajian situs Web perusahaan. Webmaster harus bekerja sama dengan spesialis jaringan untuk memastikan bahwa jaringan komunikasi antara perusahaan dan pelanggan dan atau sekutu bisnisnya selalu terbuka. Webmaster biasanya memiliki keahlian dalam manipulasi atau perancangan grafik. </a:t>
            </a:r>
            <a:r>
              <a:rPr lang="id-ID" sz="9600" i="1" dirty="0" smtClean="0">
                <a:latin typeface="Arial" pitchFamily="34" charset="0"/>
                <a:cs typeface="Arial" pitchFamily="34" charset="0"/>
              </a:rPr>
              <a:t>Webmaster  </a:t>
            </a:r>
            <a:r>
              <a:rPr lang="id-ID" sz="9600" dirty="0" smtClean="0">
                <a:latin typeface="Arial" pitchFamily="34" charset="0"/>
                <a:cs typeface="Arial" pitchFamily="34" charset="0"/>
              </a:rPr>
              <a:t>bertanggung jawab dalam membuat gambar-gambar yang tersedia tetap konsisten dan saling mendukung dalam seluruh halaman situs Web.</a:t>
            </a:r>
          </a:p>
          <a:p>
            <a:pPr>
              <a:lnSpc>
                <a:spcPct val="110000"/>
              </a:lnSpc>
              <a:buNone/>
            </a:pPr>
            <a:endParaRPr lang="id-ID" sz="9600" i="1" dirty="0" smtClean="0">
              <a:latin typeface="Arial" pitchFamily="34" charset="0"/>
              <a:cs typeface="Arial" pitchFamily="34" charset="0"/>
            </a:endParaRPr>
          </a:p>
          <a:p>
            <a:pPr>
              <a:lnSpc>
                <a:spcPct val="170000"/>
              </a:lnSpc>
              <a:buFont typeface="Wingdings" pitchFamily="2" charset="2"/>
              <a:buChar char="Ø"/>
            </a:pPr>
            <a:r>
              <a:rPr lang="id-ID" sz="9600" dirty="0" smtClean="0">
                <a:latin typeface="Arial" pitchFamily="34" charset="0"/>
                <a:cs typeface="Arial" pitchFamily="34" charset="0"/>
              </a:rPr>
              <a:t>Satu tugas penting seorang </a:t>
            </a:r>
            <a:r>
              <a:rPr lang="id-ID" sz="9600" i="1" dirty="0" smtClean="0">
                <a:latin typeface="Arial" pitchFamily="34" charset="0"/>
                <a:cs typeface="Arial" pitchFamily="34" charset="0"/>
              </a:rPr>
              <a:t>webmaster </a:t>
            </a:r>
            <a:r>
              <a:rPr lang="id-ID" sz="9600" dirty="0" smtClean="0">
                <a:latin typeface="Arial" pitchFamily="34" charset="0"/>
                <a:cs typeface="Arial" pitchFamily="34" charset="0"/>
              </a:rPr>
              <a:t>adalah melacak orang-orang yang mengunjungi halaman Web perusahaan.</a:t>
            </a:r>
            <a:endParaRPr lang="id-ID" sz="9600" i="1" dirty="0">
              <a:latin typeface="Arial" pitchFamily="34" charset="0"/>
              <a:cs typeface="Arial" pitchFamily="34" charset="0"/>
            </a:endParaRPr>
          </a:p>
        </p:txBody>
      </p:sp>
      <p:sp>
        <p:nvSpPr>
          <p:cNvPr id="4" name="TextBox 3"/>
          <p:cNvSpPr txBox="1"/>
          <p:nvPr/>
        </p:nvSpPr>
        <p:spPr>
          <a:xfrm>
            <a:off x="1667125" y="0"/>
            <a:ext cx="6553200" cy="646331"/>
          </a:xfrm>
          <a:prstGeom prst="rect">
            <a:avLst/>
          </a:prstGeom>
          <a:noFill/>
        </p:spPr>
        <p:txBody>
          <a:bodyPr wrap="square" rtlCol="0">
            <a:spAutoFit/>
          </a:bodyPr>
          <a:lstStyle/>
          <a:p>
            <a:pPr algn="ctr"/>
            <a:r>
              <a:rPr lang="id-ID" sz="3600" dirty="0">
                <a:solidFill>
                  <a:srgbClr val="FFFF00"/>
                </a:solidFill>
                <a:latin typeface="Arial" pitchFamily="34" charset="0"/>
                <a:cs typeface="Arial" pitchFamily="34" charset="0"/>
              </a:rPr>
              <a:t>Webmaster</a:t>
            </a:r>
            <a:endParaRPr lang="en-US" sz="36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500" autoRev="1" fill="hold"/>
                                        <p:tgtEl>
                                          <p:spTgt spid="4">
                                            <p:txEl>
                                              <p:pRg st="0" end="0"/>
                                            </p:txEl>
                                          </p:spTgt>
                                        </p:tgtEl>
                                        <p:attrNameLst>
                                          <p:attrName>style.color</p:attrName>
                                        </p:attrNameLst>
                                      </p:cBhvr>
                                      <p:to>
                                        <p:clrVal>
                                          <a:srgbClr val="FFFF00"/>
                                        </p:clrVal>
                                      </p:to>
                                    </p:set>
                                    <p:set>
                                      <p:cBhvr>
                                        <p:cTn id="7" dur="500" autoRev="1" fill="hold"/>
                                        <p:tgtEl>
                                          <p:spTgt spid="4">
                                            <p:txEl>
                                              <p:pRg st="0" end="0"/>
                                            </p:txEl>
                                          </p:spTgt>
                                        </p:tgtEl>
                                        <p:attrNameLst>
                                          <p:attrName>fillcolor</p:attrName>
                                        </p:attrNameLst>
                                      </p:cBhvr>
                                      <p:to>
                                        <p:clrVal>
                                          <a:srgbClr val="FFFF00"/>
                                        </p:clrVal>
                                      </p:to>
                                    </p:set>
                                    <p:set>
                                      <p:cBhvr>
                                        <p:cTn id="8" dur="500" autoRev="1" fill="hold"/>
                                        <p:tgtEl>
                                          <p:spTgt spid="4">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lnSpc>
                <a:spcPct val="150000"/>
              </a:lnSpc>
              <a:buFont typeface="Wingdings" pitchFamily="2" charset="2"/>
              <a:buChar char="Ø"/>
            </a:pPr>
            <a:r>
              <a:rPr lang="id-ID" sz="2400" dirty="0" smtClean="0">
                <a:latin typeface="+mj-lt"/>
              </a:rPr>
              <a:t> 	</a:t>
            </a:r>
            <a:r>
              <a:rPr lang="id-ID" sz="2800" dirty="0" smtClean="0">
                <a:latin typeface="Arial" pitchFamily="34" charset="0"/>
                <a:cs typeface="Arial" pitchFamily="34" charset="0"/>
              </a:rPr>
              <a:t>Spesialis jaringan bekerja dengan analis sistem dan 	pengguna dalam membuat jaringan komunikasi data 	yang menyatukan sumber daya komputasi yang 	menyebar. </a:t>
            </a:r>
          </a:p>
          <a:p>
            <a:pPr algn="just">
              <a:lnSpc>
                <a:spcPct val="150000"/>
              </a:lnSpc>
              <a:buFont typeface="Wingdings" pitchFamily="2" charset="2"/>
              <a:buChar char="Ø"/>
            </a:pPr>
            <a:r>
              <a:rPr lang="id-ID" sz="2800" dirty="0" smtClean="0">
                <a:latin typeface="Arial" pitchFamily="34" charset="0"/>
                <a:cs typeface="Arial" pitchFamily="34" charset="0"/>
              </a:rPr>
              <a:t>	memelihara jaringan yang memenuhi persyaratan 	untuk aplikasi-aplikasi berbasis web adalah hal yang 	sangat sulit untuk dilakukan, karena sebagian besar 	komunikasi terjadi di luar batasan perusahaan.</a:t>
            </a:r>
            <a:endParaRPr lang="id-ID" sz="2800" dirty="0">
              <a:latin typeface="Arial" pitchFamily="34" charset="0"/>
              <a:cs typeface="Arial" pitchFamily="34" charset="0"/>
            </a:endParaRPr>
          </a:p>
        </p:txBody>
      </p:sp>
      <p:sp>
        <p:nvSpPr>
          <p:cNvPr id="4" name="TextBox 3"/>
          <p:cNvSpPr txBox="1"/>
          <p:nvPr/>
        </p:nvSpPr>
        <p:spPr>
          <a:xfrm>
            <a:off x="1638703" y="692696"/>
            <a:ext cx="6553200" cy="646331"/>
          </a:xfrm>
          <a:prstGeom prst="rect">
            <a:avLst/>
          </a:prstGeom>
          <a:noFill/>
        </p:spPr>
        <p:txBody>
          <a:bodyPr wrap="square" rtlCol="0">
            <a:spAutoFit/>
          </a:bodyPr>
          <a:lstStyle/>
          <a:p>
            <a:pPr algn="ctr"/>
            <a:r>
              <a:rPr lang="id-ID" sz="3600" dirty="0">
                <a:solidFill>
                  <a:srgbClr val="FFFF00"/>
                </a:solidFill>
                <a:latin typeface="Arial" pitchFamily="34" charset="0"/>
                <a:cs typeface="Arial" pitchFamily="34" charset="0"/>
              </a:rPr>
              <a:t>Spesialis</a:t>
            </a:r>
            <a:r>
              <a:rPr lang="id-ID" sz="3600" dirty="0">
                <a:latin typeface="Arial" pitchFamily="34" charset="0"/>
                <a:cs typeface="Arial" pitchFamily="34" charset="0"/>
              </a:rPr>
              <a:t> </a:t>
            </a:r>
            <a:r>
              <a:rPr lang="id-ID" sz="3600" dirty="0">
                <a:solidFill>
                  <a:srgbClr val="FFFF00"/>
                </a:solidFill>
                <a:latin typeface="Arial" pitchFamily="34" charset="0"/>
                <a:cs typeface="Arial" pitchFamily="34" charset="0"/>
              </a:rPr>
              <a:t>jaringan</a:t>
            </a:r>
            <a:endParaRPr lang="en-US" sz="36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500" autoRev="1" fill="hold"/>
                                        <p:tgtEl>
                                          <p:spTgt spid="4">
                                            <p:txEl>
                                              <p:pRg st="0" end="0"/>
                                            </p:txEl>
                                          </p:spTgt>
                                        </p:tgtEl>
                                        <p:attrNameLst>
                                          <p:attrName>style.color</p:attrName>
                                        </p:attrNameLst>
                                      </p:cBhvr>
                                      <p:to>
                                        <p:clrVal>
                                          <a:srgbClr val="FFFF00"/>
                                        </p:clrVal>
                                      </p:to>
                                    </p:set>
                                    <p:set>
                                      <p:cBhvr>
                                        <p:cTn id="7" dur="500" autoRev="1" fill="hold"/>
                                        <p:tgtEl>
                                          <p:spTgt spid="4">
                                            <p:txEl>
                                              <p:pRg st="0" end="0"/>
                                            </p:txEl>
                                          </p:spTgt>
                                        </p:tgtEl>
                                        <p:attrNameLst>
                                          <p:attrName>fillcolor</p:attrName>
                                        </p:attrNameLst>
                                      </p:cBhvr>
                                      <p:to>
                                        <p:clrVal>
                                          <a:srgbClr val="FFFF00"/>
                                        </p:clrVal>
                                      </p:to>
                                    </p:set>
                                    <p:set>
                                      <p:cBhvr>
                                        <p:cTn id="8" dur="500" autoRev="1" fill="hold"/>
                                        <p:tgtEl>
                                          <p:spTgt spid="4">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42918"/>
            <a:ext cx="8229600" cy="5500726"/>
          </a:xfrm>
        </p:spPr>
        <p:txBody>
          <a:bodyPr>
            <a:normAutofit fontScale="90000"/>
          </a:bodyPr>
          <a:lstStyle/>
          <a:p>
            <a:pPr algn="l">
              <a:lnSpc>
                <a:spcPct val="150000"/>
              </a:lnSpc>
            </a:pPr>
            <a:r>
              <a:rPr lang="id-ID" sz="2700" dirty="0" smtClean="0">
                <a:solidFill>
                  <a:srgbClr val="FFFF00"/>
                </a:solidFill>
                <a:latin typeface="Arial" pitchFamily="34" charset="0"/>
                <a:cs typeface="Arial" pitchFamily="34" charset="0"/>
              </a:rPr>
              <a:t>Programer</a:t>
            </a:r>
            <a:br>
              <a:rPr lang="id-ID" sz="2700" dirty="0" smtClean="0">
                <a:solidFill>
                  <a:srgbClr val="FFFF00"/>
                </a:solidFill>
                <a:latin typeface="Arial" pitchFamily="34" charset="0"/>
                <a:cs typeface="Arial" pitchFamily="34" charset="0"/>
              </a:rPr>
            </a:br>
            <a:r>
              <a:rPr lang="id-ID" sz="2700" dirty="0" smtClean="0">
                <a:latin typeface="Arial" pitchFamily="34" charset="0"/>
                <a:cs typeface="Arial" pitchFamily="34" charset="0"/>
              </a:rPr>
              <a:t>programer menggunakan dokumentasi yang dibuat oleh sistem analis untuk membuat kode program komputer yang mengubah data menjadi informasi yang dibutuhkan oleh pengguna.</a:t>
            </a:r>
            <a:br>
              <a:rPr lang="id-ID" sz="2700" dirty="0" smtClean="0">
                <a:latin typeface="Arial" pitchFamily="34" charset="0"/>
                <a:cs typeface="Arial" pitchFamily="34" charset="0"/>
              </a:rPr>
            </a:br>
            <a:r>
              <a:rPr lang="id-ID" sz="2700" dirty="0"/>
              <a:t/>
            </a:r>
            <a:br>
              <a:rPr lang="id-ID" sz="2700" dirty="0"/>
            </a:br>
            <a:r>
              <a:rPr lang="id-ID" sz="2700" dirty="0" smtClean="0">
                <a:solidFill>
                  <a:srgbClr val="FFFF00"/>
                </a:solidFill>
                <a:latin typeface="Arial" pitchFamily="34" charset="0"/>
                <a:cs typeface="Arial" pitchFamily="34" charset="0"/>
              </a:rPr>
              <a:t>Operator</a:t>
            </a:r>
            <a:br>
              <a:rPr lang="id-ID" sz="2700" dirty="0" smtClean="0">
                <a:solidFill>
                  <a:srgbClr val="FFFF00"/>
                </a:solidFill>
                <a:latin typeface="Arial" pitchFamily="34" charset="0"/>
                <a:cs typeface="Arial" pitchFamily="34" charset="0"/>
              </a:rPr>
            </a:br>
            <a:r>
              <a:rPr lang="id-ID" sz="2700" dirty="0" smtClean="0">
                <a:solidFill>
                  <a:schemeClr val="tx1"/>
                </a:solidFill>
                <a:latin typeface="Arial" pitchFamily="34" charset="0"/>
                <a:ea typeface="Tahoma" pitchFamily="34" charset="0"/>
                <a:cs typeface="Arial" pitchFamily="34" charset="0"/>
              </a:rPr>
              <a:t>Operator menjalankan peralatan komputasi berskala besar, seperti komputer </a:t>
            </a:r>
            <a:r>
              <a:rPr lang="id-ID" sz="2700" i="1" dirty="0" smtClean="0">
                <a:solidFill>
                  <a:schemeClr val="tx1"/>
                </a:solidFill>
                <a:latin typeface="Arial" pitchFamily="34" charset="0"/>
                <a:ea typeface="Tahoma" pitchFamily="34" charset="0"/>
                <a:cs typeface="Arial" pitchFamily="34" charset="0"/>
              </a:rPr>
              <a:t>mainframe </a:t>
            </a:r>
            <a:r>
              <a:rPr lang="id-ID" sz="2700" dirty="0" smtClean="0">
                <a:solidFill>
                  <a:schemeClr val="tx1"/>
                </a:solidFill>
                <a:latin typeface="Arial" pitchFamily="34" charset="0"/>
                <a:ea typeface="Tahoma" pitchFamily="34" charset="0"/>
                <a:cs typeface="Arial" pitchFamily="34" charset="0"/>
              </a:rPr>
              <a:t>dan server, yang biasanya berlokasi dalam fasilitas komputasi perusahaan.</a:t>
            </a:r>
            <a:r>
              <a:rPr lang="id-ID" sz="2700" dirty="0" smtClean="0">
                <a:latin typeface="Arial" pitchFamily="34" charset="0"/>
                <a:ea typeface="Tahoma" pitchFamily="34" charset="0"/>
                <a:cs typeface="Arial" pitchFamily="34" charset="0"/>
              </a:rPr>
              <a:t/>
            </a:r>
            <a:br>
              <a:rPr lang="id-ID" sz="2700" dirty="0" smtClean="0">
                <a:latin typeface="Arial" pitchFamily="34" charset="0"/>
                <a:ea typeface="Tahoma" pitchFamily="34" charset="0"/>
                <a:cs typeface="Arial" pitchFamily="34" charset="0"/>
              </a:rPr>
            </a:br>
            <a:endParaRPr lang="id-ID" sz="27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47664"/>
            <a:ext cx="8229600" cy="5143536"/>
          </a:xfrm>
        </p:spPr>
        <p:txBody>
          <a:bodyPr/>
          <a:lstStyle/>
          <a:p>
            <a:pPr algn="just">
              <a:lnSpc>
                <a:spcPct val="150000"/>
              </a:lnSpc>
              <a:buNone/>
            </a:pPr>
            <a:r>
              <a:rPr lang="id-ID" dirty="0">
                <a:latin typeface="Arial" pitchFamily="34" charset="0"/>
                <a:cs typeface="Arial" pitchFamily="34" charset="0"/>
              </a:rPr>
              <a:t>	</a:t>
            </a:r>
            <a:r>
              <a:rPr lang="id-ID" dirty="0" smtClean="0">
                <a:latin typeface="Arial" pitchFamily="34" charset="0"/>
                <a:cs typeface="Arial" pitchFamily="34" charset="0"/>
              </a:rPr>
              <a:t>	</a:t>
            </a:r>
            <a:r>
              <a:rPr lang="id-ID" sz="2400" dirty="0" smtClean="0">
                <a:latin typeface="Arial" pitchFamily="34" charset="0"/>
                <a:cs typeface="Arial" pitchFamily="34" charset="0"/>
              </a:rPr>
              <a:t>Spesialis informasi dalam layanan informasi </a:t>
            </a:r>
            <a:r>
              <a:rPr lang="id-ID" sz="2400" dirty="0">
                <a:latin typeface="Arial" pitchFamily="34" charset="0"/>
                <a:cs typeface="Arial" pitchFamily="34" charset="0"/>
              </a:rPr>
              <a:t>dapat diorganisasikan menurut berbagai macam cara. Unit-unit organisasional yang pertama disentralisasikan di dalam perusahaan, dengan hampir seluruh sumber daya informasi berlokasi di unit IT.</a:t>
            </a:r>
          </a:p>
        </p:txBody>
      </p:sp>
      <p:sp>
        <p:nvSpPr>
          <p:cNvPr id="4" name="TextBox 3"/>
          <p:cNvSpPr txBox="1"/>
          <p:nvPr/>
        </p:nvSpPr>
        <p:spPr>
          <a:xfrm>
            <a:off x="1043608" y="548680"/>
            <a:ext cx="7596336" cy="2308324"/>
          </a:xfrm>
          <a:prstGeom prst="rect">
            <a:avLst/>
          </a:prstGeom>
          <a:noFill/>
        </p:spPr>
        <p:txBody>
          <a:bodyPr wrap="square" rtlCol="0">
            <a:spAutoFit/>
          </a:bodyPr>
          <a:lstStyle/>
          <a:p>
            <a:pPr algn="ctr"/>
            <a:r>
              <a:rPr lang="id-ID" sz="3600" dirty="0">
                <a:solidFill>
                  <a:srgbClr val="FFFF00"/>
                </a:solidFill>
                <a:latin typeface="Arial" pitchFamily="34" charset="0"/>
                <a:cs typeface="Arial" pitchFamily="34" charset="0"/>
              </a:rPr>
              <a:t>Struktur Organisasi Layanan Informasi</a:t>
            </a:r>
          </a:p>
          <a:p>
            <a:pPr algn="ctr"/>
            <a:endParaRPr lang="en-US" sz="3600" dirty="0">
              <a:latin typeface="Arial" pitchFamily="34" charset="0"/>
              <a:cs typeface="Arial" pitchFamily="34" charset="0"/>
            </a:endParaRPr>
          </a:p>
          <a:p>
            <a:pPr algn="ct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500" autoRev="1" fill="hold"/>
                                        <p:tgtEl>
                                          <p:spTgt spid="4">
                                            <p:txEl>
                                              <p:pRg st="0" end="0"/>
                                            </p:txEl>
                                          </p:spTgt>
                                        </p:tgtEl>
                                        <p:attrNameLst>
                                          <p:attrName>style.color</p:attrName>
                                        </p:attrNameLst>
                                      </p:cBhvr>
                                      <p:to>
                                        <p:clrVal>
                                          <a:srgbClr val="FFFF00"/>
                                        </p:clrVal>
                                      </p:to>
                                    </p:set>
                                    <p:set>
                                      <p:cBhvr>
                                        <p:cTn id="7" dur="500" autoRev="1" fill="hold"/>
                                        <p:tgtEl>
                                          <p:spTgt spid="4">
                                            <p:txEl>
                                              <p:pRg st="0" end="0"/>
                                            </p:txEl>
                                          </p:spTgt>
                                        </p:tgtEl>
                                        <p:attrNameLst>
                                          <p:attrName>fillcolor</p:attrName>
                                        </p:attrNameLst>
                                      </p:cBhvr>
                                      <p:to>
                                        <p:clrVal>
                                          <a:srgbClr val="FFFF00"/>
                                        </p:clrVal>
                                      </p:to>
                                    </p:set>
                                    <p:set>
                                      <p:cBhvr>
                                        <p:cTn id="8" dur="500" autoRev="1" fill="hold"/>
                                        <p:tgtEl>
                                          <p:spTgt spid="4">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00066"/>
          </a:xfrm>
        </p:spPr>
        <p:txBody>
          <a:bodyPr>
            <a:noAutofit/>
          </a:bodyPr>
          <a:lstStyle/>
          <a:p>
            <a:pPr algn="ctr"/>
            <a:r>
              <a:rPr lang="id-ID" sz="3600" dirty="0" smtClean="0">
                <a:solidFill>
                  <a:srgbClr val="FFFF00"/>
                </a:solidFill>
                <a:latin typeface="Arial" pitchFamily="34" charset="0"/>
                <a:cs typeface="Arial" pitchFamily="34" charset="0"/>
              </a:rPr>
              <a:t>Tren dari struktur tersentralisasi ke Desentralisasi</a:t>
            </a:r>
            <a:endParaRPr lang="id-ID" sz="36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0" y="1196752"/>
            <a:ext cx="9144000" cy="5661248"/>
          </a:xfrm>
        </p:spPr>
        <p:txBody>
          <a:bodyPr>
            <a:normAutofit lnSpcReduction="10000"/>
          </a:bodyPr>
          <a:lstStyle/>
          <a:p>
            <a:pPr algn="ctr">
              <a:buNone/>
            </a:pPr>
            <a:r>
              <a:rPr lang="id-ID" sz="2800" dirty="0" smtClean="0"/>
              <a:t>CIO</a:t>
            </a:r>
          </a:p>
          <a:p>
            <a:pPr algn="ctr">
              <a:buNone/>
            </a:pPr>
            <a:endParaRPr lang="id-ID" sz="2800" dirty="0"/>
          </a:p>
          <a:p>
            <a:pPr algn="ctr">
              <a:buNone/>
            </a:pPr>
            <a:endParaRPr lang="id-ID" sz="2800" dirty="0" smtClean="0"/>
          </a:p>
          <a:p>
            <a:pPr algn="ctr">
              <a:buNone/>
            </a:pPr>
            <a:endParaRPr lang="id-ID" sz="2800" dirty="0"/>
          </a:p>
          <a:p>
            <a:pPr algn="ctr">
              <a:buNone/>
            </a:pPr>
            <a:endParaRPr lang="id-ID" sz="2800" dirty="0" smtClean="0"/>
          </a:p>
          <a:p>
            <a:pPr algn="ctr">
              <a:buNone/>
            </a:pPr>
            <a:endParaRPr lang="id-ID" sz="2800" dirty="0"/>
          </a:p>
          <a:p>
            <a:pPr algn="ctr">
              <a:buNone/>
            </a:pPr>
            <a:endParaRPr lang="id-ID" sz="2800" dirty="0" smtClean="0"/>
          </a:p>
          <a:p>
            <a:pPr algn="ctr">
              <a:buNone/>
            </a:pPr>
            <a:endParaRPr lang="id-ID" sz="2800" dirty="0"/>
          </a:p>
          <a:p>
            <a:pPr algn="ctr">
              <a:buNone/>
            </a:pPr>
            <a:endParaRPr lang="id-ID" sz="2800" dirty="0" smtClean="0"/>
          </a:p>
          <a:p>
            <a:pPr algn="ctr">
              <a:buNone/>
            </a:pPr>
            <a:endParaRPr lang="id-ID" sz="2800" dirty="0"/>
          </a:p>
          <a:p>
            <a:pPr>
              <a:buNone/>
            </a:pPr>
            <a:endParaRPr lang="id-ID" sz="2800" dirty="0" smtClean="0"/>
          </a:p>
          <a:p>
            <a:pPr>
              <a:buNone/>
            </a:pPr>
            <a:r>
              <a:rPr lang="en-US" sz="1600" dirty="0" smtClean="0">
                <a:latin typeface="Arial" pitchFamily="34" charset="0"/>
                <a:cs typeface="Arial" pitchFamily="34" charset="0"/>
              </a:rPr>
              <a:t>		</a:t>
            </a:r>
            <a:r>
              <a:rPr lang="id-ID" sz="1600" dirty="0" smtClean="0">
                <a:latin typeface="Arial" pitchFamily="34" charset="0"/>
                <a:cs typeface="Arial" pitchFamily="34" charset="0"/>
              </a:rPr>
              <a:t>Struktur Organisasi bagi Layanan Informasi Perusahaan yang Tersentralisasi</a:t>
            </a:r>
          </a:p>
          <a:p>
            <a:pPr>
              <a:buNone/>
            </a:pPr>
            <a:endParaRPr lang="id-ID" dirty="0"/>
          </a:p>
          <a:p>
            <a:pPr>
              <a:buNone/>
            </a:pPr>
            <a:endParaRPr lang="id-ID" dirty="0" smtClean="0"/>
          </a:p>
          <a:p>
            <a:pPr>
              <a:buNone/>
            </a:pPr>
            <a:endParaRPr lang="id-ID" dirty="0"/>
          </a:p>
        </p:txBody>
      </p:sp>
      <p:sp>
        <p:nvSpPr>
          <p:cNvPr id="4" name="Rectangle 3"/>
          <p:cNvSpPr/>
          <p:nvPr/>
        </p:nvSpPr>
        <p:spPr>
          <a:xfrm>
            <a:off x="285720" y="2071678"/>
            <a:ext cx="150019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Arial" pitchFamily="34" charset="0"/>
                <a:cs typeface="Arial" pitchFamily="34" charset="0"/>
              </a:rPr>
              <a:t>Manajer</a:t>
            </a:r>
          </a:p>
          <a:p>
            <a:pPr algn="ctr"/>
            <a:r>
              <a:rPr lang="id-ID" sz="1400" dirty="0" smtClean="0">
                <a:latin typeface="Arial" pitchFamily="34" charset="0"/>
                <a:cs typeface="Arial" pitchFamily="34" charset="0"/>
              </a:rPr>
              <a:t>pengembangan</a:t>
            </a:r>
          </a:p>
          <a:p>
            <a:pPr algn="ctr"/>
            <a:r>
              <a:rPr lang="id-ID" sz="1400" dirty="0" smtClean="0">
                <a:latin typeface="Arial" pitchFamily="34" charset="0"/>
                <a:cs typeface="Arial" pitchFamily="34" charset="0"/>
              </a:rPr>
              <a:t>sistem</a:t>
            </a:r>
            <a:endParaRPr lang="id-ID" sz="1400" dirty="0">
              <a:latin typeface="Arial" pitchFamily="34" charset="0"/>
              <a:cs typeface="Arial" pitchFamily="34" charset="0"/>
            </a:endParaRPr>
          </a:p>
        </p:txBody>
      </p:sp>
      <p:sp>
        <p:nvSpPr>
          <p:cNvPr id="7" name="Rectangle 6"/>
          <p:cNvSpPr/>
          <p:nvPr/>
        </p:nvSpPr>
        <p:spPr>
          <a:xfrm>
            <a:off x="2071670" y="2071678"/>
            <a:ext cx="150019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Arial" pitchFamily="34" charset="0"/>
                <a:cs typeface="Arial" pitchFamily="34" charset="0"/>
              </a:rPr>
              <a:t>Manajer</a:t>
            </a:r>
          </a:p>
          <a:p>
            <a:pPr algn="ctr"/>
            <a:r>
              <a:rPr lang="id-ID" sz="1400" dirty="0" smtClean="0">
                <a:latin typeface="Arial" pitchFamily="34" charset="0"/>
                <a:cs typeface="Arial" pitchFamily="34" charset="0"/>
              </a:rPr>
              <a:t>pemeliharaan</a:t>
            </a:r>
          </a:p>
          <a:p>
            <a:pPr algn="ctr"/>
            <a:r>
              <a:rPr lang="id-ID" sz="1400" dirty="0" smtClean="0">
                <a:latin typeface="Arial" pitchFamily="34" charset="0"/>
                <a:cs typeface="Arial" pitchFamily="34" charset="0"/>
              </a:rPr>
              <a:t>sistem</a:t>
            </a:r>
            <a:endParaRPr lang="id-ID" sz="1400" dirty="0">
              <a:latin typeface="Arial" pitchFamily="34" charset="0"/>
              <a:cs typeface="Arial" pitchFamily="34" charset="0"/>
            </a:endParaRPr>
          </a:p>
        </p:txBody>
      </p:sp>
      <p:sp>
        <p:nvSpPr>
          <p:cNvPr id="8" name="Rectangle 7"/>
          <p:cNvSpPr/>
          <p:nvPr/>
        </p:nvSpPr>
        <p:spPr>
          <a:xfrm>
            <a:off x="3857620" y="2071678"/>
            <a:ext cx="150019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Arial" pitchFamily="34" charset="0"/>
                <a:cs typeface="Arial" pitchFamily="34" charset="0"/>
              </a:rPr>
              <a:t>Manajer</a:t>
            </a:r>
          </a:p>
          <a:p>
            <a:pPr algn="ctr"/>
            <a:r>
              <a:rPr lang="id-ID" sz="1400" dirty="0" smtClean="0">
                <a:latin typeface="Arial" pitchFamily="34" charset="0"/>
                <a:cs typeface="Arial" pitchFamily="34" charset="0"/>
              </a:rPr>
              <a:t>operasi</a:t>
            </a:r>
          </a:p>
          <a:p>
            <a:pPr algn="ctr"/>
            <a:r>
              <a:rPr lang="id-ID" sz="1400" dirty="0" smtClean="0">
                <a:latin typeface="Arial" pitchFamily="34" charset="0"/>
                <a:cs typeface="Arial" pitchFamily="34" charset="0"/>
              </a:rPr>
              <a:t>komputer</a:t>
            </a:r>
            <a:endParaRPr lang="id-ID" sz="1400" dirty="0">
              <a:latin typeface="Arial" pitchFamily="34" charset="0"/>
              <a:cs typeface="Arial" pitchFamily="34" charset="0"/>
            </a:endParaRPr>
          </a:p>
        </p:txBody>
      </p:sp>
      <p:sp>
        <p:nvSpPr>
          <p:cNvPr id="9" name="Rectangle 8"/>
          <p:cNvSpPr/>
          <p:nvPr/>
        </p:nvSpPr>
        <p:spPr>
          <a:xfrm>
            <a:off x="5643570" y="2071678"/>
            <a:ext cx="150019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Arial" pitchFamily="34" charset="0"/>
                <a:cs typeface="Arial" pitchFamily="34" charset="0"/>
              </a:rPr>
              <a:t>Manajer</a:t>
            </a:r>
          </a:p>
          <a:p>
            <a:pPr algn="ctr"/>
            <a:r>
              <a:rPr lang="id-ID" sz="1400" dirty="0" smtClean="0">
                <a:latin typeface="Arial" pitchFamily="34" charset="0"/>
                <a:cs typeface="Arial" pitchFamily="34" charset="0"/>
              </a:rPr>
              <a:t>operasi</a:t>
            </a:r>
          </a:p>
          <a:p>
            <a:pPr algn="ctr"/>
            <a:r>
              <a:rPr lang="id-ID" sz="1400" dirty="0" smtClean="0">
                <a:latin typeface="Arial" pitchFamily="34" charset="0"/>
                <a:cs typeface="Arial" pitchFamily="34" charset="0"/>
              </a:rPr>
              <a:t>basis data</a:t>
            </a:r>
            <a:endParaRPr lang="id-ID" sz="1400" dirty="0">
              <a:latin typeface="Arial" pitchFamily="34" charset="0"/>
              <a:cs typeface="Arial" pitchFamily="34" charset="0"/>
            </a:endParaRPr>
          </a:p>
        </p:txBody>
      </p:sp>
      <p:sp>
        <p:nvSpPr>
          <p:cNvPr id="10" name="Rectangle 9"/>
          <p:cNvSpPr/>
          <p:nvPr/>
        </p:nvSpPr>
        <p:spPr>
          <a:xfrm>
            <a:off x="7429520" y="2071678"/>
            <a:ext cx="150019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Arial" pitchFamily="34" charset="0"/>
                <a:cs typeface="Arial" pitchFamily="34" charset="0"/>
              </a:rPr>
              <a:t>Manajer</a:t>
            </a:r>
          </a:p>
          <a:p>
            <a:pPr algn="ctr"/>
            <a:r>
              <a:rPr lang="id-ID" sz="1400" dirty="0" smtClean="0">
                <a:latin typeface="Arial" pitchFamily="34" charset="0"/>
                <a:cs typeface="Arial" pitchFamily="34" charset="0"/>
              </a:rPr>
              <a:t>jaringan</a:t>
            </a:r>
            <a:endParaRPr lang="id-ID" sz="1400" dirty="0">
              <a:latin typeface="Arial" pitchFamily="34" charset="0"/>
              <a:cs typeface="Arial" pitchFamily="34" charset="0"/>
            </a:endParaRPr>
          </a:p>
        </p:txBody>
      </p:sp>
      <p:sp>
        <p:nvSpPr>
          <p:cNvPr id="11" name="Rectangle 10"/>
          <p:cNvSpPr/>
          <p:nvPr/>
        </p:nvSpPr>
        <p:spPr>
          <a:xfrm>
            <a:off x="285720" y="3643314"/>
            <a:ext cx="150019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Arial" pitchFamily="34" charset="0"/>
                <a:cs typeface="Arial" pitchFamily="34" charset="0"/>
              </a:rPr>
              <a:t>Analis</a:t>
            </a:r>
          </a:p>
          <a:p>
            <a:pPr algn="ctr"/>
            <a:r>
              <a:rPr lang="id-ID" sz="1400" dirty="0" smtClean="0">
                <a:latin typeface="Arial" pitchFamily="34" charset="0"/>
                <a:cs typeface="Arial" pitchFamily="34" charset="0"/>
              </a:rPr>
              <a:t>sistem</a:t>
            </a:r>
            <a:endParaRPr lang="id-ID" sz="1400" dirty="0">
              <a:latin typeface="Arial" pitchFamily="34" charset="0"/>
              <a:cs typeface="Arial" pitchFamily="34" charset="0"/>
            </a:endParaRPr>
          </a:p>
        </p:txBody>
      </p:sp>
      <p:sp>
        <p:nvSpPr>
          <p:cNvPr id="12" name="Rectangle 11"/>
          <p:cNvSpPr/>
          <p:nvPr/>
        </p:nvSpPr>
        <p:spPr>
          <a:xfrm>
            <a:off x="2071670" y="3643314"/>
            <a:ext cx="150019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Arial" pitchFamily="34" charset="0"/>
                <a:cs typeface="Arial" pitchFamily="34" charset="0"/>
              </a:rPr>
              <a:t>Analis</a:t>
            </a:r>
          </a:p>
          <a:p>
            <a:pPr algn="ctr"/>
            <a:r>
              <a:rPr lang="id-ID" sz="1400" dirty="0" smtClean="0">
                <a:latin typeface="Arial" pitchFamily="34" charset="0"/>
                <a:cs typeface="Arial" pitchFamily="34" charset="0"/>
              </a:rPr>
              <a:t>sistem</a:t>
            </a:r>
            <a:endParaRPr lang="id-ID" sz="1400" dirty="0">
              <a:latin typeface="Arial" pitchFamily="34" charset="0"/>
              <a:cs typeface="Arial" pitchFamily="34" charset="0"/>
            </a:endParaRPr>
          </a:p>
        </p:txBody>
      </p:sp>
      <p:sp>
        <p:nvSpPr>
          <p:cNvPr id="13" name="Rectangle 12"/>
          <p:cNvSpPr/>
          <p:nvPr/>
        </p:nvSpPr>
        <p:spPr>
          <a:xfrm>
            <a:off x="3857620" y="3643314"/>
            <a:ext cx="150019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Arial" pitchFamily="34" charset="0"/>
                <a:cs typeface="Arial" pitchFamily="34" charset="0"/>
              </a:rPr>
              <a:t>Pegawai</a:t>
            </a:r>
          </a:p>
          <a:p>
            <a:pPr algn="ctr"/>
            <a:r>
              <a:rPr lang="id-ID" sz="1400" dirty="0" smtClean="0">
                <a:latin typeface="Arial" pitchFamily="34" charset="0"/>
                <a:cs typeface="Arial" pitchFamily="34" charset="0"/>
              </a:rPr>
              <a:t>operator</a:t>
            </a:r>
            <a:endParaRPr lang="id-ID" sz="1400" dirty="0">
              <a:latin typeface="Arial" pitchFamily="34" charset="0"/>
              <a:cs typeface="Arial" pitchFamily="34" charset="0"/>
            </a:endParaRPr>
          </a:p>
        </p:txBody>
      </p:sp>
      <p:sp>
        <p:nvSpPr>
          <p:cNvPr id="14" name="Rectangle 13"/>
          <p:cNvSpPr/>
          <p:nvPr/>
        </p:nvSpPr>
        <p:spPr>
          <a:xfrm>
            <a:off x="5643570" y="3643314"/>
            <a:ext cx="150019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Arial" pitchFamily="34" charset="0"/>
                <a:cs typeface="Arial" pitchFamily="34" charset="0"/>
              </a:rPr>
              <a:t>Administrasi</a:t>
            </a:r>
          </a:p>
          <a:p>
            <a:pPr algn="ctr"/>
            <a:r>
              <a:rPr lang="id-ID" sz="1400" dirty="0" smtClean="0">
                <a:latin typeface="Arial" pitchFamily="34" charset="0"/>
                <a:cs typeface="Arial" pitchFamily="34" charset="0"/>
              </a:rPr>
              <a:t>Basis data</a:t>
            </a:r>
            <a:endParaRPr lang="id-ID" sz="1400" dirty="0">
              <a:latin typeface="Arial" pitchFamily="34" charset="0"/>
              <a:cs typeface="Arial" pitchFamily="34" charset="0"/>
            </a:endParaRPr>
          </a:p>
        </p:txBody>
      </p:sp>
      <p:sp>
        <p:nvSpPr>
          <p:cNvPr id="15" name="Rectangle 14"/>
          <p:cNvSpPr/>
          <p:nvPr/>
        </p:nvSpPr>
        <p:spPr>
          <a:xfrm>
            <a:off x="7429520" y="3643314"/>
            <a:ext cx="150019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Arial" pitchFamily="34" charset="0"/>
                <a:cs typeface="Arial" pitchFamily="34" charset="0"/>
              </a:rPr>
              <a:t>Speliasis</a:t>
            </a:r>
          </a:p>
          <a:p>
            <a:pPr algn="ctr"/>
            <a:r>
              <a:rPr lang="id-ID" sz="1400" dirty="0" smtClean="0">
                <a:latin typeface="Arial" pitchFamily="34" charset="0"/>
                <a:cs typeface="Arial" pitchFamily="34" charset="0"/>
              </a:rPr>
              <a:t>jaringan</a:t>
            </a:r>
            <a:endParaRPr lang="id-ID" sz="1400" dirty="0">
              <a:latin typeface="Arial" pitchFamily="34" charset="0"/>
              <a:cs typeface="Arial" pitchFamily="34" charset="0"/>
            </a:endParaRPr>
          </a:p>
        </p:txBody>
      </p:sp>
      <p:sp>
        <p:nvSpPr>
          <p:cNvPr id="16" name="Rectangle 15"/>
          <p:cNvSpPr/>
          <p:nvPr/>
        </p:nvSpPr>
        <p:spPr>
          <a:xfrm>
            <a:off x="2071670" y="5286388"/>
            <a:ext cx="150019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Arial" pitchFamily="34" charset="0"/>
                <a:cs typeface="Arial" pitchFamily="34" charset="0"/>
              </a:rPr>
              <a:t>Programer</a:t>
            </a:r>
            <a:r>
              <a:rPr lang="id-ID" sz="1400" dirty="0" smtClean="0">
                <a:latin typeface="+mj-lt"/>
              </a:rPr>
              <a:t> </a:t>
            </a:r>
            <a:endParaRPr lang="id-ID" sz="1400" dirty="0">
              <a:latin typeface="+mj-lt"/>
            </a:endParaRPr>
          </a:p>
        </p:txBody>
      </p:sp>
      <p:sp>
        <p:nvSpPr>
          <p:cNvPr id="17" name="Rectangle 16"/>
          <p:cNvSpPr/>
          <p:nvPr/>
        </p:nvSpPr>
        <p:spPr>
          <a:xfrm>
            <a:off x="285720" y="5286388"/>
            <a:ext cx="150019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Arial" pitchFamily="34" charset="0"/>
                <a:cs typeface="Arial" pitchFamily="34" charset="0"/>
              </a:rPr>
              <a:t>Programer</a:t>
            </a:r>
          </a:p>
        </p:txBody>
      </p:sp>
      <p:cxnSp>
        <p:nvCxnSpPr>
          <p:cNvPr id="25" name="Straight Connector 24"/>
          <p:cNvCxnSpPr/>
          <p:nvPr/>
        </p:nvCxnSpPr>
        <p:spPr>
          <a:xfrm rot="5400000" flipH="1" flipV="1">
            <a:off x="750464" y="1821248"/>
            <a:ext cx="49927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2537208" y="1820454"/>
            <a:ext cx="49927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6109108" y="1820454"/>
            <a:ext cx="49927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71206" y="1556792"/>
            <a:ext cx="794" cy="51488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7895058" y="1820454"/>
            <a:ext cx="49927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000100" y="1571612"/>
            <a:ext cx="7143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4143769" y="3285727"/>
            <a:ext cx="85725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flipH="1" flipV="1">
            <a:off x="5929719" y="3285727"/>
            <a:ext cx="85725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flipV="1">
            <a:off x="7715669" y="3285727"/>
            <a:ext cx="85725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7" idx="1"/>
          </p:cNvCxnSpPr>
          <p:nvPr/>
        </p:nvCxnSpPr>
        <p:spPr>
          <a:xfrm rot="10800000">
            <a:off x="1928794" y="2500306"/>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0800000">
            <a:off x="2081194" y="2652706"/>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2" idx="1"/>
          </p:cNvCxnSpPr>
          <p:nvPr/>
        </p:nvCxnSpPr>
        <p:spPr>
          <a:xfrm rot="10800000">
            <a:off x="1928794" y="4071942"/>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6" idx="1"/>
          </p:cNvCxnSpPr>
          <p:nvPr/>
        </p:nvCxnSpPr>
        <p:spPr>
          <a:xfrm rot="10800000">
            <a:off x="1928794" y="5715016"/>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321439" y="4107661"/>
            <a:ext cx="321471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4" idx="1"/>
          </p:cNvCxnSpPr>
          <p:nvPr/>
        </p:nvCxnSpPr>
        <p:spPr>
          <a:xfrm rot="10800000">
            <a:off x="142844" y="2500306"/>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0800000">
            <a:off x="142844" y="4071942"/>
            <a:ext cx="21428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7" idx="1"/>
          </p:cNvCxnSpPr>
          <p:nvPr/>
        </p:nvCxnSpPr>
        <p:spPr>
          <a:xfrm rot="10800000">
            <a:off x="142844" y="5715016"/>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1463717" y="4106867"/>
            <a:ext cx="321471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4840303"/>
          </a:xfrm>
        </p:spPr>
        <p:txBody>
          <a:bodyPr>
            <a:normAutofit lnSpcReduction="10000"/>
          </a:bodyPr>
          <a:lstStyle/>
          <a:p>
            <a:pPr algn="just">
              <a:lnSpc>
                <a:spcPct val="150000"/>
              </a:lnSpc>
              <a:buNone/>
            </a:pPr>
            <a:r>
              <a:rPr lang="id-ID" sz="2400" dirty="0" smtClean="0">
                <a:latin typeface="+mj-lt"/>
              </a:rPr>
              <a:t>		</a:t>
            </a:r>
            <a:r>
              <a:rPr lang="id-ID" sz="2400" dirty="0" smtClean="0">
                <a:latin typeface="Arial" pitchFamily="34" charset="0"/>
                <a:cs typeface="Arial" pitchFamily="34" charset="0"/>
              </a:rPr>
              <a:t>Perusahaan-perusahaan besar berusaha untuk mencapai suatu struktur organisasi yang “</a:t>
            </a:r>
            <a:r>
              <a:rPr lang="id-ID" sz="2400" i="1" dirty="0" smtClean="0">
                <a:latin typeface="Arial" pitchFamily="34" charset="0"/>
                <a:cs typeface="Arial" pitchFamily="34" charset="0"/>
              </a:rPr>
              <a:t>terdesentralisasi secara central</a:t>
            </a:r>
            <a:r>
              <a:rPr lang="id-ID" sz="2400" dirty="0" smtClean="0">
                <a:latin typeface="Arial" pitchFamily="34" charset="0"/>
                <a:cs typeface="Arial" pitchFamily="34" charset="0"/>
              </a:rPr>
              <a:t>”. </a:t>
            </a:r>
          </a:p>
          <a:p>
            <a:pPr algn="just">
              <a:lnSpc>
                <a:spcPct val="150000"/>
              </a:lnSpc>
              <a:buNone/>
            </a:pPr>
            <a:r>
              <a:rPr lang="id-ID" sz="2400" dirty="0" smtClean="0">
                <a:latin typeface="Arial" pitchFamily="34" charset="0"/>
                <a:cs typeface="Arial" pitchFamily="34" charset="0"/>
              </a:rPr>
              <a:t>		Hal ini dicapai dengan memberikan wewenang kepada unit IS korporat untuk mengambil keputusan-keputusan yang berhubungan dengan infrastruktur IT, dan wewenang kepada area-area bisnis untuk mengambil keputusan mengenai penggunaan IT secara strategis di area-area masing-masing.</a:t>
            </a:r>
            <a:endParaRPr lang="id-ID" sz="2400" dirty="0">
              <a:latin typeface="Arial" pitchFamily="34" charset="0"/>
              <a:cs typeface="Arial" pitchFamily="34" charset="0"/>
            </a:endParaRPr>
          </a:p>
        </p:txBody>
      </p:sp>
      <p:sp>
        <p:nvSpPr>
          <p:cNvPr id="4" name="TextBox 3"/>
          <p:cNvSpPr txBox="1"/>
          <p:nvPr/>
        </p:nvSpPr>
        <p:spPr>
          <a:xfrm>
            <a:off x="1099675" y="404663"/>
            <a:ext cx="7488832" cy="646331"/>
          </a:xfrm>
          <a:prstGeom prst="rect">
            <a:avLst/>
          </a:prstGeom>
          <a:noFill/>
        </p:spPr>
        <p:txBody>
          <a:bodyPr wrap="square" rtlCol="0">
            <a:spAutoFit/>
          </a:bodyPr>
          <a:lstStyle/>
          <a:p>
            <a:pPr algn="ctr"/>
            <a:r>
              <a:rPr lang="id-ID" sz="3600" b="1" dirty="0">
                <a:solidFill>
                  <a:srgbClr val="FFFF00"/>
                </a:solidFill>
                <a:latin typeface="Arial" pitchFamily="34" charset="0"/>
                <a:cs typeface="Arial" pitchFamily="34" charset="0"/>
              </a:rPr>
              <a:t>Stuktur Organisasi Inovatif</a:t>
            </a:r>
            <a:endParaRPr lang="en-US" sz="3600" dirty="0">
              <a:solidFill>
                <a:srgbClr val="FFFF00"/>
              </a:solidFill>
              <a:latin typeface="Arial Rounded MT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500" autoRev="1" fill="hold"/>
                                        <p:tgtEl>
                                          <p:spTgt spid="4">
                                            <p:txEl>
                                              <p:pRg st="0" end="0"/>
                                            </p:txEl>
                                          </p:spTgt>
                                        </p:tgtEl>
                                        <p:attrNameLst>
                                          <p:attrName>style.color</p:attrName>
                                        </p:attrNameLst>
                                      </p:cBhvr>
                                      <p:to>
                                        <p:clrVal>
                                          <a:srgbClr val="FFFF00"/>
                                        </p:clrVal>
                                      </p:to>
                                    </p:set>
                                    <p:set>
                                      <p:cBhvr>
                                        <p:cTn id="7" dur="500" autoRev="1" fill="hold"/>
                                        <p:tgtEl>
                                          <p:spTgt spid="4">
                                            <p:txEl>
                                              <p:pRg st="0" end="0"/>
                                            </p:txEl>
                                          </p:spTgt>
                                        </p:tgtEl>
                                        <p:attrNameLst>
                                          <p:attrName>fillcolor</p:attrName>
                                        </p:attrNameLst>
                                      </p:cBhvr>
                                      <p:to>
                                        <p:clrVal>
                                          <a:srgbClr val="FFFF00"/>
                                        </p:clrVal>
                                      </p:to>
                                    </p:set>
                                    <p:set>
                                      <p:cBhvr>
                                        <p:cTn id="8" dur="500" autoRev="1" fill="hold"/>
                                        <p:tgtEl>
                                          <p:spTgt spid="4">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5400600"/>
          </a:xfrm>
        </p:spPr>
        <p:txBody>
          <a:bodyPr>
            <a:normAutofit fontScale="90000"/>
          </a:bodyPr>
          <a:lstStyle/>
          <a:p>
            <a:pPr algn="l">
              <a:lnSpc>
                <a:spcPct val="150000"/>
              </a:lnSpc>
            </a:pPr>
            <a:r>
              <a:rPr lang="en-US" sz="2400" dirty="0" smtClean="0"/>
              <a:t/>
            </a:r>
            <a:br>
              <a:rPr lang="en-US" sz="2400" dirty="0" smtClean="0"/>
            </a:br>
            <a:r>
              <a:rPr lang="id-ID" sz="2700" i="1" dirty="0" smtClean="0">
                <a:latin typeface="Arial" pitchFamily="34" charset="0"/>
                <a:cs typeface="Arial" pitchFamily="34" charset="0"/>
              </a:rPr>
              <a:t>Pertama</a:t>
            </a:r>
            <a:r>
              <a:rPr lang="id-ID" sz="2700" dirty="0" smtClean="0">
                <a:latin typeface="Arial" pitchFamily="34" charset="0"/>
                <a:cs typeface="Arial" pitchFamily="34" charset="0"/>
              </a:rPr>
              <a:t>, IT kini memainkan peranan yang lebih besar di perusahaan daripada di masa lalu.</a:t>
            </a:r>
            <a:br>
              <a:rPr lang="id-ID" sz="2700" dirty="0" smtClean="0">
                <a:latin typeface="Arial" pitchFamily="34" charset="0"/>
                <a:cs typeface="Arial" pitchFamily="34" charset="0"/>
              </a:rPr>
            </a:br>
            <a:r>
              <a:rPr lang="id-ID" sz="2400" dirty="0" smtClean="0">
                <a:latin typeface="Arial" pitchFamily="34" charset="0"/>
                <a:cs typeface="Arial" pitchFamily="34" charset="0"/>
              </a:rPr>
              <a:t/>
            </a:r>
            <a:br>
              <a:rPr lang="id-ID" sz="2400" dirty="0" smtClean="0">
                <a:latin typeface="Arial" pitchFamily="34" charset="0"/>
                <a:cs typeface="Arial" pitchFamily="34" charset="0"/>
              </a:rPr>
            </a:br>
            <a:r>
              <a:rPr lang="id-ID" sz="2700" i="1" dirty="0" smtClean="0">
                <a:latin typeface="Arial" pitchFamily="34" charset="0"/>
                <a:cs typeface="Arial" pitchFamily="34" charset="0"/>
              </a:rPr>
              <a:t>Kedua</a:t>
            </a:r>
            <a:r>
              <a:rPr lang="id-ID" sz="2700" dirty="0" smtClean="0">
                <a:latin typeface="Arial" pitchFamily="34" charset="0"/>
                <a:cs typeface="Arial" pitchFamily="34" charset="0"/>
              </a:rPr>
              <a:t>, Perubahan teknologi yang pesat menuntut agar struktur memberikan perhatian khusus untuk mengembangkan pengetahuan dan keahlian informasi bagi pengguna sistem maupun pengembang, sekaligus memanfaatkan segala jenis sumber daya informasi yang tersedia dari vendor dan konsultan. </a:t>
            </a:r>
            <a:br>
              <a:rPr lang="id-ID" sz="2700" dirty="0" smtClean="0">
                <a:latin typeface="Arial" pitchFamily="34" charset="0"/>
                <a:cs typeface="Arial" pitchFamily="34" charset="0"/>
              </a:rPr>
            </a:br>
            <a:endParaRPr lang="id-ID" sz="2700" dirty="0">
              <a:latin typeface="Arial" pitchFamily="34" charset="0"/>
              <a:cs typeface="Arial" pitchFamily="34" charset="0"/>
            </a:endParaRPr>
          </a:p>
        </p:txBody>
      </p:sp>
      <p:sp>
        <p:nvSpPr>
          <p:cNvPr id="3" name="TextBox 2"/>
          <p:cNvSpPr txBox="1"/>
          <p:nvPr/>
        </p:nvSpPr>
        <p:spPr>
          <a:xfrm>
            <a:off x="899592" y="332656"/>
            <a:ext cx="7488832" cy="954107"/>
          </a:xfrm>
          <a:prstGeom prst="rect">
            <a:avLst/>
          </a:prstGeom>
          <a:noFill/>
        </p:spPr>
        <p:txBody>
          <a:bodyPr wrap="square" rtlCol="0">
            <a:spAutoFit/>
          </a:bodyPr>
          <a:lstStyle/>
          <a:p>
            <a:pPr algn="ctr"/>
            <a:r>
              <a:rPr lang="id-ID" sz="2800" dirty="0">
                <a:solidFill>
                  <a:srgbClr val="FFFF00"/>
                </a:solidFill>
                <a:latin typeface="Arial" pitchFamily="34" charset="0"/>
                <a:cs typeface="Arial" pitchFamily="34" charset="0"/>
              </a:rPr>
              <a:t>Struktur ini memiliki kesulitan karena dua alasan seperti :</a:t>
            </a:r>
            <a:endParaRPr lang="en-US" sz="28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500" autoRev="1" fill="hold"/>
                                        <p:tgtEl>
                                          <p:spTgt spid="3">
                                            <p:txEl>
                                              <p:pRg st="0" end="0"/>
                                            </p:txEl>
                                          </p:spTgt>
                                        </p:tgtEl>
                                        <p:attrNameLst>
                                          <p:attrName>style.color</p:attrName>
                                        </p:attrNameLst>
                                      </p:cBhvr>
                                      <p:to>
                                        <p:clrVal>
                                          <a:srgbClr val="FFFF00"/>
                                        </p:clrVal>
                                      </p:to>
                                    </p:set>
                                    <p:set>
                                      <p:cBhvr>
                                        <p:cTn id="7" dur="500" autoRev="1" fill="hold"/>
                                        <p:tgtEl>
                                          <p:spTgt spid="3">
                                            <p:txEl>
                                              <p:pRg st="0" end="0"/>
                                            </p:txEl>
                                          </p:spTgt>
                                        </p:tgtEl>
                                        <p:attrNameLst>
                                          <p:attrName>fillcolor</p:attrName>
                                        </p:attrNameLst>
                                      </p:cBhvr>
                                      <p:to>
                                        <p:clrVal>
                                          <a:srgbClr val="FFFF00"/>
                                        </p:clrVal>
                                      </p:to>
                                    </p:set>
                                    <p:set>
                                      <p:cBhvr>
                                        <p:cTn id="8" dur="5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4357718"/>
          </a:xfrm>
        </p:spPr>
        <p:txBody>
          <a:bodyPr>
            <a:normAutofit/>
          </a:bodyPr>
          <a:lstStyle/>
          <a:p>
            <a:pPr algn="l">
              <a:lnSpc>
                <a:spcPct val="150000"/>
              </a:lnSpc>
            </a:pPr>
            <a:r>
              <a:rPr lang="id-ID" sz="2400" dirty="0" smtClean="0">
                <a:latin typeface="Arial" pitchFamily="34" charset="0"/>
                <a:cs typeface="Arial" pitchFamily="34" charset="0"/>
              </a:rPr>
              <a:t>Sebagai respons atas kebutuhan, para peneliti SIM mengidentifikasikan </a:t>
            </a:r>
            <a:r>
              <a:rPr lang="id-ID" sz="2400" dirty="0" smtClean="0">
                <a:solidFill>
                  <a:srgbClr val="FFFF00"/>
                </a:solidFill>
                <a:latin typeface="Arial" pitchFamily="34" charset="0"/>
                <a:cs typeface="Arial" pitchFamily="34" charset="0"/>
              </a:rPr>
              <a:t>tiga Struktur Inovatif yaitu :</a:t>
            </a:r>
            <a:r>
              <a:rPr lang="id-ID" sz="2400" dirty="0" smtClean="0">
                <a:latin typeface="Arial" pitchFamily="34" charset="0"/>
                <a:cs typeface="Arial" pitchFamily="34" charset="0"/>
              </a:rPr>
              <a:t/>
            </a:r>
            <a:br>
              <a:rPr lang="id-ID" sz="2400" dirty="0" smtClean="0">
                <a:latin typeface="Arial" pitchFamily="34" charset="0"/>
                <a:cs typeface="Arial" pitchFamily="34" charset="0"/>
              </a:rPr>
            </a:br>
            <a:r>
              <a:rPr lang="id-ID" sz="2400" dirty="0" smtClean="0"/>
              <a:t/>
            </a:r>
            <a:br>
              <a:rPr lang="id-ID" sz="2400" dirty="0" smtClean="0"/>
            </a:br>
            <a:r>
              <a:rPr lang="id-ID" sz="2400" i="1" dirty="0" smtClean="0"/>
              <a:t>1</a:t>
            </a:r>
            <a:r>
              <a:rPr lang="id-ID" sz="2400" i="1" dirty="0" smtClean="0">
                <a:latin typeface="Arial" pitchFamily="34" charset="0"/>
                <a:cs typeface="Arial" pitchFamily="34" charset="0"/>
              </a:rPr>
              <a:t>. Model Sekutu (partner model)</a:t>
            </a:r>
            <a:br>
              <a:rPr lang="id-ID" sz="2400" i="1" dirty="0" smtClean="0">
                <a:latin typeface="Arial" pitchFamily="34" charset="0"/>
                <a:cs typeface="Arial" pitchFamily="34" charset="0"/>
              </a:rPr>
            </a:br>
            <a:r>
              <a:rPr lang="id-ID" sz="2400" i="1" dirty="0" smtClean="0">
                <a:latin typeface="Arial" pitchFamily="34" charset="0"/>
                <a:cs typeface="Arial" pitchFamily="34" charset="0"/>
              </a:rPr>
              <a:t>2. Model platform (platform model)</a:t>
            </a:r>
            <a:br>
              <a:rPr lang="id-ID" sz="2400" i="1" dirty="0" smtClean="0">
                <a:latin typeface="Arial" pitchFamily="34" charset="0"/>
                <a:cs typeface="Arial" pitchFamily="34" charset="0"/>
              </a:rPr>
            </a:br>
            <a:r>
              <a:rPr lang="id-ID" sz="2400" i="1" dirty="0" smtClean="0">
                <a:latin typeface="Arial" pitchFamily="34" charset="0"/>
                <a:cs typeface="Arial" pitchFamily="34" charset="0"/>
              </a:rPr>
              <a:t>3. Model terskala (scalable model)</a:t>
            </a:r>
            <a:endParaRPr lang="id-ID" sz="2400"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endParaRPr lang="id-ID" dirty="0"/>
          </a:p>
        </p:txBody>
      </p:sp>
      <p:sp>
        <p:nvSpPr>
          <p:cNvPr id="4" name="Rectangle 3"/>
          <p:cNvSpPr/>
          <p:nvPr/>
        </p:nvSpPr>
        <p:spPr>
          <a:xfrm>
            <a:off x="3714744" y="142852"/>
            <a:ext cx="1571636" cy="7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Arial" pitchFamily="34" charset="0"/>
                <a:cs typeface="Arial" pitchFamily="34" charset="0"/>
              </a:rPr>
              <a:t>Manajemen puncak</a:t>
            </a:r>
            <a:endParaRPr lang="id-ID" dirty="0">
              <a:solidFill>
                <a:schemeClr val="tx1"/>
              </a:solidFill>
              <a:latin typeface="Arial" pitchFamily="34" charset="0"/>
              <a:cs typeface="Arial" pitchFamily="34" charset="0"/>
            </a:endParaRPr>
          </a:p>
        </p:txBody>
      </p:sp>
      <p:sp>
        <p:nvSpPr>
          <p:cNvPr id="5" name="Flowchart: Magnetic Disk 4"/>
          <p:cNvSpPr/>
          <p:nvPr/>
        </p:nvSpPr>
        <p:spPr>
          <a:xfrm>
            <a:off x="3714744" y="1142984"/>
            <a:ext cx="1571636" cy="100013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latin typeface="Arial" pitchFamily="34" charset="0"/>
                <a:cs typeface="Arial" pitchFamily="34" charset="0"/>
              </a:rPr>
              <a:t>Jaringan penentuan visi</a:t>
            </a:r>
            <a:endParaRPr lang="id-ID" sz="1400" dirty="0">
              <a:solidFill>
                <a:schemeClr val="tx1"/>
              </a:solidFill>
              <a:latin typeface="Arial" pitchFamily="34" charset="0"/>
              <a:cs typeface="Arial" pitchFamily="34" charset="0"/>
            </a:endParaRPr>
          </a:p>
        </p:txBody>
      </p:sp>
      <p:sp>
        <p:nvSpPr>
          <p:cNvPr id="6" name="Rectangle 5"/>
          <p:cNvSpPr/>
          <p:nvPr/>
        </p:nvSpPr>
        <p:spPr>
          <a:xfrm>
            <a:off x="3714744" y="2357430"/>
            <a:ext cx="157163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Arial" pitchFamily="34" charset="0"/>
                <a:cs typeface="Arial" pitchFamily="34" charset="0"/>
              </a:rPr>
              <a:t>CIO</a:t>
            </a:r>
            <a:endParaRPr lang="id-ID" dirty="0">
              <a:solidFill>
                <a:schemeClr val="tx1"/>
              </a:solidFill>
              <a:latin typeface="Arial" pitchFamily="34" charset="0"/>
              <a:cs typeface="Arial" pitchFamily="34" charset="0"/>
            </a:endParaRPr>
          </a:p>
        </p:txBody>
      </p:sp>
      <p:sp>
        <p:nvSpPr>
          <p:cNvPr id="7" name="Flowchart: Magnetic Disk 6"/>
          <p:cNvSpPr/>
          <p:nvPr/>
        </p:nvSpPr>
        <p:spPr>
          <a:xfrm>
            <a:off x="428596" y="2143116"/>
            <a:ext cx="1571636" cy="107157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latin typeface="Arial" pitchFamily="34" charset="0"/>
                <a:cs typeface="Arial" pitchFamily="34" charset="0"/>
              </a:rPr>
              <a:t>Jaringan inovasi</a:t>
            </a:r>
            <a:endParaRPr lang="id-ID" sz="1400" dirty="0">
              <a:solidFill>
                <a:schemeClr val="tx1"/>
              </a:solidFill>
              <a:latin typeface="Arial" pitchFamily="34" charset="0"/>
              <a:cs typeface="Arial" pitchFamily="34" charset="0"/>
            </a:endParaRPr>
          </a:p>
        </p:txBody>
      </p:sp>
      <p:sp>
        <p:nvSpPr>
          <p:cNvPr id="8" name="Flowchart: Magnetic Disk 7"/>
          <p:cNvSpPr/>
          <p:nvPr/>
        </p:nvSpPr>
        <p:spPr>
          <a:xfrm>
            <a:off x="6715140" y="2214554"/>
            <a:ext cx="1928826" cy="100013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latin typeface="Arial" pitchFamily="34" charset="0"/>
                <a:cs typeface="Arial" pitchFamily="34" charset="0"/>
              </a:rPr>
              <a:t>Jaringan pencarian sumber</a:t>
            </a:r>
            <a:endParaRPr lang="id-ID" sz="1400" dirty="0">
              <a:solidFill>
                <a:schemeClr val="tx1"/>
              </a:solidFill>
              <a:latin typeface="Arial" pitchFamily="34" charset="0"/>
              <a:cs typeface="Arial" pitchFamily="34" charset="0"/>
            </a:endParaRPr>
          </a:p>
        </p:txBody>
      </p:sp>
      <p:sp>
        <p:nvSpPr>
          <p:cNvPr id="9" name="Rectangle 8"/>
          <p:cNvSpPr/>
          <p:nvPr/>
        </p:nvSpPr>
        <p:spPr>
          <a:xfrm>
            <a:off x="3714744" y="3429000"/>
            <a:ext cx="157163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latin typeface="Arial" pitchFamily="34" charset="0"/>
                <a:cs typeface="Arial" pitchFamily="34" charset="0"/>
              </a:rPr>
              <a:t>Perencanaan strategis</a:t>
            </a:r>
            <a:endParaRPr lang="id-ID" sz="1600" dirty="0">
              <a:solidFill>
                <a:schemeClr val="tx1"/>
              </a:solidFill>
              <a:latin typeface="Arial" pitchFamily="34" charset="0"/>
              <a:cs typeface="Arial" pitchFamily="34" charset="0"/>
            </a:endParaRPr>
          </a:p>
        </p:txBody>
      </p:sp>
      <p:sp>
        <p:nvSpPr>
          <p:cNvPr id="10" name="Oval 9"/>
          <p:cNvSpPr/>
          <p:nvPr/>
        </p:nvSpPr>
        <p:spPr>
          <a:xfrm>
            <a:off x="357158" y="3500438"/>
            <a:ext cx="1714512"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latin typeface="Arial" pitchFamily="34" charset="0"/>
                <a:cs typeface="Arial" pitchFamily="34" charset="0"/>
              </a:rPr>
              <a:t>Area-area bisnis</a:t>
            </a:r>
            <a:endParaRPr lang="id-ID" sz="1600" dirty="0">
              <a:solidFill>
                <a:schemeClr val="tx1"/>
              </a:solidFill>
              <a:latin typeface="Arial" pitchFamily="34" charset="0"/>
              <a:cs typeface="Arial" pitchFamily="34" charset="0"/>
            </a:endParaRPr>
          </a:p>
        </p:txBody>
      </p:sp>
      <p:sp>
        <p:nvSpPr>
          <p:cNvPr id="11" name="Oval 10"/>
          <p:cNvSpPr/>
          <p:nvPr/>
        </p:nvSpPr>
        <p:spPr>
          <a:xfrm>
            <a:off x="6786578" y="3571876"/>
            <a:ext cx="1785950"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latin typeface="Arial" pitchFamily="34" charset="0"/>
                <a:cs typeface="Arial" pitchFamily="34" charset="0"/>
              </a:rPr>
              <a:t>Vendor</a:t>
            </a:r>
            <a:endParaRPr lang="id-ID" sz="1600" dirty="0">
              <a:solidFill>
                <a:schemeClr val="tx1"/>
              </a:solidFill>
              <a:latin typeface="Arial" pitchFamily="34" charset="0"/>
              <a:cs typeface="Arial" pitchFamily="34" charset="0"/>
            </a:endParaRPr>
          </a:p>
        </p:txBody>
      </p:sp>
      <p:sp>
        <p:nvSpPr>
          <p:cNvPr id="12" name="Rectangle 11"/>
          <p:cNvSpPr/>
          <p:nvPr/>
        </p:nvSpPr>
        <p:spPr>
          <a:xfrm>
            <a:off x="3714744" y="4643446"/>
            <a:ext cx="157163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latin typeface="Arial" pitchFamily="34" charset="0"/>
                <a:cs typeface="Arial" pitchFamily="34" charset="0"/>
              </a:rPr>
              <a:t>Penyerahan Solusi</a:t>
            </a:r>
            <a:endParaRPr lang="id-ID" sz="1600" dirty="0">
              <a:solidFill>
                <a:schemeClr val="tx1"/>
              </a:solidFill>
              <a:latin typeface="Arial" pitchFamily="34" charset="0"/>
              <a:cs typeface="Arial" pitchFamily="34" charset="0"/>
            </a:endParaRPr>
          </a:p>
        </p:txBody>
      </p:sp>
      <p:sp>
        <p:nvSpPr>
          <p:cNvPr id="13" name="Rectangle 12"/>
          <p:cNvSpPr/>
          <p:nvPr/>
        </p:nvSpPr>
        <p:spPr>
          <a:xfrm>
            <a:off x="428596" y="5786454"/>
            <a:ext cx="150019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latin typeface="Arial" pitchFamily="34" charset="0"/>
                <a:cs typeface="Arial" pitchFamily="34" charset="0"/>
              </a:rPr>
              <a:t>Manajemen Keuangan</a:t>
            </a:r>
            <a:endParaRPr lang="id-ID" sz="1600" dirty="0">
              <a:solidFill>
                <a:schemeClr val="tx1"/>
              </a:solidFill>
              <a:latin typeface="Arial" pitchFamily="34" charset="0"/>
              <a:cs typeface="Arial" pitchFamily="34" charset="0"/>
            </a:endParaRPr>
          </a:p>
        </p:txBody>
      </p:sp>
      <p:sp>
        <p:nvSpPr>
          <p:cNvPr id="14" name="Rectangle 13"/>
          <p:cNvSpPr/>
          <p:nvPr/>
        </p:nvSpPr>
        <p:spPr>
          <a:xfrm>
            <a:off x="428596" y="4714884"/>
            <a:ext cx="150019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latin typeface="Arial" pitchFamily="34" charset="0"/>
                <a:cs typeface="Arial" pitchFamily="34" charset="0"/>
              </a:rPr>
              <a:t>Inovasi</a:t>
            </a:r>
          </a:p>
          <a:p>
            <a:pPr algn="ctr"/>
            <a:r>
              <a:rPr lang="id-ID" sz="1600" dirty="0" smtClean="0">
                <a:solidFill>
                  <a:schemeClr val="tx1"/>
                </a:solidFill>
                <a:latin typeface="Arial" pitchFamily="34" charset="0"/>
                <a:cs typeface="Arial" pitchFamily="34" charset="0"/>
              </a:rPr>
              <a:t>Nilai</a:t>
            </a:r>
            <a:endParaRPr lang="id-ID" sz="1600" dirty="0">
              <a:solidFill>
                <a:schemeClr val="tx1"/>
              </a:solidFill>
              <a:latin typeface="Arial" pitchFamily="34" charset="0"/>
              <a:cs typeface="Arial" pitchFamily="34" charset="0"/>
            </a:endParaRPr>
          </a:p>
        </p:txBody>
      </p:sp>
      <p:sp>
        <p:nvSpPr>
          <p:cNvPr id="15" name="Rectangle 14"/>
          <p:cNvSpPr/>
          <p:nvPr/>
        </p:nvSpPr>
        <p:spPr>
          <a:xfrm>
            <a:off x="7092280" y="5805264"/>
            <a:ext cx="1500198" cy="7715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latin typeface="Arial" pitchFamily="34" charset="0"/>
                <a:cs typeface="Arial" pitchFamily="34" charset="0"/>
              </a:rPr>
              <a:t>Penempatan Layanan</a:t>
            </a:r>
            <a:endParaRPr lang="id-ID" sz="1600" dirty="0">
              <a:solidFill>
                <a:schemeClr val="tx1"/>
              </a:solidFill>
              <a:latin typeface="Arial" pitchFamily="34" charset="0"/>
              <a:cs typeface="Arial" pitchFamily="34" charset="0"/>
            </a:endParaRPr>
          </a:p>
        </p:txBody>
      </p:sp>
      <p:sp>
        <p:nvSpPr>
          <p:cNvPr id="16" name="Rectangle 15"/>
          <p:cNvSpPr/>
          <p:nvPr/>
        </p:nvSpPr>
        <p:spPr>
          <a:xfrm>
            <a:off x="7072330" y="4714884"/>
            <a:ext cx="150019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latin typeface="Arial" pitchFamily="34" charset="0"/>
                <a:cs typeface="Arial" pitchFamily="34" charset="0"/>
              </a:rPr>
              <a:t>Manajemen Infrastuktur</a:t>
            </a:r>
            <a:endParaRPr lang="id-ID" sz="1600" dirty="0">
              <a:solidFill>
                <a:schemeClr val="tx1"/>
              </a:solidFill>
              <a:latin typeface="Arial" pitchFamily="34" charset="0"/>
              <a:cs typeface="Arial" pitchFamily="34" charset="0"/>
            </a:endParaRPr>
          </a:p>
        </p:txBody>
      </p:sp>
      <p:cxnSp>
        <p:nvCxnSpPr>
          <p:cNvPr id="17" name="Straight Connector 16"/>
          <p:cNvCxnSpPr>
            <a:stCxn id="4" idx="2"/>
            <a:endCxn id="5" idx="1"/>
          </p:cNvCxnSpPr>
          <p:nvPr/>
        </p:nvCxnSpPr>
        <p:spPr>
          <a:xfrm rot="5400000">
            <a:off x="4350551" y="992973"/>
            <a:ext cx="300022"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18" name="Straight Connector 17"/>
          <p:cNvCxnSpPr/>
          <p:nvPr/>
        </p:nvCxnSpPr>
        <p:spPr>
          <a:xfrm rot="10800000">
            <a:off x="2000232" y="2714620"/>
            <a:ext cx="1714512"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19" name="Straight Connector 18"/>
          <p:cNvCxnSpPr>
            <a:stCxn id="7" idx="3"/>
            <a:endCxn id="10" idx="0"/>
          </p:cNvCxnSpPr>
          <p:nvPr/>
        </p:nvCxnSpPr>
        <p:spPr>
          <a:xfrm rot="5400000">
            <a:off x="1071538" y="3357562"/>
            <a:ext cx="285752"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0" name="Straight Connector 19"/>
          <p:cNvCxnSpPr>
            <a:stCxn id="8" idx="2"/>
            <a:endCxn id="6" idx="3"/>
          </p:cNvCxnSpPr>
          <p:nvPr/>
        </p:nvCxnSpPr>
        <p:spPr>
          <a:xfrm rot="10800000">
            <a:off x="5286380" y="2714620"/>
            <a:ext cx="1428760"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1" name="Straight Connector 20"/>
          <p:cNvCxnSpPr/>
          <p:nvPr/>
        </p:nvCxnSpPr>
        <p:spPr>
          <a:xfrm rot="5400000">
            <a:off x="4387064" y="2256614"/>
            <a:ext cx="228584"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2" name="Straight Connector 21"/>
          <p:cNvCxnSpPr>
            <a:endCxn id="9" idx="0"/>
          </p:cNvCxnSpPr>
          <p:nvPr/>
        </p:nvCxnSpPr>
        <p:spPr>
          <a:xfrm rot="5400000">
            <a:off x="4322761" y="3249611"/>
            <a:ext cx="357190"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3" name="Straight Connector 22"/>
          <p:cNvCxnSpPr>
            <a:stCxn id="8" idx="3"/>
            <a:endCxn id="11" idx="0"/>
          </p:cNvCxnSpPr>
          <p:nvPr/>
        </p:nvCxnSpPr>
        <p:spPr>
          <a:xfrm rot="5400000">
            <a:off x="7500958" y="3393281"/>
            <a:ext cx="357190"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endCxn id="12" idx="0"/>
          </p:cNvCxnSpPr>
          <p:nvPr/>
        </p:nvCxnSpPr>
        <p:spPr>
          <a:xfrm rot="5400000">
            <a:off x="4358480" y="4499776"/>
            <a:ext cx="285752"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5" name="Straight Connector 24"/>
          <p:cNvCxnSpPr/>
          <p:nvPr/>
        </p:nvCxnSpPr>
        <p:spPr>
          <a:xfrm rot="10800000">
            <a:off x="1142976" y="4500570"/>
            <a:ext cx="3357586"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6" name="Straight Connector 25"/>
          <p:cNvCxnSpPr/>
          <p:nvPr/>
        </p:nvCxnSpPr>
        <p:spPr>
          <a:xfrm rot="5400000">
            <a:off x="1036613" y="4606933"/>
            <a:ext cx="214314"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7" name="Straight Connector 26"/>
          <p:cNvCxnSpPr/>
          <p:nvPr/>
        </p:nvCxnSpPr>
        <p:spPr>
          <a:xfrm rot="10800000">
            <a:off x="4500562" y="4500570"/>
            <a:ext cx="3286148"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rot="5400000">
            <a:off x="7680347" y="4606933"/>
            <a:ext cx="214314"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rot="10800000">
            <a:off x="1928794" y="6143644"/>
            <a:ext cx="714380"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rot="5400000">
            <a:off x="1821637" y="5322107"/>
            <a:ext cx="1643074"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31" name="Straight Connector 30"/>
          <p:cNvCxnSpPr/>
          <p:nvPr/>
        </p:nvCxnSpPr>
        <p:spPr>
          <a:xfrm rot="10800000">
            <a:off x="6357950" y="6143644"/>
            <a:ext cx="714380"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32" name="Straight Connector 31"/>
          <p:cNvCxnSpPr/>
          <p:nvPr/>
        </p:nvCxnSpPr>
        <p:spPr>
          <a:xfrm rot="5400000">
            <a:off x="5537207" y="5321313"/>
            <a:ext cx="1643074" cy="1588"/>
          </a:xfrm>
          <a:prstGeom prst="line">
            <a:avLst/>
          </a:prstGeom>
          <a:ln/>
        </p:spPr>
        <p:style>
          <a:lnRef idx="3">
            <a:schemeClr val="accent6"/>
          </a:lnRef>
          <a:fillRef idx="0">
            <a:schemeClr val="accent6"/>
          </a:fillRef>
          <a:effectRef idx="2">
            <a:schemeClr val="accent6"/>
          </a:effectRef>
          <a:fontRef idx="minor">
            <a:schemeClr val="tx1"/>
          </a:fontRef>
        </p:style>
      </p:cxnSp>
      <p:sp>
        <p:nvSpPr>
          <p:cNvPr id="33" name="Oval 32"/>
          <p:cNvSpPr/>
          <p:nvPr/>
        </p:nvSpPr>
        <p:spPr>
          <a:xfrm>
            <a:off x="428596" y="2071678"/>
            <a:ext cx="1571636" cy="42862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a:p>
        </p:txBody>
      </p:sp>
      <p:sp>
        <p:nvSpPr>
          <p:cNvPr id="34" name="Oval 33"/>
          <p:cNvSpPr/>
          <p:nvPr/>
        </p:nvSpPr>
        <p:spPr>
          <a:xfrm>
            <a:off x="6715140" y="2143116"/>
            <a:ext cx="1928826" cy="42862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a:p>
        </p:txBody>
      </p:sp>
      <p:sp>
        <p:nvSpPr>
          <p:cNvPr id="35" name="Oval 34"/>
          <p:cNvSpPr/>
          <p:nvPr/>
        </p:nvSpPr>
        <p:spPr>
          <a:xfrm>
            <a:off x="3714744" y="1071546"/>
            <a:ext cx="1571636" cy="42862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a:p>
        </p:txBody>
      </p:sp>
      <p:sp>
        <p:nvSpPr>
          <p:cNvPr id="36" name="TextBox 35"/>
          <p:cNvSpPr txBox="1"/>
          <p:nvPr/>
        </p:nvSpPr>
        <p:spPr>
          <a:xfrm>
            <a:off x="2661090" y="6219677"/>
            <a:ext cx="4089581" cy="400110"/>
          </a:xfrm>
          <a:prstGeom prst="rect">
            <a:avLst/>
          </a:prstGeom>
          <a:noFill/>
        </p:spPr>
        <p:txBody>
          <a:bodyPr wrap="none" rtlCol="0">
            <a:spAutoFit/>
          </a:bodyPr>
          <a:lstStyle/>
          <a:p>
            <a:r>
              <a:rPr lang="id-ID" sz="2000" dirty="0" smtClean="0">
                <a:latin typeface="Arial" pitchFamily="34" charset="0"/>
                <a:cs typeface="Arial" pitchFamily="34" charset="0"/>
              </a:rPr>
              <a:t>Model Jaringan Organisasi Sistem</a:t>
            </a:r>
            <a:endParaRPr lang="id-ID"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fontScale="90000"/>
          </a:bodyPr>
          <a:lstStyle/>
          <a:p>
            <a:pPr algn="just">
              <a:lnSpc>
                <a:spcPct val="150000"/>
              </a:lnSpc>
            </a:pPr>
            <a:r>
              <a:rPr lang="id-ID" sz="2700" dirty="0" smtClean="0">
                <a:ea typeface="Tahoma" pitchFamily="34" charset="0"/>
                <a:cs typeface="Tahoma" pitchFamily="34" charset="0"/>
              </a:rPr>
              <a:t>	</a:t>
            </a:r>
            <a:r>
              <a:rPr lang="id-ID" sz="2700" dirty="0" smtClean="0">
                <a:latin typeface="Arial" pitchFamily="34" charset="0"/>
                <a:ea typeface="Tahoma" pitchFamily="34" charset="0"/>
                <a:cs typeface="Arial" pitchFamily="34" charset="0"/>
              </a:rPr>
              <a:t>Cara pandang inovatif terhadap struktur organisasi menyadari bahwa fungsi IT bukanlah suatu unit berdiri sendiri yang menyimpan seluruh sumber daya informasi dan memberikan semua sistem informasi kepada para pengguna. </a:t>
            </a:r>
            <a:br>
              <a:rPr lang="id-ID" sz="2700" dirty="0" smtClean="0">
                <a:latin typeface="Arial" pitchFamily="34" charset="0"/>
                <a:ea typeface="Tahoma" pitchFamily="34" charset="0"/>
                <a:cs typeface="Arial" pitchFamily="34" charset="0"/>
              </a:rPr>
            </a:br>
            <a:r>
              <a:rPr lang="id-ID" sz="2700" dirty="0" smtClean="0">
                <a:latin typeface="Arial" pitchFamily="34" charset="0"/>
                <a:ea typeface="Tahoma" pitchFamily="34" charset="0"/>
                <a:cs typeface="Arial" pitchFamily="34" charset="0"/>
              </a:rPr>
              <a:t/>
            </a:r>
            <a:br>
              <a:rPr lang="id-ID" sz="2700" dirty="0" smtClean="0">
                <a:latin typeface="Arial" pitchFamily="34" charset="0"/>
                <a:ea typeface="Tahoma" pitchFamily="34" charset="0"/>
                <a:cs typeface="Arial" pitchFamily="34" charset="0"/>
              </a:rPr>
            </a:br>
            <a:r>
              <a:rPr lang="id-ID" sz="2700" dirty="0" smtClean="0">
                <a:latin typeface="Arial" pitchFamily="34" charset="0"/>
                <a:ea typeface="Tahoma" pitchFamily="34" charset="0"/>
                <a:cs typeface="Arial" pitchFamily="34" charset="0"/>
              </a:rPr>
              <a:t>	Hal yang perlu bahwa, (1) IT berinteraksi dengan pengguna maupun vendor dan (2) tanggung jawab atas fungsi-fungsi tertentu dialokasikan kepada spesialis-spesialis seperti pejabat informasi divisional dan manajer rekening. </a:t>
            </a:r>
            <a:endParaRPr lang="id-ID" sz="2700" dirty="0">
              <a:latin typeface="Arial" pitchFamily="34" charset="0"/>
              <a:cs typeface="Arial" pitchFamily="34" charset="0"/>
            </a:endParaRPr>
          </a:p>
        </p:txBody>
      </p:sp>
      <p:sp>
        <p:nvSpPr>
          <p:cNvPr id="4" name="5-Point Star 3"/>
          <p:cNvSpPr/>
          <p:nvPr/>
        </p:nvSpPr>
        <p:spPr>
          <a:xfrm>
            <a:off x="714348" y="500042"/>
            <a:ext cx="428628" cy="285752"/>
          </a:xfrm>
          <a:prstGeom prst="star5">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id-ID"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5-Point Star 4"/>
          <p:cNvSpPr/>
          <p:nvPr/>
        </p:nvSpPr>
        <p:spPr>
          <a:xfrm>
            <a:off x="683568" y="3212976"/>
            <a:ext cx="428628" cy="285752"/>
          </a:xfrm>
          <a:prstGeom prst="star5">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id-ID"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974725" indent="1363663" algn="just">
              <a:lnSpc>
                <a:spcPct val="150000"/>
              </a:lnSpc>
              <a:buNone/>
            </a:pPr>
            <a:r>
              <a:rPr lang="id-ID" sz="2400" dirty="0" smtClean="0">
                <a:latin typeface="Arial" pitchFamily="34" charset="0"/>
                <a:cs typeface="Arial" pitchFamily="34" charset="0"/>
              </a:rPr>
              <a:t>Nama Kelompok :</a:t>
            </a:r>
          </a:p>
          <a:p>
            <a:pPr marL="974725" indent="509588" algn="just">
              <a:lnSpc>
                <a:spcPct val="150000"/>
              </a:lnSpc>
              <a:buAutoNum type="arabicPeriod"/>
            </a:pPr>
            <a:r>
              <a:rPr lang="id-ID" sz="2400" dirty="0" smtClean="0">
                <a:latin typeface="Arial" pitchFamily="34" charset="0"/>
                <a:cs typeface="Arial" pitchFamily="34" charset="0"/>
              </a:rPr>
              <a:t>Fanny Eldiana  		(0211 12 129)</a:t>
            </a:r>
          </a:p>
          <a:p>
            <a:pPr marL="974725" indent="509588" algn="just">
              <a:lnSpc>
                <a:spcPct val="150000"/>
              </a:lnSpc>
              <a:buAutoNum type="arabicPeriod"/>
            </a:pPr>
            <a:r>
              <a:rPr lang="id-ID" sz="2400" dirty="0" smtClean="0">
                <a:latin typeface="Arial" pitchFamily="34" charset="0"/>
                <a:cs typeface="Arial" pitchFamily="34" charset="0"/>
              </a:rPr>
              <a:t>Dwi Indah Lestari 	(0211 12 143)</a:t>
            </a:r>
          </a:p>
          <a:p>
            <a:pPr marL="974725" indent="509588" algn="just">
              <a:lnSpc>
                <a:spcPct val="150000"/>
              </a:lnSpc>
              <a:buAutoNum type="arabicPeriod"/>
            </a:pPr>
            <a:r>
              <a:rPr lang="id-ID" sz="2400" dirty="0" smtClean="0">
                <a:latin typeface="Arial" pitchFamily="34" charset="0"/>
                <a:cs typeface="Arial" pitchFamily="34" charset="0"/>
              </a:rPr>
              <a:t>Eko Prasetyawan 	(0211 12 151)</a:t>
            </a:r>
          </a:p>
          <a:p>
            <a:pPr marL="974725" indent="509588" algn="just">
              <a:lnSpc>
                <a:spcPct val="150000"/>
              </a:lnSpc>
              <a:buAutoNum type="arabicPeriod"/>
            </a:pPr>
            <a:r>
              <a:rPr lang="id-ID" sz="2400" dirty="0" smtClean="0">
                <a:latin typeface="Arial" pitchFamily="34" charset="0"/>
                <a:cs typeface="Arial" pitchFamily="34" charset="0"/>
              </a:rPr>
              <a:t>Fajar Surya Permana 	(0211 12 153)</a:t>
            </a:r>
            <a:endParaRPr lang="id-ID" sz="2400" dirty="0">
              <a:latin typeface="Arial" pitchFamily="34" charset="0"/>
              <a:cs typeface="Arial" pitchFamily="34" charset="0"/>
            </a:endParaRPr>
          </a:p>
        </p:txBody>
      </p:sp>
      <p:sp>
        <p:nvSpPr>
          <p:cNvPr id="6" name="TextBox 5"/>
          <p:cNvSpPr txBox="1"/>
          <p:nvPr/>
        </p:nvSpPr>
        <p:spPr>
          <a:xfrm>
            <a:off x="1676400" y="571500"/>
            <a:ext cx="6553200" cy="646331"/>
          </a:xfrm>
          <a:prstGeom prst="rect">
            <a:avLst/>
          </a:prstGeom>
          <a:noFill/>
        </p:spPr>
        <p:txBody>
          <a:bodyPr wrap="square" rtlCol="0">
            <a:spAutoFit/>
          </a:bodyPr>
          <a:lstStyle/>
          <a:p>
            <a:pPr algn="ctr"/>
            <a:r>
              <a:rPr lang="id-ID" sz="3600" dirty="0" smtClean="0">
                <a:solidFill>
                  <a:srgbClr val="FFFF00"/>
                </a:solidFill>
                <a:latin typeface="Arial" pitchFamily="34" charset="0"/>
                <a:cs typeface="Arial" pitchFamily="34" charset="0"/>
              </a:rPr>
              <a:t>KELOMPOK 3</a:t>
            </a:r>
            <a:endParaRPr lang="en-US" sz="36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500" autoRev="1" fill="hold"/>
                                        <p:tgtEl>
                                          <p:spTgt spid="6">
                                            <p:txEl>
                                              <p:pRg st="0" end="0"/>
                                            </p:txEl>
                                          </p:spTgt>
                                        </p:tgtEl>
                                        <p:attrNameLst>
                                          <p:attrName>style.color</p:attrName>
                                        </p:attrNameLst>
                                      </p:cBhvr>
                                      <p:to>
                                        <p:clrVal>
                                          <a:srgbClr val="FFFF00"/>
                                        </p:clrVal>
                                      </p:to>
                                    </p:set>
                                    <p:set>
                                      <p:cBhvr>
                                        <p:cTn id="7" dur="500" autoRev="1" fill="hold"/>
                                        <p:tgtEl>
                                          <p:spTgt spid="6">
                                            <p:txEl>
                                              <p:pRg st="0" end="0"/>
                                            </p:txEl>
                                          </p:spTgt>
                                        </p:tgtEl>
                                        <p:attrNameLst>
                                          <p:attrName>fillcolor</p:attrName>
                                        </p:attrNameLst>
                                      </p:cBhvr>
                                      <p:to>
                                        <p:clrVal>
                                          <a:srgbClr val="FFFF00"/>
                                        </p:clrVal>
                                      </p:to>
                                    </p:set>
                                    <p:set>
                                      <p:cBhvr>
                                        <p:cTn id="8" dur="500" autoRev="1" fill="hold"/>
                                        <p:tgtEl>
                                          <p:spTgt spid="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Autofit/>
          </a:bodyPr>
          <a:lstStyle/>
          <a:p>
            <a:pPr algn="ctr"/>
            <a:r>
              <a:rPr lang="id-ID" sz="3600" dirty="0" smtClean="0">
                <a:solidFill>
                  <a:srgbClr val="FFFF00"/>
                </a:solidFill>
              </a:rPr>
              <a:t>Komputasi Pengguna Akhir</a:t>
            </a:r>
            <a:endParaRPr lang="id-ID" sz="3600" dirty="0">
              <a:solidFill>
                <a:srgbClr val="FFFF00"/>
              </a:solidFill>
            </a:endParaRPr>
          </a:p>
        </p:txBody>
      </p:sp>
      <p:sp>
        <p:nvSpPr>
          <p:cNvPr id="3" name="Content Placeholder 2"/>
          <p:cNvSpPr>
            <a:spLocks noGrp="1"/>
          </p:cNvSpPr>
          <p:nvPr>
            <p:ph idx="1"/>
          </p:nvPr>
        </p:nvSpPr>
        <p:spPr>
          <a:xfrm>
            <a:off x="457200" y="928670"/>
            <a:ext cx="8229600" cy="5715040"/>
          </a:xfrm>
        </p:spPr>
        <p:txBody>
          <a:bodyPr>
            <a:normAutofit/>
          </a:bodyPr>
          <a:lstStyle/>
          <a:p>
            <a:pPr algn="just">
              <a:buNone/>
            </a:pPr>
            <a:r>
              <a:rPr lang="id-ID" sz="2400" dirty="0" smtClean="0">
                <a:latin typeface="+mj-lt"/>
              </a:rPr>
              <a:t>	</a:t>
            </a:r>
            <a:r>
              <a:rPr lang="id-ID" sz="2400" dirty="0" smtClean="0">
                <a:latin typeface="Arial" pitchFamily="34" charset="0"/>
                <a:cs typeface="Arial" pitchFamily="34" charset="0"/>
              </a:rPr>
              <a:t>Pengguna akhir merupakan kata yang sinonim dengan pengguna; pengguna menggunakan produk akhir dari suatu sistem berbasis komputer. </a:t>
            </a:r>
          </a:p>
          <a:p>
            <a:pPr algn="just">
              <a:buNone/>
            </a:pPr>
            <a:endParaRPr lang="id-ID" sz="2400" dirty="0" smtClean="0">
              <a:latin typeface="Arial" pitchFamily="34" charset="0"/>
              <a:cs typeface="Arial" pitchFamily="34" charset="0"/>
            </a:endParaRPr>
          </a:p>
          <a:p>
            <a:pPr algn="just">
              <a:buFont typeface="Wingdings" pitchFamily="2" charset="2"/>
              <a:buChar char="Ø"/>
            </a:pPr>
            <a:r>
              <a:rPr lang="id-ID" sz="2400" dirty="0" smtClean="0">
                <a:latin typeface="Arial" pitchFamily="34" charset="0"/>
                <a:cs typeface="Arial" pitchFamily="34" charset="0"/>
              </a:rPr>
              <a:t>Komputasi pengguna akhir timbul disebabkan oleh empat pengaruh utama, yaitu:</a:t>
            </a:r>
          </a:p>
          <a:p>
            <a:pPr marL="857250" lvl="1" indent="-457200" algn="just">
              <a:lnSpc>
                <a:spcPct val="150000"/>
              </a:lnSpc>
              <a:buFont typeface="+mj-lt"/>
              <a:buAutoNum type="alphaLcParenR"/>
            </a:pPr>
            <a:r>
              <a:rPr lang="id-ID" sz="2400" dirty="0" smtClean="0">
                <a:latin typeface="Arial" pitchFamily="34" charset="0"/>
                <a:cs typeface="Arial" pitchFamily="34" charset="0"/>
              </a:rPr>
              <a:t>Dampak pendidikan komputer</a:t>
            </a:r>
          </a:p>
          <a:p>
            <a:pPr marL="857250" lvl="1" indent="-457200" algn="just">
              <a:lnSpc>
                <a:spcPct val="150000"/>
              </a:lnSpc>
              <a:buFont typeface="+mj-lt"/>
              <a:buAutoNum type="alphaLcParenR"/>
            </a:pPr>
            <a:r>
              <a:rPr lang="id-ID" sz="2400" dirty="0" smtClean="0">
                <a:latin typeface="Arial" pitchFamily="34" charset="0"/>
                <a:cs typeface="Arial" pitchFamily="34" charset="0"/>
              </a:rPr>
              <a:t>Antrian layanan informasi</a:t>
            </a:r>
          </a:p>
          <a:p>
            <a:pPr marL="857250" lvl="1" indent="-457200" algn="just">
              <a:lnSpc>
                <a:spcPct val="150000"/>
              </a:lnSpc>
              <a:buFont typeface="+mj-lt"/>
              <a:buAutoNum type="alphaLcParenR"/>
            </a:pPr>
            <a:r>
              <a:rPr lang="id-ID" sz="2400" dirty="0" smtClean="0">
                <a:latin typeface="Arial" pitchFamily="34" charset="0"/>
                <a:cs typeface="Arial" pitchFamily="34" charset="0"/>
              </a:rPr>
              <a:t>Murahnya peranti keras</a:t>
            </a:r>
          </a:p>
          <a:p>
            <a:pPr marL="857250" lvl="1" indent="-457200" algn="just">
              <a:lnSpc>
                <a:spcPct val="150000"/>
              </a:lnSpc>
              <a:buFont typeface="+mj-lt"/>
              <a:buAutoNum type="alphaLcParenR"/>
            </a:pPr>
            <a:r>
              <a:rPr lang="id-ID" sz="2400" dirty="0" smtClean="0">
                <a:latin typeface="Arial" pitchFamily="34" charset="0"/>
                <a:cs typeface="Arial" pitchFamily="34" charset="0"/>
              </a:rPr>
              <a:t>Peranti lunak siap pakai	</a:t>
            </a:r>
            <a:endParaRPr lang="id-ID"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endParaRPr lang="id-ID" dirty="0"/>
          </a:p>
        </p:txBody>
      </p:sp>
      <p:sp>
        <p:nvSpPr>
          <p:cNvPr id="3" name="Rectangle 2"/>
          <p:cNvSpPr/>
          <p:nvPr/>
        </p:nvSpPr>
        <p:spPr>
          <a:xfrm>
            <a:off x="8215338" y="2143116"/>
            <a:ext cx="928662" cy="500066"/>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1200" dirty="0" smtClean="0">
                <a:solidFill>
                  <a:schemeClr val="tx1"/>
                </a:solidFill>
                <a:latin typeface="Arial" pitchFamily="34" charset="0"/>
                <a:ea typeface="Tahoma" pitchFamily="34" charset="0"/>
                <a:cs typeface="Arial" pitchFamily="34" charset="0"/>
              </a:rPr>
              <a:t>Komputer </a:t>
            </a:r>
            <a:endParaRPr lang="id-ID" sz="1200" dirty="0">
              <a:solidFill>
                <a:schemeClr val="tx1"/>
              </a:solidFill>
              <a:latin typeface="Arial" pitchFamily="34" charset="0"/>
              <a:ea typeface="Tahoma" pitchFamily="34" charset="0"/>
              <a:cs typeface="Arial" pitchFamily="34" charset="0"/>
            </a:endParaRPr>
          </a:p>
        </p:txBody>
      </p:sp>
      <p:cxnSp>
        <p:nvCxnSpPr>
          <p:cNvPr id="4" name="Straight Arrow Connector 3"/>
          <p:cNvCxnSpPr/>
          <p:nvPr/>
        </p:nvCxnSpPr>
        <p:spPr>
          <a:xfrm>
            <a:off x="1214414" y="857232"/>
            <a:ext cx="1214446" cy="1"/>
          </a:xfrm>
          <a:prstGeom prst="straightConnector1">
            <a:avLst/>
          </a:prstGeom>
          <a:ln>
            <a:headEnd type="none"/>
            <a:tailEnd type="triangle"/>
          </a:ln>
        </p:spPr>
        <p:style>
          <a:lnRef idx="2">
            <a:schemeClr val="accent2"/>
          </a:lnRef>
          <a:fillRef idx="0">
            <a:schemeClr val="accent2"/>
          </a:fillRef>
          <a:effectRef idx="1">
            <a:schemeClr val="accent2"/>
          </a:effectRef>
          <a:fontRef idx="minor">
            <a:schemeClr val="tx1"/>
          </a:fontRef>
        </p:style>
      </p:cxnSp>
      <p:cxnSp>
        <p:nvCxnSpPr>
          <p:cNvPr id="5" name="Straight Arrow Connector 4"/>
          <p:cNvCxnSpPr>
            <a:endCxn id="20" idx="0"/>
          </p:cNvCxnSpPr>
          <p:nvPr/>
        </p:nvCxnSpPr>
        <p:spPr>
          <a:xfrm rot="5400000">
            <a:off x="678629" y="1393017"/>
            <a:ext cx="1071570" cy="1588"/>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6" name="Straight Arrow Connector 5"/>
          <p:cNvCxnSpPr/>
          <p:nvPr/>
        </p:nvCxnSpPr>
        <p:spPr>
          <a:xfrm rot="5400000">
            <a:off x="2858282" y="1642256"/>
            <a:ext cx="571504" cy="1588"/>
          </a:xfrm>
          <a:prstGeom prst="straightConnector1">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7" name="Straight Arrow Connector 6"/>
          <p:cNvCxnSpPr>
            <a:stCxn id="22" idx="4"/>
            <a:endCxn id="21" idx="0"/>
          </p:cNvCxnSpPr>
          <p:nvPr/>
        </p:nvCxnSpPr>
        <p:spPr>
          <a:xfrm rot="5400000">
            <a:off x="2893207" y="3178967"/>
            <a:ext cx="642942" cy="1588"/>
          </a:xfrm>
          <a:prstGeom prst="straightConnector1">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8" name="Straight Arrow Connector 7"/>
          <p:cNvCxnSpPr>
            <a:stCxn id="21" idx="4"/>
            <a:endCxn id="26" idx="0"/>
          </p:cNvCxnSpPr>
          <p:nvPr/>
        </p:nvCxnSpPr>
        <p:spPr>
          <a:xfrm rot="5400000">
            <a:off x="2857488" y="4786322"/>
            <a:ext cx="714380" cy="1588"/>
          </a:xfrm>
          <a:prstGeom prst="straightConnector1">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9" name="Straight Arrow Connector 8"/>
          <p:cNvCxnSpPr/>
          <p:nvPr/>
        </p:nvCxnSpPr>
        <p:spPr>
          <a:xfrm>
            <a:off x="142844" y="2428868"/>
            <a:ext cx="285752" cy="1588"/>
          </a:xfrm>
          <a:prstGeom prst="straightConnector1">
            <a:avLst/>
          </a:prstGeom>
          <a:ln>
            <a:headEnd type="none"/>
            <a:tailEnd type="triangle"/>
          </a:ln>
        </p:spPr>
        <p:style>
          <a:lnRef idx="2">
            <a:schemeClr val="accent2"/>
          </a:lnRef>
          <a:fillRef idx="0">
            <a:schemeClr val="accent2"/>
          </a:fillRef>
          <a:effectRef idx="1">
            <a:schemeClr val="accent2"/>
          </a:effectRef>
          <a:fontRef idx="minor">
            <a:schemeClr val="tx1"/>
          </a:fontRef>
        </p:style>
      </p:cxnSp>
      <p:cxnSp>
        <p:nvCxnSpPr>
          <p:cNvPr id="10" name="Straight Connector 9"/>
          <p:cNvCxnSpPr/>
          <p:nvPr/>
        </p:nvCxnSpPr>
        <p:spPr>
          <a:xfrm rot="5400000">
            <a:off x="-1964577" y="4536289"/>
            <a:ext cx="4215636" cy="794"/>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a:off x="142844" y="6643710"/>
            <a:ext cx="8715404" cy="1588"/>
          </a:xfrm>
          <a:prstGeom prst="line">
            <a:avLst/>
          </a:prstGeom>
          <a:ln/>
        </p:spPr>
        <p:style>
          <a:lnRef idx="2">
            <a:schemeClr val="accent2"/>
          </a:lnRef>
          <a:fillRef idx="0">
            <a:schemeClr val="accent2"/>
          </a:fillRef>
          <a:effectRef idx="1">
            <a:schemeClr val="accent2"/>
          </a:effectRef>
          <a:fontRef idx="minor">
            <a:schemeClr val="tx1"/>
          </a:fontRef>
        </p:style>
      </p:cxnSp>
      <p:cxnSp>
        <p:nvCxnSpPr>
          <p:cNvPr id="12" name="Straight Arrow Connector 11"/>
          <p:cNvCxnSpPr/>
          <p:nvPr/>
        </p:nvCxnSpPr>
        <p:spPr>
          <a:xfrm rot="16200000" flipV="1">
            <a:off x="6804445" y="4625578"/>
            <a:ext cx="4000528" cy="35735"/>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3" name="Straight Arrow Connector 12"/>
          <p:cNvCxnSpPr>
            <a:stCxn id="22" idx="2"/>
            <a:endCxn id="20" idx="6"/>
          </p:cNvCxnSpPr>
          <p:nvPr/>
        </p:nvCxnSpPr>
        <p:spPr>
          <a:xfrm rot="10800000">
            <a:off x="2000232" y="2393149"/>
            <a:ext cx="428628" cy="1588"/>
          </a:xfrm>
          <a:prstGeom prst="straightConnector1">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14" name="Straight Arrow Connector 13"/>
          <p:cNvCxnSpPr>
            <a:stCxn id="24" idx="2"/>
            <a:endCxn id="23" idx="6"/>
          </p:cNvCxnSpPr>
          <p:nvPr/>
        </p:nvCxnSpPr>
        <p:spPr>
          <a:xfrm rot="10800000">
            <a:off x="5929322" y="2393149"/>
            <a:ext cx="428628" cy="1588"/>
          </a:xfrm>
          <a:prstGeom prst="straightConnector1">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15" name="Straight Arrow Connector 14"/>
          <p:cNvCxnSpPr>
            <a:stCxn id="23" idx="2"/>
            <a:endCxn id="22" idx="6"/>
          </p:cNvCxnSpPr>
          <p:nvPr/>
        </p:nvCxnSpPr>
        <p:spPr>
          <a:xfrm rot="10800000">
            <a:off x="4000496" y="2393149"/>
            <a:ext cx="357190" cy="1588"/>
          </a:xfrm>
          <a:prstGeom prst="straightConnector1">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16" name="Straight Arrow Connector 15"/>
          <p:cNvCxnSpPr/>
          <p:nvPr/>
        </p:nvCxnSpPr>
        <p:spPr>
          <a:xfrm rot="10800000" flipV="1">
            <a:off x="7929586" y="2357430"/>
            <a:ext cx="285752" cy="1"/>
          </a:xfrm>
          <a:prstGeom prst="straightConnector1">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17" name="Straight Arrow Connector 16"/>
          <p:cNvCxnSpPr>
            <a:endCxn id="20" idx="4"/>
          </p:cNvCxnSpPr>
          <p:nvPr/>
        </p:nvCxnSpPr>
        <p:spPr>
          <a:xfrm rot="5400000" flipH="1" flipV="1">
            <a:off x="-178627" y="4250537"/>
            <a:ext cx="2786082" cy="1588"/>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8" name="Straight Arrow Connector 17"/>
          <p:cNvCxnSpPr/>
          <p:nvPr/>
        </p:nvCxnSpPr>
        <p:spPr>
          <a:xfrm>
            <a:off x="1214414" y="5643578"/>
            <a:ext cx="1214446" cy="1"/>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9" name="Straight Arrow Connector 18"/>
          <p:cNvCxnSpPr/>
          <p:nvPr/>
        </p:nvCxnSpPr>
        <p:spPr>
          <a:xfrm>
            <a:off x="1214414" y="4000504"/>
            <a:ext cx="1214446" cy="1588"/>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0" name="Flowchart: Connector 19"/>
          <p:cNvSpPr/>
          <p:nvPr/>
        </p:nvSpPr>
        <p:spPr>
          <a:xfrm>
            <a:off x="428596" y="1928802"/>
            <a:ext cx="1571636" cy="928694"/>
          </a:xfrm>
          <a:prstGeom prst="flowChartConnector">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1200" dirty="0" smtClean="0">
                <a:solidFill>
                  <a:schemeClr val="tx1"/>
                </a:solidFill>
                <a:latin typeface="Arial" pitchFamily="34" charset="0"/>
                <a:ea typeface="Tahoma" pitchFamily="34" charset="0"/>
                <a:cs typeface="Arial" pitchFamily="34" charset="0"/>
              </a:rPr>
              <a:t>Pengguna </a:t>
            </a:r>
            <a:endParaRPr lang="id-ID" sz="1200" dirty="0">
              <a:solidFill>
                <a:schemeClr val="tx1"/>
              </a:solidFill>
              <a:latin typeface="Arial" pitchFamily="34" charset="0"/>
              <a:ea typeface="Tahoma" pitchFamily="34" charset="0"/>
              <a:cs typeface="Arial" pitchFamily="34" charset="0"/>
            </a:endParaRPr>
          </a:p>
        </p:txBody>
      </p:sp>
      <p:sp>
        <p:nvSpPr>
          <p:cNvPr id="21" name="Flowchart: Connector 20"/>
          <p:cNvSpPr/>
          <p:nvPr/>
        </p:nvSpPr>
        <p:spPr>
          <a:xfrm>
            <a:off x="2428860" y="3500438"/>
            <a:ext cx="1571636" cy="928694"/>
          </a:xfrm>
          <a:prstGeom prst="flowChartConnector">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1200" dirty="0" smtClean="0">
                <a:solidFill>
                  <a:schemeClr val="tx1"/>
                </a:solidFill>
                <a:latin typeface="Arial" pitchFamily="34" charset="0"/>
                <a:ea typeface="Tahoma" pitchFamily="34" charset="0"/>
                <a:cs typeface="Arial" pitchFamily="34" charset="0"/>
              </a:rPr>
              <a:t>Spesialis jaringan</a:t>
            </a:r>
            <a:endParaRPr lang="id-ID" sz="1200" dirty="0">
              <a:solidFill>
                <a:schemeClr val="tx1"/>
              </a:solidFill>
              <a:latin typeface="Arial" pitchFamily="34" charset="0"/>
              <a:ea typeface="Tahoma" pitchFamily="34" charset="0"/>
              <a:cs typeface="Arial" pitchFamily="34" charset="0"/>
            </a:endParaRPr>
          </a:p>
        </p:txBody>
      </p:sp>
      <p:sp>
        <p:nvSpPr>
          <p:cNvPr id="22" name="Flowchart: Connector 21"/>
          <p:cNvSpPr/>
          <p:nvPr/>
        </p:nvSpPr>
        <p:spPr>
          <a:xfrm>
            <a:off x="2428860" y="1928802"/>
            <a:ext cx="1571636" cy="928694"/>
          </a:xfrm>
          <a:prstGeom prst="flowChartConnector">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1200" dirty="0" smtClean="0">
                <a:solidFill>
                  <a:schemeClr val="tx1"/>
                </a:solidFill>
                <a:latin typeface="Arial" pitchFamily="34" charset="0"/>
                <a:ea typeface="Tahoma" pitchFamily="34" charset="0"/>
                <a:cs typeface="Arial" pitchFamily="34" charset="0"/>
              </a:rPr>
              <a:t>Sistem analis</a:t>
            </a:r>
            <a:endParaRPr lang="id-ID" sz="1200" dirty="0">
              <a:solidFill>
                <a:schemeClr val="tx1"/>
              </a:solidFill>
              <a:latin typeface="Arial" pitchFamily="34" charset="0"/>
              <a:ea typeface="Tahoma" pitchFamily="34" charset="0"/>
              <a:cs typeface="Arial" pitchFamily="34" charset="0"/>
            </a:endParaRPr>
          </a:p>
        </p:txBody>
      </p:sp>
      <p:sp>
        <p:nvSpPr>
          <p:cNvPr id="23" name="Flowchart: Connector 22"/>
          <p:cNvSpPr/>
          <p:nvPr/>
        </p:nvSpPr>
        <p:spPr>
          <a:xfrm>
            <a:off x="4357686" y="1928802"/>
            <a:ext cx="1571636" cy="928694"/>
          </a:xfrm>
          <a:prstGeom prst="flowChartConnector">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1200" dirty="0" smtClean="0">
                <a:solidFill>
                  <a:schemeClr val="tx1"/>
                </a:solidFill>
                <a:latin typeface="Arial" pitchFamily="34" charset="0"/>
                <a:ea typeface="Tahoma" pitchFamily="34" charset="0"/>
                <a:cs typeface="Arial" pitchFamily="34" charset="0"/>
              </a:rPr>
              <a:t>Programmer</a:t>
            </a:r>
            <a:r>
              <a:rPr lang="id-ID" sz="1200" dirty="0" smtClean="0">
                <a:solidFill>
                  <a:schemeClr val="bg1"/>
                </a:solidFill>
                <a:latin typeface="Arial" pitchFamily="34" charset="0"/>
                <a:ea typeface="Tahoma" pitchFamily="34" charset="0"/>
                <a:cs typeface="Arial" pitchFamily="34" charset="0"/>
              </a:rPr>
              <a:t> </a:t>
            </a:r>
            <a:endParaRPr lang="id-ID" sz="1200" dirty="0">
              <a:solidFill>
                <a:schemeClr val="bg1"/>
              </a:solidFill>
              <a:latin typeface="Arial" pitchFamily="34" charset="0"/>
              <a:ea typeface="Tahoma" pitchFamily="34" charset="0"/>
              <a:cs typeface="Arial" pitchFamily="34" charset="0"/>
            </a:endParaRPr>
          </a:p>
        </p:txBody>
      </p:sp>
      <p:sp>
        <p:nvSpPr>
          <p:cNvPr id="24" name="Flowchart: Connector 23"/>
          <p:cNvSpPr/>
          <p:nvPr/>
        </p:nvSpPr>
        <p:spPr>
          <a:xfrm>
            <a:off x="6357950" y="1928802"/>
            <a:ext cx="1571636" cy="928694"/>
          </a:xfrm>
          <a:prstGeom prst="flowChartConnector">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1200" dirty="0" smtClean="0">
                <a:solidFill>
                  <a:schemeClr val="tx1"/>
                </a:solidFill>
                <a:latin typeface="Arial" pitchFamily="34" charset="0"/>
                <a:ea typeface="Tahoma" pitchFamily="34" charset="0"/>
                <a:cs typeface="Arial" pitchFamily="34" charset="0"/>
              </a:rPr>
              <a:t>Operator</a:t>
            </a:r>
            <a:endParaRPr lang="id-ID" sz="1200" dirty="0">
              <a:solidFill>
                <a:schemeClr val="tx1"/>
              </a:solidFill>
              <a:latin typeface="Arial" pitchFamily="34" charset="0"/>
              <a:ea typeface="Tahoma" pitchFamily="34" charset="0"/>
              <a:cs typeface="Arial" pitchFamily="34" charset="0"/>
            </a:endParaRPr>
          </a:p>
        </p:txBody>
      </p:sp>
      <p:sp>
        <p:nvSpPr>
          <p:cNvPr id="25" name="Flowchart: Connector 24"/>
          <p:cNvSpPr/>
          <p:nvPr/>
        </p:nvSpPr>
        <p:spPr>
          <a:xfrm>
            <a:off x="2428860" y="428604"/>
            <a:ext cx="1571636" cy="928694"/>
          </a:xfrm>
          <a:prstGeom prst="flowChartConnector">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1200" dirty="0" smtClean="0">
                <a:solidFill>
                  <a:schemeClr val="tx1"/>
                </a:solidFill>
                <a:latin typeface="Arial" pitchFamily="34" charset="0"/>
                <a:ea typeface="Tahoma" pitchFamily="34" charset="0"/>
                <a:cs typeface="Arial" pitchFamily="34" charset="0"/>
              </a:rPr>
              <a:t>Basis data administrator</a:t>
            </a:r>
            <a:endParaRPr lang="id-ID" sz="1200" dirty="0">
              <a:solidFill>
                <a:schemeClr val="tx1"/>
              </a:solidFill>
              <a:latin typeface="Arial" pitchFamily="34" charset="0"/>
              <a:ea typeface="Tahoma" pitchFamily="34" charset="0"/>
              <a:cs typeface="Arial" pitchFamily="34" charset="0"/>
            </a:endParaRPr>
          </a:p>
        </p:txBody>
      </p:sp>
      <p:sp>
        <p:nvSpPr>
          <p:cNvPr id="26" name="Flowchart: Connector 25"/>
          <p:cNvSpPr/>
          <p:nvPr/>
        </p:nvSpPr>
        <p:spPr>
          <a:xfrm>
            <a:off x="2428860" y="5143512"/>
            <a:ext cx="1571636" cy="928694"/>
          </a:xfrm>
          <a:prstGeom prst="flowChartConnector">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sz="1200" i="1" dirty="0" smtClean="0">
                <a:solidFill>
                  <a:schemeClr val="tx1"/>
                </a:solidFill>
                <a:latin typeface="Arial" pitchFamily="34" charset="0"/>
                <a:ea typeface="Tahoma" pitchFamily="34" charset="0"/>
                <a:cs typeface="Arial" pitchFamily="34" charset="0"/>
              </a:rPr>
              <a:t>Webmaster </a:t>
            </a:r>
            <a:endParaRPr lang="id-ID" sz="1200" i="1" dirty="0">
              <a:solidFill>
                <a:schemeClr val="tx1"/>
              </a:solidFill>
              <a:latin typeface="Arial" pitchFamily="34" charset="0"/>
              <a:ea typeface="Tahoma" pitchFamily="34" charset="0"/>
              <a:cs typeface="Arial" pitchFamily="34" charset="0"/>
            </a:endParaRPr>
          </a:p>
        </p:txBody>
      </p:sp>
      <p:sp>
        <p:nvSpPr>
          <p:cNvPr id="27" name="TextBox 26"/>
          <p:cNvSpPr txBox="1"/>
          <p:nvPr/>
        </p:nvSpPr>
        <p:spPr>
          <a:xfrm>
            <a:off x="5857852" y="0"/>
            <a:ext cx="3286148" cy="615553"/>
          </a:xfrm>
          <a:prstGeom prst="rect">
            <a:avLst/>
          </a:prstGeom>
          <a:noFill/>
        </p:spPr>
        <p:txBody>
          <a:bodyPr wrap="square" rtlCol="0">
            <a:spAutoFit/>
          </a:bodyPr>
          <a:lstStyle/>
          <a:p>
            <a:endParaRPr lang="id-ID" sz="1600" dirty="0" smtClean="0">
              <a:solidFill>
                <a:srgbClr val="FFFF00"/>
              </a:solidFill>
              <a:latin typeface="+mj-lt"/>
              <a:ea typeface="Tahoma" pitchFamily="34" charset="0"/>
              <a:cs typeface="Tahoma" pitchFamily="34" charset="0"/>
            </a:endParaRPr>
          </a:p>
          <a:p>
            <a:r>
              <a:rPr lang="id-ID" dirty="0" smtClean="0">
                <a:latin typeface="Arial" pitchFamily="34" charset="0"/>
                <a:ea typeface="Tahoma" pitchFamily="34" charset="0"/>
                <a:cs typeface="Arial" pitchFamily="34" charset="0"/>
              </a:rPr>
              <a:t>Rantai komunikasi tradisional </a:t>
            </a:r>
            <a:endParaRPr lang="id-ID" dirty="0">
              <a:latin typeface="Arial" pitchFamily="34" charset="0"/>
              <a:ea typeface="Tahoma"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style>
          <a:lnRef idx="3">
            <a:schemeClr val="lt1"/>
          </a:lnRef>
          <a:fillRef idx="1">
            <a:schemeClr val="dk1"/>
          </a:fillRef>
          <a:effectRef idx="1">
            <a:schemeClr val="dk1"/>
          </a:effectRef>
          <a:fontRef idx="minor">
            <a:schemeClr val="lt1"/>
          </a:fontRef>
        </p:style>
        <p:txBody>
          <a:bodyPr>
            <a:normAutofit/>
          </a:bodyPr>
          <a:lstStyle/>
          <a:p>
            <a:pPr algn="ct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en-US" dirty="0" smtClean="0"/>
              <a:t/>
            </a:r>
            <a:br>
              <a:rPr lang="en-US" dirty="0" smtClean="0"/>
            </a:br>
            <a:r>
              <a:rPr lang="id-ID" dirty="0" smtClean="0"/>
              <a:t/>
            </a:r>
            <a:br>
              <a:rPr lang="id-ID" dirty="0" smtClean="0"/>
            </a:br>
            <a:r>
              <a:rPr lang="en-US" sz="2400" dirty="0" smtClean="0">
                <a:solidFill>
                  <a:srgbClr val="FF0066"/>
                </a:solidFill>
                <a:latin typeface="+mj-lt"/>
              </a:rPr>
              <a:t>R</a:t>
            </a:r>
            <a:r>
              <a:rPr lang="id-ID" sz="2400" dirty="0" smtClean="0">
                <a:solidFill>
                  <a:srgbClr val="FF0066"/>
                </a:solidFill>
                <a:latin typeface="+mj-lt"/>
              </a:rPr>
              <a:t>antai komunikasi komputasi pengguna akhir</a:t>
            </a:r>
            <a:endParaRPr lang="id-ID" dirty="0">
              <a:solidFill>
                <a:srgbClr val="FF0066"/>
              </a:solidFill>
            </a:endParaRPr>
          </a:p>
        </p:txBody>
      </p:sp>
      <p:sp>
        <p:nvSpPr>
          <p:cNvPr id="4" name="Flowchart: Connector 3"/>
          <p:cNvSpPr/>
          <p:nvPr/>
        </p:nvSpPr>
        <p:spPr>
          <a:xfrm>
            <a:off x="1714480" y="1000108"/>
            <a:ext cx="1785950" cy="1714512"/>
          </a:xfrm>
          <a:prstGeom prst="flowChartConnector">
            <a:avLst/>
          </a:prstGeom>
          <a:solidFill>
            <a:schemeClr val="accent1">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id-ID" sz="1600" dirty="0" smtClean="0">
                <a:solidFill>
                  <a:schemeClr val="tx1"/>
                </a:solidFill>
                <a:latin typeface="Arial" pitchFamily="34" charset="0"/>
                <a:ea typeface="Tahoma" pitchFamily="34" charset="0"/>
                <a:cs typeface="Arial" pitchFamily="34" charset="0"/>
              </a:rPr>
              <a:t>Spesialis informasi</a:t>
            </a:r>
            <a:endParaRPr lang="id-ID" sz="1600" dirty="0">
              <a:solidFill>
                <a:schemeClr val="tx1"/>
              </a:solidFill>
              <a:latin typeface="Arial" pitchFamily="34" charset="0"/>
              <a:ea typeface="Tahoma" pitchFamily="34" charset="0"/>
              <a:cs typeface="Arial" pitchFamily="34" charset="0"/>
            </a:endParaRPr>
          </a:p>
        </p:txBody>
      </p:sp>
      <p:sp>
        <p:nvSpPr>
          <p:cNvPr id="5" name="Flowchart: Connector 4"/>
          <p:cNvSpPr/>
          <p:nvPr/>
        </p:nvSpPr>
        <p:spPr>
          <a:xfrm>
            <a:off x="1785918" y="3571876"/>
            <a:ext cx="1714512" cy="1714512"/>
          </a:xfrm>
          <a:prstGeom prst="flowChartConnector">
            <a:avLst/>
          </a:prstGeom>
          <a:solidFill>
            <a:schemeClr val="accent1">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id-ID" sz="1600" dirty="0" smtClean="0">
                <a:solidFill>
                  <a:schemeClr val="tx1"/>
                </a:solidFill>
                <a:latin typeface="Arial" pitchFamily="34" charset="0"/>
                <a:ea typeface="Tahoma" pitchFamily="34" charset="0"/>
                <a:cs typeface="Arial" pitchFamily="34" charset="0"/>
              </a:rPr>
              <a:t>Pengguna</a:t>
            </a:r>
            <a:r>
              <a:rPr lang="id-ID" sz="1600" dirty="0" smtClean="0">
                <a:solidFill>
                  <a:schemeClr val="tx1"/>
                </a:solidFill>
                <a:latin typeface="Arial" pitchFamily="34" charset="0"/>
                <a:cs typeface="Arial" pitchFamily="34" charset="0"/>
              </a:rPr>
              <a:t> </a:t>
            </a:r>
            <a:endParaRPr lang="id-ID" sz="1600" dirty="0">
              <a:solidFill>
                <a:schemeClr val="tx1"/>
              </a:solidFill>
              <a:latin typeface="Arial" pitchFamily="34" charset="0"/>
              <a:cs typeface="Arial" pitchFamily="34" charset="0"/>
            </a:endParaRPr>
          </a:p>
        </p:txBody>
      </p:sp>
      <p:sp>
        <p:nvSpPr>
          <p:cNvPr id="6" name="Rectangle 5"/>
          <p:cNvSpPr/>
          <p:nvPr/>
        </p:nvSpPr>
        <p:spPr>
          <a:xfrm>
            <a:off x="5857884" y="3929066"/>
            <a:ext cx="1643074" cy="1000132"/>
          </a:xfrm>
          <a:prstGeom prst="rect">
            <a:avLst/>
          </a:prstGeom>
          <a:solidFill>
            <a:schemeClr val="accent1">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id-ID" sz="1600" dirty="0" smtClean="0">
                <a:solidFill>
                  <a:schemeClr val="tx1"/>
                </a:solidFill>
                <a:latin typeface="Arial" pitchFamily="34" charset="0"/>
                <a:ea typeface="Tahoma" pitchFamily="34" charset="0"/>
                <a:cs typeface="Arial" pitchFamily="34" charset="0"/>
              </a:rPr>
              <a:t>Komputer </a:t>
            </a:r>
            <a:endParaRPr lang="id-ID" sz="1600" dirty="0">
              <a:solidFill>
                <a:schemeClr val="tx1"/>
              </a:solidFill>
              <a:latin typeface="Arial" pitchFamily="34" charset="0"/>
              <a:ea typeface="Tahoma" pitchFamily="34" charset="0"/>
              <a:cs typeface="Arial" pitchFamily="34" charset="0"/>
            </a:endParaRPr>
          </a:p>
        </p:txBody>
      </p:sp>
      <p:cxnSp>
        <p:nvCxnSpPr>
          <p:cNvPr id="7" name="Straight Arrow Connector 6"/>
          <p:cNvCxnSpPr/>
          <p:nvPr/>
        </p:nvCxnSpPr>
        <p:spPr>
          <a:xfrm rot="5400000">
            <a:off x="2215340" y="3142454"/>
            <a:ext cx="857256" cy="1588"/>
          </a:xfrm>
          <a:prstGeom prst="straightConnector1">
            <a:avLst/>
          </a:prstGeom>
          <a:ln w="38100" cmpd="sng">
            <a:prstDash val="dash"/>
            <a:headEnd type="triangle" w="med" len="med"/>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6"/>
            <a:endCxn id="6" idx="1"/>
          </p:cNvCxnSpPr>
          <p:nvPr/>
        </p:nvCxnSpPr>
        <p:spPr>
          <a:xfrm>
            <a:off x="3500430" y="4429132"/>
            <a:ext cx="2357454" cy="1588"/>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86050" y="2928934"/>
            <a:ext cx="1117614" cy="338554"/>
          </a:xfrm>
          <a:prstGeom prst="rect">
            <a:avLst/>
          </a:prstGeom>
          <a:noFill/>
        </p:spPr>
        <p:txBody>
          <a:bodyPr wrap="none" rtlCol="0">
            <a:spAutoFit/>
          </a:bodyPr>
          <a:lstStyle/>
          <a:p>
            <a:r>
              <a:rPr lang="id-ID" sz="1600" dirty="0" smtClean="0">
                <a:latin typeface="+mj-lt"/>
                <a:ea typeface="Tahoma" pitchFamily="34" charset="0"/>
                <a:cs typeface="Tahoma" pitchFamily="34" charset="0"/>
              </a:rPr>
              <a:t>Dukungan</a:t>
            </a:r>
            <a:endParaRPr lang="id-ID" sz="1600" dirty="0">
              <a:latin typeface="+mj-lt"/>
              <a:ea typeface="Tahoma" pitchFamily="34" charset="0"/>
              <a:cs typeface="Tahoma" pitchFamily="34" charset="0"/>
            </a:endParaRPr>
          </a:p>
        </p:txBody>
      </p:sp>
      <p:sp>
        <p:nvSpPr>
          <p:cNvPr id="10" name="TextBox 9"/>
          <p:cNvSpPr txBox="1"/>
          <p:nvPr/>
        </p:nvSpPr>
        <p:spPr>
          <a:xfrm>
            <a:off x="4000496" y="3929066"/>
            <a:ext cx="1378904" cy="369332"/>
          </a:xfrm>
          <a:prstGeom prst="rect">
            <a:avLst/>
          </a:prstGeom>
          <a:noFill/>
        </p:spPr>
        <p:txBody>
          <a:bodyPr wrap="none" rtlCol="0">
            <a:spAutoFit/>
          </a:bodyPr>
          <a:lstStyle/>
          <a:p>
            <a:r>
              <a:rPr lang="id-ID" sz="1600" dirty="0" smtClean="0">
                <a:latin typeface="+mj-lt"/>
                <a:ea typeface="Tahoma" pitchFamily="34" charset="0"/>
                <a:cs typeface="Tahoma" pitchFamily="34" charset="0"/>
              </a:rPr>
              <a:t>Komunikasi</a:t>
            </a:r>
            <a:r>
              <a:rPr lang="id-ID" dirty="0" smtClean="0">
                <a:latin typeface="Tahoma" pitchFamily="34" charset="0"/>
                <a:ea typeface="Tahoma" pitchFamily="34" charset="0"/>
                <a:cs typeface="Tahoma" pitchFamily="34" charset="0"/>
              </a:rPr>
              <a:t> </a:t>
            </a:r>
            <a:endParaRPr lang="id-ID"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01014" cy="6226196"/>
          </a:xfrm>
        </p:spPr>
        <p:txBody>
          <a:bodyPr>
            <a:normAutofit/>
          </a:bodyPr>
          <a:lstStyle/>
          <a:p>
            <a:pPr algn="just">
              <a:lnSpc>
                <a:spcPct val="150000"/>
              </a:lnSpc>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id-ID" sz="2400" dirty="0" smtClean="0">
                <a:latin typeface="Arial" pitchFamily="34" charset="0"/>
                <a:cs typeface="Arial" pitchFamily="34" charset="0"/>
              </a:rPr>
              <a:t>Pengguna akhir tidak perlu bertanggung jawab penuh atas pengembangan sistem, namun harus menanggung sebagian tanggung jawab tersebut. Dalam banyak kasus, pengguna akan bekerja sama dengan spesialis informasi dalam mengembangkan sistem. </a:t>
            </a:r>
            <a:endParaRPr lang="id-ID"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err="1" smtClean="0">
                <a:solidFill>
                  <a:srgbClr val="FFFF00"/>
                </a:solidFill>
                <a:latin typeface="Arial" pitchFamily="34" charset="0"/>
                <a:cs typeface="Arial" pitchFamily="34" charset="0"/>
              </a:rPr>
              <a:t>Pengguna</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Sebagai</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Suatu</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Sumber</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Daya</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Informasi</a:t>
            </a:r>
            <a:endParaRPr lang="en-US" sz="3200" dirty="0">
              <a:solidFill>
                <a:srgbClr val="FFFF00"/>
              </a:solidFill>
            </a:endParaRPr>
          </a:p>
        </p:txBody>
      </p:sp>
      <p:sp>
        <p:nvSpPr>
          <p:cNvPr id="3" name="Content Placeholder 2"/>
          <p:cNvSpPr>
            <a:spLocks noGrp="1"/>
          </p:cNvSpPr>
          <p:nvPr>
            <p:ph idx="1"/>
          </p:nvPr>
        </p:nvSpPr>
        <p:spPr/>
        <p:txBody>
          <a:bodyPr>
            <a:normAutofit/>
          </a:bodyPr>
          <a:lstStyle/>
          <a:p>
            <a:pPr marL="514350" indent="-514350" algn="ctr">
              <a:buNone/>
            </a:pPr>
            <a:r>
              <a:rPr lang="en-US" sz="2400" dirty="0" smtClean="0">
                <a:latin typeface="Arial" pitchFamily="34" charset="0"/>
                <a:cs typeface="Arial" pitchFamily="34" charset="0"/>
              </a:rPr>
              <a:t>	</a:t>
            </a:r>
          </a:p>
          <a:p>
            <a:pPr marL="514350" indent="-514350" algn="just">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Pengguna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sistem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informasi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perusahaan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adalah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sumber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informasi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penting</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dapat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memberikan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satu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kontribusi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nyata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mencapai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sasaran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strategis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meraih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keunggulan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kompetetif</a:t>
            </a:r>
            <a:r>
              <a:rPr lang="en-US" sz="2400" dirty="0" smtClean="0">
                <a:latin typeface="Arial" pitchFamily="34" charset="0"/>
                <a:cs typeface="Arial" pitchFamily="34" charset="0"/>
              </a:rPr>
              <a:t>.</a:t>
            </a:r>
          </a:p>
          <a:p>
            <a:pPr marL="514350" indent="-514350" algn="just">
              <a:buNone/>
            </a:pPr>
            <a:endParaRPr lang="en-US" sz="2400" dirty="0" smtClean="0">
              <a:latin typeface="Arial" pitchFamily="34" charset="0"/>
              <a:cs typeface="Arial" pitchFamily="34" charset="0"/>
            </a:endParaRPr>
          </a:p>
          <a:p>
            <a:pPr algn="just">
              <a:buNone/>
            </a:pPr>
            <a:endParaRPr lang="en-US" sz="2400" dirty="0"/>
          </a:p>
        </p:txBody>
      </p:sp>
    </p:spTree>
    <p:extLst>
      <p:ext uri="{BB962C8B-B14F-4D97-AF65-F5344CB8AC3E}">
        <p14:creationId xmlns:p14="http://schemas.microsoft.com/office/powerpoint/2010/main" xmlns="" val="919802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err="1" smtClean="0">
                <a:solidFill>
                  <a:srgbClr val="FFFF00"/>
                </a:solidFill>
                <a:latin typeface="Arial" pitchFamily="34" charset="0"/>
                <a:cs typeface="Arial" pitchFamily="34" charset="0"/>
              </a:rPr>
              <a:t>Keuntungan</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Komputasi</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Pengguna</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Akhir</a:t>
            </a:r>
            <a:endParaRPr lang="en-US" sz="32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457200" y="2209800"/>
            <a:ext cx="8229600" cy="2819400"/>
          </a:xfrm>
        </p:spPr>
        <p:txBody>
          <a:bodyPr>
            <a:normAutofit/>
          </a:bodyPr>
          <a:lstStyle/>
          <a:p>
            <a:pPr marL="514350" indent="-514350" algn="just">
              <a:buFont typeface="+mj-lt"/>
              <a:buAutoNum type="alphaLcPeriod"/>
            </a:pPr>
            <a:r>
              <a:rPr lang="en-US" sz="2400" dirty="0" err="1" smtClean="0">
                <a:latin typeface="Arial" pitchFamily="34" charset="0"/>
                <a:cs typeface="Arial" pitchFamily="34" charset="0"/>
              </a:rPr>
              <a:t>Menyamakan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kemampuan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tantangan</a:t>
            </a:r>
            <a:endParaRPr lang="en-US" sz="2400" dirty="0" smtClean="0">
              <a:latin typeface="Arial" pitchFamily="34" charset="0"/>
              <a:cs typeface="Arial" pitchFamily="34" charset="0"/>
            </a:endParaRPr>
          </a:p>
          <a:p>
            <a:pPr marL="514350" indent="-514350" algn="just">
              <a:buFont typeface="+mj-lt"/>
              <a:buAutoNum type="alphaLcPeriod"/>
            </a:pPr>
            <a:r>
              <a:rPr lang="en-US" sz="2400" dirty="0" err="1" smtClean="0">
                <a:latin typeface="Arial" pitchFamily="34" charset="0"/>
                <a:cs typeface="Arial" pitchFamily="34" charset="0"/>
              </a:rPr>
              <a:t>Mempersempit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jarak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komunikasi</a:t>
            </a:r>
            <a:endParaRPr lang="en-US" sz="2400" dirty="0" smtClean="0">
              <a:latin typeface="Arial" pitchFamily="34" charset="0"/>
              <a:cs typeface="Arial" pitchFamily="34" charset="0"/>
            </a:endParaRPr>
          </a:p>
          <a:p>
            <a:pPr>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xmlns="" val="625782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err="1" smtClean="0">
                <a:solidFill>
                  <a:srgbClr val="FFFF00"/>
                </a:solidFill>
                <a:latin typeface="Arial" pitchFamily="34" charset="0"/>
                <a:cs typeface="Arial" pitchFamily="34" charset="0"/>
              </a:rPr>
              <a:t>Risiko</a:t>
            </a:r>
            <a:r>
              <a:rPr lang="en-US" sz="3600" dirty="0" smtClean="0">
                <a:solidFill>
                  <a:srgbClr val="FFFF00"/>
                </a:solidFill>
                <a:latin typeface="Arial" pitchFamily="34" charset="0"/>
                <a:cs typeface="Arial" pitchFamily="34" charset="0"/>
              </a:rPr>
              <a:t> </a:t>
            </a:r>
            <a:r>
              <a:rPr lang="en-US" sz="3600" dirty="0" err="1" smtClean="0">
                <a:solidFill>
                  <a:srgbClr val="FFFF00"/>
                </a:solidFill>
                <a:latin typeface="Arial" pitchFamily="34" charset="0"/>
                <a:cs typeface="Arial" pitchFamily="34" charset="0"/>
              </a:rPr>
              <a:t>Komputasi</a:t>
            </a:r>
            <a:r>
              <a:rPr lang="en-US" sz="3600" dirty="0" smtClean="0">
                <a:solidFill>
                  <a:srgbClr val="FFFF00"/>
                </a:solidFill>
                <a:latin typeface="Arial" pitchFamily="34" charset="0"/>
                <a:cs typeface="Arial" pitchFamily="34" charset="0"/>
              </a:rPr>
              <a:t> </a:t>
            </a:r>
            <a:r>
              <a:rPr lang="en-US" sz="3600" dirty="0" err="1" smtClean="0">
                <a:solidFill>
                  <a:srgbClr val="FFFF00"/>
                </a:solidFill>
                <a:latin typeface="Arial" pitchFamily="34" charset="0"/>
                <a:cs typeface="Arial" pitchFamily="34" charset="0"/>
              </a:rPr>
              <a:t>Pengguna</a:t>
            </a:r>
            <a:r>
              <a:rPr lang="en-US" sz="3600" dirty="0" smtClean="0">
                <a:solidFill>
                  <a:srgbClr val="FFFF00"/>
                </a:solidFill>
                <a:latin typeface="Arial" pitchFamily="34" charset="0"/>
                <a:cs typeface="Arial" pitchFamily="34" charset="0"/>
              </a:rPr>
              <a:t> </a:t>
            </a:r>
            <a:r>
              <a:rPr lang="en-US" sz="3600" dirty="0" err="1" smtClean="0">
                <a:solidFill>
                  <a:srgbClr val="FFFF00"/>
                </a:solidFill>
                <a:latin typeface="Arial" pitchFamily="34" charset="0"/>
                <a:cs typeface="Arial" pitchFamily="34" charset="0"/>
              </a:rPr>
              <a:t>Akhir</a:t>
            </a:r>
            <a:endParaRPr lang="en-US" sz="36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400" dirty="0" err="1" smtClean="0">
                <a:latin typeface="Arial" pitchFamily="34" charset="0"/>
                <a:cs typeface="Arial" pitchFamily="34" charset="0"/>
              </a:rPr>
              <a:t>Sasaran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sistem</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buruk</a:t>
            </a:r>
            <a:r>
              <a:rPr lang="en-US" sz="2400" dirty="0" smtClean="0">
                <a:latin typeface="Arial" pitchFamily="34" charset="0"/>
                <a:cs typeface="Arial" pitchFamily="34" charset="0"/>
              </a:rPr>
              <a:t>;</a:t>
            </a:r>
          </a:p>
          <a:p>
            <a:pPr marL="514350" indent="-514350">
              <a:buFont typeface="+mj-lt"/>
              <a:buAutoNum type="arabicPeriod"/>
            </a:pPr>
            <a:r>
              <a:rPr lang="en-US" sz="2400" dirty="0" err="1" smtClean="0">
                <a:latin typeface="Arial" pitchFamily="34" charset="0"/>
                <a:cs typeface="Arial" pitchFamily="34" charset="0"/>
              </a:rPr>
              <a:t>Sistem</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dirancang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didokumentasikan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dengan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buruk</a:t>
            </a:r>
            <a:r>
              <a:rPr lang="en-US" sz="2400" dirty="0" smtClean="0">
                <a:latin typeface="Arial" pitchFamily="34" charset="0"/>
                <a:cs typeface="Arial" pitchFamily="34" charset="0"/>
              </a:rPr>
              <a:t>;</a:t>
            </a:r>
          </a:p>
          <a:p>
            <a:pPr marL="514350" indent="-514350">
              <a:buFont typeface="+mj-lt"/>
              <a:buAutoNum type="arabicPeriod"/>
            </a:pPr>
            <a:r>
              <a:rPr lang="en-US" sz="2400" dirty="0" err="1" smtClean="0">
                <a:latin typeface="Arial" pitchFamily="34" charset="0"/>
                <a:cs typeface="Arial" pitchFamily="34" charset="0"/>
              </a:rPr>
              <a:t>Penggunaan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sumber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informasi</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tidak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efisien</a:t>
            </a:r>
            <a:r>
              <a:rPr lang="en-US" sz="2400" dirty="0" smtClean="0">
                <a:latin typeface="Arial" pitchFamily="34" charset="0"/>
                <a:cs typeface="Arial" pitchFamily="34" charset="0"/>
              </a:rPr>
              <a:t>;</a:t>
            </a:r>
          </a:p>
          <a:p>
            <a:pPr marL="514350" indent="-514350">
              <a:buFont typeface="+mj-lt"/>
              <a:buAutoNum type="arabicPeriod"/>
            </a:pPr>
            <a:r>
              <a:rPr lang="en-US" sz="2400" dirty="0" err="1" smtClean="0">
                <a:latin typeface="Arial" pitchFamily="34" charset="0"/>
                <a:cs typeface="Arial" pitchFamily="34" charset="0"/>
              </a:rPr>
              <a:t>Hilangnya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integritas</a:t>
            </a:r>
            <a:r>
              <a:rPr lang="en-US" sz="2400" dirty="0" smtClean="0">
                <a:latin typeface="Arial" pitchFamily="34" charset="0"/>
                <a:cs typeface="Arial" pitchFamily="34" charset="0"/>
              </a:rPr>
              <a:t> data;</a:t>
            </a:r>
          </a:p>
          <a:p>
            <a:pPr marL="514350" indent="-514350">
              <a:buFont typeface="+mj-lt"/>
              <a:buAutoNum type="arabicPeriod"/>
            </a:pPr>
            <a:r>
              <a:rPr lang="en-US" sz="2400" dirty="0" err="1" smtClean="0">
                <a:latin typeface="Arial" pitchFamily="34" charset="0"/>
                <a:cs typeface="Arial" pitchFamily="34" charset="0"/>
              </a:rPr>
              <a:t>Hilanggnya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keamanan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endParaRPr lang="en-US" sz="2400" dirty="0" smtClean="0">
              <a:latin typeface="Arial" pitchFamily="34" charset="0"/>
              <a:cs typeface="Arial" pitchFamily="34" charset="0"/>
            </a:endParaRPr>
          </a:p>
          <a:p>
            <a:pPr marL="514350" indent="-514350">
              <a:buFont typeface="+mj-lt"/>
              <a:buAutoNum type="arabicPeriod"/>
            </a:pPr>
            <a:r>
              <a:rPr lang="en-US" sz="2400" dirty="0" err="1" smtClean="0">
                <a:latin typeface="Arial" pitchFamily="34" charset="0"/>
                <a:cs typeface="Arial" pitchFamily="34" charset="0"/>
              </a:rPr>
              <a:t>Hilangnya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kendali</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xmlns="" val="10454311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087562"/>
          </a:xfrm>
        </p:spPr>
        <p:txBody>
          <a:bodyPr>
            <a:normAutofit/>
          </a:bodyPr>
          <a:lstStyle/>
          <a:p>
            <a:pPr algn="ctr"/>
            <a:r>
              <a:rPr lang="en-US" sz="3600" dirty="0" err="1" smtClean="0">
                <a:solidFill>
                  <a:srgbClr val="FFFF00"/>
                </a:solidFill>
                <a:latin typeface="Arial" pitchFamily="34" charset="0"/>
                <a:cs typeface="Arial" pitchFamily="34" charset="0"/>
              </a:rPr>
              <a:t>Kriteria</a:t>
            </a:r>
            <a:r>
              <a:rPr lang="en-US" sz="3600" dirty="0" smtClean="0">
                <a:solidFill>
                  <a:srgbClr val="FFFF00"/>
                </a:solidFill>
                <a:latin typeface="Arial" pitchFamily="34" charset="0"/>
                <a:cs typeface="Arial" pitchFamily="34" charset="0"/>
              </a:rPr>
              <a:t> </a:t>
            </a:r>
            <a:r>
              <a:rPr lang="en-US" sz="3600" dirty="0" err="1" smtClean="0">
                <a:solidFill>
                  <a:srgbClr val="FFFF00"/>
                </a:solidFill>
                <a:latin typeface="Arial" pitchFamily="34" charset="0"/>
                <a:cs typeface="Arial" pitchFamily="34" charset="0"/>
              </a:rPr>
              <a:t>Pendidikan</a:t>
            </a:r>
            <a:r>
              <a:rPr lang="en-US" sz="3600" dirty="0" smtClean="0">
                <a:solidFill>
                  <a:srgbClr val="FFFF00"/>
                </a:solidFill>
                <a:latin typeface="Arial" pitchFamily="34" charset="0"/>
                <a:cs typeface="Arial" pitchFamily="34" charset="0"/>
              </a:rPr>
              <a:t>, </a:t>
            </a:r>
            <a:r>
              <a:rPr lang="en-US" sz="3600" dirty="0" err="1" smtClean="0">
                <a:solidFill>
                  <a:srgbClr val="FFFF00"/>
                </a:solidFill>
                <a:latin typeface="Arial" pitchFamily="34" charset="0"/>
                <a:cs typeface="Arial" pitchFamily="34" charset="0"/>
              </a:rPr>
              <a:t>Pengetahuan</a:t>
            </a:r>
            <a:r>
              <a:rPr lang="en-US" sz="3600" dirty="0" smtClean="0">
                <a:solidFill>
                  <a:srgbClr val="FFFF00"/>
                </a:solidFill>
                <a:latin typeface="Arial" pitchFamily="34" charset="0"/>
                <a:cs typeface="Arial" pitchFamily="34" charset="0"/>
              </a:rPr>
              <a:t>, </a:t>
            </a:r>
            <a:r>
              <a:rPr lang="en-US" sz="3600" dirty="0" err="1">
                <a:solidFill>
                  <a:srgbClr val="FFFF00"/>
                </a:solidFill>
                <a:latin typeface="Arial" pitchFamily="34" charset="0"/>
                <a:cs typeface="Arial" pitchFamily="34" charset="0"/>
              </a:rPr>
              <a:t>d</a:t>
            </a:r>
            <a:r>
              <a:rPr lang="en-US" sz="3600" dirty="0" err="1" smtClean="0">
                <a:solidFill>
                  <a:srgbClr val="FFFF00"/>
                </a:solidFill>
                <a:latin typeface="Arial" pitchFamily="34" charset="0"/>
                <a:cs typeface="Arial" pitchFamily="34" charset="0"/>
              </a:rPr>
              <a:t>an</a:t>
            </a:r>
            <a:r>
              <a:rPr lang="en-US" sz="3600" dirty="0" smtClean="0">
                <a:solidFill>
                  <a:srgbClr val="FFFF00"/>
                </a:solidFill>
                <a:latin typeface="Arial" pitchFamily="34" charset="0"/>
                <a:cs typeface="Arial" pitchFamily="34" charset="0"/>
              </a:rPr>
              <a:t> </a:t>
            </a:r>
            <a:r>
              <a:rPr lang="en-US" sz="3600" dirty="0" err="1" smtClean="0">
                <a:solidFill>
                  <a:srgbClr val="FFFF00"/>
                </a:solidFill>
                <a:latin typeface="Arial" pitchFamily="34" charset="0"/>
                <a:cs typeface="Arial" pitchFamily="34" charset="0"/>
              </a:rPr>
              <a:t>Keahlian</a:t>
            </a:r>
            <a:r>
              <a:rPr lang="en-US" sz="3600" dirty="0" smtClean="0">
                <a:solidFill>
                  <a:srgbClr val="FFFF00"/>
                </a:solidFill>
                <a:latin typeface="Arial" pitchFamily="34" charset="0"/>
                <a:cs typeface="Arial" pitchFamily="34" charset="0"/>
              </a:rPr>
              <a:t> yang </a:t>
            </a:r>
            <a:r>
              <a:rPr lang="en-US" sz="3600" dirty="0" err="1" smtClean="0">
                <a:solidFill>
                  <a:srgbClr val="FFFF00"/>
                </a:solidFill>
                <a:latin typeface="Arial" pitchFamily="34" charset="0"/>
                <a:cs typeface="Arial" pitchFamily="34" charset="0"/>
              </a:rPr>
              <a:t>Dibutuhkan</a:t>
            </a:r>
            <a:r>
              <a:rPr lang="en-US" sz="3600" dirty="0" smtClean="0">
                <a:solidFill>
                  <a:srgbClr val="FFFF00"/>
                </a:solidFill>
                <a:latin typeface="Arial" pitchFamily="34" charset="0"/>
                <a:cs typeface="Arial" pitchFamily="34" charset="0"/>
              </a:rPr>
              <a:t> </a:t>
            </a:r>
            <a:r>
              <a:rPr lang="en-US" sz="3600" dirty="0" err="1" smtClean="0">
                <a:solidFill>
                  <a:srgbClr val="FFFF00"/>
                </a:solidFill>
                <a:latin typeface="Arial" pitchFamily="34" charset="0"/>
                <a:cs typeface="Arial" pitchFamily="34" charset="0"/>
              </a:rPr>
              <a:t>untuk</a:t>
            </a:r>
            <a:r>
              <a:rPr lang="en-US" sz="3600" dirty="0" smtClean="0">
                <a:solidFill>
                  <a:srgbClr val="FFFF00"/>
                </a:solidFill>
                <a:latin typeface="Arial" pitchFamily="34" charset="0"/>
                <a:cs typeface="Arial" pitchFamily="34" charset="0"/>
              </a:rPr>
              <a:t> </a:t>
            </a:r>
            <a:r>
              <a:rPr lang="en-US" sz="3600" dirty="0" err="1" smtClean="0">
                <a:solidFill>
                  <a:srgbClr val="FFFF00"/>
                </a:solidFill>
                <a:latin typeface="Arial" pitchFamily="34" charset="0"/>
                <a:cs typeface="Arial" pitchFamily="34" charset="0"/>
              </a:rPr>
              <a:t>Karier</a:t>
            </a:r>
            <a:r>
              <a:rPr lang="en-US" sz="3600" dirty="0" smtClean="0">
                <a:solidFill>
                  <a:srgbClr val="FFFF00"/>
                </a:solidFill>
                <a:latin typeface="Arial" pitchFamily="34" charset="0"/>
                <a:cs typeface="Arial" pitchFamily="34" charset="0"/>
              </a:rPr>
              <a:t> </a:t>
            </a:r>
            <a:r>
              <a:rPr lang="en-US" sz="3600" dirty="0" err="1" smtClean="0">
                <a:solidFill>
                  <a:srgbClr val="FFFF00"/>
                </a:solidFill>
                <a:latin typeface="Arial" pitchFamily="34" charset="0"/>
                <a:cs typeface="Arial" pitchFamily="34" charset="0"/>
              </a:rPr>
              <a:t>di</a:t>
            </a:r>
            <a:r>
              <a:rPr lang="en-US" sz="3600" dirty="0" smtClean="0">
                <a:solidFill>
                  <a:srgbClr val="FFFF00"/>
                </a:solidFill>
                <a:latin typeface="Arial" pitchFamily="34" charset="0"/>
                <a:cs typeface="Arial" pitchFamily="34" charset="0"/>
              </a:rPr>
              <a:t> </a:t>
            </a:r>
            <a:r>
              <a:rPr lang="en-US" sz="3600" dirty="0" err="1" smtClean="0">
                <a:solidFill>
                  <a:srgbClr val="FFFF00"/>
                </a:solidFill>
                <a:latin typeface="Arial" pitchFamily="34" charset="0"/>
                <a:cs typeface="Arial" pitchFamily="34" charset="0"/>
              </a:rPr>
              <a:t>Bidang</a:t>
            </a:r>
            <a:r>
              <a:rPr lang="en-US" sz="3600" dirty="0" smtClean="0">
                <a:solidFill>
                  <a:srgbClr val="FFFF00"/>
                </a:solidFill>
                <a:latin typeface="Arial" pitchFamily="34" charset="0"/>
                <a:cs typeface="Arial" pitchFamily="34" charset="0"/>
              </a:rPr>
              <a:t> </a:t>
            </a:r>
            <a:r>
              <a:rPr lang="en-US" sz="3600" dirty="0" err="1" smtClean="0">
                <a:solidFill>
                  <a:srgbClr val="FFFF00"/>
                </a:solidFill>
                <a:latin typeface="Arial" pitchFamily="34" charset="0"/>
                <a:cs typeface="Arial" pitchFamily="34" charset="0"/>
              </a:rPr>
              <a:t>Layanan</a:t>
            </a:r>
            <a:r>
              <a:rPr lang="en-US" sz="3600" dirty="0" smtClean="0">
                <a:solidFill>
                  <a:srgbClr val="FFFF00"/>
                </a:solidFill>
                <a:latin typeface="Arial" pitchFamily="34" charset="0"/>
                <a:cs typeface="Arial" pitchFamily="34" charset="0"/>
              </a:rPr>
              <a:t> </a:t>
            </a:r>
            <a:r>
              <a:rPr lang="en-US" sz="3600" dirty="0" err="1" smtClean="0">
                <a:solidFill>
                  <a:srgbClr val="FFFF00"/>
                </a:solidFill>
                <a:latin typeface="Arial" pitchFamily="34" charset="0"/>
                <a:cs typeface="Arial" pitchFamily="34" charset="0"/>
              </a:rPr>
              <a:t>Informasi</a:t>
            </a:r>
            <a:r>
              <a:rPr lang="en-US" sz="3600" dirty="0" smtClean="0">
                <a:solidFill>
                  <a:srgbClr val="FFFF00"/>
                </a:solidFill>
                <a:latin typeface="Arial" pitchFamily="34" charset="0"/>
                <a:cs typeface="Arial" pitchFamily="34" charset="0"/>
              </a:rPr>
              <a:t> </a:t>
            </a:r>
            <a:endParaRPr lang="en-US" sz="36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457200" y="2362200"/>
            <a:ext cx="8229600" cy="4267200"/>
          </a:xfrm>
        </p:spPr>
        <p:txBody>
          <a:bodyPr>
            <a:normAutofit/>
          </a:bodyPr>
          <a:lstStyle/>
          <a:p>
            <a:pPr algn="just">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Pengembangan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sistem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informasi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membutuhkan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pengetahuan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keahlian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tertentu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Spesialis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informasi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menerapkan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pengetahuan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keahlian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secara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kontinu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Pengguna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menerapkannya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ketika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mereka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pernah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ikut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terlibat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komputasi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pengguna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akhir</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xmlns="" val="34264776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err="1" smtClean="0">
                <a:solidFill>
                  <a:srgbClr val="FFFF00"/>
                </a:solidFill>
                <a:latin typeface="Arial" pitchFamily="34" charset="0"/>
                <a:cs typeface="Arial" pitchFamily="34" charset="0"/>
              </a:rPr>
              <a:t>Pengetahuan</a:t>
            </a:r>
            <a:r>
              <a:rPr lang="en-US" sz="3600" dirty="0" smtClean="0">
                <a:solidFill>
                  <a:srgbClr val="FFFF00"/>
                </a:solidFill>
                <a:latin typeface="Arial" pitchFamily="34" charset="0"/>
                <a:cs typeface="Arial" pitchFamily="34" charset="0"/>
              </a:rPr>
              <a:t>  </a:t>
            </a:r>
            <a:r>
              <a:rPr lang="en-US" sz="3600" dirty="0" err="1" smtClean="0">
                <a:solidFill>
                  <a:srgbClr val="FFFF00"/>
                </a:solidFill>
                <a:latin typeface="Arial" pitchFamily="34" charset="0"/>
                <a:cs typeface="Arial" pitchFamily="34" charset="0"/>
              </a:rPr>
              <a:t>Pengembangan</a:t>
            </a:r>
            <a:r>
              <a:rPr lang="en-US" sz="3600" dirty="0" smtClean="0">
                <a:solidFill>
                  <a:srgbClr val="FFFF00"/>
                </a:solidFill>
                <a:latin typeface="Arial" pitchFamily="34" charset="0"/>
                <a:cs typeface="Arial" pitchFamily="34" charset="0"/>
              </a:rPr>
              <a:t> </a:t>
            </a:r>
            <a:r>
              <a:rPr lang="en-US" sz="3600" dirty="0" err="1" smtClean="0">
                <a:solidFill>
                  <a:srgbClr val="FFFF00"/>
                </a:solidFill>
                <a:latin typeface="Arial" pitchFamily="34" charset="0"/>
                <a:cs typeface="Arial" pitchFamily="34" charset="0"/>
              </a:rPr>
              <a:t>Sistem</a:t>
            </a:r>
            <a:r>
              <a:rPr lang="en-US" sz="3600" dirty="0" smtClean="0">
                <a:solidFill>
                  <a:srgbClr val="FFFF00"/>
                </a:solidFill>
                <a:latin typeface="Arial" pitchFamily="34" charset="0"/>
                <a:cs typeface="Arial" pitchFamily="34" charset="0"/>
              </a:rPr>
              <a:t> </a:t>
            </a:r>
            <a:endParaRPr lang="en-US" sz="36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algn="just"/>
            <a:r>
              <a:rPr lang="en-US" sz="2400" dirty="0" err="1" smtClean="0">
                <a:latin typeface="Arial" pitchFamily="34" charset="0"/>
                <a:cs typeface="Arial" pitchFamily="34" charset="0"/>
              </a:rPr>
              <a:t>Pengetahuan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adalah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sesuatu</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dapat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dipelajari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baik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itu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melalui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mata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kuliah</a:t>
            </a:r>
            <a:r>
              <a:rPr lang="en-US" sz="2400" dirty="0" smtClean="0">
                <a:latin typeface="Arial" pitchFamily="34" charset="0"/>
                <a:cs typeface="Arial" pitchFamily="34" charset="0"/>
              </a:rPr>
              <a:t> normal </a:t>
            </a:r>
            <a:r>
              <a:rPr lang="en-US" sz="2400" dirty="0" err="1" smtClean="0">
                <a:latin typeface="Arial" pitchFamily="34" charset="0"/>
                <a:cs typeface="Arial" pitchFamily="34" charset="0"/>
              </a:rPr>
              <a:t>maupun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melalui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upaya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sendiri</a:t>
            </a:r>
            <a:r>
              <a:rPr lang="en-US" sz="2400" dirty="0" smtClean="0">
                <a:latin typeface="Arial" pitchFamily="34" charset="0"/>
                <a:cs typeface="Arial" pitchFamily="34" charset="0"/>
              </a:rPr>
              <a:t>.</a:t>
            </a:r>
          </a:p>
          <a:p>
            <a:pPr algn="just"/>
            <a:r>
              <a:rPr lang="en-US" sz="2400" dirty="0" err="1" smtClean="0">
                <a:latin typeface="Arial" pitchFamily="34" charset="0"/>
                <a:cs typeface="Arial" pitchFamily="34" charset="0"/>
              </a:rPr>
              <a:t>Pengetahuan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komputer</a:t>
            </a:r>
            <a:r>
              <a:rPr lang="en-US" sz="2400" dirty="0" smtClean="0">
                <a:latin typeface="Arial" pitchFamily="34" charset="0"/>
                <a:cs typeface="Arial" pitchFamily="34" charset="0"/>
              </a:rPr>
              <a:t> (computer literacy) </a:t>
            </a:r>
            <a:endParaRPr lang="id-ID" sz="2400" dirty="0" smtClean="0">
              <a:latin typeface="Arial" pitchFamily="34" charset="0"/>
              <a:cs typeface="Arial" pitchFamily="34" charset="0"/>
            </a:endParaRPr>
          </a:p>
          <a:p>
            <a:pPr algn="just"/>
            <a:r>
              <a:rPr lang="en-US" sz="2400" dirty="0" err="1" smtClean="0">
                <a:latin typeface="Arial" pitchFamily="34" charset="0"/>
                <a:cs typeface="Arial" pitchFamily="34" charset="0"/>
              </a:rPr>
              <a:t>Pengetahuan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informasi</a:t>
            </a:r>
            <a:r>
              <a:rPr lang="en-US" sz="2400" dirty="0" smtClean="0">
                <a:latin typeface="Arial" pitchFamily="34" charset="0"/>
                <a:cs typeface="Arial" pitchFamily="34" charset="0"/>
              </a:rPr>
              <a:t> (information literacy) </a:t>
            </a:r>
            <a:endParaRPr lang="id-ID" sz="2400" dirty="0" smtClean="0">
              <a:latin typeface="Arial" pitchFamily="34" charset="0"/>
              <a:cs typeface="Arial" pitchFamily="34" charset="0"/>
            </a:endParaRPr>
          </a:p>
          <a:p>
            <a:pPr algn="just"/>
            <a:r>
              <a:rPr lang="en-US" sz="2400" dirty="0" err="1" smtClean="0">
                <a:latin typeface="Arial" pitchFamily="34" charset="0"/>
                <a:cs typeface="Arial" pitchFamily="34" charset="0"/>
              </a:rPr>
              <a:t>Dasar-dasar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bisnis</a:t>
            </a:r>
            <a:r>
              <a:rPr lang="en-US" sz="2400" dirty="0" smtClean="0">
                <a:latin typeface="Arial" pitchFamily="34" charset="0"/>
                <a:cs typeface="Arial" pitchFamily="34" charset="0"/>
              </a:rPr>
              <a:t> systems theory)</a:t>
            </a:r>
          </a:p>
        </p:txBody>
      </p:sp>
    </p:spTree>
    <p:extLst>
      <p:ext uri="{BB962C8B-B14F-4D97-AF65-F5344CB8AC3E}">
        <p14:creationId xmlns:p14="http://schemas.microsoft.com/office/powerpoint/2010/main" xmlns="" val="4245266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err="1" smtClean="0">
                <a:solidFill>
                  <a:srgbClr val="FFFF00"/>
                </a:solidFill>
                <a:latin typeface="Arial" pitchFamily="34" charset="0"/>
                <a:cs typeface="Arial" pitchFamily="34" charset="0"/>
              </a:rPr>
              <a:t>Keahlian</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Pengembangan</a:t>
            </a:r>
            <a:r>
              <a:rPr lang="en-US" sz="3200" dirty="0" smtClean="0">
                <a:solidFill>
                  <a:srgbClr val="FFFF00"/>
                </a:solidFill>
                <a:latin typeface="Arial" pitchFamily="34" charset="0"/>
                <a:cs typeface="Arial" pitchFamily="34" charset="0"/>
              </a:rPr>
              <a:t> </a:t>
            </a:r>
            <a:r>
              <a:rPr lang="en-US" sz="3200" dirty="0" err="1">
                <a:solidFill>
                  <a:srgbClr val="FFFF00"/>
                </a:solidFill>
                <a:latin typeface="Arial" pitchFamily="34" charset="0"/>
                <a:cs typeface="Arial" pitchFamily="34" charset="0"/>
              </a:rPr>
              <a:t>S</a:t>
            </a:r>
            <a:r>
              <a:rPr lang="en-US" sz="3200" dirty="0" err="1" smtClean="0">
                <a:solidFill>
                  <a:srgbClr val="FFFF00"/>
                </a:solidFill>
                <a:latin typeface="Arial" pitchFamily="34" charset="0"/>
                <a:cs typeface="Arial" pitchFamily="34" charset="0"/>
              </a:rPr>
              <a:t>istem</a:t>
            </a:r>
            <a:r>
              <a:rPr lang="en-US" sz="3200" dirty="0" smtClean="0">
                <a:solidFill>
                  <a:srgbClr val="FFFF00"/>
                </a:solidFill>
                <a:latin typeface="Arial" pitchFamily="34" charset="0"/>
                <a:cs typeface="Arial" pitchFamily="34" charset="0"/>
              </a:rPr>
              <a:t> </a:t>
            </a:r>
            <a:endParaRPr lang="en-US" sz="32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en-US" sz="2400" dirty="0" err="1" smtClean="0">
                <a:latin typeface="Arial" pitchFamily="34" charset="0"/>
                <a:cs typeface="Arial" pitchFamily="34" charset="0"/>
              </a:rPr>
              <a:t>Keahlian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komunikasi</a:t>
            </a:r>
            <a:r>
              <a:rPr lang="en-US" sz="2400" dirty="0" smtClean="0">
                <a:latin typeface="Arial" pitchFamily="34" charset="0"/>
                <a:cs typeface="Arial" pitchFamily="34" charset="0"/>
              </a:rPr>
              <a:t> (communications skills) </a:t>
            </a:r>
            <a:endParaRPr lang="id-ID" sz="2400" dirty="0" smtClean="0">
              <a:latin typeface="Arial" pitchFamily="34" charset="0"/>
              <a:cs typeface="Arial" pitchFamily="34" charset="0"/>
            </a:endParaRPr>
          </a:p>
          <a:p>
            <a:pPr algn="just"/>
            <a:r>
              <a:rPr lang="en-US" sz="2400" dirty="0" err="1" smtClean="0">
                <a:latin typeface="Arial" pitchFamily="34" charset="0"/>
                <a:cs typeface="Arial" pitchFamily="34" charset="0"/>
              </a:rPr>
              <a:t>Kemampuan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analisis</a:t>
            </a:r>
            <a:r>
              <a:rPr lang="en-US" sz="2400" dirty="0" smtClean="0">
                <a:latin typeface="Arial" pitchFamily="34" charset="0"/>
                <a:cs typeface="Arial" pitchFamily="34" charset="0"/>
              </a:rPr>
              <a:t> (analytical ability) </a:t>
            </a:r>
            <a:endParaRPr lang="id-ID" sz="2400" dirty="0" smtClean="0">
              <a:latin typeface="Arial" pitchFamily="34" charset="0"/>
              <a:cs typeface="Arial" pitchFamily="34" charset="0"/>
            </a:endParaRPr>
          </a:p>
          <a:p>
            <a:pPr algn="just"/>
            <a:r>
              <a:rPr lang="en-US" sz="2400" dirty="0" err="1" smtClean="0">
                <a:latin typeface="Arial" pitchFamily="34" charset="0"/>
                <a:cs typeface="Arial" pitchFamily="34" charset="0"/>
              </a:rPr>
              <a:t>Kreativitas</a:t>
            </a:r>
            <a:r>
              <a:rPr lang="en-US" sz="2400" dirty="0" smtClean="0">
                <a:latin typeface="Arial" pitchFamily="34" charset="0"/>
                <a:cs typeface="Arial" pitchFamily="34" charset="0"/>
              </a:rPr>
              <a:t> (creativity) </a:t>
            </a:r>
            <a:endParaRPr lang="id-ID" sz="2400" dirty="0" smtClean="0">
              <a:latin typeface="Arial" pitchFamily="34" charset="0"/>
              <a:cs typeface="Arial" pitchFamily="34" charset="0"/>
            </a:endParaRPr>
          </a:p>
          <a:p>
            <a:pPr algn="just"/>
            <a:r>
              <a:rPr lang="en-US" sz="2400" dirty="0" err="1" smtClean="0">
                <a:latin typeface="Arial" pitchFamily="34" charset="0"/>
                <a:cs typeface="Arial" pitchFamily="34" charset="0"/>
              </a:rPr>
              <a:t>Kepemimpinan</a:t>
            </a:r>
            <a:r>
              <a:rPr lang="en-US" sz="2400" dirty="0" smtClean="0">
                <a:latin typeface="Arial" pitchFamily="34" charset="0"/>
                <a:cs typeface="Arial" pitchFamily="34" charset="0"/>
              </a:rPr>
              <a:t> (leadership)</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xmlns="" val="2603176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76400" y="571500"/>
            <a:ext cx="6553200" cy="646331"/>
          </a:xfrm>
          <a:prstGeom prst="rect">
            <a:avLst/>
          </a:prstGeom>
          <a:noFill/>
        </p:spPr>
        <p:txBody>
          <a:bodyPr wrap="square" rtlCol="0">
            <a:spAutoFit/>
          </a:bodyPr>
          <a:lstStyle/>
          <a:p>
            <a:pPr algn="ctr"/>
            <a:r>
              <a:rPr lang="id-ID" sz="3600" b="1" dirty="0" smtClean="0">
                <a:solidFill>
                  <a:srgbClr val="FFFF00"/>
                </a:solidFill>
                <a:latin typeface="Arial" pitchFamily="34" charset="0"/>
                <a:cs typeface="Arial" pitchFamily="34" charset="0"/>
              </a:rPr>
              <a:t>Tujuan Belajar</a:t>
            </a:r>
            <a:endParaRPr lang="en-US" sz="3600" b="1" dirty="0">
              <a:solidFill>
                <a:srgbClr val="FFFF00"/>
              </a:solidFill>
              <a:latin typeface="Arial" pitchFamily="34" charset="0"/>
              <a:cs typeface="Arial" pitchFamily="34" charset="0"/>
            </a:endParaRPr>
          </a:p>
        </p:txBody>
      </p:sp>
      <p:sp>
        <p:nvSpPr>
          <p:cNvPr id="6" name="Content Placeholder 5"/>
          <p:cNvSpPr>
            <a:spLocks noGrp="1"/>
          </p:cNvSpPr>
          <p:nvPr>
            <p:ph idx="1"/>
          </p:nvPr>
        </p:nvSpPr>
        <p:spPr>
          <a:xfrm>
            <a:off x="914400" y="1124744"/>
            <a:ext cx="7772400" cy="5230816"/>
          </a:xfrm>
        </p:spPr>
        <p:txBody>
          <a:bodyPr>
            <a:noAutofit/>
          </a:bodyPr>
          <a:lstStyle/>
          <a:p>
            <a:pPr marL="514350" indent="-514350">
              <a:buFont typeface="+mj-lt"/>
              <a:buAutoNum type="arabicPeriod"/>
            </a:pPr>
            <a:r>
              <a:rPr lang="id-ID" sz="2400" dirty="0">
                <a:latin typeface="Arial" pitchFamily="34" charset="0"/>
                <a:ea typeface="Tahoma" pitchFamily="34" charset="0"/>
                <a:cs typeface="Arial" pitchFamily="34" charset="0"/>
              </a:rPr>
              <a:t>Mengetahui adanya perubahan konteks organisasional bagi pengembang dan penggunaan sistem dari struktur fisik ke struktur maya.</a:t>
            </a:r>
            <a:br>
              <a:rPr lang="id-ID" sz="2400" dirty="0">
                <a:latin typeface="Arial" pitchFamily="34" charset="0"/>
                <a:ea typeface="Tahoma" pitchFamily="34" charset="0"/>
                <a:cs typeface="Arial" pitchFamily="34" charset="0"/>
              </a:rPr>
            </a:br>
            <a:endParaRPr lang="id-ID" sz="2400" dirty="0">
              <a:latin typeface="Arial" pitchFamily="34" charset="0"/>
              <a:ea typeface="Tahoma" pitchFamily="34" charset="0"/>
              <a:cs typeface="Arial" pitchFamily="34" charset="0"/>
            </a:endParaRPr>
          </a:p>
          <a:p>
            <a:pPr marL="514350" indent="-514350">
              <a:buFont typeface="+mj-lt"/>
              <a:buAutoNum type="arabicPeriod"/>
            </a:pPr>
            <a:r>
              <a:rPr lang="id-ID" sz="2400" dirty="0">
                <a:latin typeface="Arial" pitchFamily="34" charset="0"/>
                <a:ea typeface="Tahoma" pitchFamily="34" charset="0"/>
                <a:cs typeface="Arial" pitchFamily="34" charset="0"/>
              </a:rPr>
              <a:t>Mengetahui siapa saja specialis informasi itu dan bagaimana mereka dapat diintegrasikan kedalam suatu organisasi layanan informasi </a:t>
            </a:r>
            <a:r>
              <a:rPr lang="id-ID" sz="2400" i="1" dirty="0">
                <a:latin typeface="Arial" pitchFamily="34" charset="0"/>
                <a:ea typeface="Tahoma" pitchFamily="34" charset="0"/>
                <a:cs typeface="Arial" pitchFamily="34" charset="0"/>
              </a:rPr>
              <a:t>(infomation service).</a:t>
            </a:r>
            <a:r>
              <a:rPr lang="id-ID" sz="2400" dirty="0">
                <a:latin typeface="Arial" pitchFamily="34" charset="0"/>
                <a:ea typeface="Tahoma" pitchFamily="34" charset="0"/>
                <a:cs typeface="Arial" pitchFamily="34" charset="0"/>
              </a:rPr>
              <a:t/>
            </a:r>
            <a:br>
              <a:rPr lang="id-ID" sz="2400" dirty="0">
                <a:latin typeface="Arial" pitchFamily="34" charset="0"/>
                <a:ea typeface="Tahoma" pitchFamily="34" charset="0"/>
                <a:cs typeface="Arial" pitchFamily="34" charset="0"/>
              </a:rPr>
            </a:br>
            <a:endParaRPr lang="id-ID" sz="2400" dirty="0">
              <a:latin typeface="Arial" pitchFamily="34" charset="0"/>
              <a:ea typeface="Tahoma" pitchFamily="34" charset="0"/>
              <a:cs typeface="Arial" pitchFamily="34" charset="0"/>
            </a:endParaRPr>
          </a:p>
          <a:p>
            <a:pPr marL="514350" indent="-514350">
              <a:buFont typeface="+mj-lt"/>
              <a:buAutoNum type="arabicPeriod"/>
            </a:pPr>
            <a:r>
              <a:rPr lang="id-ID" sz="2400" dirty="0">
                <a:latin typeface="Arial" pitchFamily="34" charset="0"/>
                <a:ea typeface="Tahoma" pitchFamily="34" charset="0"/>
                <a:cs typeface="Arial" pitchFamily="34" charset="0"/>
              </a:rPr>
              <a:t>Mewaspadai arah-arah baru yang mungkin diambil oleh organisasi layanan informasi.</a:t>
            </a:r>
            <a:br>
              <a:rPr lang="id-ID" sz="2400" dirty="0">
                <a:latin typeface="Arial" pitchFamily="34" charset="0"/>
                <a:ea typeface="Tahoma" pitchFamily="34" charset="0"/>
                <a:cs typeface="Arial" pitchFamily="34" charset="0"/>
              </a:rPr>
            </a:br>
            <a:endParaRPr lang="id-ID" sz="2400" dirty="0">
              <a:latin typeface="Arial" pitchFamily="34" charset="0"/>
              <a:ea typeface="Tahoma" pitchFamily="34" charset="0"/>
              <a:cs typeface="Arial" pitchFamily="34" charset="0"/>
            </a:endParaRPr>
          </a:p>
          <a:p>
            <a:pPr marL="514350" indent="-514350">
              <a:buFont typeface="+mj-lt"/>
              <a:buAutoNum type="arabicPeriod"/>
            </a:pPr>
            <a:r>
              <a:rPr lang="id-ID" sz="2400" dirty="0">
                <a:latin typeface="Arial" pitchFamily="34" charset="0"/>
                <a:ea typeface="Tahoma" pitchFamily="34" charset="0"/>
                <a:cs typeface="Arial" pitchFamily="34" charset="0"/>
              </a:rPr>
              <a:t>Memahami apa yang di maksud dengan “komputasi pengguna akhir” </a:t>
            </a:r>
            <a:r>
              <a:rPr lang="id-ID" sz="2400" i="1" dirty="0">
                <a:latin typeface="Arial" pitchFamily="34" charset="0"/>
                <a:ea typeface="Tahoma" pitchFamily="34" charset="0"/>
                <a:cs typeface="Arial" pitchFamily="34" charset="0"/>
              </a:rPr>
              <a:t>(“end-user computing”).</a:t>
            </a:r>
            <a:r>
              <a:rPr lang="id-ID" sz="2400" dirty="0">
                <a:latin typeface="Arial" pitchFamily="34" charset="0"/>
                <a:ea typeface="Tahoma" pitchFamily="34" charset="0"/>
                <a:cs typeface="Arial" pitchFamily="34" charset="0"/>
              </a:rPr>
              <a:t> </a:t>
            </a:r>
            <a:br>
              <a:rPr lang="id-ID" sz="2400" dirty="0">
                <a:latin typeface="Arial" pitchFamily="34" charset="0"/>
                <a:ea typeface="Tahoma" pitchFamily="34" charset="0"/>
                <a:cs typeface="Arial" pitchFamily="34" charset="0"/>
              </a:rPr>
            </a:br>
            <a:r>
              <a:rPr lang="id-ID" sz="2400" dirty="0">
                <a:latin typeface="Arial" pitchFamily="34" charset="0"/>
                <a:ea typeface="Tahoma" pitchFamily="34" charset="0"/>
                <a:cs typeface="Arial" pitchFamily="34" charset="0"/>
              </a:rPr>
              <a:t/>
            </a:r>
            <a:br>
              <a:rPr lang="id-ID" sz="2400" dirty="0">
                <a:latin typeface="Arial" pitchFamily="34" charset="0"/>
                <a:ea typeface="Tahoma" pitchFamily="34" charset="0"/>
                <a:cs typeface="Arial" pitchFamily="34" charset="0"/>
              </a:rPr>
            </a:br>
            <a:endParaRPr lang="id-ID" sz="24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500" autoRev="1" fill="hold"/>
                                        <p:tgtEl>
                                          <p:spTgt spid="5">
                                            <p:txEl>
                                              <p:pRg st="0" end="0"/>
                                            </p:txEl>
                                          </p:spTgt>
                                        </p:tgtEl>
                                        <p:attrNameLst>
                                          <p:attrName>style.color</p:attrName>
                                        </p:attrNameLst>
                                      </p:cBhvr>
                                      <p:to>
                                        <p:clrVal>
                                          <a:srgbClr val="FFFF00"/>
                                        </p:clrVal>
                                      </p:to>
                                    </p:set>
                                    <p:set>
                                      <p:cBhvr>
                                        <p:cTn id="7" dur="500" autoRev="1" fill="hold"/>
                                        <p:tgtEl>
                                          <p:spTgt spid="5">
                                            <p:txEl>
                                              <p:pRg st="0" end="0"/>
                                            </p:txEl>
                                          </p:spTgt>
                                        </p:tgtEl>
                                        <p:attrNameLst>
                                          <p:attrName>fillcolor</p:attrName>
                                        </p:attrNameLst>
                                      </p:cBhvr>
                                      <p:to>
                                        <p:clrVal>
                                          <a:srgbClr val="FFFF00"/>
                                        </p:clrVal>
                                      </p:to>
                                    </p:set>
                                    <p:set>
                                      <p:cBhvr>
                                        <p:cTn id="8" dur="500" autoRev="1" fill="hold"/>
                                        <p:tgtEl>
                                          <p:spTgt spid="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err="1" smtClean="0">
                <a:solidFill>
                  <a:srgbClr val="FFFF00"/>
                </a:solidFill>
                <a:latin typeface="Arial" pitchFamily="34" charset="0"/>
                <a:cs typeface="Arial" pitchFamily="34" charset="0"/>
              </a:rPr>
              <a:t>Mengelola</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Pengetahuan</a:t>
            </a:r>
            <a:r>
              <a:rPr lang="en-US" sz="3200" dirty="0" smtClean="0">
                <a:solidFill>
                  <a:srgbClr val="FFFF00"/>
                </a:solidFill>
                <a:latin typeface="Arial" pitchFamily="34" charset="0"/>
                <a:cs typeface="Arial" pitchFamily="34" charset="0"/>
              </a:rPr>
              <a:t> Yang </a:t>
            </a:r>
            <a:r>
              <a:rPr lang="en-US" sz="3200" dirty="0" err="1" smtClean="0">
                <a:solidFill>
                  <a:srgbClr val="FFFF00"/>
                </a:solidFill>
                <a:latin typeface="Arial" pitchFamily="34" charset="0"/>
                <a:cs typeface="Arial" pitchFamily="34" charset="0"/>
              </a:rPr>
              <a:t>Ditunjukkan</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Oleh</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Sumber</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Daya</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Informasi</a:t>
            </a:r>
            <a:r>
              <a:rPr lang="en-US" sz="3200" dirty="0" smtClean="0">
                <a:solidFill>
                  <a:srgbClr val="FFFF00"/>
                </a:solidFill>
                <a:latin typeface="Arial" pitchFamily="34" charset="0"/>
                <a:cs typeface="Arial" pitchFamily="34" charset="0"/>
              </a:rPr>
              <a:t> Perusahaan</a:t>
            </a:r>
            <a:endParaRPr lang="en-US" sz="32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Beberapa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sumber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daya</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mencerminkan</a:t>
            </a:r>
            <a:endParaRPr lang="en-US" sz="2400" dirty="0">
              <a:latin typeface="Arial" pitchFamily="34" charset="0"/>
              <a:cs typeface="Arial" pitchFamily="34" charset="0"/>
            </a:endParaRPr>
          </a:p>
          <a:p>
            <a:pPr algn="just">
              <a:buNone/>
            </a:pPr>
            <a:r>
              <a:rPr lang="en-US" sz="2400" dirty="0" err="1" smtClean="0">
                <a:latin typeface="Arial" pitchFamily="34" charset="0"/>
                <a:cs typeface="Arial" pitchFamily="34" charset="0"/>
              </a:rPr>
              <a:t>gudang-gudang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penyimpanan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pengetahuan</a:t>
            </a:r>
            <a:r>
              <a:rPr lang="en-US" sz="2400" dirty="0" smtClean="0">
                <a:latin typeface="Arial" pitchFamily="34" charset="0"/>
                <a:cs typeface="Arial" pitchFamily="34" charset="0"/>
              </a:rPr>
              <a:t> yang</a:t>
            </a:r>
          </a:p>
          <a:p>
            <a:pPr algn="just">
              <a:buNone/>
            </a:pPr>
            <a:r>
              <a:rPr lang="en-US" sz="2400" dirty="0" err="1" smtClean="0">
                <a:latin typeface="Arial" pitchFamily="34" charset="0"/>
                <a:cs typeface="Arial" pitchFamily="34" charset="0"/>
              </a:rPr>
              <a:t>berharga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yaitu</a:t>
            </a:r>
            <a:r>
              <a:rPr lang="en-US" sz="2400" dirty="0" smtClean="0">
                <a:latin typeface="Arial" pitchFamily="34" charset="0"/>
                <a:cs typeface="Arial" pitchFamily="34" charset="0"/>
              </a:rPr>
              <a:t>:</a:t>
            </a:r>
          </a:p>
          <a:p>
            <a:pPr marL="514350" indent="-514350">
              <a:buFont typeface="+mj-lt"/>
              <a:buAutoNum type="arabicPeriod"/>
            </a:pPr>
            <a:r>
              <a:rPr lang="en-US" sz="2400" dirty="0" err="1" smtClean="0">
                <a:latin typeface="Arial" pitchFamily="34" charset="0"/>
                <a:cs typeface="Arial" pitchFamily="34" charset="0"/>
              </a:rPr>
              <a:t>Peranti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keras</a:t>
            </a:r>
            <a:r>
              <a:rPr lang="en-US" sz="2400" dirty="0" smtClean="0">
                <a:latin typeface="Arial" pitchFamily="34" charset="0"/>
                <a:cs typeface="Arial" pitchFamily="34" charset="0"/>
              </a:rPr>
              <a:t>;</a:t>
            </a:r>
          </a:p>
          <a:p>
            <a:pPr marL="514350" indent="-514350">
              <a:buFont typeface="+mj-lt"/>
              <a:buAutoNum type="arabicPeriod"/>
            </a:pPr>
            <a:r>
              <a:rPr lang="en-US" sz="2400" dirty="0" err="1" smtClean="0">
                <a:latin typeface="Arial" pitchFamily="34" charset="0"/>
                <a:cs typeface="Arial" pitchFamily="34" charset="0"/>
              </a:rPr>
              <a:t>Peranti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lunak</a:t>
            </a:r>
            <a:r>
              <a:rPr lang="en-US" sz="2400" dirty="0">
                <a:latin typeface="Arial" pitchFamily="34" charset="0"/>
                <a:cs typeface="Arial" pitchFamily="34" charset="0"/>
              </a:rPr>
              <a:t>;</a:t>
            </a:r>
            <a:endParaRPr lang="en-US" sz="2400" dirty="0" smtClean="0">
              <a:latin typeface="Arial" pitchFamily="34" charset="0"/>
              <a:cs typeface="Arial" pitchFamily="34" charset="0"/>
            </a:endParaRPr>
          </a:p>
          <a:p>
            <a:pPr marL="514350" indent="-514350">
              <a:buFont typeface="+mj-lt"/>
              <a:buAutoNum type="arabicPeriod"/>
            </a:pPr>
            <a:r>
              <a:rPr lang="en-US" sz="2400" dirty="0" err="1" smtClean="0">
                <a:latin typeface="Arial" pitchFamily="34" charset="0"/>
                <a:cs typeface="Arial" pitchFamily="34" charset="0"/>
              </a:rPr>
              <a:t>Spesialis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informasi</a:t>
            </a:r>
            <a:r>
              <a:rPr lang="en-US" sz="2400" dirty="0" smtClean="0">
                <a:latin typeface="Arial" pitchFamily="34" charset="0"/>
                <a:cs typeface="Arial" pitchFamily="34" charset="0"/>
              </a:rPr>
              <a:t>;</a:t>
            </a:r>
          </a:p>
          <a:p>
            <a:pPr marL="514350" indent="-514350">
              <a:buFont typeface="+mj-lt"/>
              <a:buAutoNum type="arabicPeriod"/>
            </a:pPr>
            <a:r>
              <a:rPr lang="en-US" sz="2400" dirty="0" err="1" smtClean="0">
                <a:latin typeface="Arial" pitchFamily="34" charset="0"/>
                <a:cs typeface="Arial" pitchFamily="34" charset="0"/>
              </a:rPr>
              <a:t>Pengguna</a:t>
            </a:r>
            <a:r>
              <a:rPr lang="en-US" sz="2400" dirty="0" smtClean="0">
                <a:latin typeface="Arial" pitchFamily="34" charset="0"/>
                <a:cs typeface="Arial" pitchFamily="34" charset="0"/>
              </a:rPr>
              <a:t>;</a:t>
            </a:r>
          </a:p>
          <a:p>
            <a:pPr marL="514350" indent="-514350">
              <a:buFont typeface="+mj-lt"/>
              <a:buAutoNum type="arabicPeriod"/>
            </a:pPr>
            <a:r>
              <a:rPr lang="en-US" sz="2400" dirty="0" err="1" smtClean="0">
                <a:latin typeface="Arial" pitchFamily="34" charset="0"/>
                <a:cs typeface="Arial" pitchFamily="34" charset="0"/>
              </a:rPr>
              <a:t>Fasilitas</a:t>
            </a:r>
            <a:r>
              <a:rPr lang="en-US" sz="2400" dirty="0" smtClean="0">
                <a:latin typeface="Arial" pitchFamily="34" charset="0"/>
                <a:cs typeface="Arial" pitchFamily="34" charset="0"/>
              </a:rPr>
              <a:t>;</a:t>
            </a:r>
          </a:p>
          <a:p>
            <a:pPr marL="514350" indent="-514350">
              <a:buFont typeface="+mj-lt"/>
              <a:buAutoNum type="arabicPeriod"/>
            </a:pPr>
            <a:r>
              <a:rPr lang="en-US" sz="2400" dirty="0" smtClean="0">
                <a:latin typeface="Arial" pitchFamily="34" charset="0"/>
                <a:cs typeface="Arial" pitchFamily="34" charset="0"/>
              </a:rPr>
              <a:t>Basis data; </a:t>
            </a:r>
            <a:r>
              <a:rPr lang="en-US" sz="2400" dirty="0" err="1" smtClean="0">
                <a:latin typeface="Arial" pitchFamily="34" charset="0"/>
                <a:cs typeface="Arial" pitchFamily="34" charset="0"/>
              </a:rPr>
              <a:t>dan</a:t>
            </a:r>
            <a:endParaRPr lang="en-US" sz="2400" dirty="0" smtClean="0">
              <a:latin typeface="Arial" pitchFamily="34" charset="0"/>
              <a:cs typeface="Arial" pitchFamily="34" charset="0"/>
            </a:endParaRPr>
          </a:p>
          <a:p>
            <a:pPr marL="514350" indent="-514350">
              <a:buFont typeface="+mj-lt"/>
              <a:buAutoNum type="arabicPeriod"/>
            </a:pPr>
            <a:r>
              <a:rPr lang="en-US" sz="2400" dirty="0" err="1" smtClean="0">
                <a:latin typeface="Arial" pitchFamily="34" charset="0"/>
                <a:cs typeface="Arial" pitchFamily="34" charset="0"/>
              </a:rPr>
              <a:t>Informasi</a:t>
            </a:r>
            <a:r>
              <a:rPr lang="en-US" sz="2400" dirty="0" smtClean="0">
                <a:latin typeface="Arial" pitchFamily="34" charset="0"/>
                <a:cs typeface="Arial" pitchFamily="34" charset="0"/>
              </a:rPr>
              <a:t>.</a:t>
            </a:r>
          </a:p>
          <a:p>
            <a:pPr marL="514350" indent="-514350">
              <a:buFont typeface="+mj-lt"/>
              <a:buAutoNum type="arabicPeriod"/>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xmlns="" val="28213497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err="1" smtClean="0">
                <a:solidFill>
                  <a:srgbClr val="FFFF00"/>
                </a:solidFill>
                <a:latin typeface="Arial" pitchFamily="34" charset="0"/>
                <a:cs typeface="Arial" pitchFamily="34" charset="0"/>
              </a:rPr>
              <a:t>Otomatisasi</a:t>
            </a:r>
            <a:r>
              <a:rPr lang="en-US" sz="3200" dirty="0" smtClean="0">
                <a:solidFill>
                  <a:srgbClr val="FFFF00"/>
                </a:solidFill>
                <a:latin typeface="Arial" pitchFamily="34" charset="0"/>
                <a:cs typeface="Arial" pitchFamily="34" charset="0"/>
              </a:rPr>
              <a:t> Kantor</a:t>
            </a:r>
            <a:endParaRPr lang="en-US" sz="32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en-US" sz="2400" dirty="0" err="1" smtClean="0">
                <a:latin typeface="Arial" pitchFamily="34" charset="0"/>
                <a:cs typeface="Arial" pitchFamily="34" charset="0"/>
              </a:rPr>
              <a:t>Otomatisasi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kantor</a:t>
            </a:r>
            <a:r>
              <a:rPr lang="en-US" sz="2400" dirty="0" smtClean="0">
                <a:latin typeface="Arial" pitchFamily="34" charset="0"/>
                <a:cs typeface="Arial" pitchFamily="34" charset="0"/>
              </a:rPr>
              <a:t> (office automation) </a:t>
            </a:r>
            <a:r>
              <a:rPr lang="en-US" sz="2400" dirty="0" err="1" smtClean="0">
                <a:latin typeface="Arial" pitchFamily="34" charset="0"/>
                <a:cs typeface="Arial" pitchFamily="34" charset="0"/>
              </a:rPr>
              <a:t>adalah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penerapan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otomatisasi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seperti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teknologi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komputer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pekerjaan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kantor</a:t>
            </a:r>
            <a:r>
              <a:rPr lang="en-US" sz="2400" dirty="0" smtClean="0">
                <a:latin typeface="Arial" pitchFamily="34" charset="0"/>
                <a:cs typeface="Arial" pitchFamily="34" charset="0"/>
              </a:rPr>
              <a:t>.</a:t>
            </a:r>
          </a:p>
          <a:p>
            <a:pPr algn="just"/>
            <a:r>
              <a:rPr lang="en-US" sz="2400" dirty="0" smtClean="0">
                <a:latin typeface="Arial" pitchFamily="34" charset="0"/>
                <a:cs typeface="Arial" pitchFamily="34" charset="0"/>
              </a:rPr>
              <a:t>OA </a:t>
            </a:r>
            <a:r>
              <a:rPr lang="en-US" sz="2400" dirty="0" err="1" smtClean="0">
                <a:latin typeface="Arial" pitchFamily="34" charset="0"/>
                <a:cs typeface="Arial" pitchFamily="34" charset="0"/>
              </a:rPr>
              <a:t>meliputi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seluruh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sistem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elektronik</a:t>
            </a:r>
            <a:r>
              <a:rPr lang="en-US" sz="2400" dirty="0" smtClean="0">
                <a:latin typeface="Arial" pitchFamily="34" charset="0"/>
                <a:cs typeface="Arial" pitchFamily="34" charset="0"/>
              </a:rPr>
              <a:t> formal </a:t>
            </a:r>
            <a:r>
              <a:rPr lang="en-US" sz="2400" dirty="0" err="1" smtClean="0">
                <a:latin typeface="Arial" pitchFamily="34" charset="0"/>
                <a:cs typeface="Arial" pitchFamily="34" charset="0"/>
              </a:rPr>
              <a:t>maupun</a:t>
            </a:r>
            <a:r>
              <a:rPr lang="en-US" sz="2400" dirty="0" smtClean="0">
                <a:latin typeface="Arial" pitchFamily="34" charset="0"/>
                <a:cs typeface="Arial" pitchFamily="34" charset="0"/>
              </a:rPr>
              <a:t> informal yang </a:t>
            </a:r>
            <a:r>
              <a:rPr lang="en-US" sz="2400" dirty="0" err="1" smtClean="0">
                <a:latin typeface="Arial" pitchFamily="34" charset="0"/>
                <a:cs typeface="Arial" pitchFamily="34" charset="0"/>
              </a:rPr>
              <a:t>terutama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berhubungan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dengan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komunikasi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informasi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orang-orang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maupun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luar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perusahaan</a:t>
            </a:r>
            <a:r>
              <a:rPr lang="en-US" sz="2400" dirty="0" smtClean="0">
                <a:latin typeface="Arial" pitchFamily="34" charset="0"/>
                <a:cs typeface="Arial" pitchFamily="34" charset="0"/>
              </a:rPr>
              <a:t>. </a:t>
            </a:r>
          </a:p>
          <a:p>
            <a:pPr algn="just"/>
            <a:r>
              <a:rPr lang="en-US" sz="2400" dirty="0" err="1" smtClean="0">
                <a:latin typeface="Arial" pitchFamily="34" charset="0"/>
                <a:cs typeface="Arial" pitchFamily="34" charset="0"/>
              </a:rPr>
              <a:t>Satu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keunggulan</a:t>
            </a:r>
            <a:r>
              <a:rPr lang="en-US" sz="2400" dirty="0" smtClean="0">
                <a:latin typeface="Arial" pitchFamily="34" charset="0"/>
                <a:cs typeface="Arial" pitchFamily="34" charset="0"/>
              </a:rPr>
              <a:t> OA </a:t>
            </a:r>
            <a:r>
              <a:rPr lang="en-US" sz="2400" dirty="0" err="1" smtClean="0">
                <a:latin typeface="Arial" pitchFamily="34" charset="0"/>
                <a:cs typeface="Arial" pitchFamily="34" charset="0"/>
              </a:rPr>
              <a:t>adalah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adanya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fakta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bahwa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memberikan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sambungan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komunikasi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bagi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orang-orang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luar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perusahaan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untuk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saling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berkomunikasi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satu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sama</a:t>
            </a:r>
            <a:r>
              <a:rPr lang="en-US" sz="2400" dirty="0" smtClean="0">
                <a:latin typeface="Arial" pitchFamily="34" charset="0"/>
                <a:cs typeface="Arial" pitchFamily="34" charset="0"/>
              </a:rPr>
              <a:t> lain.</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xmlns="" val="12317914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864" y="0"/>
            <a:ext cx="2743200" cy="381000"/>
          </a:xfrm>
        </p:spPr>
        <p:txBody>
          <a:bodyPr>
            <a:noAutofit/>
          </a:bodyPr>
          <a:lstStyle/>
          <a:p>
            <a:r>
              <a:rPr lang="en-US" sz="2400" dirty="0" err="1" smtClean="0">
                <a:solidFill>
                  <a:schemeClr val="tx1"/>
                </a:solidFill>
                <a:latin typeface="Arial" pitchFamily="34" charset="0"/>
                <a:cs typeface="Arial" pitchFamily="34" charset="0"/>
              </a:rPr>
              <a:t>Figur</a:t>
            </a:r>
            <a:r>
              <a:rPr lang="en-US" sz="2400" dirty="0" smtClean="0">
                <a:solidFill>
                  <a:schemeClr val="tx1"/>
                </a:solidFill>
                <a:latin typeface="Arial" pitchFamily="34" charset="0"/>
                <a:cs typeface="Arial" pitchFamily="34" charset="0"/>
              </a:rPr>
              <a:t> 4.6, model </a:t>
            </a:r>
            <a:r>
              <a:rPr lang="en-US" sz="2400" dirty="0" smtClean="0"/>
              <a:t>OA</a:t>
            </a:r>
            <a:endParaRPr lang="en-US" sz="2400" dirty="0"/>
          </a:p>
        </p:txBody>
      </p:sp>
      <p:sp>
        <p:nvSpPr>
          <p:cNvPr id="5" name="Rectangle 4"/>
          <p:cNvSpPr/>
          <p:nvPr/>
        </p:nvSpPr>
        <p:spPr>
          <a:xfrm>
            <a:off x="0" y="381000"/>
            <a:ext cx="4357718" cy="685800"/>
          </a:xfrm>
          <a:prstGeom prst="rect">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smtClean="0">
              <a:solidFill>
                <a:schemeClr val="bg1"/>
              </a:solidFill>
              <a:latin typeface="Arial" pitchFamily="34" charset="0"/>
              <a:ea typeface="Tahoma" pitchFamily="34" charset="0"/>
              <a:cs typeface="Arial" pitchFamily="34" charset="0"/>
            </a:endParaRPr>
          </a:p>
          <a:p>
            <a:pPr algn="ctr"/>
            <a:r>
              <a:rPr lang="id-ID" dirty="0" smtClean="0">
                <a:solidFill>
                  <a:schemeClr val="bg1"/>
                </a:solidFill>
                <a:latin typeface="Arial" pitchFamily="34" charset="0"/>
                <a:ea typeface="Tahoma" pitchFamily="34" charset="0"/>
                <a:cs typeface="Arial" pitchFamily="34" charset="0"/>
              </a:rPr>
              <a:t>Komunikasi interpersona</a:t>
            </a:r>
            <a:r>
              <a:rPr lang="en-US" dirty="0" smtClean="0">
                <a:solidFill>
                  <a:schemeClr val="bg1"/>
                </a:solidFill>
                <a:latin typeface="Arial" pitchFamily="34" charset="0"/>
                <a:ea typeface="Tahoma" pitchFamily="34" charset="0"/>
                <a:cs typeface="Arial" pitchFamily="34" charset="0"/>
              </a:rPr>
              <a:t>l</a:t>
            </a:r>
            <a:endParaRPr lang="en-US" dirty="0">
              <a:solidFill>
                <a:schemeClr val="bg1"/>
              </a:solidFill>
              <a:latin typeface="Arial" pitchFamily="34" charset="0"/>
              <a:ea typeface="Tahoma" pitchFamily="34" charset="0"/>
              <a:cs typeface="Arial" pitchFamily="34" charset="0"/>
            </a:endParaRPr>
          </a:p>
          <a:p>
            <a:pPr algn="ctr"/>
            <a:endParaRPr lang="en-US" dirty="0" smtClean="0">
              <a:solidFill>
                <a:schemeClr val="bg1"/>
              </a:solidFill>
              <a:latin typeface="Arial" pitchFamily="34" charset="0"/>
              <a:ea typeface="Tahoma" pitchFamily="34" charset="0"/>
              <a:cs typeface="Arial" pitchFamily="34" charset="0"/>
            </a:endParaRPr>
          </a:p>
          <a:p>
            <a:pPr algn="ctr"/>
            <a:endParaRPr lang="en-US" dirty="0">
              <a:solidFill>
                <a:schemeClr val="bg1"/>
              </a:solidFill>
              <a:latin typeface="Arial" pitchFamily="34" charset="0"/>
              <a:ea typeface="Tahoma" pitchFamily="34" charset="0"/>
              <a:cs typeface="Arial" pitchFamily="34" charset="0"/>
            </a:endParaRPr>
          </a:p>
        </p:txBody>
      </p:sp>
      <p:cxnSp>
        <p:nvCxnSpPr>
          <p:cNvPr id="6" name="Straight Arrow Connector 5"/>
          <p:cNvCxnSpPr/>
          <p:nvPr/>
        </p:nvCxnSpPr>
        <p:spPr>
          <a:xfrm>
            <a:off x="381000" y="838200"/>
            <a:ext cx="3600000" cy="0"/>
          </a:xfrm>
          <a:prstGeom prst="straightConnector1">
            <a:avLst/>
          </a:prstGeom>
          <a:ln w="190500" cmpd="sng">
            <a:solidFill>
              <a:schemeClr val="bg1"/>
            </a:solidFill>
            <a:prstDash val="solid"/>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876800" y="381000"/>
            <a:ext cx="4267200" cy="685800"/>
          </a:xfrm>
          <a:prstGeom prst="rect">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solidFill>
                  <a:schemeClr val="bg1"/>
                </a:solidFill>
                <a:latin typeface="Arial" pitchFamily="34" charset="0"/>
                <a:ea typeface="Tahoma" pitchFamily="34" charset="0"/>
                <a:cs typeface="Arial" pitchFamily="34" charset="0"/>
              </a:rPr>
              <a:t>Data dan informasi</a:t>
            </a:r>
            <a:endParaRPr lang="en-US" dirty="0" smtClean="0">
              <a:solidFill>
                <a:schemeClr val="bg1"/>
              </a:solidFill>
              <a:latin typeface="Arial" pitchFamily="34" charset="0"/>
              <a:ea typeface="Tahoma" pitchFamily="34" charset="0"/>
              <a:cs typeface="Arial" pitchFamily="34" charset="0"/>
            </a:endParaRPr>
          </a:p>
          <a:p>
            <a:pPr algn="ctr"/>
            <a:endParaRPr lang="id-ID" dirty="0">
              <a:solidFill>
                <a:schemeClr val="bg1"/>
              </a:solidFill>
              <a:latin typeface="Arial" pitchFamily="34" charset="0"/>
              <a:ea typeface="Tahoma" pitchFamily="34" charset="0"/>
              <a:cs typeface="Arial" pitchFamily="34" charset="0"/>
            </a:endParaRPr>
          </a:p>
        </p:txBody>
      </p:sp>
      <p:cxnSp>
        <p:nvCxnSpPr>
          <p:cNvPr id="9" name="Straight Arrow Connector 8"/>
          <p:cNvCxnSpPr/>
          <p:nvPr/>
        </p:nvCxnSpPr>
        <p:spPr>
          <a:xfrm>
            <a:off x="5638800" y="838200"/>
            <a:ext cx="3071834" cy="1588"/>
          </a:xfrm>
          <a:prstGeom prst="straightConnector1">
            <a:avLst/>
          </a:prstGeom>
          <a:ln w="127000" cmpd="sng">
            <a:solidFill>
              <a:schemeClr val="bg1"/>
            </a:solidFill>
            <a:prstDash val="dash"/>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11" name="Flowchart: Connector 10"/>
          <p:cNvSpPr/>
          <p:nvPr/>
        </p:nvSpPr>
        <p:spPr>
          <a:xfrm>
            <a:off x="1600200" y="762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2" name="Flowchart: Connector 11"/>
          <p:cNvSpPr/>
          <p:nvPr/>
        </p:nvSpPr>
        <p:spPr>
          <a:xfrm>
            <a:off x="609600" y="762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4" name="Flowchart: Connector 13"/>
          <p:cNvSpPr/>
          <p:nvPr/>
        </p:nvSpPr>
        <p:spPr>
          <a:xfrm>
            <a:off x="1066800" y="762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5" name="Flowchart: Connector 14"/>
          <p:cNvSpPr/>
          <p:nvPr/>
        </p:nvSpPr>
        <p:spPr>
          <a:xfrm>
            <a:off x="3124200" y="762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6" name="Flowchart: Connector 15"/>
          <p:cNvSpPr/>
          <p:nvPr/>
        </p:nvSpPr>
        <p:spPr>
          <a:xfrm>
            <a:off x="2590800" y="762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7" name="Flowchart: Connector 16"/>
          <p:cNvSpPr/>
          <p:nvPr/>
        </p:nvSpPr>
        <p:spPr>
          <a:xfrm>
            <a:off x="2057400" y="762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8" name="Rectangle 17"/>
          <p:cNvSpPr/>
          <p:nvPr/>
        </p:nvSpPr>
        <p:spPr>
          <a:xfrm>
            <a:off x="589915" y="1428736"/>
            <a:ext cx="8429684" cy="5143536"/>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rgbClr val="FFFF00"/>
              </a:solidFill>
            </a:endParaRPr>
          </a:p>
        </p:txBody>
      </p:sp>
      <p:sp>
        <p:nvSpPr>
          <p:cNvPr id="19" name="Rectangle 18"/>
          <p:cNvSpPr/>
          <p:nvPr/>
        </p:nvSpPr>
        <p:spPr>
          <a:xfrm>
            <a:off x="3276600" y="1066800"/>
            <a:ext cx="2057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err="1" smtClean="0">
                <a:latin typeface="Arial" pitchFamily="34" charset="0"/>
                <a:cs typeface="Arial" pitchFamily="34" charset="0"/>
              </a:rPr>
              <a:t>Lingkungan</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20" name="Rectangle 19"/>
          <p:cNvSpPr/>
          <p:nvPr/>
        </p:nvSpPr>
        <p:spPr>
          <a:xfrm>
            <a:off x="3352800" y="6553200"/>
            <a:ext cx="2057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err="1" smtClean="0">
                <a:latin typeface="Arial" pitchFamily="34" charset="0"/>
                <a:cs typeface="Arial" pitchFamily="34" charset="0"/>
              </a:rPr>
              <a:t>Lingkungan</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21" name="TextBox 20"/>
          <p:cNvSpPr txBox="1"/>
          <p:nvPr/>
        </p:nvSpPr>
        <p:spPr>
          <a:xfrm>
            <a:off x="357158" y="1428736"/>
            <a:ext cx="1620957" cy="369332"/>
          </a:xfrm>
          <a:prstGeom prst="rect">
            <a:avLst/>
          </a:prstGeom>
          <a:noFill/>
        </p:spPr>
        <p:txBody>
          <a:bodyPr wrap="none" rtlCol="0">
            <a:spAutoFit/>
          </a:bodyPr>
          <a:lstStyle/>
          <a:p>
            <a:r>
              <a:rPr lang="id-ID" dirty="0" smtClean="0">
                <a:solidFill>
                  <a:schemeClr val="bg1"/>
                </a:solidFill>
                <a:latin typeface="Arial" pitchFamily="34" charset="0"/>
                <a:ea typeface="Tahoma" pitchFamily="34" charset="0"/>
                <a:cs typeface="Arial" pitchFamily="34" charset="0"/>
              </a:rPr>
              <a:t>  </a:t>
            </a:r>
            <a:r>
              <a:rPr lang="id-ID" dirty="0" smtClean="0">
                <a:latin typeface="Arial" pitchFamily="34" charset="0"/>
                <a:ea typeface="Tahoma" pitchFamily="34" charset="0"/>
                <a:cs typeface="Arial" pitchFamily="34" charset="0"/>
              </a:rPr>
              <a:t>Perusahaan </a:t>
            </a:r>
            <a:endParaRPr lang="id-ID" dirty="0">
              <a:latin typeface="Arial" pitchFamily="34" charset="0"/>
              <a:ea typeface="Tahoma" pitchFamily="34" charset="0"/>
              <a:cs typeface="Arial" pitchFamily="34" charset="0"/>
            </a:endParaRPr>
          </a:p>
        </p:txBody>
      </p:sp>
      <p:sp>
        <p:nvSpPr>
          <p:cNvPr id="22" name="Rectangle 21"/>
          <p:cNvSpPr/>
          <p:nvPr/>
        </p:nvSpPr>
        <p:spPr>
          <a:xfrm>
            <a:off x="2701928" y="1643050"/>
            <a:ext cx="3143272" cy="414340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24" name="TextBox 23"/>
          <p:cNvSpPr txBox="1"/>
          <p:nvPr/>
        </p:nvSpPr>
        <p:spPr>
          <a:xfrm>
            <a:off x="3428992" y="1571612"/>
            <a:ext cx="2098651" cy="646331"/>
          </a:xfrm>
          <a:prstGeom prst="rect">
            <a:avLst/>
          </a:prstGeom>
          <a:noFill/>
        </p:spPr>
        <p:txBody>
          <a:bodyPr wrap="none" rtlCol="0">
            <a:spAutoFit/>
          </a:bodyPr>
          <a:lstStyle/>
          <a:p>
            <a:pPr algn="ctr"/>
            <a:r>
              <a:rPr lang="id-ID" dirty="0" smtClean="0">
                <a:latin typeface="Arial" pitchFamily="34" charset="0"/>
                <a:ea typeface="Tahoma" pitchFamily="34" charset="0"/>
                <a:cs typeface="Arial" pitchFamily="34" charset="0"/>
              </a:rPr>
              <a:t>Sistem</a:t>
            </a:r>
          </a:p>
          <a:p>
            <a:pPr algn="ctr"/>
            <a:r>
              <a:rPr lang="id-ID" dirty="0" smtClean="0">
                <a:latin typeface="Arial" pitchFamily="34" charset="0"/>
                <a:ea typeface="Tahoma" pitchFamily="34" charset="0"/>
                <a:cs typeface="Arial" pitchFamily="34" charset="0"/>
              </a:rPr>
              <a:t>Otomatisasi kantor</a:t>
            </a:r>
            <a:endParaRPr lang="id-ID" dirty="0">
              <a:latin typeface="Arial" pitchFamily="34" charset="0"/>
              <a:ea typeface="Tahoma" pitchFamily="34" charset="0"/>
              <a:cs typeface="Arial" pitchFamily="34" charset="0"/>
            </a:endParaRPr>
          </a:p>
        </p:txBody>
      </p:sp>
      <p:sp>
        <p:nvSpPr>
          <p:cNvPr id="25" name="Rectangle 24"/>
          <p:cNvSpPr/>
          <p:nvPr/>
        </p:nvSpPr>
        <p:spPr>
          <a:xfrm>
            <a:off x="3571868" y="2143116"/>
            <a:ext cx="1714512" cy="107157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latin typeface="Arial" pitchFamily="34" charset="0"/>
                <a:ea typeface="Tahoma" pitchFamily="34" charset="0"/>
                <a:cs typeface="Arial" pitchFamily="34" charset="0"/>
              </a:rPr>
              <a:t>Aplikasi OA berbasis nonkomputer</a:t>
            </a:r>
            <a:endParaRPr lang="id-ID" dirty="0">
              <a:solidFill>
                <a:schemeClr val="bg1"/>
              </a:solidFill>
              <a:latin typeface="Arial" pitchFamily="34" charset="0"/>
              <a:ea typeface="Tahoma" pitchFamily="34" charset="0"/>
              <a:cs typeface="Arial" pitchFamily="34" charset="0"/>
            </a:endParaRPr>
          </a:p>
        </p:txBody>
      </p:sp>
      <p:sp>
        <p:nvSpPr>
          <p:cNvPr id="26" name="Rectangle 25"/>
          <p:cNvSpPr/>
          <p:nvPr/>
        </p:nvSpPr>
        <p:spPr>
          <a:xfrm>
            <a:off x="3571868" y="3286124"/>
            <a:ext cx="1714512" cy="107157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latin typeface="Arial" pitchFamily="34" charset="0"/>
                <a:ea typeface="Tahoma" pitchFamily="34" charset="0"/>
                <a:cs typeface="Arial" pitchFamily="34" charset="0"/>
              </a:rPr>
              <a:t>Aplikasi OA berbasis komputer</a:t>
            </a:r>
            <a:endParaRPr lang="id-ID" dirty="0">
              <a:solidFill>
                <a:schemeClr val="bg1"/>
              </a:solidFill>
              <a:latin typeface="Arial" pitchFamily="34" charset="0"/>
              <a:ea typeface="Tahoma" pitchFamily="34" charset="0"/>
              <a:cs typeface="Arial" pitchFamily="34" charset="0"/>
            </a:endParaRPr>
          </a:p>
        </p:txBody>
      </p:sp>
      <p:cxnSp>
        <p:nvCxnSpPr>
          <p:cNvPr id="27" name="Straight Connector 26"/>
          <p:cNvCxnSpPr/>
          <p:nvPr/>
        </p:nvCxnSpPr>
        <p:spPr>
          <a:xfrm rot="5400000">
            <a:off x="4286248" y="4500570"/>
            <a:ext cx="285752" cy="1588"/>
          </a:xfrm>
          <a:prstGeom prst="line">
            <a:avLst/>
          </a:prstGeom>
          <a:ln w="57150" cap="sq">
            <a:solidFill>
              <a:schemeClr val="bg1"/>
            </a:solidFill>
            <a:prstDash val="dash"/>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29" name="Chord 28"/>
          <p:cNvSpPr/>
          <p:nvPr/>
        </p:nvSpPr>
        <p:spPr>
          <a:xfrm rot="5400000">
            <a:off x="4264417" y="4308087"/>
            <a:ext cx="400853" cy="1071571"/>
          </a:xfrm>
          <a:prstGeom prst="chord">
            <a:avLst>
              <a:gd name="adj1" fmla="val 16472736"/>
              <a:gd name="adj2" fmla="val 16126534"/>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31" name="Flowchart: Magnetic Disk 30"/>
          <p:cNvSpPr/>
          <p:nvPr/>
        </p:nvSpPr>
        <p:spPr>
          <a:xfrm>
            <a:off x="3942532" y="4657748"/>
            <a:ext cx="1071570" cy="928694"/>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latin typeface="Arial" pitchFamily="34" charset="0"/>
                <a:ea typeface="Tahoma" pitchFamily="34" charset="0"/>
                <a:cs typeface="Arial" pitchFamily="34" charset="0"/>
              </a:rPr>
              <a:t>Basis data</a:t>
            </a:r>
            <a:endParaRPr lang="id-ID" dirty="0">
              <a:solidFill>
                <a:schemeClr val="bg1"/>
              </a:solidFill>
              <a:latin typeface="Arial" pitchFamily="34" charset="0"/>
              <a:ea typeface="Tahoma" pitchFamily="34" charset="0"/>
              <a:cs typeface="Arial" pitchFamily="34" charset="0"/>
            </a:endParaRPr>
          </a:p>
        </p:txBody>
      </p:sp>
      <p:cxnSp>
        <p:nvCxnSpPr>
          <p:cNvPr id="32" name="Straight Arrow Connector 31"/>
          <p:cNvCxnSpPr/>
          <p:nvPr/>
        </p:nvCxnSpPr>
        <p:spPr>
          <a:xfrm>
            <a:off x="2357422" y="3000372"/>
            <a:ext cx="1214446" cy="1588"/>
          </a:xfrm>
          <a:prstGeom prst="straightConnector1">
            <a:avLst/>
          </a:prstGeom>
          <a:ln w="155575">
            <a:solidFill>
              <a:schemeClr val="bg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362200" y="3505200"/>
            <a:ext cx="1214446" cy="1588"/>
          </a:xfrm>
          <a:prstGeom prst="straightConnector1">
            <a:avLst/>
          </a:prstGeom>
          <a:ln w="155575">
            <a:solidFill>
              <a:schemeClr val="bg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34" name="Flowchart: Connector 33"/>
          <p:cNvSpPr/>
          <p:nvPr/>
        </p:nvSpPr>
        <p:spPr>
          <a:xfrm>
            <a:off x="2714612" y="2928934"/>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35" name="Flowchart: Connector 34"/>
          <p:cNvSpPr/>
          <p:nvPr/>
        </p:nvSpPr>
        <p:spPr>
          <a:xfrm>
            <a:off x="2895600" y="28956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36" name="Flowchart: Connector 35"/>
          <p:cNvSpPr/>
          <p:nvPr/>
        </p:nvSpPr>
        <p:spPr>
          <a:xfrm>
            <a:off x="3124200" y="28956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37" name="Flowchart: Connector 36"/>
          <p:cNvSpPr/>
          <p:nvPr/>
        </p:nvSpPr>
        <p:spPr>
          <a:xfrm>
            <a:off x="2895600" y="3429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38" name="Flowchart: Connector 37"/>
          <p:cNvSpPr/>
          <p:nvPr/>
        </p:nvSpPr>
        <p:spPr>
          <a:xfrm>
            <a:off x="3124200" y="3429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cxnSp>
        <p:nvCxnSpPr>
          <p:cNvPr id="41" name="Straight Arrow Connector 40"/>
          <p:cNvCxnSpPr/>
          <p:nvPr/>
        </p:nvCxnSpPr>
        <p:spPr>
          <a:xfrm>
            <a:off x="5334000" y="2971800"/>
            <a:ext cx="2357454" cy="1588"/>
          </a:xfrm>
          <a:prstGeom prst="straightConnector1">
            <a:avLst/>
          </a:prstGeom>
          <a:ln w="155575">
            <a:solidFill>
              <a:schemeClr val="bg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5334000" y="3505200"/>
            <a:ext cx="2357454" cy="1588"/>
          </a:xfrm>
          <a:prstGeom prst="straightConnector1">
            <a:avLst/>
          </a:prstGeom>
          <a:ln w="155575">
            <a:solidFill>
              <a:schemeClr val="bg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5286380" y="3000372"/>
            <a:ext cx="2357454" cy="1588"/>
          </a:xfrm>
          <a:prstGeom prst="straightConnector1">
            <a:avLst/>
          </a:prstGeom>
          <a:ln w="155575">
            <a:solidFill>
              <a:schemeClr val="bg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44" name="Flowchart: Connector 43"/>
          <p:cNvSpPr/>
          <p:nvPr/>
        </p:nvSpPr>
        <p:spPr>
          <a:xfrm>
            <a:off x="2667000" y="3429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45" name="Flowchart: Connector 44"/>
          <p:cNvSpPr/>
          <p:nvPr/>
        </p:nvSpPr>
        <p:spPr>
          <a:xfrm>
            <a:off x="7162800" y="28956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46" name="Flowchart: Connector 45"/>
          <p:cNvSpPr/>
          <p:nvPr/>
        </p:nvSpPr>
        <p:spPr>
          <a:xfrm>
            <a:off x="6934200" y="28956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47" name="Flowchart: Connector 46"/>
          <p:cNvSpPr/>
          <p:nvPr/>
        </p:nvSpPr>
        <p:spPr>
          <a:xfrm>
            <a:off x="6553200" y="28956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48" name="Flowchart: Connector 47"/>
          <p:cNvSpPr/>
          <p:nvPr/>
        </p:nvSpPr>
        <p:spPr>
          <a:xfrm>
            <a:off x="5715000" y="28956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49" name="Flowchart: Connector 48"/>
          <p:cNvSpPr/>
          <p:nvPr/>
        </p:nvSpPr>
        <p:spPr>
          <a:xfrm>
            <a:off x="6019800" y="28956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50" name="Flowchart: Connector 49"/>
          <p:cNvSpPr/>
          <p:nvPr/>
        </p:nvSpPr>
        <p:spPr>
          <a:xfrm>
            <a:off x="6324600" y="28956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51" name="Flowchart: Connector 50"/>
          <p:cNvSpPr/>
          <p:nvPr/>
        </p:nvSpPr>
        <p:spPr>
          <a:xfrm>
            <a:off x="7239000" y="3429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52" name="Flowchart: Connector 51"/>
          <p:cNvSpPr/>
          <p:nvPr/>
        </p:nvSpPr>
        <p:spPr>
          <a:xfrm>
            <a:off x="6934200" y="3429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53" name="Flowchart: Connector 52"/>
          <p:cNvSpPr/>
          <p:nvPr/>
        </p:nvSpPr>
        <p:spPr>
          <a:xfrm>
            <a:off x="6629400" y="3429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54" name="Flowchart: Connector 53"/>
          <p:cNvSpPr/>
          <p:nvPr/>
        </p:nvSpPr>
        <p:spPr>
          <a:xfrm>
            <a:off x="5791200" y="3429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55" name="Flowchart: Connector 54"/>
          <p:cNvSpPr/>
          <p:nvPr/>
        </p:nvSpPr>
        <p:spPr>
          <a:xfrm>
            <a:off x="6096000" y="3429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56" name="Flowchart: Connector 55"/>
          <p:cNvSpPr/>
          <p:nvPr/>
        </p:nvSpPr>
        <p:spPr>
          <a:xfrm>
            <a:off x="6400800" y="3429000"/>
            <a:ext cx="108000" cy="10800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59" name="Rectangle 58"/>
          <p:cNvSpPr/>
          <p:nvPr/>
        </p:nvSpPr>
        <p:spPr>
          <a:xfrm>
            <a:off x="7643834" y="2714620"/>
            <a:ext cx="1357322" cy="114300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bg1"/>
                </a:solidFill>
                <a:latin typeface="Arial" pitchFamily="34" charset="0"/>
                <a:ea typeface="Tahoma" pitchFamily="34" charset="0"/>
                <a:cs typeface="Arial" pitchFamily="34" charset="0"/>
              </a:rPr>
              <a:t>Pemecahan masalah lain</a:t>
            </a:r>
            <a:endParaRPr lang="id-ID" sz="1600" dirty="0">
              <a:solidFill>
                <a:schemeClr val="bg1"/>
              </a:solidFill>
              <a:latin typeface="Arial" pitchFamily="34" charset="0"/>
              <a:ea typeface="Tahoma" pitchFamily="34" charset="0"/>
              <a:cs typeface="Arial" pitchFamily="34" charset="0"/>
            </a:endParaRPr>
          </a:p>
        </p:txBody>
      </p:sp>
      <p:sp>
        <p:nvSpPr>
          <p:cNvPr id="60" name="Rectangle 59"/>
          <p:cNvSpPr/>
          <p:nvPr/>
        </p:nvSpPr>
        <p:spPr>
          <a:xfrm>
            <a:off x="1000100" y="2786058"/>
            <a:ext cx="1357322" cy="107157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bg1"/>
                </a:solidFill>
                <a:latin typeface="Arial" pitchFamily="34" charset="0"/>
                <a:ea typeface="Tahoma" pitchFamily="34" charset="0"/>
                <a:cs typeface="Arial" pitchFamily="34" charset="0"/>
              </a:rPr>
              <a:t>Pemecahan masalah</a:t>
            </a:r>
            <a:endParaRPr lang="id-ID" sz="1600" dirty="0">
              <a:solidFill>
                <a:schemeClr val="bg1"/>
              </a:solidFill>
              <a:latin typeface="Arial" pitchFamily="34" charset="0"/>
              <a:ea typeface="Tahoma" pitchFamily="34" charset="0"/>
              <a:cs typeface="Arial" pitchFamily="34" charset="0"/>
            </a:endParaRPr>
          </a:p>
        </p:txBody>
      </p:sp>
      <p:cxnSp>
        <p:nvCxnSpPr>
          <p:cNvPr id="61" name="Straight Connector 60"/>
          <p:cNvCxnSpPr/>
          <p:nvPr/>
        </p:nvCxnSpPr>
        <p:spPr>
          <a:xfrm rot="10800000" flipV="1">
            <a:off x="214282" y="5179230"/>
            <a:ext cx="3714776" cy="35719"/>
          </a:xfrm>
          <a:prstGeom prst="line">
            <a:avLst/>
          </a:prstGeom>
          <a:ln w="95250" cap="sq">
            <a:solidFill>
              <a:schemeClr val="bg1"/>
            </a:solidFill>
            <a:prstDash val="dash"/>
            <a:round/>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0800000" flipV="1">
            <a:off x="5000628" y="5143512"/>
            <a:ext cx="3714776" cy="35719"/>
          </a:xfrm>
          <a:prstGeom prst="line">
            <a:avLst/>
          </a:prstGeom>
          <a:ln w="95250" cap="sq">
            <a:solidFill>
              <a:schemeClr val="bg1"/>
            </a:solidFill>
            <a:prstDash val="dash"/>
            <a:round/>
            <a:headEnd type="none"/>
            <a:tailEnd type="triangle"/>
          </a:ln>
        </p:spPr>
        <p:style>
          <a:lnRef idx="1">
            <a:schemeClr val="accent1"/>
          </a:lnRef>
          <a:fillRef idx="0">
            <a:schemeClr val="accent1"/>
          </a:fillRef>
          <a:effectRef idx="0">
            <a:schemeClr val="accent1"/>
          </a:effectRef>
          <a:fontRef idx="minor">
            <a:schemeClr val="tx1"/>
          </a:fontRef>
        </p:style>
      </p:cxnSp>
      <p:sp>
        <p:nvSpPr>
          <p:cNvPr id="63" name="Flowchart: Data 62"/>
          <p:cNvSpPr/>
          <p:nvPr/>
        </p:nvSpPr>
        <p:spPr>
          <a:xfrm>
            <a:off x="500034" y="5786454"/>
            <a:ext cx="2286016" cy="785818"/>
          </a:xfrm>
          <a:prstGeom prst="flowChartInputOutp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latin typeface="Arial" pitchFamily="34" charset="0"/>
                <a:ea typeface="Tahoma" pitchFamily="34" charset="0"/>
                <a:cs typeface="Arial" pitchFamily="34" charset="0"/>
              </a:rPr>
              <a:t>Sumber daya input </a:t>
            </a:r>
            <a:r>
              <a:rPr lang="en-US" dirty="0" smtClean="0">
                <a:solidFill>
                  <a:schemeClr val="bg1"/>
                </a:solidFill>
                <a:latin typeface="Arial" pitchFamily="34" charset="0"/>
                <a:ea typeface="Tahoma" pitchFamily="34" charset="0"/>
                <a:cs typeface="Arial" pitchFamily="34" charset="0"/>
              </a:rPr>
              <a:t>f</a:t>
            </a:r>
            <a:r>
              <a:rPr lang="id-ID" dirty="0" smtClean="0">
                <a:solidFill>
                  <a:schemeClr val="bg1"/>
                </a:solidFill>
                <a:latin typeface="Arial" pitchFamily="34" charset="0"/>
                <a:ea typeface="Tahoma" pitchFamily="34" charset="0"/>
                <a:cs typeface="Arial" pitchFamily="34" charset="0"/>
              </a:rPr>
              <a:t>is</a:t>
            </a:r>
            <a:r>
              <a:rPr lang="en-US" dirty="0" err="1" smtClean="0">
                <a:solidFill>
                  <a:schemeClr val="bg1"/>
                </a:solidFill>
                <a:latin typeface="Arial" pitchFamily="34" charset="0"/>
                <a:ea typeface="Tahoma" pitchFamily="34" charset="0"/>
                <a:cs typeface="Arial" pitchFamily="34" charset="0"/>
              </a:rPr>
              <a:t>ik</a:t>
            </a:r>
            <a:endParaRPr lang="id-ID" dirty="0">
              <a:solidFill>
                <a:schemeClr val="bg1"/>
              </a:solidFill>
              <a:latin typeface="Arial" pitchFamily="34" charset="0"/>
              <a:ea typeface="Tahoma" pitchFamily="34" charset="0"/>
              <a:cs typeface="Arial" pitchFamily="34" charset="0"/>
            </a:endParaRPr>
          </a:p>
        </p:txBody>
      </p:sp>
      <p:sp>
        <p:nvSpPr>
          <p:cNvPr id="64" name="Flowchart: Data 63"/>
          <p:cNvSpPr/>
          <p:nvPr/>
        </p:nvSpPr>
        <p:spPr>
          <a:xfrm>
            <a:off x="6444208" y="5805264"/>
            <a:ext cx="2357454" cy="785818"/>
          </a:xfrm>
          <a:prstGeom prst="flowChartInputOutp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latin typeface="Arial" pitchFamily="34" charset="0"/>
                <a:ea typeface="Tahoma" pitchFamily="34" charset="0"/>
                <a:cs typeface="Arial" pitchFamily="34" charset="0"/>
              </a:rPr>
              <a:t>Sumber daya output </a:t>
            </a:r>
            <a:endParaRPr lang="en-US" dirty="0" smtClean="0">
              <a:solidFill>
                <a:schemeClr val="bg1"/>
              </a:solidFill>
              <a:latin typeface="Arial" pitchFamily="34" charset="0"/>
              <a:ea typeface="Tahoma" pitchFamily="34" charset="0"/>
              <a:cs typeface="Arial" pitchFamily="34" charset="0"/>
            </a:endParaRPr>
          </a:p>
          <a:p>
            <a:pPr algn="ctr"/>
            <a:r>
              <a:rPr lang="en-US" dirty="0" err="1" smtClean="0">
                <a:solidFill>
                  <a:schemeClr val="bg1"/>
                </a:solidFill>
                <a:latin typeface="Arial" pitchFamily="34" charset="0"/>
                <a:ea typeface="Tahoma" pitchFamily="34" charset="0"/>
                <a:cs typeface="Arial" pitchFamily="34" charset="0"/>
              </a:rPr>
              <a:t>fisik</a:t>
            </a:r>
            <a:endParaRPr lang="id-ID" dirty="0">
              <a:solidFill>
                <a:schemeClr val="bg1"/>
              </a:solidFill>
              <a:latin typeface="Arial" pitchFamily="34" charset="0"/>
              <a:ea typeface="Tahoma" pitchFamily="34" charset="0"/>
              <a:cs typeface="Arial" pitchFamily="34" charset="0"/>
            </a:endParaRPr>
          </a:p>
        </p:txBody>
      </p:sp>
      <p:sp>
        <p:nvSpPr>
          <p:cNvPr id="65" name="Rectangle 64"/>
          <p:cNvSpPr/>
          <p:nvPr/>
        </p:nvSpPr>
        <p:spPr>
          <a:xfrm>
            <a:off x="3786182" y="6000768"/>
            <a:ext cx="1357322" cy="57150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latin typeface="Arial" pitchFamily="34" charset="0"/>
                <a:ea typeface="Tahoma" pitchFamily="34" charset="0"/>
                <a:cs typeface="Arial" pitchFamily="34" charset="0"/>
              </a:rPr>
              <a:t>Mengubah</a:t>
            </a:r>
            <a:r>
              <a:rPr lang="id-ID" dirty="0" smtClean="0">
                <a:solidFill>
                  <a:schemeClr val="bg1"/>
                </a:solidFill>
                <a:latin typeface="Arial" pitchFamily="34" charset="0"/>
                <a:cs typeface="Arial" pitchFamily="34" charset="0"/>
              </a:rPr>
              <a:t> </a:t>
            </a:r>
            <a:endParaRPr lang="id-ID" dirty="0">
              <a:solidFill>
                <a:schemeClr val="bg1"/>
              </a:solidFill>
              <a:latin typeface="Arial" pitchFamily="34" charset="0"/>
              <a:cs typeface="Arial" pitchFamily="34" charset="0"/>
            </a:endParaRPr>
          </a:p>
        </p:txBody>
      </p:sp>
      <p:cxnSp>
        <p:nvCxnSpPr>
          <p:cNvPr id="67" name="Straight Connector 66"/>
          <p:cNvCxnSpPr/>
          <p:nvPr/>
        </p:nvCxnSpPr>
        <p:spPr>
          <a:xfrm>
            <a:off x="3347864" y="5877272"/>
            <a:ext cx="1143008" cy="1588"/>
          </a:xfrm>
          <a:prstGeom prst="line">
            <a:avLst/>
          </a:prstGeom>
          <a:ln w="762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355976" y="5877272"/>
            <a:ext cx="1285884" cy="1588"/>
          </a:xfrm>
          <a:prstGeom prst="line">
            <a:avLst/>
          </a:prstGeom>
          <a:ln w="762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5438600" y="6090792"/>
            <a:ext cx="428628" cy="1588"/>
          </a:xfrm>
          <a:prstGeom prst="line">
            <a:avLst/>
          </a:prstGeom>
          <a:ln w="762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652120" y="6237312"/>
            <a:ext cx="1152128" cy="0"/>
          </a:xfrm>
          <a:prstGeom prst="line">
            <a:avLst/>
          </a:prstGeom>
          <a:ln w="762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3206352" y="6018784"/>
            <a:ext cx="428628" cy="1588"/>
          </a:xfrm>
          <a:prstGeom prst="line">
            <a:avLst/>
          </a:prstGeom>
          <a:ln w="762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2627784" y="6093296"/>
            <a:ext cx="1008112" cy="0"/>
          </a:xfrm>
          <a:prstGeom prst="line">
            <a:avLst/>
          </a:prstGeom>
          <a:ln w="762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6" name="Up Arrow 65"/>
          <p:cNvSpPr/>
          <p:nvPr/>
        </p:nvSpPr>
        <p:spPr>
          <a:xfrm>
            <a:off x="4355976" y="5589240"/>
            <a:ext cx="288032" cy="36004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Tree>
    <p:extLst>
      <p:ext uri="{BB962C8B-B14F-4D97-AF65-F5344CB8AC3E}">
        <p14:creationId xmlns:p14="http://schemas.microsoft.com/office/powerpoint/2010/main" xmlns="" val="18905912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err="1" smtClean="0">
                <a:solidFill>
                  <a:srgbClr val="FFFF00"/>
                </a:solidFill>
                <a:latin typeface="Arial" pitchFamily="34" charset="0"/>
                <a:cs typeface="Arial" pitchFamily="34" charset="0"/>
              </a:rPr>
              <a:t>Pergeseran</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dari</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Pemecahan</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Masalah</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Administratif</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ke</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Manajerial</a:t>
            </a:r>
            <a:endParaRPr lang="en-US" sz="32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r>
              <a:rPr lang="en-US" sz="2400" dirty="0" err="1" smtClean="0">
                <a:latin typeface="Arial" pitchFamily="34" charset="0"/>
                <a:cs typeface="Arial" pitchFamily="34" charset="0"/>
              </a:rPr>
              <a:t>Contoh-contoh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aplikasi</a:t>
            </a:r>
            <a:r>
              <a:rPr lang="en-US" sz="2400" dirty="0" smtClean="0">
                <a:latin typeface="Arial" pitchFamily="34" charset="0"/>
                <a:cs typeface="Arial" pitchFamily="34" charset="0"/>
              </a:rPr>
              <a:t> OA, </a:t>
            </a:r>
            <a:r>
              <a:rPr lang="en-US" sz="2400" dirty="0" err="1" smtClean="0">
                <a:latin typeface="Arial" pitchFamily="34" charset="0"/>
                <a:cs typeface="Arial" pitchFamily="34" charset="0"/>
              </a:rPr>
              <a:t>antara</a:t>
            </a:r>
            <a:r>
              <a:rPr lang="en-US" sz="2400" dirty="0" smtClean="0">
                <a:latin typeface="Arial" pitchFamily="34" charset="0"/>
                <a:cs typeface="Arial" pitchFamily="34" charset="0"/>
              </a:rPr>
              <a:t> lain:</a:t>
            </a:r>
          </a:p>
          <a:p>
            <a:pPr marL="514350" indent="-514350">
              <a:buFont typeface="+mj-lt"/>
              <a:buAutoNum type="arabicPeriod"/>
            </a:pPr>
            <a:r>
              <a:rPr lang="en-US" sz="2400" dirty="0" err="1" smtClean="0">
                <a:latin typeface="Arial" pitchFamily="34" charset="0"/>
                <a:cs typeface="Arial" pitchFamily="34" charset="0"/>
              </a:rPr>
              <a:t>Pengolah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kata</a:t>
            </a:r>
            <a:r>
              <a:rPr lang="en-US" sz="2400" dirty="0" smtClean="0">
                <a:latin typeface="Arial" pitchFamily="34" charset="0"/>
                <a:cs typeface="Arial" pitchFamily="34" charset="0"/>
              </a:rPr>
              <a:t>;</a:t>
            </a:r>
          </a:p>
          <a:p>
            <a:pPr marL="514350" indent="-514350">
              <a:buFont typeface="+mj-lt"/>
              <a:buAutoNum type="arabicPeriod"/>
            </a:pPr>
            <a:r>
              <a:rPr lang="en-US" sz="2400" dirty="0" smtClean="0">
                <a:latin typeface="Arial" pitchFamily="34" charset="0"/>
                <a:cs typeface="Arial" pitchFamily="34" charset="0"/>
              </a:rPr>
              <a:t>E-mail;</a:t>
            </a:r>
          </a:p>
          <a:p>
            <a:pPr marL="514350" indent="-514350">
              <a:buFont typeface="+mj-lt"/>
              <a:buAutoNum type="arabicPeriod"/>
            </a:pPr>
            <a:r>
              <a:rPr lang="en-US" sz="2400" dirty="0" err="1" smtClean="0">
                <a:latin typeface="Arial" pitchFamily="34" charset="0"/>
                <a:cs typeface="Arial" pitchFamily="34" charset="0"/>
              </a:rPr>
              <a:t>Faks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p>
          <a:p>
            <a:pPr marL="514350" indent="-514350">
              <a:buFont typeface="+mj-lt"/>
              <a:buAutoNum type="arabicPeriod"/>
            </a:pPr>
            <a:r>
              <a:rPr lang="en-US" sz="2400" dirty="0" err="1" smtClean="0">
                <a:latin typeface="Arial" pitchFamily="34" charset="0"/>
                <a:cs typeface="Arial" pitchFamily="34" charset="0"/>
              </a:rPr>
              <a:t>Penanggalan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elektronik</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xmlns="" val="26873803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FFFF00"/>
                </a:solidFill>
                <a:latin typeface="Arial" pitchFamily="34" charset="0"/>
                <a:cs typeface="Arial" pitchFamily="34" charset="0"/>
              </a:rPr>
              <a:t>Kantor Maya</a:t>
            </a:r>
            <a:endParaRPr lang="en-US" sz="32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467544" y="1988840"/>
            <a:ext cx="8229600" cy="4525963"/>
          </a:xfrm>
        </p:spPr>
        <p:txBody>
          <a:bodyPr>
            <a:normAutofit/>
          </a:bodyPr>
          <a:lstStyle/>
          <a:p>
            <a:pPr algn="just">
              <a:buFont typeface="Wingdings" pitchFamily="2" charset="2"/>
              <a:buChar char="§"/>
            </a:pPr>
            <a:r>
              <a:rPr lang="en-US" sz="2400" dirty="0" err="1" smtClean="0">
                <a:latin typeface="Arial" pitchFamily="34" charset="0"/>
                <a:cs typeface="Arial" pitchFamily="34" charset="0"/>
              </a:rPr>
              <a:t>Konsep</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kantor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maya</a:t>
            </a:r>
            <a:r>
              <a:rPr lang="en-US" sz="2400" dirty="0" smtClean="0">
                <a:latin typeface="Arial" pitchFamily="34" charset="0"/>
                <a:cs typeface="Arial" pitchFamily="34" charset="0"/>
              </a:rPr>
              <a:t> (virtual office) </a:t>
            </a:r>
            <a:r>
              <a:rPr lang="en-US" sz="2400" dirty="0" err="1" smtClean="0">
                <a:latin typeface="Arial" pitchFamily="34" charset="0"/>
                <a:cs typeface="Arial" pitchFamily="34" charset="0"/>
              </a:rPr>
              <a:t>mengakui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bahwa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pekerjaan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kantor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dapat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dilakukan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hampir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semua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lokasi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geografis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selama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tempat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kerja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tersebut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terhubung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dengan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satu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atau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lebih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lokasi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tetap</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perusahaan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oleh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suatu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jenis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kemampuan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komunikasi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elektronik</a:t>
            </a:r>
            <a:r>
              <a:rPr lang="en-US" sz="2400" dirty="0" smtClean="0">
                <a:latin typeface="Arial" pitchFamily="34" charset="0"/>
                <a:cs typeface="Arial" pitchFamily="34" charset="0"/>
              </a:rPr>
              <a:t>.</a:t>
            </a:r>
          </a:p>
          <a:p>
            <a:pPr algn="just">
              <a:buFont typeface="Wingdings" pitchFamily="2" charset="2"/>
              <a:buChar char="§"/>
            </a:pPr>
            <a:r>
              <a:rPr lang="en-US" sz="2400" dirty="0" err="1" smtClean="0">
                <a:latin typeface="Arial" pitchFamily="34" charset="0"/>
                <a:cs typeface="Arial" pitchFamily="34" charset="0"/>
              </a:rPr>
              <a:t>Konsep</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dimulai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dengan</a:t>
            </a:r>
            <a:r>
              <a:rPr lang="en-US" sz="2400" dirty="0" smtClean="0">
                <a:latin typeface="Arial" pitchFamily="34" charset="0"/>
                <a:cs typeface="Arial" pitchFamily="34" charset="0"/>
              </a:rPr>
              <a:t> telecommunicating, </a:t>
            </a:r>
            <a:r>
              <a:rPr lang="en-US" sz="2400" dirty="0" err="1" smtClean="0">
                <a:latin typeface="Arial" pitchFamily="34" charset="0"/>
                <a:cs typeface="Arial" pitchFamily="34" charset="0"/>
              </a:rPr>
              <a:t>lalu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disempurnakan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untuk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menciptakan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suatu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fasilitas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kantor</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disebut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hoteling</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xmlns="" val="11217021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Arial" pitchFamily="34" charset="0"/>
                <a:cs typeface="Arial" pitchFamily="34" charset="0"/>
              </a:rPr>
              <a:t>Telecommunicating</a:t>
            </a:r>
            <a:endParaRPr lang="en-US" dirty="0">
              <a:solidFill>
                <a:srgbClr val="FFFF00"/>
              </a:solidFill>
              <a:latin typeface="Arial" pitchFamily="34" charset="0"/>
              <a:cs typeface="Arial"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2972399794"/>
              </p:ext>
            </p:extLst>
          </p:nvPr>
        </p:nvGraphicFramePr>
        <p:xfrm>
          <a:off x="457200" y="2438400"/>
          <a:ext cx="8229600" cy="3045792"/>
        </p:xfrm>
        <a:graphic>
          <a:graphicData uri="http://schemas.openxmlformats.org/drawingml/2006/table">
            <a:tbl>
              <a:tblPr firstRow="1" bandRow="1">
                <a:tableStyleId>{073A0DAA-6AF3-43AB-8588-CEC1D06C72B9}</a:tableStyleId>
              </a:tblPr>
              <a:tblGrid>
                <a:gridCol w="4114800"/>
                <a:gridCol w="4114800"/>
              </a:tblGrid>
              <a:tr h="596569">
                <a:tc>
                  <a:txBody>
                    <a:bodyPr/>
                    <a:lstStyle/>
                    <a:p>
                      <a:pPr algn="ctr"/>
                      <a:r>
                        <a:rPr lang="en-US" sz="2400" dirty="0" err="1" smtClean="0"/>
                        <a:t>Keuntungan</a:t>
                      </a:r>
                      <a:r>
                        <a:rPr lang="en-US" sz="2400" dirty="0" smtClean="0"/>
                        <a:t> </a:t>
                      </a:r>
                      <a:endParaRPr lang="en-US" sz="2400" dirty="0">
                        <a:latin typeface="Arial" pitchFamily="34" charset="0"/>
                        <a:cs typeface="Arial" pitchFamily="34" charset="0"/>
                      </a:endParaRPr>
                    </a:p>
                  </a:txBody>
                  <a:tcPr/>
                </a:tc>
                <a:tc>
                  <a:txBody>
                    <a:bodyPr/>
                    <a:lstStyle/>
                    <a:p>
                      <a:pPr algn="ctr"/>
                      <a:r>
                        <a:rPr lang="en-US" sz="2400" dirty="0" err="1" smtClean="0"/>
                        <a:t>Kerugian</a:t>
                      </a:r>
                      <a:r>
                        <a:rPr lang="en-US" sz="2400" dirty="0" smtClean="0"/>
                        <a:t> </a:t>
                      </a:r>
                      <a:endParaRPr lang="en-US" sz="2400" dirty="0">
                        <a:latin typeface="Arial" pitchFamily="34" charset="0"/>
                        <a:cs typeface="Arial" pitchFamily="34" charset="0"/>
                      </a:endParaRPr>
                    </a:p>
                  </a:txBody>
                  <a:tcPr/>
                </a:tc>
              </a:tr>
              <a:tr h="596569">
                <a:tc>
                  <a:txBody>
                    <a:bodyPr/>
                    <a:lstStyle/>
                    <a:p>
                      <a:r>
                        <a:rPr lang="en-US" sz="2400" dirty="0" err="1" smtClean="0"/>
                        <a:t>Fleksibilitas</a:t>
                      </a:r>
                      <a:endParaRPr lang="en-US" sz="2400" dirty="0">
                        <a:latin typeface="Arial" pitchFamily="34" charset="0"/>
                        <a:cs typeface="Arial" pitchFamily="34" charset="0"/>
                      </a:endParaRPr>
                    </a:p>
                  </a:txBody>
                  <a:tcPr/>
                </a:tc>
                <a:tc>
                  <a:txBody>
                    <a:bodyPr/>
                    <a:lstStyle/>
                    <a:p>
                      <a:r>
                        <a:rPr lang="en-US" sz="2400" dirty="0" err="1" smtClean="0"/>
                        <a:t>Bersifat</a:t>
                      </a:r>
                      <a:r>
                        <a:rPr lang="en-US" sz="2400" dirty="0" smtClean="0"/>
                        <a:t> </a:t>
                      </a:r>
                      <a:r>
                        <a:rPr lang="en-US" sz="2400" dirty="0" err="1" smtClean="0"/>
                        <a:t>isolasi</a:t>
                      </a:r>
                      <a:endParaRPr lang="en-US" sz="2400" dirty="0">
                        <a:latin typeface="Arial" pitchFamily="34" charset="0"/>
                        <a:cs typeface="Arial" pitchFamily="34" charset="0"/>
                      </a:endParaRPr>
                    </a:p>
                  </a:txBody>
                  <a:tcPr/>
                </a:tc>
              </a:tr>
              <a:tr h="1029694">
                <a:tc rowSpan="2">
                  <a:txBody>
                    <a:bodyPr/>
                    <a:lstStyle/>
                    <a:p>
                      <a:r>
                        <a:rPr lang="en-US" sz="2400" dirty="0" err="1" smtClean="0"/>
                        <a:t>Memudahkan</a:t>
                      </a:r>
                      <a:r>
                        <a:rPr lang="en-US" sz="2400" baseline="0" dirty="0" smtClean="0"/>
                        <a:t> </a:t>
                      </a:r>
                      <a:r>
                        <a:rPr lang="en-US" sz="2400" baseline="0" dirty="0" err="1" smtClean="0"/>
                        <a:t>dalam</a:t>
                      </a:r>
                      <a:r>
                        <a:rPr lang="en-US" sz="2400" baseline="0" dirty="0" smtClean="0"/>
                        <a:t> </a:t>
                      </a:r>
                      <a:r>
                        <a:rPr lang="en-US" sz="2400" baseline="0" dirty="0" err="1" smtClean="0"/>
                        <a:t>berkomunikasi</a:t>
                      </a:r>
                      <a:r>
                        <a:rPr lang="en-US" sz="2400" baseline="0" dirty="0" smtClean="0"/>
                        <a:t> </a:t>
                      </a:r>
                      <a:endParaRPr lang="en-US" sz="2400" dirty="0">
                        <a:latin typeface="Arial" pitchFamily="34" charset="0"/>
                        <a:cs typeface="Arial" pitchFamily="34" charset="0"/>
                      </a:endParaRPr>
                    </a:p>
                  </a:txBody>
                  <a:tcPr/>
                </a:tc>
                <a:tc>
                  <a:txBody>
                    <a:bodyPr/>
                    <a:lstStyle/>
                    <a:p>
                      <a:r>
                        <a:rPr lang="en-US" sz="2400" dirty="0" err="1" smtClean="0"/>
                        <a:t>Kekhawatiran</a:t>
                      </a:r>
                      <a:r>
                        <a:rPr lang="en-US" sz="2400" dirty="0" smtClean="0"/>
                        <a:t> </a:t>
                      </a:r>
                      <a:r>
                        <a:rPr lang="en-US" sz="2400" dirty="0" err="1" smtClean="0"/>
                        <a:t>akan</a:t>
                      </a:r>
                      <a:r>
                        <a:rPr lang="en-US" sz="2400" dirty="0" smtClean="0"/>
                        <a:t> </a:t>
                      </a:r>
                      <a:r>
                        <a:rPr lang="en-US" sz="2400" dirty="0" err="1" smtClean="0"/>
                        <a:t>kehilangan</a:t>
                      </a:r>
                      <a:r>
                        <a:rPr lang="en-US" sz="2400" dirty="0" smtClean="0"/>
                        <a:t> </a:t>
                      </a:r>
                      <a:r>
                        <a:rPr lang="en-US" sz="2400" dirty="0" err="1" smtClean="0"/>
                        <a:t>pekerjaan</a:t>
                      </a:r>
                      <a:r>
                        <a:rPr lang="en-US" sz="2400" dirty="0" smtClean="0"/>
                        <a:t>/</a:t>
                      </a:r>
                      <a:r>
                        <a:rPr lang="en-US" sz="2400" dirty="0" err="1" smtClean="0"/>
                        <a:t>terganggunya</a:t>
                      </a:r>
                      <a:r>
                        <a:rPr lang="en-US" sz="2400" dirty="0" smtClean="0"/>
                        <a:t> </a:t>
                      </a:r>
                      <a:r>
                        <a:rPr lang="en-US" sz="2400" dirty="0" err="1" smtClean="0"/>
                        <a:t>karir</a:t>
                      </a:r>
                      <a:endParaRPr lang="en-US" sz="2400" dirty="0">
                        <a:latin typeface="Arial" pitchFamily="34" charset="0"/>
                        <a:cs typeface="Arial" pitchFamily="34" charset="0"/>
                      </a:endParaRPr>
                    </a:p>
                  </a:txBody>
                  <a:tcPr/>
                </a:tc>
              </a:tr>
              <a:tr h="596569">
                <a:tc vMerge="1">
                  <a:txBody>
                    <a:bodyPr/>
                    <a:lstStyle/>
                    <a:p>
                      <a:endParaRPr lang="en-US" dirty="0"/>
                    </a:p>
                  </a:txBody>
                  <a:tcPr/>
                </a:tc>
                <a:tc>
                  <a:txBody>
                    <a:bodyPr/>
                    <a:lstStyle/>
                    <a:p>
                      <a:r>
                        <a:rPr lang="en-US" sz="2400" dirty="0" err="1" smtClean="0"/>
                        <a:t>Meningkatnya</a:t>
                      </a:r>
                      <a:r>
                        <a:rPr lang="en-US" sz="2400" baseline="0" dirty="0" smtClean="0"/>
                        <a:t> </a:t>
                      </a:r>
                      <a:r>
                        <a:rPr lang="en-US" sz="2400" baseline="0" dirty="0" err="1" smtClean="0"/>
                        <a:t>ketegangan</a:t>
                      </a:r>
                      <a:r>
                        <a:rPr lang="en-US" sz="2400" baseline="0" dirty="0" smtClean="0"/>
                        <a:t> </a:t>
                      </a:r>
                      <a:r>
                        <a:rPr lang="en-US" sz="2400" baseline="0" dirty="0" err="1" smtClean="0"/>
                        <a:t>keluarga</a:t>
                      </a:r>
                      <a:endParaRPr lang="en-US" sz="2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13120685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err="1" smtClean="0">
                <a:solidFill>
                  <a:srgbClr val="FFFF00"/>
                </a:solidFill>
                <a:latin typeface="Arial" pitchFamily="34" charset="0"/>
                <a:cs typeface="Arial" pitchFamily="34" charset="0"/>
              </a:rPr>
              <a:t>Hoteling</a:t>
            </a:r>
            <a:r>
              <a:rPr lang="en-US" sz="3200" dirty="0" smtClean="0">
                <a:solidFill>
                  <a:srgbClr val="FFFF00"/>
                </a:solidFill>
                <a:latin typeface="Arial" pitchFamily="34" charset="0"/>
                <a:cs typeface="Arial" pitchFamily="34" charset="0"/>
              </a:rPr>
              <a:t> </a:t>
            </a:r>
            <a:endParaRPr lang="en-US" sz="32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buFont typeface="Wingdings" pitchFamily="2" charset="2"/>
              <a:buChar char="§"/>
            </a:pPr>
            <a:r>
              <a:rPr lang="en-US" sz="2400" dirty="0" err="1" smtClean="0">
                <a:latin typeface="Arial" pitchFamily="34" charset="0"/>
                <a:cs typeface="Arial" pitchFamily="34" charset="0"/>
              </a:rPr>
              <a:t>Keuntungan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hoteling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adalah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pemanfaatan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sumber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ruangan</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lebih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efektif</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fokus</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lebih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baik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apa</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dibutuhkan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untuk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mendukung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personel</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kantor</a:t>
            </a:r>
            <a:r>
              <a:rPr lang="en-US" sz="2400" dirty="0" smtClean="0">
                <a:latin typeface="Arial" pitchFamily="34" charset="0"/>
                <a:cs typeface="Arial" pitchFamily="34" charset="0"/>
              </a:rPr>
              <a:t>.</a:t>
            </a:r>
          </a:p>
          <a:p>
            <a:pPr algn="just">
              <a:buFont typeface="Wingdings" pitchFamily="2" charset="2"/>
              <a:buChar char="§"/>
            </a:pPr>
            <a:r>
              <a:rPr lang="en-US" sz="2400" dirty="0" err="1" smtClean="0">
                <a:latin typeface="Arial" pitchFamily="34" charset="0"/>
                <a:cs typeface="Arial" pitchFamily="34" charset="0"/>
              </a:rPr>
              <a:t>Risiko</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hoteling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adalah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meliputi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anggapan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hilangnya</a:t>
            </a:r>
            <a:r>
              <a:rPr lang="en-US" sz="2400" dirty="0" smtClean="0">
                <a:latin typeface="Arial" pitchFamily="34" charset="0"/>
                <a:cs typeface="Arial" pitchFamily="34" charset="0"/>
              </a:rPr>
              <a:t> “bonus” </a:t>
            </a:r>
            <a:r>
              <a:rPr lang="en-US" sz="2400" dirty="0" err="1" smtClean="0">
                <a:latin typeface="Arial" pitchFamily="34" charset="0"/>
                <a:cs typeface="Arial" pitchFamily="34" charset="0"/>
              </a:rPr>
              <a:t>oleh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para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karyawan</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tidak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lagi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memiliki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ruangan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kantor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pribadi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hilangnya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persaan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berada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suatu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komunitas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potensi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dampak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negatif</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budaya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korporat</a:t>
            </a:r>
            <a:r>
              <a:rPr lang="en-US" sz="2400" dirty="0" smtClean="0">
                <a:latin typeface="Arial" pitchFamily="34" charset="0"/>
                <a:cs typeface="Arial" pitchFamily="34" charset="0"/>
              </a:rPr>
              <a:t>.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xmlns="" val="867656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err="1" smtClean="0">
                <a:solidFill>
                  <a:srgbClr val="FFFF00"/>
                </a:solidFill>
                <a:latin typeface="Arial" pitchFamily="34" charset="0"/>
                <a:cs typeface="Arial" pitchFamily="34" charset="0"/>
              </a:rPr>
              <a:t>Keuntungan</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dan</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Kerugian</a:t>
            </a:r>
            <a:r>
              <a:rPr lang="en-US" sz="3200" dirty="0" smtClean="0">
                <a:solidFill>
                  <a:srgbClr val="FFFF00"/>
                </a:solidFill>
                <a:latin typeface="Arial" pitchFamily="34" charset="0"/>
                <a:cs typeface="Arial" pitchFamily="34" charset="0"/>
              </a:rPr>
              <a:t> Kantor Maya</a:t>
            </a:r>
            <a:endParaRPr lang="en-US" sz="32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467544" y="1052736"/>
            <a:ext cx="8229600" cy="5069160"/>
          </a:xfrm>
        </p:spPr>
        <p:txBody>
          <a:bodyPr>
            <a:normAutofit/>
          </a:bodyPr>
          <a:lstStyle/>
          <a:p>
            <a:pPr algn="ctr">
              <a:buNone/>
            </a:pPr>
            <a:r>
              <a:rPr lang="en-US" sz="2000" dirty="0" smtClean="0">
                <a:latin typeface="Arial" pitchFamily="34" charset="0"/>
                <a:cs typeface="Arial" pitchFamily="34" charset="0"/>
              </a:rPr>
              <a:t>	</a:t>
            </a:r>
            <a:r>
              <a:rPr lang="en-US" sz="2400" dirty="0" smtClean="0">
                <a:latin typeface="Arial" pitchFamily="34" charset="0"/>
                <a:cs typeface="Arial" pitchFamily="34" charset="0"/>
              </a:rPr>
              <a:t>Telecommunicating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hoteling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memungkinkan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adanya</a:t>
            </a:r>
            <a:endParaRPr lang="en-US" sz="2400" dirty="0" smtClean="0">
              <a:latin typeface="Arial" pitchFamily="34" charset="0"/>
              <a:cs typeface="Arial" pitchFamily="34" charset="0"/>
            </a:endParaRPr>
          </a:p>
          <a:p>
            <a:pPr algn="ctr">
              <a:buNone/>
            </a:pPr>
            <a:r>
              <a:rPr lang="en-US" sz="2400" dirty="0" err="1" smtClean="0">
                <a:latin typeface="Arial" pitchFamily="34" charset="0"/>
                <a:cs typeface="Arial" pitchFamily="34" charset="0"/>
              </a:rPr>
              <a:t>kantor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maya</a:t>
            </a:r>
            <a:r>
              <a:rPr lang="en-US" sz="2400" dirty="0" smtClean="0">
                <a:latin typeface="Arial" pitchFamily="34" charset="0"/>
                <a:cs typeface="Arial" pitchFamily="34" charset="0"/>
              </a:rPr>
              <a:t>. Kantor </a:t>
            </a:r>
            <a:r>
              <a:rPr lang="en-US" sz="2400" dirty="0" err="1" smtClean="0">
                <a:latin typeface="Arial" pitchFamily="34" charset="0"/>
                <a:cs typeface="Arial" pitchFamily="34" charset="0"/>
              </a:rPr>
              <a:t>maya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mampu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mengatasi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kendala</a:t>
            </a:r>
            <a:endParaRPr lang="en-US" sz="2400" dirty="0" smtClean="0">
              <a:latin typeface="Arial" pitchFamily="34" charset="0"/>
              <a:cs typeface="Arial" pitchFamily="34" charset="0"/>
            </a:endParaRPr>
          </a:p>
          <a:p>
            <a:pPr algn="ctr">
              <a:buNone/>
            </a:pPr>
            <a:r>
              <a:rPr lang="en-US" sz="2400" dirty="0" err="1" smtClean="0">
                <a:latin typeface="Arial" pitchFamily="34" charset="0"/>
                <a:cs typeface="Arial" pitchFamily="34" charset="0"/>
              </a:rPr>
              <a:t>kendala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fisik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suatu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tempat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kerja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dengan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peranti</a:t>
            </a:r>
            <a:endParaRPr lang="en-US" sz="2400" dirty="0" smtClean="0">
              <a:latin typeface="Arial" pitchFamily="34" charset="0"/>
              <a:cs typeface="Arial" pitchFamily="34" charset="0"/>
            </a:endParaRPr>
          </a:p>
          <a:p>
            <a:pPr algn="ctr">
              <a:buNone/>
            </a:pPr>
            <a:r>
              <a:rPr lang="en-US" sz="2400" dirty="0" err="1" smtClean="0">
                <a:latin typeface="Arial" pitchFamily="34" charset="0"/>
                <a:cs typeface="Arial" pitchFamily="34" charset="0"/>
              </a:rPr>
              <a:t>elektronik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sehingga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memungkinkan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diperolehnya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beberapa</a:t>
            </a:r>
            <a:endParaRPr lang="en-US" sz="2400" dirty="0" smtClean="0">
              <a:latin typeface="Arial" pitchFamily="34" charset="0"/>
              <a:cs typeface="Arial" pitchFamily="34" charset="0"/>
            </a:endParaRPr>
          </a:p>
          <a:p>
            <a:pPr algn="ctr">
              <a:buNone/>
            </a:pPr>
            <a:r>
              <a:rPr lang="en-US" sz="2400" dirty="0" err="1" smtClean="0">
                <a:latin typeface="Arial" pitchFamily="34" charset="0"/>
                <a:cs typeface="Arial" pitchFamily="34" charset="0"/>
              </a:rPr>
              <a:t>potensi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keuntungan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nyata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timbul</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beberapa</a:t>
            </a:r>
            <a:endParaRPr lang="en-US" sz="2400" dirty="0" smtClean="0">
              <a:latin typeface="Arial" pitchFamily="34" charset="0"/>
              <a:cs typeface="Arial" pitchFamily="34" charset="0"/>
            </a:endParaRPr>
          </a:p>
          <a:p>
            <a:pPr algn="ctr">
              <a:buNone/>
            </a:pPr>
            <a:r>
              <a:rPr lang="en-US" sz="2400" dirty="0" err="1" smtClean="0">
                <a:latin typeface="Arial" pitchFamily="34" charset="0"/>
                <a:cs typeface="Arial" pitchFamily="34" charset="0"/>
              </a:rPr>
              <a:t>dampak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negatif</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sebuah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perusahaan</a:t>
            </a:r>
            <a:r>
              <a:rPr lang="en-US" sz="2400" dirty="0" smtClean="0">
                <a:latin typeface="Arial" pitchFamily="34" charset="0"/>
                <a:cs typeface="Arial" pitchFamily="34" charset="0"/>
              </a:rPr>
              <a:t> yang</a:t>
            </a:r>
          </a:p>
          <a:p>
            <a:pPr algn="ctr">
              <a:buNone/>
            </a:pPr>
            <a:r>
              <a:rPr lang="en-US" sz="2400" dirty="0" err="1" smtClean="0">
                <a:latin typeface="Arial" pitchFamily="34" charset="0"/>
                <a:cs typeface="Arial" pitchFamily="34" charset="0"/>
              </a:rPr>
              <a:t>berkomitmen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untuk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menjalankan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strategi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kantor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maya</a:t>
            </a:r>
            <a:r>
              <a:rPr lang="en-US" sz="2400" dirty="0" smtClean="0">
                <a:latin typeface="Arial" pitchFamily="34" charset="0"/>
                <a:cs typeface="Arial" pitchFamily="34" charset="0"/>
              </a:rPr>
              <a:t>.</a:t>
            </a:r>
          </a:p>
          <a:p>
            <a:pPr algn="just">
              <a:buNone/>
            </a:pPr>
            <a:endParaRPr lang="en-US" sz="2000"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4200795482"/>
              </p:ext>
            </p:extLst>
          </p:nvPr>
        </p:nvGraphicFramePr>
        <p:xfrm>
          <a:off x="323528" y="4653136"/>
          <a:ext cx="8534400" cy="1854200"/>
        </p:xfrm>
        <a:graphic>
          <a:graphicData uri="http://schemas.openxmlformats.org/drawingml/2006/table">
            <a:tbl>
              <a:tblPr firstRow="1" bandRow="1">
                <a:tableStyleId>{073A0DAA-6AF3-43AB-8588-CEC1D06C72B9}</a:tableStyleId>
              </a:tblPr>
              <a:tblGrid>
                <a:gridCol w="4267200"/>
                <a:gridCol w="4267200"/>
              </a:tblGrid>
              <a:tr h="370840">
                <a:tc>
                  <a:txBody>
                    <a:bodyPr/>
                    <a:lstStyle/>
                    <a:p>
                      <a:pPr algn="ctr"/>
                      <a:r>
                        <a:rPr lang="en-US" dirty="0" err="1" smtClean="0"/>
                        <a:t>Keuntungan</a:t>
                      </a:r>
                      <a:endParaRPr lang="en-US" dirty="0">
                        <a:solidFill>
                          <a:schemeClr val="tx1"/>
                        </a:solidFill>
                        <a:latin typeface="Arial" pitchFamily="34" charset="0"/>
                        <a:cs typeface="Arial" pitchFamily="34" charset="0"/>
                      </a:endParaRPr>
                    </a:p>
                  </a:txBody>
                  <a:tcPr/>
                </a:tc>
                <a:tc>
                  <a:txBody>
                    <a:bodyPr/>
                    <a:lstStyle/>
                    <a:p>
                      <a:pPr algn="ctr"/>
                      <a:r>
                        <a:rPr lang="en-US" dirty="0" err="1" smtClean="0"/>
                        <a:t>Kerugian</a:t>
                      </a:r>
                      <a:r>
                        <a:rPr lang="en-US" dirty="0" smtClean="0"/>
                        <a:t> </a:t>
                      </a:r>
                      <a:endParaRPr lang="en-US" dirty="0">
                        <a:solidFill>
                          <a:schemeClr val="tx1"/>
                        </a:solidFill>
                        <a:latin typeface="Arial" pitchFamily="34" charset="0"/>
                        <a:cs typeface="Arial" pitchFamily="34" charset="0"/>
                      </a:endParaRPr>
                    </a:p>
                  </a:txBody>
                  <a:tcPr/>
                </a:tc>
              </a:tr>
              <a:tr h="370840">
                <a:tc>
                  <a:txBody>
                    <a:bodyPr/>
                    <a:lstStyle/>
                    <a:p>
                      <a:r>
                        <a:rPr lang="en-US" dirty="0" err="1" smtClean="0"/>
                        <a:t>Biaya</a:t>
                      </a:r>
                      <a:r>
                        <a:rPr lang="en-US" dirty="0" smtClean="0"/>
                        <a:t> </a:t>
                      </a:r>
                      <a:r>
                        <a:rPr lang="en-US" dirty="0" err="1" smtClean="0"/>
                        <a:t>fasilitas</a:t>
                      </a:r>
                      <a:r>
                        <a:rPr lang="en-US" dirty="0" smtClean="0"/>
                        <a:t> yang </a:t>
                      </a:r>
                      <a:r>
                        <a:rPr lang="en-US" dirty="0" err="1" smtClean="0"/>
                        <a:t>lebih</a:t>
                      </a:r>
                      <a:r>
                        <a:rPr lang="en-US" dirty="0" smtClean="0"/>
                        <a:t> </a:t>
                      </a:r>
                      <a:r>
                        <a:rPr lang="en-US" dirty="0" err="1" smtClean="0"/>
                        <a:t>rendah</a:t>
                      </a:r>
                      <a:endParaRPr lang="en-US" dirty="0">
                        <a:solidFill>
                          <a:schemeClr val="tx1"/>
                        </a:solidFill>
                        <a:latin typeface="Arial" pitchFamily="34" charset="0"/>
                        <a:cs typeface="Arial" pitchFamily="34" charset="0"/>
                      </a:endParaRPr>
                    </a:p>
                  </a:txBody>
                  <a:tcPr/>
                </a:tc>
                <a:tc rowSpan="2">
                  <a:txBody>
                    <a:bodyPr/>
                    <a:lstStyle/>
                    <a:p>
                      <a:r>
                        <a:rPr lang="en-US" dirty="0" smtClean="0"/>
                        <a:t>Moral yang </a:t>
                      </a:r>
                      <a:r>
                        <a:rPr lang="en-US" dirty="0" err="1" smtClean="0"/>
                        <a:t>rendah</a:t>
                      </a:r>
                      <a:endParaRPr lang="en-US" dirty="0">
                        <a:solidFill>
                          <a:schemeClr val="tx1"/>
                        </a:solidFill>
                        <a:latin typeface="Arial" pitchFamily="34" charset="0"/>
                        <a:cs typeface="Arial" pitchFamily="34" charset="0"/>
                      </a:endParaRPr>
                    </a:p>
                  </a:txBody>
                  <a:tcPr/>
                </a:tc>
              </a:tr>
              <a:tr h="370840">
                <a:tc>
                  <a:txBody>
                    <a:bodyPr/>
                    <a:lstStyle/>
                    <a:p>
                      <a:r>
                        <a:rPr lang="en-US" dirty="0" err="1" smtClean="0"/>
                        <a:t>Biaya</a:t>
                      </a:r>
                      <a:r>
                        <a:rPr lang="en-US" dirty="0" smtClean="0"/>
                        <a:t> </a:t>
                      </a:r>
                      <a:r>
                        <a:rPr lang="en-US" dirty="0" err="1" smtClean="0"/>
                        <a:t>peralatan</a:t>
                      </a:r>
                      <a:r>
                        <a:rPr lang="en-US" dirty="0" smtClean="0"/>
                        <a:t> yang </a:t>
                      </a:r>
                      <a:r>
                        <a:rPr lang="en-US" dirty="0" err="1" smtClean="0"/>
                        <a:t>lebih</a:t>
                      </a:r>
                      <a:r>
                        <a:rPr lang="en-US" dirty="0" smtClean="0"/>
                        <a:t> </a:t>
                      </a:r>
                      <a:r>
                        <a:rPr lang="en-US" dirty="0" err="1" smtClean="0"/>
                        <a:t>rendah</a:t>
                      </a:r>
                      <a:endParaRPr lang="en-US" dirty="0">
                        <a:solidFill>
                          <a:schemeClr val="tx1"/>
                        </a:solidFill>
                        <a:latin typeface="Arial" pitchFamily="34" charset="0"/>
                        <a:cs typeface="Arial" pitchFamily="34" charset="0"/>
                      </a:endParaRPr>
                    </a:p>
                  </a:txBody>
                  <a:tcPr/>
                </a:tc>
                <a:tc vMerge="1">
                  <a:txBody>
                    <a:bodyPr/>
                    <a:lstStyle/>
                    <a:p>
                      <a:endParaRPr lang="en-US" dirty="0"/>
                    </a:p>
                  </a:txBody>
                  <a:tcPr/>
                </a:tc>
              </a:tr>
              <a:tr h="370840">
                <a:tc>
                  <a:txBody>
                    <a:bodyPr/>
                    <a:lstStyle/>
                    <a:p>
                      <a:r>
                        <a:rPr lang="en-US" dirty="0" err="1" smtClean="0"/>
                        <a:t>Berkurangnya</a:t>
                      </a:r>
                      <a:r>
                        <a:rPr lang="en-US" baseline="0" dirty="0" smtClean="0"/>
                        <a:t> </a:t>
                      </a:r>
                      <a:r>
                        <a:rPr lang="en-US" baseline="0" dirty="0" err="1" smtClean="0"/>
                        <a:t>penghentian</a:t>
                      </a:r>
                      <a:r>
                        <a:rPr lang="en-US" baseline="0" dirty="0" smtClean="0"/>
                        <a:t> </a:t>
                      </a:r>
                      <a:r>
                        <a:rPr lang="en-US" baseline="0" dirty="0" err="1" smtClean="0"/>
                        <a:t>pekerjaan</a:t>
                      </a:r>
                      <a:endParaRPr lang="en-US" dirty="0">
                        <a:solidFill>
                          <a:schemeClr val="tx1"/>
                        </a:solidFill>
                        <a:latin typeface="Arial" pitchFamily="34" charset="0"/>
                        <a:cs typeface="Arial" pitchFamily="34" charset="0"/>
                      </a:endParaRPr>
                    </a:p>
                  </a:txBody>
                  <a:tcPr/>
                </a:tc>
                <a:tc rowSpan="2">
                  <a:txBody>
                    <a:bodyPr/>
                    <a:lstStyle/>
                    <a:p>
                      <a:r>
                        <a:rPr lang="en-US" dirty="0" err="1" smtClean="0"/>
                        <a:t>Kekhawatiran</a:t>
                      </a:r>
                      <a:r>
                        <a:rPr lang="en-US" dirty="0" smtClean="0"/>
                        <a:t> </a:t>
                      </a:r>
                      <a:r>
                        <a:rPr lang="en-US" dirty="0" err="1" smtClean="0"/>
                        <a:t>akan</a:t>
                      </a:r>
                      <a:r>
                        <a:rPr lang="en-US" dirty="0" smtClean="0"/>
                        <a:t> </a:t>
                      </a:r>
                      <a:r>
                        <a:rPr lang="en-US" dirty="0" err="1" smtClean="0"/>
                        <a:t>risiko</a:t>
                      </a:r>
                      <a:r>
                        <a:rPr lang="en-US" dirty="0" smtClean="0"/>
                        <a:t> </a:t>
                      </a:r>
                      <a:r>
                        <a:rPr lang="en-US" dirty="0" err="1" smtClean="0"/>
                        <a:t>keamanan</a:t>
                      </a:r>
                      <a:endParaRPr lang="en-US" dirty="0">
                        <a:solidFill>
                          <a:schemeClr val="tx1"/>
                        </a:solidFill>
                        <a:latin typeface="Arial" pitchFamily="34" charset="0"/>
                        <a:cs typeface="Arial" pitchFamily="34" charset="0"/>
                      </a:endParaRPr>
                    </a:p>
                  </a:txBody>
                  <a:tcPr/>
                </a:tc>
              </a:tr>
              <a:tr h="370840">
                <a:tc>
                  <a:txBody>
                    <a:bodyPr/>
                    <a:lstStyle/>
                    <a:p>
                      <a:r>
                        <a:rPr lang="en-US" dirty="0" err="1" smtClean="0"/>
                        <a:t>Kontribusi</a:t>
                      </a:r>
                      <a:r>
                        <a:rPr lang="en-US" dirty="0" smtClean="0"/>
                        <a:t> </a:t>
                      </a:r>
                      <a:r>
                        <a:rPr lang="en-US" dirty="0" err="1" smtClean="0"/>
                        <a:t>sosial</a:t>
                      </a:r>
                      <a:endParaRPr lang="en-US" dirty="0">
                        <a:solidFill>
                          <a:schemeClr val="tx1"/>
                        </a:solidFill>
                        <a:latin typeface="Arial" pitchFamily="34" charset="0"/>
                        <a:cs typeface="Arial" pitchFamily="34" charset="0"/>
                      </a:endParaRPr>
                    </a:p>
                  </a:txBody>
                  <a:tcPr/>
                </a:tc>
                <a:tc vMerge="1">
                  <a:txBody>
                    <a:bodyPr/>
                    <a:lstStyle/>
                    <a:p>
                      <a:endParaRPr lang="en-US" dirty="0"/>
                    </a:p>
                  </a:txBody>
                  <a:tcPr/>
                </a:tc>
              </a:tr>
            </a:tbl>
          </a:graphicData>
        </a:graphic>
      </p:graphicFrame>
    </p:spTree>
    <p:extLst>
      <p:ext uri="{BB962C8B-B14F-4D97-AF65-F5344CB8AC3E}">
        <p14:creationId xmlns:p14="http://schemas.microsoft.com/office/powerpoint/2010/main" xmlns="" val="25840934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err="1" smtClean="0">
                <a:solidFill>
                  <a:srgbClr val="FFFF00"/>
                </a:solidFill>
                <a:latin typeface="Arial" pitchFamily="34" charset="0"/>
                <a:cs typeface="Arial" pitchFamily="34" charset="0"/>
              </a:rPr>
              <a:t>Organisasi</a:t>
            </a:r>
            <a:r>
              <a:rPr lang="en-US" sz="3200" dirty="0" smtClean="0">
                <a:solidFill>
                  <a:srgbClr val="FFFF00"/>
                </a:solidFill>
                <a:latin typeface="Arial" pitchFamily="34" charset="0"/>
                <a:cs typeface="Arial" pitchFamily="34" charset="0"/>
              </a:rPr>
              <a:t> Maya </a:t>
            </a:r>
            <a:endParaRPr lang="en-US" sz="32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buNone/>
            </a:pPr>
            <a:r>
              <a:rPr lang="id-ID" sz="2400" dirty="0" smtClean="0">
                <a:latin typeface="Arial" pitchFamily="34" charset="0"/>
                <a:cs typeface="Arial" pitchFamily="34" charset="0"/>
              </a:rPr>
              <a:t>		</a:t>
            </a:r>
            <a:r>
              <a:rPr lang="en-US" sz="2400" dirty="0" err="1" smtClean="0">
                <a:latin typeface="Arial" pitchFamily="34" charset="0"/>
                <a:cs typeface="Arial" pitchFamily="34" charset="0"/>
              </a:rPr>
              <a:t>Keberhasilan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kantor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memicu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para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visioner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untuk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melihat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bagaimana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kantor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dapat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diperluas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hingga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berlaku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bagi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keseluruhan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perusahaan-sebuah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organisasi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maya</a:t>
            </a:r>
            <a:r>
              <a:rPr lang="en-US" sz="2400" dirty="0" smtClean="0">
                <a:latin typeface="Arial" pitchFamily="34" charset="0"/>
                <a:cs typeface="Arial" pitchFamily="34" charset="0"/>
              </a:rPr>
              <a:t>.</a:t>
            </a:r>
          </a:p>
          <a:p>
            <a:pPr algn="just">
              <a:buNone/>
            </a:pPr>
            <a:endParaRPr lang="en-US" sz="2400" dirty="0" smtClean="0">
              <a:latin typeface="Arial" pitchFamily="34" charset="0"/>
              <a:cs typeface="Arial" pitchFamily="34" charset="0"/>
            </a:endParaRPr>
          </a:p>
          <a:p>
            <a:pPr algn="just">
              <a:buNone/>
            </a:pPr>
            <a:r>
              <a:rPr lang="id-ID" sz="2400" dirty="0" smtClean="0">
                <a:latin typeface="Arial" pitchFamily="34" charset="0"/>
                <a:cs typeface="Arial" pitchFamily="34" charset="0"/>
              </a:rPr>
              <a:t>		</a:t>
            </a:r>
            <a:r>
              <a:rPr lang="en-US" sz="2400" dirty="0" smtClean="0">
                <a:latin typeface="Arial" pitchFamily="34" charset="0"/>
                <a:cs typeface="Arial" pitchFamily="34" charset="0"/>
              </a:rPr>
              <a:t>Di </a:t>
            </a:r>
            <a:r>
              <a:rPr lang="en-US" sz="2400" dirty="0" err="1" smtClean="0">
                <a:latin typeface="Arial" pitchFamily="34" charset="0"/>
                <a:cs typeface="Arial" pitchFamily="34" charset="0"/>
              </a:rPr>
              <a:t>sebuah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organisasi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maya</a:t>
            </a:r>
            <a:r>
              <a:rPr lang="en-US" sz="2400" dirty="0" smtClean="0">
                <a:latin typeface="Arial" pitchFamily="34" charset="0"/>
                <a:cs typeface="Arial" pitchFamily="34" charset="0"/>
              </a:rPr>
              <a:t> (virtual organization), </a:t>
            </a:r>
            <a:r>
              <a:rPr lang="en-US" sz="2400" dirty="0" err="1" smtClean="0">
                <a:latin typeface="Arial" pitchFamily="34" charset="0"/>
                <a:cs typeface="Arial" pitchFamily="34" charset="0"/>
              </a:rPr>
              <a:t>operasi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keseluruhan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perusahaan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dirancang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sedemikian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rupa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sehingga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menjadi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tidak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terikat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lokasi-lokasi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fisik</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xmlns="" val="36979990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err="1" smtClean="0">
                <a:solidFill>
                  <a:srgbClr val="FFFF00"/>
                </a:solidFill>
                <a:latin typeface="Arial" pitchFamily="34" charset="0"/>
                <a:cs typeface="Arial" pitchFamily="34" charset="0"/>
              </a:rPr>
              <a:t>Dampak</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Sosial</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Organisasi</a:t>
            </a:r>
            <a:r>
              <a:rPr lang="en-US" sz="3200" dirty="0" smtClean="0">
                <a:solidFill>
                  <a:srgbClr val="FFFF00"/>
                </a:solidFill>
                <a:latin typeface="Arial" pitchFamily="34" charset="0"/>
                <a:cs typeface="Arial" pitchFamily="34" charset="0"/>
              </a:rPr>
              <a:t> Maya</a:t>
            </a:r>
            <a:endParaRPr lang="en-US" sz="32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algn="just">
              <a:buNone/>
            </a:pPr>
            <a:r>
              <a:rPr lang="id-ID" sz="2400" dirty="0" smtClean="0">
                <a:latin typeface="Arial" pitchFamily="34" charset="0"/>
                <a:cs typeface="Arial" pitchFamily="34" charset="0"/>
              </a:rPr>
              <a:t>		</a:t>
            </a:r>
            <a:r>
              <a:rPr lang="en-US" sz="2400" dirty="0" err="1" smtClean="0">
                <a:latin typeface="Arial" pitchFamily="34" charset="0"/>
                <a:cs typeface="Arial" pitchFamily="34" charset="0"/>
              </a:rPr>
              <a:t>Industri-industri</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paing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tertarik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konsep</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kantor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organisasi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adalah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industri</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memberikan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nilai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tambah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bentuk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informasi</a:t>
            </a:r>
            <a:r>
              <a:rPr lang="en-US" sz="2400" dirty="0" smtClean="0">
                <a:latin typeface="Arial" pitchFamily="34" charset="0"/>
                <a:cs typeface="Arial" pitchFamily="34" charset="0"/>
              </a:rPr>
              <a:t>, ide,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kecerdasan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atau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biasa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disebut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dengan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istilah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Ekonomi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Tiga</a:t>
            </a:r>
            <a:r>
              <a:rPr lang="en-US" sz="2400" dirty="0" smtClean="0">
                <a:latin typeface="Arial" pitchFamily="34" charset="0"/>
                <a:cs typeface="Arial" pitchFamily="34" charset="0"/>
              </a:rPr>
              <a:t> I (Three I Economy).</a:t>
            </a:r>
          </a:p>
          <a:p>
            <a:pPr algn="just">
              <a:buNone/>
            </a:pPr>
            <a:endParaRPr lang="en-US" sz="2400" dirty="0" smtClean="0">
              <a:latin typeface="Arial" pitchFamily="34" charset="0"/>
              <a:cs typeface="Arial" pitchFamily="34" charset="0"/>
            </a:endParaRPr>
          </a:p>
          <a:p>
            <a:pPr algn="just">
              <a:buNone/>
            </a:pPr>
            <a:r>
              <a:rPr lang="id-ID" sz="2400" dirty="0" smtClean="0">
                <a:latin typeface="Arial" pitchFamily="34" charset="0"/>
                <a:cs typeface="Arial" pitchFamily="34" charset="0"/>
              </a:rPr>
              <a:t>		</a:t>
            </a:r>
            <a:r>
              <a:rPr lang="en-US" sz="2400" dirty="0" err="1" smtClean="0">
                <a:latin typeface="Arial" pitchFamily="34" charset="0"/>
                <a:cs typeface="Arial" pitchFamily="34" charset="0"/>
              </a:rPr>
              <a:t>Istilah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tersebut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diberikan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untuk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menjabarkan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industri-industri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bidang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pendidikan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perawatan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kesehatan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hiburan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perjalanan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olahraga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konsultasi</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xmlns="" val="231990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76672"/>
            <a:ext cx="8181045" cy="6370975"/>
          </a:xfrm>
          <a:prstGeom prst="rect">
            <a:avLst/>
          </a:prstGeom>
        </p:spPr>
        <p:txBody>
          <a:bodyPr wrap="square">
            <a:spAutoFit/>
          </a:bodyPr>
          <a:lstStyle/>
          <a:p>
            <a:pPr marL="514350" indent="-514350">
              <a:buFont typeface="+mj-lt"/>
              <a:buAutoNum type="arabicPeriod" startAt="5"/>
            </a:pPr>
            <a:r>
              <a:rPr lang="id-ID" sz="2400" dirty="0">
                <a:latin typeface="Arial" pitchFamily="34" charset="0"/>
                <a:ea typeface="Tahoma" pitchFamily="34" charset="0"/>
                <a:cs typeface="Arial" pitchFamily="34" charset="0"/>
              </a:rPr>
              <a:t>Memberikan apresiasi bahwa pengguna, khususnya yang memiliki kemampuan komputasi pengguna akhir, merupakan sumber daya informasi yang berharga.</a:t>
            </a:r>
            <a:br>
              <a:rPr lang="id-ID" sz="2400" dirty="0">
                <a:latin typeface="Arial" pitchFamily="34" charset="0"/>
                <a:ea typeface="Tahoma" pitchFamily="34" charset="0"/>
                <a:cs typeface="Arial" pitchFamily="34" charset="0"/>
              </a:rPr>
            </a:br>
            <a:endParaRPr lang="id-ID" sz="2400" dirty="0">
              <a:latin typeface="Arial" pitchFamily="34" charset="0"/>
              <a:ea typeface="Tahoma" pitchFamily="34" charset="0"/>
              <a:cs typeface="Arial" pitchFamily="34" charset="0"/>
            </a:endParaRPr>
          </a:p>
          <a:p>
            <a:pPr marL="514350" indent="-514350">
              <a:buFont typeface="+mj-lt"/>
              <a:buAutoNum type="arabicPeriod" startAt="5"/>
            </a:pPr>
            <a:r>
              <a:rPr lang="id-ID" sz="2400" dirty="0">
                <a:latin typeface="Arial" pitchFamily="34" charset="0"/>
                <a:ea typeface="Tahoma" pitchFamily="34" charset="0"/>
                <a:cs typeface="Arial" pitchFamily="34" charset="0"/>
              </a:rPr>
              <a:t>Mengetahui manfaat dan resiko dari komputasi pengguna akhir.</a:t>
            </a:r>
            <a:br>
              <a:rPr lang="id-ID" sz="2400" dirty="0">
                <a:latin typeface="Arial" pitchFamily="34" charset="0"/>
                <a:ea typeface="Tahoma" pitchFamily="34" charset="0"/>
                <a:cs typeface="Arial" pitchFamily="34" charset="0"/>
              </a:rPr>
            </a:br>
            <a:endParaRPr lang="id-ID" sz="2400" dirty="0">
              <a:latin typeface="Arial" pitchFamily="34" charset="0"/>
              <a:ea typeface="Tahoma" pitchFamily="34" charset="0"/>
              <a:cs typeface="Arial" pitchFamily="34" charset="0"/>
            </a:endParaRPr>
          </a:p>
          <a:p>
            <a:pPr marL="514350" indent="-514350">
              <a:buFont typeface="+mj-lt"/>
              <a:buAutoNum type="arabicPeriod" startAt="5"/>
            </a:pPr>
            <a:r>
              <a:rPr lang="id-ID" sz="2400" dirty="0">
                <a:latin typeface="Arial" pitchFamily="34" charset="0"/>
                <a:ea typeface="Tahoma" pitchFamily="34" charset="0"/>
                <a:cs typeface="Arial" pitchFamily="34" charset="0"/>
              </a:rPr>
              <a:t>Mengetahui jenis-jenis pengetahuan dan keahlian yang penting bagi pengembangan sistem.</a:t>
            </a:r>
            <a:r>
              <a:rPr lang="id-ID" sz="2400" dirty="0">
                <a:latin typeface="Arial" pitchFamily="34" charset="0"/>
                <a:cs typeface="Arial" pitchFamily="34" charset="0"/>
              </a:rPr>
              <a:t/>
            </a:r>
            <a:br>
              <a:rPr lang="id-ID" sz="2400" dirty="0">
                <a:latin typeface="Arial" pitchFamily="34" charset="0"/>
                <a:cs typeface="Arial" pitchFamily="34" charset="0"/>
              </a:rPr>
            </a:br>
            <a:endParaRPr lang="id-ID" sz="2400" dirty="0">
              <a:latin typeface="Arial" pitchFamily="34" charset="0"/>
              <a:cs typeface="Arial" pitchFamily="34" charset="0"/>
            </a:endParaRPr>
          </a:p>
          <a:p>
            <a:pPr marL="514350" indent="-514350">
              <a:buFont typeface="+mj-lt"/>
              <a:buAutoNum type="arabicPeriod" startAt="5"/>
            </a:pPr>
            <a:r>
              <a:rPr lang="id-ID" sz="2400" dirty="0">
                <a:latin typeface="Arial" pitchFamily="34" charset="0"/>
                <a:ea typeface="Tahoma" pitchFamily="34" charset="0"/>
                <a:cs typeface="Arial" pitchFamily="34" charset="0"/>
              </a:rPr>
              <a:t>Memberikan apresiasi atas nilai dari pengelolaan pengetahuan yang di miliki oleh spesialis dan pengguna informasi. </a:t>
            </a:r>
            <a:br>
              <a:rPr lang="id-ID" sz="2400" dirty="0">
                <a:latin typeface="Arial" pitchFamily="34" charset="0"/>
                <a:ea typeface="Tahoma" pitchFamily="34" charset="0"/>
                <a:cs typeface="Arial" pitchFamily="34" charset="0"/>
              </a:rPr>
            </a:br>
            <a:endParaRPr lang="id-ID" sz="2400" dirty="0">
              <a:latin typeface="Arial" pitchFamily="34" charset="0"/>
              <a:ea typeface="Tahoma" pitchFamily="34" charset="0"/>
              <a:cs typeface="Arial" pitchFamily="34" charset="0"/>
            </a:endParaRPr>
          </a:p>
          <a:p>
            <a:pPr marL="514350" indent="-514350">
              <a:buFont typeface="+mj-lt"/>
              <a:buAutoNum type="arabicPeriod" startAt="5"/>
            </a:pPr>
            <a:r>
              <a:rPr lang="id-ID" sz="2400" dirty="0" smtClean="0">
                <a:latin typeface="Arial" pitchFamily="34" charset="0"/>
                <a:ea typeface="Tahoma" pitchFamily="34" charset="0"/>
                <a:cs typeface="Arial" pitchFamily="34" charset="0"/>
              </a:rPr>
              <a:t>Mengerti </a:t>
            </a:r>
            <a:r>
              <a:rPr lang="id-ID" sz="2400" dirty="0">
                <a:latin typeface="Arial" pitchFamily="34" charset="0"/>
                <a:ea typeface="Tahoma" pitchFamily="34" charset="0"/>
                <a:cs typeface="Arial" pitchFamily="34" charset="0"/>
              </a:rPr>
              <a:t>manfaat dan resiko dari kantor maya dan organisasi maya.</a:t>
            </a:r>
            <a:r>
              <a:rPr lang="id-ID" sz="2400" dirty="0">
                <a:latin typeface="Tahoma" pitchFamily="34" charset="0"/>
                <a:ea typeface="Tahoma" pitchFamily="34" charset="0"/>
                <a:cs typeface="Tahoma" pitchFamily="34" charset="0"/>
              </a:rPr>
              <a:t/>
            </a:r>
            <a:br>
              <a:rPr lang="id-ID" sz="2400" dirty="0">
                <a:latin typeface="Tahoma" pitchFamily="34" charset="0"/>
                <a:ea typeface="Tahoma" pitchFamily="34" charset="0"/>
                <a:cs typeface="Tahoma" pitchFamily="34" charset="0"/>
              </a:rPr>
            </a:br>
            <a:endParaRPr lang="id-ID"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err="1" smtClean="0">
                <a:solidFill>
                  <a:srgbClr val="FFFF00"/>
                </a:solidFill>
                <a:latin typeface="Arial" pitchFamily="34" charset="0"/>
                <a:cs typeface="Arial" pitchFamily="34" charset="0"/>
              </a:rPr>
              <a:t>Menempatkan</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Pengguna</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Sistem</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dan</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Spesialis</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Informasi</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pada</a:t>
            </a:r>
            <a:r>
              <a:rPr lang="en-US" sz="3200" dirty="0" smtClean="0">
                <a:solidFill>
                  <a:srgbClr val="FFFF00"/>
                </a:solidFill>
                <a:latin typeface="Arial" pitchFamily="34" charset="0"/>
                <a:cs typeface="Arial" pitchFamily="34" charset="0"/>
              </a:rPr>
              <a:t> </a:t>
            </a:r>
            <a:r>
              <a:rPr lang="en-US" sz="3200" dirty="0" err="1" smtClean="0">
                <a:solidFill>
                  <a:srgbClr val="FFFF00"/>
                </a:solidFill>
                <a:latin typeface="Arial" pitchFamily="34" charset="0"/>
                <a:cs typeface="Arial" pitchFamily="34" charset="0"/>
              </a:rPr>
              <a:t>Perspektif</a:t>
            </a:r>
            <a:r>
              <a:rPr lang="en-US" sz="3200" dirty="0" smtClean="0">
                <a:solidFill>
                  <a:srgbClr val="FFFF00"/>
                </a:solidFill>
                <a:latin typeface="Arial" pitchFamily="34" charset="0"/>
                <a:cs typeface="Arial" pitchFamily="34" charset="0"/>
              </a:rPr>
              <a:t> </a:t>
            </a:r>
            <a:endParaRPr lang="en-US" sz="32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ctr">
              <a:buNone/>
            </a:pPr>
            <a:endParaRPr lang="en-US" sz="2400" dirty="0" smtClean="0">
              <a:latin typeface="Arial" pitchFamily="34" charset="0"/>
              <a:cs typeface="Arial" pitchFamily="34" charset="0"/>
            </a:endParaRPr>
          </a:p>
          <a:p>
            <a:pPr algn="just">
              <a:buNone/>
            </a:pPr>
            <a:r>
              <a:rPr lang="id-ID" sz="2400" dirty="0" smtClean="0">
                <a:latin typeface="Arial" pitchFamily="34" charset="0"/>
                <a:cs typeface="Arial" pitchFamily="34" charset="0"/>
              </a:rPr>
              <a:t>		</a:t>
            </a:r>
            <a:r>
              <a:rPr lang="en-US" sz="2400" dirty="0" err="1" smtClean="0">
                <a:latin typeface="Arial" pitchFamily="34" charset="0"/>
                <a:cs typeface="Arial" pitchFamily="34" charset="0"/>
              </a:rPr>
              <a:t>Unsur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manusia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terus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menjadi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masalah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salah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satu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bahan</a:t>
            </a:r>
            <a:r>
              <a:rPr lang="en-US" sz="2400" dirty="0" smtClean="0">
                <a:latin typeface="Arial" pitchFamily="34" charset="0"/>
                <a:cs typeface="Arial" pitchFamily="34" charset="0"/>
              </a:rPr>
              <a:t> paling </a:t>
            </a:r>
            <a:r>
              <a:rPr lang="en-US" sz="2400" dirty="0" err="1" smtClean="0">
                <a:latin typeface="Arial" pitchFamily="34" charset="0"/>
                <a:cs typeface="Arial" pitchFamily="34" charset="0"/>
              </a:rPr>
              <a:t>penting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pengembangan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penggunaan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sistem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informasi</a:t>
            </a:r>
            <a:r>
              <a:rPr lang="en-US" sz="2400" dirty="0" smtClean="0">
                <a:latin typeface="Arial" pitchFamily="34" charset="0"/>
                <a:cs typeface="Arial" pitchFamily="34" charset="0"/>
              </a:rPr>
              <a:t>. Para </a:t>
            </a:r>
            <a:r>
              <a:rPr lang="en-US" sz="2400" dirty="0" err="1" smtClean="0">
                <a:latin typeface="Arial" pitchFamily="34" charset="0"/>
                <a:cs typeface="Arial" pitchFamily="34" charset="0"/>
              </a:rPr>
              <a:t>pemain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utama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adalah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pengguna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spesialis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informasi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Kedua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kelompok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tersebut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membentuk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tim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pengembangan</a:t>
            </a:r>
            <a:r>
              <a:rPr lang="en-US" sz="2400" dirty="0" smtClean="0">
                <a:latin typeface="Arial" pitchFamily="34" charset="0"/>
                <a:cs typeface="Arial" pitchFamily="34" charset="0"/>
              </a:rPr>
              <a:t>.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xmlns="" val="16265803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5400" dirty="0" smtClean="0">
              <a:latin typeface="Arial" pitchFamily="34" charset="0"/>
              <a:cs typeface="Arial" pitchFamily="34" charset="0"/>
            </a:endParaRPr>
          </a:p>
          <a:p>
            <a:pPr algn="ctr">
              <a:buNone/>
            </a:pPr>
            <a:r>
              <a:rPr lang="en-US" sz="5400" dirty="0" smtClean="0">
                <a:solidFill>
                  <a:srgbClr val="FFFF00"/>
                </a:solidFill>
                <a:latin typeface="Arial" pitchFamily="34" charset="0"/>
                <a:cs typeface="Arial" pitchFamily="34" charset="0"/>
              </a:rPr>
              <a:t>TERIMA KASIH</a:t>
            </a:r>
          </a:p>
        </p:txBody>
      </p:sp>
    </p:spTree>
    <p:extLst>
      <p:ext uri="{BB962C8B-B14F-4D97-AF65-F5344CB8AC3E}">
        <p14:creationId xmlns:p14="http://schemas.microsoft.com/office/powerpoint/2010/main" xmlns="" val="56220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algn="just">
              <a:buNone/>
            </a:pPr>
            <a:r>
              <a:rPr lang="id-ID" sz="2400" dirty="0" smtClean="0">
                <a:solidFill>
                  <a:srgbClr val="FFFF00"/>
                </a:solidFill>
                <a:latin typeface="Arial" pitchFamily="34" charset="0"/>
                <a:cs typeface="Arial" pitchFamily="34" charset="0"/>
              </a:rPr>
              <a:t>Dukungan Sistem Informasi bagi Organisasi</a:t>
            </a:r>
          </a:p>
          <a:p>
            <a:pPr algn="just">
              <a:lnSpc>
                <a:spcPct val="150000"/>
              </a:lnSpc>
              <a:buNone/>
            </a:pPr>
            <a:r>
              <a:rPr lang="id-ID" sz="2400" dirty="0" smtClean="0">
                <a:latin typeface="Arial" pitchFamily="34" charset="0"/>
                <a:cs typeface="Arial" pitchFamily="34" charset="0"/>
              </a:rPr>
              <a:t>	Sistem Informasi dikembangkan untuk mendukung keseluruhan organisasi, eksekutif, dan area bisnis.</a:t>
            </a:r>
            <a:r>
              <a:rPr lang="en-US" sz="2400" dirty="0" smtClean="0">
                <a:latin typeface="Arial" pitchFamily="34" charset="0"/>
                <a:cs typeface="Arial" pitchFamily="34" charset="0"/>
              </a:rPr>
              <a:t> </a:t>
            </a:r>
            <a:r>
              <a:rPr lang="id-ID" sz="2400" dirty="0" smtClean="0">
                <a:latin typeface="Arial" pitchFamily="34" charset="0"/>
                <a:cs typeface="Arial" pitchFamily="34" charset="0"/>
              </a:rPr>
              <a:t>SIM dimaksudkan untuk memenuhi kebutuhan informasi umum para manajer perusahaan.</a:t>
            </a:r>
            <a:endParaRPr lang="id-ID" sz="2400" dirty="0">
              <a:latin typeface="Arial" pitchFamily="34" charset="0"/>
              <a:cs typeface="Arial" pitchFamily="34" charset="0"/>
            </a:endParaRPr>
          </a:p>
        </p:txBody>
      </p:sp>
      <p:sp>
        <p:nvSpPr>
          <p:cNvPr id="6" name="TextBox 5"/>
          <p:cNvSpPr txBox="1"/>
          <p:nvPr/>
        </p:nvSpPr>
        <p:spPr>
          <a:xfrm>
            <a:off x="1676400" y="692696"/>
            <a:ext cx="6553200" cy="646331"/>
          </a:xfrm>
          <a:prstGeom prst="rect">
            <a:avLst/>
          </a:prstGeom>
          <a:noFill/>
        </p:spPr>
        <p:txBody>
          <a:bodyPr wrap="square" rtlCol="0">
            <a:spAutoFit/>
          </a:bodyPr>
          <a:lstStyle/>
          <a:p>
            <a:pPr algn="ctr"/>
            <a:r>
              <a:rPr lang="id-ID" sz="3600" dirty="0" smtClean="0">
                <a:solidFill>
                  <a:srgbClr val="FFFF00"/>
                </a:solidFill>
                <a:latin typeface="Arial" pitchFamily="34" charset="0"/>
                <a:cs typeface="Arial" pitchFamily="34" charset="0"/>
              </a:rPr>
              <a:t>Organisasi Bisnis </a:t>
            </a:r>
            <a:endParaRPr lang="en-US" sz="36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500" autoRev="1" fill="hold"/>
                                        <p:tgtEl>
                                          <p:spTgt spid="6">
                                            <p:txEl>
                                              <p:pRg st="0" end="0"/>
                                            </p:txEl>
                                          </p:spTgt>
                                        </p:tgtEl>
                                        <p:attrNameLst>
                                          <p:attrName>style.color</p:attrName>
                                        </p:attrNameLst>
                                      </p:cBhvr>
                                      <p:to>
                                        <p:clrVal>
                                          <a:srgbClr val="FFFF00"/>
                                        </p:clrVal>
                                      </p:to>
                                    </p:set>
                                    <p:set>
                                      <p:cBhvr>
                                        <p:cTn id="7" dur="500" autoRev="1" fill="hold"/>
                                        <p:tgtEl>
                                          <p:spTgt spid="6">
                                            <p:txEl>
                                              <p:pRg st="0" end="0"/>
                                            </p:txEl>
                                          </p:spTgt>
                                        </p:tgtEl>
                                        <p:attrNameLst>
                                          <p:attrName>fillcolor</p:attrName>
                                        </p:attrNameLst>
                                      </p:cBhvr>
                                      <p:to>
                                        <p:clrVal>
                                          <a:srgbClr val="FFFF00"/>
                                        </p:clrVal>
                                      </p:to>
                                    </p:set>
                                    <p:set>
                                      <p:cBhvr>
                                        <p:cTn id="8" dur="500" autoRev="1" fill="hold"/>
                                        <p:tgtEl>
                                          <p:spTgt spid="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6143644"/>
          </a:xfrm>
        </p:spPr>
        <p:txBody>
          <a:bodyPr>
            <a:normAutofit fontScale="62500" lnSpcReduction="20000"/>
          </a:bodyPr>
          <a:lstStyle/>
          <a:p>
            <a:pPr>
              <a:buNone/>
            </a:pPr>
            <a:r>
              <a:rPr lang="id-ID" dirty="0" smtClean="0">
                <a:solidFill>
                  <a:srgbClr val="FFFF00"/>
                </a:solidFill>
              </a:rPr>
              <a:t>	</a:t>
            </a:r>
            <a:r>
              <a:rPr lang="id-ID" sz="2400" dirty="0" smtClean="0">
                <a:solidFill>
                  <a:srgbClr val="FFFF00"/>
                </a:solidFill>
                <a:latin typeface="Arial" pitchFamily="34" charset="0"/>
                <a:cs typeface="Arial" pitchFamily="34" charset="0"/>
              </a:rPr>
              <a:t>Sistem </a:t>
            </a:r>
            <a:r>
              <a:rPr lang="id-ID" sz="2400" dirty="0">
                <a:solidFill>
                  <a:srgbClr val="FFFF00"/>
                </a:solidFill>
                <a:latin typeface="Arial" pitchFamily="34" charset="0"/>
                <a:cs typeface="Arial" pitchFamily="34" charset="0"/>
              </a:rPr>
              <a:t>informasi yang dikembangkan untuk mendukung tingkatan-tingkatan dan </a:t>
            </a:r>
            <a:r>
              <a:rPr lang="id-ID" sz="2400" dirty="0" smtClean="0">
                <a:solidFill>
                  <a:srgbClr val="FFFF00"/>
                </a:solidFill>
                <a:latin typeface="Arial" pitchFamily="34" charset="0"/>
                <a:cs typeface="Arial" pitchFamily="34" charset="0"/>
              </a:rPr>
              <a:t>area-area </a:t>
            </a:r>
            <a:r>
              <a:rPr lang="id-ID" sz="2400" dirty="0">
                <a:solidFill>
                  <a:srgbClr val="FFFF00"/>
                </a:solidFill>
                <a:latin typeface="Arial" pitchFamily="34" charset="0"/>
                <a:cs typeface="Arial" pitchFamily="34" charset="0"/>
              </a:rPr>
              <a:t>organisasional</a:t>
            </a:r>
            <a:r>
              <a:rPr lang="id-ID" sz="2400" dirty="0" smtClean="0">
                <a:solidFill>
                  <a:srgbClr val="FFFF00"/>
                </a:solidFill>
                <a:latin typeface="Arial" pitchFamily="34" charset="0"/>
                <a:cs typeface="Arial" pitchFamily="34" charset="0"/>
              </a:rPr>
              <a:t>.</a:t>
            </a:r>
          </a:p>
          <a:p>
            <a:pPr>
              <a:buNone/>
            </a:pPr>
            <a:endParaRPr lang="id-ID" sz="2400" dirty="0">
              <a:solidFill>
                <a:srgbClr val="FFFF00"/>
              </a:solidFill>
              <a:latin typeface="Arial" pitchFamily="34" charset="0"/>
              <a:cs typeface="Arial" pitchFamily="34" charset="0"/>
            </a:endParaRPr>
          </a:p>
          <a:p>
            <a:pPr>
              <a:buNone/>
            </a:pPr>
            <a:endParaRPr lang="id-ID" sz="2400" dirty="0" smtClean="0">
              <a:solidFill>
                <a:srgbClr val="FFFF00"/>
              </a:solidFill>
              <a:latin typeface="Arial" pitchFamily="34" charset="0"/>
              <a:cs typeface="Arial" pitchFamily="34" charset="0"/>
            </a:endParaRPr>
          </a:p>
          <a:p>
            <a:pPr>
              <a:buNone/>
            </a:pPr>
            <a:endParaRPr lang="id-ID" sz="2400" dirty="0">
              <a:solidFill>
                <a:srgbClr val="FFFF00"/>
              </a:solidFill>
              <a:latin typeface="+mj-lt"/>
            </a:endParaRPr>
          </a:p>
          <a:p>
            <a:pPr>
              <a:buNone/>
            </a:pPr>
            <a:endParaRPr lang="id-ID" sz="2400" dirty="0" smtClean="0">
              <a:solidFill>
                <a:srgbClr val="FFFF00"/>
              </a:solidFill>
              <a:latin typeface="+mj-lt"/>
            </a:endParaRPr>
          </a:p>
          <a:p>
            <a:pPr>
              <a:buNone/>
            </a:pPr>
            <a:endParaRPr lang="id-ID" sz="2400" dirty="0">
              <a:solidFill>
                <a:srgbClr val="FFFF00"/>
              </a:solidFill>
              <a:latin typeface="+mj-lt"/>
            </a:endParaRPr>
          </a:p>
          <a:p>
            <a:pPr>
              <a:buNone/>
            </a:pPr>
            <a:endParaRPr lang="id-ID" sz="2400" dirty="0" smtClean="0">
              <a:solidFill>
                <a:srgbClr val="FFFF00"/>
              </a:solidFill>
              <a:latin typeface="+mj-lt"/>
            </a:endParaRPr>
          </a:p>
          <a:p>
            <a:pPr>
              <a:buNone/>
            </a:pPr>
            <a:endParaRPr lang="id-ID" sz="2400" dirty="0">
              <a:solidFill>
                <a:srgbClr val="FFFF00"/>
              </a:solidFill>
              <a:latin typeface="+mj-lt"/>
            </a:endParaRPr>
          </a:p>
          <a:p>
            <a:pPr>
              <a:buNone/>
            </a:pPr>
            <a:endParaRPr lang="id-ID" sz="2400" dirty="0" smtClean="0">
              <a:solidFill>
                <a:srgbClr val="FFFF00"/>
              </a:solidFill>
              <a:latin typeface="+mj-lt"/>
            </a:endParaRPr>
          </a:p>
          <a:p>
            <a:pPr>
              <a:buNone/>
            </a:pPr>
            <a:endParaRPr lang="id-ID" sz="2400" dirty="0">
              <a:solidFill>
                <a:srgbClr val="FFFF00"/>
              </a:solidFill>
              <a:latin typeface="+mj-lt"/>
            </a:endParaRPr>
          </a:p>
          <a:p>
            <a:pPr>
              <a:buNone/>
            </a:pPr>
            <a:endParaRPr lang="id-ID" sz="2400" dirty="0" smtClean="0">
              <a:solidFill>
                <a:srgbClr val="FFFF00"/>
              </a:solidFill>
              <a:latin typeface="+mj-lt"/>
            </a:endParaRPr>
          </a:p>
          <a:p>
            <a:pPr>
              <a:buNone/>
            </a:pPr>
            <a:endParaRPr lang="id-ID" sz="2400" dirty="0">
              <a:solidFill>
                <a:srgbClr val="FFFF00"/>
              </a:solidFill>
              <a:latin typeface="+mj-lt"/>
            </a:endParaRPr>
          </a:p>
          <a:p>
            <a:pPr>
              <a:buNone/>
            </a:pPr>
            <a:endParaRPr lang="id-ID" sz="2400" dirty="0" smtClean="0">
              <a:solidFill>
                <a:srgbClr val="FFFF00"/>
              </a:solidFill>
              <a:latin typeface="+mj-lt"/>
            </a:endParaRPr>
          </a:p>
          <a:p>
            <a:pPr>
              <a:buNone/>
            </a:pPr>
            <a:endParaRPr lang="id-ID" sz="2400" dirty="0">
              <a:solidFill>
                <a:srgbClr val="FFFF00"/>
              </a:solidFill>
              <a:latin typeface="+mj-lt"/>
            </a:endParaRPr>
          </a:p>
          <a:p>
            <a:pPr>
              <a:buNone/>
            </a:pPr>
            <a:endParaRPr lang="id-ID" sz="2400" dirty="0" smtClean="0">
              <a:solidFill>
                <a:srgbClr val="FFFF00"/>
              </a:solidFill>
              <a:latin typeface="+mj-lt"/>
            </a:endParaRPr>
          </a:p>
          <a:p>
            <a:pPr>
              <a:buNone/>
            </a:pPr>
            <a:endParaRPr lang="id-ID" sz="2400" dirty="0">
              <a:solidFill>
                <a:srgbClr val="FFFF00"/>
              </a:solidFill>
              <a:latin typeface="+mj-lt"/>
            </a:endParaRPr>
          </a:p>
          <a:p>
            <a:pPr algn="ctr">
              <a:buNone/>
            </a:pPr>
            <a:endParaRPr lang="id-ID" sz="1900" dirty="0" smtClean="0">
              <a:latin typeface="+mj-lt"/>
            </a:endParaRPr>
          </a:p>
          <a:p>
            <a:pPr algn="ctr">
              <a:buNone/>
            </a:pPr>
            <a:endParaRPr lang="id-ID" sz="1900" dirty="0">
              <a:latin typeface="+mj-lt"/>
            </a:endParaRPr>
          </a:p>
          <a:p>
            <a:pPr algn="ctr">
              <a:buNone/>
            </a:pPr>
            <a:endParaRPr lang="id-ID" sz="1900" dirty="0" smtClean="0">
              <a:latin typeface="+mj-lt"/>
            </a:endParaRPr>
          </a:p>
          <a:p>
            <a:pPr algn="ctr">
              <a:buNone/>
            </a:pPr>
            <a:endParaRPr lang="id-ID" sz="1900" dirty="0">
              <a:latin typeface="+mj-lt"/>
            </a:endParaRPr>
          </a:p>
          <a:p>
            <a:pPr algn="ctr">
              <a:buNone/>
            </a:pPr>
            <a:r>
              <a:rPr lang="id-ID" sz="1900" dirty="0" smtClean="0">
                <a:latin typeface="+mj-lt"/>
              </a:rPr>
              <a:t>Informasi dan data lingkungan</a:t>
            </a:r>
          </a:p>
          <a:p>
            <a:pPr>
              <a:buNone/>
            </a:pPr>
            <a:endParaRPr lang="id-ID" sz="2400" dirty="0">
              <a:latin typeface="+mj-lt"/>
            </a:endParaRPr>
          </a:p>
        </p:txBody>
      </p:sp>
      <p:sp>
        <p:nvSpPr>
          <p:cNvPr id="4" name="Isosceles Triangle 3"/>
          <p:cNvSpPr/>
          <p:nvPr/>
        </p:nvSpPr>
        <p:spPr>
          <a:xfrm>
            <a:off x="0" y="1643050"/>
            <a:ext cx="9144000" cy="4286280"/>
          </a:xfrm>
          <a:prstGeom prst="triangle">
            <a:avLst>
              <a:gd name="adj" fmla="val 50775"/>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cxnSp>
        <p:nvCxnSpPr>
          <p:cNvPr id="6" name="Straight Connector 5"/>
          <p:cNvCxnSpPr>
            <a:stCxn id="4" idx="0"/>
          </p:cNvCxnSpPr>
          <p:nvPr/>
        </p:nvCxnSpPr>
        <p:spPr>
          <a:xfrm rot="16200000" flipH="1" flipV="1">
            <a:off x="1071252" y="2357716"/>
            <a:ext cx="4286280" cy="2856948"/>
          </a:xfrm>
          <a:prstGeom prst="line">
            <a:avLst/>
          </a:prstGeom>
          <a:ln/>
        </p:spPr>
        <p:style>
          <a:lnRef idx="2">
            <a:schemeClr val="dk1"/>
          </a:lnRef>
          <a:fillRef idx="0">
            <a:schemeClr val="dk1"/>
          </a:fillRef>
          <a:effectRef idx="1">
            <a:schemeClr val="dk1"/>
          </a:effectRef>
          <a:fontRef idx="minor">
            <a:schemeClr val="tx1"/>
          </a:fontRef>
        </p:style>
      </p:cxnSp>
      <p:cxnSp>
        <p:nvCxnSpPr>
          <p:cNvPr id="8" name="Straight Connector 7"/>
          <p:cNvCxnSpPr>
            <a:stCxn id="4" idx="0"/>
          </p:cNvCxnSpPr>
          <p:nvPr/>
        </p:nvCxnSpPr>
        <p:spPr>
          <a:xfrm rot="16200000" flipH="1" flipV="1">
            <a:off x="1928508" y="3214972"/>
            <a:ext cx="4286280" cy="1142436"/>
          </a:xfrm>
          <a:prstGeom prst="line">
            <a:avLst/>
          </a:prstGeom>
          <a:ln/>
        </p:spPr>
        <p:style>
          <a:lnRef idx="2">
            <a:schemeClr val="dk1"/>
          </a:lnRef>
          <a:fillRef idx="0">
            <a:schemeClr val="dk1"/>
          </a:fillRef>
          <a:effectRef idx="1">
            <a:schemeClr val="dk1"/>
          </a:effectRef>
          <a:fontRef idx="minor">
            <a:schemeClr val="tx1"/>
          </a:fontRef>
        </p:style>
      </p:cxnSp>
      <p:cxnSp>
        <p:nvCxnSpPr>
          <p:cNvPr id="10" name="Straight Connector 9"/>
          <p:cNvCxnSpPr>
            <a:stCxn id="4" idx="0"/>
          </p:cNvCxnSpPr>
          <p:nvPr/>
        </p:nvCxnSpPr>
        <p:spPr>
          <a:xfrm rot="16200000" flipH="1">
            <a:off x="2785764" y="3500152"/>
            <a:ext cx="4286280" cy="572076"/>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p:cNvCxnSpPr>
            <a:stCxn id="4" idx="0"/>
          </p:cNvCxnSpPr>
          <p:nvPr/>
        </p:nvCxnSpPr>
        <p:spPr>
          <a:xfrm rot="16200000" flipH="1">
            <a:off x="3750177" y="2535739"/>
            <a:ext cx="4286280" cy="2500902"/>
          </a:xfrm>
          <a:prstGeom prst="line">
            <a:avLst/>
          </a:prstGeom>
          <a:ln/>
        </p:spPr>
        <p:style>
          <a:lnRef idx="2">
            <a:schemeClr val="dk1"/>
          </a:lnRef>
          <a:fillRef idx="0">
            <a:schemeClr val="dk1"/>
          </a:fillRef>
          <a:effectRef idx="1">
            <a:schemeClr val="dk1"/>
          </a:effectRef>
          <a:fontRef idx="minor">
            <a:schemeClr val="tx1"/>
          </a:fontRef>
        </p:style>
      </p:cxnSp>
      <p:sp>
        <p:nvSpPr>
          <p:cNvPr id="23" name="TextBox 22"/>
          <p:cNvSpPr txBox="1"/>
          <p:nvPr/>
        </p:nvSpPr>
        <p:spPr>
          <a:xfrm>
            <a:off x="785786" y="5143512"/>
            <a:ext cx="1285884" cy="738664"/>
          </a:xfrm>
          <a:prstGeom prst="rect">
            <a:avLst/>
          </a:prstGeom>
          <a:noFill/>
        </p:spPr>
        <p:txBody>
          <a:bodyPr wrap="square" rtlCol="0">
            <a:spAutoFit/>
          </a:bodyPr>
          <a:lstStyle/>
          <a:p>
            <a:pPr algn="ctr"/>
            <a:r>
              <a:rPr lang="id-ID" sz="1400" dirty="0" smtClean="0">
                <a:latin typeface="Arial" pitchFamily="34" charset="0"/>
                <a:cs typeface="Arial" pitchFamily="34" charset="0"/>
              </a:rPr>
              <a:t>Sistem</a:t>
            </a:r>
          </a:p>
          <a:p>
            <a:pPr algn="ctr"/>
            <a:r>
              <a:rPr lang="id-ID" sz="1400" dirty="0" smtClean="0">
                <a:latin typeface="Arial" pitchFamily="34" charset="0"/>
                <a:cs typeface="Arial" pitchFamily="34" charset="0"/>
              </a:rPr>
              <a:t>Informasi</a:t>
            </a:r>
          </a:p>
          <a:p>
            <a:pPr algn="ctr"/>
            <a:r>
              <a:rPr lang="id-ID" sz="1400" dirty="0" smtClean="0">
                <a:latin typeface="Arial" pitchFamily="34" charset="0"/>
                <a:cs typeface="Arial" pitchFamily="34" charset="0"/>
              </a:rPr>
              <a:t>pemasaran</a:t>
            </a:r>
            <a:endParaRPr lang="id-ID" sz="1400" dirty="0">
              <a:latin typeface="Arial" pitchFamily="34" charset="0"/>
              <a:cs typeface="Arial" pitchFamily="34" charset="0"/>
            </a:endParaRPr>
          </a:p>
        </p:txBody>
      </p:sp>
      <p:sp>
        <p:nvSpPr>
          <p:cNvPr id="24" name="TextBox 23"/>
          <p:cNvSpPr txBox="1"/>
          <p:nvPr/>
        </p:nvSpPr>
        <p:spPr>
          <a:xfrm>
            <a:off x="2428860" y="5143512"/>
            <a:ext cx="1000132" cy="738664"/>
          </a:xfrm>
          <a:prstGeom prst="rect">
            <a:avLst/>
          </a:prstGeom>
          <a:noFill/>
        </p:spPr>
        <p:txBody>
          <a:bodyPr wrap="square" rtlCol="0">
            <a:spAutoFit/>
          </a:bodyPr>
          <a:lstStyle/>
          <a:p>
            <a:pPr algn="ctr"/>
            <a:r>
              <a:rPr lang="id-ID" sz="1400" dirty="0" smtClean="0">
                <a:latin typeface="Arial" pitchFamily="34" charset="0"/>
                <a:cs typeface="Arial" pitchFamily="34" charset="0"/>
              </a:rPr>
              <a:t>Sistem</a:t>
            </a:r>
          </a:p>
          <a:p>
            <a:pPr algn="ctr"/>
            <a:r>
              <a:rPr lang="id-ID" sz="1400" dirty="0" smtClean="0">
                <a:latin typeface="Arial" pitchFamily="34" charset="0"/>
                <a:cs typeface="Arial" pitchFamily="34" charset="0"/>
              </a:rPr>
              <a:t>Informasi</a:t>
            </a:r>
          </a:p>
          <a:p>
            <a:pPr algn="ctr"/>
            <a:r>
              <a:rPr lang="id-ID" sz="1400" dirty="0" smtClean="0">
                <a:latin typeface="Arial" pitchFamily="34" charset="0"/>
                <a:cs typeface="Arial" pitchFamily="34" charset="0"/>
              </a:rPr>
              <a:t>produksi</a:t>
            </a:r>
            <a:endParaRPr lang="id-ID" sz="1400" dirty="0">
              <a:latin typeface="Arial" pitchFamily="34" charset="0"/>
              <a:cs typeface="Arial" pitchFamily="34" charset="0"/>
            </a:endParaRPr>
          </a:p>
        </p:txBody>
      </p:sp>
      <p:sp>
        <p:nvSpPr>
          <p:cNvPr id="25" name="TextBox 24"/>
          <p:cNvSpPr txBox="1"/>
          <p:nvPr/>
        </p:nvSpPr>
        <p:spPr>
          <a:xfrm>
            <a:off x="3929058" y="5143512"/>
            <a:ext cx="1000132" cy="738664"/>
          </a:xfrm>
          <a:prstGeom prst="rect">
            <a:avLst/>
          </a:prstGeom>
          <a:noFill/>
        </p:spPr>
        <p:txBody>
          <a:bodyPr wrap="square" rtlCol="0">
            <a:spAutoFit/>
          </a:bodyPr>
          <a:lstStyle/>
          <a:p>
            <a:pPr algn="ctr"/>
            <a:r>
              <a:rPr lang="id-ID" sz="1400" dirty="0" smtClean="0">
                <a:latin typeface="Arial" pitchFamily="34" charset="0"/>
                <a:cs typeface="Arial" pitchFamily="34" charset="0"/>
              </a:rPr>
              <a:t>Sistem</a:t>
            </a:r>
          </a:p>
          <a:p>
            <a:pPr algn="ctr"/>
            <a:r>
              <a:rPr lang="id-ID" sz="1400" dirty="0" smtClean="0">
                <a:latin typeface="Arial" pitchFamily="34" charset="0"/>
                <a:cs typeface="Arial" pitchFamily="34" charset="0"/>
              </a:rPr>
              <a:t>Informasi</a:t>
            </a:r>
          </a:p>
          <a:p>
            <a:pPr algn="ctr"/>
            <a:r>
              <a:rPr lang="id-ID" sz="1400" dirty="0" smtClean="0">
                <a:latin typeface="Arial" pitchFamily="34" charset="0"/>
                <a:cs typeface="Arial" pitchFamily="34" charset="0"/>
              </a:rPr>
              <a:t>keuangan</a:t>
            </a:r>
            <a:endParaRPr lang="id-ID" sz="1400" dirty="0">
              <a:latin typeface="Arial" pitchFamily="34" charset="0"/>
              <a:cs typeface="Arial" pitchFamily="34" charset="0"/>
            </a:endParaRPr>
          </a:p>
        </p:txBody>
      </p:sp>
      <p:sp>
        <p:nvSpPr>
          <p:cNvPr id="26" name="TextBox 25"/>
          <p:cNvSpPr txBox="1"/>
          <p:nvPr/>
        </p:nvSpPr>
        <p:spPr>
          <a:xfrm>
            <a:off x="5429256" y="4857760"/>
            <a:ext cx="1357322" cy="954107"/>
          </a:xfrm>
          <a:prstGeom prst="rect">
            <a:avLst/>
          </a:prstGeom>
          <a:noFill/>
        </p:spPr>
        <p:txBody>
          <a:bodyPr wrap="square" rtlCol="0">
            <a:spAutoFit/>
          </a:bodyPr>
          <a:lstStyle/>
          <a:p>
            <a:pPr algn="ctr"/>
            <a:r>
              <a:rPr lang="id-ID" sz="1400" dirty="0" smtClean="0">
                <a:latin typeface="Arial" pitchFamily="34" charset="0"/>
                <a:cs typeface="Arial" pitchFamily="34" charset="0"/>
              </a:rPr>
              <a:t>Sistem</a:t>
            </a:r>
          </a:p>
          <a:p>
            <a:pPr algn="ctr"/>
            <a:r>
              <a:rPr lang="id-ID" sz="1400" dirty="0">
                <a:latin typeface="Arial" pitchFamily="34" charset="0"/>
                <a:cs typeface="Arial" pitchFamily="34" charset="0"/>
              </a:rPr>
              <a:t>i</a:t>
            </a:r>
            <a:r>
              <a:rPr lang="id-ID" sz="1400" dirty="0" smtClean="0">
                <a:latin typeface="Arial" pitchFamily="34" charset="0"/>
                <a:cs typeface="Arial" pitchFamily="34" charset="0"/>
              </a:rPr>
              <a:t>nformasi</a:t>
            </a:r>
          </a:p>
          <a:p>
            <a:pPr algn="ctr"/>
            <a:r>
              <a:rPr lang="id-ID" sz="1400" dirty="0">
                <a:latin typeface="Arial" pitchFamily="34" charset="0"/>
                <a:cs typeface="Arial" pitchFamily="34" charset="0"/>
              </a:rPr>
              <a:t>s</a:t>
            </a:r>
            <a:r>
              <a:rPr lang="id-ID" sz="1400" dirty="0" smtClean="0">
                <a:latin typeface="Arial" pitchFamily="34" charset="0"/>
                <a:cs typeface="Arial" pitchFamily="34" charset="0"/>
              </a:rPr>
              <a:t>umber daya manusia</a:t>
            </a:r>
            <a:endParaRPr lang="id-ID" sz="1400" dirty="0">
              <a:latin typeface="Arial" pitchFamily="34" charset="0"/>
              <a:cs typeface="Arial" pitchFamily="34" charset="0"/>
            </a:endParaRPr>
          </a:p>
        </p:txBody>
      </p:sp>
      <p:sp>
        <p:nvSpPr>
          <p:cNvPr id="27" name="TextBox 26"/>
          <p:cNvSpPr txBox="1"/>
          <p:nvPr/>
        </p:nvSpPr>
        <p:spPr>
          <a:xfrm>
            <a:off x="7286644" y="4929198"/>
            <a:ext cx="1285884" cy="954107"/>
          </a:xfrm>
          <a:prstGeom prst="rect">
            <a:avLst/>
          </a:prstGeom>
          <a:noFill/>
        </p:spPr>
        <p:txBody>
          <a:bodyPr wrap="square" rtlCol="0">
            <a:spAutoFit/>
          </a:bodyPr>
          <a:lstStyle/>
          <a:p>
            <a:pPr algn="ctr"/>
            <a:r>
              <a:rPr lang="id-ID" sz="1400" dirty="0" smtClean="0">
                <a:latin typeface="Arial" pitchFamily="34" charset="0"/>
                <a:cs typeface="Arial" pitchFamily="34" charset="0"/>
              </a:rPr>
              <a:t>Sistem</a:t>
            </a:r>
          </a:p>
          <a:p>
            <a:pPr algn="ctr"/>
            <a:r>
              <a:rPr lang="id-ID" sz="1400" dirty="0" smtClean="0">
                <a:latin typeface="Arial" pitchFamily="34" charset="0"/>
                <a:cs typeface="Arial" pitchFamily="34" charset="0"/>
              </a:rPr>
              <a:t>informasi</a:t>
            </a:r>
          </a:p>
          <a:p>
            <a:pPr algn="ctr"/>
            <a:r>
              <a:rPr lang="id-ID" sz="1400" dirty="0" smtClean="0">
                <a:latin typeface="Arial" pitchFamily="34" charset="0"/>
                <a:cs typeface="Arial" pitchFamily="34" charset="0"/>
              </a:rPr>
              <a:t>sumber daya</a:t>
            </a:r>
          </a:p>
          <a:p>
            <a:pPr algn="ctr"/>
            <a:r>
              <a:rPr lang="id-ID" sz="1400" dirty="0" smtClean="0">
                <a:latin typeface="Arial" pitchFamily="34" charset="0"/>
                <a:cs typeface="Arial" pitchFamily="34" charset="0"/>
              </a:rPr>
              <a:t>informasi</a:t>
            </a:r>
            <a:endParaRPr lang="id-ID" sz="1400" dirty="0">
              <a:latin typeface="Arial" pitchFamily="34" charset="0"/>
              <a:cs typeface="Arial" pitchFamily="34" charset="0"/>
            </a:endParaRPr>
          </a:p>
        </p:txBody>
      </p:sp>
      <p:sp>
        <p:nvSpPr>
          <p:cNvPr id="28" name="TextBox 27"/>
          <p:cNvSpPr txBox="1"/>
          <p:nvPr/>
        </p:nvSpPr>
        <p:spPr>
          <a:xfrm>
            <a:off x="4143372" y="2071678"/>
            <a:ext cx="1214446" cy="923330"/>
          </a:xfrm>
          <a:prstGeom prst="rect">
            <a:avLst/>
          </a:prstGeom>
          <a:noFill/>
        </p:spPr>
        <p:txBody>
          <a:bodyPr wrap="square" rtlCol="0">
            <a:spAutoFit/>
          </a:bodyPr>
          <a:lstStyle/>
          <a:p>
            <a:r>
              <a:rPr lang="id-ID" dirty="0" smtClean="0">
                <a:latin typeface="Arial" pitchFamily="34" charset="0"/>
                <a:cs typeface="Arial" pitchFamily="34" charset="0"/>
              </a:rPr>
              <a:t>Sistem</a:t>
            </a:r>
          </a:p>
          <a:p>
            <a:r>
              <a:rPr lang="id-ID" dirty="0" smtClean="0">
                <a:latin typeface="Arial" pitchFamily="34" charset="0"/>
                <a:cs typeface="Arial" pitchFamily="34" charset="0"/>
              </a:rPr>
              <a:t>informasi</a:t>
            </a:r>
          </a:p>
          <a:p>
            <a:r>
              <a:rPr lang="id-ID" dirty="0" smtClean="0">
                <a:latin typeface="Arial" pitchFamily="34" charset="0"/>
                <a:cs typeface="Arial" pitchFamily="34" charset="0"/>
              </a:rPr>
              <a:t>eksekutif</a:t>
            </a:r>
            <a:endParaRPr lang="id-ID" dirty="0">
              <a:latin typeface="Arial" pitchFamily="34" charset="0"/>
              <a:cs typeface="Arial" pitchFamily="34" charset="0"/>
            </a:endParaRPr>
          </a:p>
        </p:txBody>
      </p:sp>
      <p:sp>
        <p:nvSpPr>
          <p:cNvPr id="32" name="Up Arrow 31"/>
          <p:cNvSpPr/>
          <p:nvPr/>
        </p:nvSpPr>
        <p:spPr>
          <a:xfrm rot="2495713">
            <a:off x="2568271" y="3394949"/>
            <a:ext cx="413561" cy="792293"/>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33" name="Up Arrow 32"/>
          <p:cNvSpPr/>
          <p:nvPr/>
        </p:nvSpPr>
        <p:spPr>
          <a:xfrm rot="1521545">
            <a:off x="3364419" y="3693704"/>
            <a:ext cx="413561" cy="792293"/>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34" name="Up Arrow 33"/>
          <p:cNvSpPr/>
          <p:nvPr/>
        </p:nvSpPr>
        <p:spPr>
          <a:xfrm rot="381927">
            <a:off x="4328894" y="3806673"/>
            <a:ext cx="413561" cy="792293"/>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35" name="Up Arrow 34"/>
          <p:cNvSpPr/>
          <p:nvPr/>
        </p:nvSpPr>
        <p:spPr>
          <a:xfrm rot="20657053">
            <a:off x="5331586" y="3831696"/>
            <a:ext cx="413561" cy="792293"/>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36" name="Up Arrow 35"/>
          <p:cNvSpPr/>
          <p:nvPr/>
        </p:nvSpPr>
        <p:spPr>
          <a:xfrm rot="19509954">
            <a:off x="6435859" y="3672231"/>
            <a:ext cx="413561" cy="792293"/>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39" name="Right Arrow 38"/>
          <p:cNvSpPr/>
          <p:nvPr/>
        </p:nvSpPr>
        <p:spPr>
          <a:xfrm>
            <a:off x="285720" y="1643050"/>
            <a:ext cx="3857652"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0" name="Left Arrow 39"/>
          <p:cNvSpPr/>
          <p:nvPr/>
        </p:nvSpPr>
        <p:spPr>
          <a:xfrm>
            <a:off x="5072066" y="1643050"/>
            <a:ext cx="3786246"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1" name="Up Arrow 40"/>
          <p:cNvSpPr/>
          <p:nvPr/>
        </p:nvSpPr>
        <p:spPr>
          <a:xfrm>
            <a:off x="3357554" y="6000768"/>
            <a:ext cx="357190" cy="5000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2" name="Up Arrow 41"/>
          <p:cNvSpPr/>
          <p:nvPr/>
        </p:nvSpPr>
        <p:spPr>
          <a:xfrm>
            <a:off x="4500562" y="6000768"/>
            <a:ext cx="357190" cy="5000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3" name="Up Arrow 42"/>
          <p:cNvSpPr/>
          <p:nvPr/>
        </p:nvSpPr>
        <p:spPr>
          <a:xfrm>
            <a:off x="5786446" y="6000768"/>
            <a:ext cx="357190" cy="5000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9" name="TextBox 28"/>
          <p:cNvSpPr txBox="1"/>
          <p:nvPr/>
        </p:nvSpPr>
        <p:spPr>
          <a:xfrm>
            <a:off x="1194145" y="188640"/>
            <a:ext cx="7181912" cy="584775"/>
          </a:xfrm>
          <a:prstGeom prst="rect">
            <a:avLst/>
          </a:prstGeom>
          <a:noFill/>
        </p:spPr>
        <p:txBody>
          <a:bodyPr wrap="square" rtlCol="0">
            <a:spAutoFit/>
          </a:bodyPr>
          <a:lstStyle/>
          <a:p>
            <a:pPr algn="ctr"/>
            <a:r>
              <a:rPr lang="id-ID" sz="3200" dirty="0" smtClean="0">
                <a:solidFill>
                  <a:srgbClr val="FFFF00"/>
                </a:solidFill>
                <a:latin typeface="Arial" pitchFamily="34" charset="0"/>
                <a:cs typeface="Arial" pitchFamily="34" charset="0"/>
              </a:rPr>
              <a:t>Organisasi Layanan Informasi</a:t>
            </a:r>
            <a:endParaRPr lang="en-US" sz="32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500" autoRev="1" fill="hold"/>
                                        <p:tgtEl>
                                          <p:spTgt spid="29">
                                            <p:txEl>
                                              <p:pRg st="0" end="0"/>
                                            </p:txEl>
                                          </p:spTgt>
                                        </p:tgtEl>
                                        <p:attrNameLst>
                                          <p:attrName>style.color</p:attrName>
                                        </p:attrNameLst>
                                      </p:cBhvr>
                                      <p:to>
                                        <p:clrVal>
                                          <a:srgbClr val="FFFF00"/>
                                        </p:clrVal>
                                      </p:to>
                                    </p:set>
                                    <p:set>
                                      <p:cBhvr>
                                        <p:cTn id="7" dur="500" autoRev="1" fill="hold"/>
                                        <p:tgtEl>
                                          <p:spTgt spid="29">
                                            <p:txEl>
                                              <p:pRg st="0" end="0"/>
                                            </p:txEl>
                                          </p:spTgt>
                                        </p:tgtEl>
                                        <p:attrNameLst>
                                          <p:attrName>fillcolor</p:attrName>
                                        </p:attrNameLst>
                                      </p:cBhvr>
                                      <p:to>
                                        <p:clrVal>
                                          <a:srgbClr val="FFFF00"/>
                                        </p:clrVal>
                                      </p:to>
                                    </p:set>
                                    <p:set>
                                      <p:cBhvr>
                                        <p:cTn id="8" dur="500" autoRev="1" fill="hold"/>
                                        <p:tgtEl>
                                          <p:spTgt spid="2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8"/>
            <a:ext cx="8229600" cy="4425355"/>
          </a:xfrm>
        </p:spPr>
        <p:txBody>
          <a:bodyPr>
            <a:normAutofit/>
          </a:bodyPr>
          <a:lstStyle/>
          <a:p>
            <a:pPr algn="just">
              <a:lnSpc>
                <a:spcPct val="150000"/>
              </a:lnSpc>
              <a:buNone/>
            </a:pPr>
            <a:r>
              <a:rPr lang="id-ID" sz="2400" dirty="0" smtClean="0">
                <a:latin typeface="+mj-lt"/>
              </a:rPr>
              <a:t>		</a:t>
            </a:r>
            <a:r>
              <a:rPr lang="id-ID" sz="2400" dirty="0" smtClean="0">
                <a:latin typeface="Arial" pitchFamily="34" charset="0"/>
                <a:cs typeface="Arial" pitchFamily="34" charset="0"/>
              </a:rPr>
              <a:t>Sumber daya informasi terdiri atas peranti keras komputer, peranti lunak komputer, spesialis informasi, pengguna, fasilitas, basis data dan informasi.</a:t>
            </a:r>
          </a:p>
          <a:p>
            <a:pPr algn="just">
              <a:lnSpc>
                <a:spcPct val="150000"/>
              </a:lnSpc>
              <a:buNone/>
            </a:pPr>
            <a:r>
              <a:rPr lang="id-ID" sz="2400" dirty="0">
                <a:latin typeface="Arial" pitchFamily="34" charset="0"/>
                <a:cs typeface="Arial" pitchFamily="34" charset="0"/>
              </a:rPr>
              <a:t>	</a:t>
            </a:r>
            <a:r>
              <a:rPr lang="id-ID" sz="2400" dirty="0" smtClean="0">
                <a:latin typeface="Arial" pitchFamily="34" charset="0"/>
                <a:cs typeface="Arial" pitchFamily="34" charset="0"/>
              </a:rPr>
              <a:t>	Sumber daya informasi yang terdapat di area-area pengguna adalah tanggung jawab dari para manajer area pengguna.</a:t>
            </a:r>
            <a:endParaRPr lang="id-ID" sz="2400" dirty="0">
              <a:latin typeface="Arial" pitchFamily="34" charset="0"/>
              <a:cs typeface="Arial" pitchFamily="34" charset="0"/>
            </a:endParaRPr>
          </a:p>
        </p:txBody>
      </p:sp>
      <p:sp>
        <p:nvSpPr>
          <p:cNvPr id="5" name="TextBox 4"/>
          <p:cNvSpPr txBox="1"/>
          <p:nvPr/>
        </p:nvSpPr>
        <p:spPr>
          <a:xfrm>
            <a:off x="1403648" y="724947"/>
            <a:ext cx="6553200" cy="646331"/>
          </a:xfrm>
          <a:prstGeom prst="rect">
            <a:avLst/>
          </a:prstGeom>
          <a:noFill/>
        </p:spPr>
        <p:txBody>
          <a:bodyPr wrap="square" rtlCol="0">
            <a:spAutoFit/>
          </a:bodyPr>
          <a:lstStyle/>
          <a:p>
            <a:pPr algn="ctr"/>
            <a:r>
              <a:rPr lang="id-ID" sz="3600" dirty="0" smtClean="0">
                <a:solidFill>
                  <a:srgbClr val="FFFF00"/>
                </a:solidFill>
                <a:latin typeface="Arial" pitchFamily="34" charset="0"/>
                <a:cs typeface="Arial" pitchFamily="34" charset="0"/>
              </a:rPr>
              <a:t>Sumber  Daya Informasi </a:t>
            </a:r>
            <a:endParaRPr lang="en-US" sz="36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500" autoRev="1" fill="hold"/>
                                        <p:tgtEl>
                                          <p:spTgt spid="5">
                                            <p:txEl>
                                              <p:pRg st="0" end="0"/>
                                            </p:txEl>
                                          </p:spTgt>
                                        </p:tgtEl>
                                        <p:attrNameLst>
                                          <p:attrName>style.color</p:attrName>
                                        </p:attrNameLst>
                                      </p:cBhvr>
                                      <p:to>
                                        <p:clrVal>
                                          <a:srgbClr val="FFFF00"/>
                                        </p:clrVal>
                                      </p:to>
                                    </p:set>
                                    <p:set>
                                      <p:cBhvr>
                                        <p:cTn id="7" dur="500" autoRev="1" fill="hold"/>
                                        <p:tgtEl>
                                          <p:spTgt spid="5">
                                            <p:txEl>
                                              <p:pRg st="0" end="0"/>
                                            </p:txEl>
                                          </p:spTgt>
                                        </p:tgtEl>
                                        <p:attrNameLst>
                                          <p:attrName>fillcolor</p:attrName>
                                        </p:attrNameLst>
                                      </p:cBhvr>
                                      <p:to>
                                        <p:clrVal>
                                          <a:srgbClr val="FFFF00"/>
                                        </p:clrVal>
                                      </p:to>
                                    </p:set>
                                    <p:set>
                                      <p:cBhvr>
                                        <p:cTn id="8" dur="500" autoRev="1" fill="hold"/>
                                        <p:tgtEl>
                                          <p:spTgt spid="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id-ID" sz="2400" dirty="0" smtClean="0">
                <a:latin typeface="Arial" pitchFamily="34" charset="0"/>
                <a:cs typeface="Arial" pitchFamily="34" charset="0"/>
              </a:rPr>
              <a:t>Spesialis informasi meliputi :</a:t>
            </a:r>
          </a:p>
          <a:p>
            <a:pPr marL="857250" lvl="1" indent="-457200" algn="just">
              <a:lnSpc>
                <a:spcPct val="150000"/>
              </a:lnSpc>
              <a:buAutoNum type="arabicPeriod"/>
            </a:pPr>
            <a:r>
              <a:rPr lang="id-ID" sz="2400" dirty="0" smtClean="0">
                <a:latin typeface="Arial" pitchFamily="34" charset="0"/>
                <a:cs typeface="Arial" pitchFamily="34" charset="0"/>
              </a:rPr>
              <a:t>Analisis sistem</a:t>
            </a:r>
          </a:p>
          <a:p>
            <a:pPr marL="857250" lvl="1" indent="-457200" algn="just">
              <a:lnSpc>
                <a:spcPct val="150000"/>
              </a:lnSpc>
              <a:buAutoNum type="arabicPeriod"/>
            </a:pPr>
            <a:r>
              <a:rPr lang="id-ID" sz="2400" dirty="0" smtClean="0">
                <a:latin typeface="Arial" pitchFamily="34" charset="0"/>
                <a:cs typeface="Arial" pitchFamily="34" charset="0"/>
              </a:rPr>
              <a:t>Programer</a:t>
            </a:r>
          </a:p>
          <a:p>
            <a:pPr marL="857250" lvl="1" indent="-457200" algn="just">
              <a:lnSpc>
                <a:spcPct val="150000"/>
              </a:lnSpc>
              <a:buAutoNum type="arabicPeriod"/>
            </a:pPr>
            <a:r>
              <a:rPr lang="id-ID" sz="2400" dirty="0" smtClean="0">
                <a:latin typeface="Arial" pitchFamily="34" charset="0"/>
                <a:cs typeface="Arial" pitchFamily="34" charset="0"/>
              </a:rPr>
              <a:t>Operator</a:t>
            </a:r>
          </a:p>
          <a:p>
            <a:pPr marL="857250" lvl="1" indent="-457200" algn="just">
              <a:lnSpc>
                <a:spcPct val="150000"/>
              </a:lnSpc>
              <a:buAutoNum type="arabicPeriod"/>
            </a:pPr>
            <a:r>
              <a:rPr lang="id-ID" sz="2400" dirty="0" smtClean="0">
                <a:latin typeface="Arial" pitchFamily="34" charset="0"/>
                <a:cs typeface="Arial" pitchFamily="34" charset="0"/>
              </a:rPr>
              <a:t>Administrator basis data</a:t>
            </a:r>
          </a:p>
          <a:p>
            <a:pPr marL="857250" lvl="1" indent="-457200" algn="just">
              <a:lnSpc>
                <a:spcPct val="150000"/>
              </a:lnSpc>
              <a:buAutoNum type="arabicPeriod"/>
            </a:pPr>
            <a:r>
              <a:rPr lang="id-ID" sz="2400" dirty="0" smtClean="0">
                <a:latin typeface="Arial" pitchFamily="34" charset="0"/>
                <a:cs typeface="Arial" pitchFamily="34" charset="0"/>
              </a:rPr>
              <a:t>Spesialis jaringan</a:t>
            </a:r>
          </a:p>
          <a:p>
            <a:pPr marL="857250" lvl="1" indent="-457200" algn="just">
              <a:lnSpc>
                <a:spcPct val="150000"/>
              </a:lnSpc>
              <a:buAutoNum type="arabicPeriod"/>
            </a:pPr>
            <a:r>
              <a:rPr lang="id-ID" sz="2400" dirty="0" smtClean="0">
                <a:latin typeface="Arial" pitchFamily="34" charset="0"/>
                <a:cs typeface="Arial" pitchFamily="34" charset="0"/>
              </a:rPr>
              <a:t>Webmaster</a:t>
            </a:r>
          </a:p>
          <a:p>
            <a:pPr marL="457200" indent="-457200" algn="just">
              <a:buNone/>
            </a:pPr>
            <a:endParaRPr lang="id-ID" sz="2400" dirty="0" smtClean="0">
              <a:latin typeface="Arial" pitchFamily="34" charset="0"/>
              <a:cs typeface="Arial" pitchFamily="34" charset="0"/>
            </a:endParaRPr>
          </a:p>
        </p:txBody>
      </p:sp>
      <p:sp>
        <p:nvSpPr>
          <p:cNvPr id="5" name="TextBox 4"/>
          <p:cNvSpPr txBox="1"/>
          <p:nvPr/>
        </p:nvSpPr>
        <p:spPr>
          <a:xfrm>
            <a:off x="1672785" y="571499"/>
            <a:ext cx="6553200" cy="646331"/>
          </a:xfrm>
          <a:prstGeom prst="rect">
            <a:avLst/>
          </a:prstGeom>
          <a:noFill/>
        </p:spPr>
        <p:txBody>
          <a:bodyPr wrap="square" rtlCol="0">
            <a:spAutoFit/>
          </a:bodyPr>
          <a:lstStyle/>
          <a:p>
            <a:pPr algn="ctr"/>
            <a:r>
              <a:rPr lang="id-ID" sz="3600" dirty="0" smtClean="0">
                <a:solidFill>
                  <a:srgbClr val="FFFF00"/>
                </a:solidFill>
                <a:latin typeface="Arial" pitchFamily="34" charset="0"/>
                <a:cs typeface="Arial" pitchFamily="34" charset="0"/>
              </a:rPr>
              <a:t>Spesialis</a:t>
            </a:r>
            <a:r>
              <a:rPr lang="id-ID" sz="3600" dirty="0" smtClean="0">
                <a:latin typeface="Arial" pitchFamily="34" charset="0"/>
                <a:cs typeface="Arial" pitchFamily="34" charset="0"/>
              </a:rPr>
              <a:t> </a:t>
            </a:r>
            <a:r>
              <a:rPr lang="id-ID" sz="3600" dirty="0" smtClean="0">
                <a:solidFill>
                  <a:srgbClr val="FFFF00"/>
                </a:solidFill>
                <a:latin typeface="Arial" pitchFamily="34" charset="0"/>
                <a:cs typeface="Arial" pitchFamily="34" charset="0"/>
              </a:rPr>
              <a:t>Informasi</a:t>
            </a:r>
            <a:endParaRPr lang="en-US" sz="36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500" autoRev="1" fill="hold"/>
                                        <p:tgtEl>
                                          <p:spTgt spid="5">
                                            <p:txEl>
                                              <p:pRg st="0" end="0"/>
                                            </p:txEl>
                                          </p:spTgt>
                                        </p:tgtEl>
                                        <p:attrNameLst>
                                          <p:attrName>style.color</p:attrName>
                                        </p:attrNameLst>
                                      </p:cBhvr>
                                      <p:to>
                                        <p:clrVal>
                                          <a:srgbClr val="FFFF00"/>
                                        </p:clrVal>
                                      </p:to>
                                    </p:set>
                                    <p:set>
                                      <p:cBhvr>
                                        <p:cTn id="7" dur="500" autoRev="1" fill="hold"/>
                                        <p:tgtEl>
                                          <p:spTgt spid="5">
                                            <p:txEl>
                                              <p:pRg st="0" end="0"/>
                                            </p:txEl>
                                          </p:spTgt>
                                        </p:tgtEl>
                                        <p:attrNameLst>
                                          <p:attrName>fillcolor</p:attrName>
                                        </p:attrNameLst>
                                      </p:cBhvr>
                                      <p:to>
                                        <p:clrVal>
                                          <a:srgbClr val="FFFF00"/>
                                        </p:clrVal>
                                      </p:to>
                                    </p:set>
                                    <p:set>
                                      <p:cBhvr>
                                        <p:cTn id="8" dur="500" autoRev="1" fill="hold"/>
                                        <p:tgtEl>
                                          <p:spTgt spid="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608" y="0"/>
            <a:ext cx="7488832" cy="6858000"/>
          </a:xfrm>
        </p:spPr>
        <p:txBody>
          <a:bodyPr>
            <a:normAutofit fontScale="90000"/>
          </a:bodyPr>
          <a:lstStyle/>
          <a:p>
            <a:pPr algn="l">
              <a:lnSpc>
                <a:spcPct val="150000"/>
              </a:lnSpc>
            </a:pPr>
            <a:r>
              <a:rPr lang="id-ID" sz="2700" dirty="0" smtClean="0">
                <a:solidFill>
                  <a:srgbClr val="FFFF00"/>
                </a:solidFill>
                <a:latin typeface="Arial" pitchFamily="34" charset="0"/>
                <a:cs typeface="Arial" pitchFamily="34" charset="0"/>
              </a:rPr>
              <a:t>Analisis Sistem</a:t>
            </a:r>
            <a:br>
              <a:rPr lang="id-ID" sz="2700" dirty="0" smtClean="0">
                <a:solidFill>
                  <a:srgbClr val="FFFF00"/>
                </a:solidFill>
                <a:latin typeface="Arial" pitchFamily="34" charset="0"/>
                <a:cs typeface="Arial" pitchFamily="34" charset="0"/>
              </a:rPr>
            </a:br>
            <a:r>
              <a:rPr lang="id-ID" sz="2700" dirty="0" smtClean="0">
                <a:solidFill>
                  <a:srgbClr val="FFFF00"/>
                </a:solidFill>
                <a:latin typeface="Arial" pitchFamily="34" charset="0"/>
                <a:cs typeface="Arial" pitchFamily="34" charset="0"/>
              </a:rPr>
              <a:t>	</a:t>
            </a:r>
            <a:r>
              <a:rPr lang="id-ID" sz="2700" dirty="0" smtClean="0">
                <a:latin typeface="Arial" pitchFamily="34" charset="0"/>
                <a:cs typeface="Arial" pitchFamily="34" charset="0"/>
              </a:rPr>
              <a:t>Analisis sistem adalah orang yang ahli dalam mendefinisikan masalah dan dalam membuat dokumentasi tertulis mengenai bagaimana komputer akan membantu menyelesaikan masalah-masalah tersebut.</a:t>
            </a:r>
            <a:br>
              <a:rPr lang="id-ID" sz="2700" dirty="0" smtClean="0">
                <a:latin typeface="Arial" pitchFamily="34" charset="0"/>
                <a:cs typeface="Arial" pitchFamily="34" charset="0"/>
              </a:rPr>
            </a:br>
            <a:r>
              <a:rPr lang="id-ID" sz="2700" dirty="0">
                <a:latin typeface="Arial" pitchFamily="34" charset="0"/>
                <a:cs typeface="Arial" pitchFamily="34" charset="0"/>
              </a:rPr>
              <a:t/>
            </a:r>
            <a:br>
              <a:rPr lang="id-ID" sz="2700" dirty="0">
                <a:latin typeface="Arial" pitchFamily="34" charset="0"/>
                <a:cs typeface="Arial" pitchFamily="34" charset="0"/>
              </a:rPr>
            </a:br>
            <a:r>
              <a:rPr lang="id-ID" sz="2700" dirty="0" smtClean="0">
                <a:solidFill>
                  <a:srgbClr val="FFFF00"/>
                </a:solidFill>
                <a:latin typeface="Arial" pitchFamily="34" charset="0"/>
                <a:cs typeface="Arial" pitchFamily="34" charset="0"/>
              </a:rPr>
              <a:t>Administrator Basis Data</a:t>
            </a:r>
            <a:br>
              <a:rPr lang="id-ID" sz="2700" dirty="0" smtClean="0">
                <a:solidFill>
                  <a:srgbClr val="FFFF00"/>
                </a:solidFill>
                <a:latin typeface="Arial" pitchFamily="34" charset="0"/>
                <a:cs typeface="Arial" pitchFamily="34" charset="0"/>
              </a:rPr>
            </a:br>
            <a:r>
              <a:rPr lang="id-ID" sz="2700" dirty="0" smtClean="0">
                <a:latin typeface="Arial" pitchFamily="34" charset="0"/>
                <a:cs typeface="Arial" pitchFamily="34" charset="0"/>
              </a:rPr>
              <a:t>tugas DBA dalam empat area utama yaitu:</a:t>
            </a:r>
            <a:br>
              <a:rPr lang="id-ID" sz="2700" dirty="0" smtClean="0">
                <a:latin typeface="Arial" pitchFamily="34" charset="0"/>
                <a:cs typeface="Arial" pitchFamily="34" charset="0"/>
              </a:rPr>
            </a:br>
            <a:r>
              <a:rPr lang="id-ID" sz="2700" dirty="0" smtClean="0">
                <a:latin typeface="Arial" pitchFamily="34" charset="0"/>
                <a:cs typeface="Arial" pitchFamily="34" charset="0"/>
              </a:rPr>
              <a:t>1. perencanaan</a:t>
            </a:r>
            <a:br>
              <a:rPr lang="id-ID" sz="2700" dirty="0" smtClean="0">
                <a:latin typeface="Arial" pitchFamily="34" charset="0"/>
                <a:cs typeface="Arial" pitchFamily="34" charset="0"/>
              </a:rPr>
            </a:br>
            <a:r>
              <a:rPr lang="id-ID" sz="2700" dirty="0" smtClean="0">
                <a:latin typeface="Arial" pitchFamily="34" charset="0"/>
                <a:cs typeface="Arial" pitchFamily="34" charset="0"/>
              </a:rPr>
              <a:t>2. implementasi</a:t>
            </a:r>
            <a:br>
              <a:rPr lang="id-ID" sz="2700" dirty="0" smtClean="0">
                <a:latin typeface="Arial" pitchFamily="34" charset="0"/>
                <a:cs typeface="Arial" pitchFamily="34" charset="0"/>
              </a:rPr>
            </a:br>
            <a:r>
              <a:rPr lang="id-ID" sz="2700" dirty="0" smtClean="0">
                <a:latin typeface="Arial" pitchFamily="34" charset="0"/>
                <a:cs typeface="Arial" pitchFamily="34" charset="0"/>
              </a:rPr>
              <a:t>3. operasi</a:t>
            </a:r>
            <a:br>
              <a:rPr lang="id-ID" sz="2700" dirty="0" smtClean="0">
                <a:latin typeface="Arial" pitchFamily="34" charset="0"/>
                <a:cs typeface="Arial" pitchFamily="34" charset="0"/>
              </a:rPr>
            </a:br>
            <a:r>
              <a:rPr lang="id-ID" sz="2700" dirty="0" smtClean="0">
                <a:latin typeface="Arial" pitchFamily="34" charset="0"/>
                <a:cs typeface="Arial" pitchFamily="34" charset="0"/>
              </a:rPr>
              <a:t>4. keamanan</a:t>
            </a:r>
            <a:r>
              <a:rPr lang="id-ID" sz="2400" dirty="0" smtClean="0">
                <a:solidFill>
                  <a:srgbClr val="FFFF00"/>
                </a:solidFill>
              </a:rPr>
              <a:t/>
            </a:r>
            <a:br>
              <a:rPr lang="id-ID" sz="2400" dirty="0" smtClean="0">
                <a:solidFill>
                  <a:srgbClr val="FFFF00"/>
                </a:solidFill>
              </a:rPr>
            </a:br>
            <a:r>
              <a:rPr lang="id-ID" sz="2400" dirty="0">
                <a:solidFill>
                  <a:srgbClr val="FFFF00"/>
                </a:solidFill>
              </a:rPr>
              <a:t/>
            </a:r>
            <a:br>
              <a:rPr lang="id-ID" sz="2400" dirty="0">
                <a:solidFill>
                  <a:srgbClr val="FFFF00"/>
                </a:solidFill>
              </a:rPr>
            </a:br>
            <a:r>
              <a:rPr lang="id-ID" sz="2400" dirty="0" smtClean="0"/>
              <a:t/>
            </a:r>
            <a:br>
              <a:rPr lang="id-ID" sz="2400" dirty="0" smtClean="0"/>
            </a:br>
            <a:endParaRPr lang="id-ID" sz="2400" dirty="0">
              <a:solidFill>
                <a:srgbClr val="FFFF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505</TotalTime>
  <Words>694</Words>
  <Application>Microsoft Office PowerPoint</Application>
  <PresentationFormat>On-screen Show (4:3)</PresentationFormat>
  <Paragraphs>285</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Metro</vt:lpstr>
      <vt:lpstr>SISTEM INFORMATIKA MANAJEMEN</vt:lpstr>
      <vt:lpstr>Slide 2</vt:lpstr>
      <vt:lpstr>Slide 3</vt:lpstr>
      <vt:lpstr>Slide 4</vt:lpstr>
      <vt:lpstr>Slide 5</vt:lpstr>
      <vt:lpstr>Slide 6</vt:lpstr>
      <vt:lpstr>Slide 7</vt:lpstr>
      <vt:lpstr>Slide 8</vt:lpstr>
      <vt:lpstr>Analisis Sistem  Analisis sistem adalah orang yang ahli dalam mendefinisikan masalah dan dalam membuat dokumentasi tertulis mengenai bagaimana komputer akan membantu menyelesaikan masalah-masalah tersebut.  Administrator Basis Data tugas DBA dalam empat area utama yaitu: 1. perencanaan 2. implementasi 3. operasi 4. keamanan   </vt:lpstr>
      <vt:lpstr>Slide 10</vt:lpstr>
      <vt:lpstr>Slide 11</vt:lpstr>
      <vt:lpstr>Programer programer menggunakan dokumentasi yang dibuat oleh sistem analis untuk membuat kode program komputer yang mengubah data menjadi informasi yang dibutuhkan oleh pengguna.  Operator Operator menjalankan peralatan komputasi berskala besar, seperti komputer mainframe dan server, yang biasanya berlokasi dalam fasilitas komputasi perusahaan. </vt:lpstr>
      <vt:lpstr>Slide 13</vt:lpstr>
      <vt:lpstr>Tren dari struktur tersentralisasi ke Desentralisasi</vt:lpstr>
      <vt:lpstr>Slide 15</vt:lpstr>
      <vt:lpstr> Pertama, IT kini memainkan peranan yang lebih besar di perusahaan daripada di masa lalu.  Kedua, Perubahan teknologi yang pesat menuntut agar struktur memberikan perhatian khusus untuk mengembangkan pengetahuan dan keahlian informasi bagi pengguna sistem maupun pengembang, sekaligus memanfaatkan segala jenis sumber daya informasi yang tersedia dari vendor dan konsultan.  </vt:lpstr>
      <vt:lpstr>Sebagai respons atas kebutuhan, para peneliti SIM mengidentifikasikan tiga Struktur Inovatif yaitu :  1. Model Sekutu (partner model) 2. Model platform (platform model) 3. Model terskala (scalable model)</vt:lpstr>
      <vt:lpstr>Slide 18</vt:lpstr>
      <vt:lpstr> Cara pandang inovatif terhadap struktur organisasi menyadari bahwa fungsi IT bukanlah suatu unit berdiri sendiri yang menyimpan seluruh sumber daya informasi dan memberikan semua sistem informasi kepada para pengguna.    Hal yang perlu bahwa, (1) IT berinteraksi dengan pengguna maupun vendor dan (2) tanggung jawab atas fungsi-fungsi tertentu dialokasikan kepada spesialis-spesialis seperti pejabat informasi divisional dan manajer rekening. </vt:lpstr>
      <vt:lpstr>Komputasi Pengguna Akhir</vt:lpstr>
      <vt:lpstr>Slide 21</vt:lpstr>
      <vt:lpstr>         Rantai komunikasi komputasi pengguna akhir</vt:lpstr>
      <vt:lpstr>   Pengguna akhir tidak perlu bertanggung jawab penuh atas pengembangan sistem, namun harus menanggung sebagian tanggung jawab tersebut. Dalam banyak kasus, pengguna akan bekerja sama dengan spesialis informasi dalam mengembangkan sistem. </vt:lpstr>
      <vt:lpstr>Pengguna Sebagai Suatu Sumber Daya Informasi</vt:lpstr>
      <vt:lpstr>Keuntungan Komputasi Pengguna Akhir</vt:lpstr>
      <vt:lpstr>Risiko Komputasi Pengguna Akhir</vt:lpstr>
      <vt:lpstr>Kriteria Pendidikan, Pengetahuan, dan Keahlian yang Dibutuhkan untuk Karier di Bidang Layanan Informasi </vt:lpstr>
      <vt:lpstr>Pengetahuan  Pengembangan Sistem </vt:lpstr>
      <vt:lpstr>Keahlian Pengembangan Sistem </vt:lpstr>
      <vt:lpstr>Mengelola Pengetahuan Yang Ditunjukkan Oleh Sumber Daya Informasi Perusahaan</vt:lpstr>
      <vt:lpstr>Otomatisasi Kantor</vt:lpstr>
      <vt:lpstr>Figur 4.6, model OA</vt:lpstr>
      <vt:lpstr>Pergeseran dari Pemecahan Masalah Administratif ke Manajerial</vt:lpstr>
      <vt:lpstr>Kantor Maya</vt:lpstr>
      <vt:lpstr>Telecommunicating</vt:lpstr>
      <vt:lpstr>Hoteling </vt:lpstr>
      <vt:lpstr>Keuntungan dan Kerugian Kantor Maya</vt:lpstr>
      <vt:lpstr>Organisasi Maya </vt:lpstr>
      <vt:lpstr>Dampak Sosial Organisasi Maya</vt:lpstr>
      <vt:lpstr>Menempatkan Pengguna Sistem dan Spesialis Informasi pada Perspektif </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INFORMATIKA MANAJEMEN</dc:title>
  <dc:creator>Melly</dc:creator>
  <cp:lastModifiedBy>Eko Prasetyawan</cp:lastModifiedBy>
  <cp:revision>61</cp:revision>
  <dcterms:created xsi:type="dcterms:W3CDTF">2013-09-30T12:16:42Z</dcterms:created>
  <dcterms:modified xsi:type="dcterms:W3CDTF">2013-10-22T23:09:38Z</dcterms:modified>
</cp:coreProperties>
</file>