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0CBD0-6D3F-49AD-A7A8-560507B2263C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DFCD-93CF-4EA5-9B7A-26B1F88D5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0CBD0-6D3F-49AD-A7A8-560507B2263C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DFCD-93CF-4EA5-9B7A-26B1F88D5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0CBD0-6D3F-49AD-A7A8-560507B2263C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DFCD-93CF-4EA5-9B7A-26B1F88D5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0CBD0-6D3F-49AD-A7A8-560507B2263C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DFCD-93CF-4EA5-9B7A-26B1F88D5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0CBD0-6D3F-49AD-A7A8-560507B2263C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DFCD-93CF-4EA5-9B7A-26B1F88D5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0CBD0-6D3F-49AD-A7A8-560507B2263C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DFCD-93CF-4EA5-9B7A-26B1F88D5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0CBD0-6D3F-49AD-A7A8-560507B2263C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DFCD-93CF-4EA5-9B7A-26B1F88D5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0CBD0-6D3F-49AD-A7A8-560507B2263C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DFCD-93CF-4EA5-9B7A-26B1F88D5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0CBD0-6D3F-49AD-A7A8-560507B2263C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DFCD-93CF-4EA5-9B7A-26B1F88D5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0CBD0-6D3F-49AD-A7A8-560507B2263C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DFCD-93CF-4EA5-9B7A-26B1F88D5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0CBD0-6D3F-49AD-A7A8-560507B2263C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DFCD-93CF-4EA5-9B7A-26B1F88D5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0CBD0-6D3F-49AD-A7A8-560507B2263C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4DFCD-93CF-4EA5-9B7A-26B1F88D5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hatkasim.org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0"/>
            <a:ext cx="3958208" cy="4077071"/>
          </a:xfrm>
          <a:solidFill>
            <a:srgbClr val="FF3399"/>
          </a:solidFill>
        </p:spPr>
        <p:txBody>
          <a:bodyPr>
            <a:noAutofit/>
          </a:bodyPr>
          <a:lstStyle/>
          <a:p>
            <a:r>
              <a:rPr lang="tr-TR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THIS</a:t>
            </a:r>
            <a:br>
              <a:rPr lang="tr-TR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tr-TR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THESE</a:t>
            </a:r>
            <a:br>
              <a:rPr lang="tr-TR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tr-TR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THAT</a:t>
            </a:r>
            <a:br>
              <a:rPr lang="tr-TR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tr-TR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THOSE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THIS – THESE, THAT - THOSE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3568" y="5518973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/>
              <a:t>That is a book.</a:t>
            </a:r>
            <a:endParaRPr lang="en-US" sz="3600" b="1" dirty="0"/>
          </a:p>
        </p:txBody>
      </p:sp>
      <p:sp>
        <p:nvSpPr>
          <p:cNvPr id="25" name="Rounded Rectangle 24"/>
          <p:cNvSpPr/>
          <p:nvPr/>
        </p:nvSpPr>
        <p:spPr>
          <a:xfrm>
            <a:off x="395536" y="5373216"/>
            <a:ext cx="1296144" cy="864096"/>
          </a:xfrm>
          <a:prstGeom prst="roundRect">
            <a:avLst/>
          </a:prstGeom>
          <a:solidFill>
            <a:srgbClr val="FF3399">
              <a:alpha val="35000"/>
            </a:srgb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hand-ic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51613">
            <a:off x="5332188" y="3613122"/>
            <a:ext cx="1656184" cy="16561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95936" y="5013176"/>
            <a:ext cx="3456384" cy="646331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3600" b="1" dirty="0" smtClean="0"/>
              <a:t>Those are books.</a:t>
            </a:r>
            <a:endParaRPr lang="en-US" sz="36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3995936" y="4869160"/>
            <a:ext cx="1296144" cy="864096"/>
          </a:xfrm>
          <a:prstGeom prst="roundRect">
            <a:avLst/>
          </a:prstGeom>
          <a:solidFill>
            <a:srgbClr val="FF3399">
              <a:alpha val="35000"/>
            </a:srgb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131840" y="1124744"/>
            <a:ext cx="2808312" cy="707886"/>
          </a:xfrm>
          <a:prstGeom prst="rect">
            <a:avLst/>
          </a:prstGeom>
          <a:solidFill>
            <a:srgbClr val="FF3399"/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tr-T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EXERCISES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" name="Picture 19" descr="BOOK.jpg"/>
          <p:cNvPicPr>
            <a:picLocks noChangeAspect="1"/>
          </p:cNvPicPr>
          <p:nvPr/>
        </p:nvPicPr>
        <p:blipFill>
          <a:blip r:embed="rId3" cstate="print"/>
          <a:srcRect l="15117" t="13563" r="22778"/>
          <a:stretch>
            <a:fillRect/>
          </a:stretch>
        </p:blipFill>
        <p:spPr>
          <a:xfrm>
            <a:off x="611560" y="1196752"/>
            <a:ext cx="2123728" cy="1835696"/>
          </a:xfrm>
          <a:prstGeom prst="rect">
            <a:avLst/>
          </a:prstGeom>
        </p:spPr>
      </p:pic>
      <p:pic>
        <p:nvPicPr>
          <p:cNvPr id="21" name="Picture 20" descr="BOOK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01316" y="1124744"/>
            <a:ext cx="2142684" cy="2142684"/>
          </a:xfrm>
          <a:prstGeom prst="rect">
            <a:avLst/>
          </a:prstGeom>
        </p:spPr>
      </p:pic>
      <p:pic>
        <p:nvPicPr>
          <p:cNvPr id="22" name="Picture 21" descr="hand-ic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717032"/>
            <a:ext cx="1656184" cy="165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 animBg="1"/>
      <p:bldP spid="14" grpId="0" animBg="1"/>
      <p:bldP spid="17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THIS – THESE, THAT - THOSE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3568" y="5518973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/>
              <a:t>That is a flower.</a:t>
            </a:r>
            <a:endParaRPr lang="en-US" sz="3600" b="1" dirty="0"/>
          </a:p>
        </p:txBody>
      </p:sp>
      <p:sp>
        <p:nvSpPr>
          <p:cNvPr id="25" name="Rounded Rectangle 24"/>
          <p:cNvSpPr/>
          <p:nvPr/>
        </p:nvSpPr>
        <p:spPr>
          <a:xfrm>
            <a:off x="395536" y="5373216"/>
            <a:ext cx="1296144" cy="864096"/>
          </a:xfrm>
          <a:prstGeom prst="roundRect">
            <a:avLst/>
          </a:prstGeom>
          <a:solidFill>
            <a:srgbClr val="FF3399">
              <a:alpha val="35000"/>
            </a:srgb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hand-ic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51613">
            <a:off x="5332188" y="3613122"/>
            <a:ext cx="1656184" cy="16561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95936" y="5013176"/>
            <a:ext cx="3816424" cy="646331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3600" b="1" dirty="0" smtClean="0"/>
              <a:t>Those are flowers.</a:t>
            </a:r>
            <a:endParaRPr lang="en-US" sz="36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3995936" y="4869160"/>
            <a:ext cx="1296144" cy="864096"/>
          </a:xfrm>
          <a:prstGeom prst="roundRect">
            <a:avLst/>
          </a:prstGeom>
          <a:solidFill>
            <a:srgbClr val="FF3399">
              <a:alpha val="35000"/>
            </a:srgb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131840" y="1124744"/>
            <a:ext cx="2808312" cy="707886"/>
          </a:xfrm>
          <a:prstGeom prst="rect">
            <a:avLst/>
          </a:prstGeom>
          <a:solidFill>
            <a:srgbClr val="FF3399"/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tr-T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EXERCISES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2" name="Picture 21" descr="hand-ic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717032"/>
            <a:ext cx="1656184" cy="1656184"/>
          </a:xfrm>
          <a:prstGeom prst="rect">
            <a:avLst/>
          </a:prstGeom>
        </p:spPr>
      </p:pic>
      <p:pic>
        <p:nvPicPr>
          <p:cNvPr id="12" name="Picture 11" descr="flow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196752"/>
            <a:ext cx="2000250" cy="2124075"/>
          </a:xfrm>
          <a:prstGeom prst="rect">
            <a:avLst/>
          </a:prstGeom>
        </p:spPr>
      </p:pic>
      <p:pic>
        <p:nvPicPr>
          <p:cNvPr id="15" name="Picture 14" descr="flowe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4200" y="1196752"/>
            <a:ext cx="2209800" cy="2066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 animBg="1"/>
      <p:bldP spid="14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THIS – THESE, THAT - THOSE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71800" y="3142709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/>
              <a:t>This is a flower.</a:t>
            </a:r>
            <a:endParaRPr lang="en-US" sz="3600" b="1" dirty="0"/>
          </a:p>
        </p:txBody>
      </p:sp>
      <p:sp>
        <p:nvSpPr>
          <p:cNvPr id="25" name="Rounded Rectangle 24"/>
          <p:cNvSpPr/>
          <p:nvPr/>
        </p:nvSpPr>
        <p:spPr>
          <a:xfrm>
            <a:off x="2771800" y="3068960"/>
            <a:ext cx="936104" cy="864096"/>
          </a:xfrm>
          <a:prstGeom prst="roundRect">
            <a:avLst/>
          </a:prstGeom>
          <a:solidFill>
            <a:srgbClr val="FF3399">
              <a:alpha val="35000"/>
            </a:srgb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699792" y="1630541"/>
            <a:ext cx="3816424" cy="646331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3600" b="1" dirty="0" smtClean="0"/>
              <a:t>These are books.</a:t>
            </a:r>
            <a:endParaRPr lang="en-US" sz="36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2699792" y="1556792"/>
            <a:ext cx="1296144" cy="864096"/>
          </a:xfrm>
          <a:prstGeom prst="roundRect">
            <a:avLst/>
          </a:prstGeom>
          <a:solidFill>
            <a:srgbClr val="FF3399">
              <a:alpha val="35000"/>
            </a:srgb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hand-ic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228184" y="1052736"/>
            <a:ext cx="1656184" cy="1656184"/>
          </a:xfrm>
          <a:prstGeom prst="rect">
            <a:avLst/>
          </a:prstGeom>
        </p:spPr>
      </p:pic>
      <p:pic>
        <p:nvPicPr>
          <p:cNvPr id="12" name="Picture 11" descr="flow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2708920"/>
            <a:ext cx="1187624" cy="1261144"/>
          </a:xfrm>
          <a:prstGeom prst="rect">
            <a:avLst/>
          </a:prstGeom>
        </p:spPr>
      </p:pic>
      <p:pic>
        <p:nvPicPr>
          <p:cNvPr id="16" name="Picture 15" descr="atte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4121696"/>
            <a:ext cx="2736304" cy="2736304"/>
          </a:xfrm>
          <a:prstGeom prst="rect">
            <a:avLst/>
          </a:prstGeom>
        </p:spPr>
      </p:pic>
      <p:pic>
        <p:nvPicPr>
          <p:cNvPr id="20" name="Picture 19" descr="BOOK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1124744"/>
            <a:ext cx="1475656" cy="1475656"/>
          </a:xfrm>
          <a:prstGeom prst="rect">
            <a:avLst/>
          </a:prstGeom>
        </p:spPr>
      </p:pic>
      <p:pic>
        <p:nvPicPr>
          <p:cNvPr id="13" name="Picture 12" descr="hand-ic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228184" y="2636912"/>
            <a:ext cx="1656184" cy="1656184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2483768" y="1484784"/>
            <a:ext cx="1512168" cy="936104"/>
          </a:xfrm>
          <a:prstGeom prst="roundRect">
            <a:avLst/>
          </a:prstGeom>
          <a:solidFill>
            <a:srgbClr val="FF3399"/>
          </a:solidFill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/>
              <a:t>Those</a:t>
            </a:r>
            <a:endParaRPr lang="en-US" sz="3600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2339752" y="2996952"/>
            <a:ext cx="1368152" cy="936104"/>
          </a:xfrm>
          <a:prstGeom prst="roundRect">
            <a:avLst/>
          </a:prstGeom>
          <a:solidFill>
            <a:srgbClr val="FF3399"/>
          </a:solidFill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/>
              <a:t>That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5.3654E-7 L -0.67326 -0.0050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6531E-6 L -0.68125 -0.02614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" y="-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 animBg="1"/>
      <p:bldP spid="14" grpId="0" animBg="1"/>
      <p:bldP spid="17" grpId="0" animBg="1"/>
      <p:bldP spid="21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THIS – THESE, THAT - THOSE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63688" y="3928988"/>
            <a:ext cx="3456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UcParenR"/>
            </a:pPr>
            <a:r>
              <a:rPr lang="tr-TR" sz="3600" b="1" dirty="0" smtClean="0"/>
              <a:t>This </a:t>
            </a:r>
          </a:p>
          <a:p>
            <a:pPr marL="742950" indent="-742950">
              <a:buAutoNum type="alphaUcParenR"/>
            </a:pPr>
            <a:r>
              <a:rPr lang="tr-TR" sz="3600" b="1" dirty="0" smtClean="0"/>
              <a:t>These </a:t>
            </a:r>
          </a:p>
          <a:p>
            <a:pPr marL="742950" indent="-742950">
              <a:buAutoNum type="alphaUcParenR"/>
            </a:pPr>
            <a:r>
              <a:rPr lang="tr-TR" sz="3600" b="1" dirty="0" smtClean="0"/>
              <a:t>Those </a:t>
            </a:r>
          </a:p>
          <a:p>
            <a:pPr marL="742950" indent="-742950">
              <a:buAutoNum type="alphaUcParenR"/>
            </a:pPr>
            <a:r>
              <a:rPr lang="tr-TR" sz="3600" b="1" dirty="0" smtClean="0"/>
              <a:t>That</a:t>
            </a:r>
            <a:endParaRPr lang="en-US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475656" y="3070701"/>
            <a:ext cx="5184576" cy="646331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3600" b="1" dirty="0" smtClean="0"/>
              <a:t>________ is a dictionary.</a:t>
            </a:r>
            <a:endParaRPr lang="en-US" sz="36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1691680" y="4005064"/>
            <a:ext cx="720080" cy="504056"/>
          </a:xfrm>
          <a:prstGeom prst="roundRect">
            <a:avLst/>
          </a:prstGeom>
          <a:solidFill>
            <a:srgbClr val="00B0F0">
              <a:alpha val="35000"/>
            </a:srgbClr>
          </a:solidFill>
          <a:ln w="508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dictiona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1196752"/>
            <a:ext cx="2143125" cy="2143125"/>
          </a:xfrm>
          <a:prstGeom prst="rect">
            <a:avLst/>
          </a:prstGeom>
        </p:spPr>
      </p:pic>
      <p:pic>
        <p:nvPicPr>
          <p:cNvPr id="22" name="Picture 21" descr="hand-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860032" y="1484784"/>
            <a:ext cx="1656184" cy="165618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-36512" y="1342241"/>
            <a:ext cx="622927" cy="4030975"/>
          </a:xfrm>
          <a:prstGeom prst="rect">
            <a:avLst/>
          </a:prstGeom>
          <a:solidFill>
            <a:srgbClr val="FF3399"/>
          </a:solidFill>
        </p:spPr>
        <p:txBody>
          <a:bodyPr vert="wordArtVert" wrap="square" rtlCol="0">
            <a:spAutoFit/>
          </a:bodyPr>
          <a:lstStyle/>
          <a:p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EXERCISES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 animBg="1"/>
      <p:bldP spid="17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THIS – THESE, THAT - THOSE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63688" y="3928988"/>
            <a:ext cx="3456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UcParenR"/>
            </a:pPr>
            <a:r>
              <a:rPr lang="tr-TR" sz="3600" b="1" dirty="0" smtClean="0"/>
              <a:t>This </a:t>
            </a:r>
          </a:p>
          <a:p>
            <a:pPr marL="742950" indent="-742950">
              <a:buAutoNum type="alphaUcParenR"/>
            </a:pPr>
            <a:r>
              <a:rPr lang="tr-TR" sz="3600" b="1" dirty="0" smtClean="0"/>
              <a:t>These </a:t>
            </a:r>
          </a:p>
          <a:p>
            <a:pPr marL="742950" indent="-742950">
              <a:buAutoNum type="alphaUcParenR"/>
            </a:pPr>
            <a:r>
              <a:rPr lang="tr-TR" sz="3600" b="1" dirty="0" smtClean="0"/>
              <a:t>Those </a:t>
            </a:r>
          </a:p>
          <a:p>
            <a:pPr marL="742950" indent="-742950">
              <a:buAutoNum type="alphaUcParenR"/>
            </a:pPr>
            <a:r>
              <a:rPr lang="tr-TR" sz="3600" b="1" dirty="0" smtClean="0"/>
              <a:t>That</a:t>
            </a:r>
            <a:endParaRPr lang="en-US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475656" y="3070701"/>
            <a:ext cx="5184576" cy="646331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3600" b="1" dirty="0" smtClean="0"/>
              <a:t>________ flowers are red.</a:t>
            </a:r>
            <a:endParaRPr lang="en-US" sz="36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1691680" y="5085184"/>
            <a:ext cx="720080" cy="504056"/>
          </a:xfrm>
          <a:prstGeom prst="roundRect">
            <a:avLst/>
          </a:prstGeom>
          <a:solidFill>
            <a:srgbClr val="00B0F0">
              <a:alpha val="35000"/>
            </a:srgbClr>
          </a:solidFill>
          <a:ln w="508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hand-ic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043608" y="1484784"/>
            <a:ext cx="1656184" cy="165618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-36512" y="1342241"/>
            <a:ext cx="622927" cy="4030975"/>
          </a:xfrm>
          <a:prstGeom prst="rect">
            <a:avLst/>
          </a:prstGeom>
          <a:solidFill>
            <a:srgbClr val="FF3399"/>
          </a:solidFill>
        </p:spPr>
        <p:txBody>
          <a:bodyPr vert="wordArtVert" wrap="square" rtlCol="0">
            <a:spAutoFit/>
          </a:bodyPr>
          <a:lstStyle/>
          <a:p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EXERCISES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Picture 8" descr="FLOWER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1268760"/>
            <a:ext cx="1847850" cy="2466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THIS – THESE, THAT - THOSE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63688" y="3928988"/>
            <a:ext cx="3456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UcParenR"/>
            </a:pPr>
            <a:r>
              <a:rPr lang="tr-TR" sz="3600" b="1" dirty="0" smtClean="0"/>
              <a:t>This </a:t>
            </a:r>
          </a:p>
          <a:p>
            <a:pPr marL="742950" indent="-742950">
              <a:buAutoNum type="alphaUcParenR"/>
            </a:pPr>
            <a:r>
              <a:rPr lang="tr-TR" sz="3600" b="1" dirty="0" smtClean="0"/>
              <a:t>These </a:t>
            </a:r>
          </a:p>
          <a:p>
            <a:pPr marL="742950" indent="-742950">
              <a:buAutoNum type="alphaUcParenR"/>
            </a:pPr>
            <a:r>
              <a:rPr lang="tr-TR" sz="3600" b="1" dirty="0" smtClean="0"/>
              <a:t>Those </a:t>
            </a:r>
          </a:p>
          <a:p>
            <a:pPr marL="742950" indent="-742950">
              <a:buAutoNum type="alphaUcParenR"/>
            </a:pPr>
            <a:r>
              <a:rPr lang="tr-TR" sz="3600" b="1" dirty="0" smtClean="0"/>
              <a:t>That</a:t>
            </a:r>
            <a:endParaRPr lang="en-US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475656" y="3070701"/>
            <a:ext cx="5184576" cy="646331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3600" b="1" dirty="0" smtClean="0"/>
              <a:t>________ is a black horse.</a:t>
            </a:r>
            <a:endParaRPr lang="en-US" sz="36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1691680" y="5661248"/>
            <a:ext cx="720080" cy="504056"/>
          </a:xfrm>
          <a:prstGeom prst="roundRect">
            <a:avLst/>
          </a:prstGeom>
          <a:solidFill>
            <a:srgbClr val="00B0F0">
              <a:alpha val="35000"/>
            </a:srgbClr>
          </a:solidFill>
          <a:ln w="508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hand-ic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043608" y="1484784"/>
            <a:ext cx="1656184" cy="165618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-36512" y="1342241"/>
            <a:ext cx="622927" cy="4030975"/>
          </a:xfrm>
          <a:prstGeom prst="rect">
            <a:avLst/>
          </a:prstGeom>
          <a:solidFill>
            <a:srgbClr val="FF3399"/>
          </a:solidFill>
        </p:spPr>
        <p:txBody>
          <a:bodyPr vert="wordArtVert" wrap="square" rtlCol="0">
            <a:spAutoFit/>
          </a:bodyPr>
          <a:lstStyle/>
          <a:p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EXERCISES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Picture 9" descr="horse.jpg"/>
          <p:cNvPicPr>
            <a:picLocks noChangeAspect="1"/>
          </p:cNvPicPr>
          <p:nvPr/>
        </p:nvPicPr>
        <p:blipFill>
          <a:blip r:embed="rId3" cstate="print"/>
          <a:srcRect t="7166" b="9227"/>
          <a:stretch>
            <a:fillRect/>
          </a:stretch>
        </p:blipFill>
        <p:spPr>
          <a:xfrm>
            <a:off x="6444208" y="1196752"/>
            <a:ext cx="2496001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watch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31300" y="1268760"/>
            <a:ext cx="2512700" cy="25922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THIS – THESE, THAT - THOSE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63688" y="3928988"/>
            <a:ext cx="3456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UcParenR"/>
            </a:pPr>
            <a:r>
              <a:rPr lang="tr-TR" sz="3600" b="1" dirty="0" smtClean="0"/>
              <a:t>This </a:t>
            </a:r>
          </a:p>
          <a:p>
            <a:pPr marL="742950" indent="-742950">
              <a:buAutoNum type="alphaUcParenR"/>
            </a:pPr>
            <a:r>
              <a:rPr lang="tr-TR" sz="3600" b="1" dirty="0" smtClean="0"/>
              <a:t>These </a:t>
            </a:r>
          </a:p>
          <a:p>
            <a:pPr marL="742950" indent="-742950">
              <a:buAutoNum type="alphaUcParenR"/>
            </a:pPr>
            <a:r>
              <a:rPr lang="tr-TR" sz="3600" b="1" dirty="0" smtClean="0"/>
              <a:t>Those </a:t>
            </a:r>
          </a:p>
          <a:p>
            <a:pPr marL="742950" indent="-742950">
              <a:buAutoNum type="alphaUcParenR"/>
            </a:pPr>
            <a:r>
              <a:rPr lang="tr-TR" sz="3600" b="1" dirty="0" smtClean="0"/>
              <a:t>That</a:t>
            </a:r>
            <a:endParaRPr lang="en-US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043608" y="3070701"/>
            <a:ext cx="5616624" cy="646331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3600" b="1" dirty="0" smtClean="0"/>
              <a:t>________ watches are great.</a:t>
            </a:r>
            <a:endParaRPr lang="en-US" sz="36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1691680" y="4509120"/>
            <a:ext cx="720080" cy="504056"/>
          </a:xfrm>
          <a:prstGeom prst="roundRect">
            <a:avLst/>
          </a:prstGeom>
          <a:solidFill>
            <a:srgbClr val="00B0F0">
              <a:alpha val="35000"/>
            </a:srgbClr>
          </a:solidFill>
          <a:ln w="508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hand-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004048" y="1628800"/>
            <a:ext cx="1656184" cy="165618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-36512" y="1342241"/>
            <a:ext cx="622927" cy="4030975"/>
          </a:xfrm>
          <a:prstGeom prst="rect">
            <a:avLst/>
          </a:prstGeom>
          <a:solidFill>
            <a:srgbClr val="FF3399"/>
          </a:solidFill>
        </p:spPr>
        <p:txBody>
          <a:bodyPr vert="wordArtVert" wrap="square" rtlCol="0">
            <a:spAutoFit/>
          </a:bodyPr>
          <a:lstStyle/>
          <a:p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EXERCISES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at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1124744"/>
            <a:ext cx="2991673" cy="22322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THIS – THESE, THAT - THOSE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63688" y="3928988"/>
            <a:ext cx="3456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UcParenR"/>
            </a:pPr>
            <a:r>
              <a:rPr lang="tr-TR" sz="3600" b="1" dirty="0" smtClean="0"/>
              <a:t>This </a:t>
            </a:r>
          </a:p>
          <a:p>
            <a:pPr marL="742950" indent="-742950">
              <a:buAutoNum type="alphaUcParenR"/>
            </a:pPr>
            <a:r>
              <a:rPr lang="tr-TR" sz="3600" b="1" dirty="0" smtClean="0"/>
              <a:t>These </a:t>
            </a:r>
          </a:p>
          <a:p>
            <a:pPr marL="742950" indent="-742950">
              <a:buAutoNum type="alphaUcParenR"/>
            </a:pPr>
            <a:r>
              <a:rPr lang="tr-TR" sz="3600" b="1" dirty="0" smtClean="0"/>
              <a:t>Those </a:t>
            </a:r>
          </a:p>
          <a:p>
            <a:pPr marL="742950" indent="-742950">
              <a:buAutoNum type="alphaUcParenR"/>
            </a:pPr>
            <a:r>
              <a:rPr lang="tr-TR" sz="3600" b="1" dirty="0" smtClean="0"/>
              <a:t>That</a:t>
            </a:r>
            <a:endParaRPr lang="en-US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043608" y="3070701"/>
            <a:ext cx="6048672" cy="646331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3600" b="1" dirty="0" smtClean="0"/>
              <a:t>________ watch is my watch.</a:t>
            </a:r>
            <a:endParaRPr lang="en-US" sz="36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1691680" y="5661248"/>
            <a:ext cx="720080" cy="504056"/>
          </a:xfrm>
          <a:prstGeom prst="roundRect">
            <a:avLst/>
          </a:prstGeom>
          <a:solidFill>
            <a:srgbClr val="00B0F0">
              <a:alpha val="35000"/>
            </a:srgbClr>
          </a:solidFill>
          <a:ln w="508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hand-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259632" y="1484784"/>
            <a:ext cx="1656184" cy="165618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-36512" y="1342241"/>
            <a:ext cx="622927" cy="4030975"/>
          </a:xfrm>
          <a:prstGeom prst="rect">
            <a:avLst/>
          </a:prstGeom>
          <a:solidFill>
            <a:srgbClr val="FF3399"/>
          </a:solidFill>
        </p:spPr>
        <p:txBody>
          <a:bodyPr vert="wordArtVert" wrap="square" rtlCol="0">
            <a:spAutoFit/>
          </a:bodyPr>
          <a:lstStyle/>
          <a:p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EXERCISES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96752"/>
            <a:ext cx="6264696" cy="1772816"/>
          </a:xfrm>
          <a:solidFill>
            <a:srgbClr val="FF3399"/>
          </a:solidFill>
        </p:spPr>
        <p:txBody>
          <a:bodyPr vert="horz">
            <a:noAutofit/>
          </a:bodyPr>
          <a:lstStyle/>
          <a:p>
            <a:r>
              <a:rPr lang="tr-TR" sz="115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THANKS</a:t>
            </a:r>
            <a:endParaRPr lang="en-US" sz="115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3429000"/>
            <a:ext cx="21732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/>
              <a:t>Please visit</a:t>
            </a:r>
          </a:p>
          <a:p>
            <a:pPr algn="ctr"/>
            <a:r>
              <a:rPr lang="tr-TR" b="1" dirty="0" smtClean="0">
                <a:hlinkClick r:id="rId3"/>
              </a:rPr>
              <a:t>www.nihatkasim.org</a:t>
            </a:r>
            <a:endParaRPr lang="tr-TR" b="1" dirty="0" smtClean="0"/>
          </a:p>
          <a:p>
            <a:pPr algn="ctr"/>
            <a:r>
              <a:rPr lang="tr-TR" b="1" dirty="0"/>
              <a:t>f</a:t>
            </a:r>
            <a:r>
              <a:rPr lang="tr-TR" b="1" dirty="0" smtClean="0"/>
              <a:t>or more…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THIS – THESE, THAT - THOSE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 cstate="print"/>
          <a:srcRect t="17592"/>
          <a:stretch>
            <a:fillRect/>
          </a:stretch>
        </p:blipFill>
        <p:spPr>
          <a:xfrm flipH="1">
            <a:off x="755574" y="1189091"/>
            <a:ext cx="4007592" cy="2815973"/>
          </a:xfrm>
          <a:prstGeom prst="rect">
            <a:avLst/>
          </a:prstGeom>
        </p:spPr>
      </p:pic>
      <p:pic>
        <p:nvPicPr>
          <p:cNvPr id="5" name="Picture 4" descr="hand-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3645024"/>
            <a:ext cx="1656184" cy="16561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63688" y="5445224"/>
            <a:ext cx="2497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smtClean="0"/>
              <a:t>This is a cat.</a:t>
            </a:r>
            <a:endParaRPr lang="en-US" sz="3600" b="1" dirty="0"/>
          </a:p>
        </p:txBody>
      </p:sp>
      <p:sp>
        <p:nvSpPr>
          <p:cNvPr id="16" name="Left Arrow 15"/>
          <p:cNvSpPr/>
          <p:nvPr/>
        </p:nvSpPr>
        <p:spPr>
          <a:xfrm>
            <a:off x="3923928" y="2060848"/>
            <a:ext cx="3312368" cy="792088"/>
          </a:xfrm>
          <a:prstGeom prst="leftArrow">
            <a:avLst>
              <a:gd name="adj1" fmla="val 85947"/>
              <a:gd name="adj2" fmla="val 50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One cat (singular)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Right Brace 16"/>
          <p:cNvSpPr/>
          <p:nvPr/>
        </p:nvSpPr>
        <p:spPr>
          <a:xfrm>
            <a:off x="3419872" y="3356992"/>
            <a:ext cx="432048" cy="1152128"/>
          </a:xfrm>
          <a:prstGeom prst="rightBrace">
            <a:avLst/>
          </a:prstGeom>
          <a:ln w="793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/>
          <p:cNvSpPr/>
          <p:nvPr/>
        </p:nvSpPr>
        <p:spPr>
          <a:xfrm>
            <a:off x="3923928" y="3573016"/>
            <a:ext cx="3312368" cy="792088"/>
          </a:xfrm>
          <a:prstGeom prst="leftArrow">
            <a:avLst>
              <a:gd name="adj1" fmla="val 85947"/>
              <a:gd name="adj2" fmla="val 50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</a:t>
            </a:r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ery close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619672" y="5445224"/>
            <a:ext cx="1080120" cy="64807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3347864" y="5445224"/>
            <a:ext cx="1080120" cy="64807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484488" y="1628800"/>
            <a:ext cx="696024" cy="2137765"/>
          </a:xfrm>
          <a:prstGeom prst="rect">
            <a:avLst/>
          </a:prstGeom>
          <a:solidFill>
            <a:srgbClr val="FFC000"/>
          </a:solidFill>
        </p:spPr>
        <p:txBody>
          <a:bodyPr vert="wordArtVert" wrap="none" rtlCol="0">
            <a:spAutoFit/>
          </a:bodyPr>
          <a:lstStyle/>
          <a:p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THIS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16" grpId="0" animBg="1"/>
      <p:bldP spid="17" grpId="0" animBg="1"/>
      <p:bldP spid="18" grpId="0" animBg="1"/>
      <p:bldP spid="19" grpId="0" animBg="1"/>
      <p:bldP spid="21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A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9" y="1340768"/>
            <a:ext cx="3297396" cy="26642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THIS – THESE, THAT - THOSE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9792" y="4870901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/>
              <a:t>These are </a:t>
            </a:r>
            <a:r>
              <a:rPr lang="tr-TR" sz="3600" b="1" dirty="0" smtClean="0"/>
              <a:t> </a:t>
            </a:r>
            <a:r>
              <a:rPr lang="tr-TR" sz="3600" b="1" dirty="0" smtClean="0"/>
              <a:t>cats.</a:t>
            </a:r>
            <a:endParaRPr lang="en-US" sz="3600" b="1" dirty="0"/>
          </a:p>
        </p:txBody>
      </p:sp>
      <p:sp>
        <p:nvSpPr>
          <p:cNvPr id="17" name="Right Brace 16"/>
          <p:cNvSpPr/>
          <p:nvPr/>
        </p:nvSpPr>
        <p:spPr>
          <a:xfrm rot="10800000">
            <a:off x="4932040" y="2924944"/>
            <a:ext cx="432048" cy="1152128"/>
          </a:xfrm>
          <a:prstGeom prst="rightBrace">
            <a:avLst>
              <a:gd name="adj1" fmla="val 8333"/>
              <a:gd name="adj2" fmla="val 50000"/>
            </a:avLst>
          </a:prstGeom>
          <a:ln w="793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2555776" y="4869160"/>
            <a:ext cx="1368152" cy="64807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4644008" y="4869160"/>
            <a:ext cx="1080120" cy="64807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and-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47576">
            <a:off x="5065066" y="3418011"/>
            <a:ext cx="1656184" cy="1656184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467544" y="1844824"/>
            <a:ext cx="4608512" cy="720080"/>
          </a:xfrm>
          <a:prstGeom prst="rightArrow">
            <a:avLst>
              <a:gd name="adj1" fmla="val 81746"/>
              <a:gd name="adj2" fmla="val 43895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Two or more cats (plural)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1115616" y="3140968"/>
            <a:ext cx="3744416" cy="720080"/>
          </a:xfrm>
          <a:prstGeom prst="rightArrow">
            <a:avLst>
              <a:gd name="adj1" fmla="val 81746"/>
              <a:gd name="adj2" fmla="val 43895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Very close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484488" y="1268760"/>
            <a:ext cx="696024" cy="2645596"/>
          </a:xfrm>
          <a:prstGeom prst="rect">
            <a:avLst/>
          </a:prstGeom>
          <a:solidFill>
            <a:srgbClr val="FFC000"/>
          </a:solidFill>
        </p:spPr>
        <p:txBody>
          <a:bodyPr vert="wordArtVert" wrap="none" rtlCol="0">
            <a:spAutoFit/>
          </a:bodyPr>
          <a:lstStyle/>
          <a:p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THESE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 animBg="1"/>
      <p:bldP spid="19" grpId="0" animBg="1"/>
      <p:bldP spid="21" grpId="0" animBg="1"/>
      <p:bldP spid="14" grpId="0" animBg="1"/>
      <p:bldP spid="15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THIS – THESE, THAT - THOSE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4797152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THIS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2" name="Picture 11" descr="CA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17338" y="1340768"/>
            <a:ext cx="3119158" cy="2520280"/>
          </a:xfrm>
          <a:prstGeom prst="rect">
            <a:avLst/>
          </a:prstGeom>
        </p:spPr>
      </p:pic>
      <p:pic>
        <p:nvPicPr>
          <p:cNvPr id="13" name="Picture 12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00275"/>
            <a:ext cx="2304256" cy="1968685"/>
          </a:xfrm>
          <a:prstGeom prst="rect">
            <a:avLst/>
          </a:prstGeom>
        </p:spPr>
      </p:pic>
      <p:sp>
        <p:nvSpPr>
          <p:cNvPr id="16" name="Left Arrow 15"/>
          <p:cNvSpPr/>
          <p:nvPr/>
        </p:nvSpPr>
        <p:spPr>
          <a:xfrm>
            <a:off x="2195736" y="1628800"/>
            <a:ext cx="3312368" cy="648072"/>
          </a:xfrm>
          <a:prstGeom prst="leftArrow">
            <a:avLst>
              <a:gd name="adj1" fmla="val 85947"/>
              <a:gd name="adj2" fmla="val 50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One cat (singular)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2339752" y="2348880"/>
            <a:ext cx="4104456" cy="720080"/>
          </a:xfrm>
          <a:prstGeom prst="rightArrow">
            <a:avLst>
              <a:gd name="adj1" fmla="val 81746"/>
              <a:gd name="adj2" fmla="val 43895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Two or more cats (plural)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4" descr="hand-ic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47576">
            <a:off x="5743285" y="3376148"/>
            <a:ext cx="1656184" cy="1656184"/>
          </a:xfrm>
          <a:prstGeom prst="rect">
            <a:avLst/>
          </a:prstGeom>
        </p:spPr>
      </p:pic>
      <p:pic>
        <p:nvPicPr>
          <p:cNvPr id="22" name="Picture 21" descr="hand-ic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9653" y="3129021"/>
            <a:ext cx="1656184" cy="1656184"/>
          </a:xfrm>
          <a:prstGeom prst="rect">
            <a:avLst/>
          </a:prstGeom>
        </p:spPr>
      </p:pic>
      <p:sp>
        <p:nvSpPr>
          <p:cNvPr id="23" name="Left-Right Arrow 22"/>
          <p:cNvSpPr/>
          <p:nvPr/>
        </p:nvSpPr>
        <p:spPr>
          <a:xfrm>
            <a:off x="2267744" y="3140968"/>
            <a:ext cx="4104456" cy="1008112"/>
          </a:xfrm>
          <a:prstGeom prst="leftRightArrow">
            <a:avLst>
              <a:gd name="adj1" fmla="val 86282"/>
              <a:gd name="adj2" fmla="val 5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Very close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39952" y="4725144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THESE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 animBg="1"/>
      <p:bldP spid="20" grpId="0" animBg="1"/>
      <p:bldP spid="23" grpId="0" animBg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THIS – THESE, THAT - THOSE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220670" y="1196752"/>
            <a:ext cx="923330" cy="2880320"/>
          </a:xfrm>
          <a:prstGeom prst="rect">
            <a:avLst/>
          </a:prstGeom>
          <a:solidFill>
            <a:srgbClr val="FF3399"/>
          </a:solidFill>
        </p:spPr>
        <p:txBody>
          <a:bodyPr vert="vert" wrap="square" rtlCol="0">
            <a:spAutoFit/>
          </a:bodyPr>
          <a:lstStyle/>
          <a:p>
            <a:pPr algn="ctr"/>
            <a:r>
              <a:rPr lang="tr-TR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EXERCISES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4" name="Picture 13" descr="1-do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39552" y="1196752"/>
            <a:ext cx="2088233" cy="2376264"/>
          </a:xfrm>
          <a:prstGeom prst="rect">
            <a:avLst/>
          </a:prstGeom>
        </p:spPr>
      </p:pic>
      <p:pic>
        <p:nvPicPr>
          <p:cNvPr id="22" name="Picture 21" descr="hand-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3356992"/>
            <a:ext cx="1656184" cy="1656184"/>
          </a:xfrm>
          <a:prstGeom prst="rect">
            <a:avLst/>
          </a:prstGeom>
        </p:spPr>
      </p:pic>
      <p:pic>
        <p:nvPicPr>
          <p:cNvPr id="17" name="Picture 16" descr="img_services_dog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1340768"/>
            <a:ext cx="3891161" cy="273791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20968" y="4869160"/>
            <a:ext cx="26388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smtClean="0"/>
              <a:t>This is a dog.</a:t>
            </a:r>
            <a:endParaRPr lang="en-US" sz="3600" b="1" dirty="0"/>
          </a:p>
        </p:txBody>
      </p:sp>
      <p:pic>
        <p:nvPicPr>
          <p:cNvPr id="19" name="Picture 18" descr="hand-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366985">
            <a:off x="3891959" y="4045103"/>
            <a:ext cx="1656184" cy="165618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699792" y="5590981"/>
            <a:ext cx="3638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/>
              <a:t>These are </a:t>
            </a:r>
            <a:r>
              <a:rPr lang="tr-TR" sz="3600" b="1" dirty="0" smtClean="0"/>
              <a:t> </a:t>
            </a:r>
            <a:r>
              <a:rPr lang="tr-TR" sz="3600" b="1" dirty="0" smtClean="0"/>
              <a:t>dogs.</a:t>
            </a:r>
            <a:endParaRPr lang="en-US" sz="3600" b="1" dirty="0"/>
          </a:p>
        </p:txBody>
      </p:sp>
      <p:sp>
        <p:nvSpPr>
          <p:cNvPr id="25" name="Rounded Rectangle 24"/>
          <p:cNvSpPr/>
          <p:nvPr/>
        </p:nvSpPr>
        <p:spPr>
          <a:xfrm>
            <a:off x="323528" y="4725144"/>
            <a:ext cx="1008112" cy="864096"/>
          </a:xfrm>
          <a:prstGeom prst="roundRect">
            <a:avLst/>
          </a:prstGeom>
          <a:solidFill>
            <a:srgbClr val="FF3399">
              <a:alpha val="35000"/>
            </a:srgb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2555776" y="5503164"/>
            <a:ext cx="1440160" cy="864096"/>
          </a:xfrm>
          <a:prstGeom prst="roundRect">
            <a:avLst/>
          </a:prstGeom>
          <a:solidFill>
            <a:srgbClr val="FF3399">
              <a:alpha val="35000"/>
            </a:srgb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8" grpId="0"/>
      <p:bldP spid="21" grpId="0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ha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340768"/>
            <a:ext cx="1676400" cy="2724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THIS – THESE, THAT - THOSE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220670" y="1196752"/>
            <a:ext cx="923330" cy="2880320"/>
          </a:xfrm>
          <a:prstGeom prst="rect">
            <a:avLst/>
          </a:prstGeom>
          <a:solidFill>
            <a:srgbClr val="FF3399"/>
          </a:solidFill>
        </p:spPr>
        <p:txBody>
          <a:bodyPr vert="vert" wrap="square" rtlCol="0">
            <a:spAutoFit/>
          </a:bodyPr>
          <a:lstStyle/>
          <a:p>
            <a:pPr algn="ctr"/>
            <a:r>
              <a:rPr lang="tr-TR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EXERCISES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2" name="Picture 21" descr="hand-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3356992"/>
            <a:ext cx="1656184" cy="165618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20968" y="4869160"/>
            <a:ext cx="2829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smtClean="0"/>
              <a:t>This is a chair.</a:t>
            </a:r>
            <a:endParaRPr lang="en-US" sz="3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699792" y="5590981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/>
              <a:t>These are </a:t>
            </a:r>
            <a:r>
              <a:rPr lang="tr-TR" sz="3600" b="1" dirty="0" smtClean="0"/>
              <a:t> </a:t>
            </a:r>
            <a:r>
              <a:rPr lang="tr-TR" sz="3600" b="1" dirty="0" smtClean="0"/>
              <a:t>chairs.</a:t>
            </a:r>
            <a:endParaRPr lang="en-US" sz="3600" b="1" dirty="0"/>
          </a:p>
        </p:txBody>
      </p:sp>
      <p:sp>
        <p:nvSpPr>
          <p:cNvPr id="25" name="Rounded Rectangle 24"/>
          <p:cNvSpPr/>
          <p:nvPr/>
        </p:nvSpPr>
        <p:spPr>
          <a:xfrm>
            <a:off x="323528" y="4725144"/>
            <a:ext cx="1008112" cy="864096"/>
          </a:xfrm>
          <a:prstGeom prst="roundRect">
            <a:avLst/>
          </a:prstGeom>
          <a:solidFill>
            <a:srgbClr val="FF3399">
              <a:alpha val="35000"/>
            </a:srgb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2555776" y="5503164"/>
            <a:ext cx="1440160" cy="864096"/>
          </a:xfrm>
          <a:prstGeom prst="roundRect">
            <a:avLst/>
          </a:prstGeom>
          <a:solidFill>
            <a:srgbClr val="FF3399">
              <a:alpha val="35000"/>
            </a:srgb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chairs.png"/>
          <p:cNvPicPr>
            <a:picLocks noChangeAspect="1"/>
          </p:cNvPicPr>
          <p:nvPr/>
        </p:nvPicPr>
        <p:blipFill>
          <a:blip r:embed="rId4" cstate="print"/>
          <a:srcRect t="14125" b="10653"/>
          <a:stretch>
            <a:fillRect/>
          </a:stretch>
        </p:blipFill>
        <p:spPr>
          <a:xfrm>
            <a:off x="4355976" y="1196752"/>
            <a:ext cx="3733333" cy="2808312"/>
          </a:xfrm>
          <a:prstGeom prst="rect">
            <a:avLst/>
          </a:prstGeom>
        </p:spPr>
      </p:pic>
      <p:pic>
        <p:nvPicPr>
          <p:cNvPr id="19" name="Picture 18" descr="hand-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366985">
            <a:off x="4035975" y="3613056"/>
            <a:ext cx="1656184" cy="165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8" grpId="0"/>
      <p:bldP spid="21" grpId="0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ha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1340768"/>
            <a:ext cx="1676400" cy="2724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THIS – THESE, THAT - THOSE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2" name="Picture 21" descr="hand-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39552" y="1700808"/>
            <a:ext cx="1656184" cy="165618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763688" y="4294837"/>
            <a:ext cx="4871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/>
              <a:t>That is a chair.</a:t>
            </a:r>
            <a:endParaRPr lang="en-US" sz="3600" b="1" dirty="0"/>
          </a:p>
        </p:txBody>
      </p:sp>
      <p:sp>
        <p:nvSpPr>
          <p:cNvPr id="25" name="Rounded Rectangle 24"/>
          <p:cNvSpPr/>
          <p:nvPr/>
        </p:nvSpPr>
        <p:spPr>
          <a:xfrm>
            <a:off x="2699792" y="4149080"/>
            <a:ext cx="1008112" cy="864096"/>
          </a:xfrm>
          <a:prstGeom prst="roundRect">
            <a:avLst/>
          </a:prstGeom>
          <a:solidFill>
            <a:srgbClr val="FF3399">
              <a:alpha val="35000"/>
            </a:srgb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-Right Arrow 14"/>
          <p:cNvSpPr/>
          <p:nvPr/>
        </p:nvSpPr>
        <p:spPr>
          <a:xfrm>
            <a:off x="2339752" y="1844824"/>
            <a:ext cx="4608512" cy="720080"/>
          </a:xfrm>
          <a:prstGeom prst="leftRightArrow">
            <a:avLst>
              <a:gd name="adj1" fmla="val 84476"/>
              <a:gd name="adj2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Not very close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195736" y="2852936"/>
            <a:ext cx="4608512" cy="792088"/>
          </a:xfrm>
          <a:prstGeom prst="rightArrow">
            <a:avLst>
              <a:gd name="adj1" fmla="val 80056"/>
              <a:gd name="adj2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One chair (singular)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140968"/>
            <a:ext cx="696024" cy="2109680"/>
          </a:xfrm>
          <a:prstGeom prst="rect">
            <a:avLst/>
          </a:prstGeom>
          <a:solidFill>
            <a:srgbClr val="FF3399"/>
          </a:solidFill>
        </p:spPr>
        <p:txBody>
          <a:bodyPr vert="wordArtVert" wrap="none" rtlCol="0">
            <a:spAutoFit/>
          </a:bodyPr>
          <a:lstStyle/>
          <a:p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THAT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airs.png"/>
          <p:cNvPicPr>
            <a:picLocks noChangeAspect="1"/>
          </p:cNvPicPr>
          <p:nvPr/>
        </p:nvPicPr>
        <p:blipFill>
          <a:blip r:embed="rId2" cstate="print"/>
          <a:srcRect t="14125" b="10653"/>
          <a:stretch>
            <a:fillRect/>
          </a:stretch>
        </p:blipFill>
        <p:spPr>
          <a:xfrm>
            <a:off x="5410667" y="1196752"/>
            <a:ext cx="3733333" cy="28083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THIS – THESE, THAT - THOSE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2" name="Picture 21" descr="hand-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39552" y="1700808"/>
            <a:ext cx="1656184" cy="165618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763688" y="4582869"/>
            <a:ext cx="4871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/>
              <a:t>Those are chairs.</a:t>
            </a:r>
            <a:endParaRPr lang="en-US" sz="3600" b="1" dirty="0"/>
          </a:p>
        </p:txBody>
      </p:sp>
      <p:sp>
        <p:nvSpPr>
          <p:cNvPr id="25" name="Rounded Rectangle 24"/>
          <p:cNvSpPr/>
          <p:nvPr/>
        </p:nvSpPr>
        <p:spPr>
          <a:xfrm>
            <a:off x="2483768" y="4509120"/>
            <a:ext cx="1296144" cy="864096"/>
          </a:xfrm>
          <a:prstGeom prst="roundRect">
            <a:avLst/>
          </a:prstGeom>
          <a:solidFill>
            <a:srgbClr val="FF3399">
              <a:alpha val="35000"/>
            </a:srgb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-Right Arrow 14"/>
          <p:cNvSpPr/>
          <p:nvPr/>
        </p:nvSpPr>
        <p:spPr>
          <a:xfrm>
            <a:off x="2195736" y="1628800"/>
            <a:ext cx="3384376" cy="1224136"/>
          </a:xfrm>
          <a:prstGeom prst="leftRightArrow">
            <a:avLst>
              <a:gd name="adj1" fmla="val 84476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Not very close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1547664" y="3068960"/>
            <a:ext cx="4608512" cy="1296144"/>
          </a:xfrm>
          <a:prstGeom prst="rightArrow">
            <a:avLst>
              <a:gd name="adj1" fmla="val 80056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Two or more chairs (plural)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140968"/>
            <a:ext cx="696024" cy="2649123"/>
          </a:xfrm>
          <a:prstGeom prst="rect">
            <a:avLst/>
          </a:prstGeom>
          <a:solidFill>
            <a:srgbClr val="FF3399"/>
          </a:solidFill>
        </p:spPr>
        <p:txBody>
          <a:bodyPr vert="wordArtVert" wrap="none" rtlCol="0">
            <a:spAutoFit/>
          </a:bodyPr>
          <a:lstStyle/>
          <a:p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THOSE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 animBg="1"/>
      <p:bldP spid="15" grpId="0" animBg="1"/>
      <p:bldP spid="16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airs.png"/>
          <p:cNvPicPr>
            <a:picLocks noChangeAspect="1"/>
          </p:cNvPicPr>
          <p:nvPr/>
        </p:nvPicPr>
        <p:blipFill>
          <a:blip r:embed="rId2" cstate="print"/>
          <a:srcRect t="14125" b="10653"/>
          <a:stretch>
            <a:fillRect/>
          </a:stretch>
        </p:blipFill>
        <p:spPr>
          <a:xfrm>
            <a:off x="6444208" y="1196752"/>
            <a:ext cx="2699792" cy="20308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THIS – THESE, THAT - THOSE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2" name="Picture 21" descr="hand-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933056"/>
            <a:ext cx="1656184" cy="165618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83568" y="5518973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/>
              <a:t>That is a chair.</a:t>
            </a:r>
            <a:endParaRPr lang="en-US" sz="3600" b="1" dirty="0"/>
          </a:p>
        </p:txBody>
      </p:sp>
      <p:sp>
        <p:nvSpPr>
          <p:cNvPr id="25" name="Rounded Rectangle 24"/>
          <p:cNvSpPr/>
          <p:nvPr/>
        </p:nvSpPr>
        <p:spPr>
          <a:xfrm>
            <a:off x="395536" y="5373216"/>
            <a:ext cx="1296144" cy="864096"/>
          </a:xfrm>
          <a:prstGeom prst="roundRect">
            <a:avLst/>
          </a:prstGeom>
          <a:solidFill>
            <a:srgbClr val="FF3399">
              <a:alpha val="35000"/>
            </a:srgb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-Right Arrow 14"/>
          <p:cNvSpPr/>
          <p:nvPr/>
        </p:nvSpPr>
        <p:spPr>
          <a:xfrm>
            <a:off x="2483768" y="3284984"/>
            <a:ext cx="3384376" cy="1224136"/>
          </a:xfrm>
          <a:prstGeom prst="leftRightArrow">
            <a:avLst>
              <a:gd name="adj1" fmla="val 84476"/>
              <a:gd name="adj2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Not very close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1691680" y="2492896"/>
            <a:ext cx="5328592" cy="792088"/>
          </a:xfrm>
          <a:prstGeom prst="rightArrow">
            <a:avLst>
              <a:gd name="adj1" fmla="val 80056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Two or more chairs (plural)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Picture 9" descr="chai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268760"/>
            <a:ext cx="1080120" cy="1755195"/>
          </a:xfrm>
          <a:prstGeom prst="rect">
            <a:avLst/>
          </a:prstGeom>
        </p:spPr>
      </p:pic>
      <p:sp>
        <p:nvSpPr>
          <p:cNvPr id="12" name="Left Arrow 11"/>
          <p:cNvSpPr/>
          <p:nvPr/>
        </p:nvSpPr>
        <p:spPr>
          <a:xfrm>
            <a:off x="1475656" y="1628800"/>
            <a:ext cx="3816424" cy="648072"/>
          </a:xfrm>
          <a:prstGeom prst="leftArrow">
            <a:avLst>
              <a:gd name="adj1" fmla="val 76049"/>
              <a:gd name="adj2" fmla="val 3697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One chair (singular)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3" name="Picture 12" descr="hand-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51613">
            <a:off x="5332188" y="3613122"/>
            <a:ext cx="1656184" cy="16561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95936" y="5013176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/>
              <a:t>Those are chairs.</a:t>
            </a:r>
            <a:endParaRPr lang="en-US" sz="36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3995936" y="4869160"/>
            <a:ext cx="1296144" cy="864096"/>
          </a:xfrm>
          <a:prstGeom prst="roundRect">
            <a:avLst/>
          </a:prstGeom>
          <a:solidFill>
            <a:srgbClr val="FF3399">
              <a:alpha val="35000"/>
            </a:srgb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 animBg="1"/>
      <p:bldP spid="15" grpId="0" animBg="1"/>
      <p:bldP spid="16" grpId="0" animBg="1"/>
      <p:bldP spid="12" grpId="0" animBg="1"/>
      <p:bldP spid="14" grpId="0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319</Words>
  <Application>Microsoft Office PowerPoint</Application>
  <PresentationFormat>On-screen Show (4:3)</PresentationFormat>
  <Paragraphs>93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THIS THESE THAT THOSE</vt:lpstr>
      <vt:lpstr>THIS – THESE, THAT - THOSE</vt:lpstr>
      <vt:lpstr>THIS – THESE, THAT - THOSE</vt:lpstr>
      <vt:lpstr>THIS – THESE, THAT - THOSE</vt:lpstr>
      <vt:lpstr>THIS – THESE, THAT - THOSE</vt:lpstr>
      <vt:lpstr>THIS – THESE, THAT - THOSE</vt:lpstr>
      <vt:lpstr>THIS – THESE, THAT - THOSE</vt:lpstr>
      <vt:lpstr>THIS – THESE, THAT - THOSE</vt:lpstr>
      <vt:lpstr>THIS – THESE, THAT - THOSE</vt:lpstr>
      <vt:lpstr>THIS – THESE, THAT - THOSE</vt:lpstr>
      <vt:lpstr>THIS – THESE, THAT - THOSE</vt:lpstr>
      <vt:lpstr>THIS – THESE, THAT - THOSE</vt:lpstr>
      <vt:lpstr>THIS – THESE, THAT - THOSE</vt:lpstr>
      <vt:lpstr>THIS – THESE, THAT - THOSE</vt:lpstr>
      <vt:lpstr>THIS – THESE, THAT - THOSE</vt:lpstr>
      <vt:lpstr>THIS – THESE, THAT - THOSE</vt:lpstr>
      <vt:lpstr>THIS – THESE, THAT - THOSE</vt:lpstr>
      <vt:lpstr>THANKS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Nihat</dc:creator>
  <cp:lastModifiedBy>Nihat</cp:lastModifiedBy>
  <cp:revision>34</cp:revision>
  <dcterms:created xsi:type="dcterms:W3CDTF">2012-10-27T18:08:40Z</dcterms:created>
  <dcterms:modified xsi:type="dcterms:W3CDTF">2012-10-31T14:18:03Z</dcterms:modified>
</cp:coreProperties>
</file>