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6" r:id="rId2"/>
    <p:sldId id="267" r:id="rId3"/>
    <p:sldId id="268" r:id="rId4"/>
    <p:sldId id="270" r:id="rId5"/>
    <p:sldId id="269" r:id="rId6"/>
    <p:sldId id="257" r:id="rId7"/>
    <p:sldId id="265" r:id="rId8"/>
    <p:sldId id="258" r:id="rId9"/>
    <p:sldId id="259" r:id="rId10"/>
    <p:sldId id="260" r:id="rId11"/>
    <p:sldId id="261" r:id="rId12"/>
    <p:sldId id="262" r:id="rId13"/>
    <p:sldId id="264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700808"/>
            <a:ext cx="8229600" cy="149959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Физический смысл производной</a:t>
            </a:r>
            <a:endParaRPr lang="ru-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2030" y="332656"/>
            <a:ext cx="8398442" cy="1368152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>
                <a:latin typeface="Arial" pitchFamily="34" charset="0"/>
                <a:ea typeface="Times New Roman" pitchFamily="18" charset="0"/>
              </a:rPr>
              <a:t>Государственное образовательное учреждение средняя общеобразовательная школа № 2017</a:t>
            </a:r>
            <a:endParaRPr lang="ru-RU" sz="1900" dirty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00" b="1" dirty="0">
                <a:latin typeface="Arial" pitchFamily="34" charset="0"/>
                <a:ea typeface="Times New Roman" pitchFamily="18" charset="0"/>
              </a:rPr>
              <a:t>Южного окружного управления образования ДО г. Москвы </a:t>
            </a:r>
            <a:endParaRPr lang="ru-RU" sz="1900" dirty="0">
              <a:latin typeface="Arial" pitchFamily="34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64088" y="3861048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Презентацию подготовила учитель физики  </a:t>
            </a:r>
          </a:p>
          <a:p>
            <a:r>
              <a:rPr lang="ru-RU" dirty="0" smtClean="0"/>
              <a:t>Москвитина </a:t>
            </a:r>
            <a:r>
              <a:rPr lang="ru-RU" dirty="0" err="1" smtClean="0"/>
              <a:t>ИринаИвановна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15816" y="6021288"/>
            <a:ext cx="3735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Москва, 2015г.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2895600" y="1792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800">
              <a:latin typeface="Arial" charset="0"/>
              <a:cs typeface="Arial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251520" y="404813"/>
            <a:ext cx="8496944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Точка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движется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по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координатной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прямой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согласно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закону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x(t)= t²+t+2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где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x(t)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координата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точки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в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момент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времени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время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измеряется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в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секундах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расстояние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в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метрах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). В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какой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момент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времени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скорость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точки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будет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равна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5 м/с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>
              <a:spcBef>
                <a:spcPct val="50000"/>
              </a:spcBef>
            </a:pPr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23528" y="2924944"/>
            <a:ext cx="82089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+mj-lt"/>
                <a:cs typeface="Arial" charset="0"/>
              </a:rPr>
              <a:t>Решение</a:t>
            </a:r>
            <a:r>
              <a:rPr lang="en-US" sz="2800" dirty="0">
                <a:latin typeface="+mj-lt"/>
                <a:cs typeface="Arial" charset="0"/>
              </a:rPr>
              <a:t>:</a:t>
            </a:r>
            <a:r>
              <a:rPr lang="ru-RU" sz="2800" dirty="0">
                <a:latin typeface="+mj-lt"/>
                <a:cs typeface="Arial" charset="0"/>
              </a:rPr>
              <a:t> Скорость точки в момент времени </a:t>
            </a:r>
            <a:r>
              <a:rPr lang="en-US" sz="2800" dirty="0">
                <a:latin typeface="+mj-lt"/>
                <a:cs typeface="Arial" charset="0"/>
              </a:rPr>
              <a:t>t</a:t>
            </a:r>
            <a:r>
              <a:rPr lang="ru-RU" sz="2800" dirty="0">
                <a:latin typeface="+mj-lt"/>
                <a:cs typeface="Arial" charset="0"/>
              </a:rPr>
              <a:t> есть производная от координаты по времени.</a:t>
            </a:r>
            <a:endParaRPr lang="en-US" sz="2800" dirty="0">
              <a:latin typeface="+mj-lt"/>
              <a:cs typeface="Arial" charset="0"/>
            </a:endParaRPr>
          </a:p>
          <a:p>
            <a:r>
              <a:rPr lang="ru-RU" sz="2800" dirty="0">
                <a:latin typeface="+mj-lt"/>
                <a:cs typeface="Arial" charset="0"/>
              </a:rPr>
              <a:t> Т.к. </a:t>
            </a:r>
            <a:r>
              <a:rPr lang="en-US" sz="2800" i="1" dirty="0">
                <a:latin typeface="+mj-lt"/>
                <a:cs typeface="Arial" charset="0"/>
              </a:rPr>
              <a:t>v(t) = x'(t) = 2t+1</a:t>
            </a:r>
            <a:r>
              <a:rPr lang="ru-RU" sz="2800" i="1" dirty="0">
                <a:latin typeface="+mj-lt"/>
                <a:cs typeface="Arial" charset="0"/>
              </a:rPr>
              <a:t> и </a:t>
            </a:r>
            <a:r>
              <a:rPr lang="en-US" sz="2800" i="1" dirty="0">
                <a:latin typeface="+mj-lt"/>
                <a:cs typeface="Arial" charset="0"/>
              </a:rPr>
              <a:t>v = 5 м/с</a:t>
            </a:r>
            <a:r>
              <a:rPr lang="ru-RU" sz="2800" i="1" dirty="0">
                <a:latin typeface="+mj-lt"/>
                <a:cs typeface="Arial" charset="0"/>
              </a:rPr>
              <a:t>, то </a:t>
            </a:r>
            <a:endParaRPr lang="en-US" sz="2800" i="1" dirty="0">
              <a:latin typeface="+mj-lt"/>
              <a:cs typeface="Arial" charset="0"/>
            </a:endParaRPr>
          </a:p>
          <a:p>
            <a:r>
              <a:rPr lang="en-US" sz="2800" i="1" dirty="0">
                <a:latin typeface="+mj-lt"/>
                <a:cs typeface="Arial" charset="0"/>
              </a:rPr>
              <a:t>2t +1= 5</a:t>
            </a:r>
          </a:p>
          <a:p>
            <a:r>
              <a:rPr lang="en-US" sz="2800" i="1" dirty="0">
                <a:latin typeface="+mj-lt"/>
                <a:cs typeface="Arial" charset="0"/>
              </a:rPr>
              <a:t>t=2</a:t>
            </a:r>
          </a:p>
          <a:p>
            <a:r>
              <a:rPr lang="en-US" sz="2800" dirty="0">
                <a:latin typeface="+mj-lt"/>
                <a:cs typeface="Arial" charset="0"/>
              </a:rPr>
              <a:t>                                  </a:t>
            </a:r>
            <a:r>
              <a:rPr lang="en-US" sz="2800" i="1" dirty="0" err="1">
                <a:latin typeface="+mj-lt"/>
                <a:cs typeface="Arial" charset="0"/>
              </a:rPr>
              <a:t>Ответ</a:t>
            </a:r>
            <a:r>
              <a:rPr lang="en-US" sz="2800" i="1" dirty="0">
                <a:latin typeface="+mj-lt"/>
                <a:cs typeface="Arial" charset="0"/>
              </a:rPr>
              <a:t>:</a:t>
            </a:r>
            <a:r>
              <a:rPr lang="en-US" sz="2800" dirty="0">
                <a:latin typeface="+mj-lt"/>
                <a:cs typeface="Arial" charset="0"/>
              </a:rPr>
              <a:t> </a:t>
            </a:r>
            <a:r>
              <a:rPr lang="en-US" sz="2800" i="1" dirty="0" smtClean="0">
                <a:latin typeface="+mj-lt"/>
                <a:cs typeface="Arial" charset="0"/>
              </a:rPr>
              <a:t>2</a:t>
            </a:r>
            <a:r>
              <a:rPr lang="ru-RU" sz="2800" dirty="0" smtClean="0">
                <a:latin typeface="+mj-lt"/>
                <a:cs typeface="Arial" charset="0"/>
              </a:rPr>
              <a:t>.</a:t>
            </a:r>
            <a:endParaRPr lang="en-US" sz="2800" dirty="0">
              <a:latin typeface="+mj-lt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>
          <a:xfrm>
            <a:off x="683569" y="404812"/>
            <a:ext cx="8136904" cy="32402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>
                <a:latin typeface="+mj-lt"/>
              </a:rPr>
              <a:t>    </a:t>
            </a:r>
            <a:endParaRPr lang="el-GR" sz="3200" dirty="0">
              <a:latin typeface="+mj-lt"/>
              <a:cs typeface="Arial" charset="0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95536" y="548680"/>
            <a:ext cx="835292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+mj-lt"/>
                <a:cs typeface="Arial" charset="0"/>
              </a:rPr>
              <a:t>При торможении маховик за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3200" dirty="0" smtClean="0">
                <a:latin typeface="+mj-lt"/>
                <a:cs typeface="Arial" charset="0"/>
              </a:rPr>
              <a:t> секунд поворачивается на угол 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φ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(t)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6</a:t>
            </a:r>
            <a:r>
              <a:rPr lang="el-GR" sz="3200" dirty="0" smtClean="0">
                <a:cs typeface="Arial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l-GR" sz="3200" dirty="0" smtClean="0">
                <a:cs typeface="Arial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радиан. Найдите угловую скорость 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вращения маховика в момент времени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t=1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с. (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φ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(t)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угол в радианах, 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(t)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скорость в рад/с,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время в секундах).</a:t>
            </a:r>
          </a:p>
          <a:p>
            <a:r>
              <a:rPr lang="en-US" sz="3200" dirty="0" err="1" smtClean="0">
                <a:latin typeface="+mj-lt"/>
                <a:cs typeface="Arial" charset="0"/>
              </a:rPr>
              <a:t>Решение</a:t>
            </a:r>
            <a:r>
              <a:rPr lang="en-US" sz="3200" dirty="0" smtClean="0">
                <a:latin typeface="+mj-lt"/>
                <a:cs typeface="Arial" charset="0"/>
              </a:rPr>
              <a:t>:</a:t>
            </a:r>
          </a:p>
          <a:p>
            <a:r>
              <a:rPr lang="el-GR" sz="3200" i="1" dirty="0" smtClean="0">
                <a:latin typeface="+mj-lt"/>
                <a:cs typeface="Arial" charset="0"/>
              </a:rPr>
              <a:t>ω</a:t>
            </a:r>
            <a:r>
              <a:rPr lang="en-US" sz="3200" i="1" dirty="0">
                <a:latin typeface="+mj-lt"/>
                <a:cs typeface="Arial" charset="0"/>
              </a:rPr>
              <a:t>(t) = </a:t>
            </a:r>
            <a:r>
              <a:rPr lang="el-GR" sz="3200" i="1" dirty="0">
                <a:latin typeface="+mj-lt"/>
                <a:cs typeface="Arial" charset="0"/>
              </a:rPr>
              <a:t>φ</a:t>
            </a:r>
            <a:r>
              <a:rPr lang="en-US" sz="3200" i="1" dirty="0">
                <a:latin typeface="+mj-lt"/>
                <a:cs typeface="Arial" charset="0"/>
              </a:rPr>
              <a:t>'(t)</a:t>
            </a:r>
          </a:p>
          <a:p>
            <a:r>
              <a:rPr lang="el-GR" sz="3200" i="1" dirty="0">
                <a:latin typeface="+mj-lt"/>
                <a:cs typeface="Arial" charset="0"/>
              </a:rPr>
              <a:t>ω</a:t>
            </a:r>
            <a:r>
              <a:rPr lang="en-US" sz="3200" i="1" dirty="0">
                <a:latin typeface="+mj-lt"/>
                <a:cs typeface="Arial" charset="0"/>
              </a:rPr>
              <a:t>(t) = 6 – 2t</a:t>
            </a:r>
          </a:p>
          <a:p>
            <a:r>
              <a:rPr lang="en-US" sz="3200" i="1" dirty="0">
                <a:latin typeface="+mj-lt"/>
                <a:cs typeface="Arial" charset="0"/>
              </a:rPr>
              <a:t>t = 1 c.</a:t>
            </a:r>
          </a:p>
          <a:p>
            <a:r>
              <a:rPr lang="el-GR" sz="3200" i="1" dirty="0">
                <a:latin typeface="+mj-lt"/>
                <a:cs typeface="Arial" charset="0"/>
              </a:rPr>
              <a:t>ω</a:t>
            </a:r>
            <a:r>
              <a:rPr lang="en-US" sz="3200" i="1" dirty="0">
                <a:latin typeface="+mj-lt"/>
                <a:cs typeface="Arial" charset="0"/>
              </a:rPr>
              <a:t>(1) = 6 – 2 × 1 = 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4 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рад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/с</a:t>
            </a:r>
            <a:r>
              <a:rPr lang="en-US" sz="3200" dirty="0" smtClean="0">
                <a:latin typeface="+mj-lt"/>
                <a:cs typeface="Arial" charset="0"/>
              </a:rPr>
              <a:t>                   </a:t>
            </a:r>
            <a:r>
              <a:rPr lang="en-US" sz="3200" dirty="0" err="1" smtClean="0">
                <a:latin typeface="+mj-lt"/>
                <a:cs typeface="Arial" charset="0"/>
              </a:rPr>
              <a:t>Ответ</a:t>
            </a:r>
            <a:r>
              <a:rPr lang="en-US" sz="3200" dirty="0" smtClean="0">
                <a:latin typeface="+mj-lt"/>
                <a:cs typeface="Arial" charset="0"/>
              </a:rPr>
              <a:t>:</a:t>
            </a:r>
            <a:r>
              <a:rPr lang="ru-RU" sz="3200" i="1" dirty="0" smtClean="0">
                <a:latin typeface="+mj-lt"/>
                <a:cs typeface="Arial" charset="0"/>
              </a:rPr>
              <a:t>4</a:t>
            </a:r>
            <a:r>
              <a:rPr lang="en-US" sz="3200" i="1" dirty="0" smtClean="0">
                <a:latin typeface="+mj-lt"/>
                <a:cs typeface="Arial" charset="0"/>
              </a:rPr>
              <a:t>.</a:t>
            </a:r>
            <a:endParaRPr lang="en-US" sz="3200" i="1" dirty="0">
              <a:latin typeface="+mj-lt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332656"/>
            <a:ext cx="7920880" cy="6049094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При движении тела по прямой его скорость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v(t)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по закону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v(t)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=15+8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-3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t²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-время движения тела в секундах).Каким будет ускорение тела (в м/с²) через секунду после начала движения?</a:t>
            </a:r>
          </a:p>
          <a:p>
            <a:pPr algn="l">
              <a:lnSpc>
                <a:spcPct val="80000"/>
              </a:lnSpc>
            </a:pP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:</a:t>
            </a:r>
          </a:p>
          <a:p>
            <a:pPr algn="l">
              <a:lnSpc>
                <a:spcPct val="80000"/>
              </a:lnSpc>
            </a:pP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v(t)=15+8t-3t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²</a:t>
            </a:r>
          </a:p>
          <a:p>
            <a:pPr algn="l">
              <a:lnSpc>
                <a:spcPct val="80000"/>
              </a:lnSpc>
            </a:pP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a(t)=v</a:t>
            </a:r>
            <a:r>
              <a:rPr lang="ru-RU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'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(t)</a:t>
            </a:r>
          </a:p>
          <a:p>
            <a:pPr algn="l">
              <a:lnSpc>
                <a:spcPct val="80000"/>
              </a:lnSpc>
            </a:pP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a(t)=8-6t</a:t>
            </a:r>
          </a:p>
          <a:p>
            <a:pPr algn="l">
              <a:lnSpc>
                <a:spcPct val="80000"/>
              </a:lnSpc>
            </a:pP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t=1</a:t>
            </a:r>
          </a:p>
          <a:p>
            <a:pPr algn="l">
              <a:lnSpc>
                <a:spcPct val="80000"/>
              </a:lnSpc>
            </a:pP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a(1)=2</a:t>
            </a:r>
            <a:r>
              <a:rPr lang="ru-RU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м/с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²</a:t>
            </a:r>
          </a:p>
          <a:p>
            <a:pPr algn="l">
              <a:lnSpc>
                <a:spcPct val="80000"/>
              </a:lnSpc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                                   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Ответ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: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charset="0"/>
            </a:endParaRPr>
          </a:p>
          <a:p>
            <a:pPr algn="l">
              <a:lnSpc>
                <a:spcPct val="80000"/>
              </a:lnSpc>
            </a:pP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764704"/>
            <a:ext cx="813690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 движении тела по прямой  расстояние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s(t)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от начальной точки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изменяется по закону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s(t)=t</a:t>
            </a:r>
            <a:r>
              <a:rPr lang="en-US" sz="3200" b="1" i="1" baseline="30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-4t</a:t>
            </a:r>
            <a:r>
              <a:rPr lang="en-US" sz="3200" b="1" i="1" baseline="30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-12t +8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время в секундах). Каким будет ускорение тела ( в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м/с</a:t>
            </a:r>
            <a:r>
              <a:rPr lang="ru-RU" sz="3200" b="1" i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через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секунды?</a:t>
            </a:r>
          </a:p>
          <a:p>
            <a:pPr>
              <a:lnSpc>
                <a:spcPct val="90000"/>
              </a:lnSpc>
            </a:pPr>
            <a:endParaRPr lang="ru-RU" sz="3200" dirty="0" smtClean="0"/>
          </a:p>
          <a:p>
            <a:pPr>
              <a:lnSpc>
                <a:spcPct val="90000"/>
              </a:lnSpc>
            </a:pPr>
            <a:endParaRPr lang="ru-RU" dirty="0" smtClean="0"/>
          </a:p>
          <a:p>
            <a:pPr>
              <a:lnSpc>
                <a:spcPct val="90000"/>
              </a:lnSpc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a(t)=v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'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(t)=s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''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(t).</a:t>
            </a:r>
            <a:endParaRPr lang="ru-RU" sz="2800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Найдем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v(t)=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'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(t)=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z="2800" b="1" i="1" baseline="30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-4t</a:t>
            </a:r>
            <a:r>
              <a:rPr lang="en-US" sz="2800" b="1" i="1" baseline="30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-12t +8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)'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4t</a:t>
            </a:r>
            <a:r>
              <a:rPr lang="en-US" sz="2800" b="1" i="1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-12t</a:t>
            </a:r>
            <a:r>
              <a:rPr lang="en-US" sz="2800" b="1" i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-12.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    a(t)=v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'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(t)= s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''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(t)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(4t</a:t>
            </a:r>
            <a:r>
              <a:rPr lang="en-US" sz="2800" b="1" i="1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-12t</a:t>
            </a:r>
            <a:r>
              <a:rPr lang="en-US" sz="2800" b="1" i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-12)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'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=12t</a:t>
            </a:r>
            <a:r>
              <a:rPr lang="en-US" sz="2800" b="1" i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-24t,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    a(3)=12×3</a:t>
            </a:r>
            <a:r>
              <a:rPr lang="en-US" sz="2800" b="1" i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-24×3=108-72=36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м/с</a:t>
            </a:r>
            <a:r>
              <a:rPr lang="ru-RU" sz="2800" b="1" i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Ответ. 36.</a:t>
            </a:r>
            <a:endParaRPr lang="ru-RU" sz="2800" b="1" i="1" baseline="30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888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Производная в электрических явлениях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Разработка урока физики в 10 классе по теме: &quot;Закон электромагнитной индукци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80928"/>
            <a:ext cx="5040560" cy="378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15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ЭДС индукции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8964488" cy="5127848"/>
          </a:xfrm>
        </p:spPr>
        <p:txBody>
          <a:bodyPr/>
          <a:lstStyle/>
          <a:p>
            <a:r>
              <a:rPr lang="ru-RU" sz="2400" b="1" dirty="0"/>
              <a:t>Электромагнитная индукция</a:t>
            </a:r>
            <a:r>
              <a:rPr lang="ru-RU" sz="2400" dirty="0"/>
              <a:t> — явление возникновения электрического тока в замкнутом контуре при изменении магнитного потока, проходящего через него.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smtClean="0"/>
              <a:t>         - ЭДС индукции</a:t>
            </a:r>
          </a:p>
          <a:p>
            <a:endParaRPr lang="ru-RU" dirty="0" smtClean="0"/>
          </a:p>
          <a:p>
            <a:r>
              <a:rPr lang="ru-RU" dirty="0" smtClean="0"/>
              <a:t>ЭДС индукции- скорость изменения магнитного потока</a:t>
            </a:r>
            <a:r>
              <a:rPr lang="en-GB" dirty="0" smtClean="0"/>
              <a:t> </a:t>
            </a:r>
            <a:r>
              <a:rPr lang="ru-RU" dirty="0" smtClean="0"/>
              <a:t>=</a:t>
            </a:r>
            <a:r>
              <a:rPr lang="en-GB" dirty="0" smtClean="0"/>
              <a:t>&gt; </a:t>
            </a:r>
            <a:r>
              <a:rPr lang="ru-RU" dirty="0" smtClean="0"/>
              <a:t>первая производная от магнитного потока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Рисунок 4" descr="452861_html_m42e826c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04864"/>
            <a:ext cx="869249" cy="1224136"/>
          </a:xfrm>
          <a:prstGeom prst="rect">
            <a:avLst/>
          </a:prstGeom>
        </p:spPr>
      </p:pic>
      <p:pic>
        <p:nvPicPr>
          <p:cNvPr id="6" name="Рисунок 5" descr="7057d1ef5a61d72dad8bd2d04923cca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365104"/>
            <a:ext cx="2304256" cy="9861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8508" y="4149080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0" dirty="0" smtClean="0"/>
              <a:t>ε</a:t>
            </a:r>
            <a:r>
              <a:rPr lang="ru-RU" sz="6000" dirty="0" smtClean="0"/>
              <a:t>=-Ф`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02214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Сила тока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r>
              <a:rPr lang="ru-RU" sz="2800" i="1" dirty="0" smtClean="0"/>
              <a:t>Сила тока-  физическая величина, показывающая заряд, проходящий через проводник за единицу времени</a:t>
            </a:r>
            <a:r>
              <a:rPr lang="en-GB" sz="2800" i="1" dirty="0" smtClean="0"/>
              <a:t> </a:t>
            </a:r>
            <a:r>
              <a:rPr lang="ru-RU" sz="2800" i="1" dirty="0" smtClean="0"/>
              <a:t>=</a:t>
            </a:r>
            <a:r>
              <a:rPr lang="en-GB" sz="2800" i="1" dirty="0" smtClean="0"/>
              <a:t>&gt;</a:t>
            </a:r>
            <a:r>
              <a:rPr lang="ru-RU" sz="2800" i="1" dirty="0" smtClean="0"/>
              <a:t> первая производная от заряда по времени</a:t>
            </a:r>
            <a:endParaRPr lang="en-GB" sz="2800" i="1" dirty="0" smtClean="0"/>
          </a:p>
          <a:p>
            <a:endParaRPr lang="en-GB" sz="2800" i="1" dirty="0" smtClean="0"/>
          </a:p>
          <a:p>
            <a:r>
              <a:rPr lang="en-GB" sz="2800" b="1" i="1" dirty="0" smtClean="0"/>
              <a:t>                                                 </a:t>
            </a:r>
            <a:r>
              <a:rPr lang="en-GB" sz="4800" i="1" dirty="0" smtClean="0"/>
              <a:t>I =q`</a:t>
            </a:r>
          </a:p>
          <a:p>
            <a:pPr marL="0" indent="0">
              <a:buNone/>
            </a:pPr>
            <a:endParaRPr lang="en-GB" sz="2800" i="1" dirty="0" smtClean="0"/>
          </a:p>
          <a:p>
            <a:pPr>
              <a:buNone/>
            </a:pPr>
            <a:r>
              <a:rPr lang="en-GB" sz="2800" i="1" dirty="0" smtClean="0"/>
              <a:t>     </a:t>
            </a:r>
            <a:endParaRPr lang="ru-RU" sz="2800" dirty="0" smtClean="0"/>
          </a:p>
          <a:p>
            <a:endParaRPr lang="ru-RU" sz="2800" i="1" dirty="0" smtClean="0"/>
          </a:p>
          <a:p>
            <a:endParaRPr lang="ru-RU" i="1" dirty="0" smtClean="0"/>
          </a:p>
        </p:txBody>
      </p:sp>
      <p:pic>
        <p:nvPicPr>
          <p:cNvPr id="4" name="Рисунок 3" descr="113510_html_m2b6c2c9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1957" y="3573016"/>
            <a:ext cx="1680041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7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ЭДС самоиндукции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767808"/>
          </a:xfrm>
        </p:spPr>
        <p:txBody>
          <a:bodyPr/>
          <a:lstStyle/>
          <a:p>
            <a:r>
              <a:rPr lang="ru-RU" dirty="0" smtClean="0"/>
              <a:t>Самоиндукция - явление возникновения ЭДС индукции в </a:t>
            </a:r>
            <a:r>
              <a:rPr lang="ru-RU" dirty="0" err="1" smtClean="0"/>
              <a:t>эл.цепи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результате изменения силы тока.</a:t>
            </a:r>
            <a:br>
              <a:rPr lang="ru-RU" dirty="0" smtClean="0"/>
            </a:br>
            <a:r>
              <a:rPr lang="ru-RU" dirty="0" smtClean="0"/>
              <a:t>Возникающая при этом ЭДС называется ЭДС самоиндукции.</a:t>
            </a:r>
          </a:p>
          <a:p>
            <a:endParaRPr lang="ru-RU" dirty="0" smtClean="0"/>
          </a:p>
          <a:p>
            <a:r>
              <a:rPr lang="ru-RU" dirty="0" smtClean="0"/>
              <a:t>ЭДС самоиндукции прямо пропорциональна индуктивности катушки и скорости изменения силы тока в ней.</a:t>
            </a:r>
          </a:p>
          <a:p>
            <a:endParaRPr lang="ru-RU" dirty="0"/>
          </a:p>
        </p:txBody>
      </p:sp>
      <p:pic>
        <p:nvPicPr>
          <p:cNvPr id="4" name="Рисунок 3" descr="Eqn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5373216"/>
            <a:ext cx="3888432" cy="8242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8761" y="5428944"/>
            <a:ext cx="1526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dirty="0" smtClean="0"/>
              <a:t>ε</a:t>
            </a:r>
            <a:r>
              <a:rPr lang="en-US" sz="3600" dirty="0" smtClean="0"/>
              <a:t>= -LI`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8516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507288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tx1"/>
                </a:solidFill>
              </a:rPr>
              <a:t/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/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/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600" i="1" dirty="0">
                <a:solidFill>
                  <a:schemeClr val="tx1"/>
                </a:solidFill>
              </a:rPr>
              <a:t>Задача </a:t>
            </a:r>
            <a:r>
              <a:rPr lang="ru-RU" sz="3600" i="1" dirty="0" smtClean="0">
                <a:solidFill>
                  <a:schemeClr val="tx1"/>
                </a:solidFill>
              </a:rPr>
              <a:t>1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3100" dirty="0" smtClean="0">
                <a:solidFill>
                  <a:schemeClr val="tx1"/>
                </a:solidFill>
              </a:rPr>
              <a:t>Заряд </a:t>
            </a:r>
            <a:r>
              <a:rPr lang="ru-RU" sz="3100" dirty="0">
                <a:solidFill>
                  <a:schemeClr val="tx1"/>
                </a:solidFill>
              </a:rPr>
              <a:t>на конденсаторе  меняется по закону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en-US" sz="3100" dirty="0">
                <a:solidFill>
                  <a:schemeClr val="tx1"/>
                </a:solidFill>
              </a:rPr>
              <a:t>q=9cos</a:t>
            </a:r>
            <a:r>
              <a:rPr lang="el-GR" sz="3100" dirty="0">
                <a:solidFill>
                  <a:schemeClr val="tx1"/>
                </a:solidFill>
              </a:rPr>
              <a:t>π</a:t>
            </a:r>
            <a:r>
              <a:rPr lang="en-US" sz="3100" dirty="0">
                <a:solidFill>
                  <a:schemeClr val="tx1"/>
                </a:solidFill>
              </a:rPr>
              <a:t>/12t</a:t>
            </a:r>
            <a:r>
              <a:rPr lang="ru-RU" sz="3100" dirty="0">
                <a:solidFill>
                  <a:schemeClr val="tx1"/>
                </a:solidFill>
              </a:rPr>
              <a:t>; Найдите силу тока через 4 секунды.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24" y="3212976"/>
            <a:ext cx="8435280" cy="3471664"/>
          </a:xfrm>
        </p:spPr>
        <p:txBody>
          <a:bodyPr/>
          <a:lstStyle/>
          <a:p>
            <a:pPr>
              <a:buNone/>
            </a:pPr>
            <a:r>
              <a:rPr lang="ru-RU" dirty="0"/>
              <a:t>Дано:                        Решение:</a:t>
            </a:r>
          </a:p>
          <a:p>
            <a:pPr>
              <a:buNone/>
            </a:pPr>
            <a:r>
              <a:rPr lang="en-US" dirty="0"/>
              <a:t>q=9cos</a:t>
            </a:r>
            <a:r>
              <a:rPr lang="el-GR" dirty="0"/>
              <a:t>π</a:t>
            </a:r>
            <a:r>
              <a:rPr lang="en-US" dirty="0"/>
              <a:t>/12t</a:t>
            </a:r>
            <a:r>
              <a:rPr lang="ru-RU" dirty="0"/>
              <a:t>        </a:t>
            </a:r>
            <a:r>
              <a:rPr lang="en-US" dirty="0" smtClean="0"/>
              <a:t>I=q’=-</a:t>
            </a:r>
            <a:r>
              <a:rPr lang="en-US" dirty="0"/>
              <a:t>9</a:t>
            </a:r>
            <a:r>
              <a:rPr lang="el-GR" dirty="0"/>
              <a:t>π</a:t>
            </a:r>
            <a:r>
              <a:rPr lang="en-US" dirty="0"/>
              <a:t>/12sin</a:t>
            </a:r>
            <a:r>
              <a:rPr lang="el-GR" dirty="0"/>
              <a:t>π</a:t>
            </a:r>
            <a:r>
              <a:rPr lang="en-US" dirty="0"/>
              <a:t>/12*4</a:t>
            </a:r>
            <a:endParaRPr lang="ru-RU" dirty="0"/>
          </a:p>
          <a:p>
            <a:pPr>
              <a:buNone/>
            </a:pPr>
            <a:r>
              <a:rPr lang="en-US" dirty="0"/>
              <a:t>t</a:t>
            </a:r>
            <a:r>
              <a:rPr lang="ru-RU" dirty="0"/>
              <a:t>=</a:t>
            </a:r>
            <a:r>
              <a:rPr lang="en-US" dirty="0"/>
              <a:t>4c</a:t>
            </a:r>
            <a:r>
              <a:rPr lang="ru-RU" dirty="0"/>
              <a:t>.</a:t>
            </a:r>
            <a:r>
              <a:rPr lang="en-US" dirty="0"/>
              <a:t>                     I=-3</a:t>
            </a:r>
            <a:r>
              <a:rPr lang="el-GR" dirty="0"/>
              <a:t>π</a:t>
            </a:r>
            <a:r>
              <a:rPr lang="en-US" dirty="0" smtClean="0"/>
              <a:t>/</a:t>
            </a:r>
            <a:r>
              <a:rPr lang="ru-RU" dirty="0" smtClean="0"/>
              <a:t>4</a:t>
            </a:r>
            <a:r>
              <a:rPr lang="en-US" dirty="0" smtClean="0"/>
              <a:t>sin</a:t>
            </a:r>
            <a:r>
              <a:rPr lang="el-GR" dirty="0"/>
              <a:t>π</a:t>
            </a:r>
            <a:r>
              <a:rPr lang="en-US" dirty="0"/>
              <a:t>/3=9,42/4√3/2=2A</a:t>
            </a:r>
            <a:endParaRPr lang="ru-RU" dirty="0"/>
          </a:p>
          <a:p>
            <a:pPr>
              <a:buNone/>
            </a:pPr>
            <a:r>
              <a:rPr lang="ru-RU" dirty="0"/>
              <a:t>____________</a:t>
            </a:r>
            <a:r>
              <a:rPr lang="en-US" dirty="0"/>
              <a:t>    </a:t>
            </a:r>
            <a:r>
              <a:rPr lang="ru-RU" dirty="0"/>
              <a:t>Ответ: 2А.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61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9048"/>
            <a:ext cx="8229600" cy="22928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Задача 2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dirty="0">
                <a:solidFill>
                  <a:schemeClr val="tx1"/>
                </a:solidFill>
              </a:rPr>
              <a:t>Магнитный поток меняется по </a:t>
            </a:r>
            <a:r>
              <a:rPr lang="ru-RU" sz="3100" dirty="0" smtClean="0">
                <a:solidFill>
                  <a:schemeClr val="tx1"/>
                </a:solidFill>
              </a:rPr>
              <a:t>закону Ф=5*</a:t>
            </a:r>
            <a:r>
              <a:rPr lang="en-US" sz="3100" dirty="0">
                <a:solidFill>
                  <a:schemeClr val="tx1"/>
                </a:solidFill>
              </a:rPr>
              <a:t>e</a:t>
            </a:r>
            <a:r>
              <a:rPr lang="ru-RU" sz="3100" baseline="30000" dirty="0">
                <a:solidFill>
                  <a:schemeClr val="tx1"/>
                </a:solidFill>
              </a:rPr>
              <a:t>(5-2</a:t>
            </a:r>
            <a:r>
              <a:rPr lang="en-US" sz="3100" baseline="30000" dirty="0">
                <a:solidFill>
                  <a:schemeClr val="tx1"/>
                </a:solidFill>
              </a:rPr>
              <a:t>t</a:t>
            </a:r>
            <a:r>
              <a:rPr lang="ru-RU" sz="3100" baseline="30000" dirty="0">
                <a:solidFill>
                  <a:schemeClr val="tx1"/>
                </a:solidFill>
              </a:rPr>
              <a:t>)</a:t>
            </a:r>
            <a:r>
              <a:rPr lang="ru-RU" sz="3100" dirty="0">
                <a:solidFill>
                  <a:schemeClr val="tx1"/>
                </a:solidFill>
              </a:rPr>
              <a:t/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Определите </a:t>
            </a:r>
            <a:r>
              <a:rPr lang="ru-RU" sz="3100" dirty="0">
                <a:solidFill>
                  <a:schemeClr val="tx1"/>
                </a:solidFill>
              </a:rPr>
              <a:t>ЭДС индукции  через 2,5секунды.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564904"/>
            <a:ext cx="8229600" cy="4119736"/>
          </a:xfrm>
        </p:spPr>
        <p:txBody>
          <a:bodyPr/>
          <a:lstStyle/>
          <a:p>
            <a:pPr>
              <a:buNone/>
            </a:pPr>
            <a:r>
              <a:rPr lang="ru-RU" sz="2800" dirty="0"/>
              <a:t>Дано:                        Решение:</a:t>
            </a:r>
          </a:p>
          <a:p>
            <a:pPr marL="0" indent="0">
              <a:buNone/>
            </a:pPr>
            <a:r>
              <a:rPr lang="ru-RU" sz="2800" dirty="0"/>
              <a:t>Ф=5*</a:t>
            </a:r>
            <a:r>
              <a:rPr lang="en-US" sz="2800" dirty="0"/>
              <a:t>e</a:t>
            </a:r>
            <a:r>
              <a:rPr lang="ru-RU" sz="2800" baseline="30000" dirty="0"/>
              <a:t>(5-2</a:t>
            </a:r>
            <a:r>
              <a:rPr lang="en-US" sz="2800" baseline="30000" dirty="0"/>
              <a:t>t</a:t>
            </a:r>
            <a:r>
              <a:rPr lang="ru-RU" sz="2800" baseline="30000" dirty="0"/>
              <a:t>)</a:t>
            </a:r>
            <a:r>
              <a:rPr lang="ru-RU" sz="2800" dirty="0"/>
              <a:t>                 </a:t>
            </a:r>
            <a:r>
              <a:rPr lang="en-US" sz="2800" dirty="0"/>
              <a:t>E=</a:t>
            </a:r>
            <a:r>
              <a:rPr lang="ru-RU" sz="2800" dirty="0"/>
              <a:t>-</a:t>
            </a:r>
            <a:r>
              <a:rPr lang="ru-RU" sz="2800" dirty="0" smtClean="0"/>
              <a:t>Ф</a:t>
            </a:r>
            <a:r>
              <a:rPr lang="en-US" sz="2800" dirty="0" smtClean="0"/>
              <a:t>’</a:t>
            </a:r>
            <a:r>
              <a:rPr lang="ru-RU" sz="2800" dirty="0" smtClean="0"/>
              <a:t>=52</a:t>
            </a:r>
            <a:r>
              <a:rPr lang="en-US" sz="2800" dirty="0"/>
              <a:t>e</a:t>
            </a:r>
            <a:r>
              <a:rPr lang="ru-RU" sz="2800" baseline="30000" dirty="0"/>
              <a:t>(5-2</a:t>
            </a:r>
            <a:r>
              <a:rPr lang="en-US" sz="2800" baseline="30000" dirty="0"/>
              <a:t>t</a:t>
            </a:r>
            <a:r>
              <a:rPr lang="ru-RU" sz="2800" baseline="30000" dirty="0"/>
              <a:t>)</a:t>
            </a:r>
            <a:endParaRPr lang="en-US" sz="2800" dirty="0"/>
          </a:p>
          <a:p>
            <a:pPr>
              <a:buNone/>
            </a:pPr>
            <a:r>
              <a:rPr lang="en-US" sz="2800" dirty="0"/>
              <a:t>t=2,5c.</a:t>
            </a:r>
            <a:r>
              <a:rPr lang="ru-RU" sz="2800" dirty="0"/>
              <a:t>                        Е=10В</a:t>
            </a:r>
          </a:p>
          <a:p>
            <a:pPr>
              <a:buNone/>
            </a:pPr>
            <a:r>
              <a:rPr lang="ru-RU" sz="2800" dirty="0"/>
              <a:t>____________</a:t>
            </a:r>
            <a:r>
              <a:rPr lang="en-US" sz="2800" dirty="0"/>
              <a:t>    </a:t>
            </a:r>
            <a:r>
              <a:rPr lang="ru-RU" sz="2800" dirty="0"/>
              <a:t>Ответ: 10В.</a:t>
            </a:r>
          </a:p>
          <a:p>
            <a:pPr>
              <a:buNone/>
            </a:pPr>
            <a:r>
              <a:rPr lang="ru-RU" sz="2800" dirty="0"/>
              <a:t>Е-?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90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Цели урока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Закрепить понятие физического смысла производной</a:t>
            </a:r>
          </a:p>
          <a:p>
            <a:r>
              <a:rPr lang="ru-RU" sz="3600" dirty="0" smtClean="0"/>
              <a:t>Показать </a:t>
            </a:r>
            <a:r>
              <a:rPr lang="ru-RU" sz="3600" dirty="0" err="1" smtClean="0"/>
              <a:t>межпредметные</a:t>
            </a:r>
            <a:r>
              <a:rPr lang="ru-RU" sz="3600" dirty="0" smtClean="0"/>
              <a:t> связи на примере математического моделирования</a:t>
            </a:r>
          </a:p>
          <a:p>
            <a:r>
              <a:rPr lang="ru-RU" sz="3600" dirty="0" smtClean="0"/>
              <a:t>Научиться применять полученную модель на практике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Подведение итогов урока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ru-RU" dirty="0" smtClean="0"/>
              <a:t>Оцените свою работу на этом уроке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Выполнили ли вы поставленные цели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Какие новые умения вы приобрели на этом уроке?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Понравилась ли вам такая форма проведения урока?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503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Домашнее задание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196752"/>
            <a:ext cx="789183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04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Актуализация опорных знаний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Правила нахождения производной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64462"/>
            <a:ext cx="8229600" cy="5070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Самостоятельная работа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218200"/>
            <a:ext cx="4752528" cy="545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Самопроверка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60768"/>
            <a:ext cx="2088232" cy="4905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1772" y="4005064"/>
            <a:ext cx="53149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392363" y="3736975"/>
            <a:ext cx="67516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1800">
              <a:latin typeface="Arial" charset="0"/>
              <a:cs typeface="Arial" charset="0"/>
            </a:endParaRPr>
          </a:p>
        </p:txBody>
      </p:sp>
      <p:sp>
        <p:nvSpPr>
          <p:cNvPr id="40963" name="Rectangle 10"/>
          <p:cNvSpPr>
            <a:spLocks noChangeArrowheads="1"/>
          </p:cNvSpPr>
          <p:nvPr/>
        </p:nvSpPr>
        <p:spPr bwMode="auto">
          <a:xfrm>
            <a:off x="5364088" y="3273811"/>
            <a:ext cx="3096344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1100" dirty="0">
                <a:latin typeface="Calibri" pitchFamily="34" charset="0"/>
                <a:cs typeface="Times New Roman" pitchFamily="18" charset="0"/>
              </a:rPr>
              <a:t> </a:t>
            </a:r>
            <a:endParaRPr lang="ru-RU" sz="1100" dirty="0">
              <a:latin typeface="Arial" charset="0"/>
              <a:cs typeface="Arial" charset="0"/>
            </a:endParaRPr>
          </a:p>
          <a:p>
            <a:pPr eaLnBrk="0" hangingPunct="0"/>
            <a:r>
              <a:rPr lang="ru-RU" sz="1400" b="1" i="1" dirty="0" smtClean="0">
                <a:latin typeface="Arial" charset="0"/>
                <a:cs typeface="Arial" charset="0"/>
              </a:rPr>
              <a:t>Работу выполнила:</a:t>
            </a:r>
          </a:p>
          <a:p>
            <a:pPr eaLnBrk="0" hangingPunct="0"/>
            <a:r>
              <a:rPr lang="ru-RU" sz="1400" b="1" i="1" dirty="0" smtClean="0">
                <a:latin typeface="Arial" charset="0"/>
                <a:cs typeface="Arial" charset="0"/>
              </a:rPr>
              <a:t>Ученица11-А ГБОУ СОШ№2017 </a:t>
            </a:r>
            <a:r>
              <a:rPr lang="ru-RU" sz="1400" b="1" i="1" dirty="0" err="1" smtClean="0">
                <a:latin typeface="Arial" charset="0"/>
                <a:cs typeface="Arial" charset="0"/>
              </a:rPr>
              <a:t>Грабошникова</a:t>
            </a:r>
            <a:r>
              <a:rPr lang="ru-RU" sz="1400" b="1" i="1" dirty="0" smtClean="0">
                <a:latin typeface="Arial" charset="0"/>
                <a:cs typeface="Arial" charset="0"/>
              </a:rPr>
              <a:t> Ольга</a:t>
            </a:r>
          </a:p>
          <a:p>
            <a:pPr eaLnBrk="0" hangingPunct="0"/>
            <a:r>
              <a:rPr lang="ru-RU" sz="1400" b="1" i="1" dirty="0" smtClean="0">
                <a:latin typeface="Arial" charset="0"/>
                <a:cs typeface="Arial" charset="0"/>
              </a:rPr>
              <a:t>Научный руководитель : </a:t>
            </a:r>
          </a:p>
          <a:p>
            <a:pPr eaLnBrk="0" hangingPunct="0"/>
            <a:r>
              <a:rPr lang="ru-RU" sz="1400" b="1" i="1" dirty="0" smtClean="0">
                <a:latin typeface="Arial" charset="0"/>
                <a:cs typeface="Arial" charset="0"/>
              </a:rPr>
              <a:t>Москвитина Ирина Ивановна</a:t>
            </a:r>
            <a:endParaRPr lang="en-US" sz="1400" b="1" i="1" dirty="0">
              <a:latin typeface="Arial" charset="0"/>
              <a:cs typeface="Arial" charset="0"/>
            </a:endParaRPr>
          </a:p>
        </p:txBody>
      </p:sp>
      <p:sp>
        <p:nvSpPr>
          <p:cNvPr id="40964" name="Rectangle 11"/>
          <p:cNvSpPr>
            <a:spLocks noChangeArrowheads="1"/>
          </p:cNvSpPr>
          <p:nvPr/>
        </p:nvSpPr>
        <p:spPr bwMode="auto">
          <a:xfrm>
            <a:off x="4716463" y="4797425"/>
            <a:ext cx="241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600">
                <a:latin typeface="Calibri" pitchFamily="34" charset="0"/>
                <a:cs typeface="Times New Roman" pitchFamily="18" charset="0"/>
              </a:rPr>
              <a:t> </a:t>
            </a:r>
            <a:endParaRPr lang="ru-RU" sz="1800">
              <a:latin typeface="Century Gothic" pitchFamily="34" charset="0"/>
              <a:cs typeface="Arial" charset="0"/>
            </a:endParaRPr>
          </a:p>
        </p:txBody>
      </p:sp>
      <p:sp>
        <p:nvSpPr>
          <p:cNvPr id="40966" name="WordArt 6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8642350" cy="1441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548680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800" b="1" i="1" dirty="0" smtClean="0">
                <a:latin typeface="Arial" pitchFamily="34" charset="0"/>
                <a:cs typeface="Arial" pitchFamily="34" charset="0"/>
              </a:rPr>
              <a:t>Физический смысл</a:t>
            </a:r>
          </a:p>
          <a:p>
            <a:pPr algn="ctr">
              <a:buNone/>
            </a:pPr>
            <a:r>
              <a:rPr lang="ru-RU" sz="4800" b="1" i="1" dirty="0" smtClean="0">
                <a:latin typeface="Arial" pitchFamily="34" charset="0"/>
                <a:cs typeface="Arial" pitchFamily="34" charset="0"/>
              </a:rPr>
              <a:t> производной</a:t>
            </a:r>
            <a:endParaRPr lang="ru-RU" sz="4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5517232"/>
            <a:ext cx="157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Москва 2015г.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20888"/>
            <a:ext cx="4355529" cy="281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en-US" sz="4400" i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П</a:t>
            </a:r>
            <a:r>
              <a:rPr lang="ru-RU" sz="4400" i="1" dirty="0" err="1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роизводная</a:t>
            </a:r>
            <a:r>
              <a:rPr lang="ru-RU" sz="4400" i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от координаты по времени есть скорость. </a:t>
            </a:r>
            <a:r>
              <a:rPr lang="en-US" sz="4400" dirty="0" smtClean="0">
                <a:cs typeface="Times New Roman" pitchFamily="18" charset="0"/>
              </a:rPr>
              <a:t/>
            </a:r>
            <a:br>
              <a:rPr lang="en-US" sz="4400" dirty="0" smtClean="0"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60648"/>
            <a:ext cx="8208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en-US" sz="4000" dirty="0" smtClean="0">
              <a:cs typeface="Times New Roman" pitchFamily="18" charset="0"/>
            </a:endParaRPr>
          </a:p>
          <a:p>
            <a:pPr eaLnBrk="0" hangingPunct="0"/>
            <a:endParaRPr lang="en-US" sz="1200" dirty="0" smtClean="0">
              <a:cs typeface="Times New Roman" pitchFamily="18" charset="0"/>
            </a:endParaRPr>
          </a:p>
          <a:p>
            <a:pPr eaLnBrk="0" hangingPunct="0"/>
            <a:endParaRPr lang="ru-RU" dirty="0" smtClean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4417" y="1916832"/>
            <a:ext cx="434958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i="1" dirty="0" smtClean="0">
                <a:solidFill>
                  <a:schemeClr val="bg2">
                    <a:lumMod val="50000"/>
                  </a:schemeClr>
                </a:solidFill>
                <a:cs typeface="Arial" charset="0"/>
              </a:rPr>
              <a:t>x</a:t>
            </a:r>
            <a:r>
              <a:rPr lang="ru-RU" sz="6600" b="1" i="1" dirty="0" smtClean="0">
                <a:solidFill>
                  <a:schemeClr val="bg2">
                    <a:lumMod val="50000"/>
                  </a:schemeClr>
                </a:solidFill>
                <a:cs typeface="Arial" charset="0"/>
              </a:rPr>
              <a:t>'</a:t>
            </a:r>
            <a:r>
              <a:rPr lang="en-US" sz="6600" b="1" i="1" dirty="0" smtClean="0">
                <a:solidFill>
                  <a:schemeClr val="bg2">
                    <a:lumMod val="50000"/>
                  </a:schemeClr>
                </a:solidFill>
                <a:cs typeface="Arial" charset="0"/>
              </a:rPr>
              <a:t>(t)=v(t)</a:t>
            </a:r>
            <a:endParaRPr lang="ru-RU" sz="6600" b="1" i="1" dirty="0">
              <a:solidFill>
                <a:schemeClr val="bg2">
                  <a:lumMod val="50000"/>
                </a:schemeClr>
              </a:solidFill>
              <a:cs typeface="Arial" charset="0"/>
            </a:endParaRPr>
          </a:p>
        </p:txBody>
      </p:sp>
      <p:pic>
        <p:nvPicPr>
          <p:cNvPr id="1026" name="Picture 2" descr="C:\Users\Федя\Desktop\Circlestrafing_animatio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284984"/>
            <a:ext cx="2232248" cy="2685699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56992"/>
            <a:ext cx="447675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700808"/>
            <a:ext cx="3240360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idx="1"/>
          </p:nvPr>
        </p:nvSpPr>
        <p:spPr>
          <a:xfrm>
            <a:off x="1979712" y="980729"/>
            <a:ext cx="4032448" cy="79208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dirty="0"/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(v₁ - v₀) / t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195736" y="1844824"/>
            <a:ext cx="43209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400" i="1" dirty="0">
                <a:latin typeface="+mj-lt"/>
                <a:cs typeface="Arial" charset="0"/>
              </a:rPr>
              <a:t>a(t)=v </a:t>
            </a:r>
            <a:r>
              <a:rPr lang="ru-RU" sz="4400" i="1" dirty="0">
                <a:latin typeface="+mj-lt"/>
                <a:cs typeface="Arial" charset="0"/>
              </a:rPr>
              <a:t>'</a:t>
            </a:r>
            <a:r>
              <a:rPr lang="en-US" sz="4400" i="1" dirty="0">
                <a:latin typeface="+mj-lt"/>
                <a:cs typeface="Arial" charset="0"/>
              </a:rPr>
              <a:t>(t)=x</a:t>
            </a:r>
            <a:r>
              <a:rPr lang="ru-RU" sz="4400" i="1" dirty="0">
                <a:latin typeface="+mj-lt"/>
                <a:cs typeface="Arial" charset="0"/>
              </a:rPr>
              <a:t>''</a:t>
            </a:r>
            <a:r>
              <a:rPr lang="en-US" sz="4400" i="1" dirty="0">
                <a:latin typeface="+mj-lt"/>
                <a:cs typeface="Arial" charset="0"/>
              </a:rPr>
              <a:t>(t)</a:t>
            </a:r>
            <a:endParaRPr lang="ru-RU" sz="4400" i="1" dirty="0">
              <a:latin typeface="+mj-lt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2000" b="1" i="1" dirty="0" err="1" smtClean="0">
                <a:latin typeface="Arial" pitchFamily="34" charset="0"/>
                <a:cs typeface="Arial" pitchFamily="34" charset="0"/>
              </a:rPr>
              <a:t>роизводная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 от скорости по времени или вторая производная от координаты по времени  есть ускорение.</a:t>
            </a:r>
            <a:endParaRPr lang="ru-RU" sz="2000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08920"/>
            <a:ext cx="4178300" cy="346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780928"/>
            <a:ext cx="4320480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5" y="332656"/>
            <a:ext cx="8353177" cy="6120680"/>
          </a:xfrm>
        </p:spPr>
        <p:txBody>
          <a:bodyPr>
            <a:normAutofit fontScale="92500"/>
          </a:bodyPr>
          <a:lstStyle/>
          <a:p>
            <a:pPr marL="533400" indent="-533400"/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Задачи на применение физического смысла производной</a:t>
            </a:r>
          </a:p>
          <a:p>
            <a:pPr marL="533400" indent="-533400" algn="just"/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Найдите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момент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остановки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тела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движущегося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закону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s(t)= </a:t>
            </a:r>
            <a:r>
              <a:rPr lang="en-US" sz="3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t²-6t-16</a:t>
            </a:r>
          </a:p>
          <a:p>
            <a:pPr marL="533400" indent="-533400" algn="just"/>
            <a:endParaRPr lang="en-US" sz="3200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algn="l"/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Дано:                  Решение :  </a:t>
            </a:r>
          </a:p>
          <a:p>
            <a:pPr marL="533400" indent="-533400" algn="l"/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s(t)= t²-6t-16</a:t>
            </a: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V=S(t</a:t>
            </a: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)=2t-6=0</a:t>
            </a: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533400" indent="-533400" algn="l"/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=0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t=6/2=3</a:t>
            </a:r>
            <a:endParaRPr lang="ru-RU" i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algn="l"/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___________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Ответ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: </a:t>
            </a: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3.</a:t>
            </a:r>
            <a:endParaRPr lang="en-US" i="1" dirty="0" smtClean="0">
              <a:solidFill>
                <a:schemeClr val="tx1">
                  <a:lumMod val="95000"/>
                  <a:lumOff val="5000"/>
                </a:schemeClr>
              </a:solidFill>
              <a:cs typeface="Arial" charset="0"/>
            </a:endParaRPr>
          </a:p>
          <a:p>
            <a:pPr marL="533400" indent="-533400" algn="l"/>
            <a:endParaRPr lang="ru-RU" i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algn="l"/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 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t=</a:t>
            </a: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?</a:t>
            </a:r>
            <a:endParaRPr lang="en-US" i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charset="0"/>
            </a:endParaRPr>
          </a:p>
          <a:p>
            <a:pPr marL="533400" indent="-533400"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     </a:t>
            </a:r>
            <a:endParaRPr lang="en-US" dirty="0">
              <a:latin typeface="Arial" charset="0"/>
              <a:cs typeface="Arial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707904" y="3717032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241</TotalTime>
  <Words>669</Words>
  <Application>Microsoft Office PowerPoint</Application>
  <PresentationFormat>Экран (4:3)</PresentationFormat>
  <Paragraphs>104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Book Antiqua</vt:lpstr>
      <vt:lpstr>Calibri</vt:lpstr>
      <vt:lpstr>Century Gothic</vt:lpstr>
      <vt:lpstr>Lucida Sans</vt:lpstr>
      <vt:lpstr>Times New Roman</vt:lpstr>
      <vt:lpstr>Wingdings</vt:lpstr>
      <vt:lpstr>Wingdings 2</vt:lpstr>
      <vt:lpstr>Wingdings 3</vt:lpstr>
      <vt:lpstr>Апекс</vt:lpstr>
      <vt:lpstr>Физический смысл производной</vt:lpstr>
      <vt:lpstr>Цели урока:</vt:lpstr>
      <vt:lpstr>Актуализация опорных знаний  Правила нахождения производной</vt:lpstr>
      <vt:lpstr>Самостоятельная работа</vt:lpstr>
      <vt:lpstr>Самопроверка</vt:lpstr>
      <vt:lpstr>Презентация PowerPoint</vt:lpstr>
      <vt:lpstr>Производная от координаты по времени есть скорость.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Производная в электрических явлениях</vt:lpstr>
      <vt:lpstr>ЭДС индукции</vt:lpstr>
      <vt:lpstr>Сила тока</vt:lpstr>
      <vt:lpstr>ЭДС самоиндукции</vt:lpstr>
      <vt:lpstr>   Задача 1 Заряд на конденсаторе  меняется по закону q=9cosπ/12t; Найдите силу тока через 4 секунды. </vt:lpstr>
      <vt:lpstr>Задача 2 Магнитный поток меняется по закону Ф=5*e(5-2t) Определите ЭДС индукции  через 2,5секунды.  </vt:lpstr>
      <vt:lpstr>Подведение итогов урока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Москвитина</dc:creator>
  <cp:lastModifiedBy>Ирина Москвитина</cp:lastModifiedBy>
  <cp:revision>33</cp:revision>
  <dcterms:modified xsi:type="dcterms:W3CDTF">2015-03-23T06:46:33Z</dcterms:modified>
</cp:coreProperties>
</file>