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4" r:id="rId14"/>
    <p:sldId id="281" r:id="rId15"/>
    <p:sldId id="282" r:id="rId16"/>
    <p:sldId id="285" r:id="rId17"/>
    <p:sldId id="283" r:id="rId18"/>
    <p:sldId id="27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99FF"/>
    <a:srgbClr val="0066CC"/>
    <a:srgbClr val="FFCC00"/>
    <a:srgbClr val="FFFF00"/>
    <a:srgbClr val="66FF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6948" autoAdjust="0"/>
  </p:normalViewPr>
  <p:slideViewPr>
    <p:cSldViewPr>
      <p:cViewPr varScale="1">
        <p:scale>
          <a:sx n="45" d="100"/>
          <a:sy n="45" d="100"/>
        </p:scale>
        <p:origin x="-10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1E01CB-653C-45BD-945B-01499B623F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1CBE96-D4A0-46F2-BC09-6FAC847F59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3C312-3130-4D84-B601-37D42BC2E78D}" type="slidenum">
              <a:rPr lang="en-US"/>
              <a:pPr/>
              <a:t>16</a:t>
            </a:fld>
            <a:endParaRPr lang="en-US"/>
          </a:p>
        </p:txBody>
      </p:sp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38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54" name="Rectangle 6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300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@ 2009 Rahmad Wijaya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CE331C2-37F6-4220-9BB5-141DCE6DD74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@ 2009 Rahmad Wijaya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71E2E-C657-42E3-9CBC-638E7349215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@ 2009 Rahmad Wijaya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DE422-BF48-4DB0-B69D-C420C38B4B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@ 2009 Rahmad Wijaya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AC6A1-72BB-4DF2-B176-5915C6D376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@ 2009 Rahmad Wijaya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9585F-1DD6-4FEC-A9EF-5D12DBB1E2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@ 2009 Rahmad Wijaya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C0C24-AA16-4FF5-9148-740AB45DFF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@ 2009 Rahmad Wijaya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D589E-EFD6-4DB4-A7DF-B6EBA430C5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@ 2009 Rahmad Wijaya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FCD5C-9544-4A67-99A0-3F2F3831BF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@ 2009 Rahmad Wijaya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2CC1C-ACEA-4121-A36B-7B356101DB9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@ 2009 Rahmad Wijaya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5A68A-016A-4649-A9C8-7D3FF734F7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@ 2009 Rahmad Wijaya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899D9-6CD8-4EF1-A2C0-47FA77E199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n-US" altLang="en-US"/>
              <a:t>@ 2009 Rahmad Wijaya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2FADF8F-5EB4-4475-A029-9D2D578302EC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36" name="Line 40"/>
          <p:cNvSpPr>
            <a:spLocks noChangeShapeType="1"/>
          </p:cNvSpPr>
          <p:nvPr userDrawn="1"/>
        </p:nvSpPr>
        <p:spPr bwMode="auto">
          <a:xfrm>
            <a:off x="468313" y="1557338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 Rounded MT Bold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 Rounded MT Bold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 Rounded MT Bold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 Rounded MT Bol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 Rounded MT Bol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 Rounded MT Bol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 Rounded MT Bol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 Rounded MT Bold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@ 2009 Rahmad Wijaya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Analisis dan Desain Sistem Informasi</a:t>
            </a:r>
            <a:r>
              <a:rPr lang="en-US" sz="2800"/>
              <a:t/>
            </a:r>
            <a:br>
              <a:rPr lang="en-US" sz="2800"/>
            </a:br>
            <a:r>
              <a:rPr lang="en-US" sz="1800"/>
              <a:t>Pendekatan Terstruktur Teori dan Praktik Aplikasi Bisnis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  <a:p>
            <a:r>
              <a:rPr 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IMPLEMENTASI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SISTEM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@ 2009 Rahmad Wijaya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66CC"/>
                </a:solidFill>
              </a:rPr>
              <a:t>Pemrograman dan Pengetesan Program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800" b="1"/>
              <a:t>Pemrograman : kegiatan menulis kode program yang akan dieksekusi oleh komputer.</a:t>
            </a:r>
          </a:p>
          <a:p>
            <a:pPr>
              <a:buFont typeface="Wingdings" pitchFamily="2" charset="2"/>
              <a:buNone/>
            </a:pPr>
            <a:endParaRPr lang="en-US" sz="3800" b="1"/>
          </a:p>
          <a:p>
            <a:r>
              <a:rPr lang="en-US" sz="3800" b="1"/>
              <a:t>Kode didasarkan dokumentasi yang disediakan oleh analis dari hasil desain sistem.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@ 2009 Rahmad Wijaya</a:t>
            </a:r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>
                <a:solidFill>
                  <a:srgbClr val="0066CC"/>
                </a:solidFill>
              </a:rPr>
              <a:t>PEMROGRAMAN TERSTRUKTUR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Adalah tidakan untuk mengorganisasikan dan membuat kode-kode program supaya mudah untuk dimengerti dan dimodifikasi.</a:t>
            </a:r>
          </a:p>
          <a:p>
            <a:r>
              <a:rPr lang="en-US"/>
              <a:t>Pemrograman terstruktur biasanya dipergunakan untuk pembuatan program yang besar dan komplek.</a:t>
            </a:r>
          </a:p>
          <a:p>
            <a:r>
              <a:rPr lang="en-US"/>
              <a:t>Koordinator &amp; penanggung jawab adalah </a:t>
            </a:r>
            <a:r>
              <a:rPr lang="en-US" i="1"/>
              <a:t>chief-programer team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@ 2009 Rahmad Wijaya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>
                <a:solidFill>
                  <a:srgbClr val="0066CC"/>
                </a:solidFill>
              </a:rPr>
              <a:t>PENGETESAN PROGRAM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686800" cy="4411662"/>
          </a:xfrm>
        </p:spPr>
        <p:txBody>
          <a:bodyPr/>
          <a:lstStyle/>
          <a:p>
            <a:pPr marL="571500" indent="-571500"/>
            <a:r>
              <a:rPr lang="en-US" sz="3400"/>
              <a:t>Kesalahan dari program dikelompokkan :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sz="3000"/>
              <a:t>Kesalahan bahasa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sz="3000"/>
              <a:t>Kesalahan sewaktu proses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sz="3000"/>
              <a:t>Kesalahan logika</a:t>
            </a:r>
          </a:p>
          <a:p>
            <a:pPr marL="571500" indent="-571500"/>
            <a:r>
              <a:rPr lang="en-US" sz="3400"/>
              <a:t>Tingkat pengetesan :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sz="3000"/>
              <a:t>Pengetesan Modul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 sz="3000"/>
              <a:t>Pengetesan unit atau pengetesan program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@ 2009 Rahmad Wijaya</a:t>
            </a:r>
          </a:p>
        </p:txBody>
      </p:sp>
      <p:sp>
        <p:nvSpPr>
          <p:cNvPr id="128015" name="Rectangle 15"/>
          <p:cNvSpPr>
            <a:spLocks noChangeArrowheads="1"/>
          </p:cNvSpPr>
          <p:nvPr/>
        </p:nvSpPr>
        <p:spPr bwMode="auto">
          <a:xfrm>
            <a:off x="250825" y="1341438"/>
            <a:ext cx="7705725" cy="358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4" name="AutoShape 4"/>
          <p:cNvSpPr>
            <a:spLocks noChangeArrowheads="1"/>
          </p:cNvSpPr>
          <p:nvPr/>
        </p:nvSpPr>
        <p:spPr bwMode="auto">
          <a:xfrm>
            <a:off x="395288" y="260350"/>
            <a:ext cx="1871662" cy="719138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/>
              <a:t>Rancang bangun dari desain terinci</a:t>
            </a:r>
          </a:p>
        </p:txBody>
      </p:sp>
      <p:sp>
        <p:nvSpPr>
          <p:cNvPr id="128005" name="AutoShape 5"/>
          <p:cNvSpPr>
            <a:spLocks noChangeArrowheads="1"/>
          </p:cNvSpPr>
          <p:nvPr/>
        </p:nvSpPr>
        <p:spPr bwMode="auto">
          <a:xfrm>
            <a:off x="468313" y="1341438"/>
            <a:ext cx="1584325" cy="71913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/>
              <a:t>Menulis kode modul</a:t>
            </a:r>
          </a:p>
        </p:txBody>
      </p:sp>
      <p:sp>
        <p:nvSpPr>
          <p:cNvPr id="128006" name="AutoShape 6"/>
          <p:cNvSpPr>
            <a:spLocks noChangeArrowheads="1"/>
          </p:cNvSpPr>
          <p:nvPr/>
        </p:nvSpPr>
        <p:spPr bwMode="auto">
          <a:xfrm>
            <a:off x="468313" y="2420938"/>
            <a:ext cx="1655762" cy="6492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/>
              <a:t>Mengetes modul</a:t>
            </a:r>
          </a:p>
        </p:txBody>
      </p:sp>
      <p:sp>
        <p:nvSpPr>
          <p:cNvPr id="128007" name="AutoShape 7"/>
          <p:cNvSpPr>
            <a:spLocks noChangeArrowheads="1"/>
          </p:cNvSpPr>
          <p:nvPr/>
        </p:nvSpPr>
        <p:spPr bwMode="auto">
          <a:xfrm>
            <a:off x="684213" y="3429000"/>
            <a:ext cx="1223962" cy="1223963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Salah ?</a:t>
            </a:r>
          </a:p>
        </p:txBody>
      </p:sp>
      <p:sp>
        <p:nvSpPr>
          <p:cNvPr id="128008" name="AutoShape 8"/>
          <p:cNvSpPr>
            <a:spLocks noChangeArrowheads="1"/>
          </p:cNvSpPr>
          <p:nvPr/>
        </p:nvSpPr>
        <p:spPr bwMode="auto">
          <a:xfrm>
            <a:off x="2339975" y="3068638"/>
            <a:ext cx="2232025" cy="19431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Semua modul sudah dikode ?</a:t>
            </a:r>
          </a:p>
        </p:txBody>
      </p:sp>
      <p:sp>
        <p:nvSpPr>
          <p:cNvPr id="128009" name="AutoShape 9"/>
          <p:cNvSpPr>
            <a:spLocks noChangeArrowheads="1"/>
          </p:cNvSpPr>
          <p:nvPr/>
        </p:nvSpPr>
        <p:spPr bwMode="auto">
          <a:xfrm>
            <a:off x="4932363" y="3429000"/>
            <a:ext cx="1368425" cy="10795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Mengetes unit atau program</a:t>
            </a:r>
          </a:p>
        </p:txBody>
      </p:sp>
      <p:sp>
        <p:nvSpPr>
          <p:cNvPr id="128010" name="AutoShape 10"/>
          <p:cNvSpPr>
            <a:spLocks noChangeArrowheads="1"/>
          </p:cNvSpPr>
          <p:nvPr/>
        </p:nvSpPr>
        <p:spPr bwMode="auto">
          <a:xfrm>
            <a:off x="6804025" y="2997200"/>
            <a:ext cx="1368425" cy="1800225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Salah ?</a:t>
            </a:r>
          </a:p>
        </p:txBody>
      </p:sp>
      <p:sp>
        <p:nvSpPr>
          <p:cNvPr id="128011" name="AutoShape 11"/>
          <p:cNvSpPr>
            <a:spLocks noChangeArrowheads="1"/>
          </p:cNvSpPr>
          <p:nvPr/>
        </p:nvSpPr>
        <p:spPr bwMode="auto">
          <a:xfrm>
            <a:off x="6588125" y="5373688"/>
            <a:ext cx="2087563" cy="981075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/>
              <a:t>Ke pengetesan sistem</a:t>
            </a:r>
          </a:p>
        </p:txBody>
      </p:sp>
      <p:sp>
        <p:nvSpPr>
          <p:cNvPr id="128012" name="Line 12"/>
          <p:cNvSpPr>
            <a:spLocks noChangeShapeType="1"/>
          </p:cNvSpPr>
          <p:nvPr/>
        </p:nvSpPr>
        <p:spPr bwMode="auto">
          <a:xfrm>
            <a:off x="1187450" y="9810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13" name="Line 13"/>
          <p:cNvSpPr>
            <a:spLocks noChangeShapeType="1"/>
          </p:cNvSpPr>
          <p:nvPr/>
        </p:nvSpPr>
        <p:spPr bwMode="auto">
          <a:xfrm>
            <a:off x="1187450" y="20605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14" name="Line 14"/>
          <p:cNvSpPr>
            <a:spLocks noChangeShapeType="1"/>
          </p:cNvSpPr>
          <p:nvPr/>
        </p:nvSpPr>
        <p:spPr bwMode="auto">
          <a:xfrm>
            <a:off x="1258888" y="30686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16" name="Line 16"/>
          <p:cNvSpPr>
            <a:spLocks noChangeShapeType="1"/>
          </p:cNvSpPr>
          <p:nvPr/>
        </p:nvSpPr>
        <p:spPr bwMode="auto">
          <a:xfrm flipH="1">
            <a:off x="250825" y="4076700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17" name="Line 17"/>
          <p:cNvSpPr>
            <a:spLocks noChangeShapeType="1"/>
          </p:cNvSpPr>
          <p:nvPr/>
        </p:nvSpPr>
        <p:spPr bwMode="auto">
          <a:xfrm flipV="1">
            <a:off x="250825" y="1125538"/>
            <a:ext cx="0" cy="2951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18" name="Line 18"/>
          <p:cNvSpPr>
            <a:spLocks noChangeShapeType="1"/>
          </p:cNvSpPr>
          <p:nvPr/>
        </p:nvSpPr>
        <p:spPr bwMode="auto">
          <a:xfrm>
            <a:off x="250825" y="1125538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19" name="Line 19"/>
          <p:cNvSpPr>
            <a:spLocks noChangeShapeType="1"/>
          </p:cNvSpPr>
          <p:nvPr/>
        </p:nvSpPr>
        <p:spPr bwMode="auto">
          <a:xfrm>
            <a:off x="1908175" y="40767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21" name="Line 21"/>
          <p:cNvSpPr>
            <a:spLocks noChangeShapeType="1"/>
          </p:cNvSpPr>
          <p:nvPr/>
        </p:nvSpPr>
        <p:spPr bwMode="auto">
          <a:xfrm flipV="1">
            <a:off x="3492500" y="1125538"/>
            <a:ext cx="0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22" name="Line 22"/>
          <p:cNvSpPr>
            <a:spLocks noChangeShapeType="1"/>
          </p:cNvSpPr>
          <p:nvPr/>
        </p:nvSpPr>
        <p:spPr bwMode="auto">
          <a:xfrm flipH="1">
            <a:off x="1258888" y="1125538"/>
            <a:ext cx="2233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23" name="Line 23"/>
          <p:cNvSpPr>
            <a:spLocks noChangeShapeType="1"/>
          </p:cNvSpPr>
          <p:nvPr/>
        </p:nvSpPr>
        <p:spPr bwMode="auto">
          <a:xfrm>
            <a:off x="4572000" y="40052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24" name="Line 24"/>
          <p:cNvSpPr>
            <a:spLocks noChangeShapeType="1"/>
          </p:cNvSpPr>
          <p:nvPr/>
        </p:nvSpPr>
        <p:spPr bwMode="auto">
          <a:xfrm>
            <a:off x="6300788" y="393382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25" name="Line 25"/>
          <p:cNvSpPr>
            <a:spLocks noChangeShapeType="1"/>
          </p:cNvSpPr>
          <p:nvPr/>
        </p:nvSpPr>
        <p:spPr bwMode="auto">
          <a:xfrm flipV="1">
            <a:off x="7451725" y="1125538"/>
            <a:ext cx="0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26" name="Line 26"/>
          <p:cNvSpPr>
            <a:spLocks noChangeShapeType="1"/>
          </p:cNvSpPr>
          <p:nvPr/>
        </p:nvSpPr>
        <p:spPr bwMode="auto">
          <a:xfrm flipH="1">
            <a:off x="3635375" y="1125538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27" name="Line 27"/>
          <p:cNvSpPr>
            <a:spLocks noChangeShapeType="1"/>
          </p:cNvSpPr>
          <p:nvPr/>
        </p:nvSpPr>
        <p:spPr bwMode="auto">
          <a:xfrm>
            <a:off x="7451725" y="4724400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8028" name="Text Box 28"/>
          <p:cNvSpPr txBox="1">
            <a:spLocks noChangeArrowheads="1"/>
          </p:cNvSpPr>
          <p:nvPr/>
        </p:nvSpPr>
        <p:spPr bwMode="auto">
          <a:xfrm>
            <a:off x="250825" y="3644900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ya</a:t>
            </a:r>
          </a:p>
        </p:txBody>
      </p:sp>
      <p:sp>
        <p:nvSpPr>
          <p:cNvPr id="128029" name="Text Box 29"/>
          <p:cNvSpPr txBox="1">
            <a:spLocks noChangeArrowheads="1"/>
          </p:cNvSpPr>
          <p:nvPr/>
        </p:nvSpPr>
        <p:spPr bwMode="auto">
          <a:xfrm>
            <a:off x="4356100" y="35004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ya</a:t>
            </a:r>
          </a:p>
        </p:txBody>
      </p:sp>
      <p:sp>
        <p:nvSpPr>
          <p:cNvPr id="128030" name="Text Box 30"/>
          <p:cNvSpPr txBox="1">
            <a:spLocks noChangeArrowheads="1"/>
          </p:cNvSpPr>
          <p:nvPr/>
        </p:nvSpPr>
        <p:spPr bwMode="auto">
          <a:xfrm>
            <a:off x="6877050" y="2492375"/>
            <a:ext cx="503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ya</a:t>
            </a:r>
          </a:p>
        </p:txBody>
      </p:sp>
      <p:sp>
        <p:nvSpPr>
          <p:cNvPr id="128031" name="Text Box 31"/>
          <p:cNvSpPr txBox="1">
            <a:spLocks noChangeArrowheads="1"/>
          </p:cNvSpPr>
          <p:nvPr/>
        </p:nvSpPr>
        <p:spPr bwMode="auto">
          <a:xfrm>
            <a:off x="1763713" y="3573463"/>
            <a:ext cx="719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tidak</a:t>
            </a:r>
          </a:p>
        </p:txBody>
      </p:sp>
      <p:sp>
        <p:nvSpPr>
          <p:cNvPr id="128032" name="Text Box 32"/>
          <p:cNvSpPr txBox="1">
            <a:spLocks noChangeArrowheads="1"/>
          </p:cNvSpPr>
          <p:nvPr/>
        </p:nvSpPr>
        <p:spPr bwMode="auto">
          <a:xfrm>
            <a:off x="2700338" y="2565400"/>
            <a:ext cx="9350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belum</a:t>
            </a:r>
          </a:p>
        </p:txBody>
      </p:sp>
      <p:sp>
        <p:nvSpPr>
          <p:cNvPr id="128033" name="Text Box 33"/>
          <p:cNvSpPr txBox="1">
            <a:spLocks noChangeArrowheads="1"/>
          </p:cNvSpPr>
          <p:nvPr/>
        </p:nvSpPr>
        <p:spPr bwMode="auto">
          <a:xfrm>
            <a:off x="7524750" y="4724400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tidak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@ 2009 Rahmad Wijaya</a:t>
            </a:r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>
                <a:solidFill>
                  <a:srgbClr val="0066CC"/>
                </a:solidFill>
              </a:rPr>
              <a:t>PENGETESAN SISTEM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Pengetesan sistem dilakukan untuk memeriksa kekompakan antar komponen sistem yang diimplementasikan. Dengan </a:t>
            </a:r>
          </a:p>
          <a:p>
            <a:r>
              <a:rPr lang="en-US"/>
              <a:t>Kumpulan dari semua program yang terintegrasi ditest kembali untuk melihat apakah program dapat menerima input dan dapat memberikan output program lain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@ 2009 Rahmad Wijaya</a:t>
            </a: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>
                <a:solidFill>
                  <a:srgbClr val="0066CC"/>
                </a:solidFill>
              </a:rPr>
              <a:t>KONVERSI SISTEM (</a:t>
            </a:r>
            <a:r>
              <a:rPr lang="en-US" sz="3500" i="1">
                <a:solidFill>
                  <a:srgbClr val="0066CC"/>
                </a:solidFill>
              </a:rPr>
              <a:t>cut over</a:t>
            </a:r>
            <a:r>
              <a:rPr lang="en-US" sz="3500">
                <a:solidFill>
                  <a:srgbClr val="0066CC"/>
                </a:solidFill>
              </a:rPr>
              <a:t>)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n-US" sz="4200"/>
              <a:t>Konversi percontohan (</a:t>
            </a:r>
            <a:r>
              <a:rPr lang="en-US" sz="4200" i="1"/>
              <a:t>pilot</a:t>
            </a:r>
            <a:r>
              <a:rPr lang="en-US" sz="4200"/>
              <a:t>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sz="4200"/>
              <a:t>Konversi langsung (</a:t>
            </a:r>
            <a:r>
              <a:rPr lang="en-US" sz="4200" i="1"/>
              <a:t>immediate</a:t>
            </a:r>
            <a:r>
              <a:rPr lang="en-US" sz="4200"/>
              <a:t>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sz="4200"/>
              <a:t>Konversi bertahap (</a:t>
            </a:r>
            <a:r>
              <a:rPr lang="en-US" sz="4200" i="1"/>
              <a:t>phased</a:t>
            </a:r>
            <a:r>
              <a:rPr lang="en-US" sz="4200"/>
              <a:t>)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sz="4200"/>
              <a:t>Konversi paralel (</a:t>
            </a:r>
            <a:r>
              <a:rPr lang="en-US" sz="4200" i="1"/>
              <a:t>paralel</a:t>
            </a:r>
            <a:r>
              <a:rPr lang="en-US" sz="42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@ 2009 Rahmad Wijaya</a:t>
            </a:r>
          </a:p>
        </p:txBody>
      </p:sp>
      <p:sp>
        <p:nvSpPr>
          <p:cNvPr id="129109" name="Rectangle 85"/>
          <p:cNvSpPr>
            <a:spLocks noChangeArrowheads="1"/>
          </p:cNvSpPr>
          <p:nvPr/>
        </p:nvSpPr>
        <p:spPr bwMode="auto">
          <a:xfrm>
            <a:off x="250825" y="1341438"/>
            <a:ext cx="7705725" cy="358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3136900" y="6261100"/>
            <a:ext cx="2870200" cy="431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27" name="Line 3"/>
          <p:cNvSpPr>
            <a:spLocks noChangeShapeType="1"/>
          </p:cNvSpPr>
          <p:nvPr/>
        </p:nvSpPr>
        <p:spPr bwMode="auto">
          <a:xfrm>
            <a:off x="4724400" y="774700"/>
            <a:ext cx="0" cy="5232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1993900" y="147638"/>
            <a:ext cx="5159375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   </a:t>
            </a: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rPr>
              <a:t>Cutover Approaches</a:t>
            </a:r>
          </a:p>
        </p:txBody>
      </p:sp>
      <p:sp>
        <p:nvSpPr>
          <p:cNvPr id="129029" name="Line 5"/>
          <p:cNvSpPr>
            <a:spLocks noChangeShapeType="1"/>
          </p:cNvSpPr>
          <p:nvPr/>
        </p:nvSpPr>
        <p:spPr bwMode="auto">
          <a:xfrm flipH="1">
            <a:off x="2882900" y="1371600"/>
            <a:ext cx="18542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 flipH="1">
            <a:off x="2654300" y="1384300"/>
            <a:ext cx="254000" cy="127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Line 7"/>
          <p:cNvSpPr>
            <a:spLocks noChangeShapeType="1"/>
          </p:cNvSpPr>
          <p:nvPr/>
        </p:nvSpPr>
        <p:spPr bwMode="auto">
          <a:xfrm>
            <a:off x="2679700" y="1524000"/>
            <a:ext cx="2794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2" name="Line 8"/>
          <p:cNvSpPr>
            <a:spLocks noChangeShapeType="1"/>
          </p:cNvSpPr>
          <p:nvPr/>
        </p:nvSpPr>
        <p:spPr bwMode="auto">
          <a:xfrm flipH="1">
            <a:off x="2654300" y="1536700"/>
            <a:ext cx="330200" cy="279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>
            <a:off x="2755900" y="1828800"/>
            <a:ext cx="2794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4" name="Line 10"/>
          <p:cNvSpPr>
            <a:spLocks noChangeShapeType="1"/>
          </p:cNvSpPr>
          <p:nvPr/>
        </p:nvSpPr>
        <p:spPr bwMode="auto">
          <a:xfrm>
            <a:off x="2679700" y="1828800"/>
            <a:ext cx="3556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5" name="Line 11"/>
          <p:cNvSpPr>
            <a:spLocks noChangeShapeType="1"/>
          </p:cNvSpPr>
          <p:nvPr/>
        </p:nvSpPr>
        <p:spPr bwMode="auto">
          <a:xfrm flipH="1">
            <a:off x="2654300" y="1841500"/>
            <a:ext cx="406400" cy="203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6" name="Line 12"/>
          <p:cNvSpPr>
            <a:spLocks noChangeShapeType="1"/>
          </p:cNvSpPr>
          <p:nvPr/>
        </p:nvSpPr>
        <p:spPr bwMode="auto">
          <a:xfrm>
            <a:off x="2679700" y="2057400"/>
            <a:ext cx="3556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7" name="Line 13"/>
          <p:cNvSpPr>
            <a:spLocks noChangeShapeType="1"/>
          </p:cNvSpPr>
          <p:nvPr/>
        </p:nvSpPr>
        <p:spPr bwMode="auto">
          <a:xfrm>
            <a:off x="3048000" y="2070100"/>
            <a:ext cx="0" cy="127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8" name="Line 14"/>
          <p:cNvSpPr>
            <a:spLocks noChangeShapeType="1"/>
          </p:cNvSpPr>
          <p:nvPr/>
        </p:nvSpPr>
        <p:spPr bwMode="auto">
          <a:xfrm>
            <a:off x="3060700" y="2209800"/>
            <a:ext cx="16510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9" name="Rectangle 15"/>
          <p:cNvSpPr>
            <a:spLocks noChangeArrowheads="1"/>
          </p:cNvSpPr>
          <p:nvPr/>
        </p:nvSpPr>
        <p:spPr bwMode="auto">
          <a:xfrm>
            <a:off x="3230563" y="1390650"/>
            <a:ext cx="1341437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  </a:t>
            </a:r>
            <a:r>
              <a:rPr lang="en-US" sz="2400" b="1">
                <a:latin typeface="Times New Roman" pitchFamily="18" charset="0"/>
              </a:rPr>
              <a:t>Old</a:t>
            </a:r>
          </a:p>
          <a:p>
            <a:pPr algn="ctr" eaLnBrk="0" hangingPunct="0"/>
            <a:r>
              <a:rPr lang="en-US" sz="2400" b="1">
                <a:latin typeface="Times New Roman" pitchFamily="18" charset="0"/>
              </a:rPr>
              <a:t>   System</a:t>
            </a:r>
          </a:p>
        </p:txBody>
      </p:sp>
      <p:sp>
        <p:nvSpPr>
          <p:cNvPr id="129040" name="Line 16"/>
          <p:cNvSpPr>
            <a:spLocks noChangeShapeType="1"/>
          </p:cNvSpPr>
          <p:nvPr/>
        </p:nvSpPr>
        <p:spPr bwMode="auto">
          <a:xfrm>
            <a:off x="3733800" y="2222500"/>
            <a:ext cx="0" cy="736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1" name="Line 17"/>
          <p:cNvSpPr>
            <a:spLocks noChangeShapeType="1"/>
          </p:cNvSpPr>
          <p:nvPr/>
        </p:nvSpPr>
        <p:spPr bwMode="auto">
          <a:xfrm flipV="1">
            <a:off x="4724400" y="749300"/>
            <a:ext cx="0" cy="101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2" name="Line 18"/>
          <p:cNvSpPr>
            <a:spLocks noChangeShapeType="1"/>
          </p:cNvSpPr>
          <p:nvPr/>
        </p:nvSpPr>
        <p:spPr bwMode="auto">
          <a:xfrm>
            <a:off x="4724400" y="5956300"/>
            <a:ext cx="0" cy="50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3" name="Line 19"/>
          <p:cNvSpPr>
            <a:spLocks noChangeShapeType="1"/>
          </p:cNvSpPr>
          <p:nvPr/>
        </p:nvSpPr>
        <p:spPr bwMode="auto">
          <a:xfrm>
            <a:off x="4724400" y="6032500"/>
            <a:ext cx="0" cy="584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4" name="Line 20"/>
          <p:cNvSpPr>
            <a:spLocks noChangeShapeType="1"/>
          </p:cNvSpPr>
          <p:nvPr/>
        </p:nvSpPr>
        <p:spPr bwMode="auto">
          <a:xfrm flipH="1">
            <a:off x="2120900" y="3733800"/>
            <a:ext cx="26162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5" name="Line 21"/>
          <p:cNvSpPr>
            <a:spLocks noChangeShapeType="1"/>
          </p:cNvSpPr>
          <p:nvPr/>
        </p:nvSpPr>
        <p:spPr bwMode="auto">
          <a:xfrm flipH="1">
            <a:off x="1892300" y="3746500"/>
            <a:ext cx="254000" cy="203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6" name="Line 22"/>
          <p:cNvSpPr>
            <a:spLocks noChangeShapeType="1"/>
          </p:cNvSpPr>
          <p:nvPr/>
        </p:nvSpPr>
        <p:spPr bwMode="auto">
          <a:xfrm>
            <a:off x="1917700" y="3962400"/>
            <a:ext cx="2794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7" name="Line 23"/>
          <p:cNvSpPr>
            <a:spLocks noChangeShapeType="1"/>
          </p:cNvSpPr>
          <p:nvPr/>
        </p:nvSpPr>
        <p:spPr bwMode="auto">
          <a:xfrm flipH="1">
            <a:off x="1892300" y="3975100"/>
            <a:ext cx="330200" cy="203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8" name="Line 24"/>
          <p:cNvSpPr>
            <a:spLocks noChangeShapeType="1"/>
          </p:cNvSpPr>
          <p:nvPr/>
        </p:nvSpPr>
        <p:spPr bwMode="auto">
          <a:xfrm>
            <a:off x="1917700" y="4191000"/>
            <a:ext cx="27940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9" name="Rectangle 25"/>
          <p:cNvSpPr>
            <a:spLocks noChangeArrowheads="1"/>
          </p:cNvSpPr>
          <p:nvPr/>
        </p:nvSpPr>
        <p:spPr bwMode="auto">
          <a:xfrm>
            <a:off x="949325" y="3783013"/>
            <a:ext cx="2981325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400" b="1">
                <a:latin typeface="Times New Roman" pitchFamily="18" charset="0"/>
              </a:rPr>
              <a:t>                      </a:t>
            </a:r>
            <a:r>
              <a:rPr lang="en-US" b="1">
                <a:latin typeface="Times New Roman" pitchFamily="18" charset="0"/>
              </a:rPr>
              <a:t>Old System</a:t>
            </a:r>
          </a:p>
        </p:txBody>
      </p:sp>
      <p:sp>
        <p:nvSpPr>
          <p:cNvPr id="129050" name="Line 26"/>
          <p:cNvSpPr>
            <a:spLocks noChangeShapeType="1"/>
          </p:cNvSpPr>
          <p:nvPr/>
        </p:nvSpPr>
        <p:spPr bwMode="auto">
          <a:xfrm>
            <a:off x="4737100" y="3733800"/>
            <a:ext cx="29464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51" name="Line 27"/>
          <p:cNvSpPr>
            <a:spLocks noChangeShapeType="1"/>
          </p:cNvSpPr>
          <p:nvPr/>
        </p:nvSpPr>
        <p:spPr bwMode="auto">
          <a:xfrm flipH="1">
            <a:off x="7531100" y="3746500"/>
            <a:ext cx="254000" cy="203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52" name="Line 28"/>
          <p:cNvSpPr>
            <a:spLocks noChangeShapeType="1"/>
          </p:cNvSpPr>
          <p:nvPr/>
        </p:nvSpPr>
        <p:spPr bwMode="auto">
          <a:xfrm>
            <a:off x="7556500" y="3962400"/>
            <a:ext cx="2032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53" name="Line 29"/>
          <p:cNvSpPr>
            <a:spLocks noChangeShapeType="1"/>
          </p:cNvSpPr>
          <p:nvPr/>
        </p:nvSpPr>
        <p:spPr bwMode="auto">
          <a:xfrm>
            <a:off x="7632700" y="3733800"/>
            <a:ext cx="1270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54" name="Line 30"/>
          <p:cNvSpPr>
            <a:spLocks noChangeShapeType="1"/>
          </p:cNvSpPr>
          <p:nvPr/>
        </p:nvSpPr>
        <p:spPr bwMode="auto">
          <a:xfrm flipH="1">
            <a:off x="7531100" y="3975100"/>
            <a:ext cx="254000" cy="203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55" name="Line 31"/>
          <p:cNvSpPr>
            <a:spLocks noChangeShapeType="1"/>
          </p:cNvSpPr>
          <p:nvPr/>
        </p:nvSpPr>
        <p:spPr bwMode="auto">
          <a:xfrm>
            <a:off x="4737100" y="4191000"/>
            <a:ext cx="28702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56" name="Rectangle 32"/>
          <p:cNvSpPr>
            <a:spLocks noChangeArrowheads="1"/>
          </p:cNvSpPr>
          <p:nvPr/>
        </p:nvSpPr>
        <p:spPr bwMode="auto">
          <a:xfrm>
            <a:off x="3097213" y="3851275"/>
            <a:ext cx="37115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b="1">
                <a:latin typeface="Times New Roman" pitchFamily="18" charset="0"/>
              </a:rPr>
              <a:t>                                         New System</a:t>
            </a:r>
          </a:p>
        </p:txBody>
      </p:sp>
      <p:sp>
        <p:nvSpPr>
          <p:cNvPr id="129057" name="Line 33"/>
          <p:cNvSpPr>
            <a:spLocks noChangeShapeType="1"/>
          </p:cNvSpPr>
          <p:nvPr/>
        </p:nvSpPr>
        <p:spPr bwMode="auto">
          <a:xfrm>
            <a:off x="4737100" y="2209800"/>
            <a:ext cx="29464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58" name="Rectangle 34"/>
          <p:cNvSpPr>
            <a:spLocks noChangeArrowheads="1"/>
          </p:cNvSpPr>
          <p:nvPr/>
        </p:nvSpPr>
        <p:spPr bwMode="auto">
          <a:xfrm>
            <a:off x="4926013" y="2154238"/>
            <a:ext cx="229393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</a:t>
            </a:r>
            <a:r>
              <a:rPr lang="en-US" sz="2000" b="1">
                <a:latin typeface="Times New Roman" pitchFamily="18" charset="0"/>
              </a:rPr>
              <a:t>Immediate cutover</a:t>
            </a:r>
          </a:p>
        </p:txBody>
      </p:sp>
      <p:sp>
        <p:nvSpPr>
          <p:cNvPr id="129059" name="Rectangle 35"/>
          <p:cNvSpPr>
            <a:spLocks noChangeArrowheads="1"/>
          </p:cNvSpPr>
          <p:nvPr/>
        </p:nvSpPr>
        <p:spPr bwMode="auto">
          <a:xfrm>
            <a:off x="5002213" y="2459038"/>
            <a:ext cx="183832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Phased cutover</a:t>
            </a:r>
          </a:p>
        </p:txBody>
      </p:sp>
      <p:sp>
        <p:nvSpPr>
          <p:cNvPr id="129060" name="Line 36"/>
          <p:cNvSpPr>
            <a:spLocks noChangeShapeType="1"/>
          </p:cNvSpPr>
          <p:nvPr/>
        </p:nvSpPr>
        <p:spPr bwMode="auto">
          <a:xfrm>
            <a:off x="4737100" y="2514600"/>
            <a:ext cx="29464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61" name="Line 37"/>
          <p:cNvSpPr>
            <a:spLocks noChangeShapeType="1"/>
          </p:cNvSpPr>
          <p:nvPr/>
        </p:nvSpPr>
        <p:spPr bwMode="auto">
          <a:xfrm>
            <a:off x="4737100" y="2819400"/>
            <a:ext cx="30226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62" name="Line 38"/>
          <p:cNvSpPr>
            <a:spLocks noChangeShapeType="1"/>
          </p:cNvSpPr>
          <p:nvPr/>
        </p:nvSpPr>
        <p:spPr bwMode="auto">
          <a:xfrm>
            <a:off x="3733800" y="2908300"/>
            <a:ext cx="0" cy="127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63" name="Rectangle 39"/>
          <p:cNvSpPr>
            <a:spLocks noChangeArrowheads="1"/>
          </p:cNvSpPr>
          <p:nvPr/>
        </p:nvSpPr>
        <p:spPr bwMode="auto">
          <a:xfrm>
            <a:off x="4849813" y="2840038"/>
            <a:ext cx="2097087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latin typeface="Times New Roman" pitchFamily="18" charset="0"/>
              </a:rPr>
              <a:t>   Parallel cutover</a:t>
            </a:r>
          </a:p>
        </p:txBody>
      </p:sp>
      <p:sp>
        <p:nvSpPr>
          <p:cNvPr id="129064" name="Line 40"/>
          <p:cNvSpPr>
            <a:spLocks noChangeShapeType="1"/>
          </p:cNvSpPr>
          <p:nvPr/>
        </p:nvSpPr>
        <p:spPr bwMode="auto">
          <a:xfrm>
            <a:off x="4737100" y="3200400"/>
            <a:ext cx="30226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65" name="Line 41"/>
          <p:cNvSpPr>
            <a:spLocks noChangeShapeType="1"/>
          </p:cNvSpPr>
          <p:nvPr/>
        </p:nvSpPr>
        <p:spPr bwMode="auto">
          <a:xfrm flipH="1">
            <a:off x="3721100" y="3200400"/>
            <a:ext cx="10160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66" name="Line 42"/>
          <p:cNvSpPr>
            <a:spLocks noChangeShapeType="1"/>
          </p:cNvSpPr>
          <p:nvPr/>
        </p:nvSpPr>
        <p:spPr bwMode="auto">
          <a:xfrm>
            <a:off x="3733800" y="3060700"/>
            <a:ext cx="0" cy="50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67" name="Line 43"/>
          <p:cNvSpPr>
            <a:spLocks noChangeShapeType="1"/>
          </p:cNvSpPr>
          <p:nvPr/>
        </p:nvSpPr>
        <p:spPr bwMode="auto">
          <a:xfrm>
            <a:off x="3733800" y="3136900"/>
            <a:ext cx="0" cy="50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68" name="Rectangle 44"/>
          <p:cNvSpPr>
            <a:spLocks noChangeArrowheads="1"/>
          </p:cNvSpPr>
          <p:nvPr/>
        </p:nvSpPr>
        <p:spPr bwMode="auto">
          <a:xfrm>
            <a:off x="3136900" y="2374900"/>
            <a:ext cx="152717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b="1">
                <a:latin typeface="Times New Roman" pitchFamily="18" charset="0"/>
              </a:rPr>
              <a:t>Pilot</a:t>
            </a:r>
          </a:p>
          <a:p>
            <a:pPr algn="ctr" eaLnBrk="0" hangingPunct="0"/>
            <a:r>
              <a:rPr lang="en-US" sz="2000" b="1">
                <a:latin typeface="Times New Roman" pitchFamily="18" charset="0"/>
              </a:rPr>
              <a:t>         System</a:t>
            </a:r>
          </a:p>
        </p:txBody>
      </p:sp>
      <p:sp>
        <p:nvSpPr>
          <p:cNvPr id="129069" name="Rectangle 45"/>
          <p:cNvSpPr>
            <a:spLocks noChangeArrowheads="1"/>
          </p:cNvSpPr>
          <p:nvPr/>
        </p:nvSpPr>
        <p:spPr bwMode="auto">
          <a:xfrm>
            <a:off x="68263" y="3233738"/>
            <a:ext cx="1585912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>
                <a:latin typeface="Times New Roman" pitchFamily="18" charset="0"/>
              </a:rPr>
              <a:t>Immediate</a:t>
            </a:r>
          </a:p>
        </p:txBody>
      </p:sp>
      <p:sp>
        <p:nvSpPr>
          <p:cNvPr id="129070" name="Line 46"/>
          <p:cNvSpPr>
            <a:spLocks noChangeShapeType="1"/>
          </p:cNvSpPr>
          <p:nvPr/>
        </p:nvSpPr>
        <p:spPr bwMode="auto">
          <a:xfrm flipH="1">
            <a:off x="2120900" y="4724400"/>
            <a:ext cx="26162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71" name="Line 47"/>
          <p:cNvSpPr>
            <a:spLocks noChangeShapeType="1"/>
          </p:cNvSpPr>
          <p:nvPr/>
        </p:nvSpPr>
        <p:spPr bwMode="auto">
          <a:xfrm flipH="1">
            <a:off x="1892300" y="4737100"/>
            <a:ext cx="254000" cy="203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72" name="Line 48"/>
          <p:cNvSpPr>
            <a:spLocks noChangeShapeType="1"/>
          </p:cNvSpPr>
          <p:nvPr/>
        </p:nvSpPr>
        <p:spPr bwMode="auto">
          <a:xfrm>
            <a:off x="1917700" y="4953000"/>
            <a:ext cx="2794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73" name="Line 49"/>
          <p:cNvSpPr>
            <a:spLocks noChangeShapeType="1"/>
          </p:cNvSpPr>
          <p:nvPr/>
        </p:nvSpPr>
        <p:spPr bwMode="auto">
          <a:xfrm flipH="1">
            <a:off x="1968500" y="4965700"/>
            <a:ext cx="254000" cy="127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74" name="Line 50"/>
          <p:cNvSpPr>
            <a:spLocks noChangeShapeType="1"/>
          </p:cNvSpPr>
          <p:nvPr/>
        </p:nvSpPr>
        <p:spPr bwMode="auto">
          <a:xfrm>
            <a:off x="1993900" y="5181600"/>
            <a:ext cx="56134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75" name="Line 51"/>
          <p:cNvSpPr>
            <a:spLocks noChangeShapeType="1"/>
          </p:cNvSpPr>
          <p:nvPr/>
        </p:nvSpPr>
        <p:spPr bwMode="auto">
          <a:xfrm>
            <a:off x="4737100" y="4724400"/>
            <a:ext cx="29464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76" name="Line 52"/>
          <p:cNvSpPr>
            <a:spLocks noChangeShapeType="1"/>
          </p:cNvSpPr>
          <p:nvPr/>
        </p:nvSpPr>
        <p:spPr bwMode="auto">
          <a:xfrm flipH="1">
            <a:off x="7531100" y="4737100"/>
            <a:ext cx="177800" cy="127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77" name="Line 53"/>
          <p:cNvSpPr>
            <a:spLocks noChangeShapeType="1"/>
          </p:cNvSpPr>
          <p:nvPr/>
        </p:nvSpPr>
        <p:spPr bwMode="auto">
          <a:xfrm>
            <a:off x="7556500" y="4876800"/>
            <a:ext cx="2032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78" name="Line 54"/>
          <p:cNvSpPr>
            <a:spLocks noChangeShapeType="1"/>
          </p:cNvSpPr>
          <p:nvPr/>
        </p:nvSpPr>
        <p:spPr bwMode="auto">
          <a:xfrm flipH="1">
            <a:off x="7607300" y="4889500"/>
            <a:ext cx="177800" cy="279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79" name="Line 55"/>
          <p:cNvSpPr>
            <a:spLocks noChangeShapeType="1"/>
          </p:cNvSpPr>
          <p:nvPr/>
        </p:nvSpPr>
        <p:spPr bwMode="auto">
          <a:xfrm flipH="1" flipV="1">
            <a:off x="1968500" y="5092700"/>
            <a:ext cx="101600" cy="101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80" name="Line 56"/>
          <p:cNvSpPr>
            <a:spLocks noChangeShapeType="1"/>
          </p:cNvSpPr>
          <p:nvPr/>
        </p:nvSpPr>
        <p:spPr bwMode="auto">
          <a:xfrm>
            <a:off x="4737100" y="4953000"/>
            <a:ext cx="9652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81" name="Line 57"/>
          <p:cNvSpPr>
            <a:spLocks noChangeShapeType="1"/>
          </p:cNvSpPr>
          <p:nvPr/>
        </p:nvSpPr>
        <p:spPr bwMode="auto">
          <a:xfrm>
            <a:off x="5727700" y="5029200"/>
            <a:ext cx="8890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82" name="Line 58"/>
          <p:cNvSpPr>
            <a:spLocks noChangeShapeType="1"/>
          </p:cNvSpPr>
          <p:nvPr/>
        </p:nvSpPr>
        <p:spPr bwMode="auto">
          <a:xfrm>
            <a:off x="6629400" y="5041900"/>
            <a:ext cx="0" cy="127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83" name="Line 59"/>
          <p:cNvSpPr>
            <a:spLocks noChangeShapeType="1"/>
          </p:cNvSpPr>
          <p:nvPr/>
        </p:nvSpPr>
        <p:spPr bwMode="auto">
          <a:xfrm>
            <a:off x="5715000" y="4965700"/>
            <a:ext cx="0" cy="508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84" name="Rectangle 60"/>
          <p:cNvSpPr>
            <a:spLocks noChangeArrowheads="1"/>
          </p:cNvSpPr>
          <p:nvPr/>
        </p:nvSpPr>
        <p:spPr bwMode="auto">
          <a:xfrm>
            <a:off x="3721100" y="4889500"/>
            <a:ext cx="1879600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1600" b="1">
                <a:latin typeface="Times New Roman" pitchFamily="18" charset="0"/>
              </a:rPr>
              <a:t>         Old System</a:t>
            </a:r>
          </a:p>
        </p:txBody>
      </p:sp>
      <p:sp>
        <p:nvSpPr>
          <p:cNvPr id="129085" name="Rectangle 61"/>
          <p:cNvSpPr>
            <a:spLocks noChangeArrowheads="1"/>
          </p:cNvSpPr>
          <p:nvPr/>
        </p:nvSpPr>
        <p:spPr bwMode="auto">
          <a:xfrm>
            <a:off x="5840413" y="4711700"/>
            <a:ext cx="1236662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latin typeface="Times New Roman" pitchFamily="18" charset="0"/>
              </a:rPr>
              <a:t>New System</a:t>
            </a:r>
          </a:p>
        </p:txBody>
      </p:sp>
      <p:sp>
        <p:nvSpPr>
          <p:cNvPr id="129086" name="Rectangle 62"/>
          <p:cNvSpPr>
            <a:spLocks noChangeArrowheads="1"/>
          </p:cNvSpPr>
          <p:nvPr/>
        </p:nvSpPr>
        <p:spPr bwMode="auto">
          <a:xfrm>
            <a:off x="614363" y="4638675"/>
            <a:ext cx="1112837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>
                <a:latin typeface="Times New Roman" pitchFamily="18" charset="0"/>
              </a:rPr>
              <a:t>Phased</a:t>
            </a:r>
          </a:p>
        </p:txBody>
      </p:sp>
      <p:sp>
        <p:nvSpPr>
          <p:cNvPr id="129087" name="Line 63"/>
          <p:cNvSpPr>
            <a:spLocks noChangeShapeType="1"/>
          </p:cNvSpPr>
          <p:nvPr/>
        </p:nvSpPr>
        <p:spPr bwMode="auto">
          <a:xfrm flipH="1">
            <a:off x="7607300" y="2222500"/>
            <a:ext cx="101600" cy="127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88" name="Line 64"/>
          <p:cNvSpPr>
            <a:spLocks noChangeShapeType="1"/>
          </p:cNvSpPr>
          <p:nvPr/>
        </p:nvSpPr>
        <p:spPr bwMode="auto">
          <a:xfrm>
            <a:off x="7632700" y="2374900"/>
            <a:ext cx="50800" cy="127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89" name="Line 65"/>
          <p:cNvSpPr>
            <a:spLocks noChangeShapeType="1"/>
          </p:cNvSpPr>
          <p:nvPr/>
        </p:nvSpPr>
        <p:spPr bwMode="auto">
          <a:xfrm>
            <a:off x="7708900" y="2527300"/>
            <a:ext cx="50800" cy="279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90" name="Line 66"/>
          <p:cNvSpPr>
            <a:spLocks noChangeShapeType="1"/>
          </p:cNvSpPr>
          <p:nvPr/>
        </p:nvSpPr>
        <p:spPr bwMode="auto">
          <a:xfrm flipH="1">
            <a:off x="7607300" y="2832100"/>
            <a:ext cx="177800" cy="203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91" name="Line 67"/>
          <p:cNvSpPr>
            <a:spLocks noChangeShapeType="1"/>
          </p:cNvSpPr>
          <p:nvPr/>
        </p:nvSpPr>
        <p:spPr bwMode="auto">
          <a:xfrm>
            <a:off x="7632700" y="3060700"/>
            <a:ext cx="127000" cy="127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92" name="Line 68"/>
          <p:cNvSpPr>
            <a:spLocks noChangeShapeType="1"/>
          </p:cNvSpPr>
          <p:nvPr/>
        </p:nvSpPr>
        <p:spPr bwMode="auto">
          <a:xfrm flipH="1">
            <a:off x="2120900" y="5562600"/>
            <a:ext cx="26162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93" name="Line 69"/>
          <p:cNvSpPr>
            <a:spLocks noChangeShapeType="1"/>
          </p:cNvSpPr>
          <p:nvPr/>
        </p:nvSpPr>
        <p:spPr bwMode="auto">
          <a:xfrm>
            <a:off x="4737100" y="6248400"/>
            <a:ext cx="30226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94" name="Line 70"/>
          <p:cNvSpPr>
            <a:spLocks noChangeShapeType="1"/>
          </p:cNvSpPr>
          <p:nvPr/>
        </p:nvSpPr>
        <p:spPr bwMode="auto">
          <a:xfrm flipH="1">
            <a:off x="3492500" y="6248400"/>
            <a:ext cx="12446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95" name="Line 71"/>
          <p:cNvSpPr>
            <a:spLocks noChangeShapeType="1"/>
          </p:cNvSpPr>
          <p:nvPr/>
        </p:nvSpPr>
        <p:spPr bwMode="auto">
          <a:xfrm>
            <a:off x="2146300" y="5867400"/>
            <a:ext cx="5613400" cy="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96" name="Line 72"/>
          <p:cNvSpPr>
            <a:spLocks noChangeShapeType="1"/>
          </p:cNvSpPr>
          <p:nvPr/>
        </p:nvSpPr>
        <p:spPr bwMode="auto">
          <a:xfrm>
            <a:off x="3505200" y="5880100"/>
            <a:ext cx="0" cy="355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97" name="Rectangle 73"/>
          <p:cNvSpPr>
            <a:spLocks noChangeArrowheads="1"/>
          </p:cNvSpPr>
          <p:nvPr/>
        </p:nvSpPr>
        <p:spPr bwMode="auto">
          <a:xfrm>
            <a:off x="5230813" y="5908675"/>
            <a:ext cx="15589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Times New Roman" pitchFamily="18" charset="0"/>
              </a:rPr>
              <a:t>    New system</a:t>
            </a:r>
          </a:p>
        </p:txBody>
      </p:sp>
      <p:sp>
        <p:nvSpPr>
          <p:cNvPr id="129098" name="Rectangle 74"/>
          <p:cNvSpPr>
            <a:spLocks noChangeArrowheads="1"/>
          </p:cNvSpPr>
          <p:nvPr/>
        </p:nvSpPr>
        <p:spPr bwMode="auto">
          <a:xfrm>
            <a:off x="2641600" y="5527675"/>
            <a:ext cx="13049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b="1">
                <a:latin typeface="Times New Roman" pitchFamily="18" charset="0"/>
              </a:rPr>
              <a:t>Old System</a:t>
            </a:r>
          </a:p>
        </p:txBody>
      </p:sp>
      <p:sp>
        <p:nvSpPr>
          <p:cNvPr id="129099" name="Line 75"/>
          <p:cNvSpPr>
            <a:spLocks noChangeShapeType="1"/>
          </p:cNvSpPr>
          <p:nvPr/>
        </p:nvSpPr>
        <p:spPr bwMode="auto">
          <a:xfrm flipH="1">
            <a:off x="2044700" y="5575300"/>
            <a:ext cx="101600" cy="127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100" name="Line 76"/>
          <p:cNvSpPr>
            <a:spLocks noChangeShapeType="1"/>
          </p:cNvSpPr>
          <p:nvPr/>
        </p:nvSpPr>
        <p:spPr bwMode="auto">
          <a:xfrm>
            <a:off x="2070100" y="5727700"/>
            <a:ext cx="50800" cy="127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101" name="Line 77"/>
          <p:cNvSpPr>
            <a:spLocks noChangeShapeType="1"/>
          </p:cNvSpPr>
          <p:nvPr/>
        </p:nvSpPr>
        <p:spPr bwMode="auto">
          <a:xfrm flipH="1">
            <a:off x="7607300" y="5880100"/>
            <a:ext cx="177800" cy="127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102" name="Line 78"/>
          <p:cNvSpPr>
            <a:spLocks noChangeShapeType="1"/>
          </p:cNvSpPr>
          <p:nvPr/>
        </p:nvSpPr>
        <p:spPr bwMode="auto">
          <a:xfrm>
            <a:off x="7632700" y="6032500"/>
            <a:ext cx="127000" cy="203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103" name="Rectangle 79"/>
          <p:cNvSpPr>
            <a:spLocks noChangeArrowheads="1"/>
          </p:cNvSpPr>
          <p:nvPr/>
        </p:nvSpPr>
        <p:spPr bwMode="auto">
          <a:xfrm>
            <a:off x="508000" y="5764213"/>
            <a:ext cx="119380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 b="1">
                <a:latin typeface="Times New Roman" pitchFamily="18" charset="0"/>
              </a:rPr>
              <a:t>Parallel</a:t>
            </a:r>
          </a:p>
        </p:txBody>
      </p:sp>
      <p:sp>
        <p:nvSpPr>
          <p:cNvPr id="129104" name="Rectangle 80"/>
          <p:cNvSpPr>
            <a:spLocks noChangeArrowheads="1"/>
          </p:cNvSpPr>
          <p:nvPr/>
        </p:nvSpPr>
        <p:spPr bwMode="auto">
          <a:xfrm>
            <a:off x="2717800" y="6335713"/>
            <a:ext cx="3238500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400">
                <a:latin typeface="Times New Roman" pitchFamily="18" charset="0"/>
              </a:rPr>
              <a:t>        </a:t>
            </a:r>
            <a:r>
              <a:rPr lang="en-US" sz="2400" b="1">
                <a:latin typeface="Times New Roman" pitchFamily="18" charset="0"/>
              </a:rPr>
              <a:t>Time</a:t>
            </a:r>
          </a:p>
        </p:txBody>
      </p:sp>
      <p:sp>
        <p:nvSpPr>
          <p:cNvPr id="129105" name="Line 81"/>
          <p:cNvSpPr>
            <a:spLocks noChangeShapeType="1"/>
          </p:cNvSpPr>
          <p:nvPr/>
        </p:nvSpPr>
        <p:spPr bwMode="auto">
          <a:xfrm>
            <a:off x="4724400" y="6261100"/>
            <a:ext cx="0" cy="508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106" name="Rectangle 82"/>
          <p:cNvSpPr>
            <a:spLocks noChangeArrowheads="1"/>
          </p:cNvSpPr>
          <p:nvPr/>
        </p:nvSpPr>
        <p:spPr bwMode="auto">
          <a:xfrm>
            <a:off x="736600" y="1528763"/>
            <a:ext cx="892175" cy="515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b="1">
                <a:latin typeface="Times New Roman" pitchFamily="18" charset="0"/>
              </a:rPr>
              <a:t>Pilot</a:t>
            </a:r>
          </a:p>
        </p:txBody>
      </p:sp>
      <p:sp>
        <p:nvSpPr>
          <p:cNvPr id="129107" name="Line 83"/>
          <p:cNvSpPr>
            <a:spLocks noChangeShapeType="1"/>
          </p:cNvSpPr>
          <p:nvPr/>
        </p:nvSpPr>
        <p:spPr bwMode="auto">
          <a:xfrm>
            <a:off x="3746500" y="6477000"/>
            <a:ext cx="18796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108" name="Text Box 84"/>
          <p:cNvSpPr txBox="1">
            <a:spLocks noChangeArrowheads="1"/>
          </p:cNvSpPr>
          <p:nvPr/>
        </p:nvSpPr>
        <p:spPr bwMode="auto">
          <a:xfrm>
            <a:off x="8080375" y="6219825"/>
            <a:ext cx="5095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400">
                <a:latin typeface="Times New Roman" pitchFamily="18" charset="0"/>
              </a:rPr>
              <a:t>7-</a:t>
            </a:r>
            <a:fld id="{61CE1093-872E-4FD6-AB5B-2C35EB5E9A33}" type="slidenum">
              <a:rPr lang="en-US" sz="1400">
                <a:latin typeface="Times New Roman" pitchFamily="18" charset="0"/>
              </a:rPr>
              <a:pPr algn="ctr" eaLnBrk="0" hangingPunct="0"/>
              <a:t>16</a:t>
            </a:fld>
            <a:endParaRPr lang="en-US" sz="1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@ 2009 Rahmad Wijaya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>
                <a:solidFill>
                  <a:srgbClr val="0066CC"/>
                </a:solidFill>
              </a:rPr>
              <a:t>TINDAK LANJUT IMPLEMENTASI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800"/>
              <a:t>Pengetesan penerimaan sistem :pengetesan dengan menggunakan data yang sesungguhnya dalam jangka waktu tertentu. Pengetesan dilakukan oleh analis dan user secara bersama-sama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@ 2009 Rahmad Wijaya</a:t>
            </a:r>
          </a:p>
        </p:txBody>
      </p:sp>
      <p:sp>
        <p:nvSpPr>
          <p:cNvPr id="113668" name="WordArt 4"/>
          <p:cNvSpPr>
            <a:spLocks noChangeArrowheads="1" noChangeShapeType="1" noTextEdit="1"/>
          </p:cNvSpPr>
          <p:nvPr/>
        </p:nvSpPr>
        <p:spPr bwMode="auto">
          <a:xfrm>
            <a:off x="1908175" y="2133600"/>
            <a:ext cx="4999038" cy="24653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Any Question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@ 2009 Rahmad Wijaya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Definisi</a:t>
            </a:r>
            <a:endParaRPr lang="en-US" b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005137"/>
          </a:xfrm>
        </p:spPr>
        <p:txBody>
          <a:bodyPr/>
          <a:lstStyle/>
          <a:p>
            <a:pPr marL="0" indent="0">
              <a:lnSpc>
                <a:spcPct val="130000"/>
              </a:lnSpc>
              <a:buFont typeface="Wingdings" pitchFamily="2" charset="2"/>
              <a:buNone/>
            </a:pPr>
            <a:r>
              <a:rPr lang="en-US" sz="3600"/>
              <a:t>Tahap implementasi sistem merupakan tahap meletakkan sistem supaya siap dioperasikan.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@ 2009 Rahmad Wijaya</a:t>
            </a: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66CC"/>
                </a:solidFill>
              </a:rPr>
              <a:t>LANGKAH-LANGKAH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n-US" sz="3600"/>
              <a:t>Menerapkan rencana implementasi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sz="3600"/>
              <a:t>Melakukan kegiatan implementasi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 sz="3600"/>
              <a:t>Tindak lanjut implementasi</a:t>
            </a:r>
          </a:p>
          <a:p>
            <a:pPr marL="571500" indent="-571500">
              <a:buFont typeface="Wingdings" pitchFamily="2" charset="2"/>
              <a:buNone/>
            </a:pPr>
            <a:endParaRPr lang="en-US"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@ 2009 Rahmad Wijaya</a:t>
            </a: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>
                <a:solidFill>
                  <a:srgbClr val="0066CC"/>
                </a:solidFill>
              </a:rPr>
              <a:t>Menerapkan rencana implementasi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42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Untuk mengatur </a:t>
            </a:r>
            <a:r>
              <a:rPr lang="en-US" b="1">
                <a:solidFill>
                  <a:srgbClr val="FF0000"/>
                </a:solidFill>
              </a:rPr>
              <a:t>biaya (anggaran)</a:t>
            </a:r>
            <a:r>
              <a:rPr lang="en-US"/>
              <a:t> dan </a:t>
            </a:r>
            <a:r>
              <a:rPr lang="en-US" b="1">
                <a:solidFill>
                  <a:srgbClr val="FF0000"/>
                </a:solidFill>
              </a:rPr>
              <a:t>waktu (time schedule)</a:t>
            </a:r>
            <a:r>
              <a:rPr lang="en-US"/>
              <a:t> yang dibutuhkan selama implementasi</a:t>
            </a:r>
          </a:p>
        </p:txBody>
      </p:sp>
      <p:grpSp>
        <p:nvGrpSpPr>
          <p:cNvPr id="115817" name="Group 105"/>
          <p:cNvGrpSpPr>
            <a:grpSpLocks/>
          </p:cNvGrpSpPr>
          <p:nvPr/>
        </p:nvGrpSpPr>
        <p:grpSpPr bwMode="auto">
          <a:xfrm>
            <a:off x="755650" y="3284538"/>
            <a:ext cx="7705725" cy="2962275"/>
            <a:chOff x="476" y="2113"/>
            <a:chExt cx="4854" cy="1866"/>
          </a:xfrm>
        </p:grpSpPr>
        <p:grpSp>
          <p:nvGrpSpPr>
            <p:cNvPr id="115792" name="Group 80"/>
            <p:cNvGrpSpPr>
              <a:grpSpLocks/>
            </p:cNvGrpSpPr>
            <p:nvPr/>
          </p:nvGrpSpPr>
          <p:grpSpPr bwMode="auto">
            <a:xfrm>
              <a:off x="476" y="2113"/>
              <a:ext cx="4854" cy="1861"/>
              <a:chOff x="476" y="2114"/>
              <a:chExt cx="4854" cy="1861"/>
            </a:xfrm>
          </p:grpSpPr>
          <p:grpSp>
            <p:nvGrpSpPr>
              <p:cNvPr id="115730" name="Group 18"/>
              <p:cNvGrpSpPr>
                <a:grpSpLocks/>
              </p:cNvGrpSpPr>
              <p:nvPr/>
            </p:nvGrpSpPr>
            <p:grpSpPr bwMode="auto">
              <a:xfrm>
                <a:off x="4876" y="2886"/>
                <a:ext cx="454" cy="454"/>
                <a:chOff x="4876" y="2568"/>
                <a:chExt cx="454" cy="454"/>
              </a:xfrm>
            </p:grpSpPr>
            <p:grpSp>
              <p:nvGrpSpPr>
                <p:cNvPr id="115719" name="Group 7"/>
                <p:cNvGrpSpPr>
                  <a:grpSpLocks/>
                </p:cNvGrpSpPr>
                <p:nvPr/>
              </p:nvGrpSpPr>
              <p:grpSpPr bwMode="auto">
                <a:xfrm>
                  <a:off x="4876" y="2568"/>
                  <a:ext cx="454" cy="454"/>
                  <a:chOff x="1610" y="2432"/>
                  <a:chExt cx="454" cy="454"/>
                </a:xfrm>
              </p:grpSpPr>
              <p:sp>
                <p:nvSpPr>
                  <p:cNvPr id="115716" name="Oval 4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2432"/>
                    <a:ext cx="453" cy="4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17" name="Line 5"/>
                  <p:cNvSpPr>
                    <a:spLocks noChangeShapeType="1"/>
                  </p:cNvSpPr>
                  <p:nvPr/>
                </p:nvSpPr>
                <p:spPr bwMode="auto">
                  <a:xfrm>
                    <a:off x="1837" y="2432"/>
                    <a:ext cx="0" cy="45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5718" name="Line 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37" y="2659"/>
                    <a:ext cx="2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572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103" y="2614"/>
                  <a:ext cx="22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50</a:t>
                  </a:r>
                </a:p>
              </p:txBody>
            </p:sp>
            <p:sp>
              <p:nvSpPr>
                <p:cNvPr id="11572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103" y="2795"/>
                  <a:ext cx="22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50</a:t>
                  </a:r>
                </a:p>
              </p:txBody>
            </p:sp>
            <p:sp>
              <p:nvSpPr>
                <p:cNvPr id="11572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921" y="2704"/>
                  <a:ext cx="13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8</a:t>
                  </a:r>
                </a:p>
              </p:txBody>
            </p:sp>
          </p:grpSp>
          <p:grpSp>
            <p:nvGrpSpPr>
              <p:cNvPr id="115790" name="Group 78"/>
              <p:cNvGrpSpPr>
                <a:grpSpLocks/>
              </p:cNvGrpSpPr>
              <p:nvPr/>
            </p:nvGrpSpPr>
            <p:grpSpPr bwMode="auto">
              <a:xfrm>
                <a:off x="3288" y="2114"/>
                <a:ext cx="454" cy="454"/>
                <a:chOff x="3288" y="2114"/>
                <a:chExt cx="454" cy="454"/>
              </a:xfrm>
            </p:grpSpPr>
            <p:grpSp>
              <p:nvGrpSpPr>
                <p:cNvPr id="115723" name="Group 11"/>
                <p:cNvGrpSpPr>
                  <a:grpSpLocks/>
                </p:cNvGrpSpPr>
                <p:nvPr/>
              </p:nvGrpSpPr>
              <p:grpSpPr bwMode="auto">
                <a:xfrm>
                  <a:off x="3288" y="2114"/>
                  <a:ext cx="454" cy="454"/>
                  <a:chOff x="1610" y="2432"/>
                  <a:chExt cx="454" cy="454"/>
                </a:xfrm>
              </p:grpSpPr>
              <p:sp>
                <p:nvSpPr>
                  <p:cNvPr id="11572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2432"/>
                    <a:ext cx="453" cy="4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2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837" y="2432"/>
                    <a:ext cx="0" cy="45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5726" name="Line 1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37" y="2659"/>
                    <a:ext cx="2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572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515" y="2142"/>
                  <a:ext cx="22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35</a:t>
                  </a:r>
                </a:p>
              </p:txBody>
            </p:sp>
            <p:sp>
              <p:nvSpPr>
                <p:cNvPr id="11572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515" y="2324"/>
                  <a:ext cx="22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35</a:t>
                  </a:r>
                </a:p>
              </p:txBody>
            </p:sp>
            <p:sp>
              <p:nvSpPr>
                <p:cNvPr id="11572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333" y="2278"/>
                  <a:ext cx="13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5</a:t>
                  </a:r>
                </a:p>
              </p:txBody>
            </p:sp>
          </p:grpSp>
          <p:grpSp>
            <p:nvGrpSpPr>
              <p:cNvPr id="115773" name="Group 61"/>
              <p:cNvGrpSpPr>
                <a:grpSpLocks/>
              </p:cNvGrpSpPr>
              <p:nvPr/>
            </p:nvGrpSpPr>
            <p:grpSpPr bwMode="auto">
              <a:xfrm>
                <a:off x="4195" y="3521"/>
                <a:ext cx="454" cy="454"/>
                <a:chOff x="4195" y="3521"/>
                <a:chExt cx="454" cy="454"/>
              </a:xfrm>
            </p:grpSpPr>
            <p:grpSp>
              <p:nvGrpSpPr>
                <p:cNvPr id="115731" name="Group 19"/>
                <p:cNvGrpSpPr>
                  <a:grpSpLocks/>
                </p:cNvGrpSpPr>
                <p:nvPr/>
              </p:nvGrpSpPr>
              <p:grpSpPr bwMode="auto">
                <a:xfrm>
                  <a:off x="4195" y="3521"/>
                  <a:ext cx="454" cy="454"/>
                  <a:chOff x="1610" y="2432"/>
                  <a:chExt cx="454" cy="454"/>
                </a:xfrm>
              </p:grpSpPr>
              <p:sp>
                <p:nvSpPr>
                  <p:cNvPr id="115732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2432"/>
                    <a:ext cx="453" cy="4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33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837" y="2432"/>
                    <a:ext cx="0" cy="45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5734" name="Line 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37" y="2659"/>
                    <a:ext cx="2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573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422" y="3567"/>
                  <a:ext cx="22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35</a:t>
                  </a:r>
                </a:p>
              </p:txBody>
            </p:sp>
            <p:sp>
              <p:nvSpPr>
                <p:cNvPr id="11573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22" y="3748"/>
                  <a:ext cx="22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35</a:t>
                  </a:r>
                </a:p>
              </p:txBody>
            </p:sp>
            <p:sp>
              <p:nvSpPr>
                <p:cNvPr id="11573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240" y="3657"/>
                  <a:ext cx="13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7</a:t>
                  </a:r>
                </a:p>
              </p:txBody>
            </p:sp>
          </p:grpSp>
          <p:grpSp>
            <p:nvGrpSpPr>
              <p:cNvPr id="115780" name="Group 68"/>
              <p:cNvGrpSpPr>
                <a:grpSpLocks/>
              </p:cNvGrpSpPr>
              <p:nvPr/>
            </p:nvGrpSpPr>
            <p:grpSpPr bwMode="auto">
              <a:xfrm>
                <a:off x="3288" y="2885"/>
                <a:ext cx="454" cy="454"/>
                <a:chOff x="3288" y="2840"/>
                <a:chExt cx="454" cy="454"/>
              </a:xfrm>
            </p:grpSpPr>
            <p:grpSp>
              <p:nvGrpSpPr>
                <p:cNvPr id="115738" name="Group 26"/>
                <p:cNvGrpSpPr>
                  <a:grpSpLocks/>
                </p:cNvGrpSpPr>
                <p:nvPr/>
              </p:nvGrpSpPr>
              <p:grpSpPr bwMode="auto">
                <a:xfrm>
                  <a:off x="3288" y="2840"/>
                  <a:ext cx="454" cy="454"/>
                  <a:chOff x="1610" y="2432"/>
                  <a:chExt cx="454" cy="454"/>
                </a:xfrm>
              </p:grpSpPr>
              <p:sp>
                <p:nvSpPr>
                  <p:cNvPr id="115739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2432"/>
                    <a:ext cx="453" cy="4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40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837" y="2432"/>
                    <a:ext cx="0" cy="45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5741" name="Line 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37" y="2659"/>
                    <a:ext cx="2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574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515" y="2886"/>
                  <a:ext cx="22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35</a:t>
                  </a:r>
                </a:p>
              </p:txBody>
            </p:sp>
            <p:sp>
              <p:nvSpPr>
                <p:cNvPr id="11574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515" y="3067"/>
                  <a:ext cx="22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35</a:t>
                  </a:r>
                </a:p>
              </p:txBody>
            </p:sp>
            <p:sp>
              <p:nvSpPr>
                <p:cNvPr id="11574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333" y="2976"/>
                  <a:ext cx="13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5</a:t>
                  </a:r>
                </a:p>
              </p:txBody>
            </p:sp>
          </p:grpSp>
          <p:grpSp>
            <p:nvGrpSpPr>
              <p:cNvPr id="115775" name="Group 63"/>
              <p:cNvGrpSpPr>
                <a:grpSpLocks/>
              </p:cNvGrpSpPr>
              <p:nvPr/>
            </p:nvGrpSpPr>
            <p:grpSpPr bwMode="auto">
              <a:xfrm>
                <a:off x="2381" y="3521"/>
                <a:ext cx="454" cy="454"/>
                <a:chOff x="2200" y="3158"/>
                <a:chExt cx="454" cy="454"/>
              </a:xfrm>
            </p:grpSpPr>
            <p:grpSp>
              <p:nvGrpSpPr>
                <p:cNvPr id="115745" name="Group 33"/>
                <p:cNvGrpSpPr>
                  <a:grpSpLocks/>
                </p:cNvGrpSpPr>
                <p:nvPr/>
              </p:nvGrpSpPr>
              <p:grpSpPr bwMode="auto">
                <a:xfrm>
                  <a:off x="2200" y="3158"/>
                  <a:ext cx="454" cy="454"/>
                  <a:chOff x="1610" y="2432"/>
                  <a:chExt cx="454" cy="454"/>
                </a:xfrm>
              </p:grpSpPr>
              <p:sp>
                <p:nvSpPr>
                  <p:cNvPr id="115746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2432"/>
                    <a:ext cx="453" cy="4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47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837" y="2432"/>
                    <a:ext cx="0" cy="45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5748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37" y="2659"/>
                    <a:ext cx="2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574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427" y="3204"/>
                  <a:ext cx="22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12</a:t>
                  </a:r>
                </a:p>
              </p:txBody>
            </p:sp>
            <p:sp>
              <p:nvSpPr>
                <p:cNvPr id="115750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427" y="3385"/>
                  <a:ext cx="22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20</a:t>
                  </a:r>
                </a:p>
              </p:txBody>
            </p:sp>
            <p:sp>
              <p:nvSpPr>
                <p:cNvPr id="115751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245" y="3294"/>
                  <a:ext cx="13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4</a:t>
                  </a:r>
                </a:p>
              </p:txBody>
            </p:sp>
          </p:grpSp>
          <p:grpSp>
            <p:nvGrpSpPr>
              <p:cNvPr id="115777" name="Group 65"/>
              <p:cNvGrpSpPr>
                <a:grpSpLocks/>
              </p:cNvGrpSpPr>
              <p:nvPr/>
            </p:nvGrpSpPr>
            <p:grpSpPr bwMode="auto">
              <a:xfrm>
                <a:off x="1610" y="2886"/>
                <a:ext cx="454" cy="454"/>
                <a:chOff x="1610" y="2704"/>
                <a:chExt cx="454" cy="454"/>
              </a:xfrm>
            </p:grpSpPr>
            <p:grpSp>
              <p:nvGrpSpPr>
                <p:cNvPr id="115752" name="Group 40"/>
                <p:cNvGrpSpPr>
                  <a:grpSpLocks/>
                </p:cNvGrpSpPr>
                <p:nvPr/>
              </p:nvGrpSpPr>
              <p:grpSpPr bwMode="auto">
                <a:xfrm>
                  <a:off x="1610" y="2704"/>
                  <a:ext cx="454" cy="454"/>
                  <a:chOff x="1610" y="2432"/>
                  <a:chExt cx="454" cy="454"/>
                </a:xfrm>
              </p:grpSpPr>
              <p:sp>
                <p:nvSpPr>
                  <p:cNvPr id="115753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2432"/>
                    <a:ext cx="453" cy="4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54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1837" y="2432"/>
                    <a:ext cx="0" cy="45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5755" name="Line 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37" y="2659"/>
                    <a:ext cx="2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5756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1837" y="2750"/>
                  <a:ext cx="22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8</a:t>
                  </a:r>
                </a:p>
              </p:txBody>
            </p:sp>
            <p:sp>
              <p:nvSpPr>
                <p:cNvPr id="11575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837" y="2931"/>
                  <a:ext cx="22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8</a:t>
                  </a:r>
                </a:p>
              </p:txBody>
            </p:sp>
            <p:sp>
              <p:nvSpPr>
                <p:cNvPr id="115758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1655" y="2840"/>
                  <a:ext cx="13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3</a:t>
                  </a:r>
                </a:p>
              </p:txBody>
            </p:sp>
          </p:grpSp>
          <p:grpSp>
            <p:nvGrpSpPr>
              <p:cNvPr id="115774" name="Group 62"/>
              <p:cNvGrpSpPr>
                <a:grpSpLocks/>
              </p:cNvGrpSpPr>
              <p:nvPr/>
            </p:nvGrpSpPr>
            <p:grpSpPr bwMode="auto">
              <a:xfrm>
                <a:off x="1565" y="2115"/>
                <a:ext cx="454" cy="454"/>
                <a:chOff x="1565" y="2115"/>
                <a:chExt cx="454" cy="454"/>
              </a:xfrm>
            </p:grpSpPr>
            <p:grpSp>
              <p:nvGrpSpPr>
                <p:cNvPr id="115759" name="Group 47"/>
                <p:cNvGrpSpPr>
                  <a:grpSpLocks/>
                </p:cNvGrpSpPr>
                <p:nvPr/>
              </p:nvGrpSpPr>
              <p:grpSpPr bwMode="auto">
                <a:xfrm>
                  <a:off x="1565" y="2115"/>
                  <a:ext cx="454" cy="454"/>
                  <a:chOff x="1610" y="2432"/>
                  <a:chExt cx="454" cy="454"/>
                </a:xfrm>
              </p:grpSpPr>
              <p:sp>
                <p:nvSpPr>
                  <p:cNvPr id="115760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2432"/>
                    <a:ext cx="453" cy="4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61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1837" y="2432"/>
                    <a:ext cx="0" cy="45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5762" name="Line 5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37" y="2659"/>
                    <a:ext cx="2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5763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1792" y="2161"/>
                  <a:ext cx="22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10</a:t>
                  </a:r>
                </a:p>
              </p:txBody>
            </p:sp>
            <p:sp>
              <p:nvSpPr>
                <p:cNvPr id="115764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1792" y="2342"/>
                  <a:ext cx="22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3</a:t>
                  </a:r>
                </a:p>
              </p:txBody>
            </p:sp>
            <p:sp>
              <p:nvSpPr>
                <p:cNvPr id="115765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1610" y="2251"/>
                  <a:ext cx="13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2</a:t>
                  </a:r>
                </a:p>
              </p:txBody>
            </p:sp>
          </p:grpSp>
          <p:grpSp>
            <p:nvGrpSpPr>
              <p:cNvPr id="115776" name="Group 64"/>
              <p:cNvGrpSpPr>
                <a:grpSpLocks/>
              </p:cNvGrpSpPr>
              <p:nvPr/>
            </p:nvGrpSpPr>
            <p:grpSpPr bwMode="auto">
              <a:xfrm>
                <a:off x="476" y="2886"/>
                <a:ext cx="454" cy="454"/>
                <a:chOff x="658" y="2614"/>
                <a:chExt cx="454" cy="454"/>
              </a:xfrm>
            </p:grpSpPr>
            <p:grpSp>
              <p:nvGrpSpPr>
                <p:cNvPr id="115766" name="Group 54"/>
                <p:cNvGrpSpPr>
                  <a:grpSpLocks/>
                </p:cNvGrpSpPr>
                <p:nvPr/>
              </p:nvGrpSpPr>
              <p:grpSpPr bwMode="auto">
                <a:xfrm>
                  <a:off x="658" y="2614"/>
                  <a:ext cx="454" cy="454"/>
                  <a:chOff x="1610" y="2432"/>
                  <a:chExt cx="454" cy="454"/>
                </a:xfrm>
              </p:grpSpPr>
              <p:sp>
                <p:nvSpPr>
                  <p:cNvPr id="115767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1610" y="2432"/>
                    <a:ext cx="453" cy="4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5768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1837" y="2432"/>
                    <a:ext cx="0" cy="45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5769" name="Line 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37" y="2659"/>
                    <a:ext cx="2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5770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885" y="2660"/>
                  <a:ext cx="22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0</a:t>
                  </a:r>
                </a:p>
              </p:txBody>
            </p:sp>
            <p:sp>
              <p:nvSpPr>
                <p:cNvPr id="115771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885" y="2841"/>
                  <a:ext cx="227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0</a:t>
                  </a:r>
                </a:p>
              </p:txBody>
            </p:sp>
            <p:sp>
              <p:nvSpPr>
                <p:cNvPr id="115772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703" y="2750"/>
                  <a:ext cx="136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000"/>
                    <a:t>1</a:t>
                  </a:r>
                </a:p>
              </p:txBody>
            </p:sp>
          </p:grpSp>
          <p:sp>
            <p:nvSpPr>
              <p:cNvPr id="115778" name="Line 66"/>
              <p:cNvSpPr>
                <a:spLocks noChangeShapeType="1"/>
              </p:cNvSpPr>
              <p:nvPr/>
            </p:nvSpPr>
            <p:spPr bwMode="auto">
              <a:xfrm>
                <a:off x="930" y="3113"/>
                <a:ext cx="68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79" name="Line 67"/>
              <p:cNvSpPr>
                <a:spLocks noChangeShapeType="1"/>
              </p:cNvSpPr>
              <p:nvPr/>
            </p:nvSpPr>
            <p:spPr bwMode="auto">
              <a:xfrm>
                <a:off x="2064" y="3113"/>
                <a:ext cx="12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81" name="Line 69"/>
              <p:cNvSpPr>
                <a:spLocks noChangeShapeType="1"/>
              </p:cNvSpPr>
              <p:nvPr/>
            </p:nvSpPr>
            <p:spPr bwMode="auto">
              <a:xfrm>
                <a:off x="3742" y="3113"/>
                <a:ext cx="113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82" name="Line 70"/>
              <p:cNvSpPr>
                <a:spLocks noChangeShapeType="1"/>
              </p:cNvSpPr>
              <p:nvPr/>
            </p:nvSpPr>
            <p:spPr bwMode="auto">
              <a:xfrm flipV="1">
                <a:off x="884" y="2523"/>
                <a:ext cx="771" cy="45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83" name="Line 71"/>
              <p:cNvSpPr>
                <a:spLocks noChangeShapeType="1"/>
              </p:cNvSpPr>
              <p:nvPr/>
            </p:nvSpPr>
            <p:spPr bwMode="auto">
              <a:xfrm>
                <a:off x="884" y="3249"/>
                <a:ext cx="1497" cy="5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84" name="Line 72"/>
              <p:cNvSpPr>
                <a:spLocks noChangeShapeType="1"/>
              </p:cNvSpPr>
              <p:nvPr/>
            </p:nvSpPr>
            <p:spPr bwMode="auto">
              <a:xfrm>
                <a:off x="2018" y="3249"/>
                <a:ext cx="408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85" name="Line 73"/>
              <p:cNvSpPr>
                <a:spLocks noChangeShapeType="1"/>
              </p:cNvSpPr>
              <p:nvPr/>
            </p:nvSpPr>
            <p:spPr bwMode="auto">
              <a:xfrm>
                <a:off x="2018" y="2341"/>
                <a:ext cx="127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86" name="Line 74"/>
              <p:cNvSpPr>
                <a:spLocks noChangeShapeType="1"/>
              </p:cNvSpPr>
              <p:nvPr/>
            </p:nvSpPr>
            <p:spPr bwMode="auto">
              <a:xfrm flipV="1">
                <a:off x="2018" y="2478"/>
                <a:ext cx="1316" cy="49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87" name="Line 75"/>
              <p:cNvSpPr>
                <a:spLocks noChangeShapeType="1"/>
              </p:cNvSpPr>
              <p:nvPr/>
            </p:nvSpPr>
            <p:spPr bwMode="auto">
              <a:xfrm>
                <a:off x="2835" y="3748"/>
                <a:ext cx="136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88" name="Line 76"/>
              <p:cNvSpPr>
                <a:spLocks noChangeShapeType="1"/>
              </p:cNvSpPr>
              <p:nvPr/>
            </p:nvSpPr>
            <p:spPr bwMode="auto">
              <a:xfrm>
                <a:off x="3696" y="2478"/>
                <a:ext cx="590" cy="108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89" name="Line 77"/>
              <p:cNvSpPr>
                <a:spLocks noChangeShapeType="1"/>
              </p:cNvSpPr>
              <p:nvPr/>
            </p:nvSpPr>
            <p:spPr bwMode="auto">
              <a:xfrm>
                <a:off x="3742" y="2341"/>
                <a:ext cx="1179" cy="6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91" name="Line 79"/>
              <p:cNvSpPr>
                <a:spLocks noChangeShapeType="1"/>
              </p:cNvSpPr>
              <p:nvPr/>
            </p:nvSpPr>
            <p:spPr bwMode="auto">
              <a:xfrm flipV="1">
                <a:off x="4558" y="3249"/>
                <a:ext cx="363" cy="317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5793" name="Text Box 81"/>
            <p:cNvSpPr txBox="1">
              <a:spLocks noChangeArrowheads="1"/>
            </p:cNvSpPr>
            <p:nvPr/>
          </p:nvSpPr>
          <p:spPr bwMode="auto">
            <a:xfrm>
              <a:off x="930" y="2568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A</a:t>
              </a:r>
            </a:p>
          </p:txBody>
        </p:sp>
        <p:sp>
          <p:nvSpPr>
            <p:cNvPr id="115794" name="Text Box 82"/>
            <p:cNvSpPr txBox="1">
              <a:spLocks noChangeArrowheads="1"/>
            </p:cNvSpPr>
            <p:nvPr/>
          </p:nvSpPr>
          <p:spPr bwMode="auto">
            <a:xfrm>
              <a:off x="2472" y="2115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  <p:sp>
          <p:nvSpPr>
            <p:cNvPr id="115795" name="Text Box 83"/>
            <p:cNvSpPr txBox="1">
              <a:spLocks noChangeArrowheads="1"/>
            </p:cNvSpPr>
            <p:nvPr/>
          </p:nvSpPr>
          <p:spPr bwMode="auto">
            <a:xfrm>
              <a:off x="3833" y="3158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  <a:r>
                <a:rPr lang="en-US" baseline="-25000"/>
                <a:t>2</a:t>
              </a:r>
            </a:p>
          </p:txBody>
        </p:sp>
        <p:sp>
          <p:nvSpPr>
            <p:cNvPr id="115796" name="Text Box 84"/>
            <p:cNvSpPr txBox="1">
              <a:spLocks noChangeArrowheads="1"/>
            </p:cNvSpPr>
            <p:nvPr/>
          </p:nvSpPr>
          <p:spPr bwMode="auto">
            <a:xfrm>
              <a:off x="3334" y="3521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G</a:t>
              </a:r>
            </a:p>
          </p:txBody>
        </p:sp>
        <p:sp>
          <p:nvSpPr>
            <p:cNvPr id="115797" name="Text Box 85"/>
            <p:cNvSpPr txBox="1">
              <a:spLocks noChangeArrowheads="1"/>
            </p:cNvSpPr>
            <p:nvPr/>
          </p:nvSpPr>
          <p:spPr bwMode="auto">
            <a:xfrm>
              <a:off x="4513" y="3249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J</a:t>
              </a:r>
            </a:p>
          </p:txBody>
        </p:sp>
        <p:sp>
          <p:nvSpPr>
            <p:cNvPr id="115798" name="Text Box 86"/>
            <p:cNvSpPr txBox="1">
              <a:spLocks noChangeArrowheads="1"/>
            </p:cNvSpPr>
            <p:nvPr/>
          </p:nvSpPr>
          <p:spPr bwMode="auto">
            <a:xfrm>
              <a:off x="4286" y="2886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I</a:t>
              </a:r>
            </a:p>
          </p:txBody>
        </p:sp>
        <p:sp>
          <p:nvSpPr>
            <p:cNvPr id="115799" name="Text Box 87"/>
            <p:cNvSpPr txBox="1">
              <a:spLocks noChangeArrowheads="1"/>
            </p:cNvSpPr>
            <p:nvPr/>
          </p:nvSpPr>
          <p:spPr bwMode="auto">
            <a:xfrm>
              <a:off x="4105" y="2341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H</a:t>
              </a:r>
            </a:p>
          </p:txBody>
        </p:sp>
        <p:sp>
          <p:nvSpPr>
            <p:cNvPr id="115800" name="Text Box 88"/>
            <p:cNvSpPr txBox="1">
              <a:spLocks noChangeArrowheads="1"/>
            </p:cNvSpPr>
            <p:nvPr/>
          </p:nvSpPr>
          <p:spPr bwMode="auto">
            <a:xfrm>
              <a:off x="1066" y="2886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  <p:sp>
          <p:nvSpPr>
            <p:cNvPr id="115801" name="Text Box 89"/>
            <p:cNvSpPr txBox="1">
              <a:spLocks noChangeArrowheads="1"/>
            </p:cNvSpPr>
            <p:nvPr/>
          </p:nvSpPr>
          <p:spPr bwMode="auto">
            <a:xfrm>
              <a:off x="2154" y="3249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D</a:t>
              </a:r>
              <a:r>
                <a:rPr lang="en-US" baseline="-25000"/>
                <a:t>1</a:t>
              </a:r>
            </a:p>
          </p:txBody>
        </p:sp>
        <p:sp>
          <p:nvSpPr>
            <p:cNvPr id="115802" name="Text Box 90"/>
            <p:cNvSpPr txBox="1">
              <a:spLocks noChangeArrowheads="1"/>
            </p:cNvSpPr>
            <p:nvPr/>
          </p:nvSpPr>
          <p:spPr bwMode="auto">
            <a:xfrm>
              <a:off x="1655" y="3339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C</a:t>
              </a:r>
            </a:p>
          </p:txBody>
        </p:sp>
        <p:sp>
          <p:nvSpPr>
            <p:cNvPr id="115803" name="Text Box 91"/>
            <p:cNvSpPr txBox="1">
              <a:spLocks noChangeArrowheads="1"/>
            </p:cNvSpPr>
            <p:nvPr/>
          </p:nvSpPr>
          <p:spPr bwMode="auto">
            <a:xfrm>
              <a:off x="2200" y="2614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  <p:sp>
          <p:nvSpPr>
            <p:cNvPr id="115804" name="Text Box 92"/>
            <p:cNvSpPr txBox="1">
              <a:spLocks noChangeArrowheads="1"/>
            </p:cNvSpPr>
            <p:nvPr/>
          </p:nvSpPr>
          <p:spPr bwMode="auto">
            <a:xfrm>
              <a:off x="2744" y="2886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  <p:sp>
          <p:nvSpPr>
            <p:cNvPr id="115805" name="Text Box 93"/>
            <p:cNvSpPr txBox="1">
              <a:spLocks noChangeArrowheads="1"/>
            </p:cNvSpPr>
            <p:nvPr/>
          </p:nvSpPr>
          <p:spPr bwMode="auto">
            <a:xfrm>
              <a:off x="1203" y="2704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10</a:t>
              </a:r>
            </a:p>
          </p:txBody>
        </p:sp>
        <p:sp>
          <p:nvSpPr>
            <p:cNvPr id="115806" name="Text Box 94"/>
            <p:cNvSpPr txBox="1">
              <a:spLocks noChangeArrowheads="1"/>
            </p:cNvSpPr>
            <p:nvPr/>
          </p:nvSpPr>
          <p:spPr bwMode="auto">
            <a:xfrm>
              <a:off x="2472" y="2341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22</a:t>
              </a:r>
            </a:p>
          </p:txBody>
        </p:sp>
        <p:sp>
          <p:nvSpPr>
            <p:cNvPr id="115807" name="Text Box 95"/>
            <p:cNvSpPr txBox="1">
              <a:spLocks noChangeArrowheads="1"/>
            </p:cNvSpPr>
            <p:nvPr/>
          </p:nvSpPr>
          <p:spPr bwMode="auto">
            <a:xfrm>
              <a:off x="3334" y="3748"/>
              <a:ext cx="36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15</a:t>
              </a:r>
            </a:p>
          </p:txBody>
        </p:sp>
        <p:sp>
          <p:nvSpPr>
            <p:cNvPr id="115808" name="Text Box 96"/>
            <p:cNvSpPr txBox="1">
              <a:spLocks noChangeArrowheads="1"/>
            </p:cNvSpPr>
            <p:nvPr/>
          </p:nvSpPr>
          <p:spPr bwMode="auto">
            <a:xfrm>
              <a:off x="4649" y="3430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15</a:t>
              </a:r>
            </a:p>
          </p:txBody>
        </p:sp>
        <p:sp>
          <p:nvSpPr>
            <p:cNvPr id="115809" name="Text Box 97"/>
            <p:cNvSpPr txBox="1">
              <a:spLocks noChangeArrowheads="1"/>
            </p:cNvSpPr>
            <p:nvPr/>
          </p:nvSpPr>
          <p:spPr bwMode="auto">
            <a:xfrm>
              <a:off x="4287" y="3113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20</a:t>
              </a:r>
            </a:p>
          </p:txBody>
        </p:sp>
        <p:sp>
          <p:nvSpPr>
            <p:cNvPr id="115810" name="Text Box 98"/>
            <p:cNvSpPr txBox="1">
              <a:spLocks noChangeArrowheads="1"/>
            </p:cNvSpPr>
            <p:nvPr/>
          </p:nvSpPr>
          <p:spPr bwMode="auto">
            <a:xfrm>
              <a:off x="4059" y="2568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8</a:t>
              </a:r>
            </a:p>
          </p:txBody>
        </p:sp>
        <p:sp>
          <p:nvSpPr>
            <p:cNvPr id="115811" name="Text Box 99"/>
            <p:cNvSpPr txBox="1">
              <a:spLocks noChangeArrowheads="1"/>
            </p:cNvSpPr>
            <p:nvPr/>
          </p:nvSpPr>
          <p:spPr bwMode="auto">
            <a:xfrm>
              <a:off x="1066" y="3108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8</a:t>
              </a:r>
            </a:p>
          </p:txBody>
        </p:sp>
        <p:sp>
          <p:nvSpPr>
            <p:cNvPr id="115812" name="Text Box 100"/>
            <p:cNvSpPr txBox="1">
              <a:spLocks noChangeArrowheads="1"/>
            </p:cNvSpPr>
            <p:nvPr/>
          </p:nvSpPr>
          <p:spPr bwMode="auto">
            <a:xfrm>
              <a:off x="1610" y="3566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12</a:t>
              </a:r>
            </a:p>
          </p:txBody>
        </p:sp>
        <p:sp>
          <p:nvSpPr>
            <p:cNvPr id="115813" name="Text Box 101"/>
            <p:cNvSpPr txBox="1">
              <a:spLocks noChangeArrowheads="1"/>
            </p:cNvSpPr>
            <p:nvPr/>
          </p:nvSpPr>
          <p:spPr bwMode="auto">
            <a:xfrm>
              <a:off x="2290" y="2840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27</a:t>
              </a:r>
            </a:p>
          </p:txBody>
        </p:sp>
        <p:sp>
          <p:nvSpPr>
            <p:cNvPr id="115814" name="Text Box 102"/>
            <p:cNvSpPr txBox="1">
              <a:spLocks noChangeArrowheads="1"/>
            </p:cNvSpPr>
            <p:nvPr/>
          </p:nvSpPr>
          <p:spPr bwMode="auto">
            <a:xfrm>
              <a:off x="2744" y="3108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7</a:t>
              </a:r>
            </a:p>
          </p:txBody>
        </p:sp>
        <p:sp>
          <p:nvSpPr>
            <p:cNvPr id="115815" name="Line 103"/>
            <p:cNvSpPr>
              <a:spLocks noChangeShapeType="1"/>
            </p:cNvSpPr>
            <p:nvPr/>
          </p:nvSpPr>
          <p:spPr bwMode="auto">
            <a:xfrm>
              <a:off x="748" y="3884"/>
              <a:ext cx="4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5816" name="Text Box 104"/>
            <p:cNvSpPr txBox="1">
              <a:spLocks noChangeArrowheads="1"/>
            </p:cNvSpPr>
            <p:nvPr/>
          </p:nvSpPr>
          <p:spPr bwMode="auto">
            <a:xfrm>
              <a:off x="1156" y="3793"/>
              <a:ext cx="72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Jalur kritis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@ 2009 Rahmad Wijaya</a:t>
            </a: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66CC"/>
                </a:solidFill>
              </a:rPr>
              <a:t>KEGIATAN IMPLEMENTASI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None/>
            </a:pPr>
            <a:r>
              <a:rPr lang="en-US"/>
              <a:t>LANGKAH-LANGKAH :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/>
              <a:t>Pemilihan dan pelatihan personil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/>
              <a:t>Pemilihan tempat dan instalasi hardware &amp; software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/>
              <a:t>Pemrograman dan Pengetesan Program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/>
              <a:t>Pengetesan Sistem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US"/>
              <a:t>Konversi Sistem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@ 2009 Rahmad Wijaya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66CC"/>
                </a:solidFill>
              </a:rPr>
              <a:t>PEMILIHAN PERSONIL (1)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662487"/>
          </a:xfrm>
        </p:spPr>
        <p:txBody>
          <a:bodyPr/>
          <a:lstStyle/>
          <a:p>
            <a:pPr marL="571500" indent="-571500"/>
            <a:r>
              <a:rPr lang="en-US"/>
              <a:t>Karyawan yang sudah ada vs karyawan baru</a:t>
            </a:r>
          </a:p>
          <a:p>
            <a:pPr marL="571500" indent="-571500"/>
            <a:r>
              <a:rPr lang="en-US"/>
              <a:t>Prioritas pada karyawan yang sudah ada, dg alasan :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/>
              <a:t>Lebih mudah mentransfer karyawan yang ada dibanding karyawan baru.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/>
              <a:t>Karyawan yang ada sudah memahami operasi dari perusahaan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/>
              <a:t>Moral karyawan akan meningkat untuk posisi baru yang lebih baik.</a:t>
            </a:r>
          </a:p>
          <a:p>
            <a:pPr marL="571500" indent="-571500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@ 2009 Rahmad Wijaya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66CC"/>
                </a:solidFill>
              </a:rPr>
              <a:t>PEMILIHAN PERSONIL (2)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662487"/>
          </a:xfrm>
        </p:spPr>
        <p:txBody>
          <a:bodyPr/>
          <a:lstStyle/>
          <a:p>
            <a:pPr marL="457200" indent="-457200">
              <a:buFont typeface="Wingdings" pitchFamily="2" charset="2"/>
              <a:buNone/>
            </a:pPr>
            <a:r>
              <a:rPr lang="en-US"/>
              <a:t>Tugas personil sistem informasi dikelompokkan menjadi 4 :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/>
              <a:t>Tugas-tugas INPUT-OUTPUT data.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/>
              <a:t>Tugas-tugas OPERASI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/>
              <a:t>Tugas-tugas PEMROGRAMAN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/>
              <a:t>Tugas-tugas ANALISIS SISTEM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@ 2009 Rahmad Wijaya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66CC"/>
                </a:solidFill>
              </a:rPr>
              <a:t>PELATIHAN KARYAWAN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18488" cy="4878387"/>
          </a:xfrm>
        </p:spPr>
        <p:txBody>
          <a:bodyPr/>
          <a:lstStyle/>
          <a:p>
            <a:pPr marL="571500" indent="-571500"/>
            <a:r>
              <a:rPr lang="en-US"/>
              <a:t>Pelatihan (</a:t>
            </a:r>
            <a:r>
              <a:rPr lang="en-US" i="1"/>
              <a:t>training</a:t>
            </a:r>
            <a:r>
              <a:rPr lang="en-US"/>
              <a:t>) VS Pendidikan (</a:t>
            </a:r>
            <a:r>
              <a:rPr lang="en-US" i="1"/>
              <a:t>education</a:t>
            </a:r>
            <a:r>
              <a:rPr lang="en-US"/>
              <a:t>)</a:t>
            </a:r>
          </a:p>
          <a:p>
            <a:pPr marL="571500" indent="-571500"/>
            <a:r>
              <a:rPr lang="en-US"/>
              <a:t>Pendekatan untuk Pelatihan &amp; Pendidikan :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/>
              <a:t>Ceramah/Seminar 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/>
              <a:t>Pelatihan Prosedural (</a:t>
            </a:r>
            <a:r>
              <a:rPr lang="en-US" sz="2000" i="1"/>
              <a:t>procedural training</a:t>
            </a:r>
            <a:r>
              <a:rPr lang="en-US"/>
              <a:t>)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/>
              <a:t>Pelatihan Tutorial (</a:t>
            </a:r>
            <a:r>
              <a:rPr lang="en-US" sz="2000" i="1"/>
              <a:t>tutorial training</a:t>
            </a:r>
            <a:r>
              <a:rPr lang="en-US"/>
              <a:t>)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/>
              <a:t>Simulasi (</a:t>
            </a:r>
            <a:r>
              <a:rPr lang="en-US" sz="2000" i="1"/>
              <a:t>simulation</a:t>
            </a:r>
            <a:r>
              <a:rPr lang="en-US"/>
              <a:t>)</a:t>
            </a:r>
          </a:p>
          <a:p>
            <a:pPr marL="839788" lvl="1" indent="-495300">
              <a:buFont typeface="Wingdings" pitchFamily="2" charset="2"/>
              <a:buAutoNum type="arabicPeriod"/>
            </a:pPr>
            <a:r>
              <a:rPr lang="en-US"/>
              <a:t>Latihan langsung di perkerijaan (</a:t>
            </a:r>
            <a:r>
              <a:rPr lang="en-US" sz="2000" i="1"/>
              <a:t>on the job training</a:t>
            </a:r>
            <a:r>
              <a:rPr lang="en-US"/>
              <a:t>)</a:t>
            </a:r>
          </a:p>
          <a:p>
            <a:pPr marL="571500" indent="-571500"/>
            <a:r>
              <a:rPr lang="en-US"/>
              <a:t>Skedul Pelatihan &amp; Pendidikan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@ 2009 Rahmad Wijaya</a:t>
            </a:r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742950" indent="-742950"/>
            <a:r>
              <a:rPr lang="en-US">
                <a:solidFill>
                  <a:srgbClr val="0066CC"/>
                </a:solidFill>
              </a:rPr>
              <a:t>Pemilihan tempat dan instalasi hardware &amp; software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400" b="1"/>
              <a:t>Tetapkan tempat (yang aman secara fisik)</a:t>
            </a:r>
          </a:p>
          <a:p>
            <a:r>
              <a:rPr lang="en-US" sz="3400" b="1"/>
              <a:t>Pengatur udara (AC)</a:t>
            </a:r>
          </a:p>
          <a:p>
            <a:r>
              <a:rPr lang="en-US" sz="3400" b="1"/>
              <a:t>Penerangan</a:t>
            </a:r>
          </a:p>
          <a:p>
            <a:r>
              <a:rPr lang="en-US" sz="3400" b="1"/>
              <a:t>Pendeteksi kebakaran</a:t>
            </a:r>
          </a:p>
          <a:p>
            <a:r>
              <a:rPr lang="en-US" sz="3400" b="1"/>
              <a:t>UPS</a:t>
            </a:r>
          </a:p>
          <a:p>
            <a:r>
              <a:rPr lang="en-US" sz="3400" b="1"/>
              <a:t>Telepon, dll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1E45A6"/>
      </a:hlink>
      <a:folHlink>
        <a:srgbClr val="752AAE"/>
      </a:folHlink>
    </a:clrScheme>
    <a:fontScheme name="Network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1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1E45A6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2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1E45A6"/>
        </a:hlink>
        <a:folHlink>
          <a:srgbClr val="752AA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1371</TotalTime>
  <Words>596</Words>
  <Application>Microsoft PowerPoint</Application>
  <PresentationFormat>On-screen Show (4:3)</PresentationFormat>
  <Paragraphs>174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Rounded MT Bold</vt:lpstr>
      <vt:lpstr>Times New Roman</vt:lpstr>
      <vt:lpstr>Wingdings</vt:lpstr>
      <vt:lpstr>Impact</vt:lpstr>
      <vt:lpstr>Network</vt:lpstr>
      <vt:lpstr>Analisis dan Desain Sistem Informasi Pendekatan Terstruktur Teori dan Praktik Aplikasi Bisnis</vt:lpstr>
      <vt:lpstr>Definisi</vt:lpstr>
      <vt:lpstr>LANGKAH-LANGKAH</vt:lpstr>
      <vt:lpstr>Menerapkan rencana implementasi</vt:lpstr>
      <vt:lpstr>KEGIATAN IMPLEMENTASI</vt:lpstr>
      <vt:lpstr>PEMILIHAN PERSONIL (1)</vt:lpstr>
      <vt:lpstr>PEMILIHAN PERSONIL (2)</vt:lpstr>
      <vt:lpstr>PELATIHAN KARYAWAN</vt:lpstr>
      <vt:lpstr>Pemilihan tempat dan instalasi hardware &amp; software</vt:lpstr>
      <vt:lpstr>Pemrograman dan Pengetesan Program</vt:lpstr>
      <vt:lpstr>PEMROGRAMAN TERSTRUKTUR</vt:lpstr>
      <vt:lpstr>PENGETESAN PROGRAM</vt:lpstr>
      <vt:lpstr>Slide 13</vt:lpstr>
      <vt:lpstr>PENGETESAN SISTEM</vt:lpstr>
      <vt:lpstr>KONVERSI SISTEM (cut over)</vt:lpstr>
      <vt:lpstr>Slide 16</vt:lpstr>
      <vt:lpstr>TINDAK LANJUT IMPLEMENTASI</vt:lpstr>
      <vt:lpstr>Slide 18</vt:lpstr>
    </vt:vector>
  </TitlesOfParts>
  <Company>UMM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dan Desain Sistem Informasi Pendekatan Terstruktur Teori dan Praktik Aplikasi Bisnis</dc:title>
  <dc:creator>Wied</dc:creator>
  <cp:lastModifiedBy>Windows 7</cp:lastModifiedBy>
  <cp:revision>62</cp:revision>
  <dcterms:created xsi:type="dcterms:W3CDTF">2009-03-22T02:06:53Z</dcterms:created>
  <dcterms:modified xsi:type="dcterms:W3CDTF">2014-02-15T08:50:22Z</dcterms:modified>
</cp:coreProperties>
</file>