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69" r:id="rId3"/>
    <p:sldId id="257" r:id="rId4"/>
    <p:sldId id="268" r:id="rId5"/>
    <p:sldId id="259" r:id="rId6"/>
    <p:sldId id="260" r:id="rId7"/>
    <p:sldId id="261" r:id="rId8"/>
    <p:sldId id="271" r:id="rId9"/>
    <p:sldId id="272" r:id="rId10"/>
    <p:sldId id="262" r:id="rId11"/>
    <p:sldId id="270" r:id="rId12"/>
    <p:sldId id="263" r:id="rId13"/>
    <p:sldId id="264" r:id="rId14"/>
    <p:sldId id="267" r:id="rId15"/>
    <p:sldId id="265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590" autoAdjust="0"/>
  </p:normalViewPr>
  <p:slideViewPr>
    <p:cSldViewPr>
      <p:cViewPr varScale="1">
        <p:scale>
          <a:sx n="65" d="100"/>
          <a:sy n="65" d="100"/>
        </p:scale>
        <p:origin x="-10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B5C97-400C-4A00-97D9-6D0598B34270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92C0B-A0E3-4518-842C-3AB177890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328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181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985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797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421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805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135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737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64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509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118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16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13BF1-4C08-4A95-BCDD-091D4052DF45}" type="datetimeFigureOut">
              <a:rPr lang="ru-RU" smtClean="0"/>
              <a:pPr/>
              <a:t>15.03.2014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F64FB-D3EA-4C7A-93E6-456815828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00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62;&#1040;&#1056;&#1040;&#1055;\&#1091;&#1088;&#1086;&#1082;\Clap%20your%20hands-Nursery%20Rhymes%20-%20English.mp4" TargetMode="Externa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62;&#1040;&#1056;&#1040;&#1055;\&#1091;&#1088;&#1086;&#1082;\Muzyka-bez-slov-Detskaya-klassika---trek-5(muzofon.com).mp3" TargetMode="External"/><Relationship Id="rId6" Type="http://schemas.openxmlformats.org/officeDocument/2006/relationships/image" Target="../media/image22.gif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222.gw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tsarapkinaei.ucoz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62;&#1040;&#1056;&#1040;&#1055;\&#1091;&#1088;&#1086;&#1082;\School%20song.%20Learn%20English%20with%20teachkidsenglish.com.mp4" TargetMode="Externa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62;&#1040;&#1056;&#1040;&#1055;\&#1091;&#1088;&#1086;&#1082;\veselaya-muzyka-bez-slov33-ot-&#1056;&#152;vana-Sergeivicha-Aleksandrova33(muzofon.com).mp3" TargetMode="Externa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13%20&#1084;&#1072;&#1088;&#1090;&#1072;%202014.GWB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836712"/>
            <a:ext cx="7272808" cy="2321254"/>
          </a:xfrm>
        </p:spPr>
        <p:txBody>
          <a:bodyPr>
            <a:normAutofit fontScale="92500"/>
          </a:bodyPr>
          <a:lstStyle/>
          <a:p>
            <a:pPr hangingPunct="0"/>
            <a:r>
              <a:rPr lang="en-US" sz="3200" b="1" i="1" dirty="0">
                <a:solidFill>
                  <a:srgbClr val="002060"/>
                </a:solidFill>
              </a:rPr>
              <a:t>Here we read and write, and draw and count</a:t>
            </a:r>
            <a:endParaRPr lang="ru-RU" sz="3200" b="1" i="1" dirty="0">
              <a:solidFill>
                <a:srgbClr val="002060"/>
              </a:solidFill>
            </a:endParaRPr>
          </a:p>
          <a:p>
            <a:pPr hangingPunct="0"/>
            <a:r>
              <a:rPr lang="en-US" sz="3200" b="1" i="1" dirty="0">
                <a:solidFill>
                  <a:srgbClr val="002060"/>
                </a:solidFill>
              </a:rPr>
              <a:t>And then we play and run about</a:t>
            </a:r>
            <a:endParaRPr lang="ru-RU" sz="3200" b="1" i="1" dirty="0">
              <a:solidFill>
                <a:srgbClr val="002060"/>
              </a:solidFill>
            </a:endParaRPr>
          </a:p>
          <a:p>
            <a:pPr hangingPunct="0"/>
            <a:r>
              <a:rPr lang="en-US" sz="3200" b="1" i="1" dirty="0">
                <a:solidFill>
                  <a:srgbClr val="002060"/>
                </a:solidFill>
              </a:rPr>
              <a:t>And we make friends, and learn together.</a:t>
            </a:r>
            <a:endParaRPr lang="ru-RU" sz="3200" b="1" i="1" dirty="0">
              <a:solidFill>
                <a:srgbClr val="002060"/>
              </a:solidFill>
            </a:endParaRPr>
          </a:p>
          <a:p>
            <a:pPr hangingPunct="0"/>
            <a:r>
              <a:rPr lang="en-US" sz="3200" b="1" i="1" dirty="0">
                <a:solidFill>
                  <a:srgbClr val="002060"/>
                </a:solidFill>
              </a:rPr>
              <a:t>And then we play in sunny weather</a:t>
            </a:r>
            <a:r>
              <a:rPr lang="en-US" sz="3200" b="1" i="1" dirty="0"/>
              <a:t>.</a:t>
            </a:r>
            <a:endParaRPr lang="ru-RU" sz="3200" b="1" i="1" dirty="0"/>
          </a:p>
          <a:p>
            <a:endParaRPr lang="ru-RU" dirty="0"/>
          </a:p>
        </p:txBody>
      </p:sp>
      <p:pic>
        <p:nvPicPr>
          <p:cNvPr id="4098" name="Picture 2" descr="C:\Documents and Settings\учитель\Рабочий стол\obr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337" y="3429000"/>
            <a:ext cx="4032448" cy="2681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836712"/>
            <a:ext cx="8715689" cy="714379"/>
          </a:xfrm>
        </p:spPr>
        <p:txBody>
          <a:bodyPr>
            <a:noAutofit/>
          </a:bodyPr>
          <a:lstStyle/>
          <a:p>
            <a:pPr algn="ctr" hangingPunc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4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 you are tired, </a:t>
            </a:r>
            <a:endParaRPr lang="en-US" sz="4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hangingPunct="0">
              <a:buNone/>
            </a:pPr>
            <a:r>
              <a:rPr lang="en-US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lets </a:t>
            </a:r>
            <a:r>
              <a:rPr lang="en-US" sz="4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a rest. Stand up </a:t>
            </a:r>
            <a:r>
              <a:rPr lang="en-US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lap your hands-Nursery Rhymes - English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835696" y="2348880"/>
            <a:ext cx="5544616" cy="4158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Past Simple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7886700" cy="46053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(e)d</a:t>
            </a:r>
          </a:p>
          <a:p>
            <a:pPr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II</a:t>
            </a:r>
          </a:p>
          <a:p>
            <a:pPr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to walk             walked</a:t>
            </a: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to go              went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42910" y="1643050"/>
            <a:ext cx="3000396" cy="207170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Verb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20412340">
            <a:off x="3651830" y="2063190"/>
            <a:ext cx="1788086" cy="249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639581">
            <a:off x="3719715" y="3085661"/>
            <a:ext cx="1714512" cy="213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571736" y="4714884"/>
            <a:ext cx="1357322" cy="1588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071670" y="5429264"/>
            <a:ext cx="1357322" cy="1588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1643050"/>
            <a:ext cx="4184385" cy="4992110"/>
          </a:xfrm>
        </p:spPr>
        <p:txBody>
          <a:bodyPr>
            <a:normAutofit fontScale="92500"/>
          </a:bodyPr>
          <a:lstStyle/>
          <a:p>
            <a:pPr hangingPunct="0">
              <a:buNone/>
            </a:pPr>
            <a:r>
              <a:rPr lang="en-US" b="1" dirty="0" smtClean="0"/>
              <a:t>  </a:t>
            </a:r>
            <a:endParaRPr lang="ru-RU" dirty="0"/>
          </a:p>
          <a:p>
            <a:pPr hangingPunct="0">
              <a:buNone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One, two, three, four, five,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Once I caught a fish alive.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Six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seven, eight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nine,ten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Then I let  it go again.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Why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did you  let it go?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Because it bit my finger so!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finger did it bite?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little finger on the right!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116" y="0"/>
            <a:ext cx="2357454" cy="1885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308" y="4248987"/>
            <a:ext cx="1440160" cy="19429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393" y="404664"/>
            <a:ext cx="1773990" cy="2458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3871" y="4248987"/>
            <a:ext cx="1499059" cy="1998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399100"/>
            <a:ext cx="1906339" cy="2463821"/>
          </a:xfrm>
          <a:prstGeom prst="rect">
            <a:avLst/>
          </a:prstGeom>
        </p:spPr>
      </p:pic>
      <p:pic>
        <p:nvPicPr>
          <p:cNvPr id="9" name="Muzyka-bez-slov-Detskaya-klassika---trek-5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8572528" y="5948410"/>
            <a:ext cx="571472" cy="571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25625"/>
            <a:ext cx="7886700" cy="1286025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Jason and  Becky at school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Our projects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14488"/>
            <a:ext cx="7886700" cy="450059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en-US" sz="4000" dirty="0" smtClean="0">
              <a:hlinkClick r:id="rId2"/>
            </a:endParaRPr>
          </a:p>
          <a:p>
            <a:pPr>
              <a:buNone/>
            </a:pPr>
            <a:endParaRPr lang="en-US" sz="4000" dirty="0" smtClean="0">
              <a:hlinkClick r:id="rId2"/>
            </a:endParaRPr>
          </a:p>
          <a:p>
            <a:pPr>
              <a:buNone/>
            </a:pPr>
            <a:endParaRPr lang="en-US" sz="4000" dirty="0" smtClean="0">
              <a:hlinkClick r:id="rId2"/>
            </a:endParaRPr>
          </a:p>
          <a:p>
            <a:pPr>
              <a:buNone/>
            </a:pPr>
            <a:r>
              <a:rPr lang="en-US" sz="4000" dirty="0" smtClean="0">
                <a:hlinkClick r:id="rId2"/>
              </a:rPr>
              <a:t>tsarapkinaei.ucoz.ru</a:t>
            </a:r>
            <a:endParaRPr lang="ru-RU" sz="4000" dirty="0"/>
          </a:p>
        </p:txBody>
      </p:sp>
      <p:pic>
        <p:nvPicPr>
          <p:cNvPr id="4" name="Рисунок 3" descr="проект.jpg"/>
          <p:cNvPicPr>
            <a:picLocks noChangeAspect="1"/>
          </p:cNvPicPr>
          <p:nvPr/>
        </p:nvPicPr>
        <p:blipFill>
          <a:blip r:embed="rId3" cstate="print">
            <a:lum bright="12000" contrast="13000"/>
          </a:blip>
          <a:srcRect l="21875" t="3125" r="22656" b="23958"/>
          <a:stretch>
            <a:fillRect/>
          </a:stretch>
        </p:blipFill>
        <p:spPr>
          <a:xfrm rot="1371879">
            <a:off x="5190068" y="2115198"/>
            <a:ext cx="2205299" cy="25241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579870">
            <a:off x="640819" y="2381253"/>
            <a:ext cx="1962652" cy="2233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 rot="20664970">
            <a:off x="513580" y="2708780"/>
            <a:ext cx="22860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английскому языку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My school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школа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://mw2.google.com/mw-panoramio/photos/medium/9691032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071942"/>
            <a:ext cx="2214578" cy="137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прект2.jpg"/>
          <p:cNvPicPr>
            <a:picLocks noChangeAspect="1"/>
          </p:cNvPicPr>
          <p:nvPr/>
        </p:nvPicPr>
        <p:blipFill>
          <a:blip r:embed="rId5" cstate="print">
            <a:lum bright="48000" contrast="8000"/>
          </a:blip>
          <a:srcRect l="41406" t="14583" r="20313" b="43750"/>
          <a:stretch>
            <a:fillRect/>
          </a:stretch>
        </p:blipFill>
        <p:spPr>
          <a:xfrm>
            <a:off x="2786050" y="1643050"/>
            <a:ext cx="2286016" cy="1866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учитель\Рабочий стол\Img_00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92198"/>
            <a:ext cx="8501090" cy="6465802"/>
          </a:xfrm>
          <a:prstGeom prst="rect">
            <a:avLst/>
          </a:prstGeom>
          <a:noFill/>
        </p:spPr>
      </p:pic>
      <p:pic>
        <p:nvPicPr>
          <p:cNvPr id="5" name="School song. Learn English with teachkidsenglish.com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25638" y="1571625"/>
            <a:ext cx="5219700" cy="3914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08" t="9605" r="4180" b="6190"/>
          <a:stretch/>
        </p:blipFill>
        <p:spPr>
          <a:xfrm>
            <a:off x="4900801" y="1719391"/>
            <a:ext cx="2695535" cy="2521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719391"/>
            <a:ext cx="2479932" cy="2479932"/>
          </a:xfrm>
          <a:prstGeom prst="rect">
            <a:avLst/>
          </a:prstGeom>
        </p:spPr>
      </p:pic>
      <p:pic>
        <p:nvPicPr>
          <p:cNvPr id="4" name="veselaya-muzyka-bez-slov33-ot-Рvana-Sergeivicha-Aleksandrova33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8143900" y="57150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05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" y="1061278"/>
            <a:ext cx="8229600" cy="1367590"/>
          </a:xfrm>
        </p:spPr>
        <p:txBody>
          <a:bodyPr>
            <a:noAutofit/>
          </a:bodyPr>
          <a:lstStyle/>
          <a:p>
            <a:pPr algn="ctr"/>
            <a:r>
              <a:rPr lang="en-US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School is fun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учитель\Рабочий стол\dlya_uchitel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522" y="2564904"/>
            <a:ext cx="3095204" cy="2983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0517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tasks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our lesson are</a:t>
            </a:r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059" y="1484784"/>
            <a:ext cx="6518221" cy="4536504"/>
          </a:xfrm>
        </p:spPr>
        <p:txBody>
          <a:bodyPr>
            <a:normAutofit/>
          </a:bodyPr>
          <a:lstStyle/>
          <a:p>
            <a:pPr hangingPunct="0"/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to </a:t>
            </a:r>
            <a:r>
              <a:rPr lang="en-US" sz="3200" b="1" dirty="0">
                <a:solidFill>
                  <a:srgbClr val="C00000"/>
                </a:solidFill>
              </a:rPr>
              <a:t>tell </a:t>
            </a:r>
            <a:r>
              <a:rPr lang="en-US" sz="3200" dirty="0"/>
              <a:t>about school things </a:t>
            </a:r>
            <a:endParaRPr lang="ru-RU" sz="3200" dirty="0"/>
          </a:p>
          <a:p>
            <a:pPr lvl="0" hangingPunct="0"/>
            <a:r>
              <a:rPr lang="en-US" sz="3200" b="1" dirty="0">
                <a:solidFill>
                  <a:srgbClr val="C00000"/>
                </a:solidFill>
              </a:rPr>
              <a:t> to ask </a:t>
            </a:r>
            <a:r>
              <a:rPr lang="en-US" sz="3200" dirty="0"/>
              <a:t>your classmate to lend you a thing you need;</a:t>
            </a:r>
            <a:endParaRPr lang="ru-RU" sz="3200" dirty="0"/>
          </a:p>
          <a:p>
            <a:pPr lvl="0" hangingPunct="0"/>
            <a:r>
              <a:rPr lang="en-US" sz="3200" b="1" dirty="0" smtClean="0">
                <a:solidFill>
                  <a:srgbClr val="C00000"/>
                </a:solidFill>
              </a:rPr>
              <a:t>to read </a:t>
            </a:r>
            <a:r>
              <a:rPr lang="en-US" sz="3200" dirty="0"/>
              <a:t>the text and </a:t>
            </a:r>
            <a:r>
              <a:rPr lang="en-US" sz="3200" b="1" dirty="0">
                <a:solidFill>
                  <a:srgbClr val="C00000"/>
                </a:solidFill>
              </a:rPr>
              <a:t>choose</a:t>
            </a:r>
            <a:r>
              <a:rPr lang="en-US" sz="3200" dirty="0"/>
              <a:t> the information we need;</a:t>
            </a:r>
            <a:endParaRPr lang="ru-RU" sz="3200" dirty="0"/>
          </a:p>
          <a:p>
            <a:pPr lvl="0" hangingPunct="0"/>
            <a:r>
              <a:rPr lang="en-US" sz="3200" b="1" dirty="0">
                <a:solidFill>
                  <a:srgbClr val="C00000"/>
                </a:solidFill>
              </a:rPr>
              <a:t> to repeat  </a:t>
            </a:r>
            <a:r>
              <a:rPr lang="en-US" sz="3200" dirty="0"/>
              <a:t>some verbs in  Past  Simple form</a:t>
            </a:r>
            <a:endParaRPr lang="ru-RU" sz="3200" dirty="0"/>
          </a:p>
          <a:p>
            <a:pPr lvl="0" hangingPunct="0"/>
            <a:r>
              <a:rPr lang="en-US" sz="3200" b="1" dirty="0">
                <a:solidFill>
                  <a:srgbClr val="C00000"/>
                </a:solidFill>
              </a:rPr>
              <a:t>to make</a:t>
            </a:r>
            <a:r>
              <a:rPr lang="en-US" sz="3200" dirty="0"/>
              <a:t> project about  class</a:t>
            </a:r>
            <a:endParaRPr lang="ru-RU" sz="32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учитель\Рабочий стол\45852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102" y="1084141"/>
            <a:ext cx="1307691" cy="789846"/>
          </a:xfrm>
          <a:prstGeom prst="rect">
            <a:avLst/>
          </a:prstGeom>
          <a:noFill/>
        </p:spPr>
      </p:pic>
      <p:pic>
        <p:nvPicPr>
          <p:cNvPr id="2052" name="Picture 4" descr="C:\Documents and Settings\учитель\Рабочий стол\25585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6135" y="1084141"/>
            <a:ext cx="922200" cy="1071570"/>
          </a:xfrm>
          <a:prstGeom prst="rect">
            <a:avLst/>
          </a:prstGeom>
          <a:noFill/>
        </p:spPr>
      </p:pic>
      <p:pic>
        <p:nvPicPr>
          <p:cNvPr id="2053" name="Picture 5" descr="C:\Documents and Settings\учитель\Рабочий стол\karandash 4ernobeli-500x5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5458" y="701711"/>
            <a:ext cx="928694" cy="928694"/>
          </a:xfrm>
          <a:prstGeom prst="rect">
            <a:avLst/>
          </a:prstGeom>
          <a:noFill/>
        </p:spPr>
      </p:pic>
      <p:pic>
        <p:nvPicPr>
          <p:cNvPr id="2054" name="Picture 6" descr="C:\Documents and Settings\учитель\Рабочий стол\thorka_penal_ozornicia_s_napoln._vd_enl.jpg"/>
          <p:cNvPicPr>
            <a:picLocks noChangeAspect="1" noChangeArrowheads="1"/>
          </p:cNvPicPr>
          <p:nvPr/>
        </p:nvPicPr>
        <p:blipFill>
          <a:blip r:embed="rId6" cstate="print"/>
          <a:srcRect t="20689" b="24138"/>
          <a:stretch>
            <a:fillRect/>
          </a:stretch>
        </p:blipFill>
        <p:spPr bwMode="auto">
          <a:xfrm>
            <a:off x="5251557" y="1242458"/>
            <a:ext cx="1428760" cy="788291"/>
          </a:xfrm>
          <a:prstGeom prst="rect">
            <a:avLst/>
          </a:prstGeom>
          <a:noFill/>
        </p:spPr>
      </p:pic>
      <p:pic>
        <p:nvPicPr>
          <p:cNvPr id="2055" name="Picture 7" descr="C:\Documents and Settings\учитель\Рабочий стол\freedom-of-information-640x480.jpg"/>
          <p:cNvPicPr>
            <a:picLocks noChangeAspect="1" noChangeArrowheads="1"/>
          </p:cNvPicPr>
          <p:nvPr/>
        </p:nvPicPr>
        <p:blipFill>
          <a:blip r:embed="rId7" cstate="print"/>
          <a:srcRect t="6838" r="5128"/>
          <a:stretch>
            <a:fillRect/>
          </a:stretch>
        </p:blipFill>
        <p:spPr bwMode="auto">
          <a:xfrm>
            <a:off x="7157722" y="898476"/>
            <a:ext cx="1551841" cy="1142910"/>
          </a:xfrm>
          <a:prstGeom prst="rect">
            <a:avLst/>
          </a:prstGeom>
          <a:noFill/>
        </p:spPr>
      </p:pic>
      <p:pic>
        <p:nvPicPr>
          <p:cNvPr id="2056" name="Picture 8" descr="C:\Documents and Settings\учитель\Рабочий стол\z00000375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5226" y="2571744"/>
            <a:ext cx="775075" cy="928694"/>
          </a:xfrm>
          <a:prstGeom prst="rect">
            <a:avLst/>
          </a:prstGeom>
          <a:noFill/>
        </p:spPr>
      </p:pic>
      <p:pic>
        <p:nvPicPr>
          <p:cNvPr id="2057" name="Picture 9" descr="C:\Documents and Settings\учитель\Рабочий стол\1252889137_vb2r8braqtjqsct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23040" y="2611290"/>
            <a:ext cx="915835" cy="1333741"/>
          </a:xfrm>
          <a:prstGeom prst="rect">
            <a:avLst/>
          </a:prstGeom>
          <a:noFill/>
        </p:spPr>
      </p:pic>
      <p:pic>
        <p:nvPicPr>
          <p:cNvPr id="2058" name="Picture 10" descr="C:\Documents and Settings\учитель\Рабочий стол\dfRzM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07917" y="2634403"/>
            <a:ext cx="1357322" cy="1019079"/>
          </a:xfrm>
          <a:prstGeom prst="rect">
            <a:avLst/>
          </a:prstGeom>
          <a:noFill/>
        </p:spPr>
      </p:pic>
      <p:pic>
        <p:nvPicPr>
          <p:cNvPr id="2059" name="Picture 11" descr="C:\Documents and Settings\учитель\Рабочий стол\210140_x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0886" y="3953208"/>
            <a:ext cx="1143008" cy="1143008"/>
          </a:xfrm>
          <a:prstGeom prst="rect">
            <a:avLst/>
          </a:prstGeom>
          <a:noFill/>
        </p:spPr>
      </p:pic>
      <p:pic>
        <p:nvPicPr>
          <p:cNvPr id="2060" name="Picture 12" descr="C:\Documents and Settings\учитель\Рабочий стол\25LV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58803" y="4081643"/>
            <a:ext cx="1285884" cy="1014573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675" y="185720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It’s a pen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11311" y="2048524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It’s a rubber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8642" y="1535813"/>
            <a:ext cx="2075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It’s a pencil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0170" y="2053779"/>
            <a:ext cx="2776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It’s a pencil box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57722" y="1970418"/>
            <a:ext cx="18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It’s a book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68239" y="3429988"/>
            <a:ext cx="3195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It’s an exercise book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22470" y="3877609"/>
            <a:ext cx="2774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It’s a dictionary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22872" y="3558423"/>
            <a:ext cx="2949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It’s colored pencils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6102" y="5099543"/>
            <a:ext cx="1690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It’s a ruler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1742" y="5156007"/>
            <a:ext cx="3300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It’s a pencil-</a:t>
            </a:r>
            <a:r>
              <a:rPr lang="en-US" sz="2800" b="1" dirty="0" err="1" smtClean="0">
                <a:solidFill>
                  <a:srgbClr val="002060"/>
                </a:solidFill>
              </a:rPr>
              <a:t>sarpener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11190" y="5644045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16832"/>
            <a:ext cx="7759774" cy="13063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Now ,lets find all these words in this picture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</a:b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024280" cy="936104"/>
          </a:xfrm>
        </p:spPr>
        <p:txBody>
          <a:bodyPr>
            <a:normAutofit fontScale="90000"/>
          </a:bodyPr>
          <a:lstStyle/>
          <a:p>
            <a:pPr algn="ctr" hangingPunct="0"/>
            <a:r>
              <a:rPr lang="en-US" b="1" dirty="0" smtClean="0"/>
              <a:t> </a:t>
            </a:r>
            <a:r>
              <a:rPr lang="en-US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Please read the sentences </a:t>
            </a: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give right answer</a:t>
            </a: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348880"/>
            <a:ext cx="7886700" cy="3416847"/>
          </a:xfrm>
        </p:spPr>
        <p:txBody>
          <a:bodyPr>
            <a:normAutofit/>
          </a:bodyPr>
          <a:lstStyle/>
          <a:p>
            <a:pPr hangingPunct="0"/>
            <a:r>
              <a:rPr lang="en-US" sz="3500" b="1" dirty="0" smtClean="0">
                <a:solidFill>
                  <a:srgbClr val="002060"/>
                </a:solidFill>
              </a:rPr>
              <a:t>I </a:t>
            </a:r>
            <a:r>
              <a:rPr lang="en-US" sz="3500" b="1" dirty="0">
                <a:solidFill>
                  <a:srgbClr val="002060"/>
                </a:solidFill>
              </a:rPr>
              <a:t>draw  with a pencil/ a ruler.</a:t>
            </a:r>
            <a:endParaRPr lang="ru-RU" sz="3500" b="1" dirty="0">
              <a:solidFill>
                <a:srgbClr val="002060"/>
              </a:solidFill>
            </a:endParaRPr>
          </a:p>
          <a:p>
            <a:pPr lvl="0" hangingPunct="0"/>
            <a:r>
              <a:rPr lang="en-US" sz="3500" b="1" dirty="0">
                <a:solidFill>
                  <a:srgbClr val="002060"/>
                </a:solidFill>
              </a:rPr>
              <a:t>I write with a pen /a rubber.</a:t>
            </a:r>
            <a:endParaRPr lang="ru-RU" sz="3500" b="1" dirty="0">
              <a:solidFill>
                <a:srgbClr val="002060"/>
              </a:solidFill>
            </a:endParaRPr>
          </a:p>
          <a:p>
            <a:pPr lvl="0" hangingPunct="0"/>
            <a:r>
              <a:rPr lang="en-US" sz="3500" b="1" dirty="0">
                <a:solidFill>
                  <a:srgbClr val="002060"/>
                </a:solidFill>
              </a:rPr>
              <a:t>I write in my book / in my exercise book.</a:t>
            </a:r>
            <a:endParaRPr lang="ru-RU" sz="3500" b="1" dirty="0">
              <a:solidFill>
                <a:srgbClr val="002060"/>
              </a:solidFill>
            </a:endParaRPr>
          </a:p>
          <a:p>
            <a:pPr lvl="0" hangingPunct="0"/>
            <a:r>
              <a:rPr lang="en-US" sz="3500" b="1" dirty="0">
                <a:solidFill>
                  <a:srgbClr val="002060"/>
                </a:solidFill>
              </a:rPr>
              <a:t>I sit on a chair / on a desk.</a:t>
            </a:r>
            <a:endParaRPr lang="ru-RU" sz="3500" b="1" dirty="0">
              <a:solidFill>
                <a:srgbClr val="002060"/>
              </a:solidFill>
            </a:endParaRPr>
          </a:p>
          <a:p>
            <a:pPr lvl="0" hangingPunct="0"/>
            <a:r>
              <a:rPr lang="en-US" sz="3500" b="1" dirty="0">
                <a:solidFill>
                  <a:srgbClr val="002060"/>
                </a:solidFill>
              </a:rPr>
              <a:t>I go to school with my friends / with my teacher.</a:t>
            </a:r>
            <a:endParaRPr lang="ru-RU" sz="3500" b="1" dirty="0">
              <a:solidFill>
                <a:srgbClr val="002060"/>
              </a:solidFill>
            </a:endParaRP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Put the sentences  in the correct order and act out the dialogues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6823670" cy="4824536"/>
          </a:xfrm>
        </p:spPr>
        <p:txBody>
          <a:bodyPr>
            <a:normAutofit fontScale="70000" lnSpcReduction="20000"/>
          </a:bodyPr>
          <a:lstStyle/>
          <a:p>
            <a:pPr hangingPunct="0">
              <a:buNone/>
            </a:pPr>
            <a:endParaRPr lang="ru-RU" dirty="0"/>
          </a:p>
          <a:p>
            <a:pPr hangingPunct="0"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1</a:t>
            </a:r>
            <a:r>
              <a:rPr lang="en-US" sz="4000" b="1" dirty="0">
                <a:solidFill>
                  <a:srgbClr val="00B050"/>
                </a:solidFill>
              </a:rPr>
              <a:t>)-Yes. Here you </a:t>
            </a:r>
            <a:r>
              <a:rPr lang="en-US" sz="4000" b="1" dirty="0" smtClean="0">
                <a:solidFill>
                  <a:srgbClr val="00B050"/>
                </a:solidFill>
              </a:rPr>
              <a:t>are.</a:t>
            </a:r>
            <a:endParaRPr lang="ru-RU" sz="4000" b="1" dirty="0">
              <a:solidFill>
                <a:srgbClr val="00B05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-Could you give me a red pencil, please?</a:t>
            </a:r>
            <a:endParaRPr lang="ru-RU" sz="4000" b="1" dirty="0">
              <a:solidFill>
                <a:srgbClr val="00B05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00B050"/>
                </a:solidFill>
              </a:rPr>
              <a:t>-Thank </a:t>
            </a:r>
            <a:r>
              <a:rPr lang="en-US" sz="4000" b="1" dirty="0" smtClean="0">
                <a:solidFill>
                  <a:srgbClr val="00B050"/>
                </a:solidFill>
              </a:rPr>
              <a:t>you</a:t>
            </a:r>
          </a:p>
          <a:p>
            <a:pPr hangingPunct="0">
              <a:buNone/>
            </a:pPr>
            <a:endParaRPr lang="ru-RU" sz="1100" b="1" dirty="0">
              <a:solidFill>
                <a:srgbClr val="00B05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2)-It’s OK. I’ll ask </a:t>
            </a:r>
            <a:r>
              <a:rPr lang="en-US" sz="4000" b="1" dirty="0" err="1">
                <a:solidFill>
                  <a:srgbClr val="FF0000"/>
                </a:solidFill>
              </a:rPr>
              <a:t>Dasha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ru-RU" sz="4000" b="1" dirty="0">
              <a:solidFill>
                <a:srgbClr val="FF000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-I’m afraid I left it at home.</a:t>
            </a:r>
            <a:endParaRPr lang="ru-RU" sz="4000" b="1" dirty="0">
              <a:solidFill>
                <a:srgbClr val="FF000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-Could you give me a rubber, please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</a:p>
          <a:p>
            <a:pPr hangingPunct="0">
              <a:buNone/>
            </a:pPr>
            <a:endParaRPr lang="ru-RU" sz="1100" b="1" dirty="0">
              <a:solidFill>
                <a:srgbClr val="FF000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3)- Could you give me a dictionary, please?</a:t>
            </a:r>
            <a:endParaRPr lang="ru-RU" sz="4000" b="1" dirty="0">
              <a:solidFill>
                <a:srgbClr val="00206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-Thank you very much.</a:t>
            </a:r>
            <a:endParaRPr lang="ru-RU" sz="4000" b="1" dirty="0">
              <a:solidFill>
                <a:srgbClr val="002060"/>
              </a:solidFill>
            </a:endParaRPr>
          </a:p>
          <a:p>
            <a:pPr hangingPunc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-Yes, of course.</a:t>
            </a:r>
            <a:endParaRPr lang="ru-RU" sz="4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Put the  letters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714488"/>
            <a:ext cx="6286544" cy="421484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**board,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rul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penc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pener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mputer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n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tebook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felt-t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 pen,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****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nary,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sroom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booksh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lf, pl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nt.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Put the  letters</a:t>
            </a:r>
            <a:endParaRPr lang="ru-RU" sz="5400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643042" y="1825625"/>
            <a:ext cx="5857916" cy="48180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Bla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board, rul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penc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l, sh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pener, 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mputer, n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tebook, felt-t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 pen, di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ctio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nary, cl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sroom, booksh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lf, pl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nt.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1102</TotalTime>
  <Words>430</Words>
  <Application>Microsoft Office PowerPoint</Application>
  <PresentationFormat>Экран (4:3)</PresentationFormat>
  <Paragraphs>86</Paragraphs>
  <Slides>16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School is fun</vt:lpstr>
      <vt:lpstr>The tasks of our lesson are </vt:lpstr>
      <vt:lpstr>Слайд 4</vt:lpstr>
      <vt:lpstr> Now ,lets find all these words in this picture </vt:lpstr>
      <vt:lpstr> Please read the sentences   and give right answer</vt:lpstr>
      <vt:lpstr> Put the sentences  in the correct order and act out the dialogues </vt:lpstr>
      <vt:lpstr>Put the  letters</vt:lpstr>
      <vt:lpstr> Put the  letters</vt:lpstr>
      <vt:lpstr>Слайд 10</vt:lpstr>
      <vt:lpstr>Past Simple</vt:lpstr>
      <vt:lpstr>Слайд 12</vt:lpstr>
      <vt:lpstr> Jason and  Becky at school</vt:lpstr>
      <vt:lpstr>Our projects</vt:lpstr>
      <vt:lpstr>Слайд 15</vt:lpstr>
      <vt:lpstr>Слайд 16</vt:lpstr>
    </vt:vector>
  </TitlesOfParts>
  <Company>Инсарская СОШ№2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1</cp:lastModifiedBy>
  <cp:revision>51</cp:revision>
  <dcterms:created xsi:type="dcterms:W3CDTF">2014-03-12T05:04:19Z</dcterms:created>
  <dcterms:modified xsi:type="dcterms:W3CDTF">2014-03-15T10:12:16Z</dcterms:modified>
</cp:coreProperties>
</file>