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79" r:id="rId3"/>
    <p:sldId id="280" r:id="rId4"/>
    <p:sldId id="281" r:id="rId5"/>
    <p:sldId id="282" r:id="rId6"/>
    <p:sldId id="257" r:id="rId7"/>
    <p:sldId id="256" r:id="rId8"/>
    <p:sldId id="258" r:id="rId9"/>
    <p:sldId id="259" r:id="rId10"/>
    <p:sldId id="260" r:id="rId11"/>
    <p:sldId id="291" r:id="rId12"/>
    <p:sldId id="261" r:id="rId13"/>
    <p:sldId id="262" r:id="rId14"/>
    <p:sldId id="292" r:id="rId15"/>
    <p:sldId id="283" r:id="rId16"/>
    <p:sldId id="263" r:id="rId17"/>
    <p:sldId id="264" r:id="rId18"/>
    <p:sldId id="295" r:id="rId19"/>
    <p:sldId id="284" r:id="rId20"/>
    <p:sldId id="265" r:id="rId21"/>
    <p:sldId id="293" r:id="rId22"/>
    <p:sldId id="266" r:id="rId23"/>
    <p:sldId id="267" r:id="rId24"/>
    <p:sldId id="294" r:id="rId25"/>
    <p:sldId id="268" r:id="rId26"/>
    <p:sldId id="269" r:id="rId27"/>
    <p:sldId id="270" r:id="rId28"/>
    <p:sldId id="271" r:id="rId29"/>
    <p:sldId id="272" r:id="rId30"/>
    <p:sldId id="273" r:id="rId31"/>
    <p:sldId id="274" r:id="rId32"/>
    <p:sldId id="275" r:id="rId33"/>
    <p:sldId id="276" r:id="rId34"/>
    <p:sldId id="277" r:id="rId35"/>
    <p:sldId id="278" r:id="rId36"/>
    <p:sldId id="285" r:id="rId37"/>
    <p:sldId id="286" r:id="rId38"/>
    <p:sldId id="287" r:id="rId39"/>
    <p:sldId id="288" r:id="rId40"/>
    <p:sldId id="289" r:id="rId41"/>
    <p:sldId id="290"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4624" autoAdjust="0"/>
  </p:normalViewPr>
  <p:slideViewPr>
    <p:cSldViewPr>
      <p:cViewPr varScale="1">
        <p:scale>
          <a:sx n="65" d="100"/>
          <a:sy n="65" d="100"/>
        </p:scale>
        <p:origin x="-14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714360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123949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1268395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21505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70618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53525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21022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70565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675476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412791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95970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1376550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3065247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33859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183929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2014531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265181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175398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336363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255426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256431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D2F0B-D9FA-40BF-B1F9-84F9571CC82C}" type="datetimeFigureOut">
              <a:rPr lang="en-US" smtClean="0"/>
              <a:pPr/>
              <a:t>12/13/2013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3073833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D2F0B-D9FA-40BF-B1F9-84F9571CC82C}" type="datetimeFigureOut">
              <a:rPr lang="en-US" smtClean="0"/>
              <a:pPr/>
              <a:t>12/13/2013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2EA0B-A3A9-403F-A555-A771D446877C}" type="slidenum">
              <a:rPr lang="en-US" smtClean="0"/>
              <a:pPr/>
              <a:t>‹#›</a:t>
            </a:fld>
            <a:endParaRPr lang="en-US"/>
          </a:p>
        </p:txBody>
      </p:sp>
    </p:spTree>
    <p:extLst>
      <p:ext uri="{BB962C8B-B14F-4D97-AF65-F5344CB8AC3E}">
        <p14:creationId xmlns:p14="http://schemas.microsoft.com/office/powerpoint/2010/main" xmlns="" val="3855337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140016-585A-4C87-980A-043F5BC16911}" type="datetimeFigureOut">
              <a:rPr lang="en-US" smtClean="0">
                <a:solidFill>
                  <a:prstClr val="white">
                    <a:tint val="75000"/>
                  </a:prstClr>
                </a:solidFill>
              </a:rPr>
              <a:pPr/>
              <a:t>12/13/2013</a:t>
            </a:fld>
            <a:endParaRPr lang="en-US">
              <a:solidFill>
                <a:prstClr val="white">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6C888-C94B-47DA-8AE8-E02809F266F1}"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 xmlns:p14="http://schemas.microsoft.com/office/powerpoint/2010/main" val="22101148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err="1" smtClean="0">
                <a:solidFill>
                  <a:srgbClr val="FFFF00"/>
                </a:solidFill>
                <a:latin typeface="Arial" panose="020B0604020202020204" pitchFamily="34" charset="0"/>
                <a:cs typeface="Arial" panose="020B0604020202020204" pitchFamily="34" charset="0"/>
              </a:rPr>
              <a:t>Proyek</a:t>
            </a:r>
            <a:r>
              <a:rPr lang="en-US" dirty="0" smtClean="0">
                <a:solidFill>
                  <a:srgbClr val="FFFF00"/>
                </a:solidFill>
                <a:latin typeface="Arial" panose="020B0604020202020204" pitchFamily="34" charset="0"/>
                <a:cs typeface="Arial" panose="020B0604020202020204" pitchFamily="34" charset="0"/>
              </a:rPr>
              <a:t> 1</a:t>
            </a:r>
            <a:br>
              <a:rPr lang="en-US" dirty="0" smtClean="0">
                <a:solidFill>
                  <a:srgbClr val="FFFF00"/>
                </a:solidFill>
                <a:latin typeface="Arial" panose="020B0604020202020204" pitchFamily="34" charset="0"/>
                <a:cs typeface="Arial" panose="020B0604020202020204" pitchFamily="34" charset="0"/>
              </a:rPr>
            </a:br>
            <a:r>
              <a:rPr lang="en-US" dirty="0" err="1" smtClean="0">
                <a:solidFill>
                  <a:srgbClr val="FFFF00"/>
                </a:solidFill>
                <a:latin typeface="Arial" panose="020B0604020202020204" pitchFamily="34" charset="0"/>
                <a:cs typeface="Arial" panose="020B0604020202020204" pitchFamily="34" charset="0"/>
              </a:rPr>
              <a:t>Keahlian</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Teknologi</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Sehari-hari</a:t>
            </a:r>
            <a:endParaRPr lang="en-US"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43000" y="3602038"/>
            <a:ext cx="6858000" cy="3255962"/>
          </a:xfrm>
        </p:spPr>
        <p:txBody>
          <a:bodyPr>
            <a:normAutofit/>
          </a:bodyPr>
          <a:lstStyle/>
          <a:p>
            <a:r>
              <a:rPr lang="en-US" dirty="0" smtClean="0"/>
              <a:t>Raymond McLeod, Jr.</a:t>
            </a:r>
          </a:p>
          <a:p>
            <a:r>
              <a:rPr lang="en-US" dirty="0" smtClean="0"/>
              <a:t>George P. Schell</a:t>
            </a:r>
          </a:p>
          <a:p>
            <a:r>
              <a:rPr lang="en-US" dirty="0" err="1" smtClean="0"/>
              <a:t>Sistem</a:t>
            </a:r>
            <a:r>
              <a:rPr lang="en-US" dirty="0" smtClean="0"/>
              <a:t> </a:t>
            </a:r>
            <a:r>
              <a:rPr lang="en-US" dirty="0" err="1" smtClean="0"/>
              <a:t>Informasi</a:t>
            </a:r>
            <a:r>
              <a:rPr lang="en-US" dirty="0" smtClean="0"/>
              <a:t> </a:t>
            </a:r>
            <a:r>
              <a:rPr lang="en-US" dirty="0" err="1" smtClean="0"/>
              <a:t>Manajemen</a:t>
            </a:r>
            <a:r>
              <a:rPr lang="en-US" dirty="0" smtClean="0"/>
              <a:t> (</a:t>
            </a:r>
            <a:r>
              <a:rPr lang="en-US" dirty="0" err="1" smtClean="0"/>
              <a:t>Edisi</a:t>
            </a:r>
            <a:r>
              <a:rPr lang="en-US" dirty="0" smtClean="0"/>
              <a:t> 10)</a:t>
            </a:r>
          </a:p>
          <a:p>
            <a:r>
              <a:rPr lang="en-US" dirty="0" err="1" smtClean="0"/>
              <a:t>Dosen</a:t>
            </a:r>
            <a:r>
              <a:rPr lang="en-US" dirty="0" smtClean="0"/>
              <a:t>:</a:t>
            </a:r>
          </a:p>
          <a:p>
            <a:r>
              <a:rPr lang="en-US" dirty="0" smtClean="0"/>
              <a:t>Dr. </a:t>
            </a:r>
            <a:r>
              <a:rPr lang="en-US" dirty="0" err="1" smtClean="0"/>
              <a:t>Wonny</a:t>
            </a:r>
            <a:r>
              <a:rPr lang="en-US" dirty="0" smtClean="0"/>
              <a:t> A. </a:t>
            </a:r>
            <a:r>
              <a:rPr lang="en-US" dirty="0" err="1" smtClean="0"/>
              <a:t>Ridwan</a:t>
            </a:r>
            <a:r>
              <a:rPr lang="en-US" dirty="0" smtClean="0"/>
              <a:t>, MM,SE</a:t>
            </a:r>
          </a:p>
          <a:p>
            <a:endParaRPr lang="en-US" dirty="0"/>
          </a:p>
        </p:txBody>
      </p:sp>
    </p:spTree>
    <p:extLst>
      <p:ext uri="{BB962C8B-B14F-4D97-AF65-F5344CB8AC3E}">
        <p14:creationId xmlns="" xmlns:p14="http://schemas.microsoft.com/office/powerpoint/2010/main" val="1518396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ystem properties.pn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200" dirty="0" smtClean="0">
                <a:solidFill>
                  <a:srgbClr val="FFFF00"/>
                </a:solidFill>
                <a:latin typeface="Arial" pitchFamily="34" charset="0"/>
                <a:cs typeface="Arial" pitchFamily="34" charset="0"/>
              </a:rPr>
              <a:t>Pembaruan ( Update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762000"/>
            <a:ext cx="9144000" cy="6096000"/>
          </a:xfrm>
        </p:spPr>
        <p:txBody>
          <a:bodyPr>
            <a:normAutofit/>
          </a:bodyPr>
          <a:lstStyle/>
          <a:p>
            <a:pPr>
              <a:buNone/>
            </a:pPr>
            <a:r>
              <a:rPr lang="en-US" sz="2400" dirty="0" smtClean="0">
                <a:solidFill>
                  <a:schemeClr val="bg1"/>
                </a:solidFill>
                <a:latin typeface="Arial" pitchFamily="34" charset="0"/>
                <a:cs typeface="Arial" pitchFamily="34" charset="0"/>
              </a:rPr>
              <a:t>Tujuan pembaruan Windows adalah menyempurnakan program </a:t>
            </a:r>
          </a:p>
          <a:p>
            <a:pPr>
              <a:buNone/>
            </a:pPr>
            <a:r>
              <a:rPr lang="en-US" sz="2400" dirty="0" smtClean="0">
                <a:solidFill>
                  <a:schemeClr val="bg1"/>
                </a:solidFill>
                <a:latin typeface="Arial" pitchFamily="34" charset="0"/>
                <a:cs typeface="Arial" pitchFamily="34" charset="0"/>
              </a:rPr>
              <a:t>dari system operasi untuk menghindari layar biru ( Blue Screen ) , </a:t>
            </a:r>
          </a:p>
          <a:p>
            <a:pPr>
              <a:buNone/>
            </a:pPr>
            <a:r>
              <a:rPr lang="en-US" sz="2400" dirty="0" smtClean="0">
                <a:solidFill>
                  <a:schemeClr val="bg1"/>
                </a:solidFill>
                <a:latin typeface="Arial" pitchFamily="34" charset="0"/>
                <a:cs typeface="Arial" pitchFamily="34" charset="0"/>
              </a:rPr>
              <a:t>Crash Program , Kompatibilitas Akses Program dengan Pihak </a:t>
            </a:r>
          </a:p>
          <a:p>
            <a:pPr>
              <a:buNone/>
            </a:pPr>
            <a:r>
              <a:rPr lang="en-US" sz="2400" dirty="0" smtClean="0">
                <a:solidFill>
                  <a:schemeClr val="bg1"/>
                </a:solidFill>
                <a:latin typeface="Arial" pitchFamily="34" charset="0"/>
                <a:cs typeface="Arial" pitchFamily="34" charset="0"/>
              </a:rPr>
              <a:t>Microsoft ataupun Program lain, Security atau kemanan yang </a:t>
            </a:r>
          </a:p>
          <a:p>
            <a:pPr>
              <a:buNone/>
            </a:pPr>
            <a:r>
              <a:rPr lang="en-US" sz="2400" dirty="0" smtClean="0">
                <a:solidFill>
                  <a:schemeClr val="bg1"/>
                </a:solidFill>
                <a:latin typeface="Arial" pitchFamily="34" charset="0"/>
                <a:cs typeface="Arial" pitchFamily="34" charset="0"/>
              </a:rPr>
              <a:t>sebelumnya terdapat bug atau celah yang dapat menjadikan </a:t>
            </a:r>
          </a:p>
          <a:p>
            <a:pPr>
              <a:buNone/>
            </a:pPr>
            <a:r>
              <a:rPr lang="en-US" sz="2400" dirty="0" smtClean="0">
                <a:solidFill>
                  <a:schemeClr val="bg1"/>
                </a:solidFill>
                <a:latin typeface="Arial" pitchFamily="34" charset="0"/>
                <a:cs typeface="Arial" pitchFamily="34" charset="0"/>
              </a:rPr>
              <a:t>dapat dengan mudah disusupi oleh Virus, Trojan atau pun </a:t>
            </a:r>
          </a:p>
          <a:p>
            <a:pPr>
              <a:buNone/>
            </a:pPr>
            <a:r>
              <a:rPr lang="en-US" sz="2400" dirty="0" smtClean="0">
                <a:solidFill>
                  <a:schemeClr val="bg1"/>
                </a:solidFill>
                <a:latin typeface="Arial" pitchFamily="34" charset="0"/>
                <a:cs typeface="Arial" pitchFamily="34" charset="0"/>
              </a:rPr>
              <a:t>malware yang terselip dengan tidak disengaja saat anda </a:t>
            </a:r>
          </a:p>
          <a:p>
            <a:pPr>
              <a:buNone/>
            </a:pPr>
            <a:r>
              <a:rPr lang="en-US" sz="2400" dirty="0" smtClean="0">
                <a:solidFill>
                  <a:schemeClr val="bg1"/>
                </a:solidFill>
                <a:latin typeface="Arial" pitchFamily="34" charset="0"/>
                <a:cs typeface="Arial" pitchFamily="34" charset="0"/>
              </a:rPr>
              <a:t>berselancar di internet.</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dirty="0" smtClean="0">
                <a:solidFill>
                  <a:schemeClr val="bg1"/>
                </a:solidFill>
                <a:latin typeface="Arial" pitchFamily="34" charset="0"/>
                <a:cs typeface="Arial" pitchFamily="34" charset="0"/>
              </a:rPr>
              <a:t>Cara untuk Meng Update Windows :</a:t>
            </a:r>
          </a:p>
          <a:p>
            <a:pPr marL="457200" indent="-457200">
              <a:buAutoNum type="arabicPeriod"/>
            </a:pPr>
            <a:r>
              <a:rPr lang="en-US" sz="2400" dirty="0" smtClean="0">
                <a:solidFill>
                  <a:schemeClr val="bg1"/>
                </a:solidFill>
                <a:latin typeface="Arial" pitchFamily="34" charset="0"/>
                <a:cs typeface="Arial" pitchFamily="34" charset="0"/>
              </a:rPr>
              <a:t>Klik kanan pada Icon my computer </a:t>
            </a:r>
          </a:p>
          <a:p>
            <a:pPr marL="457200" indent="-457200">
              <a:buAutoNum type="arabicPeriod"/>
            </a:pPr>
            <a:r>
              <a:rPr lang="en-US" sz="2400" dirty="0" smtClean="0">
                <a:solidFill>
                  <a:schemeClr val="bg1"/>
                </a:solidFill>
                <a:latin typeface="Arial" pitchFamily="34" charset="0"/>
                <a:cs typeface="Arial" pitchFamily="34" charset="0"/>
              </a:rPr>
              <a:t>Klik Properties </a:t>
            </a:r>
          </a:p>
          <a:p>
            <a:pPr marL="457200" indent="-457200">
              <a:buNone/>
            </a:pPr>
            <a:endParaRPr lang="en-US" sz="2400" dirty="0" smtClean="0">
              <a:solidFill>
                <a:schemeClr val="bg1"/>
              </a:solidFill>
              <a:latin typeface="Arial" pitchFamily="34" charset="0"/>
              <a:cs typeface="Arial" pitchFamily="34" charset="0"/>
            </a:endParaRPr>
          </a:p>
          <a:p>
            <a:pPr marL="457200" indent="-457200">
              <a:buNone/>
            </a:pPr>
            <a:endParaRPr lang="en-US" sz="2400" dirty="0" smtClean="0">
              <a:solidFill>
                <a:schemeClr val="bg1"/>
              </a:solidFill>
              <a:latin typeface="Arial" pitchFamily="34" charset="0"/>
              <a:cs typeface="Arial" pitchFamily="34" charset="0"/>
            </a:endParaRPr>
          </a:p>
          <a:p>
            <a:pPr marL="457200" indent="-457200">
              <a:buNone/>
            </a:pPr>
            <a:endParaRPr lang="en-US" sz="2400" dirty="0">
              <a:solidFill>
                <a:schemeClr val="bg1"/>
              </a:solidFill>
              <a:latin typeface="Arial" pitchFamily="34" charset="0"/>
              <a:cs typeface="Arial" pitchFamily="34" charset="0"/>
            </a:endParaRPr>
          </a:p>
        </p:txBody>
      </p:sp>
      <p:pic>
        <p:nvPicPr>
          <p:cNvPr id="8" name="Picture 7" descr="cara update windows.png"/>
          <p:cNvPicPr>
            <a:picLocks noChangeAspect="1"/>
          </p:cNvPicPr>
          <p:nvPr/>
        </p:nvPicPr>
        <p:blipFill>
          <a:blip r:embed="rId2" cstate="print"/>
          <a:stretch>
            <a:fillRect/>
          </a:stretch>
        </p:blipFill>
        <p:spPr>
          <a:xfrm>
            <a:off x="0" y="1295400"/>
            <a:ext cx="9144000" cy="5562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457200" indent="-457200">
              <a:buAutoNum type="arabicPeriod"/>
            </a:pPr>
            <a:r>
              <a:rPr lang="en-US" dirty="0" smtClean="0">
                <a:solidFill>
                  <a:schemeClr val="bg1"/>
                </a:solidFill>
                <a:latin typeface="Arial" pitchFamily="34" charset="0"/>
                <a:cs typeface="Arial" pitchFamily="34" charset="0"/>
              </a:rPr>
              <a:t>Klik windows Update</a:t>
            </a:r>
          </a:p>
          <a:p>
            <a:pPr marL="457200" indent="-457200">
              <a:buAutoNum type="arabicPeriod"/>
            </a:pPr>
            <a:r>
              <a:rPr lang="en-US" dirty="0" smtClean="0">
                <a:solidFill>
                  <a:schemeClr val="bg1"/>
                </a:solidFill>
                <a:latin typeface="Arial" pitchFamily="34" charset="0"/>
                <a:cs typeface="Arial" pitchFamily="34" charset="0"/>
              </a:rPr>
              <a:t>Klis check for Update</a:t>
            </a:r>
          </a:p>
          <a:p>
            <a:endParaRPr lang="en-US" dirty="0"/>
          </a:p>
        </p:txBody>
      </p:sp>
      <p:pic>
        <p:nvPicPr>
          <p:cNvPr id="4" name="Picture 3" descr="Update.png"/>
          <p:cNvPicPr>
            <a:picLocks noChangeAspect="1"/>
          </p:cNvPicPr>
          <p:nvPr/>
        </p:nvPicPr>
        <p:blipFill>
          <a:blip r:embed="rId2" cstate="print"/>
          <a:stretch>
            <a:fillRect/>
          </a:stretch>
        </p:blipFill>
        <p:spPr>
          <a:xfrm>
            <a:off x="0" y="1143000"/>
            <a:ext cx="9144000" cy="5715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a:p>
        </p:txBody>
      </p:sp>
      <p:sp>
        <p:nvSpPr>
          <p:cNvPr id="4" name="Rectangle 3"/>
          <p:cNvSpPr/>
          <p:nvPr/>
        </p:nvSpPr>
        <p:spPr>
          <a:xfrm>
            <a:off x="0" y="0"/>
            <a:ext cx="9144000" cy="3785652"/>
          </a:xfrm>
          <a:prstGeom prst="rect">
            <a:avLst/>
          </a:prstGeom>
        </p:spPr>
        <p:txBody>
          <a:bodyPr wrap="square">
            <a:spAutoFit/>
          </a:bodyPr>
          <a:lstStyle/>
          <a:p>
            <a:pPr marL="457200" lvl="0" indent="-457200">
              <a:spcBef>
                <a:spcPct val="20000"/>
              </a:spcBef>
            </a:pPr>
            <a:r>
              <a:rPr lang="en-US" sz="2400" dirty="0" smtClean="0">
                <a:solidFill>
                  <a:prstClr val="white"/>
                </a:solidFill>
                <a:latin typeface="Arial" pitchFamily="34" charset="0"/>
                <a:cs typeface="Arial" pitchFamily="34" charset="0"/>
              </a:rPr>
              <a:t>Permasalahan Pembaruan ( update ) pada </a:t>
            </a:r>
          </a:p>
          <a:p>
            <a:pPr marL="457200" lvl="0" indent="-457200">
              <a:spcBef>
                <a:spcPct val="20000"/>
              </a:spcBef>
            </a:pPr>
            <a:r>
              <a:rPr lang="en-US" sz="2400" dirty="0" smtClean="0">
                <a:solidFill>
                  <a:prstClr val="white"/>
                </a:solidFill>
                <a:latin typeface="Arial" pitchFamily="34" charset="0"/>
                <a:cs typeface="Arial" pitchFamily="34" charset="0"/>
              </a:rPr>
              <a:t>sistem oprasi </a:t>
            </a:r>
          </a:p>
          <a:p>
            <a:pPr marL="457200" lvl="0" indent="-457200">
              <a:spcBef>
                <a:spcPct val="20000"/>
              </a:spcBef>
            </a:pPr>
            <a:r>
              <a:rPr lang="en-US" sz="2400" dirty="0" smtClean="0">
                <a:solidFill>
                  <a:prstClr val="white"/>
                </a:solidFill>
                <a:latin typeface="Arial" pitchFamily="34" charset="0"/>
                <a:cs typeface="Arial" pitchFamily="34" charset="0"/>
              </a:rPr>
              <a:t>windows:</a:t>
            </a:r>
          </a:p>
          <a:p>
            <a:pPr marL="457200" lvl="0" indent="-457200">
              <a:spcBef>
                <a:spcPct val="20000"/>
              </a:spcBef>
              <a:buFont typeface="Arial" pitchFamily="34" charset="0"/>
              <a:buAutoNum type="arabicPeriod"/>
            </a:pPr>
            <a:r>
              <a:rPr lang="en-US" sz="2400" dirty="0" smtClean="0">
                <a:solidFill>
                  <a:prstClr val="white"/>
                </a:solidFill>
                <a:latin typeface="Arial" pitchFamily="34" charset="0"/>
                <a:cs typeface="Arial" pitchFamily="34" charset="0"/>
              </a:rPr>
              <a:t>Kebanyakan orang yang hanya ingin memperbarui sistem oprasi nya dan Menolak untuk pembaruan produk Microsoft Office</a:t>
            </a:r>
          </a:p>
          <a:p>
            <a:pPr marL="457200" lvl="0" indent="-457200">
              <a:spcBef>
                <a:spcPct val="20000"/>
              </a:spcBef>
              <a:buFont typeface="Arial" pitchFamily="34" charset="0"/>
              <a:buAutoNum type="arabicPeriod"/>
            </a:pPr>
            <a:r>
              <a:rPr lang="en-US" sz="2400" dirty="0" smtClean="0">
                <a:solidFill>
                  <a:prstClr val="white"/>
                </a:solidFill>
                <a:latin typeface="Arial" pitchFamily="34" charset="0"/>
                <a:cs typeface="Arial" pitchFamily="34" charset="0"/>
              </a:rPr>
              <a:t> Diperlukan akses Internet berkecepatan tinggi  Untuk mendapatkan pembaruan pada sistem oprasi windows</a:t>
            </a:r>
          </a:p>
          <a:p>
            <a:pPr marL="457200" lvl="0" indent="-457200">
              <a:spcBef>
                <a:spcPct val="20000"/>
              </a:spcBef>
            </a:pPr>
            <a:endParaRPr lang="en-US" sz="2400" dirty="0" smtClean="0">
              <a:solidFill>
                <a:prstClr val="whit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sz="3200" dirty="0" smtClean="0">
                <a:solidFill>
                  <a:srgbClr val="FFFF00"/>
                </a:solidFill>
                <a:latin typeface="Arial" pitchFamily="34" charset="0"/>
                <a:cs typeface="Arial" pitchFamily="34" charset="0"/>
              </a:rPr>
              <a:t>PERANTI LUNAK APLIKASI</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3000"/>
            <a:ext cx="9144000" cy="5715000"/>
          </a:xfrm>
        </p:spPr>
        <p:txBody>
          <a:bodyPr/>
          <a:lstStyle/>
          <a:p>
            <a:pPr>
              <a:buNone/>
            </a:pPr>
            <a:r>
              <a:rPr lang="en-US" sz="2400" dirty="0" smtClean="0">
                <a:solidFill>
                  <a:schemeClr val="bg1"/>
                </a:solidFill>
                <a:latin typeface="Arial" pitchFamily="34" charset="0"/>
                <a:cs typeface="Arial" pitchFamily="34" charset="0"/>
              </a:rPr>
              <a:t>Microsoft Office :</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Word</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Excel</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Power Point</a:t>
            </a:r>
          </a:p>
          <a:p>
            <a:pPr marL="457200" indent="-457200">
              <a:buAutoNum type="arabicPeriod"/>
            </a:pPr>
            <a:endParaRPr lang="en-US" sz="2400" dirty="0" smtClean="0">
              <a:solidFill>
                <a:schemeClr val="bg1"/>
              </a:solidFill>
              <a:latin typeface="Arial" pitchFamily="34" charset="0"/>
              <a:cs typeface="Arial" pitchFamily="34" charset="0"/>
            </a:endParaRPr>
          </a:p>
          <a:p>
            <a:pPr marL="457200" indent="-457200">
              <a:buAutoNum type="arabicPeriod"/>
            </a:pPr>
            <a:r>
              <a:rPr lang="en-US" sz="2400" dirty="0" smtClean="0">
                <a:solidFill>
                  <a:schemeClr val="bg1"/>
                </a:solidFill>
                <a:latin typeface="Arial" pitchFamily="34" charset="0"/>
                <a:cs typeface="Arial" pitchFamily="34" charset="0"/>
              </a:rPr>
              <a:t>Access</a:t>
            </a:r>
            <a:endParaRPr lang="en-US" sz="2400" dirty="0">
              <a:solidFill>
                <a:schemeClr val="bg1"/>
              </a:solidFill>
              <a:latin typeface="Arial" pitchFamily="34" charset="0"/>
              <a:cs typeface="Arial" pitchFamily="34" charset="0"/>
            </a:endParaRPr>
          </a:p>
        </p:txBody>
      </p:sp>
      <p:pic>
        <p:nvPicPr>
          <p:cNvPr id="6" name="Picture 5" descr="access.jpg"/>
          <p:cNvPicPr>
            <a:picLocks noChangeAspect="1"/>
          </p:cNvPicPr>
          <p:nvPr/>
        </p:nvPicPr>
        <p:blipFill>
          <a:blip r:embed="rId2" cstate="print"/>
          <a:stretch>
            <a:fillRect/>
          </a:stretch>
        </p:blipFill>
        <p:spPr>
          <a:xfrm>
            <a:off x="1828800" y="4572000"/>
            <a:ext cx="609600" cy="609600"/>
          </a:xfrm>
          <a:prstGeom prst="rect">
            <a:avLst/>
          </a:prstGeom>
        </p:spPr>
      </p:pic>
      <p:pic>
        <p:nvPicPr>
          <p:cNvPr id="7" name="Picture 6" descr="excel.jpg"/>
          <p:cNvPicPr>
            <a:picLocks noChangeAspect="1"/>
          </p:cNvPicPr>
          <p:nvPr/>
        </p:nvPicPr>
        <p:blipFill>
          <a:blip r:embed="rId3" cstate="print"/>
          <a:stretch>
            <a:fillRect/>
          </a:stretch>
        </p:blipFill>
        <p:spPr>
          <a:xfrm>
            <a:off x="1600200" y="2895600"/>
            <a:ext cx="609599" cy="609599"/>
          </a:xfrm>
          <a:prstGeom prst="rect">
            <a:avLst/>
          </a:prstGeom>
        </p:spPr>
      </p:pic>
      <p:pic>
        <p:nvPicPr>
          <p:cNvPr id="8" name="Picture 7" descr="ppower point.jpg"/>
          <p:cNvPicPr>
            <a:picLocks noChangeAspect="1"/>
          </p:cNvPicPr>
          <p:nvPr/>
        </p:nvPicPr>
        <p:blipFill>
          <a:blip r:embed="rId4" cstate="print"/>
          <a:stretch>
            <a:fillRect/>
          </a:stretch>
        </p:blipFill>
        <p:spPr>
          <a:xfrm>
            <a:off x="2286000" y="3657600"/>
            <a:ext cx="685800" cy="685800"/>
          </a:xfrm>
          <a:prstGeom prst="rect">
            <a:avLst/>
          </a:prstGeom>
        </p:spPr>
      </p:pic>
      <p:pic>
        <p:nvPicPr>
          <p:cNvPr id="9" name="Picture 8" descr="word.jpg"/>
          <p:cNvPicPr>
            <a:picLocks noChangeAspect="1"/>
          </p:cNvPicPr>
          <p:nvPr/>
        </p:nvPicPr>
        <p:blipFill>
          <a:blip r:embed="rId5" cstate="print"/>
          <a:stretch>
            <a:fillRect/>
          </a:stretch>
        </p:blipFill>
        <p:spPr>
          <a:xfrm>
            <a:off x="1447800" y="1828800"/>
            <a:ext cx="609600" cy="609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a:bodyPr>
          <a:lstStyle/>
          <a:p>
            <a:r>
              <a:rPr lang="en-US" sz="3200" dirty="0" smtClean="0">
                <a:solidFill>
                  <a:srgbClr val="FFFF00"/>
                </a:solidFill>
                <a:latin typeface="Arial" pitchFamily="34" charset="0"/>
                <a:cs typeface="Arial" pitchFamily="34" charset="0"/>
              </a:rPr>
              <a:t>Identifikasi</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3000"/>
            <a:ext cx="9144000" cy="5715000"/>
          </a:xfrm>
        </p:spPr>
        <p:txBody>
          <a:bodyPr>
            <a:normAutofit/>
          </a:bodyPr>
          <a:lstStyle/>
          <a:p>
            <a:pPr>
              <a:buNone/>
            </a:pPr>
            <a:r>
              <a:rPr lang="en-US" sz="2400" dirty="0" smtClean="0">
                <a:solidFill>
                  <a:schemeClr val="bg1"/>
                </a:solidFill>
                <a:latin typeface="Arial" pitchFamily="34" charset="0"/>
                <a:cs typeface="Arial" pitchFamily="34" charset="0"/>
              </a:rPr>
              <a:t>Untuk memantau Perubahan – perubahan pada suatu dokumen</a:t>
            </a:r>
          </a:p>
          <a:p>
            <a:pPr>
              <a:buNone/>
            </a:pPr>
            <a:r>
              <a:rPr lang="en-US" sz="2400" dirty="0" smtClean="0">
                <a:solidFill>
                  <a:schemeClr val="bg1"/>
                </a:solidFill>
                <a:latin typeface="Arial" pitchFamily="34" charset="0"/>
                <a:cs typeface="Arial" pitchFamily="34" charset="0"/>
              </a:rPr>
              <a:t>Word Ketika dua atau lebih orang mengerjakan dokumen yang </a:t>
            </a:r>
          </a:p>
          <a:p>
            <a:pPr>
              <a:buNone/>
            </a:pPr>
            <a:r>
              <a:rPr lang="en-US" sz="2400" dirty="0" smtClean="0">
                <a:solidFill>
                  <a:schemeClr val="bg1"/>
                </a:solidFill>
                <a:latin typeface="Arial" pitchFamily="34" charset="0"/>
                <a:cs typeface="Arial" pitchFamily="34" charset="0"/>
              </a:rPr>
              <a:t>sama dapat dapat dilakukan dengan cara :</a:t>
            </a:r>
          </a:p>
          <a:p>
            <a:pPr marL="457200" indent="-457200">
              <a:buAutoNum type="arabicPeriod"/>
            </a:pPr>
            <a:r>
              <a:rPr lang="en-US" sz="2400" dirty="0" smtClean="0">
                <a:solidFill>
                  <a:schemeClr val="bg1"/>
                </a:solidFill>
                <a:latin typeface="Arial" pitchFamily="34" charset="0"/>
                <a:cs typeface="Arial" pitchFamily="34" charset="0"/>
              </a:rPr>
              <a:t>Klik Review</a:t>
            </a:r>
          </a:p>
          <a:p>
            <a:pPr marL="457200" indent="-457200">
              <a:buAutoNum type="arabicPeriod"/>
            </a:pPr>
            <a:r>
              <a:rPr lang="en-US" sz="2400" dirty="0" smtClean="0">
                <a:solidFill>
                  <a:schemeClr val="bg1"/>
                </a:solidFill>
                <a:latin typeface="Arial" pitchFamily="34" charset="0"/>
                <a:cs typeface="Arial" pitchFamily="34" charset="0"/>
              </a:rPr>
              <a:t>Track Changes</a:t>
            </a:r>
          </a:p>
          <a:p>
            <a:pPr marL="457200" indent="-457200">
              <a:buNone/>
            </a:pPr>
            <a:endParaRPr lang="en-US" sz="2400" dirty="0" smtClean="0">
              <a:solidFill>
                <a:schemeClr val="bg1"/>
              </a:solidFill>
              <a:latin typeface="Arial" pitchFamily="34" charset="0"/>
              <a:cs typeface="Arial" pitchFamily="34" charset="0"/>
            </a:endParaRPr>
          </a:p>
          <a:p>
            <a:pPr marL="457200" indent="-457200">
              <a:buNone/>
            </a:pP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rack cang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Versi word.png"/>
          <p:cNvPicPr>
            <a:picLocks noGrp="1" noChangeAspect="1"/>
          </p:cNvPicPr>
          <p:nvPr>
            <p:ph idx="1"/>
          </p:nvPr>
        </p:nvPicPr>
        <p:blipFill>
          <a:blip r:embed="rId2" cstate="print"/>
          <a:stretch>
            <a:fillRect/>
          </a:stretch>
        </p:blipFill>
        <p:spPr>
          <a:xfrm>
            <a:off x="0" y="1219200"/>
            <a:ext cx="9144000" cy="5638800"/>
          </a:xfrm>
        </p:spPr>
      </p:pic>
      <p:sp>
        <p:nvSpPr>
          <p:cNvPr id="4" name="Rectangle 3"/>
          <p:cNvSpPr/>
          <p:nvPr/>
        </p:nvSpPr>
        <p:spPr>
          <a:xfrm>
            <a:off x="0" y="0"/>
            <a:ext cx="9144000" cy="1200329"/>
          </a:xfrm>
          <a:prstGeom prst="rect">
            <a:avLst/>
          </a:prstGeom>
        </p:spPr>
        <p:txBody>
          <a:bodyPr wrap="square">
            <a:spAutoFit/>
          </a:bodyPr>
          <a:lstStyle/>
          <a:p>
            <a:pPr marL="457200" indent="-457200">
              <a:buNone/>
            </a:pPr>
            <a:r>
              <a:rPr lang="en-US" sz="2400" dirty="0" smtClean="0">
                <a:solidFill>
                  <a:schemeClr val="bg1"/>
                </a:solidFill>
                <a:latin typeface="Arial" pitchFamily="34" charset="0"/>
                <a:cs typeface="Arial" pitchFamily="34" charset="0"/>
              </a:rPr>
              <a:t>Untuk menentukan versi word yang sedang digunakan :</a:t>
            </a:r>
          </a:p>
          <a:p>
            <a:pPr marL="457200" indent="-457200">
              <a:buAutoNum type="arabicPeriod"/>
            </a:pPr>
            <a:r>
              <a:rPr lang="en-US" sz="2400" dirty="0" smtClean="0">
                <a:solidFill>
                  <a:schemeClr val="bg1"/>
                </a:solidFill>
                <a:latin typeface="Arial" pitchFamily="34" charset="0"/>
                <a:cs typeface="Arial" pitchFamily="34" charset="0"/>
              </a:rPr>
              <a:t>Klik File</a:t>
            </a:r>
          </a:p>
          <a:p>
            <a:pPr marL="457200" indent="-457200">
              <a:buAutoNum type="arabicPeriod"/>
            </a:pPr>
            <a:r>
              <a:rPr lang="en-US" sz="2400" dirty="0" smtClean="0">
                <a:solidFill>
                  <a:schemeClr val="bg1"/>
                </a:solidFill>
                <a:latin typeface="Arial" pitchFamily="34" charset="0"/>
                <a:cs typeface="Arial" pitchFamily="34" charset="0"/>
              </a:rPr>
              <a:t>Klik Help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solidFill>
                  <a:srgbClr val="FFFF00"/>
                </a:solidFill>
                <a:latin typeface="Arial" pitchFamily="34" charset="0"/>
                <a:cs typeface="Arial" pitchFamily="34" charset="0"/>
              </a:rPr>
              <a:t>Pembaruan</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2400" dirty="0" smtClean="0">
                <a:solidFill>
                  <a:schemeClr val="bg1"/>
                </a:solidFill>
                <a:latin typeface="Arial" pitchFamily="34" charset="0"/>
                <a:cs typeface="Arial" pitchFamily="34" charset="0"/>
              </a:rPr>
              <a:t>Aplikasi juga dapat di perbarui yang tujuan nya untuk </a:t>
            </a:r>
          </a:p>
          <a:p>
            <a:pPr>
              <a:buNone/>
            </a:pPr>
            <a:r>
              <a:rPr lang="en-US" sz="2400" dirty="0" smtClean="0">
                <a:solidFill>
                  <a:schemeClr val="bg1"/>
                </a:solidFill>
                <a:latin typeface="Arial" pitchFamily="34" charset="0"/>
                <a:cs typeface="Arial" pitchFamily="34" charset="0"/>
              </a:rPr>
              <a:t>Meningkatkan efisiensi Operasional aplikasi tersebut .</a:t>
            </a:r>
          </a:p>
          <a:p>
            <a:pPr>
              <a:buNone/>
            </a:pPr>
            <a:r>
              <a:rPr lang="en-US" sz="2400" dirty="0" smtClean="0">
                <a:solidFill>
                  <a:schemeClr val="bg1"/>
                </a:solidFill>
                <a:latin typeface="Arial" pitchFamily="34" charset="0"/>
                <a:cs typeface="Arial" pitchFamily="34" charset="0"/>
              </a:rPr>
              <a:t>Tetapi kebanyakan orang hanya mengandalkan pembaruan </a:t>
            </a:r>
          </a:p>
          <a:p>
            <a:pPr>
              <a:buNone/>
            </a:pPr>
            <a:r>
              <a:rPr lang="en-US" sz="2400" dirty="0" smtClean="0">
                <a:solidFill>
                  <a:schemeClr val="bg1"/>
                </a:solidFill>
                <a:latin typeface="Arial" pitchFamily="34" charset="0"/>
                <a:cs typeface="Arial" pitchFamily="34" charset="0"/>
              </a:rPr>
              <a:t>sistem oprasi nya saja untuk mengatasi masalah keamanan. </a:t>
            </a:r>
          </a:p>
          <a:p>
            <a:pPr>
              <a:buNone/>
            </a:pPr>
            <a:r>
              <a:rPr lang="en-US" sz="2400" dirty="0" smtClean="0">
                <a:solidFill>
                  <a:schemeClr val="bg1"/>
                </a:solidFill>
                <a:latin typeface="Arial" pitchFamily="34" charset="0"/>
                <a:cs typeface="Arial" pitchFamily="34" charset="0"/>
              </a:rPr>
              <a:t>Misalnya saja pembaruan dapat dilakukan pada aplikasi  peranti </a:t>
            </a:r>
          </a:p>
          <a:p>
            <a:pPr>
              <a:buNone/>
            </a:pPr>
            <a:r>
              <a:rPr lang="en-US" sz="2400" dirty="0" smtClean="0">
                <a:solidFill>
                  <a:schemeClr val="bg1"/>
                </a:solidFill>
                <a:latin typeface="Arial" pitchFamily="34" charset="0"/>
                <a:cs typeface="Arial" pitchFamily="34" charset="0"/>
              </a:rPr>
              <a:t>lunak Ms. Word dengan cara : </a:t>
            </a:r>
          </a:p>
          <a:p>
            <a:pPr marL="457200" indent="-457200">
              <a:buAutoNum type="arabicPeriod"/>
            </a:pPr>
            <a:r>
              <a:rPr lang="en-US" sz="2400" dirty="0" smtClean="0">
                <a:solidFill>
                  <a:schemeClr val="bg1"/>
                </a:solidFill>
                <a:latin typeface="Arial" pitchFamily="34" charset="0"/>
                <a:cs typeface="Arial" pitchFamily="34" charset="0"/>
              </a:rPr>
              <a:t>Klik file </a:t>
            </a:r>
          </a:p>
          <a:p>
            <a:pPr marL="457200" indent="-457200">
              <a:buAutoNum type="arabicPeriod"/>
            </a:pPr>
            <a:r>
              <a:rPr lang="en-US" sz="2400" dirty="0" smtClean="0">
                <a:solidFill>
                  <a:schemeClr val="bg1"/>
                </a:solidFill>
                <a:latin typeface="Arial" pitchFamily="34" charset="0"/>
                <a:cs typeface="Arial" pitchFamily="34" charset="0"/>
              </a:rPr>
              <a:t>Klik help</a:t>
            </a:r>
          </a:p>
          <a:p>
            <a:pPr marL="457200" indent="-457200">
              <a:buAutoNum type="arabicPeriod"/>
            </a:pPr>
            <a:r>
              <a:rPr lang="en-US" sz="2400" dirty="0" smtClean="0">
                <a:solidFill>
                  <a:schemeClr val="bg1"/>
                </a:solidFill>
                <a:latin typeface="Arial" pitchFamily="34" charset="0"/>
                <a:cs typeface="Arial" pitchFamily="34" charset="0"/>
              </a:rPr>
              <a:t>Klik Check for update</a:t>
            </a:r>
          </a:p>
          <a:p>
            <a:pPr marL="457200" indent="-457200">
              <a:buAutoNum type="arabicPeriod"/>
            </a:pPr>
            <a:endParaRPr lang="en-US" sz="24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FF00"/>
                </a:solidFill>
                <a:latin typeface="Arial" panose="020B0604020202020204" pitchFamily="34" charset="0"/>
                <a:cs typeface="Arial" panose="020B0604020202020204" pitchFamily="34" charset="0"/>
              </a:rPr>
              <a:t>Kelompok</a:t>
            </a:r>
            <a:r>
              <a:rPr lang="en-US" dirty="0" smtClean="0">
                <a:solidFill>
                  <a:srgbClr val="FFFF00"/>
                </a:solidFill>
                <a:latin typeface="Arial" panose="020B0604020202020204" pitchFamily="34" charset="0"/>
                <a:cs typeface="Arial" panose="020B0604020202020204" pitchFamily="34" charset="0"/>
              </a:rPr>
              <a:t> 6</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Andy (021112149)</a:t>
            </a:r>
          </a:p>
          <a:p>
            <a:r>
              <a:rPr lang="en-US" sz="2400" dirty="0" err="1">
                <a:latin typeface="Arial" panose="020B0604020202020204" pitchFamily="34" charset="0"/>
                <a:cs typeface="Arial" panose="020B0604020202020204" pitchFamily="34" charset="0"/>
              </a:rPr>
              <a:t>Irwan</a:t>
            </a:r>
            <a:r>
              <a:rPr lang="en-US" sz="2400" dirty="0">
                <a:latin typeface="Arial" panose="020B0604020202020204" pitchFamily="34" charset="0"/>
                <a:cs typeface="Arial" panose="020B0604020202020204" pitchFamily="34" charset="0"/>
              </a:rPr>
              <a:t> (021112137)</a:t>
            </a:r>
          </a:p>
          <a:p>
            <a:r>
              <a:rPr lang="en-US" sz="2400" dirty="0" err="1">
                <a:latin typeface="Arial" panose="020B0604020202020204" pitchFamily="34" charset="0"/>
                <a:cs typeface="Arial" panose="020B0604020202020204" pitchFamily="34" charset="0"/>
              </a:rPr>
              <a:t>Ngabei</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Supriyatno</a:t>
            </a:r>
            <a:r>
              <a:rPr lang="id-ID"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021112167)</a:t>
            </a:r>
          </a:p>
          <a:p>
            <a:r>
              <a:rPr lang="en-US" sz="2400" dirty="0" err="1">
                <a:latin typeface="Arial" panose="020B0604020202020204" pitchFamily="34" charset="0"/>
                <a:cs typeface="Arial" panose="020B0604020202020204" pitchFamily="34" charset="0"/>
              </a:rPr>
              <a:t>Yusrian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Azizi</a:t>
            </a:r>
            <a:r>
              <a:rPr lang="en-US" sz="2400" dirty="0">
                <a:latin typeface="Arial" panose="020B0604020202020204" pitchFamily="34" charset="0"/>
                <a:cs typeface="Arial" panose="020B0604020202020204" pitchFamily="34" charset="0"/>
              </a:rPr>
              <a:t> (021112144)</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253277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ord update.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3200" dirty="0" smtClean="0">
                <a:solidFill>
                  <a:srgbClr val="FFFF00"/>
                </a:solidFill>
                <a:latin typeface="Arial" pitchFamily="34" charset="0"/>
                <a:cs typeface="Arial" pitchFamily="34" charset="0"/>
              </a:rPr>
              <a:t>Perlindungan kata sandi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2400" dirty="0" smtClean="0">
                <a:solidFill>
                  <a:schemeClr val="bg1"/>
                </a:solidFill>
                <a:latin typeface="Arial" pitchFamily="34" charset="0"/>
                <a:cs typeface="Arial" pitchFamily="34" charset="0"/>
              </a:rPr>
              <a:t>Proteksi kata sandi dapat dilakukan dengan tujuan sebagai</a:t>
            </a:r>
          </a:p>
          <a:p>
            <a:pPr>
              <a:buNone/>
            </a:pPr>
            <a:r>
              <a:rPr lang="en-US" sz="2400" dirty="0" smtClean="0">
                <a:solidFill>
                  <a:schemeClr val="bg1"/>
                </a:solidFill>
                <a:latin typeface="Arial" pitchFamily="34" charset="0"/>
                <a:cs typeface="Arial" pitchFamily="34" charset="0"/>
              </a:rPr>
              <a:t>berikut :</a:t>
            </a:r>
          </a:p>
          <a:p>
            <a:pPr marL="457200" indent="-457200">
              <a:buAutoNum type="arabicPeriod"/>
            </a:pPr>
            <a:r>
              <a:rPr lang="en-US" sz="2400" dirty="0" smtClean="0">
                <a:solidFill>
                  <a:schemeClr val="bg1"/>
                </a:solidFill>
                <a:latin typeface="Arial" pitchFamily="34" charset="0"/>
                <a:cs typeface="Arial" pitchFamily="34" charset="0"/>
              </a:rPr>
              <a:t>Melindungi lembar kerja excel , dokumen word , dan presentasi power point ketika sedang di sertakan di e-mail untuk menghindari jatuh nya kepada tangan yang salah atau di curi hacker.</a:t>
            </a:r>
          </a:p>
          <a:p>
            <a:pPr marL="457200" indent="-457200">
              <a:buNone/>
            </a:pPr>
            <a:r>
              <a:rPr lang="en-US" sz="2400" dirty="0" smtClean="0">
                <a:solidFill>
                  <a:schemeClr val="bg1"/>
                </a:solidFill>
                <a:latin typeface="Arial" pitchFamily="34" charset="0"/>
                <a:cs typeface="Arial" pitchFamily="34" charset="0"/>
              </a:rPr>
              <a:t>2.  Melindungi lembar kerja excel , dokumen word , dan presentasi power point dari modifikasi yang dilakukan oleh pihak yang tidak di berikan otoritas oleh pemilik dokumen atau lembar kerja tersebut.</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dirty="0" smtClean="0">
                <a:solidFill>
                  <a:schemeClr val="bg1"/>
                </a:solidFill>
                <a:latin typeface="Arial" pitchFamily="34" charset="0"/>
                <a:cs typeface="Arial" pitchFamily="34" charset="0"/>
              </a:rPr>
              <a:t>Cara melindungi dokumen dengan kata sandi :</a:t>
            </a:r>
          </a:p>
          <a:p>
            <a:pPr marL="457200" indent="-457200">
              <a:buAutoNum type="arabicPeriod"/>
            </a:pPr>
            <a:r>
              <a:rPr lang="en-US" sz="2400" dirty="0" smtClean="0">
                <a:solidFill>
                  <a:schemeClr val="bg1"/>
                </a:solidFill>
                <a:latin typeface="Arial" pitchFamily="34" charset="0"/>
                <a:cs typeface="Arial" pitchFamily="34" charset="0"/>
              </a:rPr>
              <a:t>Klik menu file</a:t>
            </a:r>
          </a:p>
          <a:p>
            <a:pPr marL="457200" indent="-457200">
              <a:buAutoNum type="arabicPeriod"/>
            </a:pPr>
            <a:r>
              <a:rPr lang="en-US" sz="2400" dirty="0" smtClean="0">
                <a:solidFill>
                  <a:schemeClr val="bg1"/>
                </a:solidFill>
                <a:latin typeface="Arial" pitchFamily="34" charset="0"/>
                <a:cs typeface="Arial" pitchFamily="34" charset="0"/>
              </a:rPr>
              <a:t>Pilih info</a:t>
            </a:r>
          </a:p>
          <a:p>
            <a:pPr marL="457200" indent="-457200">
              <a:buAutoNum type="arabicPeriod"/>
            </a:pPr>
            <a:r>
              <a:rPr lang="en-US" sz="2400" dirty="0" smtClean="0">
                <a:solidFill>
                  <a:schemeClr val="bg1"/>
                </a:solidFill>
                <a:latin typeface="Arial" pitchFamily="34" charset="0"/>
                <a:cs typeface="Arial" pitchFamily="34" charset="0"/>
              </a:rPr>
              <a:t>Klik protect document</a:t>
            </a:r>
          </a:p>
          <a:p>
            <a:pPr marL="457200" indent="-457200">
              <a:buAutoNum type="arabicPeriod"/>
            </a:pPr>
            <a:r>
              <a:rPr lang="en-US" sz="2400" dirty="0" smtClean="0">
                <a:solidFill>
                  <a:schemeClr val="bg1"/>
                </a:solidFill>
                <a:latin typeface="Arial" pitchFamily="34" charset="0"/>
                <a:cs typeface="Arial" pitchFamily="34" charset="0"/>
              </a:rPr>
              <a:t>Pilih encrpt with password</a:t>
            </a:r>
          </a:p>
          <a:p>
            <a:pPr marL="457200" indent="-457200">
              <a:buAutoNum type="arabicPeriod"/>
            </a:pPr>
            <a:r>
              <a:rPr lang="en-US" sz="2400" dirty="0" smtClean="0">
                <a:solidFill>
                  <a:schemeClr val="bg1"/>
                </a:solidFill>
                <a:latin typeface="Arial" pitchFamily="34" charset="0"/>
                <a:cs typeface="Arial" pitchFamily="34" charset="0"/>
              </a:rPr>
              <a:t>Masukan kata sandi </a:t>
            </a:r>
          </a:p>
          <a:p>
            <a:pPr marL="457200" indent="-457200">
              <a:buAutoNum type="arabicPeriod"/>
            </a:pPr>
            <a:r>
              <a:rPr lang="en-US" sz="2400" dirty="0" smtClean="0">
                <a:solidFill>
                  <a:schemeClr val="bg1"/>
                </a:solidFill>
                <a:latin typeface="Arial" pitchFamily="34" charset="0"/>
                <a:cs typeface="Arial" pitchFamily="34" charset="0"/>
              </a:rPr>
              <a:t>Ketik ulang kata sandi untuk konfirmasi </a:t>
            </a:r>
          </a:p>
          <a:p>
            <a:pPr marL="457200" indent="-457200">
              <a:buAutoNum type="arabicPeriod"/>
            </a:pPr>
            <a:r>
              <a:rPr lang="en-US" sz="2400" dirty="0" smtClean="0">
                <a:solidFill>
                  <a:schemeClr val="bg1"/>
                </a:solidFill>
                <a:latin typeface="Arial" pitchFamily="34" charset="0"/>
                <a:cs typeface="Arial" pitchFamily="34" charset="0"/>
              </a:rPr>
              <a:t>Pilih ok</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elindungi file word.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FF00"/>
                </a:solidFill>
                <a:latin typeface="Arial" pitchFamily="34" charset="0"/>
                <a:cs typeface="Arial" pitchFamily="34" charset="0"/>
              </a:rPr>
              <a:t>Virus dan spyware</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Virus               = program komputer yang dapat menggandakan </a:t>
            </a:r>
          </a:p>
          <a:p>
            <a:pPr>
              <a:buNone/>
            </a:pPr>
            <a:r>
              <a:rPr lang="en-US" sz="2400" dirty="0" smtClean="0">
                <a:solidFill>
                  <a:schemeClr val="bg1"/>
                </a:solidFill>
                <a:latin typeface="Arial" pitchFamily="34" charset="0"/>
                <a:cs typeface="Arial" pitchFamily="34" charset="0"/>
              </a:rPr>
              <a:t>atau menyalin dirinya sendiri dan menyebar dengan cara </a:t>
            </a:r>
          </a:p>
          <a:p>
            <a:pPr>
              <a:buNone/>
            </a:pPr>
            <a:r>
              <a:rPr lang="en-US" sz="2400" dirty="0" smtClean="0">
                <a:solidFill>
                  <a:schemeClr val="bg1"/>
                </a:solidFill>
                <a:latin typeface="Arial" pitchFamily="34" charset="0"/>
                <a:cs typeface="Arial" pitchFamily="34" charset="0"/>
              </a:rPr>
              <a:t>menyisipkan salinan dirinya ke dalam program atau dokumen lain.</a:t>
            </a:r>
          </a:p>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Dikategorikan dari cara kerjanya, virus komputer dapat</a:t>
            </a:r>
          </a:p>
          <a:p>
            <a:pPr>
              <a:buNone/>
            </a:pPr>
            <a:r>
              <a:rPr lang="en-US" sz="2400" dirty="0" smtClean="0">
                <a:solidFill>
                  <a:schemeClr val="bg1"/>
                </a:solidFill>
                <a:latin typeface="Arial" pitchFamily="34" charset="0"/>
                <a:cs typeface="Arial" pitchFamily="34" charset="0"/>
              </a:rPr>
              <a:t>dikelompokkan ke dalam kategori sebagai berikut: </a:t>
            </a:r>
          </a:p>
          <a:p>
            <a:pPr marL="457200" indent="-457200">
              <a:buAutoNum type="arabicPeriod"/>
            </a:pPr>
            <a:r>
              <a:rPr lang="en-US" sz="2400" dirty="0" smtClean="0">
                <a:solidFill>
                  <a:schemeClr val="bg1"/>
                </a:solidFill>
                <a:latin typeface="Arial" pitchFamily="34" charset="0"/>
                <a:cs typeface="Arial" pitchFamily="34" charset="0"/>
              </a:rPr>
              <a:t>Worm - Menduplikatkan dirinya sendiri pada harddisk. Ini membuat sumber daya komputer (Harddisk) menjadi penuh akan worm itu.</a:t>
            </a:r>
          </a:p>
          <a:p>
            <a:pPr marL="457200" indent="-457200">
              <a:buFont typeface="Arial" pitchFamily="34" charset="0"/>
              <a:buAutoNum type="arabicPeriod"/>
            </a:pPr>
            <a:r>
              <a:rPr lang="en-US" sz="2400" dirty="0" smtClean="0">
                <a:solidFill>
                  <a:schemeClr val="bg1"/>
                </a:solidFill>
                <a:latin typeface="Arial" pitchFamily="34" charset="0"/>
                <a:cs typeface="Arial" pitchFamily="34" charset="0"/>
              </a:rPr>
              <a:t>Trojan - Mengambil data pada komputer yang telah terinfeksi dan mengirimkannya pada pembuat trojan itu sendiri.</a:t>
            </a:r>
            <a:endParaRPr lang="en-US" sz="2400" dirty="0">
              <a:solidFill>
                <a:schemeClr val="bg1"/>
              </a:solidFill>
              <a:latin typeface="Arial" pitchFamily="34" charset="0"/>
              <a:cs typeface="Arial" pitchFamily="34" charset="0"/>
            </a:endParaRPr>
          </a:p>
        </p:txBody>
      </p:sp>
      <p:pic>
        <p:nvPicPr>
          <p:cNvPr id="5" name="Picture 4" descr="virus.jpg"/>
          <p:cNvPicPr>
            <a:picLocks noChangeAspect="1"/>
          </p:cNvPicPr>
          <p:nvPr/>
        </p:nvPicPr>
        <p:blipFill>
          <a:blip r:embed="rId2" cstate="print"/>
          <a:stretch>
            <a:fillRect/>
          </a:stretch>
        </p:blipFill>
        <p:spPr>
          <a:xfrm>
            <a:off x="1066800" y="1600200"/>
            <a:ext cx="715618" cy="6096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3. Backdoor - Hampir sama dengan trojan. Namun, Backdoor bisanya menyerupai file yang baik-baik saja. Misalnya game.</a:t>
            </a:r>
          </a:p>
          <a:p>
            <a:pPr>
              <a:buNone/>
            </a:pPr>
            <a:r>
              <a:rPr lang="en-US" sz="2400" dirty="0" smtClean="0">
                <a:solidFill>
                  <a:schemeClr val="bg1"/>
                </a:solidFill>
                <a:latin typeface="Arial" pitchFamily="34" charset="0"/>
                <a:cs typeface="Arial" pitchFamily="34" charset="0"/>
              </a:rPr>
              <a:t>4. Rogue - merupakan program yang meniru program antivirus dan menampilkan aktivitas layaknya antivirus normal, dan memberikan peringatan-peringatan palsu tentang adanya virus. Tujuannya adalah agar pengguna membeli dan mengaktivasi program antivirus palsu itu dan mendatangkan uang bagi pembuat virus rogue tersebut. Juga rogue dapat membuka celah keamanan dalam komputer guna mendatangkan virus lain.</a:t>
            </a:r>
          </a:p>
          <a:p>
            <a:pPr>
              <a:buNone/>
            </a:pPr>
            <a:r>
              <a:rPr lang="en-US" sz="2400" dirty="0" smtClean="0">
                <a:solidFill>
                  <a:schemeClr val="bg1"/>
                </a:solidFill>
                <a:latin typeface="Arial" pitchFamily="34" charset="0"/>
                <a:cs typeface="Arial" pitchFamily="34" charset="0"/>
              </a:rPr>
              <a:t>5. Rootkit - Virus yang bekerja menyerupai kerja sistem komputer yang biasa saja.</a:t>
            </a:r>
          </a:p>
          <a:p>
            <a:pPr>
              <a:buNone/>
            </a:pPr>
            <a:r>
              <a:rPr lang="en-US" sz="2400" dirty="0" smtClean="0">
                <a:solidFill>
                  <a:schemeClr val="bg1"/>
                </a:solidFill>
                <a:latin typeface="Arial" pitchFamily="34" charset="0"/>
                <a:cs typeface="Arial" pitchFamily="34" charset="0"/>
              </a:rPr>
              <a:t>6. Polymorphic virus - Virus yang gemar beubah-ubah agar tidak dapat terdeteksi.</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idx="1"/>
          </p:nvPr>
        </p:nvSpPr>
        <p:spPr>
          <a:xfrm>
            <a:off x="0" y="0"/>
            <a:ext cx="9144000" cy="68580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7. Metamorphic virus - Virus yang mengubah pengkodeannya sendiri agar lebih sulit dideteksi.</a:t>
            </a:r>
          </a:p>
          <a:p>
            <a:pPr>
              <a:buNone/>
            </a:pPr>
            <a:r>
              <a:rPr lang="en-US" sz="2400" dirty="0" smtClean="0">
                <a:solidFill>
                  <a:schemeClr val="bg1"/>
                </a:solidFill>
                <a:latin typeface="Arial" pitchFamily="34" charset="0"/>
                <a:cs typeface="Arial" pitchFamily="34" charset="0"/>
              </a:rPr>
              <a:t>8. Virus ponsel - Virus yang berjalan di telepon seluler, dan dapat menimbulkan berbagai macam efek, mulai dari merusak telepon seluler, mencuri data-data di dalam telepon seluler, sampai membuat panggilan-panggilan diam-diam dan menghabiskan pulsa pengguna telepon seluler.</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Spyware = software atau perangkat lunak yang dapat menginstal </a:t>
            </a:r>
          </a:p>
          <a:p>
            <a:pPr>
              <a:buNone/>
            </a:pPr>
            <a:r>
              <a:rPr lang="en-US" sz="2400" dirty="0" smtClean="0">
                <a:solidFill>
                  <a:schemeClr val="bg1"/>
                </a:solidFill>
                <a:latin typeface="Arial" pitchFamily="34" charset="0"/>
                <a:cs typeface="Arial" pitchFamily="34" charset="0"/>
              </a:rPr>
              <a:t>untuk mensendiri dalam system komputer curi data atau </a:t>
            </a:r>
          </a:p>
          <a:p>
            <a:pPr>
              <a:buNone/>
            </a:pPr>
            <a:r>
              <a:rPr lang="en-US" sz="2400" dirty="0" smtClean="0">
                <a:solidFill>
                  <a:schemeClr val="bg1"/>
                </a:solidFill>
                <a:latin typeface="Arial" pitchFamily="34" charset="0"/>
                <a:cs typeface="Arial" pitchFamily="34" charset="0"/>
              </a:rPr>
              <a:t>memantau pengguna komputer tersebut. </a:t>
            </a:r>
          </a:p>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Spyware berbeda dengan virus atau worm, jika virus untuk </a:t>
            </a:r>
          </a:p>
          <a:p>
            <a:pPr>
              <a:buNone/>
            </a:pPr>
            <a:r>
              <a:rPr lang="en-US" sz="2400" dirty="0" smtClean="0">
                <a:solidFill>
                  <a:schemeClr val="bg1"/>
                </a:solidFill>
                <a:latin typeface="Arial" pitchFamily="34" charset="0"/>
                <a:cs typeface="Arial" pitchFamily="34" charset="0"/>
              </a:rPr>
              <a:t>merusak system, sedang spyware tidak merusak system, hanya </a:t>
            </a:r>
          </a:p>
          <a:p>
            <a:pPr>
              <a:buNone/>
            </a:pPr>
            <a:r>
              <a:rPr lang="en-US" sz="2400" dirty="0" smtClean="0">
                <a:solidFill>
                  <a:schemeClr val="bg1"/>
                </a:solidFill>
                <a:latin typeface="Arial" pitchFamily="34" charset="0"/>
                <a:cs typeface="Arial" pitchFamily="34" charset="0"/>
              </a:rPr>
              <a:t>saja sering memakan bandwith internet kita seperti munculnya </a:t>
            </a:r>
          </a:p>
          <a:p>
            <a:pPr>
              <a:buNone/>
            </a:pPr>
            <a:r>
              <a:rPr lang="en-US" sz="2400" dirty="0" smtClean="0">
                <a:solidFill>
                  <a:schemeClr val="bg1"/>
                </a:solidFill>
                <a:latin typeface="Arial" pitchFamily="34" charset="0"/>
                <a:cs typeface="Arial" pitchFamily="34" charset="0"/>
              </a:rPr>
              <a:t>pop-up dalam bentuk iklan, tentu saja membuat koneksi internet </a:t>
            </a:r>
          </a:p>
          <a:p>
            <a:pPr>
              <a:buNone/>
            </a:pPr>
            <a:r>
              <a:rPr lang="en-US" sz="2400" dirty="0" smtClean="0">
                <a:solidFill>
                  <a:schemeClr val="bg1"/>
                </a:solidFill>
                <a:latin typeface="Arial" pitchFamily="34" charset="0"/>
                <a:cs typeface="Arial" pitchFamily="34" charset="0"/>
              </a:rPr>
              <a:t>kita melambat.</a:t>
            </a:r>
          </a:p>
          <a:p>
            <a:pPr>
              <a:buNone/>
            </a:pPr>
            <a:endParaRPr lang="en-US" sz="2400" dirty="0" smtClean="0">
              <a:solidFill>
                <a:schemeClr val="bg1"/>
              </a:solidFill>
              <a:latin typeface="Arial" pitchFamily="34" charset="0"/>
              <a:cs typeface="Arial" pitchFamily="34" charset="0"/>
            </a:endParaRP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Masalah dari keberadaan Virus dan spyware pada peranti lunak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2400" dirty="0" smtClean="0">
                <a:solidFill>
                  <a:schemeClr val="bg1"/>
                </a:solidFill>
                <a:latin typeface="Arial" pitchFamily="34" charset="0"/>
                <a:cs typeface="Arial" pitchFamily="34" charset="0"/>
              </a:rPr>
              <a:t>Virus dan spyware merupakan masalah yang serius . Tetapi </a:t>
            </a:r>
          </a:p>
          <a:p>
            <a:pPr>
              <a:buNone/>
            </a:pPr>
            <a:r>
              <a:rPr lang="en-US" sz="2400" dirty="0" smtClean="0">
                <a:solidFill>
                  <a:schemeClr val="bg1"/>
                </a:solidFill>
                <a:latin typeface="Arial" pitchFamily="34" charset="0"/>
                <a:cs typeface="Arial" pitchFamily="34" charset="0"/>
              </a:rPr>
              <a:t>spy ware tidak bersifat berbahaya karena tidak dikirimkan </a:t>
            </a:r>
          </a:p>
          <a:p>
            <a:pPr>
              <a:buNone/>
            </a:pPr>
            <a:r>
              <a:rPr lang="en-US" sz="2400" dirty="0" smtClean="0">
                <a:solidFill>
                  <a:schemeClr val="bg1"/>
                </a:solidFill>
                <a:latin typeface="Arial" pitchFamily="34" charset="0"/>
                <a:cs typeface="Arial" pitchFamily="34" charset="0"/>
              </a:rPr>
              <a:t>Ke komputer anda untuk menghentikan kerjanya atau untuk </a:t>
            </a:r>
          </a:p>
          <a:p>
            <a:pPr>
              <a:buNone/>
            </a:pPr>
            <a:r>
              <a:rPr lang="en-US" sz="2400" dirty="0" smtClean="0">
                <a:solidFill>
                  <a:schemeClr val="bg1"/>
                </a:solidFill>
                <a:latin typeface="Arial" pitchFamily="34" charset="0"/>
                <a:cs typeface="Arial" pitchFamily="34" charset="0"/>
              </a:rPr>
              <a:t>mencuri informasi yang sensitif .</a:t>
            </a:r>
          </a:p>
          <a:p>
            <a:pPr>
              <a:buNone/>
            </a:pPr>
            <a:r>
              <a:rPr lang="en-US" sz="2400" dirty="0" smtClean="0">
                <a:solidFill>
                  <a:schemeClr val="bg1"/>
                </a:solidFill>
                <a:latin typeface="Arial" pitchFamily="34" charset="0"/>
                <a:cs typeface="Arial" pitchFamily="34" charset="0"/>
              </a:rPr>
              <a:t>Sebalik nya Virus dibuat untuk menghancurkan atau mencuri </a:t>
            </a:r>
          </a:p>
          <a:p>
            <a:pPr>
              <a:buNone/>
            </a:pPr>
            <a:r>
              <a:rPr lang="en-US" sz="2400" dirty="0" smtClean="0">
                <a:solidFill>
                  <a:schemeClr val="bg1"/>
                </a:solidFill>
                <a:latin typeface="Arial" pitchFamily="34" charset="0"/>
                <a:cs typeface="Arial" pitchFamily="34" charset="0"/>
              </a:rPr>
              <a:t>informasi pada komputer anda dan menyebabkan komputer anda </a:t>
            </a:r>
          </a:p>
          <a:p>
            <a:pPr>
              <a:buNone/>
            </a:pPr>
            <a:r>
              <a:rPr lang="en-US" sz="2400" dirty="0" smtClean="0">
                <a:solidFill>
                  <a:schemeClr val="bg1"/>
                </a:solidFill>
                <a:latin typeface="Arial" pitchFamily="34" charset="0"/>
                <a:cs typeface="Arial" pitchFamily="34" charset="0"/>
              </a:rPr>
              <a:t>menjadi tidak berguna lagi.</a:t>
            </a:r>
          </a:p>
          <a:p>
            <a:pPr>
              <a:buNone/>
            </a:pPr>
            <a:r>
              <a:rPr lang="en-US" sz="2400" dirty="0" smtClean="0">
                <a:solidFill>
                  <a:schemeClr val="bg1"/>
                </a:solidFill>
                <a:latin typeface="Arial" pitchFamily="34" charset="0"/>
                <a:cs typeface="Arial" pitchFamily="34" charset="0"/>
              </a:rPr>
              <a:t>Oleh karna itu para hacker terus  membuat virus agar menjadi </a:t>
            </a:r>
          </a:p>
          <a:p>
            <a:pPr>
              <a:buNone/>
            </a:pPr>
            <a:r>
              <a:rPr lang="en-US" sz="2400" dirty="0" smtClean="0">
                <a:solidFill>
                  <a:schemeClr val="bg1"/>
                </a:solidFill>
                <a:latin typeface="Arial" pitchFamily="34" charset="0"/>
                <a:cs typeface="Arial" pitchFamily="34" charset="0"/>
              </a:rPr>
              <a:t>terkenal ketika sejumlah besar komputer terinfeksi . Dan sasaran </a:t>
            </a:r>
          </a:p>
          <a:p>
            <a:pPr>
              <a:buNone/>
            </a:pPr>
            <a:r>
              <a:rPr lang="en-US" sz="2400" dirty="0" smtClean="0">
                <a:solidFill>
                  <a:schemeClr val="bg1"/>
                </a:solidFill>
                <a:latin typeface="Arial" pitchFamily="34" charset="0"/>
                <a:cs typeface="Arial" pitchFamily="34" charset="0"/>
              </a:rPr>
              <a:t>utama ditujukan kepada sistem oprasi windows karena lebih </a:t>
            </a:r>
          </a:p>
          <a:p>
            <a:pPr>
              <a:buNone/>
            </a:pPr>
            <a:r>
              <a:rPr lang="en-US" sz="2400" dirty="0" smtClean="0">
                <a:solidFill>
                  <a:schemeClr val="bg1"/>
                </a:solidFill>
                <a:latin typeface="Arial" pitchFamily="34" charset="0"/>
                <a:cs typeface="Arial" pitchFamily="34" charset="0"/>
              </a:rPr>
              <a:t>banyak di gunakan di kalangan masyarakat </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a:bodyPr>
          <a:lstStyle/>
          <a:p>
            <a:r>
              <a:rPr lang="en-US" sz="3200" dirty="0" smtClean="0">
                <a:solidFill>
                  <a:srgbClr val="FFFF00"/>
                </a:solidFill>
                <a:latin typeface="Arial" pitchFamily="34" charset="0"/>
                <a:cs typeface="Arial" pitchFamily="34" charset="0"/>
              </a:rPr>
              <a:t>Ancaman dan hoax</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19200"/>
            <a:ext cx="9144000" cy="5638800"/>
          </a:xfrm>
        </p:spPr>
        <p:txBody>
          <a:bodyPr>
            <a:normAutofit/>
          </a:bodyPr>
          <a:lstStyle/>
          <a:p>
            <a:pPr>
              <a:buNone/>
            </a:pPr>
            <a:r>
              <a:rPr lang="en-US" sz="2400" dirty="0" smtClean="0">
                <a:solidFill>
                  <a:schemeClr val="bg1"/>
                </a:solidFill>
                <a:latin typeface="Arial" pitchFamily="34" charset="0"/>
                <a:cs typeface="Arial" pitchFamily="34" charset="0"/>
              </a:rPr>
              <a:t>Suatu organisasi ternama selalu berusaha keras untuk menjaga </a:t>
            </a:r>
          </a:p>
          <a:p>
            <a:pPr>
              <a:buNone/>
            </a:pPr>
            <a:r>
              <a:rPr lang="en-US" sz="2400" dirty="0" smtClean="0">
                <a:solidFill>
                  <a:schemeClr val="bg1"/>
                </a:solidFill>
                <a:latin typeface="Arial" pitchFamily="34" charset="0"/>
                <a:cs typeface="Arial" pitchFamily="34" charset="0"/>
              </a:rPr>
              <a:t>agar virus tidak menyebar di situs web mereka.</a:t>
            </a:r>
          </a:p>
          <a:p>
            <a:pPr>
              <a:buNone/>
            </a:pPr>
            <a:r>
              <a:rPr lang="en-US" sz="2400" dirty="0" smtClean="0">
                <a:solidFill>
                  <a:schemeClr val="bg1"/>
                </a:solidFill>
                <a:latin typeface="Arial" pitchFamily="34" charset="0"/>
                <a:cs typeface="Arial" pitchFamily="34" charset="0"/>
              </a:rPr>
              <a:t>Organisasi ternama pun tidak akan mengirimkan e-mail yang </a:t>
            </a:r>
          </a:p>
          <a:p>
            <a:pPr>
              <a:buNone/>
            </a:pPr>
            <a:r>
              <a:rPr lang="en-US" sz="2400" dirty="0" smtClean="0">
                <a:solidFill>
                  <a:schemeClr val="bg1"/>
                </a:solidFill>
                <a:latin typeface="Arial" pitchFamily="34" charset="0"/>
                <a:cs typeface="Arial" pitchFamily="34" charset="0"/>
              </a:rPr>
              <a:t>berisikan link kepada anda untuk memperbarui sistem oprasi </a:t>
            </a:r>
          </a:p>
          <a:p>
            <a:pPr>
              <a:buNone/>
            </a:pPr>
            <a:r>
              <a:rPr lang="en-US" sz="2400" dirty="0" smtClean="0">
                <a:solidFill>
                  <a:schemeClr val="bg1"/>
                </a:solidFill>
                <a:latin typeface="Arial" pitchFamily="34" charset="0"/>
                <a:cs typeface="Arial" pitchFamily="34" charset="0"/>
              </a:rPr>
              <a:t>anda dan e-mail seperti itu adalah hoax.</a:t>
            </a:r>
          </a:p>
          <a:p>
            <a:pPr>
              <a:buNone/>
            </a:pPr>
            <a:r>
              <a:rPr lang="en-US" sz="2400" dirty="0" smtClean="0">
                <a:solidFill>
                  <a:schemeClr val="bg1"/>
                </a:solidFill>
                <a:latin typeface="Arial" pitchFamily="34" charset="0"/>
                <a:cs typeface="Arial" pitchFamily="34" charset="0"/>
              </a:rPr>
              <a:t>Organisasi yang legal tidak akan mengirimkan e-mail dengan link </a:t>
            </a:r>
          </a:p>
          <a:p>
            <a:pPr>
              <a:buNone/>
            </a:pPr>
            <a:r>
              <a:rPr lang="en-US" sz="2400" dirty="0" smtClean="0">
                <a:solidFill>
                  <a:schemeClr val="bg1"/>
                </a:solidFill>
                <a:latin typeface="Arial" pitchFamily="34" charset="0"/>
                <a:cs typeface="Arial" pitchFamily="34" charset="0"/>
              </a:rPr>
              <a:t>yang menanyakan  informasi akun atau kata sandi anda.</a:t>
            </a:r>
          </a:p>
          <a:p>
            <a:pPr>
              <a:buNone/>
            </a:pPr>
            <a:r>
              <a:rPr lang="en-US" sz="2400" dirty="0" smtClean="0">
                <a:solidFill>
                  <a:schemeClr val="bg1"/>
                </a:solidFill>
                <a:latin typeface="Arial" pitchFamily="34" charset="0"/>
                <a:cs typeface="Arial" pitchFamily="34" charset="0"/>
              </a:rPr>
              <a:t>Sebaiknya anda hanya meminta pembaruan atau bertukar </a:t>
            </a:r>
          </a:p>
          <a:p>
            <a:pPr>
              <a:buNone/>
            </a:pPr>
            <a:r>
              <a:rPr lang="en-US" sz="2400" dirty="0" smtClean="0">
                <a:solidFill>
                  <a:schemeClr val="bg1"/>
                </a:solidFill>
                <a:latin typeface="Arial" pitchFamily="34" charset="0"/>
                <a:cs typeface="Arial" pitchFamily="34" charset="0"/>
              </a:rPr>
              <a:t>informasi mengenai akun dengan cara mengunjungi situs web </a:t>
            </a:r>
          </a:p>
          <a:p>
            <a:pPr>
              <a:buNone/>
            </a:pPr>
            <a:r>
              <a:rPr lang="en-US" sz="2400" dirty="0" smtClean="0">
                <a:solidFill>
                  <a:schemeClr val="bg1"/>
                </a:solidFill>
                <a:latin typeface="Arial" pitchFamily="34" charset="0"/>
                <a:cs typeface="Arial" pitchFamily="34" charset="0"/>
              </a:rPr>
              <a:t>organisasi tersebut dan kemudian mengakses link yang sesuai </a:t>
            </a:r>
          </a:p>
          <a:p>
            <a:pPr>
              <a:buNone/>
            </a:pPr>
            <a:r>
              <a:rPr lang="en-US" sz="2400" dirty="0" smtClean="0">
                <a:solidFill>
                  <a:schemeClr val="bg1"/>
                </a:solidFill>
                <a:latin typeface="Arial" pitchFamily="34" charset="0"/>
                <a:cs typeface="Arial" pitchFamily="34" charset="0"/>
              </a:rPr>
              <a:t>dari dalam situs web tersebut.</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FF00"/>
                </a:solidFill>
                <a:latin typeface="Arial" panose="020B0604020202020204" pitchFamily="34" charset="0"/>
                <a:cs typeface="Arial" panose="020B0604020202020204" pitchFamily="34" charset="0"/>
              </a:rPr>
              <a:t>Tujuan</a:t>
            </a:r>
            <a:r>
              <a:rPr lang="en-US" dirty="0" smtClean="0">
                <a:solidFill>
                  <a:srgbClr val="FFFF00"/>
                </a:solidFill>
                <a:latin typeface="Arial" panose="020B0604020202020204" pitchFamily="34" charset="0"/>
                <a:cs typeface="Arial" panose="020B0604020202020204" pitchFamily="34" charset="0"/>
              </a:rPr>
              <a:t> </a:t>
            </a:r>
            <a:r>
              <a:rPr lang="en-US" dirty="0" err="1" smtClean="0">
                <a:solidFill>
                  <a:srgbClr val="FFFF00"/>
                </a:solidFill>
                <a:latin typeface="Arial" panose="020B0604020202020204" pitchFamily="34" charset="0"/>
                <a:cs typeface="Arial" panose="020B0604020202020204" pitchFamily="34" charset="0"/>
              </a:rPr>
              <a:t>Pembelajaran</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err="1" smtClean="0">
                <a:latin typeface="Arial" panose="020B0604020202020204" pitchFamily="34" charset="0"/>
                <a:cs typeface="Arial" panose="020B0604020202020204" pitchFamily="34" charset="0"/>
              </a:rPr>
              <a:t>Memahami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sumber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daya</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membantu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mengelola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teknologi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informasi</a:t>
            </a:r>
            <a:r>
              <a:rPr lang="en-US" sz="2400" dirty="0" smtClean="0">
                <a:latin typeface="Arial" panose="020B0604020202020204" pitchFamily="34" charset="0"/>
                <a:cs typeface="Arial" panose="020B0604020202020204" pitchFamily="34" charset="0"/>
              </a:rPr>
              <a:t>.</a:t>
            </a:r>
          </a:p>
          <a:p>
            <a:r>
              <a:rPr lang="en-US" sz="2400" dirty="0" err="1" smtClean="0">
                <a:latin typeface="Arial" panose="020B0604020202020204" pitchFamily="34" charset="0"/>
                <a:cs typeface="Arial" panose="020B0604020202020204" pitchFamily="34" charset="0"/>
              </a:rPr>
              <a:t>Mengetahui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sumber-sumber</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mana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membeli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peranti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lunak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atau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mendapatkannya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secara</a:t>
            </a:r>
            <a:r>
              <a:rPr lang="en-US" sz="2400" dirty="0" smtClean="0">
                <a:latin typeface="Arial" panose="020B0604020202020204" pitchFamily="34" charset="0"/>
                <a:cs typeface="Arial" panose="020B0604020202020204" pitchFamily="34" charset="0"/>
              </a:rPr>
              <a:t> gratis </a:t>
            </a: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menjaga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keamanan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a:t>
            </a:r>
          </a:p>
          <a:p>
            <a:r>
              <a:rPr lang="en-US" sz="2400" dirty="0" err="1" smtClean="0">
                <a:latin typeface="Arial" panose="020B0604020202020204" pitchFamily="34" charset="0"/>
                <a:cs typeface="Arial" panose="020B0604020202020204" pitchFamily="34" charset="0"/>
              </a:rPr>
              <a:t>Memahami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pentingnya</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e-mail</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189133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1"/>
          </a:xfrm>
        </p:spPr>
        <p:txBody>
          <a:bodyPr>
            <a:normAutofit/>
          </a:bodyPr>
          <a:lstStyle/>
          <a:p>
            <a:pPr>
              <a:buNone/>
            </a:pPr>
            <a:r>
              <a:rPr lang="en-US" sz="2400" dirty="0" smtClean="0">
                <a:solidFill>
                  <a:schemeClr val="bg1"/>
                </a:solidFill>
                <a:latin typeface="Arial" pitchFamily="34" charset="0"/>
                <a:cs typeface="Arial" pitchFamily="34" charset="0"/>
              </a:rPr>
              <a:t>Istilah </a:t>
            </a:r>
            <a:r>
              <a:rPr lang="en-US" sz="2400" i="1" dirty="0" smtClean="0">
                <a:solidFill>
                  <a:schemeClr val="bg1"/>
                </a:solidFill>
                <a:latin typeface="Arial" pitchFamily="34" charset="0"/>
                <a:cs typeface="Arial" pitchFamily="34" charset="0"/>
              </a:rPr>
              <a:t>phising </a:t>
            </a:r>
            <a:r>
              <a:rPr lang="en-US" sz="2400" dirty="0" smtClean="0">
                <a:solidFill>
                  <a:schemeClr val="bg1"/>
                </a:solidFill>
                <a:latin typeface="Arial" pitchFamily="34" charset="0"/>
                <a:cs typeface="Arial" pitchFamily="34" charset="0"/>
              </a:rPr>
              <a:t> digunakan untuk menggambarkan e-mail yang </a:t>
            </a:r>
          </a:p>
          <a:p>
            <a:pPr>
              <a:buNone/>
            </a:pPr>
            <a:r>
              <a:rPr lang="en-US" sz="2400" dirty="0" smtClean="0">
                <a:solidFill>
                  <a:schemeClr val="bg1"/>
                </a:solidFill>
                <a:latin typeface="Arial" pitchFamily="34" charset="0"/>
                <a:cs typeface="Arial" pitchFamily="34" charset="0"/>
              </a:rPr>
              <a:t>meminta informasi yang sensitif dengan cara menyamar sebagai </a:t>
            </a:r>
          </a:p>
          <a:p>
            <a:pPr>
              <a:buNone/>
            </a:pPr>
            <a:r>
              <a:rPr lang="en-US" sz="2400" dirty="0" smtClean="0">
                <a:solidFill>
                  <a:schemeClr val="bg1"/>
                </a:solidFill>
                <a:latin typeface="Arial" pitchFamily="34" charset="0"/>
                <a:cs typeface="Arial" pitchFamily="34" charset="0"/>
              </a:rPr>
              <a:t>permintaan yang sah dari suatu organisasi.</a:t>
            </a:r>
          </a:p>
          <a:p>
            <a:pPr>
              <a:buNone/>
            </a:pPr>
            <a:r>
              <a:rPr lang="en-US" sz="2400" dirty="0" smtClean="0">
                <a:solidFill>
                  <a:schemeClr val="bg1"/>
                </a:solidFill>
                <a:latin typeface="Arial" pitchFamily="34" charset="0"/>
                <a:cs typeface="Arial" pitchFamily="34" charset="0"/>
              </a:rPr>
              <a:t>Jangan pernah mengirimkan informasi sensitif ( kata sandi, nomor </a:t>
            </a:r>
          </a:p>
          <a:p>
            <a:pPr>
              <a:buNone/>
            </a:pPr>
            <a:r>
              <a:rPr lang="en-US" sz="2400" dirty="0" smtClean="0">
                <a:solidFill>
                  <a:schemeClr val="bg1"/>
                </a:solidFill>
                <a:latin typeface="Arial" pitchFamily="34" charset="0"/>
                <a:cs typeface="Arial" pitchFamily="34" charset="0"/>
              </a:rPr>
              <a:t>, nomor kartu kredit ,dan informasi lain ) melalui e-mail.</a:t>
            </a:r>
          </a:p>
          <a:p>
            <a:pPr>
              <a:buNone/>
            </a:pPr>
            <a:r>
              <a:rPr lang="en-US" sz="2400" dirty="0" smtClean="0">
                <a:solidFill>
                  <a:schemeClr val="bg1"/>
                </a:solidFill>
                <a:latin typeface="Arial" pitchFamily="34" charset="0"/>
                <a:cs typeface="Arial" pitchFamily="34" charset="0"/>
              </a:rPr>
              <a:t>Kunjungi lah situs web tersebut secara langsung , karena situs </a:t>
            </a:r>
          </a:p>
          <a:p>
            <a:pPr>
              <a:buNone/>
            </a:pPr>
            <a:r>
              <a:rPr lang="en-US" sz="2400" dirty="0" smtClean="0">
                <a:solidFill>
                  <a:schemeClr val="bg1"/>
                </a:solidFill>
                <a:latin typeface="Arial" pitchFamily="34" charset="0"/>
                <a:cs typeface="Arial" pitchFamily="34" charset="0"/>
              </a:rPr>
              <a:t>web jauh lebih aman dibandingkan web. </a:t>
            </a:r>
          </a:p>
          <a:p>
            <a:pPr>
              <a:buNone/>
            </a:pPr>
            <a:r>
              <a:rPr lang="en-US" sz="2400" dirty="0" smtClean="0">
                <a:solidFill>
                  <a:schemeClr val="bg1"/>
                </a:solidFill>
                <a:latin typeface="Arial" pitchFamily="34" charset="0"/>
                <a:cs typeface="Arial" pitchFamily="34" charset="0"/>
              </a:rPr>
              <a:t>Unduhan dan pembaruan untuk sistem operasi dan aplikasi </a:t>
            </a:r>
          </a:p>
          <a:p>
            <a:pPr>
              <a:buNone/>
            </a:pPr>
            <a:r>
              <a:rPr lang="en-US" sz="2400" dirty="0" smtClean="0">
                <a:solidFill>
                  <a:schemeClr val="bg1"/>
                </a:solidFill>
                <a:latin typeface="Arial" pitchFamily="34" charset="0"/>
                <a:cs typeface="Arial" pitchFamily="34" charset="0"/>
              </a:rPr>
              <a:t>peranti lunak hanya boleh di akses dari situs web organisasi </a:t>
            </a:r>
          </a:p>
          <a:p>
            <a:pPr>
              <a:buNone/>
            </a:pPr>
            <a:r>
              <a:rPr lang="en-US" sz="2400" dirty="0" smtClean="0">
                <a:solidFill>
                  <a:schemeClr val="bg1"/>
                </a:solidFill>
                <a:latin typeface="Arial" pitchFamily="34" charset="0"/>
                <a:cs typeface="Arial" pitchFamily="34" charset="0"/>
              </a:rPr>
              <a:t>.</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solidFill>
                  <a:srgbClr val="FFFF00"/>
                </a:solidFill>
                <a:latin typeface="Arial" pitchFamily="34" charset="0"/>
                <a:cs typeface="Arial" pitchFamily="34" charset="0"/>
              </a:rPr>
              <a:t>Proteksi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sz="2400" dirty="0" smtClean="0">
                <a:solidFill>
                  <a:schemeClr val="bg1"/>
                </a:solidFill>
                <a:latin typeface="Arial" pitchFamily="34" charset="0"/>
                <a:cs typeface="Arial" pitchFamily="34" charset="0"/>
              </a:rPr>
              <a:t>Antivirus dan anti </a:t>
            </a:r>
            <a:r>
              <a:rPr lang="en-US" sz="2400" i="1" dirty="0" smtClean="0">
                <a:solidFill>
                  <a:schemeClr val="bg1"/>
                </a:solidFill>
                <a:latin typeface="Arial" pitchFamily="34" charset="0"/>
                <a:cs typeface="Arial" pitchFamily="34" charset="0"/>
              </a:rPr>
              <a:t>spyware </a:t>
            </a:r>
            <a:r>
              <a:rPr lang="en-US" sz="2400" dirty="0" smtClean="0">
                <a:solidFill>
                  <a:schemeClr val="bg1"/>
                </a:solidFill>
                <a:latin typeface="Arial" pitchFamily="34" charset="0"/>
                <a:cs typeface="Arial" pitchFamily="34" charset="0"/>
              </a:rPr>
              <a:t>di pasang di komputer anda tujuan nya </a:t>
            </a:r>
          </a:p>
          <a:p>
            <a:pPr>
              <a:buNone/>
            </a:pPr>
            <a:r>
              <a:rPr lang="en-US" sz="2400" dirty="0" smtClean="0">
                <a:solidFill>
                  <a:schemeClr val="bg1"/>
                </a:solidFill>
                <a:latin typeface="Arial" pitchFamily="34" charset="0"/>
                <a:cs typeface="Arial" pitchFamily="34" charset="0"/>
              </a:rPr>
              <a:t>adalah untuk memproteksi / melindungi komputer anda dari </a:t>
            </a:r>
          </a:p>
          <a:p>
            <a:pPr>
              <a:buNone/>
            </a:pPr>
            <a:r>
              <a:rPr lang="en-US" sz="2400" dirty="0" smtClean="0">
                <a:solidFill>
                  <a:schemeClr val="bg1"/>
                </a:solidFill>
                <a:latin typeface="Arial" pitchFamily="34" charset="0"/>
                <a:cs typeface="Arial" pitchFamily="34" charset="0"/>
              </a:rPr>
              <a:t>serangan virus dan spyware baik yang menyebar melalui jaringan </a:t>
            </a:r>
          </a:p>
          <a:p>
            <a:pPr>
              <a:buNone/>
            </a:pPr>
            <a:r>
              <a:rPr lang="en-US" sz="2400" dirty="0" smtClean="0">
                <a:solidFill>
                  <a:schemeClr val="bg1"/>
                </a:solidFill>
                <a:latin typeface="Arial" pitchFamily="34" charset="0"/>
                <a:cs typeface="Arial" pitchFamily="34" charset="0"/>
              </a:rPr>
              <a:t>di tempat kerja dan di sekolah . Jika komputer anda tidak </a:t>
            </a:r>
          </a:p>
          <a:p>
            <a:pPr>
              <a:buNone/>
            </a:pPr>
            <a:r>
              <a:rPr lang="en-US" sz="2400" dirty="0" smtClean="0">
                <a:solidFill>
                  <a:schemeClr val="bg1"/>
                </a:solidFill>
                <a:latin typeface="Arial" pitchFamily="34" charset="0"/>
                <a:cs typeface="Arial" pitchFamily="34" charset="0"/>
              </a:rPr>
              <a:t>terlindungi maka komputer anda menjadi sumber infeksi bagi </a:t>
            </a:r>
          </a:p>
          <a:p>
            <a:pPr>
              <a:buNone/>
            </a:pPr>
            <a:r>
              <a:rPr lang="en-US" sz="2400" dirty="0" smtClean="0">
                <a:solidFill>
                  <a:schemeClr val="bg1"/>
                </a:solidFill>
                <a:latin typeface="Arial" pitchFamily="34" charset="0"/>
                <a:cs typeface="Arial" pitchFamily="34" charset="0"/>
              </a:rPr>
              <a:t>ratusan atau ribuan komputer yang lain. </a:t>
            </a:r>
            <a:r>
              <a:rPr lang="en-US" sz="2400" i="1" dirty="0" smtClean="0">
                <a:solidFill>
                  <a:schemeClr val="bg1"/>
                </a:solidFill>
                <a:latin typeface="Arial" pitchFamily="34" charset="0"/>
                <a:cs typeface="Arial" pitchFamily="34" charset="0"/>
              </a:rPr>
              <a:t> </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417638"/>
          </a:xfrm>
        </p:spPr>
        <p:txBody>
          <a:bodyPr>
            <a:normAutofit/>
          </a:bodyPr>
          <a:lstStyle/>
          <a:p>
            <a:pPr algn="l"/>
            <a:r>
              <a:rPr lang="en-US" sz="3200" dirty="0" smtClean="0">
                <a:solidFill>
                  <a:srgbClr val="FFFF00"/>
                </a:solidFill>
                <a:latin typeface="Arial" pitchFamily="34" charset="0"/>
                <a:cs typeface="Arial" pitchFamily="34" charset="0"/>
              </a:rPr>
              <a:t>Proteksi komersial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lnSpcReduction="10000"/>
          </a:bodyPr>
          <a:lstStyle/>
          <a:p>
            <a:pPr>
              <a:buNone/>
            </a:pPr>
            <a:r>
              <a:rPr lang="en-US" sz="2400" dirty="0" smtClean="0">
                <a:solidFill>
                  <a:schemeClr val="bg1"/>
                </a:solidFill>
                <a:latin typeface="Arial" pitchFamily="34" charset="0"/>
                <a:cs typeface="Arial" pitchFamily="34" charset="0"/>
              </a:rPr>
              <a:t>Norton ( WWW.NORTON.COM) dan Mc Afee </a:t>
            </a:r>
          </a:p>
          <a:p>
            <a:pPr>
              <a:buNone/>
            </a:pPr>
            <a:r>
              <a:rPr lang="en-US" sz="2400" dirty="0" smtClean="0">
                <a:solidFill>
                  <a:schemeClr val="bg1"/>
                </a:solidFill>
                <a:latin typeface="Arial" pitchFamily="34" charset="0"/>
                <a:cs typeface="Arial" pitchFamily="34" charset="0"/>
              </a:rPr>
              <a:t>(WWW.MCAFEE.COM ) merupakan dua vendor peranti lunak </a:t>
            </a:r>
          </a:p>
          <a:p>
            <a:pPr>
              <a:buNone/>
            </a:pPr>
            <a:r>
              <a:rPr lang="en-US" sz="2400" dirty="0" smtClean="0">
                <a:solidFill>
                  <a:schemeClr val="bg1"/>
                </a:solidFill>
                <a:latin typeface="Arial" pitchFamily="34" charset="0"/>
                <a:cs typeface="Arial" pitchFamily="34" charset="0"/>
              </a:rPr>
              <a:t>antivirus dan </a:t>
            </a:r>
            <a:r>
              <a:rPr lang="en-US" sz="2400" i="1" dirty="0" smtClean="0">
                <a:solidFill>
                  <a:schemeClr val="bg1"/>
                </a:solidFill>
                <a:latin typeface="Arial" pitchFamily="34" charset="0"/>
                <a:cs typeface="Arial" pitchFamily="34" charset="0"/>
              </a:rPr>
              <a:t>antispyware </a:t>
            </a:r>
            <a:r>
              <a:rPr lang="en-US" sz="2400" dirty="0" smtClean="0">
                <a:solidFill>
                  <a:schemeClr val="bg1"/>
                </a:solidFill>
                <a:latin typeface="Arial" pitchFamily="34" charset="0"/>
                <a:cs typeface="Arial" pitchFamily="34" charset="0"/>
              </a:rPr>
              <a:t>yang digunakan oleh banyak kalangan </a:t>
            </a:r>
          </a:p>
          <a:p>
            <a:pPr>
              <a:buNone/>
            </a:pPr>
            <a:r>
              <a:rPr lang="en-US" sz="2400" dirty="0" smtClean="0">
                <a:solidFill>
                  <a:schemeClr val="bg1"/>
                </a:solidFill>
                <a:latin typeface="Arial" pitchFamily="34" charset="0"/>
                <a:cs typeface="Arial" pitchFamily="34" charset="0"/>
              </a:rPr>
              <a:t>luas.</a:t>
            </a:r>
          </a:p>
          <a:p>
            <a:pPr>
              <a:buNone/>
            </a:pPr>
            <a:r>
              <a:rPr lang="en-US" sz="2400" dirty="0" smtClean="0">
                <a:solidFill>
                  <a:schemeClr val="bg1"/>
                </a:solidFill>
                <a:latin typeface="Arial" pitchFamily="34" charset="0"/>
                <a:cs typeface="Arial" pitchFamily="34" charset="0"/>
              </a:rPr>
              <a:t>Produk-produk ini dibeli terbatas, misalnya dengan membayar </a:t>
            </a:r>
          </a:p>
          <a:p>
            <a:pPr>
              <a:buNone/>
            </a:pPr>
            <a:r>
              <a:rPr lang="en-US" sz="2400" dirty="0" smtClean="0">
                <a:solidFill>
                  <a:schemeClr val="bg1"/>
                </a:solidFill>
                <a:latin typeface="Arial" pitchFamily="34" charset="0"/>
                <a:cs typeface="Arial" pitchFamily="34" charset="0"/>
              </a:rPr>
              <a:t>biaya tahunan dan pembaruan (update) dalam jangka waktu </a:t>
            </a:r>
          </a:p>
          <a:p>
            <a:pPr>
              <a:buNone/>
            </a:pPr>
            <a:r>
              <a:rPr lang="en-US" sz="2400" dirty="0" smtClean="0">
                <a:solidFill>
                  <a:schemeClr val="bg1"/>
                </a:solidFill>
                <a:latin typeface="Arial" pitchFamily="34" charset="0"/>
                <a:cs typeface="Arial" pitchFamily="34" charset="0"/>
              </a:rPr>
              <a:t>tersebut dimasukan ke dalam biaya pembelian.</a:t>
            </a:r>
          </a:p>
          <a:p>
            <a:pPr>
              <a:buNone/>
            </a:pPr>
            <a:r>
              <a:rPr lang="en-US" sz="2400" dirty="0" smtClean="0">
                <a:solidFill>
                  <a:schemeClr val="bg1"/>
                </a:solidFill>
                <a:latin typeface="Arial" pitchFamily="34" charset="0"/>
                <a:cs typeface="Arial" pitchFamily="34" charset="0"/>
              </a:rPr>
              <a:t>Microsoft menawarkan </a:t>
            </a:r>
            <a:r>
              <a:rPr lang="en-US" sz="2400" i="1" dirty="0" smtClean="0">
                <a:solidFill>
                  <a:schemeClr val="bg1"/>
                </a:solidFill>
                <a:latin typeface="Arial" pitchFamily="34" charset="0"/>
                <a:cs typeface="Arial" pitchFamily="34" charset="0"/>
              </a:rPr>
              <a:t>antispyware </a:t>
            </a:r>
            <a:r>
              <a:rPr lang="en-US" sz="2400" dirty="0" smtClean="0">
                <a:solidFill>
                  <a:schemeClr val="bg1"/>
                </a:solidFill>
                <a:latin typeface="Arial" pitchFamily="34" charset="0"/>
                <a:cs typeface="Arial" pitchFamily="34" charset="0"/>
              </a:rPr>
              <a:t>secara Cuma – Cuma bagi </a:t>
            </a:r>
          </a:p>
          <a:p>
            <a:pPr>
              <a:buNone/>
            </a:pPr>
            <a:r>
              <a:rPr lang="en-US" sz="2400" dirty="0" smtClean="0">
                <a:solidFill>
                  <a:schemeClr val="bg1"/>
                </a:solidFill>
                <a:latin typeface="Arial" pitchFamily="34" charset="0"/>
                <a:cs typeface="Arial" pitchFamily="34" charset="0"/>
              </a:rPr>
              <a:t>para pengguna sistem operasi windows, tetapi anda harus </a:t>
            </a:r>
          </a:p>
          <a:p>
            <a:pPr>
              <a:buNone/>
            </a:pPr>
            <a:r>
              <a:rPr lang="en-US" sz="2400" dirty="0" smtClean="0">
                <a:solidFill>
                  <a:schemeClr val="bg1"/>
                </a:solidFill>
                <a:latin typeface="Arial" pitchFamily="34" charset="0"/>
                <a:cs typeface="Arial" pitchFamily="34" charset="0"/>
              </a:rPr>
              <a:t>membeli Microsoft Windows terlebih dahulu agar </a:t>
            </a:r>
            <a:r>
              <a:rPr lang="en-US" sz="2400" i="1" dirty="0" smtClean="0">
                <a:solidFill>
                  <a:schemeClr val="bg1"/>
                </a:solidFill>
                <a:latin typeface="Arial" pitchFamily="34" charset="0"/>
                <a:cs typeface="Arial" pitchFamily="34" charset="0"/>
              </a:rPr>
              <a:t>antispyware </a:t>
            </a:r>
            <a:r>
              <a:rPr lang="en-US" sz="2400" dirty="0" smtClean="0">
                <a:solidFill>
                  <a:schemeClr val="bg1"/>
                </a:solidFill>
                <a:latin typeface="Arial" pitchFamily="34" charset="0"/>
                <a:cs typeface="Arial" pitchFamily="34" charset="0"/>
              </a:rPr>
              <a:t>ini </a:t>
            </a:r>
          </a:p>
          <a:p>
            <a:pPr>
              <a:buNone/>
            </a:pPr>
            <a:r>
              <a:rPr lang="en-US" sz="2400" dirty="0" smtClean="0">
                <a:solidFill>
                  <a:schemeClr val="bg1"/>
                </a:solidFill>
                <a:latin typeface="Arial" pitchFamily="34" charset="0"/>
                <a:cs typeface="Arial" pitchFamily="34" charset="0"/>
              </a:rPr>
              <a:t>dapat bekerja. Versi uji coba Microsoft Windows Antispyware </a:t>
            </a:r>
          </a:p>
          <a:p>
            <a:pPr>
              <a:buNone/>
            </a:pPr>
            <a:r>
              <a:rPr lang="en-US" sz="2400" dirty="0" smtClean="0">
                <a:solidFill>
                  <a:schemeClr val="bg1"/>
                </a:solidFill>
                <a:latin typeface="Arial" pitchFamily="34" charset="0"/>
                <a:cs typeface="Arial" pitchFamily="34" charset="0"/>
              </a:rPr>
              <a:t>tersedia di situs Web Microsoft.</a:t>
            </a: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solidFill>
                  <a:srgbClr val="FFFF00"/>
                </a:solidFill>
                <a:latin typeface="Arial" pitchFamily="34" charset="0"/>
                <a:cs typeface="Arial" pitchFamily="34" charset="0"/>
              </a:rPr>
              <a:t>Proteksi Gratis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95400"/>
            <a:ext cx="9144000" cy="5562600"/>
          </a:xfrm>
        </p:spPr>
        <p:txBody>
          <a:bodyPr>
            <a:normAutofit/>
          </a:bodyPr>
          <a:lstStyle/>
          <a:p>
            <a:pPr>
              <a:buNone/>
            </a:pPr>
            <a:r>
              <a:rPr lang="en-US" sz="2400" dirty="0" smtClean="0">
                <a:solidFill>
                  <a:schemeClr val="bg1"/>
                </a:solidFill>
                <a:latin typeface="Arial" pitchFamily="34" charset="0"/>
                <a:cs typeface="Arial" pitchFamily="34" charset="0"/>
              </a:rPr>
              <a:t>-Grisoft (WWW.GRISOFT.COM) atau AVG merupakan aplikasi </a:t>
            </a:r>
          </a:p>
          <a:p>
            <a:pPr>
              <a:buNone/>
            </a:pPr>
            <a:r>
              <a:rPr lang="en-US" sz="2400" dirty="0" smtClean="0">
                <a:solidFill>
                  <a:schemeClr val="bg1"/>
                </a:solidFill>
                <a:latin typeface="Arial" pitchFamily="34" charset="0"/>
                <a:cs typeface="Arial" pitchFamily="34" charset="0"/>
              </a:rPr>
              <a:t>   antivirus dan </a:t>
            </a:r>
            <a:r>
              <a:rPr lang="en-US" sz="2400" i="1" dirty="0" smtClean="0">
                <a:solidFill>
                  <a:schemeClr val="bg1"/>
                </a:solidFill>
                <a:latin typeface="Arial" pitchFamily="34" charset="0"/>
                <a:cs typeface="Arial" pitchFamily="34" charset="0"/>
              </a:rPr>
              <a:t>antispyware.</a:t>
            </a:r>
          </a:p>
          <a:p>
            <a:pPr>
              <a:buNone/>
            </a:pPr>
            <a:r>
              <a:rPr lang="en-US" sz="2400" dirty="0" smtClean="0">
                <a:solidFill>
                  <a:schemeClr val="bg1"/>
                </a:solidFill>
                <a:latin typeface="Arial" pitchFamily="34" charset="0"/>
                <a:cs typeface="Arial" pitchFamily="34" charset="0"/>
              </a:rPr>
              <a:t>-Sedangkan spybot (WWW.SPYBOT.COM ) menawarkan versi</a:t>
            </a:r>
          </a:p>
          <a:p>
            <a:pPr>
              <a:buNone/>
            </a:pPr>
            <a:r>
              <a:rPr lang="en-US" sz="2400" dirty="0" smtClean="0">
                <a:solidFill>
                  <a:schemeClr val="bg1"/>
                </a:solidFill>
                <a:latin typeface="Arial" pitchFamily="34" charset="0"/>
                <a:cs typeface="Arial" pitchFamily="34" charset="0"/>
              </a:rPr>
              <a:t>  produk </a:t>
            </a:r>
            <a:r>
              <a:rPr lang="en-US" sz="2400" i="1" dirty="0" smtClean="0">
                <a:solidFill>
                  <a:schemeClr val="bg1"/>
                </a:solidFill>
                <a:latin typeface="Arial" pitchFamily="34" charset="0"/>
                <a:cs typeface="Arial" pitchFamily="34" charset="0"/>
              </a:rPr>
              <a:t>spyware </a:t>
            </a:r>
            <a:r>
              <a:rPr lang="en-US" sz="2400" dirty="0" smtClean="0">
                <a:solidFill>
                  <a:schemeClr val="bg1"/>
                </a:solidFill>
                <a:latin typeface="Arial" pitchFamily="34" charset="0"/>
                <a:cs typeface="Arial" pitchFamily="34" charset="0"/>
              </a:rPr>
              <a:t>nya.</a:t>
            </a:r>
            <a:r>
              <a:rPr lang="en-US" sz="2400" i="1" dirty="0" smtClean="0">
                <a:solidFill>
                  <a:schemeClr val="bg1"/>
                </a:solidFill>
                <a:latin typeface="Arial" pitchFamily="34" charset="0"/>
                <a:cs typeface="Arial" pitchFamily="34" charset="0"/>
              </a:rPr>
              <a:t> </a:t>
            </a:r>
          </a:p>
          <a:p>
            <a:pPr>
              <a:buFontTx/>
              <a:buChar char="-"/>
            </a:pPr>
            <a:r>
              <a:rPr lang="en-US" sz="2400" dirty="0" smtClean="0">
                <a:solidFill>
                  <a:schemeClr val="bg1"/>
                </a:solidFill>
                <a:latin typeface="Arial" pitchFamily="34" charset="0"/>
                <a:cs typeface="Arial" pitchFamily="34" charset="0"/>
              </a:rPr>
              <a:t>Ad-Aware ( WWW.LAVASOFT.COM ) merupakan </a:t>
            </a:r>
            <a:r>
              <a:rPr lang="en-US" sz="2400" i="1" dirty="0" smtClean="0">
                <a:solidFill>
                  <a:schemeClr val="bg1"/>
                </a:solidFill>
                <a:latin typeface="Arial" pitchFamily="34" charset="0"/>
                <a:cs typeface="Arial" pitchFamily="34" charset="0"/>
              </a:rPr>
              <a:t>antispyware </a:t>
            </a:r>
          </a:p>
          <a:p>
            <a:pPr>
              <a:buNone/>
            </a:pPr>
            <a:r>
              <a:rPr lang="en-US" sz="2400" dirty="0" smtClean="0">
                <a:solidFill>
                  <a:schemeClr val="bg1"/>
                </a:solidFill>
                <a:latin typeface="Arial" pitchFamily="34" charset="0"/>
                <a:cs typeface="Arial" pitchFamily="34" charset="0"/>
              </a:rPr>
              <a:t>    yang amat terkenal.</a:t>
            </a:r>
          </a:p>
          <a:p>
            <a:pPr>
              <a:buNone/>
            </a:pPr>
            <a:endParaRPr lang="en-US" sz="2400" dirty="0" smtClean="0">
              <a:solidFill>
                <a:schemeClr val="bg1"/>
              </a:solidFill>
              <a:latin typeface="Arial" pitchFamily="34" charset="0"/>
              <a:cs typeface="Arial" pitchFamily="34" charset="0"/>
            </a:endParaRPr>
          </a:p>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Ketiganya menawarkan versi produk yang gratis maupun </a:t>
            </a:r>
          </a:p>
          <a:p>
            <a:pPr>
              <a:buNone/>
            </a:pPr>
            <a:r>
              <a:rPr lang="en-US" sz="2400" dirty="0" smtClean="0">
                <a:solidFill>
                  <a:schemeClr val="bg1"/>
                </a:solidFill>
                <a:latin typeface="Arial" pitchFamily="34" charset="0"/>
                <a:cs typeface="Arial" pitchFamily="34" charset="0"/>
              </a:rPr>
              <a:t>komersial.</a:t>
            </a:r>
          </a:p>
          <a:p>
            <a:pPr>
              <a:buNone/>
            </a:pPr>
            <a:r>
              <a:rPr lang="en-US" sz="2400" dirty="0" smtClean="0">
                <a:solidFill>
                  <a:schemeClr val="bg1"/>
                </a:solidFill>
                <a:latin typeface="Arial" pitchFamily="34" charset="0"/>
                <a:cs typeface="Arial" pitchFamily="34" charset="0"/>
              </a:rPr>
              <a:t>Peranti lunak ini amat baik untuk mencegah </a:t>
            </a:r>
            <a:r>
              <a:rPr lang="en-US" sz="2400" i="1" dirty="0" smtClean="0">
                <a:solidFill>
                  <a:schemeClr val="bg1"/>
                </a:solidFill>
                <a:latin typeface="Arial" pitchFamily="34" charset="0"/>
                <a:cs typeface="Arial" pitchFamily="34" charset="0"/>
              </a:rPr>
              <a:t>spyware </a:t>
            </a:r>
            <a:r>
              <a:rPr lang="en-US" sz="2400" dirty="0" smtClean="0">
                <a:solidFill>
                  <a:schemeClr val="bg1"/>
                </a:solidFill>
                <a:latin typeface="Arial" pitchFamily="34" charset="0"/>
                <a:cs typeface="Arial" pitchFamily="34" charset="0"/>
              </a:rPr>
              <a:t>mendeteksi</a:t>
            </a:r>
          </a:p>
          <a:p>
            <a:pPr>
              <a:buNone/>
            </a:pPr>
            <a:r>
              <a:rPr lang="en-US" sz="2400" dirty="0" smtClean="0">
                <a:solidFill>
                  <a:schemeClr val="bg1"/>
                </a:solidFill>
                <a:latin typeface="Arial" pitchFamily="34" charset="0"/>
                <a:cs typeface="Arial" pitchFamily="34" charset="0"/>
              </a:rPr>
              <a:t>dan Menghapus virus.</a:t>
            </a:r>
          </a:p>
          <a:p>
            <a:pPr>
              <a:buNone/>
            </a:pPr>
            <a:endParaRPr lang="en-US" sz="2400" dirty="0" smtClean="0">
              <a:solidFill>
                <a:schemeClr val="bg1"/>
              </a:solidFill>
              <a:latin typeface="Arial" pitchFamily="34" charset="0"/>
              <a:cs typeface="Arial" pitchFamily="34" charset="0"/>
            </a:endParaRP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ea typeface="Adobe Fan Heiti Std B" pitchFamily="34" charset="-128"/>
                <a:cs typeface="Arial" pitchFamily="34" charset="0"/>
              </a:rPr>
              <a:t>E-MAIL</a:t>
            </a:r>
            <a:endParaRPr lang="en-US" sz="3200" dirty="0">
              <a:solidFill>
                <a:srgbClr val="FFFF00"/>
              </a:solidFill>
              <a:latin typeface="Arial" pitchFamily="34" charset="0"/>
              <a:ea typeface="Adobe Fan Heiti Std B" pitchFamily="34" charset="-128"/>
              <a:cs typeface="Arial" pitchFamily="34" charset="0"/>
            </a:endParaRPr>
          </a:p>
        </p:txBody>
      </p:sp>
      <p:sp>
        <p:nvSpPr>
          <p:cNvPr id="3" name="Content Placeholder 2"/>
          <p:cNvSpPr>
            <a:spLocks noGrp="1"/>
          </p:cNvSpPr>
          <p:nvPr>
            <p:ph idx="1"/>
          </p:nvPr>
        </p:nvSpPr>
        <p:spPr/>
        <p:txBody>
          <a:bodyPr>
            <a:normAutofit/>
          </a:bodyPr>
          <a:lstStyle/>
          <a:p>
            <a:pPr>
              <a:buNone/>
            </a:pPr>
            <a:r>
              <a:rPr lang="en-US" sz="2400" smtClean="0">
                <a:solidFill>
                  <a:schemeClr val="bg1"/>
                </a:solidFill>
                <a:latin typeface="Arial" pitchFamily="34" charset="0"/>
                <a:cs typeface="Arial" pitchFamily="34" charset="0"/>
              </a:rPr>
              <a:t>     E-MAIL </a:t>
            </a:r>
            <a:r>
              <a:rPr lang="en-US" sz="2400" dirty="0" smtClean="0">
                <a:solidFill>
                  <a:schemeClr val="bg1"/>
                </a:solidFill>
                <a:latin typeface="Arial" pitchFamily="34" charset="0"/>
                <a:cs typeface="Arial" pitchFamily="34" charset="0"/>
              </a:rPr>
              <a:t>amat mudah digunakan hingga kebanyakan orang tidak terlalu memperhatikan betapa pentingnya aplikasi ini.E-MAIL amat penting untuk komunikasi bisnis. Hanya sedikit pengguna yang memanfaatkan fitur aplikasi E-MAIL mereka sehingga mereka tidak menggunakan seluruh potensi E-MAIL mereka  </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Implikasi di tempat kerja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pPr>
              <a:buNone/>
            </a:pPr>
            <a:r>
              <a:rPr lang="en-US" sz="2400" dirty="0" smtClean="0">
                <a:solidFill>
                  <a:schemeClr val="bg1"/>
                </a:solidFill>
                <a:latin typeface="Arial" pitchFamily="34" charset="0"/>
                <a:cs typeface="Arial" pitchFamily="34" charset="0"/>
              </a:rPr>
              <a:t>Hampir setiap e-mail yang pernah anda kirimkan mungkin </a:t>
            </a:r>
          </a:p>
          <a:p>
            <a:pPr>
              <a:buNone/>
            </a:pPr>
            <a:r>
              <a:rPr lang="en-US" sz="2400" dirty="0" smtClean="0">
                <a:solidFill>
                  <a:schemeClr val="bg1"/>
                </a:solidFill>
                <a:latin typeface="Arial" pitchFamily="34" charset="0"/>
                <a:cs typeface="Arial" pitchFamily="34" charset="0"/>
              </a:rPr>
              <a:t>tersimpan di suatu tempat. E-mail melawati banyak server di </a:t>
            </a:r>
          </a:p>
          <a:p>
            <a:pPr>
              <a:buNone/>
            </a:pPr>
            <a:r>
              <a:rPr lang="en-US" sz="2400" dirty="0" smtClean="0">
                <a:solidFill>
                  <a:schemeClr val="bg1"/>
                </a:solidFill>
                <a:latin typeface="Arial" pitchFamily="34" charset="0"/>
                <a:cs typeface="Arial" pitchFamily="34" charset="0"/>
              </a:rPr>
              <a:t>perjalanan nya dari pengirim ke penerima, dan sebagian besar </a:t>
            </a:r>
          </a:p>
          <a:p>
            <a:pPr>
              <a:buNone/>
            </a:pPr>
            <a:r>
              <a:rPr lang="en-US" sz="2400" dirty="0" smtClean="0">
                <a:solidFill>
                  <a:schemeClr val="bg1"/>
                </a:solidFill>
                <a:latin typeface="Arial" pitchFamily="34" charset="0"/>
                <a:cs typeface="Arial" pitchFamily="34" charset="0"/>
              </a:rPr>
              <a:t>dari server ini dibuat cadangan nya berulangkali sehingga </a:t>
            </a:r>
          </a:p>
          <a:p>
            <a:pPr>
              <a:buNone/>
            </a:pPr>
            <a:r>
              <a:rPr lang="en-US" sz="2400" dirty="0" smtClean="0">
                <a:solidFill>
                  <a:schemeClr val="bg1"/>
                </a:solidFill>
                <a:latin typeface="Arial" pitchFamily="34" charset="0"/>
                <a:cs typeface="Arial" pitchFamily="34" charset="0"/>
              </a:rPr>
              <a:t>menyimpan catatan komunikasi e-mail yang panjang. Ini </a:t>
            </a:r>
          </a:p>
          <a:p>
            <a:pPr>
              <a:buNone/>
            </a:pPr>
            <a:r>
              <a:rPr lang="en-US" sz="2400" dirty="0" smtClean="0">
                <a:solidFill>
                  <a:schemeClr val="bg1"/>
                </a:solidFill>
                <a:latin typeface="Arial" pitchFamily="34" charset="0"/>
                <a:cs typeface="Arial" pitchFamily="34" charset="0"/>
              </a:rPr>
              <a:t>merupakan salah satu alasan mengapa jaringan dapat di </a:t>
            </a:r>
          </a:p>
          <a:p>
            <a:pPr>
              <a:buNone/>
            </a:pPr>
            <a:r>
              <a:rPr lang="en-US" sz="2400" dirty="0" smtClean="0">
                <a:solidFill>
                  <a:schemeClr val="bg1"/>
                </a:solidFill>
                <a:latin typeface="Arial" pitchFamily="34" charset="0"/>
                <a:cs typeface="Arial" pitchFamily="34" charset="0"/>
              </a:rPr>
              <a:t>andalkan, karena jaringan memiliki cadangan sehingga dapat </a:t>
            </a:r>
          </a:p>
          <a:p>
            <a:pPr>
              <a:buNone/>
            </a:pPr>
            <a:r>
              <a:rPr lang="en-US" sz="2400" dirty="0" smtClean="0">
                <a:solidFill>
                  <a:schemeClr val="bg1"/>
                </a:solidFill>
                <a:latin typeface="Arial" pitchFamily="34" charset="0"/>
                <a:cs typeface="Arial" pitchFamily="34" charset="0"/>
              </a:rPr>
              <a:t>cepat pulih dari masalah dan mengirimkan ulang komunikasi yang </a:t>
            </a:r>
          </a:p>
          <a:p>
            <a:pPr>
              <a:buNone/>
            </a:pPr>
            <a:r>
              <a:rPr lang="en-US" sz="2400" dirty="0" smtClean="0">
                <a:solidFill>
                  <a:schemeClr val="bg1"/>
                </a:solidFill>
                <a:latin typeface="Arial" pitchFamily="34" charset="0"/>
                <a:cs typeface="Arial" pitchFamily="34" charset="0"/>
              </a:rPr>
              <a:t>hilang.</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2400" dirty="0" smtClean="0">
                <a:solidFill>
                  <a:schemeClr val="bg1"/>
                </a:solidFill>
                <a:latin typeface="Arial" pitchFamily="34" charset="0"/>
                <a:cs typeface="Arial" pitchFamily="34" charset="0"/>
              </a:rPr>
              <a:t>Ketika anda menghapus sebuah e-mail,e-mail ini akan di </a:t>
            </a:r>
          </a:p>
          <a:p>
            <a:pPr>
              <a:buNone/>
            </a:pPr>
            <a:r>
              <a:rPr lang="en-US" sz="2400" dirty="0" smtClean="0">
                <a:solidFill>
                  <a:schemeClr val="bg1"/>
                </a:solidFill>
                <a:latin typeface="Arial" pitchFamily="34" charset="0"/>
                <a:cs typeface="Arial" pitchFamily="34" charset="0"/>
              </a:rPr>
              <a:t>pindahkan kedalam kode file ‘’terhapus’’ (deleted) di dalam </a:t>
            </a:r>
          </a:p>
          <a:p>
            <a:pPr>
              <a:buNone/>
            </a:pPr>
            <a:r>
              <a:rPr lang="en-US" sz="2400" dirty="0" smtClean="0">
                <a:solidFill>
                  <a:schemeClr val="bg1"/>
                </a:solidFill>
                <a:latin typeface="Arial" pitchFamily="34" charset="0"/>
                <a:cs typeface="Arial" pitchFamily="34" charset="0"/>
              </a:rPr>
              <a:t>aplikasi e-mail anda. tetapi, anda juga harus menghapus e-mail </a:t>
            </a:r>
          </a:p>
          <a:p>
            <a:pPr>
              <a:buNone/>
            </a:pPr>
            <a:r>
              <a:rPr lang="en-US" sz="2400" dirty="0" smtClean="0">
                <a:solidFill>
                  <a:schemeClr val="bg1"/>
                </a:solidFill>
                <a:latin typeface="Arial" pitchFamily="34" charset="0"/>
                <a:cs typeface="Arial" pitchFamily="34" charset="0"/>
              </a:rPr>
              <a:t>dari folder file ’’deleted’’ untuk mengeluarkan nya dari komputer </a:t>
            </a:r>
          </a:p>
          <a:p>
            <a:pPr>
              <a:buNone/>
            </a:pPr>
            <a:r>
              <a:rPr lang="en-US" sz="2400" dirty="0" smtClean="0">
                <a:solidFill>
                  <a:schemeClr val="bg1"/>
                </a:solidFill>
                <a:latin typeface="Arial" pitchFamily="34" charset="0"/>
                <a:cs typeface="Arial" pitchFamily="34" charset="0"/>
              </a:rPr>
              <a:t>anda.</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3200" dirty="0" smtClean="0">
                <a:solidFill>
                  <a:srgbClr val="FFFF00"/>
                </a:solidFill>
                <a:latin typeface="Arial" pitchFamily="34" charset="0"/>
                <a:cs typeface="Arial" pitchFamily="34" charset="0"/>
              </a:rPr>
              <a:t>Etiket E-mail di tempat kerja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295400"/>
            <a:ext cx="9144000" cy="5562600"/>
          </a:xfrm>
        </p:spPr>
        <p:txBody>
          <a:bodyPr>
            <a:normAutofit/>
          </a:bodyPr>
          <a:lstStyle/>
          <a:p>
            <a:pPr>
              <a:buNone/>
            </a:pPr>
            <a:r>
              <a:rPr lang="en-US" sz="2400" dirty="0" smtClean="0">
                <a:solidFill>
                  <a:schemeClr val="bg1"/>
                </a:solidFill>
                <a:latin typeface="Arial" pitchFamily="34" charset="0"/>
                <a:cs typeface="Arial" pitchFamily="34" charset="0"/>
              </a:rPr>
              <a:t>Percakapan langsung lebih baik dibandingkan dengan komunikasi tertulis untuk sebagian orang mengekspresikan diri mereka, contoh: bercanda atau menggunakan ungkapan sarkastik adalah beberapa hal yang sulit untuk dilakukan oleh banyak orang secara tertulis namun tidak sulit untuk dilakukan dalam percakapan langsung. </a:t>
            </a:r>
          </a:p>
          <a:p>
            <a:pPr>
              <a:buNone/>
            </a:pPr>
            <a:r>
              <a:rPr lang="en-US" sz="2400" dirty="0" smtClean="0">
                <a:solidFill>
                  <a:schemeClr val="bg1"/>
                </a:solidFill>
                <a:latin typeface="Arial" pitchFamily="34" charset="0"/>
                <a:cs typeface="Arial" pitchFamily="34" charset="0"/>
              </a:rPr>
              <a:t>Kepentingan dalam berkomunikasi secara sopan dan jelas menggunakan e-mail karena pesan-pesan e-mail dapat bertahan dalam waktu yang lama dan dikirimkan kepada orang lain.</a:t>
            </a:r>
          </a:p>
          <a:p>
            <a:pPr>
              <a:buNone/>
            </a:pPr>
            <a:r>
              <a:rPr lang="en-US" sz="2400" dirty="0" smtClean="0">
                <a:solidFill>
                  <a:schemeClr val="bg1"/>
                </a:solidFill>
                <a:latin typeface="Arial" pitchFamily="34" charset="0"/>
                <a:cs typeface="Arial" pitchFamily="34" charset="0"/>
              </a:rPr>
              <a:t>Pengertian e-mail adalah pernyataan tertulis yang dapat bertahan untuk waktu yang lama dan dapat dikirimkan kebanyak orang yang tidak ingin mengetahui pendapat anda.</a:t>
            </a:r>
          </a:p>
          <a:p>
            <a:pPr>
              <a:buNone/>
            </a:pPr>
            <a:endParaRPr lang="en-US" sz="2400" dirty="0">
              <a:solidFill>
                <a:schemeClr val="bg1"/>
              </a:solidFill>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Akun E-Mail Pribadi</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lstStyle/>
          <a:p>
            <a:pPr>
              <a:buNone/>
            </a:pPr>
            <a:r>
              <a:rPr lang="en-US" dirty="0" smtClean="0">
                <a:solidFill>
                  <a:schemeClr val="bg1"/>
                </a:solidFill>
              </a:rPr>
              <a:t>	</a:t>
            </a:r>
            <a:r>
              <a:rPr lang="en-US" sz="2400" dirty="0" smtClean="0">
                <a:solidFill>
                  <a:schemeClr val="bg1"/>
                </a:solidFill>
                <a:latin typeface="Arial" pitchFamily="34" charset="0"/>
                <a:cs typeface="Arial" pitchFamily="34" charset="0"/>
              </a:rPr>
              <a:t>E-mail pribadi sebaiknya dikirimkan melalui komputer yang anda beli menggunakan peranti lunak yang anda beli dan jaringan komunikasi yang anda bayar. Kebanyakan organisasi memberikan kesempatan untuk menggunakan sumber daya komputer untuk kepentingan pribadi, contoh: kesempatan menggunakan telepon kantor untuk beberapa kepentingan pribadi.</a:t>
            </a:r>
            <a:endParaRPr lang="en-US" sz="2400" dirty="0">
              <a:solidFill>
                <a:schemeClr val="bg1"/>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buNone/>
            </a:pPr>
            <a:r>
              <a:rPr lang="en-US" dirty="0" smtClean="0"/>
              <a:t>	</a:t>
            </a:r>
            <a:r>
              <a:rPr lang="en-US" sz="2400" dirty="0" smtClean="0">
                <a:solidFill>
                  <a:schemeClr val="bg1"/>
                </a:solidFill>
                <a:latin typeface="Arial" pitchFamily="34" charset="0"/>
                <a:cs typeface="Arial" pitchFamily="34" charset="0"/>
              </a:rPr>
              <a:t>Namun hal yang harus anda pahami bahwa, organisasi tersebut memiliki hak untuk mengawasi bagaimana sumber daya digunakan. Persepsi orang kebanyakan menganggap  menggunakan e-mail pribadi seperti AOL, pada komputer di tempat kerja maka e-mail yang dikirim dan diterima akan bersifat pribadi hal ini salah.</a:t>
            </a:r>
            <a:endParaRPr lang="en-US"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FFFF00"/>
                </a:solidFill>
                <a:latin typeface="Arial" panose="020B0604020202020204" pitchFamily="34" charset="0"/>
                <a:cs typeface="Arial" panose="020B0604020202020204" pitchFamily="34" charset="0"/>
              </a:rPr>
              <a:t>Pendahuluan</a:t>
            </a:r>
            <a:endParaRPr lang="en-US" dirty="0">
              <a:solidFill>
                <a:srgbClr val="FFFF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2400" dirty="0" err="1" smtClean="0">
                <a:latin typeface="Arial" panose="020B0604020202020204" pitchFamily="34" charset="0"/>
                <a:cs typeface="Arial" panose="020B0604020202020204" pitchFamily="34" charset="0"/>
              </a:rPr>
              <a:t>Kebanyakan</a:t>
            </a:r>
            <a:r>
              <a:rPr lang="en-US" sz="2400" dirty="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mahasiswa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hanya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mengetahui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hal-hal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dasar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mengenai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mereka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namun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sebagai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manajer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professional </a:t>
            </a:r>
            <a:r>
              <a:rPr lang="en-US" sz="2400" dirty="0" err="1" smtClean="0">
                <a:latin typeface="Arial" panose="020B0604020202020204" pitchFamily="34" charset="0"/>
                <a:cs typeface="Arial" panose="020B0604020202020204" pitchFamily="34" charset="0"/>
              </a:rPr>
              <a:t>masa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depan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harus</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memiliki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pemahaman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lebih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dalam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Meskipun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sudah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umum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digunakan</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sekolah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tempat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kerja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kebanyakan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penggunanya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tidak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memiliki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pemahaman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baik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mengenai</a:t>
            </a:r>
            <a:r>
              <a:rPr lang="en-US" sz="2400" dirty="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penanganan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penggunaannya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sehari-hari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Penting</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bagi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untuk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memahami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bagaimana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cara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menjaga</a:t>
            </a:r>
            <a:r>
              <a:rPr lang="en-US" sz="2400" dirty="0" smtClean="0">
                <a:latin typeface="Arial" panose="020B0604020202020204" pitchFamily="34" charset="0"/>
                <a:cs typeface="Arial" panose="020B0604020202020204" pitchFamily="34" charset="0"/>
              </a:rPr>
              <a:t> agar </a:t>
            </a:r>
            <a:r>
              <a:rPr lang="en-US" sz="2400" dirty="0" err="1" smtClean="0">
                <a:latin typeface="Arial" panose="020B0604020202020204" pitchFamily="34" charset="0"/>
                <a:cs typeface="Arial" panose="020B0604020202020204" pitchFamily="34" charset="0"/>
              </a:rPr>
              <a:t>komputer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bekerja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dengan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baik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bebas</a:t>
            </a:r>
            <a:r>
              <a:rPr lang="en-US" sz="2400" dirty="0" smtClean="0">
                <a:latin typeface="Arial" panose="020B0604020202020204" pitchFamily="34" charset="0"/>
                <a:cs typeface="Arial" panose="020B0604020202020204" pitchFamily="34" charset="0"/>
              </a:rPr>
              <a:t> virus </a:t>
            </a:r>
            <a:r>
              <a:rPr lang="en-US" sz="2400" dirty="0" err="1" smtClean="0">
                <a:latin typeface="Arial" panose="020B0604020202020204" pitchFamily="34" charset="0"/>
                <a:cs typeface="Arial" panose="020B0604020202020204" pitchFamily="34" charset="0"/>
              </a:rPr>
              <a:t>sehingga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mengerjakan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pekerjaan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rumah</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Anda</a:t>
            </a:r>
            <a:r>
              <a:rPr lang="en-US" sz="2400" dirty="0" smtClean="0">
                <a:latin typeface="Arial" panose="020B0604020202020204" pitchFamily="34" charset="0"/>
                <a:cs typeface="Arial" panose="020B0604020202020204" pitchFamily="34" charset="0"/>
              </a:rPr>
              <a:t>.</a:t>
            </a:r>
          </a:p>
          <a:p>
            <a:pPr marL="0" indent="0">
              <a:buNone/>
            </a:pPr>
            <a:r>
              <a:rPr lang="en-US" sz="2400" i="1" dirty="0" smtClean="0">
                <a:latin typeface="Arial" panose="020B0604020202020204" pitchFamily="34" charset="0"/>
                <a:cs typeface="Arial" panose="020B0604020202020204" pitchFamily="34" charset="0"/>
              </a:rPr>
              <a:t>E-mail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merupakan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saluran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komunikasi</a:t>
            </a:r>
            <a:r>
              <a:rPr lang="en-US" sz="2400" dirty="0" smtClean="0">
                <a:latin typeface="Arial" panose="020B0604020202020204" pitchFamily="34" charset="0"/>
                <a:cs typeface="Arial" panose="020B0604020202020204" pitchFamily="34" charset="0"/>
              </a:rPr>
              <a:t> formal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nonformal</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bagi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banyak</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organisasi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Pesan-pesan</a:t>
            </a:r>
            <a:r>
              <a:rPr lang="en-US" sz="2400" dirty="0" smtClean="0">
                <a:latin typeface="Arial" panose="020B0604020202020204" pitchFamily="34" charset="0"/>
                <a:cs typeface="Arial" panose="020B0604020202020204" pitchFamily="34" charset="0"/>
              </a:rPr>
              <a:t> yang </a:t>
            </a:r>
            <a:r>
              <a:rPr lang="en-US" sz="2400" dirty="0" err="1" smtClean="0">
                <a:latin typeface="Arial" panose="020B0604020202020204" pitchFamily="34" charset="0"/>
                <a:cs typeface="Arial" panose="020B0604020202020204" pitchFamily="34" charset="0"/>
              </a:rPr>
              <a:t>dikirimkan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melalui</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e-mail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disimpan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dalam</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jangka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waktu</a:t>
            </a:r>
            <a:r>
              <a:rPr lang="en-US" sz="2400" dirty="0" smtClean="0">
                <a:latin typeface="Arial" panose="020B0604020202020204" pitchFamily="34" charset="0"/>
                <a:cs typeface="Arial" panose="020B0604020202020204" pitchFamily="34" charset="0"/>
              </a:rPr>
              <a:t> lama </a:t>
            </a:r>
            <a:r>
              <a:rPr lang="en-US" sz="2400" dirty="0" err="1" smtClean="0">
                <a:latin typeface="Arial" panose="020B0604020202020204" pitchFamily="34" charset="0"/>
                <a:cs typeface="Arial" panose="020B0604020202020204" pitchFamily="34" charset="0"/>
              </a:rPr>
              <a:t>dan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dikirimkan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ke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ribuan</a:t>
            </a:r>
            <a:r>
              <a:rPr lang="en-US" sz="2400" dirty="0" smtClean="0">
                <a:latin typeface="Arial" panose="020B0604020202020204" pitchFamily="34" charset="0"/>
                <a:cs typeface="Arial" panose="020B0604020202020204" pitchFamily="34" charset="0"/>
              </a:rPr>
              <a:t> orang. </a:t>
            </a:r>
            <a:r>
              <a:rPr lang="en-US" sz="2400" dirty="0" err="1" smtClean="0">
                <a:latin typeface="Arial" panose="020B0604020202020204" pitchFamily="34" charset="0"/>
                <a:cs typeface="Arial" panose="020B0604020202020204" pitchFamily="34" charset="0"/>
              </a:rPr>
              <a:t>Pesan-pesan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ini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juga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dapat</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digunakan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sebagai</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bukti</a:t>
            </a:r>
            <a:r>
              <a:rPr lang="en-US" sz="2400" dirty="0" smtClean="0">
                <a:latin typeface="Arial" panose="020B0604020202020204" pitchFamily="34" charset="0"/>
                <a:cs typeface="Arial" panose="020B0604020202020204" pitchFamily="34" charset="0"/>
              </a:rPr>
              <a:t> di </a:t>
            </a:r>
            <a:r>
              <a:rPr lang="en-US" sz="2400" dirty="0" err="1" smtClean="0">
                <a:latin typeface="Arial" panose="020B0604020202020204" pitchFamily="34" charset="0"/>
                <a:cs typeface="Arial" panose="020B0604020202020204" pitchFamily="34" charset="0"/>
              </a:rPr>
              <a:t>pengadilan</a:t>
            </a:r>
            <a:r>
              <a:rPr lang="en-US" sz="2400" dirty="0" smtClean="0">
                <a:latin typeface="Arial" panose="020B0604020202020204" pitchFamily="34" charset="0"/>
                <a:cs typeface="Arial" panose="020B0604020202020204" pitchFamily="34" charset="0"/>
              </a:rPr>
              <a:t>.</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06849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Simpulan</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a:buNone/>
            </a:pPr>
            <a:r>
              <a:rPr lang="en-US" dirty="0" smtClean="0">
                <a:solidFill>
                  <a:schemeClr val="bg1"/>
                </a:solidFill>
              </a:rPr>
              <a:t>	</a:t>
            </a:r>
            <a:r>
              <a:rPr lang="en-US" sz="2600" dirty="0" smtClean="0">
                <a:solidFill>
                  <a:schemeClr val="bg1"/>
                </a:solidFill>
                <a:latin typeface="Arial" pitchFamily="34" charset="0"/>
                <a:cs typeface="Arial" pitchFamily="34" charset="0"/>
              </a:rPr>
              <a:t>Sistem operasi penting karena sistem ini adalah program yang menjalankan komputer anda. Sistem operasi harus seringkali diperbarui, karena peranti keras baru telah dibuat, peranti lunak baru ditulis, dan hacker selalu berusaha untuk mengambil alih komputer anda. Kunjungi situs Web penyedia sistem operasi untuk mendapatkan pembaruan. Jagalah agar komputer anda selalu bebas dari virus dan spyware. Bersikaplah sopan dan hati-hati dalam menulis e-mail.</a:t>
            </a:r>
            <a:endParaRPr lang="en-US" sz="2600" dirty="0">
              <a:solidFill>
                <a:schemeClr val="bg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142999"/>
          </a:xfrm>
        </p:spPr>
        <p:txBody>
          <a:bodyPr>
            <a:noAutofit/>
          </a:bodyPr>
          <a:lstStyle/>
          <a:p>
            <a:r>
              <a:rPr lang="en-US" sz="3200" dirty="0" smtClean="0">
                <a:solidFill>
                  <a:srgbClr val="FFFF00"/>
                </a:solidFill>
                <a:latin typeface="Arial" pitchFamily="34" charset="0"/>
                <a:cs typeface="Arial" pitchFamily="34" charset="0"/>
              </a:rPr>
              <a:t>Sistem operasi (</a:t>
            </a:r>
            <a:r>
              <a:rPr lang="en-US" sz="3200" b="1" dirty="0" smtClean="0">
                <a:solidFill>
                  <a:srgbClr val="FFFF00"/>
                </a:solidFill>
                <a:latin typeface="Arial" pitchFamily="34" charset="0"/>
                <a:cs typeface="Arial" pitchFamily="34" charset="0"/>
              </a:rPr>
              <a:t>operatingsystem</a:t>
            </a:r>
            <a:r>
              <a:rPr lang="en-US" sz="3200" dirty="0" smtClean="0">
                <a:solidFill>
                  <a:srgbClr val="FFFF00"/>
                </a:solidFill>
                <a:latin typeface="Arial" pitchFamily="34" charset="0"/>
                <a:cs typeface="Arial" pitchFamily="34" charset="0"/>
              </a:rPr>
              <a:t> ; </a:t>
            </a:r>
            <a:r>
              <a:rPr lang="en-US" sz="3200" b="1" dirty="0" smtClean="0">
                <a:solidFill>
                  <a:srgbClr val="FFFF00"/>
                </a:solidFill>
                <a:latin typeface="Arial" pitchFamily="34" charset="0"/>
                <a:cs typeface="Arial" pitchFamily="34" charset="0"/>
              </a:rPr>
              <a:t>OS</a:t>
            </a:r>
            <a:r>
              <a:rPr lang="en-US" sz="3200" b="1" i="1" dirty="0" smtClean="0">
                <a:solidFill>
                  <a:srgbClr val="FFFF00"/>
                </a:solidFill>
                <a:latin typeface="Arial" pitchFamily="34" charset="0"/>
                <a:cs typeface="Arial" pitchFamily="34" charset="0"/>
              </a:rPr>
              <a:t>)</a:t>
            </a:r>
            <a:endParaRPr lang="en-US" sz="3200" dirty="0">
              <a:latin typeface="Arial" pitchFamily="34" charset="0"/>
              <a:cs typeface="Arial" pitchFamily="34" charset="0"/>
            </a:endParaRPr>
          </a:p>
        </p:txBody>
      </p:sp>
      <p:sp>
        <p:nvSpPr>
          <p:cNvPr id="3" name="Subtitle 2"/>
          <p:cNvSpPr>
            <a:spLocks noGrp="1"/>
          </p:cNvSpPr>
          <p:nvPr>
            <p:ph type="subTitle" idx="1"/>
          </p:nvPr>
        </p:nvSpPr>
        <p:spPr>
          <a:xfrm>
            <a:off x="0" y="990600"/>
            <a:ext cx="9144000" cy="5867400"/>
          </a:xfrm>
        </p:spPr>
        <p:txBody>
          <a:bodyPr/>
          <a:lstStyle/>
          <a:p>
            <a:pPr algn="l"/>
            <a:r>
              <a:rPr lang="en-US" sz="2400" dirty="0" smtClean="0">
                <a:solidFill>
                  <a:schemeClr val="bg1"/>
                </a:solidFill>
                <a:latin typeface="Arial" pitchFamily="34" charset="0"/>
                <a:cs typeface="Arial" pitchFamily="34" charset="0"/>
              </a:rPr>
              <a:t>Kegunaan nya :</a:t>
            </a:r>
          </a:p>
          <a:p>
            <a:pPr algn="l"/>
            <a:r>
              <a:rPr lang="en-US" dirty="0" smtClean="0">
                <a:latin typeface="Arial" pitchFamily="34" charset="0"/>
                <a:cs typeface="Arial" pitchFamily="34" charset="0"/>
              </a:rPr>
              <a:t>                                                           </a:t>
            </a:r>
            <a:r>
              <a:rPr lang="en-US" sz="2400" dirty="0" smtClean="0">
                <a:solidFill>
                  <a:schemeClr val="bg1"/>
                </a:solidFill>
                <a:latin typeface="Arial" pitchFamily="34" charset="0"/>
                <a:cs typeface="Arial" pitchFamily="34" charset="0"/>
              </a:rPr>
              <a:t>mouse</a:t>
            </a:r>
            <a:r>
              <a:rPr lang="en-US" sz="2400" dirty="0" smtClean="0">
                <a:latin typeface="Arial" pitchFamily="34" charset="0"/>
                <a:cs typeface="Arial" pitchFamily="34" charset="0"/>
              </a:rPr>
              <a:t>                           </a:t>
            </a:r>
          </a:p>
          <a:p>
            <a:pPr algn="l"/>
            <a:r>
              <a:rPr lang="en-US" dirty="0" smtClean="0">
                <a:latin typeface="Arial" pitchFamily="34" charset="0"/>
                <a:cs typeface="Arial" pitchFamily="34" charset="0"/>
              </a:rPr>
              <a:t>                              </a:t>
            </a:r>
            <a:r>
              <a:rPr lang="en-US" sz="2400" dirty="0" smtClean="0">
                <a:solidFill>
                  <a:schemeClr val="bg1"/>
                </a:solidFill>
                <a:latin typeface="Arial" pitchFamily="34" charset="0"/>
                <a:cs typeface="Arial" pitchFamily="34" charset="0"/>
              </a:rPr>
              <a:t>Perangkat keras             key board                    </a:t>
            </a:r>
          </a:p>
          <a:p>
            <a:pPr algn="l"/>
            <a:r>
              <a:rPr lang="en-US" dirty="0" smtClean="0">
                <a:latin typeface="Arial" pitchFamily="34" charset="0"/>
                <a:cs typeface="Arial" pitchFamily="34" charset="0"/>
              </a:rPr>
              <a:t>                                                            </a:t>
            </a:r>
            <a:r>
              <a:rPr lang="en-US" sz="2400" dirty="0" smtClean="0">
                <a:solidFill>
                  <a:schemeClr val="bg1"/>
                </a:solidFill>
                <a:latin typeface="Arial" pitchFamily="34" charset="0"/>
                <a:cs typeface="Arial" pitchFamily="34" charset="0"/>
              </a:rPr>
              <a:t>monitor</a:t>
            </a:r>
          </a:p>
          <a:p>
            <a:pPr algn="l"/>
            <a:r>
              <a:rPr lang="en-US" sz="2400" dirty="0" smtClean="0">
                <a:solidFill>
                  <a:schemeClr val="bg1"/>
                </a:solidFill>
                <a:latin typeface="Arial" pitchFamily="34" charset="0"/>
                <a:cs typeface="Arial" pitchFamily="34" charset="0"/>
              </a:rPr>
              <a:t>Sistem Oprasi                                                          CPU</a:t>
            </a:r>
          </a:p>
          <a:p>
            <a:pPr algn="l"/>
            <a:r>
              <a:rPr lang="en-US" sz="2400" dirty="0" smtClean="0">
                <a:solidFill>
                  <a:schemeClr val="bg1"/>
                </a:solidFill>
                <a:latin typeface="Arial" pitchFamily="34" charset="0"/>
                <a:cs typeface="Arial" pitchFamily="34" charset="0"/>
              </a:rPr>
              <a:t>                                     Menginstal aplikasi perangkat lunak</a:t>
            </a:r>
          </a:p>
          <a:p>
            <a:pPr algn="l"/>
            <a:endParaRPr lang="en-US" sz="2400" dirty="0" smtClean="0">
              <a:solidFill>
                <a:schemeClr val="bg1"/>
              </a:solidFill>
              <a:latin typeface="Arial" pitchFamily="34" charset="0"/>
              <a:cs typeface="Arial" pitchFamily="34" charset="0"/>
            </a:endParaRPr>
          </a:p>
          <a:p>
            <a:pPr algn="l"/>
            <a:r>
              <a:rPr lang="en-US" sz="2400" dirty="0" smtClean="0">
                <a:solidFill>
                  <a:schemeClr val="bg1"/>
                </a:solidFill>
                <a:latin typeface="Arial" pitchFamily="34" charset="0"/>
                <a:cs typeface="Arial" pitchFamily="34" charset="0"/>
              </a:rPr>
              <a:t>                               </a:t>
            </a:r>
          </a:p>
          <a:p>
            <a:pPr algn="l"/>
            <a:r>
              <a:rPr lang="en-US" sz="2400" dirty="0" smtClean="0">
                <a:solidFill>
                  <a:schemeClr val="bg1"/>
                </a:solidFill>
                <a:latin typeface="Arial" pitchFamily="34" charset="0"/>
                <a:cs typeface="Arial" pitchFamily="34" charset="0"/>
              </a:rPr>
              <a:t>                                      Pengolah kata            peramban web</a:t>
            </a:r>
          </a:p>
          <a:p>
            <a:pPr algn="l"/>
            <a:endParaRPr lang="en-US" sz="2400" dirty="0" smtClean="0">
              <a:solidFill>
                <a:schemeClr val="bg1"/>
              </a:solidFill>
              <a:latin typeface="Arial" pitchFamily="34" charset="0"/>
              <a:cs typeface="Arial" pitchFamily="34" charset="0"/>
            </a:endParaRPr>
          </a:p>
          <a:p>
            <a:pPr algn="l"/>
            <a:endParaRPr lang="en-US" sz="2400" dirty="0">
              <a:solidFill>
                <a:schemeClr val="bg1"/>
              </a:solidFill>
              <a:latin typeface="Arial" pitchFamily="34" charset="0"/>
              <a:cs typeface="Arial" pitchFamily="34" charset="0"/>
            </a:endParaRPr>
          </a:p>
        </p:txBody>
      </p:sp>
      <p:cxnSp>
        <p:nvCxnSpPr>
          <p:cNvPr id="5" name="Straight Connector 4"/>
          <p:cNvCxnSpPr/>
          <p:nvPr/>
        </p:nvCxnSpPr>
        <p:spPr>
          <a:xfrm flipV="1">
            <a:off x="2286000" y="2362200"/>
            <a:ext cx="9906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33600" y="3505200"/>
            <a:ext cx="914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791200" y="18288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791200" y="24384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91200" y="2514600"/>
            <a:ext cx="914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753686" y="2532185"/>
            <a:ext cx="951914" cy="820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91200" y="4191000"/>
            <a:ext cx="762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800600" y="4191000"/>
            <a:ext cx="685800" cy="609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838199"/>
          </a:xfrm>
        </p:spPr>
        <p:txBody>
          <a:bodyPr>
            <a:normAutofit fontScale="90000"/>
          </a:bodyPr>
          <a:lstStyle/>
          <a:p>
            <a:r>
              <a:rPr lang="en-US" sz="3600" dirty="0" smtClean="0">
                <a:solidFill>
                  <a:srgbClr val="FFFF00"/>
                </a:solidFill>
                <a:latin typeface="Arial" pitchFamily="34" charset="0"/>
                <a:cs typeface="Arial" pitchFamily="34" charset="0"/>
              </a:rPr>
              <a:t>Sistem operasi (</a:t>
            </a:r>
            <a:r>
              <a:rPr lang="en-US" sz="3600" b="1" dirty="0" smtClean="0">
                <a:solidFill>
                  <a:srgbClr val="FFFF00"/>
                </a:solidFill>
                <a:latin typeface="Arial" pitchFamily="34" charset="0"/>
                <a:cs typeface="Arial" pitchFamily="34" charset="0"/>
              </a:rPr>
              <a:t>operating system</a:t>
            </a:r>
            <a:r>
              <a:rPr lang="en-US" sz="3600" dirty="0" smtClean="0">
                <a:solidFill>
                  <a:srgbClr val="FFFF00"/>
                </a:solidFill>
                <a:latin typeface="Arial" pitchFamily="34" charset="0"/>
                <a:cs typeface="Arial" pitchFamily="34" charset="0"/>
              </a:rPr>
              <a:t> ; </a:t>
            </a:r>
            <a:r>
              <a:rPr lang="en-US" sz="3600" b="1" dirty="0" smtClean="0">
                <a:solidFill>
                  <a:srgbClr val="FFFF00"/>
                </a:solidFill>
                <a:latin typeface="Arial" pitchFamily="34" charset="0"/>
                <a:cs typeface="Arial" pitchFamily="34" charset="0"/>
              </a:rPr>
              <a:t>OS</a:t>
            </a:r>
            <a:r>
              <a:rPr lang="en-US" sz="3600" b="1" i="1" dirty="0" smtClean="0">
                <a:solidFill>
                  <a:srgbClr val="FFFF00"/>
                </a:solidFill>
                <a:latin typeface="Arial" pitchFamily="34" charset="0"/>
                <a:cs typeface="Arial" pitchFamily="34" charset="0"/>
              </a:rPr>
              <a:t>)</a:t>
            </a:r>
            <a:endParaRPr lang="en-US" sz="3600" dirty="0">
              <a:solidFill>
                <a:srgbClr val="FFFF00"/>
              </a:solidFill>
              <a:latin typeface="Arial" pitchFamily="34" charset="0"/>
              <a:cs typeface="Arial" pitchFamily="34" charset="0"/>
            </a:endParaRPr>
          </a:p>
        </p:txBody>
      </p:sp>
      <p:sp>
        <p:nvSpPr>
          <p:cNvPr id="3" name="Subtitle 2"/>
          <p:cNvSpPr>
            <a:spLocks noGrp="1"/>
          </p:cNvSpPr>
          <p:nvPr>
            <p:ph type="subTitle" idx="1"/>
          </p:nvPr>
        </p:nvSpPr>
        <p:spPr>
          <a:xfrm>
            <a:off x="0" y="914400"/>
            <a:ext cx="9144000" cy="5943600"/>
          </a:xfrm>
        </p:spPr>
        <p:txBody>
          <a:bodyPr>
            <a:normAutofit/>
          </a:bodyPr>
          <a:lstStyle/>
          <a:p>
            <a:pPr algn="l"/>
            <a:r>
              <a:rPr lang="en-US" sz="2400" b="1" dirty="0" smtClean="0">
                <a:solidFill>
                  <a:schemeClr val="bg1"/>
                </a:solidFill>
                <a:latin typeface="Arial" pitchFamily="34" charset="0"/>
                <a:cs typeface="Arial" pitchFamily="34" charset="0"/>
              </a:rPr>
              <a:t>Sistem operasi</a:t>
            </a:r>
            <a:r>
              <a:rPr lang="en-US" sz="2400" dirty="0" smtClean="0">
                <a:solidFill>
                  <a:schemeClr val="bg1"/>
                </a:solidFill>
                <a:latin typeface="Arial" pitchFamily="34" charset="0"/>
                <a:cs typeface="Arial" pitchFamily="34" charset="0"/>
              </a:rPr>
              <a:t> adalah perangkat lunak sistem yang bertugas untuk melakukan kontrol dan memanaje perangkat keras serta operasi-operasi dasar sistem, termasuk menjalankan perangkat lunak aplikasi seperti program-program pengolah kata dan peramban web.</a:t>
            </a:r>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1581306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FF00"/>
                </a:solidFill>
                <a:latin typeface="Arial" pitchFamily="34" charset="0"/>
                <a:cs typeface="Arial" pitchFamily="34" charset="0"/>
              </a:rPr>
              <a:t>Macam – macam sistem operasi komputer</a:t>
            </a:r>
            <a:endParaRPr lang="en-US" sz="36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3000"/>
            <a:ext cx="9144000" cy="5715000"/>
          </a:xfrm>
          <a:solidFill>
            <a:schemeClr val="tx1"/>
          </a:solidFill>
        </p:spPr>
        <p:txBody>
          <a:bodyPr>
            <a:normAutofit lnSpcReduction="10000"/>
          </a:bodyPr>
          <a:lstStyle/>
          <a:p>
            <a:pPr>
              <a:buNone/>
            </a:pPr>
            <a:endParaRPr lang="en-US" sz="2400"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1. Windows :</a:t>
            </a:r>
            <a:r>
              <a:rPr lang="en-US" sz="2400" dirty="0" smtClean="0"/>
              <a:t> </a:t>
            </a:r>
            <a:r>
              <a:rPr lang="en-US" sz="2400" dirty="0" smtClean="0">
                <a:solidFill>
                  <a:schemeClr val="bg1"/>
                </a:solidFill>
                <a:latin typeface="Arial" pitchFamily="34" charset="0"/>
                <a:cs typeface="Arial" pitchFamily="34" charset="0"/>
              </a:rPr>
              <a:t>Windows Desktop Environment (versi 1.x hingga versi 3.x), Windows 9x (Windows 95, 98, dan Windows ME), dan Windows NT (Windows NT 3.x, Windows NT 4.0, Windows 2000, Windows XP, Windows Server 2003, Windows Vista, Windows Server 2008, Windows 7 (Seven) yang dirilis pada tahun 2009, dan Windows 8 yang dirilis pada Oktober 2012).</a:t>
            </a:r>
          </a:p>
          <a:p>
            <a:pPr>
              <a:buNone/>
            </a:pPr>
            <a:r>
              <a:rPr lang="en-US" sz="2400" dirty="0" smtClean="0">
                <a:solidFill>
                  <a:schemeClr val="bg1"/>
                </a:solidFill>
                <a:latin typeface="Arial" pitchFamily="34" charset="0"/>
                <a:cs typeface="Arial" pitchFamily="34" charset="0"/>
              </a:rPr>
              <a:t>2. Unix : SCO UNIX, keluarga BSD (Berkeley Software Distribution), GNU/Linux, Zeath OS (berbasis kernel linux yang dimodifikasi.)MacOS/X (berbasis kernel BSD yang dimodifikasi, dan dikenal dengan nama Darwin) dan GNU/Hurd.</a:t>
            </a:r>
          </a:p>
          <a:p>
            <a:pPr>
              <a:buNone/>
            </a:pPr>
            <a:r>
              <a:rPr lang="en-US" sz="2400" dirty="0" smtClean="0">
                <a:solidFill>
                  <a:schemeClr val="bg1"/>
                </a:solidFill>
                <a:latin typeface="Arial" pitchFamily="34" charset="0"/>
                <a:cs typeface="Arial" pitchFamily="34" charset="0"/>
              </a:rPr>
              <a:t>3. Mac OS, adalah sistem operasi untuk komputer keluaran Apple yang biasa disebut Mac atau Macintosh. Sistem operasi yang terbaru adalah Mac OS X versi 10.6 (Snow Leopard). Musim panas 2011 direncanakan peluncuran versi 10.7 (Lion).</a:t>
            </a:r>
            <a:endParaRPr lang="en-US" sz="24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sz="3200" dirty="0" smtClean="0">
                <a:solidFill>
                  <a:srgbClr val="FFFF00"/>
                </a:solidFill>
                <a:latin typeface="Arial" pitchFamily="34" charset="0"/>
                <a:cs typeface="Arial" pitchFamily="34" charset="0"/>
              </a:rPr>
              <a:t>Microsoft Windows</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pPr>
              <a:buNone/>
            </a:pPr>
            <a:r>
              <a:rPr lang="en-US" sz="2400" b="1" dirty="0" smtClean="0">
                <a:solidFill>
                  <a:schemeClr val="bg1"/>
                </a:solidFill>
                <a:latin typeface="Arial" pitchFamily="34" charset="0"/>
                <a:cs typeface="Arial" pitchFamily="34" charset="0"/>
              </a:rPr>
              <a:t>Penemu pertama kali sistem oprasi windows adalah William</a:t>
            </a:r>
          </a:p>
          <a:p>
            <a:pPr>
              <a:buNone/>
            </a:pPr>
            <a:r>
              <a:rPr lang="en-US" sz="2400" b="1" dirty="0" smtClean="0">
                <a:solidFill>
                  <a:schemeClr val="bg1"/>
                </a:solidFill>
                <a:latin typeface="Arial" pitchFamily="34" charset="0"/>
                <a:cs typeface="Arial" pitchFamily="34" charset="0"/>
              </a:rPr>
              <a:t>Henry Gates III ( Bill Gates ).</a:t>
            </a:r>
            <a:endParaRPr lang="en-US" sz="2400" dirty="0" smtClean="0">
              <a:solidFill>
                <a:schemeClr val="bg1"/>
              </a:solidFill>
              <a:latin typeface="Arial" pitchFamily="34" charset="0"/>
              <a:cs typeface="Arial" pitchFamily="34" charset="0"/>
            </a:endParaRPr>
          </a:p>
          <a:p>
            <a:pPr>
              <a:buNone/>
            </a:pPr>
            <a:r>
              <a:rPr lang="en-US" sz="2400" b="1" dirty="0" smtClean="0">
                <a:solidFill>
                  <a:schemeClr val="bg1"/>
                </a:solidFill>
                <a:latin typeface="Arial" pitchFamily="34" charset="0"/>
                <a:cs typeface="Arial" pitchFamily="34" charset="0"/>
              </a:rPr>
              <a:t>Sistem oprasi Microsoft Windows sudah ada sejak tahun</a:t>
            </a:r>
          </a:p>
          <a:p>
            <a:pPr marL="457200" indent="-457200">
              <a:buAutoNum type="arabicPlain" startAt="1981"/>
            </a:pPr>
            <a:r>
              <a:rPr lang="en-US" sz="2400" b="1" dirty="0" smtClean="0">
                <a:solidFill>
                  <a:schemeClr val="bg1"/>
                </a:solidFill>
                <a:latin typeface="Arial" pitchFamily="34" charset="0"/>
                <a:cs typeface="Arial" pitchFamily="34" charset="0"/>
              </a:rPr>
              <a:t> Dan dirilis pada tanggal 20 November 1985.</a:t>
            </a:r>
          </a:p>
          <a:p>
            <a:pPr marL="457200" indent="-457200">
              <a:buNone/>
            </a:pPr>
            <a:endParaRPr lang="en-US" sz="2400" b="1" dirty="0" smtClean="0">
              <a:solidFill>
                <a:schemeClr val="bg1"/>
              </a:solidFill>
              <a:latin typeface="Arial" pitchFamily="34" charset="0"/>
              <a:cs typeface="Arial" pitchFamily="34" charset="0"/>
            </a:endParaRPr>
          </a:p>
          <a:p>
            <a:pPr marL="457200" indent="-457200">
              <a:buNone/>
            </a:pPr>
            <a:r>
              <a:rPr lang="en-US" sz="2400" b="1" dirty="0" smtClean="0">
                <a:solidFill>
                  <a:schemeClr val="bg1"/>
                </a:solidFill>
                <a:latin typeface="Arial" pitchFamily="34" charset="0"/>
                <a:cs typeface="Arial" pitchFamily="34" charset="0"/>
              </a:rPr>
              <a:t>Sistem operasi Windows yang terbaru yang sudah dirilis  </a:t>
            </a:r>
          </a:p>
          <a:p>
            <a:pPr marL="457200" indent="-457200">
              <a:buNone/>
            </a:pPr>
            <a:r>
              <a:rPr lang="en-US" sz="2400" b="1" dirty="0" smtClean="0">
                <a:solidFill>
                  <a:schemeClr val="bg1"/>
                </a:solidFill>
                <a:latin typeface="Arial" pitchFamily="34" charset="0"/>
                <a:cs typeface="Arial" pitchFamily="34" charset="0"/>
              </a:rPr>
              <a:t>oleh perusahaan windows adalah Windows 8 </a:t>
            </a:r>
          </a:p>
          <a:p>
            <a:pPr marL="457200" indent="-457200">
              <a:buNone/>
            </a:pPr>
            <a:r>
              <a:rPr lang="en-US" sz="2400" b="1" dirty="0" smtClean="0">
                <a:solidFill>
                  <a:schemeClr val="bg1"/>
                </a:solidFill>
                <a:latin typeface="Arial" pitchFamily="34" charset="0"/>
                <a:cs typeface="Arial" pitchFamily="34" charset="0"/>
              </a:rPr>
              <a:t>Tetapi Kabarnya November 2014 Perusahaan Windows siap </a:t>
            </a:r>
          </a:p>
          <a:p>
            <a:pPr marL="457200" indent="-457200">
              <a:buNone/>
            </a:pPr>
            <a:r>
              <a:rPr lang="en-US" sz="2400" b="1" dirty="0" smtClean="0">
                <a:solidFill>
                  <a:schemeClr val="bg1"/>
                </a:solidFill>
                <a:latin typeface="Arial" pitchFamily="34" charset="0"/>
                <a:cs typeface="Arial" pitchFamily="34" charset="0"/>
              </a:rPr>
              <a:t>Meluncurkan Sistem oprasi terbaru nya yaitu Windows 9 </a:t>
            </a:r>
          </a:p>
          <a:p>
            <a:pPr marL="457200" indent="-457200">
              <a:buNone/>
            </a:pPr>
            <a:r>
              <a:rPr lang="en-US" sz="2400" b="1" dirty="0" smtClean="0">
                <a:solidFill>
                  <a:schemeClr val="bg1"/>
                </a:solidFill>
                <a:latin typeface="Arial" pitchFamily="34" charset="0"/>
                <a:cs typeface="Arial" pitchFamily="34" charset="0"/>
              </a:rPr>
              <a:t>untuk menyempurnakan /upgrade dari windows 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FF00"/>
                </a:solidFill>
                <a:latin typeface="Arial" pitchFamily="34" charset="0"/>
                <a:cs typeface="Arial" pitchFamily="34" charset="0"/>
              </a:rPr>
              <a:t>Cara menemukan Sistem Operasi dan Versi nya pada komputer :</a:t>
            </a:r>
            <a:endParaRPr lang="en-US" sz="3200"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9296400" cy="5257800"/>
          </a:xfrm>
        </p:spPr>
        <p:txBody>
          <a:bodyPr>
            <a:normAutofit/>
          </a:bodyPr>
          <a:lstStyle/>
          <a:p>
            <a:pPr marL="457200" indent="-457200">
              <a:buAutoNum type="arabicPeriod"/>
            </a:pPr>
            <a:r>
              <a:rPr lang="en-US" sz="2400" dirty="0" smtClean="0">
                <a:solidFill>
                  <a:schemeClr val="bg1"/>
                </a:solidFill>
                <a:latin typeface="Arial" pitchFamily="34" charset="0"/>
                <a:cs typeface="Arial" pitchFamily="34" charset="0"/>
              </a:rPr>
              <a:t>Klik kanan pada Pada icon my computer </a:t>
            </a:r>
          </a:p>
          <a:p>
            <a:pPr marL="457200" indent="-457200">
              <a:buAutoNum type="arabicPeriod"/>
            </a:pPr>
            <a:r>
              <a:rPr lang="en-US" sz="2400" dirty="0" smtClean="0">
                <a:solidFill>
                  <a:schemeClr val="bg1"/>
                </a:solidFill>
                <a:latin typeface="Arial" pitchFamily="34" charset="0"/>
                <a:cs typeface="Arial" pitchFamily="34" charset="0"/>
              </a:rPr>
              <a:t>Klik Properties</a:t>
            </a:r>
            <a:endParaRPr lang="en-US" sz="2400" dirty="0">
              <a:solidFill>
                <a:schemeClr val="bg1"/>
              </a:solidFill>
              <a:latin typeface="Arial" pitchFamily="34" charset="0"/>
              <a:cs typeface="Arial" pitchFamily="34" charset="0"/>
            </a:endParaRPr>
          </a:p>
        </p:txBody>
      </p:sp>
      <p:pic>
        <p:nvPicPr>
          <p:cNvPr id="6" name="Picture 5" descr="Menunjukkan versi windows.png"/>
          <p:cNvPicPr>
            <a:picLocks noChangeAspect="1"/>
          </p:cNvPicPr>
          <p:nvPr/>
        </p:nvPicPr>
        <p:blipFill>
          <a:blip r:embed="rId2" cstate="print"/>
          <a:stretch>
            <a:fillRect/>
          </a:stretch>
        </p:blipFill>
        <p:spPr>
          <a:xfrm>
            <a:off x="0" y="2590801"/>
            <a:ext cx="9144000" cy="4267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otalTime>971</TotalTime>
  <Words>1907</Words>
  <Application>Microsoft Office PowerPoint</Application>
  <PresentationFormat>On-screen Show (4:3)</PresentationFormat>
  <Paragraphs>235</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1_Office Theme</vt:lpstr>
      <vt:lpstr>Proyek 1 Keahlian Teknologi Sehari-hari</vt:lpstr>
      <vt:lpstr>Kelompok 6</vt:lpstr>
      <vt:lpstr>Tujuan Pembelajaran</vt:lpstr>
      <vt:lpstr>Pendahuluan</vt:lpstr>
      <vt:lpstr>Sistem operasi (operatingsystem ; OS)</vt:lpstr>
      <vt:lpstr>Sistem operasi (operating system ; OS)</vt:lpstr>
      <vt:lpstr>Macam – macam sistem operasi komputer</vt:lpstr>
      <vt:lpstr>Microsoft Windows</vt:lpstr>
      <vt:lpstr>Cara menemukan Sistem Operasi dan Versi nya pada komputer :</vt:lpstr>
      <vt:lpstr>Slide 10</vt:lpstr>
      <vt:lpstr>Pembaruan ( Update )</vt:lpstr>
      <vt:lpstr>Slide 12</vt:lpstr>
      <vt:lpstr>Slide 13</vt:lpstr>
      <vt:lpstr>Slide 14</vt:lpstr>
      <vt:lpstr>PERANTI LUNAK APLIKASI</vt:lpstr>
      <vt:lpstr>Identifikasi</vt:lpstr>
      <vt:lpstr>Slide 17</vt:lpstr>
      <vt:lpstr>Slide 18</vt:lpstr>
      <vt:lpstr>Pembaruan</vt:lpstr>
      <vt:lpstr>Slide 20</vt:lpstr>
      <vt:lpstr>Perlindungan kata sandi </vt:lpstr>
      <vt:lpstr>Slide 22</vt:lpstr>
      <vt:lpstr>Slide 23</vt:lpstr>
      <vt:lpstr>Virus dan spyware</vt:lpstr>
      <vt:lpstr>Slide 25</vt:lpstr>
      <vt:lpstr>Slide 26</vt:lpstr>
      <vt:lpstr>Slide 27</vt:lpstr>
      <vt:lpstr>Masalah dari keberadaan Virus dan spyware pada peranti lunak </vt:lpstr>
      <vt:lpstr>Ancaman dan hoax</vt:lpstr>
      <vt:lpstr>Slide 30</vt:lpstr>
      <vt:lpstr>Proteksi </vt:lpstr>
      <vt:lpstr>Proteksi komersial </vt:lpstr>
      <vt:lpstr>Proteksi Gratis </vt:lpstr>
      <vt:lpstr>E-MAIL</vt:lpstr>
      <vt:lpstr>Implikasi di tempat kerja </vt:lpstr>
      <vt:lpstr>Slide 36</vt:lpstr>
      <vt:lpstr>Etiket E-mail di tempat kerja </vt:lpstr>
      <vt:lpstr>Akun E-Mail Pribadi</vt:lpstr>
      <vt:lpstr>Slide 39</vt:lpstr>
      <vt:lpstr>Simpulan</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oprasi (operating system ; OS)</dc:title>
  <dc:creator>ismail - [2010]</dc:creator>
  <cp:lastModifiedBy>Acer</cp:lastModifiedBy>
  <cp:revision>62</cp:revision>
  <dcterms:created xsi:type="dcterms:W3CDTF">2013-10-05T11:51:27Z</dcterms:created>
  <dcterms:modified xsi:type="dcterms:W3CDTF">2013-12-13T08:58:24Z</dcterms:modified>
</cp:coreProperties>
</file>