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257" r:id="rId4"/>
    <p:sldId id="305" r:id="rId5"/>
    <p:sldId id="306" r:id="rId6"/>
    <p:sldId id="308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19" r:id="rId20"/>
    <p:sldId id="322" r:id="rId21"/>
    <p:sldId id="323" r:id="rId22"/>
    <p:sldId id="324" r:id="rId23"/>
    <p:sldId id="325" r:id="rId24"/>
    <p:sldId id="326" r:id="rId25"/>
    <p:sldId id="327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FE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8CB0841-0FDC-4EE7-A2D8-11E1C2A09DF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324DA3-708D-4DB4-B8B2-46CF5FB0D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533400" y="2971800"/>
            <a:ext cx="6248400" cy="2667000"/>
          </a:xfrm>
          <a:prstGeom prst="roundRect">
            <a:avLst>
              <a:gd name="adj" fmla="val 7112"/>
            </a:avLst>
          </a:prstGeom>
          <a:gradFill>
            <a:gsLst>
              <a:gs pos="0">
                <a:schemeClr val="tx1">
                  <a:alpha val="33000"/>
                </a:schemeClr>
              </a:gs>
              <a:gs pos="27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HARMONISASI PEMERINTAH </a:t>
            </a:r>
            <a:br>
              <a:rPr lang="en-US" sz="3600" dirty="0" smtClean="0"/>
            </a:br>
            <a:r>
              <a:rPr lang="en-US" sz="3600" dirty="0" smtClean="0"/>
              <a:t>PUSAT DAN DAERAH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53190" y="2286000"/>
            <a:ext cx="272821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801" y="3170872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Tx/>
              <a:buChar char="-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Desentralisasi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Otonomi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Daerah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Konteks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NKRI</a:t>
            </a:r>
          </a:p>
          <a:p>
            <a:pPr marL="344488" indent="-344488">
              <a:buFontTx/>
              <a:buChar char="-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44488">
              <a:buFontTx/>
              <a:buChar char="-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Kedudukan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Pusat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44488">
              <a:buFontTx/>
              <a:buChar char="-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44488">
              <a:buFontTx/>
              <a:buChar char="-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Kedudukan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Daerah</a:t>
            </a:r>
          </a:p>
          <a:p>
            <a:pPr marL="344488" indent="-344488">
              <a:buFontTx/>
              <a:buChar char="-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44488">
              <a:buFontTx/>
              <a:buChar char="-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Fungsional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daerah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62332" y="424478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62130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874117" y="518410"/>
            <a:ext cx="730770" cy="14478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00200" y="518410"/>
            <a:ext cx="533400" cy="4572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77000" y="3048000"/>
            <a:ext cx="1802594" cy="2154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Otonomi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Daerah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Secara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singkat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otonomi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bisa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dibilang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perwujudan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konsep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desentralisasi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sendiri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di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diberi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wewenang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mengatur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sendiri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dibatasi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oleh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konstitusi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(UU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Nomor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12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Tahun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2008).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Adapun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prinsip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ideal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otonomi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bias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bca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116-118.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23962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37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Peran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Pemerintah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Pusat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Penyelenggara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pusat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di NKRI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Presiden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Wapres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dibantu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para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menterinya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pusat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3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fungsi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(Hal119):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Fungsi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Layanan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penyediaan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infrastruktur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ekonomi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barang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jasa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kolektif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Fungsi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Pengaturan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penengah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konflik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menjaga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kompetisi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menjaga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stabilitas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ekonomi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Fungsi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pemberdayaan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memberikan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akses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minimal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kpd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keluarga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kurang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beruntung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30820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5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Peran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Pemerintah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Pusat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Fungsi2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tersebut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diwujudkan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melalui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kewenangan2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sbb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(Hal 120):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Perencanaan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nasional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perimbangan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Sistem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admin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negara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Konservasi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standarisasi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nasional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30820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0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Peran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Pemerintah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Daerah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Adapun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kurang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lebih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sama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pusat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saja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dalam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skala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lebih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kecil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yakni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diantaranya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(Hal 125):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Perencanaan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pengendalian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pembangunan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Perencanaan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tata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ruang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Penyelenggaraan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ketertiban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umum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Penyediaan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sarana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prasarana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umum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33106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6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DAERAH2 ISTIMEWA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DKI Jakarta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4553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Karena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posisinya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Ibukota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Jakarta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kekkhususan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diantara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lain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128):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kekhususan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provinsi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DKI Jakarta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diatur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sendiri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Tempat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berdirinya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lembaga2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nasional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kantor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perwakilan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asing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15580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003" y="2743200"/>
            <a:ext cx="1920090" cy="287056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70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DAERAH2 ISTIMEWA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DI Yogyakarta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199" y="2570757"/>
            <a:ext cx="390299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Karena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Yogyakarta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sejarah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asal-usul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unik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begitu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melekat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masyarakatnya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Yogyakarta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kemudian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dikhususkan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tata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pemerintahannya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berdasar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UU No 13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Tahun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2012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129)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18628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8" y="2738713"/>
            <a:ext cx="3202918" cy="221428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762000" y="5138172"/>
            <a:ext cx="7408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Kekhususan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dimaksud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berupa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kekhususan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dalam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pengisian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jabatan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kelembagaan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526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DAERAH2 ISTIMEWA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Daerah NAD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6504" y="2630847"/>
            <a:ext cx="390299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Karena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sejarah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keinginan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sangat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kuat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masyarakatnya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membentuk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suatu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peraturan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berdasar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syariat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Islam,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maka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kemudian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mengkhususkan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Aceh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mjd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istimewa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18628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47" y="2814786"/>
            <a:ext cx="3200400" cy="222027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097735" y="5172547"/>
            <a:ext cx="7307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Kekhususan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dimaksud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berupa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materi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muatan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local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syariat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Islam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peraturan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153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DAERAH2 ISTIMEWA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Daerah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Otonomi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Khusus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Papua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2630847"/>
            <a:ext cx="3902991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Karena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Papua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sejarah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asal-usul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unik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begitu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melekat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masyarakatnya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Yogyakarta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kemudian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dikhususkan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pemerintahannya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berdasar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UU No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21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Tahun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2001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132)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4019698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97735" y="5172547"/>
            <a:ext cx="7307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Kekhususan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dimaksud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berupa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materi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muatan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budaya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local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peraturan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perencanaan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pembangunannya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9" y="2775680"/>
            <a:ext cx="3208901" cy="232078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4268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Perangkat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Pemerintah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Daerah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Secara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umum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perangkat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sbb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: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Kepala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gubernur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/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bupati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dipilih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melalui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pilkada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dibantu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sekda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DPRD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bertugas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membuat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44488" indent="-344488" algn="just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Peraturan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Daerah)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Detail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baca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Hal. 134-137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37678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4.bp.blogspot.com/-vSq_npGC4sU/U19rEzXhcvI/AAAAAAAAC20/1h4eIMdzwGI/s1600/pelantikan-walikota-madiun-jm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07288"/>
            <a:ext cx="2632022" cy="2094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Oval 7"/>
          <p:cNvSpPr/>
          <p:nvPr/>
        </p:nvSpPr>
        <p:spPr>
          <a:xfrm>
            <a:off x="6403810" y="3841416"/>
            <a:ext cx="191125" cy="191125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52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Keuangan</a:t>
            </a:r>
            <a:r>
              <a:rPr lang="en-US" sz="2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Daerah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konsekuensi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pelimpahan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kewenangan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mengatur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dirinya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kewajiban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mencari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potensi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siap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digunakan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sumber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pendapatan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mandiri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sering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disebut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PENDAPATAN ASLI DAERAH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(PAD).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Tanpa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sumber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pendapatan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mandiri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mustahil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bagi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utk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melaksanakan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otonomi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23962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0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GAM, OPM,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ISIS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2590800"/>
            <a:ext cx="4876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Dari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zaman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perjuangan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melawan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penjajah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Belanda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Aceh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sudah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dikenal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satu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paling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sulit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ditaklukkan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karena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pondasi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agama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Islamnya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yang paling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kuat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wkt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sehingga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mendapat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julukan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‘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serambi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mekah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’).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272821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80102" y="4648200"/>
            <a:ext cx="48634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jika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mereka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ingin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meneggakkan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syariah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secara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mutlak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dilarang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oleh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kemudian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muncul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gerakan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separatis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GAM,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siapa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" b="3548"/>
          <a:stretch/>
        </p:blipFill>
        <p:spPr>
          <a:xfrm>
            <a:off x="6252173" y="2674246"/>
            <a:ext cx="1901227" cy="277978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PENGANTAR - AKSI SEPARATIS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602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Macam2 PAD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Sumber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pendapatan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diantaranya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diatur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dalam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UU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nomor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28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tahun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2009):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Pajak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restoran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tariff 10%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Pajak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hotel, tariff 10%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Pajak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Bumi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Bangunan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(PBB)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pajak2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lainnya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Retribusi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Parkir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retribusi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lainnnya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Bisa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dibaca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hal.139-140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19390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40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HUBUNGAN PUSAT-DAERAH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Skema</a:t>
            </a:r>
            <a:r>
              <a:rPr lang="en-US" sz="2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Hubungan</a:t>
            </a:r>
            <a:r>
              <a:rPr lang="en-US" sz="2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Pemda</a:t>
            </a:r>
            <a:r>
              <a:rPr lang="en-US" sz="2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dan</a:t>
            </a:r>
            <a:r>
              <a:rPr lang="en-US" sz="2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Pusat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85149" y="2438400"/>
            <a:ext cx="45298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2895601"/>
            <a:ext cx="699229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Baca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sendiri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di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145…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7" y="3454041"/>
            <a:ext cx="1421457" cy="139983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209800" y="3429000"/>
            <a:ext cx="232116" cy="283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8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DERP BERPIKIR KRITIS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ular Callout 44"/>
          <p:cNvSpPr/>
          <p:nvPr/>
        </p:nvSpPr>
        <p:spPr>
          <a:xfrm>
            <a:off x="685800" y="2335794"/>
            <a:ext cx="5181600" cy="1197623"/>
          </a:xfrm>
          <a:prstGeom prst="wedgeRoundRectCallout">
            <a:avLst>
              <a:gd name="adj1" fmla="val -20989"/>
              <a:gd name="adj2" fmla="val 71639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71053" y="2331265"/>
            <a:ext cx="5051456" cy="838200"/>
          </a:xfrm>
          <a:prstGeom prst="rect">
            <a:avLst/>
          </a:prstGeom>
          <a:noFill/>
          <a:ln>
            <a:noFill/>
          </a:ln>
        </p:spPr>
        <p:txBody>
          <a:bodyPr vert="horz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Kenapa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ya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setelah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konsep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desentralisasi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diterapkan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banyak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daerah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 yang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ingin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mekar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menjadi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provinsi</a:t>
            </a:r>
            <a:r>
              <a:rPr lang="en-US" sz="16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/>
              </a:rPr>
              <a:t>baru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?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50" y="3881538"/>
            <a:ext cx="1447800" cy="1528662"/>
          </a:xfrm>
          <a:prstGeom prst="rect">
            <a:avLst/>
          </a:prstGeom>
        </p:spPr>
      </p:pic>
      <p:sp>
        <p:nvSpPr>
          <p:cNvPr id="49" name="Oval Callout 48"/>
          <p:cNvSpPr/>
          <p:nvPr/>
        </p:nvSpPr>
        <p:spPr>
          <a:xfrm>
            <a:off x="6553200" y="2542817"/>
            <a:ext cx="1981200" cy="990600"/>
          </a:xfrm>
          <a:prstGeom prst="wedgeEllipseCallou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553200" y="2659286"/>
            <a:ext cx="2057400" cy="707848"/>
          </a:xfrm>
          <a:prstGeom prst="rect">
            <a:avLst/>
          </a:prstGeom>
          <a:noFill/>
        </p:spPr>
        <p:txBody>
          <a:bodyPr vert="horz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prstClr val="black"/>
                </a:solidFill>
                <a:latin typeface="Arial"/>
              </a:rPr>
              <a:t>Ee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</a:rPr>
              <a:t>… </a:t>
            </a:r>
            <a:r>
              <a:rPr lang="en-US" sz="2400" b="1" dirty="0" err="1" smtClean="0">
                <a:solidFill>
                  <a:prstClr val="black"/>
                </a:solidFill>
                <a:latin typeface="Arial"/>
              </a:rPr>
              <a:t>ee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</a:rPr>
              <a:t>… e…</a:t>
            </a:r>
            <a:endParaRPr lang="en-US" sz="2000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67" y="3842133"/>
            <a:ext cx="1485902" cy="14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0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DERP BERPIKIR KRITIS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10000"/>
            <a:ext cx="1447800" cy="1528662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3424750" y="2471279"/>
            <a:ext cx="1981200" cy="990600"/>
          </a:xfrm>
          <a:prstGeom prst="wedgeEllipseCallou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424750" y="2541759"/>
            <a:ext cx="2057400" cy="874131"/>
          </a:xfrm>
          <a:prstGeom prst="rect">
            <a:avLst/>
          </a:prstGeom>
          <a:noFill/>
        </p:spPr>
        <p:txBody>
          <a:bodyPr vert="horz"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prstClr val="black"/>
                </a:solidFill>
                <a:latin typeface="Arial"/>
              </a:rPr>
              <a:t>Bisakah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</a:rPr>
              <a:t> kalian </a:t>
            </a:r>
            <a:r>
              <a:rPr lang="en-US" sz="2400" b="1" dirty="0" err="1" smtClean="0">
                <a:solidFill>
                  <a:prstClr val="black"/>
                </a:solidFill>
                <a:latin typeface="Arial"/>
              </a:rPr>
              <a:t>membantuku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/>
              </a:rPr>
              <a:t>menjawab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/>
              </a:rPr>
              <a:t>pertanyaan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</a:rPr>
              <a:t> DERP</a:t>
            </a:r>
            <a:endParaRPr lang="en-US" sz="2000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1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DERP BERPIKIR KRITIS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80588" y="1641532"/>
            <a:ext cx="7901412" cy="2320868"/>
          </a:xfrm>
          <a:prstGeom prst="wedgeRoundRectCallout">
            <a:avLst>
              <a:gd name="adj1" fmla="val -33972"/>
              <a:gd name="adj2" fmla="val 65773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2988" y="1747418"/>
            <a:ext cx="7520412" cy="2062581"/>
          </a:xfrm>
          <a:prstGeom prst="rect">
            <a:avLst/>
          </a:prstGeom>
          <a:noFill/>
        </p:spPr>
        <p:txBody>
          <a:bodyPr vert="horz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Ada 2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kemungkinan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atas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fenomena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tsb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Pertama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memang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daerah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tsb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merasa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bahwa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provinsi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tempat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mereka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bergabung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tidak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bisa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mengelola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potensi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daerah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mereka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sehingga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menyebabkan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penduduk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daerah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tidak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makmur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Atas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pemekaran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tsb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diharapkan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pemda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baru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bias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lebih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pandai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dalam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mengelola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SDA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SDM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yg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ada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.</a:t>
            </a:r>
            <a:endParaRPr lang="en-US" sz="1600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1" y="4495800"/>
            <a:ext cx="1211484" cy="13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08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DERP BERPIKIR KRITIS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80588" y="1641532"/>
            <a:ext cx="7901412" cy="2320868"/>
          </a:xfrm>
          <a:prstGeom prst="wedgeRoundRectCallout">
            <a:avLst>
              <a:gd name="adj1" fmla="val -33972"/>
              <a:gd name="adj2" fmla="val 65773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2988" y="1747418"/>
            <a:ext cx="7520412" cy="2062581"/>
          </a:xfrm>
          <a:prstGeom prst="rect">
            <a:avLst/>
          </a:prstGeom>
          <a:noFill/>
        </p:spPr>
        <p:txBody>
          <a:bodyPr vert="horz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Kemungkinan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kedua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, elite/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tokoh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masyarakat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daerah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memang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mengincar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dana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perimbangan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Sebagaimana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kita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ketahui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atas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penerapan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desentralisasi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pemerintah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pusat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wajib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menyalurkan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dana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(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bagi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hasil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)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atas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pungutan2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pusat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dari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masy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daerah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(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Pajak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kendaraan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bermotor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misalnya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). </a:t>
            </a:r>
            <a:endParaRPr lang="en-US" sz="1600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1" y="4495800"/>
            <a:ext cx="1211484" cy="13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9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DERP BERPIKIR KRITIS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80588" y="1641532"/>
            <a:ext cx="7901412" cy="2320868"/>
          </a:xfrm>
          <a:prstGeom prst="wedgeRoundRectCallout">
            <a:avLst>
              <a:gd name="adj1" fmla="val -33972"/>
              <a:gd name="adj2" fmla="val 65773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2988" y="1747418"/>
            <a:ext cx="7520412" cy="2062581"/>
          </a:xfrm>
          <a:prstGeom prst="rect">
            <a:avLst/>
          </a:prstGeom>
          <a:noFill/>
        </p:spPr>
        <p:txBody>
          <a:bodyPr vert="horz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Dengan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berhasilnya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mekar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pemda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yg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baru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akan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mendapat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dana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perimbangan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tsb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(yang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jumlahnya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bisa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trilyun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).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Uang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tsb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nantinya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digunakan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untuk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program2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pembangunan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tdk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jelas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digunakan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sebagai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media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korupsi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Melihat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fenomena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banyak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daerah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pemekaran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yg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gagal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(Papua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barat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timur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tengah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misalnya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)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bisa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disimpulkan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bahwa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kemungkinan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kedua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lebih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dominan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daripada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kemungkinan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Arial"/>
              </a:rPr>
              <a:t>pertama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…</a:t>
            </a:r>
            <a:endParaRPr lang="en-US" sz="1600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1" y="4495800"/>
            <a:ext cx="1211484" cy="13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0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PENGANTAR - AKSI SEPARATIS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GAM, OPM,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ISIS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2590800"/>
            <a:ext cx="3886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Kalau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boleh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diibaratkan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Papua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Jawa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zona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decade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waktu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berbeda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Jawa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sudah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abad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21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penuh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teknologi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sdgkan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Papua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msh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abad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nomaden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di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272821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44" y="2775681"/>
            <a:ext cx="3000822" cy="159543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1071050" y="4648200"/>
            <a:ext cx="73109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banyak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masyarakatnya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masih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mengandalkan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hasil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alam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utk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hidup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Jika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muncul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gerakan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separatis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OPM,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siapakah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Papua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Indonesia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GAM, OPM,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ISIS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2590800"/>
            <a:ext cx="3886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Setelah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rezim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saddam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hancur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Presiden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baru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Nuri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Kamal Al Maliki,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justru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kemudian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menekan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kaum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sunni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mengistimewakan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Syiah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kebijakan2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dikeluarkannya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272821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80102" y="4666306"/>
            <a:ext cx="71494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jika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kemudian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muncul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gerakan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ISIS,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gerakan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ekstremis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sunni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menginginkan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pembentukan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negara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sunni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di Iraq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Syiria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siapa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? Al Maliki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ISIS?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9" y="2775680"/>
            <a:ext cx="2750603" cy="183373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PENGANTAR - AKSI SEPARATIS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230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GAM, OPM,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ISIS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Jika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dirunut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kembali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dasarnya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semua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ingin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merasakan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kebebasan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khususnya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kebebasan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secara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finansial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bisa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tercukupi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kebutuhannya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sosial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tdk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tertindas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politik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maupun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keagamaannya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Jika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dua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kebebasan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tidak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diperoleh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gerakan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kecil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besar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menuntut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perubahan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ISIS, GAM, OPM,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gerakan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massif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menuntut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perubahan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tsb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Nah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apa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sebaiknya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jawaban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merespon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tsb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272821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PENGANTAR - AKSI SEPARATIS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170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Konsep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Desentralisasi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Jawabannya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adalah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memberikan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kebebasan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mengatur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masyarakatnya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tentunya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dibatasi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oleh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konstitusi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kata lain dg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menerapkan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DESENTRALISASI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Walaupun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sudah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sejak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zaman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dahulu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umumnya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bertindak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nama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pusat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(dg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aturan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standar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pusat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), di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tdk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wewenang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membentuk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aturannya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sendiri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disebut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DEKONSENTRASI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28534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27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Konsep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Desentralisasi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Adapun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desentralisasi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3 (Hal. 110):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Desentralisasi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olitik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wewenang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utk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mengatur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sendiri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badan2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politik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dipilih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oleh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masyarakatnya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Desentralisasi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fungsional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wewenang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utk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melaksanakan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suatu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program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Desentralisasi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kebudayaan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wewenang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utk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melaksanakan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unsur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kebudayaannya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meliputi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pendidikan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agama,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normanya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sendiri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28534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34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Nilai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Positif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Desentralisasi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Adapun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kelebihan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desentralisasi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sbb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(Hal. 111):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Menyederhanakan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arus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birokrasi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pelaksanaan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program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Aturan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birokrasi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dapat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menyesuaikan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corak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budaya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masing2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Memberikan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rasa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kebebasan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berinovasi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berkreasi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demi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terciptanyanya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sejahtera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33868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0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TERAPAN OTONOMI DI NKRI</a:t>
            </a:r>
            <a:endParaRPr lang="en-US" sz="3200" dirty="0"/>
          </a:p>
        </p:txBody>
      </p:sp>
      <p:pic>
        <p:nvPicPr>
          <p:cNvPr id="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615343"/>
            <a:ext cx="922900" cy="84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268" y="752995"/>
            <a:ext cx="767616" cy="73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830050"/>
            <a:ext cx="8001000" cy="4189750"/>
          </a:xfrm>
          <a:prstGeom prst="rect">
            <a:avLst/>
          </a:prstGeom>
          <a:gradFill>
            <a:gsLst>
              <a:gs pos="0">
                <a:schemeClr val="tx1">
                  <a:alpha val="1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4906" y="1981200"/>
            <a:ext cx="6553200" cy="648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Nilai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Negatif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ndalus" pitchFamily="18" charset="-78"/>
              </a:rPr>
              <a:t>Desentralisasi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906" y="2590800"/>
            <a:ext cx="69922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Adapun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kekurangan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desentralisasi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sbb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(Hal. 111):</a:t>
            </a: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Kontrol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pusat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menjadi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kurang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sehingga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memberikan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ruang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lebih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melakukan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korupsi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344488" indent="-344488"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Standar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pelayanan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menyesuaikan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kemampuan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SDM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daerah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(yang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umumnya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lebih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rendah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daripada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SDM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pusat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5149" y="2438400"/>
            <a:ext cx="338685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16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13212</TotalTime>
  <Words>1266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Andalus</vt:lpstr>
      <vt:lpstr>Arial</vt:lpstr>
      <vt:lpstr>Baskerville Old Face</vt:lpstr>
      <vt:lpstr>Berlin Sans FB</vt:lpstr>
      <vt:lpstr>Rockwell</vt:lpstr>
      <vt:lpstr>Wingdings 2</vt:lpstr>
      <vt:lpstr>Foundry</vt:lpstr>
      <vt:lpstr>HARMONISASI PEMERINTAH  PUSAT DAN DAERAH</vt:lpstr>
      <vt:lpstr>PENGANTAR - AKSI SEPARATIS</vt:lpstr>
      <vt:lpstr>PENGANTAR - AKSI SEPARATIS</vt:lpstr>
      <vt:lpstr>PENGANTAR - AKSI SEPARATIS</vt:lpstr>
      <vt:lpstr>PENGANTAR - AKSI SEPARATIS</vt:lpstr>
      <vt:lpstr>TERAPAN OTONOMI DI NKRI</vt:lpstr>
      <vt:lpstr>TERAPAN OTONOMI DI NKRI</vt:lpstr>
      <vt:lpstr>TERAPAN OTONOMI DI NKRI</vt:lpstr>
      <vt:lpstr>TERAPAN OTONOMI DI NKRI</vt:lpstr>
      <vt:lpstr>TERAPAN OTONOMI DI NKRI</vt:lpstr>
      <vt:lpstr>TERAPAN OTONOMI DI NKRI</vt:lpstr>
      <vt:lpstr>TERAPAN OTONOMI DI NKRI</vt:lpstr>
      <vt:lpstr>TERAPAN OTONOMI DI NKRI</vt:lpstr>
      <vt:lpstr>DAERAH2 ISTIMEWA DI NKRI</vt:lpstr>
      <vt:lpstr>DAERAH2 ISTIMEWA DI NKRI</vt:lpstr>
      <vt:lpstr>DAERAH2 ISTIMEWA DI NKRI</vt:lpstr>
      <vt:lpstr>DAERAH2 ISTIMEWA DI NKRI</vt:lpstr>
      <vt:lpstr>TERAPAN OTONOMI DI NKRI</vt:lpstr>
      <vt:lpstr>TERAPAN OTONOMI DI NKRI</vt:lpstr>
      <vt:lpstr>TERAPAN OTONOMI DI NKRI</vt:lpstr>
      <vt:lpstr>HUBUNGAN PUSAT-DAERAH</vt:lpstr>
      <vt:lpstr>DERP BERPIKIR KRITIS</vt:lpstr>
      <vt:lpstr>DERP BERPIKIR KRITIS</vt:lpstr>
      <vt:lpstr>DERP BERPIKIR KRITIS</vt:lpstr>
      <vt:lpstr>DERP BERPIKIR KRITIS</vt:lpstr>
      <vt:lpstr>DERP BERPIKIR KRITIS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POLITIK DI INDONESIA</dc:title>
  <dc:creator>Sadaharu</dc:creator>
  <cp:lastModifiedBy>Sadaharu</cp:lastModifiedBy>
  <cp:revision>166</cp:revision>
  <dcterms:created xsi:type="dcterms:W3CDTF">2012-02-12T07:41:56Z</dcterms:created>
  <dcterms:modified xsi:type="dcterms:W3CDTF">2014-09-11T04:01:14Z</dcterms:modified>
</cp:coreProperties>
</file>