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0" r:id="rId1"/>
  </p:sldMasterIdLst>
  <p:notesMasterIdLst>
    <p:notesMasterId r:id="rId94"/>
  </p:notesMasterIdLst>
  <p:handoutMasterIdLst>
    <p:handoutMasterId r:id="rId95"/>
  </p:handoutMasterIdLst>
  <p:sldIdLst>
    <p:sldId id="302" r:id="rId2"/>
    <p:sldId id="367" r:id="rId3"/>
    <p:sldId id="303" r:id="rId4"/>
    <p:sldId id="304" r:id="rId5"/>
    <p:sldId id="307" r:id="rId6"/>
    <p:sldId id="305" r:id="rId7"/>
    <p:sldId id="404" r:id="rId8"/>
    <p:sldId id="405" r:id="rId9"/>
    <p:sldId id="306" r:id="rId10"/>
    <p:sldId id="320" r:id="rId11"/>
    <p:sldId id="407" r:id="rId12"/>
    <p:sldId id="321" r:id="rId13"/>
    <p:sldId id="322" r:id="rId14"/>
    <p:sldId id="323" r:id="rId15"/>
    <p:sldId id="385" r:id="rId16"/>
    <p:sldId id="402" r:id="rId17"/>
    <p:sldId id="324" r:id="rId18"/>
    <p:sldId id="401" r:id="rId19"/>
    <p:sldId id="403" r:id="rId20"/>
    <p:sldId id="325" r:id="rId21"/>
    <p:sldId id="326" r:id="rId22"/>
    <p:sldId id="327" r:id="rId23"/>
    <p:sldId id="328" r:id="rId24"/>
    <p:sldId id="329" r:id="rId25"/>
    <p:sldId id="332" r:id="rId26"/>
    <p:sldId id="331" r:id="rId27"/>
    <p:sldId id="408" r:id="rId28"/>
    <p:sldId id="333" r:id="rId29"/>
    <p:sldId id="355" r:id="rId30"/>
    <p:sldId id="335" r:id="rId31"/>
    <p:sldId id="386" r:id="rId32"/>
    <p:sldId id="339" r:id="rId33"/>
    <p:sldId id="409" r:id="rId34"/>
    <p:sldId id="338" r:id="rId35"/>
    <p:sldId id="342" r:id="rId36"/>
    <p:sldId id="341" r:id="rId37"/>
    <p:sldId id="343" r:id="rId38"/>
    <p:sldId id="344" r:id="rId39"/>
    <p:sldId id="345" r:id="rId40"/>
    <p:sldId id="346" r:id="rId41"/>
    <p:sldId id="347" r:id="rId42"/>
    <p:sldId id="348" r:id="rId43"/>
    <p:sldId id="350" r:id="rId44"/>
    <p:sldId id="349" r:id="rId45"/>
    <p:sldId id="352" r:id="rId46"/>
    <p:sldId id="351" r:id="rId47"/>
    <p:sldId id="354" r:id="rId48"/>
    <p:sldId id="410" r:id="rId49"/>
    <p:sldId id="411" r:id="rId50"/>
    <p:sldId id="356" r:id="rId51"/>
    <p:sldId id="357" r:id="rId52"/>
    <p:sldId id="358" r:id="rId53"/>
    <p:sldId id="359" r:id="rId54"/>
    <p:sldId id="360" r:id="rId55"/>
    <p:sldId id="361" r:id="rId56"/>
    <p:sldId id="362" r:id="rId57"/>
    <p:sldId id="363" r:id="rId58"/>
    <p:sldId id="364" r:id="rId59"/>
    <p:sldId id="365" r:id="rId60"/>
    <p:sldId id="366" r:id="rId61"/>
    <p:sldId id="368" r:id="rId62"/>
    <p:sldId id="369" r:id="rId63"/>
    <p:sldId id="370" r:id="rId64"/>
    <p:sldId id="371" r:id="rId65"/>
    <p:sldId id="372" r:id="rId66"/>
    <p:sldId id="373" r:id="rId67"/>
    <p:sldId id="374" r:id="rId68"/>
    <p:sldId id="375" r:id="rId69"/>
    <p:sldId id="412" r:id="rId70"/>
    <p:sldId id="387" r:id="rId71"/>
    <p:sldId id="413" r:id="rId72"/>
    <p:sldId id="377" r:id="rId73"/>
    <p:sldId id="378" r:id="rId74"/>
    <p:sldId id="379" r:id="rId75"/>
    <p:sldId id="380" r:id="rId76"/>
    <p:sldId id="381" r:id="rId77"/>
    <p:sldId id="382" r:id="rId78"/>
    <p:sldId id="383" r:id="rId79"/>
    <p:sldId id="384" r:id="rId80"/>
    <p:sldId id="388" r:id="rId81"/>
    <p:sldId id="389" r:id="rId82"/>
    <p:sldId id="390" r:id="rId83"/>
    <p:sldId id="391" r:id="rId84"/>
    <p:sldId id="393" r:id="rId85"/>
    <p:sldId id="392" r:id="rId86"/>
    <p:sldId id="394" r:id="rId87"/>
    <p:sldId id="395" r:id="rId88"/>
    <p:sldId id="396" r:id="rId89"/>
    <p:sldId id="398" r:id="rId90"/>
    <p:sldId id="399" r:id="rId91"/>
    <p:sldId id="400" r:id="rId92"/>
    <p:sldId id="406" r:id="rId9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9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66"/>
    <p:restoredTop sz="92449" autoAdjust="0"/>
  </p:normalViewPr>
  <p:slideViewPr>
    <p:cSldViewPr snapToGrid="0" snapToObjects="1">
      <p:cViewPr varScale="1">
        <p:scale>
          <a:sx n="80" d="100"/>
          <a:sy n="80" d="100"/>
        </p:scale>
        <p:origin x="184" y="8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handoutMaster" Target="handoutMasters/handout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03D20-466F-B04C-A4FA-B0892F89ABFC}" type="datetimeFigureOut">
              <a:rPr lang="en-US" smtClean="0"/>
              <a:t>10/1/19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EF4E8-270C-C84A-86E0-AF1F4DA32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6304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09A5F-1C52-A741-8AAF-F2CE14CA5CD1}" type="datetimeFigureOut">
              <a:rPr lang="en-US" smtClean="0"/>
              <a:pPr/>
              <a:t>10/1/19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51085-8581-D94C-9C6F-16695A8B38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298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51085-8581-D94C-9C6F-16695A8B38F0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26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51085-8581-D94C-9C6F-16695A8B38F0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467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51085-8581-D94C-9C6F-16695A8B38F0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62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51085-8581-D94C-9C6F-16695A8B38F0}" type="slidenum">
              <a:rPr lang="en-US" smtClean="0"/>
              <a:pPr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251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51085-8581-D94C-9C6F-16695A8B38F0}" type="slidenum">
              <a:rPr lang="en-US" smtClean="0"/>
              <a:pPr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81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51085-8581-D94C-9C6F-16695A8B38F0}" type="slidenum">
              <a:rPr lang="en-US" smtClean="0"/>
              <a:pPr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372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618736"/>
            <a:ext cx="9144000" cy="52476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D4647-24F7-124E-825B-FCB495866806}" type="datetime1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ISMRM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5C340-9088-ED40-8034-FC717FD65A6F}" type="datetime1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ISMRM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DDE7-36D4-4248-A086-44B0CDB0F109}" type="datetime1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ISMRM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1209-4A4D-3E4E-962E-BAAE304D77E9}" type="datetime1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ISMRM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C4404-4E6B-5746-9114-024E432F08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C284-28E3-E34E-9AEC-75B254E5C421}" type="datetime1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ISMRM 2016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E7A08-A7C3-5841-BDA6-22D17B2F2728}" type="datetime1">
              <a:rPr lang="en-US" smtClean="0"/>
              <a:t>10/1/19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ISMRM 2016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15B84-CCE7-0745-BD73-3485AB8DBB7A}" type="datetime1">
              <a:rPr lang="en-US" smtClean="0"/>
              <a:t>10/1/19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ISMRM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6D0D7-C8C8-2B4F-9F23-92F49E9BB3F3}" type="datetime1">
              <a:rPr lang="en-US" smtClean="0"/>
              <a:t>10/1/19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ISMRM 2016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4BCD4-9673-6A43-B414-7E747A909104}" type="datetime1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ISMRM 2016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DE20-F14E-5C49-8B15-7E60EE6E2EFD}" type="datetime1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ISMRM 2016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2093" y="179326"/>
            <a:ext cx="8507866" cy="672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2093" y="978006"/>
            <a:ext cx="8507866" cy="3702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05376" y="4839107"/>
            <a:ext cx="165619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D5D61-4464-A741-BB74-2C5F453FE5A0}" type="datetime1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10957" y="4840373"/>
            <a:ext cx="316875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ISMRM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47424" y="4840373"/>
            <a:ext cx="123937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F7822-97B9-9643-9C86-F262C320B4F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265470" y="4740068"/>
            <a:ext cx="1918419" cy="386831"/>
            <a:chOff x="2147990" y="5933422"/>
            <a:chExt cx="4139204" cy="834630"/>
          </a:xfrm>
        </p:grpSpPr>
        <p:pic>
          <p:nvPicPr>
            <p:cNvPr id="14" name="Picture 13"/>
            <p:cNvPicPr>
              <a:picLocks noChangeAspect="1"/>
            </p:cNvPicPr>
            <p:nvPr userDrawn="1"/>
          </p:nvPicPr>
          <p:blipFill rotWithShape="1">
            <a:blip r:embed="rId13"/>
            <a:srcRect r="81965"/>
            <a:stretch/>
          </p:blipFill>
          <p:spPr>
            <a:xfrm>
              <a:off x="2147990" y="5933422"/>
              <a:ext cx="766835" cy="834630"/>
            </a:xfrm>
            <a:prstGeom prst="rect">
              <a:avLst/>
            </a:prstGeom>
          </p:spPr>
        </p:pic>
        <p:pic>
          <p:nvPicPr>
            <p:cNvPr id="15" name="Picture 14" descr="BWH.png"/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44"/>
            <a:stretch/>
          </p:blipFill>
          <p:spPr>
            <a:xfrm>
              <a:off x="2801418" y="5986306"/>
              <a:ext cx="3485776" cy="735169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rgbClr val="01498A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rosmed.github.io/ismr2019/ros_environment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slicer.kitware.com/midas3/download/item/330418/Slicer-4.8.1-macosx-amd64.dmg" TargetMode="External"/><Relationship Id="rId2" Type="http://schemas.openxmlformats.org/officeDocument/2006/relationships/hyperlink" Target="http://slicer.kitware.com/midas3/download/item/329467/Slicer-4.8.1-win-amd64.ex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licer.org/wiki/Documentation/4.8/SlicerApplication/Installation" TargetMode="External"/><Relationship Id="rId4" Type="http://schemas.openxmlformats.org/officeDocument/2006/relationships/hyperlink" Target="http://slicer.kitware.com/midas3/download/item/330417/Slicer-4.8.1-linux-amd64.tar.gz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tif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w.docker.com/" TargetMode="External"/><Relationship Id="rId2" Type="http://schemas.openxmlformats.org/officeDocument/2006/relationships/hyperlink" Target="http://www.slicer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osmed.github.io/ismr2019/prerequisite" TargetMode="External"/><Relationship Id="rId4" Type="http://schemas.openxmlformats.org/officeDocument/2006/relationships/hyperlink" Target="https://git-scm.com/" TargetMode="Externa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hyperlink" Target="http://slicer.org/" TargetMode="External"/><Relationship Id="rId2" Type="http://schemas.openxmlformats.org/officeDocument/2006/relationships/hyperlink" Target="https://rosmed.github.i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openigtlink/ROS-IGTL-Bridge" TargetMode="External"/><Relationship Id="rId5" Type="http://schemas.openxmlformats.org/officeDocument/2006/relationships/hyperlink" Target="http://openigtlink.org/" TargetMode="External"/><Relationship Id="rId4" Type="http://schemas.openxmlformats.org/officeDocument/2006/relationships/hyperlink" Target="http://www.ros.org/" TargetMode="Externa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302885"/>
            <a:ext cx="7772400" cy="1102519"/>
          </a:xfrm>
        </p:spPr>
        <p:txBody>
          <a:bodyPr>
            <a:noAutofit/>
          </a:bodyPr>
          <a:lstStyle/>
          <a:p>
            <a:r>
              <a:rPr lang="en-US" sz="3600" dirty="0"/>
              <a:t>Building Software Systems for Image-Guided Robot-Assisted Interventions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1" y="2960925"/>
            <a:ext cx="7772400" cy="1918425"/>
          </a:xfrm>
        </p:spPr>
        <p:txBody>
          <a:bodyPr>
            <a:normAutofit/>
          </a:bodyPr>
          <a:lstStyle/>
          <a:p>
            <a:pPr algn="l"/>
            <a:r>
              <a:rPr lang="en-US" sz="2000" dirty="0"/>
              <a:t>Junichi Tokuda</a:t>
            </a:r>
            <a:r>
              <a:rPr lang="en-US" sz="2000" baseline="30000" dirty="0"/>
              <a:t>1</a:t>
            </a:r>
            <a:r>
              <a:rPr lang="en-US" sz="2000" dirty="0"/>
              <a:t>, Axel Krieger</a:t>
            </a:r>
            <a:r>
              <a:rPr lang="en-US" sz="2000" baseline="30000" dirty="0"/>
              <a:t>2</a:t>
            </a:r>
            <a:r>
              <a:rPr lang="en-US" sz="2000" dirty="0"/>
              <a:t>, Tamas Ungi</a:t>
            </a:r>
            <a:r>
              <a:rPr lang="en-US" sz="2000" baseline="30000" dirty="0"/>
              <a:t>4</a:t>
            </a:r>
            <a:r>
              <a:rPr lang="en-US" sz="2000" dirty="0"/>
              <a:t>, Simon Leonard</a:t>
            </a:r>
            <a:r>
              <a:rPr lang="en-US" sz="2000" baseline="30000" dirty="0"/>
              <a:t>3</a:t>
            </a:r>
            <a:r>
              <a:rPr lang="en-US" sz="2000" dirty="0"/>
              <a:t>, </a:t>
            </a:r>
            <a:endParaRPr lang="en-US" sz="2000" baseline="30000" dirty="0"/>
          </a:p>
          <a:p>
            <a:pPr algn="l"/>
            <a:endParaRPr lang="en-US" sz="2000" baseline="30000" dirty="0"/>
          </a:p>
          <a:p>
            <a:pPr algn="l"/>
            <a:r>
              <a:rPr lang="en-US" sz="1600" baseline="30000" dirty="0"/>
              <a:t>1</a:t>
            </a:r>
            <a:r>
              <a:rPr lang="en-US" sz="1600" dirty="0"/>
              <a:t> Brigham and Women’s Hospital and Harvard Medical School, Boston MA</a:t>
            </a:r>
          </a:p>
          <a:p>
            <a:pPr algn="l"/>
            <a:r>
              <a:rPr lang="en-US" sz="1600" baseline="30000" dirty="0"/>
              <a:t>2</a:t>
            </a:r>
            <a:r>
              <a:rPr lang="en-US" sz="1600" dirty="0"/>
              <a:t> University of Maryland, Collage Park, MD</a:t>
            </a:r>
          </a:p>
          <a:p>
            <a:pPr algn="l"/>
            <a:r>
              <a:rPr lang="en-US" sz="1600" baseline="30000" dirty="0"/>
              <a:t>3</a:t>
            </a:r>
            <a:r>
              <a:rPr lang="en-US" sz="1600" dirty="0"/>
              <a:t> Queen’s University, Kingston, ON</a:t>
            </a:r>
          </a:p>
          <a:p>
            <a:pPr algn="l"/>
            <a:r>
              <a:rPr lang="en-US" sz="1600" baseline="30000" dirty="0"/>
              <a:t>4</a:t>
            </a:r>
            <a:r>
              <a:rPr lang="en-US" sz="1600" dirty="0"/>
              <a:t> Johns Hopkins University, Baltimore, MD</a:t>
            </a:r>
          </a:p>
        </p:txBody>
      </p:sp>
      <p:pic>
        <p:nvPicPr>
          <p:cNvPr id="4" name="Picture 17" descr="IGTLogo1266x1269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475" y="4182550"/>
            <a:ext cx="703171" cy="71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6960496" y="4198115"/>
            <a:ext cx="1136175" cy="714391"/>
            <a:chOff x="7656702" y="193387"/>
            <a:chExt cx="1176870" cy="739979"/>
          </a:xfrm>
        </p:grpSpPr>
        <p:pic>
          <p:nvPicPr>
            <p:cNvPr id="6" name="Picture 5" descr="BWH.png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724"/>
            <a:stretch/>
          </p:blipFill>
          <p:spPr>
            <a:xfrm>
              <a:off x="8263404" y="240761"/>
              <a:ext cx="570168" cy="658261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 userDrawn="1"/>
          </p:nvPicPr>
          <p:blipFill rotWithShape="1">
            <a:blip r:embed="rId4"/>
            <a:srcRect r="81965"/>
            <a:stretch/>
          </p:blipFill>
          <p:spPr>
            <a:xfrm>
              <a:off x="7656702" y="193387"/>
              <a:ext cx="679870" cy="739979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D378272-8416-7E4A-A879-CF5281B292A3}"/>
              </a:ext>
            </a:extLst>
          </p:cNvPr>
          <p:cNvSpPr txBox="1"/>
          <p:nvPr/>
        </p:nvSpPr>
        <p:spPr>
          <a:xfrm>
            <a:off x="685801" y="563459"/>
            <a:ext cx="38916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SSMR/ISMR ‘19 Workshop</a:t>
            </a:r>
          </a:p>
        </p:txBody>
      </p:sp>
    </p:spTree>
    <p:extLst>
      <p:ext uri="{BB962C8B-B14F-4D97-AF65-F5344CB8AC3E}">
        <p14:creationId xmlns:p14="http://schemas.microsoft.com/office/powerpoint/2010/main" val="2583810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3E2A3-BCFD-4348-84E7-70496FAAA1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Step 1: Setting up Environment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D4FA6A-066E-854B-8E09-C8748E54FC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734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50024-8C1F-7248-8683-E9EFAD18B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Step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11EB3-27EB-174C-962F-3026E544B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Set up ROS – two options:</a:t>
            </a:r>
          </a:p>
          <a:p>
            <a:pPr lvl="1"/>
            <a:r>
              <a:rPr lang="en-US" sz="2000" dirty="0"/>
              <a:t>[Option 1] Virtual environment (Docker)</a:t>
            </a:r>
          </a:p>
          <a:p>
            <a:pPr lvl="1"/>
            <a:r>
              <a:rPr lang="en-US" sz="2000" dirty="0"/>
              <a:t>[Option 2] Native Linux machine </a:t>
            </a:r>
          </a:p>
          <a:p>
            <a:pPr lvl="1"/>
            <a:endParaRPr lang="en-US" sz="2000" dirty="0"/>
          </a:p>
          <a:p>
            <a:r>
              <a:rPr lang="en-US" sz="2400" dirty="0"/>
              <a:t>Set up 3D Slicer</a:t>
            </a:r>
          </a:p>
          <a:p>
            <a:pPr lvl="1"/>
            <a:r>
              <a:rPr lang="en-US" sz="2000" dirty="0" err="1"/>
              <a:t>SlicerIGT</a:t>
            </a:r>
            <a:r>
              <a:rPr lang="en-US" sz="2000" dirty="0"/>
              <a:t> extension (plug-in)</a:t>
            </a:r>
          </a:p>
          <a:p>
            <a:endParaRPr lang="en-US" sz="2400" dirty="0"/>
          </a:p>
          <a:p>
            <a:r>
              <a:rPr lang="en-US" sz="2400" dirty="0"/>
              <a:t>Test communication between ROS and 3D Slicer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63666-258A-4041-ACA5-44CB49ECC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116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4A164-BDF0-7143-A858-9056CF41F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Options for ROS Environment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92227-4F13-1E4C-A383-1967EFF63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3" y="978006"/>
            <a:ext cx="6984481" cy="370200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[Option 1] Virtual environment (recommended for tutorial)</a:t>
            </a:r>
          </a:p>
          <a:p>
            <a:pPr lvl="1"/>
            <a:r>
              <a:rPr lang="en-US" dirty="0"/>
              <a:t>Runs on the same host where 3D Slicer is installed</a:t>
            </a:r>
          </a:p>
          <a:p>
            <a:pPr lvl="1"/>
            <a:r>
              <a:rPr lang="en-US" dirty="0"/>
              <a:t>Pre-configured OS image</a:t>
            </a:r>
          </a:p>
          <a:p>
            <a:pPr lvl="1"/>
            <a:r>
              <a:rPr lang="en-US" dirty="0"/>
              <a:t>Minimum installation effort / no extra cost</a:t>
            </a:r>
          </a:p>
          <a:p>
            <a:pPr lvl="1"/>
            <a:r>
              <a:rPr lang="en-US" dirty="0"/>
              <a:t>Suitable for learning and prototyping software</a:t>
            </a:r>
          </a:p>
          <a:p>
            <a:pPr lvl="1"/>
            <a:endParaRPr lang="en-US" dirty="0"/>
          </a:p>
          <a:p>
            <a:r>
              <a:rPr lang="en-US" dirty="0"/>
              <a:t>[Option 2] Dedicated hardware</a:t>
            </a:r>
          </a:p>
          <a:p>
            <a:pPr lvl="1"/>
            <a:r>
              <a:rPr lang="en-US" dirty="0"/>
              <a:t>Runs on a dedicated Linux computer</a:t>
            </a:r>
          </a:p>
          <a:p>
            <a:pPr lvl="1"/>
            <a:r>
              <a:rPr lang="en-US" dirty="0"/>
              <a:t>Performance advantage</a:t>
            </a:r>
          </a:p>
          <a:p>
            <a:pPr lvl="1"/>
            <a:r>
              <a:rPr lang="en-US" dirty="0"/>
              <a:t>Require Linux installation</a:t>
            </a:r>
          </a:p>
          <a:p>
            <a:pPr lvl="1"/>
            <a:r>
              <a:rPr lang="en-US" dirty="0"/>
              <a:t>Cost for the computer hardware</a:t>
            </a:r>
          </a:p>
          <a:p>
            <a:pPr lvl="1"/>
            <a:r>
              <a:rPr lang="en-US" dirty="0"/>
              <a:t>Can be extended for actual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8F9AD1-9BC8-F84A-AF3B-BE4062EB9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C9EBF8-F9FD-8844-B161-FF3F65889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4415" y="1381518"/>
            <a:ext cx="2375649" cy="5642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E0FB60-FB62-924E-B78A-2B71B136F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749" y="2653889"/>
            <a:ext cx="2909251" cy="21864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9F08E8F-2587-9D45-999A-35156C48666B}"/>
              </a:ext>
            </a:extLst>
          </p:cNvPr>
          <p:cNvSpPr/>
          <p:nvPr/>
        </p:nvSpPr>
        <p:spPr>
          <a:xfrm>
            <a:off x="6163015" y="4854184"/>
            <a:ext cx="168828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000000"/>
                </a:solidFill>
              </a:rPr>
              <a:t>https://</a:t>
            </a:r>
            <a:r>
              <a:rPr lang="en-US" sz="800" dirty="0" err="1">
                <a:solidFill>
                  <a:srgbClr val="000000"/>
                </a:solidFill>
              </a:rPr>
              <a:t>www.goodfreephotos.com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06144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C4625-8D0F-D847-BB90-ADD677063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[Option 1] Downloading Docker Image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90410-9F52-6541-81C8-EF8BA8A4A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3" y="978006"/>
            <a:ext cx="6190219" cy="304386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Pre-configured Docker image contains:</a:t>
            </a:r>
          </a:p>
          <a:p>
            <a:pPr lvl="1"/>
            <a:r>
              <a:rPr lang="en-US" dirty="0"/>
              <a:t>Ubuntu 16.04</a:t>
            </a:r>
          </a:p>
          <a:p>
            <a:pPr lvl="1"/>
            <a:r>
              <a:rPr lang="en-US" dirty="0"/>
              <a:t>ROS Kinetic</a:t>
            </a:r>
          </a:p>
          <a:p>
            <a:pPr lvl="1"/>
            <a:r>
              <a:rPr lang="en-US" dirty="0" err="1"/>
              <a:t>OpenIGTLink</a:t>
            </a:r>
            <a:endParaRPr lang="en-US" dirty="0"/>
          </a:p>
          <a:p>
            <a:pPr lvl="1"/>
            <a:r>
              <a:rPr lang="en-US" dirty="0"/>
              <a:t>ROS-IGTL-Bridge</a:t>
            </a:r>
          </a:p>
          <a:p>
            <a:pPr lvl="1"/>
            <a:r>
              <a:rPr lang="en-US" dirty="0"/>
              <a:t>HTML5 VNC (for desktop environment)</a:t>
            </a:r>
          </a:p>
          <a:p>
            <a:pPr lvl="1"/>
            <a:endParaRPr lang="en-US" dirty="0"/>
          </a:p>
          <a:p>
            <a:r>
              <a:rPr lang="en-US" dirty="0"/>
              <a:t>To download Docker image, open a terminal on the host and run: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A51EA2-2F79-B441-91BF-3B72502E3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49D355-5AB9-F14C-8FC9-77511E7FD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7979" y="1465862"/>
            <a:ext cx="2176272" cy="4913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469A86-876D-2A46-BCF9-4B51C8374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423" y="2571750"/>
            <a:ext cx="2235385" cy="1851567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3EA2141-9DFB-8A46-B6AC-F43D9C06C9E3}"/>
              </a:ext>
            </a:extLst>
          </p:cNvPr>
          <p:cNvSpPr/>
          <p:nvPr/>
        </p:nvSpPr>
        <p:spPr>
          <a:xfrm>
            <a:off x="631901" y="3909915"/>
            <a:ext cx="5880411" cy="51340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Courier" pitchFamily="2" charset="0"/>
              </a:rPr>
              <a:t>$ docker pull </a:t>
            </a:r>
            <a:r>
              <a:rPr lang="en-US" dirty="0" err="1">
                <a:latin typeface="Courier" pitchFamily="2" charset="0"/>
              </a:rPr>
              <a:t>rosmed</a:t>
            </a:r>
            <a:r>
              <a:rPr lang="en-US" dirty="0">
                <a:latin typeface="Courier" pitchFamily="2" charset="0"/>
              </a:rPr>
              <a:t>/docker-</a:t>
            </a:r>
            <a:r>
              <a:rPr lang="en-US" dirty="0" err="1">
                <a:latin typeface="Courier" pitchFamily="2" charset="0"/>
              </a:rPr>
              <a:t>ros</a:t>
            </a:r>
            <a:r>
              <a:rPr lang="en-US" dirty="0">
                <a:latin typeface="Courier" pitchFamily="2" charset="0"/>
              </a:rPr>
              <a:t>-</a:t>
            </a:r>
            <a:r>
              <a:rPr lang="en-US" dirty="0" err="1">
                <a:latin typeface="Courier" pitchFamily="2" charset="0"/>
              </a:rPr>
              <a:t>igtl</a:t>
            </a:r>
            <a:endParaRPr lang="en-US" dirty="0">
              <a:latin typeface="Couri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052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45F68-6F3B-E542-88DA-7F270F081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[Option 1] Launching ROS on Docker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4C077-8436-BE4C-8472-5326A7EA6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2" y="978006"/>
            <a:ext cx="7491196" cy="370200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From the command prompt on the host :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From an HTML5 web browser</a:t>
            </a:r>
          </a:p>
          <a:p>
            <a:pPr marL="0" indent="0">
              <a:buNone/>
            </a:pPr>
            <a:r>
              <a:rPr lang="en-US" dirty="0"/>
              <a:t>       (e.g. Chrome), open: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E5FD9-6974-D34B-AFFD-9BEA47490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A1A6A8-8414-DC4B-A3A4-6D2A51AEF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7723" y="2282925"/>
            <a:ext cx="2914185" cy="2557448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D92A0CA-E271-0E4E-BD54-592911817D11}"/>
              </a:ext>
            </a:extLst>
          </p:cNvPr>
          <p:cNvSpPr/>
          <p:nvPr/>
        </p:nvSpPr>
        <p:spPr>
          <a:xfrm>
            <a:off x="696653" y="1612762"/>
            <a:ext cx="7570117" cy="610047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Courier" pitchFamily="2" charset="0"/>
              </a:rPr>
              <a:t>$ docker run -it --</a:t>
            </a:r>
            <a:r>
              <a:rPr lang="en-US" dirty="0" err="1">
                <a:latin typeface="Courier" pitchFamily="2" charset="0"/>
              </a:rPr>
              <a:t>rm</a:t>
            </a:r>
            <a:r>
              <a:rPr lang="en-US" dirty="0">
                <a:latin typeface="Courier" pitchFamily="2" charset="0"/>
              </a:rPr>
              <a:t> -p 6080:80 -p 28944:18944 </a:t>
            </a:r>
            <a:r>
              <a:rPr lang="en-US" dirty="0" err="1">
                <a:latin typeface="Courier" pitchFamily="2" charset="0"/>
              </a:rPr>
              <a:t>rosmed</a:t>
            </a:r>
            <a:r>
              <a:rPr lang="en-US" dirty="0">
                <a:latin typeface="Courier" pitchFamily="2" charset="0"/>
              </a:rPr>
              <a:t>/docker-</a:t>
            </a:r>
            <a:r>
              <a:rPr lang="en-US" dirty="0" err="1">
                <a:latin typeface="Courier" pitchFamily="2" charset="0"/>
              </a:rPr>
              <a:t>ros</a:t>
            </a:r>
            <a:r>
              <a:rPr lang="en-US" dirty="0">
                <a:latin typeface="Courier" pitchFamily="2" charset="0"/>
              </a:rPr>
              <a:t>-</a:t>
            </a:r>
            <a:r>
              <a:rPr lang="en-US" dirty="0" err="1">
                <a:latin typeface="Courier" pitchFamily="2" charset="0"/>
              </a:rPr>
              <a:t>igtl</a:t>
            </a:r>
            <a:r>
              <a:rPr lang="en-US" dirty="0">
                <a:latin typeface="Courier" pitchFamily="2" charset="0"/>
              </a:rPr>
              <a:t> 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3EA103A-1C76-8140-B1D7-19D71698C62C}"/>
              </a:ext>
            </a:extLst>
          </p:cNvPr>
          <p:cNvSpPr/>
          <p:nvPr/>
        </p:nvSpPr>
        <p:spPr>
          <a:xfrm>
            <a:off x="696652" y="3652092"/>
            <a:ext cx="3875347" cy="51340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ysClr val="windowText" lastClr="000000"/>
                </a:solidFill>
              </a:rPr>
              <a:t>http://localhost:6080</a:t>
            </a:r>
          </a:p>
        </p:txBody>
      </p:sp>
    </p:spTree>
    <p:extLst>
      <p:ext uri="{BB962C8B-B14F-4D97-AF65-F5344CB8AC3E}">
        <p14:creationId xmlns:p14="http://schemas.microsoft.com/office/powerpoint/2010/main" val="2331265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76290-DD39-A440-8504-DF23081F0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[Option 2] Setting up ROS Environment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3E875-309D-4D46-99AE-8E9B9BC6B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Please follow: </a:t>
            </a:r>
            <a:r>
              <a:rPr lang="en-US" sz="2400" dirty="0">
                <a:hlinkClick r:id="rId2"/>
              </a:rPr>
              <a:t>http://rosmed.github.io/ismr2019/ros_environment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5E8DE2-981D-AE47-8072-9775F49E3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865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401EA-B24B-9748-9FDC-4BA5BFC66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Installing 3D Slicer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C63C5-4F41-1F47-8024-8C23CB1B7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Download 3D Slicer 4.8.1</a:t>
            </a:r>
          </a:p>
          <a:p>
            <a:pPr lvl="1"/>
            <a:r>
              <a:rPr lang="en-US" dirty="0"/>
              <a:t>Windows: </a:t>
            </a:r>
            <a:r>
              <a:rPr lang="en-US" dirty="0">
                <a:hlinkClick r:id="rId2"/>
              </a:rPr>
              <a:t>http://slicer.kitware.com/midas3/download/item/329467/Slicer-4.8.1-win-amd64.exe</a:t>
            </a:r>
            <a:endParaRPr lang="en-US" dirty="0"/>
          </a:p>
          <a:p>
            <a:pPr lvl="1"/>
            <a:r>
              <a:rPr lang="en-US" dirty="0"/>
              <a:t>Mac: </a:t>
            </a:r>
            <a:r>
              <a:rPr lang="en-US" dirty="0">
                <a:hlinkClick r:id="rId3"/>
              </a:rPr>
              <a:t>http://slicer.kitware.com/midas3/download/item/330418/Slicer-4.8.1-macosx-amd64.dmg</a:t>
            </a:r>
            <a:endParaRPr lang="en-US" dirty="0"/>
          </a:p>
          <a:p>
            <a:pPr lvl="1"/>
            <a:r>
              <a:rPr lang="en-US" dirty="0"/>
              <a:t>Linux: </a:t>
            </a:r>
            <a:r>
              <a:rPr lang="en-US" dirty="0">
                <a:hlinkClick r:id="rId4"/>
              </a:rPr>
              <a:t>http://slicer.kitware.com/midas3/download/item/330417/Slicer-4.8.1-linux-amd64.tar.gz</a:t>
            </a:r>
            <a:endParaRPr lang="en-US" dirty="0"/>
          </a:p>
          <a:p>
            <a:endParaRPr lang="en-US" dirty="0"/>
          </a:p>
          <a:p>
            <a:r>
              <a:rPr lang="en-US" dirty="0"/>
              <a:t>Follow instructions at: </a:t>
            </a:r>
            <a:r>
              <a:rPr lang="en-US" dirty="0">
                <a:hlinkClick r:id="rId5"/>
              </a:rPr>
              <a:t>https://www.slicer.org/wiki/Documentation/4.8/SlicerApplication/Installation</a:t>
            </a: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46001-A71F-474B-BA90-2EDC9293F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268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B0D75-E912-A34E-8D62-BAC54B4CE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Installing 3D Slicer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36ACD-D562-B84A-9DD4-2673F0018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After installing 3D Slicer, open Extensions Manager.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59472-DE41-2E48-A820-AB673CA9F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E94672-EB40-F549-A9CE-76ECBFA34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339" y="1440524"/>
            <a:ext cx="5057267" cy="336615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666771A2-CBD4-6B44-BF47-5F7587FA652F}"/>
              </a:ext>
            </a:extLst>
          </p:cNvPr>
          <p:cNvSpPr/>
          <p:nvPr/>
        </p:nvSpPr>
        <p:spPr>
          <a:xfrm>
            <a:off x="6289812" y="1585135"/>
            <a:ext cx="280262" cy="2973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ECFDAE-0749-1D4A-9FC0-23639AD4A341}"/>
              </a:ext>
            </a:extLst>
          </p:cNvPr>
          <p:cNvSpPr txBox="1"/>
          <p:nvPr/>
        </p:nvSpPr>
        <p:spPr>
          <a:xfrm>
            <a:off x="6382221" y="1888612"/>
            <a:ext cx="2231701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Click “Extensions Manager”</a:t>
            </a:r>
          </a:p>
        </p:txBody>
      </p:sp>
    </p:spTree>
    <p:extLst>
      <p:ext uri="{BB962C8B-B14F-4D97-AF65-F5344CB8AC3E}">
        <p14:creationId xmlns:p14="http://schemas.microsoft.com/office/powerpoint/2010/main" val="4039806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FC25E-40FE-0E42-8644-86EC0CFF7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Installing 3D Slicer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2F2F9-5701-7F4E-BAF2-2772B9E9D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Install “</a:t>
            </a:r>
            <a:r>
              <a:rPr lang="en-US" sz="2400" dirty="0" err="1"/>
              <a:t>SlicerIGT</a:t>
            </a:r>
            <a:r>
              <a:rPr lang="en-US" sz="2400" dirty="0"/>
              <a:t>” extension and restart 3D Slicer.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431649-120E-0C47-AAC9-A6DB2B53E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8A0A54-DED2-F64B-9DDE-D3CE81256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109" y="1391720"/>
            <a:ext cx="4729684" cy="344865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5915980-0A59-7840-9595-F870B3073379}"/>
              </a:ext>
            </a:extLst>
          </p:cNvPr>
          <p:cNvSpPr/>
          <p:nvPr/>
        </p:nvSpPr>
        <p:spPr>
          <a:xfrm>
            <a:off x="4711148" y="2661202"/>
            <a:ext cx="954156" cy="11395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42D2F3-0A07-F445-B655-5966E50E26C2}"/>
              </a:ext>
            </a:extLst>
          </p:cNvPr>
          <p:cNvSpPr txBox="1"/>
          <p:nvPr/>
        </p:nvSpPr>
        <p:spPr>
          <a:xfrm>
            <a:off x="5547675" y="3662253"/>
            <a:ext cx="2455929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Click “INSTALL” for “</a:t>
            </a:r>
            <a:r>
              <a:rPr lang="en-US" sz="1200" dirty="0" err="1">
                <a:solidFill>
                  <a:srgbClr val="FF0000"/>
                </a:solidFill>
              </a:rPr>
              <a:t>SlicerIGT</a:t>
            </a:r>
            <a:r>
              <a:rPr lang="en-US" sz="1200" dirty="0">
                <a:solidFill>
                  <a:srgbClr val="FF0000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3142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D1123-E9EE-E046-B611-AF0F81802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Installing 3D Slicer (4)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C1884-FD74-A749-B0EE-B2E8C603A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Modules for </a:t>
            </a:r>
            <a:r>
              <a:rPr lang="en-US" sz="2400" dirty="0" err="1"/>
              <a:t>SlicerIGT</a:t>
            </a:r>
            <a:r>
              <a:rPr lang="en-US" sz="2400" dirty="0"/>
              <a:t> can be found under “IGT” section of the Modules menu.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655F2E-AFDD-C045-8B64-5946F107D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595B27-EB0D-9048-B573-495E73A92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671" y="1483691"/>
            <a:ext cx="2510658" cy="349360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3130CFA-567C-D641-BC9C-ADF02CFEAE56}"/>
              </a:ext>
            </a:extLst>
          </p:cNvPr>
          <p:cNvSpPr/>
          <p:nvPr/>
        </p:nvSpPr>
        <p:spPr>
          <a:xfrm>
            <a:off x="3796748" y="1620078"/>
            <a:ext cx="1282148" cy="24599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BD997A-4500-8B44-AC3F-8054D231B196}"/>
              </a:ext>
            </a:extLst>
          </p:cNvPr>
          <p:cNvSpPr txBox="1"/>
          <p:nvPr/>
        </p:nvSpPr>
        <p:spPr>
          <a:xfrm>
            <a:off x="4722727" y="1842805"/>
            <a:ext cx="1838965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Click “Modules” menu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C67FBB4-CC48-3442-88C4-780F57A6E480}"/>
              </a:ext>
            </a:extLst>
          </p:cNvPr>
          <p:cNvSpPr/>
          <p:nvPr/>
        </p:nvSpPr>
        <p:spPr>
          <a:xfrm>
            <a:off x="3796748" y="3412435"/>
            <a:ext cx="1282148" cy="24599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699A8C-96D1-BD4F-A166-9995BF9A4406}"/>
              </a:ext>
            </a:extLst>
          </p:cNvPr>
          <p:cNvSpPr txBox="1"/>
          <p:nvPr/>
        </p:nvSpPr>
        <p:spPr>
          <a:xfrm>
            <a:off x="4721517" y="3016591"/>
            <a:ext cx="1189749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Select “IGT”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DFE6A03-7486-694A-B13C-B4DF32A32E6A}"/>
              </a:ext>
            </a:extLst>
          </p:cNvPr>
          <p:cNvSpPr/>
          <p:nvPr/>
        </p:nvSpPr>
        <p:spPr>
          <a:xfrm>
            <a:off x="4907846" y="3468188"/>
            <a:ext cx="817093" cy="145817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21CF5-4360-2E4C-8178-188A5861D3D5}"/>
              </a:ext>
            </a:extLst>
          </p:cNvPr>
          <p:cNvSpPr txBox="1"/>
          <p:nvPr/>
        </p:nvSpPr>
        <p:spPr>
          <a:xfrm>
            <a:off x="5724939" y="4167111"/>
            <a:ext cx="1616596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</a:t>
            </a:r>
            <a:r>
              <a:rPr lang="en-US" sz="1200" dirty="0" err="1">
                <a:solidFill>
                  <a:srgbClr val="FF0000"/>
                </a:solidFill>
              </a:rPr>
              <a:t>SlicerIGT</a:t>
            </a:r>
            <a:r>
              <a:rPr lang="en-US" sz="1200" dirty="0">
                <a:solidFill>
                  <a:srgbClr val="FF0000"/>
                </a:solidFill>
              </a:rPr>
              <a:t> modules</a:t>
            </a:r>
          </a:p>
        </p:txBody>
      </p:sp>
    </p:spTree>
    <p:extLst>
      <p:ext uri="{BB962C8B-B14F-4D97-AF65-F5344CB8AC3E}">
        <p14:creationId xmlns:p14="http://schemas.microsoft.com/office/powerpoint/2010/main" val="1456846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619AF-8458-6A4A-8A64-E3DFB5C65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8B2BA-239D-0E4E-8AA9-DAA34331A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This work is supported in part by:</a:t>
            </a:r>
          </a:p>
          <a:p>
            <a:pPr lvl="1"/>
            <a:r>
              <a:rPr lang="en-US" sz="2000" dirty="0"/>
              <a:t>U.S. National Institutes of Health (R01EB020667, R01EB020610, P41EB015898).</a:t>
            </a:r>
          </a:p>
          <a:p>
            <a:pPr lvl="1"/>
            <a:r>
              <a:rPr lang="en-US" sz="2000" dirty="0"/>
              <a:t>Ontario Consortium for Adaptive Interventions in Radiation Oncology (OCAIRO), </a:t>
            </a:r>
            <a:r>
              <a:rPr lang="en-US" sz="2000" dirty="0" err="1"/>
              <a:t>SparKit</a:t>
            </a:r>
            <a:r>
              <a:rPr lang="en-US" sz="2000" dirty="0"/>
              <a:t> project</a:t>
            </a:r>
          </a:p>
          <a:p>
            <a:pPr lvl="1"/>
            <a:r>
              <a:rPr lang="en-US" sz="2000" dirty="0"/>
              <a:t>CANARIE’s Research Software Program</a:t>
            </a:r>
          </a:p>
          <a:p>
            <a:pPr lvl="1"/>
            <a:endParaRPr lang="en-US" sz="2000" dirty="0"/>
          </a:p>
          <a:p>
            <a:r>
              <a:rPr lang="en-US" sz="2400" dirty="0"/>
              <a:t>Contributors:</a:t>
            </a:r>
          </a:p>
          <a:p>
            <a:pPr lvl="1"/>
            <a:r>
              <a:rPr lang="en-US" sz="2000" dirty="0"/>
              <a:t>Tobias Frank, M.Sc. Leibniz Universität Hannover</a:t>
            </a:r>
          </a:p>
          <a:p>
            <a:pPr lvl="1"/>
            <a:r>
              <a:rPr lang="en-US" sz="2000" dirty="0" err="1"/>
              <a:t>Niravkumar</a:t>
            </a:r>
            <a:r>
              <a:rPr lang="en-US" sz="2000" dirty="0"/>
              <a:t> Patel, Ph.D., Johns Hopkins University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endParaRPr lang="en-US" sz="2400" dirty="0"/>
          </a:p>
          <a:p>
            <a:endParaRPr lang="en-US" sz="2400" dirty="0"/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DF414-9565-2C4C-B234-FEC0B7316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53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3F968-DCF3-6048-B8D0-D4DC5239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Communication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44CFF-2BE3-A442-8EAF-AE21FDBFB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Open a first terminal on the ROS computer (Menu -&gt; System Tools -&gt; </a:t>
            </a:r>
            <a:r>
              <a:rPr lang="en-US" sz="2400" dirty="0" err="1"/>
              <a:t>LXTerminal</a:t>
            </a:r>
            <a:r>
              <a:rPr lang="en-US" sz="2400" dirty="0"/>
              <a:t>), and start ‘</a:t>
            </a:r>
            <a:r>
              <a:rPr lang="en-US" sz="2400" dirty="0" err="1"/>
              <a:t>roscore</a:t>
            </a:r>
            <a:r>
              <a:rPr lang="en-US" sz="2400" dirty="0"/>
              <a:t>’: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Open a second terminal, and launch the bridge node:</a:t>
            </a: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A8BC1-2B42-454C-A838-0FBCCEDE1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B262FDD-D36A-3A49-8F27-A73F20281364}"/>
              </a:ext>
            </a:extLst>
          </p:cNvPr>
          <p:cNvSpPr/>
          <p:nvPr/>
        </p:nvSpPr>
        <p:spPr>
          <a:xfrm>
            <a:off x="674352" y="1872489"/>
            <a:ext cx="7570117" cy="51340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Courier" pitchFamily="2" charset="0"/>
              </a:rPr>
              <a:t>$ </a:t>
            </a:r>
            <a:r>
              <a:rPr lang="en-US" dirty="0" err="1">
                <a:latin typeface="Courier" pitchFamily="2" charset="0"/>
              </a:rPr>
              <a:t>roscore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91C8E1-0599-F24F-BEE5-B1F944D23F51}"/>
              </a:ext>
            </a:extLst>
          </p:cNvPr>
          <p:cNvSpPr/>
          <p:nvPr/>
        </p:nvSpPr>
        <p:spPr>
          <a:xfrm>
            <a:off x="674352" y="3199042"/>
            <a:ext cx="7570117" cy="1209408"/>
          </a:xfrm>
          <a:prstGeom prst="roundRect">
            <a:avLst>
              <a:gd name="adj" fmla="val 7657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Courier" pitchFamily="2" charset="0"/>
              </a:rPr>
              <a:t>$ cd ~/</a:t>
            </a:r>
            <a:r>
              <a:rPr lang="en-US" dirty="0" err="1">
                <a:latin typeface="Courier" pitchFamily="2" charset="0"/>
              </a:rPr>
              <a:t>catkin_ws</a:t>
            </a:r>
            <a:endParaRPr lang="en-US" dirty="0">
              <a:latin typeface="Courier" pitchFamily="2" charset="0"/>
            </a:endParaRPr>
          </a:p>
          <a:p>
            <a:r>
              <a:rPr lang="en-US" dirty="0">
                <a:latin typeface="Courier" pitchFamily="2" charset="0"/>
              </a:rPr>
              <a:t>$ source </a:t>
            </a:r>
            <a:r>
              <a:rPr lang="en-US" dirty="0" err="1">
                <a:latin typeface="Courier" pitchFamily="2" charset="0"/>
              </a:rPr>
              <a:t>devel</a:t>
            </a:r>
            <a:r>
              <a:rPr lang="en-US" dirty="0">
                <a:latin typeface="Courier" pitchFamily="2" charset="0"/>
              </a:rPr>
              <a:t>/</a:t>
            </a:r>
            <a:r>
              <a:rPr lang="en-US" dirty="0" err="1">
                <a:latin typeface="Courier" pitchFamily="2" charset="0"/>
              </a:rPr>
              <a:t>setup.bash</a:t>
            </a:r>
            <a:endParaRPr lang="en-US" dirty="0">
              <a:latin typeface="Courier" pitchFamily="2" charset="0"/>
            </a:endParaRPr>
          </a:p>
          <a:p>
            <a:r>
              <a:rPr lang="en-US" dirty="0">
                <a:latin typeface="Courier" pitchFamily="2" charset="0"/>
              </a:rPr>
              <a:t>$ </a:t>
            </a:r>
            <a:r>
              <a:rPr lang="en-US" dirty="0" err="1">
                <a:latin typeface="Courier" pitchFamily="2" charset="0"/>
              </a:rPr>
              <a:t>roslaunch</a:t>
            </a:r>
            <a:r>
              <a:rPr lang="en-US" dirty="0">
                <a:latin typeface="Courier" pitchFamily="2" charset="0"/>
              </a:rPr>
              <a:t> </a:t>
            </a:r>
            <a:r>
              <a:rPr lang="en-US" dirty="0" err="1">
                <a:latin typeface="Courier" pitchFamily="2" charset="0"/>
              </a:rPr>
              <a:t>ros_igtl_bridge</a:t>
            </a:r>
            <a:r>
              <a:rPr lang="en-US" dirty="0">
                <a:latin typeface="Courier" pitchFamily="2" charset="0"/>
              </a:rPr>
              <a:t> </a:t>
            </a:r>
            <a:r>
              <a:rPr lang="en-US" dirty="0" err="1">
                <a:latin typeface="Courier" pitchFamily="2" charset="0"/>
              </a:rPr>
              <a:t>bridge.launch</a:t>
            </a:r>
            <a:endParaRPr lang="en-US" dirty="0">
              <a:latin typeface="Couri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084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3E795-EC81-E94B-AF44-D1637C688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Communication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0F1E9-B7BB-E14C-A8DC-CF6AE7C38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3" y="978006"/>
            <a:ext cx="8762434" cy="3702002"/>
          </a:xfrm>
        </p:spPr>
        <p:txBody>
          <a:bodyPr>
            <a:normAutofit/>
          </a:bodyPr>
          <a:lstStyle/>
          <a:p>
            <a:r>
              <a:rPr lang="en-US" sz="2400" dirty="0"/>
              <a:t>The terminal asks to enter the type. Choose ‘1’ (Server)</a:t>
            </a:r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Then the terminal asks to enter the port number. Enter ‘18944’.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F9625E-E89D-A945-92F6-9E3FA2D0A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F598F70-A516-AD44-95EC-4CE4B60109E7}"/>
              </a:ext>
            </a:extLst>
          </p:cNvPr>
          <p:cNvSpPr/>
          <p:nvPr/>
        </p:nvSpPr>
        <p:spPr>
          <a:xfrm>
            <a:off x="660564" y="1489189"/>
            <a:ext cx="7769758" cy="1491904"/>
          </a:xfrm>
          <a:prstGeom prst="roundRect">
            <a:avLst>
              <a:gd name="adj" fmla="val 7657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Courier" pitchFamily="2" charset="0"/>
              </a:rPr>
              <a:t>[ROS-IGTL-Bridge] Please try &lt;1&gt; or &lt;2&gt; to run node as </a:t>
            </a:r>
            <a:r>
              <a:rPr lang="en-US" dirty="0" err="1">
                <a:latin typeface="Courier" pitchFamily="2" charset="0"/>
              </a:rPr>
              <a:t>OpenIGTLink</a:t>
            </a:r>
            <a:r>
              <a:rPr lang="en-US" dirty="0">
                <a:latin typeface="Courier" pitchFamily="2" charset="0"/>
              </a:rPr>
              <a:t> client or server:</a:t>
            </a:r>
          </a:p>
          <a:p>
            <a:r>
              <a:rPr lang="en-US" dirty="0">
                <a:latin typeface="Courier" pitchFamily="2" charset="0"/>
              </a:rPr>
              <a:t>1: Server</a:t>
            </a:r>
          </a:p>
          <a:p>
            <a:r>
              <a:rPr lang="en-US" dirty="0">
                <a:latin typeface="Courier" pitchFamily="2" charset="0"/>
              </a:rPr>
              <a:t>2: Client</a:t>
            </a:r>
          </a:p>
          <a:p>
            <a:r>
              <a:rPr lang="en-US" dirty="0">
                <a:solidFill>
                  <a:srgbClr val="FFFF00"/>
                </a:solidFill>
                <a:latin typeface="Courier" pitchFamily="2" charset="0"/>
              </a:rPr>
              <a:t>1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B6C76B8-112E-7046-B3E5-5CABF0CABE5B}"/>
              </a:ext>
            </a:extLst>
          </p:cNvPr>
          <p:cNvSpPr/>
          <p:nvPr/>
        </p:nvSpPr>
        <p:spPr>
          <a:xfrm>
            <a:off x="660562" y="3977268"/>
            <a:ext cx="7769758" cy="702740"/>
          </a:xfrm>
          <a:prstGeom prst="roundRect">
            <a:avLst>
              <a:gd name="adj" fmla="val 12946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Courier" pitchFamily="2" charset="0"/>
              </a:rPr>
              <a:t>[ROS-IGTL-Bridge] Input socket port:</a:t>
            </a:r>
          </a:p>
          <a:p>
            <a:r>
              <a:rPr lang="en-US" dirty="0">
                <a:solidFill>
                  <a:srgbClr val="FFFF00"/>
                </a:solidFill>
                <a:latin typeface="Courier" pitchFamily="2" charset="0"/>
              </a:rPr>
              <a:t>18944</a:t>
            </a:r>
          </a:p>
        </p:txBody>
      </p:sp>
    </p:spTree>
    <p:extLst>
      <p:ext uri="{BB962C8B-B14F-4D97-AF65-F5344CB8AC3E}">
        <p14:creationId xmlns:p14="http://schemas.microsoft.com/office/powerpoint/2010/main" val="40293135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43883-53C0-CE47-9775-C5D7077E2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Communication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1F77B-8079-5E4B-A839-61A470E9B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 3D Slicer, Open “Modules” -&gt; “IGT” -&gt; “</a:t>
            </a:r>
            <a:r>
              <a:rPr lang="en-US" sz="2400" dirty="0" err="1"/>
              <a:t>OpenIGTLink</a:t>
            </a:r>
            <a:r>
              <a:rPr lang="en-US" sz="2400" dirty="0"/>
              <a:t> IF”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0C2A2D-C110-6D4F-8035-6B88A791E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BD6526-BD1C-3D4F-8F8D-A63FDF44D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588" y="1517904"/>
            <a:ext cx="2202026" cy="30689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A67D0E-F072-F24B-997E-8932C44BD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7456" y="1517904"/>
            <a:ext cx="2061274" cy="3016925"/>
          </a:xfrm>
          <a:prstGeom prst="rect">
            <a:avLst/>
          </a:prstGeom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2D77F2FD-1118-6645-82DB-5C9A283D14F9}"/>
              </a:ext>
            </a:extLst>
          </p:cNvPr>
          <p:cNvSpPr/>
          <p:nvPr/>
        </p:nvSpPr>
        <p:spPr>
          <a:xfrm>
            <a:off x="4455999" y="2709524"/>
            <a:ext cx="576072" cy="93268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9100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980CE-ADC8-C346-9877-62B47DD3A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Communication (4)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55E91-3490-7B4A-8FBB-688B8CE7E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3" y="978006"/>
            <a:ext cx="5365030" cy="3702002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Create a connector node and configure: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After configuring the node, click “Active”. If successful, the status becomes “ON”.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3F04B5-3F7F-A44E-8D7F-C84F24FCA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23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A4B0A6E-4EB2-A544-A06D-8503AE2796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456945"/>
              </p:ext>
            </p:extLst>
          </p:nvPr>
        </p:nvGraphicFramePr>
        <p:xfrm>
          <a:off x="909840" y="1720541"/>
          <a:ext cx="4148254" cy="1524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67883">
                  <a:extLst>
                    <a:ext uri="{9D8B030D-6E8A-4147-A177-3AD203B41FA5}">
                      <a16:colId xmlns:a16="http://schemas.microsoft.com/office/drawing/2014/main" val="3783005455"/>
                    </a:ext>
                  </a:extLst>
                </a:gridCol>
                <a:gridCol w="2780371">
                  <a:extLst>
                    <a:ext uri="{9D8B030D-6E8A-4147-A177-3AD203B41FA5}">
                      <a16:colId xmlns:a16="http://schemas.microsoft.com/office/drawing/2014/main" val="540932922"/>
                    </a:ext>
                  </a:extLst>
                </a:gridCol>
              </a:tblGrid>
              <a:tr h="289033">
                <a:tc>
                  <a:txBody>
                    <a:bodyPr/>
                    <a:lstStyle/>
                    <a:p>
                      <a:r>
                        <a:rPr lang="en-US" sz="14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“</a:t>
                      </a:r>
                      <a:r>
                        <a:rPr lang="en-US" sz="1400" dirty="0" err="1"/>
                        <a:t>IGTLConnector</a:t>
                      </a:r>
                      <a:r>
                        <a:rPr lang="en-US" sz="1400" dirty="0"/>
                        <a:t>” (default)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664210"/>
                  </a:ext>
                </a:extLst>
              </a:tr>
              <a:tr h="289033">
                <a:tc>
                  <a:txBody>
                    <a:bodyPr/>
                    <a:lstStyle/>
                    <a:p>
                      <a:r>
                        <a:rPr lang="en-US" sz="14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“Client” (default)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06057"/>
                  </a:ext>
                </a:extLst>
              </a:tr>
              <a:tr h="289033">
                <a:tc>
                  <a:txBody>
                    <a:bodyPr/>
                    <a:lstStyle/>
                    <a:p>
                      <a:r>
                        <a:rPr lang="en-US" sz="14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Unchecked (default)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937808"/>
                  </a:ext>
                </a:extLst>
              </a:tr>
              <a:tr h="289033">
                <a:tc>
                  <a:txBody>
                    <a:bodyPr/>
                    <a:lstStyle/>
                    <a:p>
                      <a:r>
                        <a:rPr lang="en-US" sz="1400" dirty="0"/>
                        <a:t>Hostname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“localhost” (if Docker is used)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686446"/>
                  </a:ext>
                </a:extLst>
              </a:tr>
              <a:tr h="289033">
                <a:tc>
                  <a:txBody>
                    <a:bodyPr/>
                    <a:lstStyle/>
                    <a:p>
                      <a:r>
                        <a:rPr lang="en-US" sz="1400" dirty="0"/>
                        <a:t>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“28944”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060588"/>
                  </a:ext>
                </a:extLst>
              </a:tr>
            </a:tbl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D287476D-8B0F-FF42-8FBD-21C5FE49F8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052"/>
          <a:stretch/>
        </p:blipFill>
        <p:spPr>
          <a:xfrm>
            <a:off x="5425240" y="544750"/>
            <a:ext cx="2990214" cy="3143499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00B14B64-3862-B24B-86C9-D554EEECCFA6}"/>
              </a:ext>
            </a:extLst>
          </p:cNvPr>
          <p:cNvSpPr/>
          <p:nvPr/>
        </p:nvSpPr>
        <p:spPr>
          <a:xfrm>
            <a:off x="5527598" y="2340917"/>
            <a:ext cx="505521" cy="2973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D15BAB2-1AB9-DC4E-B81F-B0C34DE9320F}"/>
              </a:ext>
            </a:extLst>
          </p:cNvPr>
          <p:cNvSpPr/>
          <p:nvPr/>
        </p:nvSpPr>
        <p:spPr>
          <a:xfrm>
            <a:off x="7474459" y="2970349"/>
            <a:ext cx="505521" cy="2365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844565-68D0-8E41-9C6C-5D94C6AE3C1B}"/>
              </a:ext>
            </a:extLst>
          </p:cNvPr>
          <p:cNvSpPr txBox="1"/>
          <p:nvPr/>
        </p:nvSpPr>
        <p:spPr>
          <a:xfrm>
            <a:off x="5968118" y="2122985"/>
            <a:ext cx="923651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Click “+”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7B61BDF-F078-524B-8447-BBD0DABCDEAF}"/>
              </a:ext>
            </a:extLst>
          </p:cNvPr>
          <p:cNvSpPr txBox="1"/>
          <p:nvPr/>
        </p:nvSpPr>
        <p:spPr>
          <a:xfrm>
            <a:off x="7702263" y="2429253"/>
            <a:ext cx="1370888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Change port to</a:t>
            </a:r>
          </a:p>
          <a:p>
            <a:r>
              <a:rPr lang="en-US" sz="1200" dirty="0">
                <a:solidFill>
                  <a:srgbClr val="FF0000"/>
                </a:solidFill>
              </a:rPr>
              <a:t>28944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1FC4A35-3778-CF4C-BE13-E80370CD78B7}"/>
              </a:ext>
            </a:extLst>
          </p:cNvPr>
          <p:cNvSpPr/>
          <p:nvPr/>
        </p:nvSpPr>
        <p:spPr>
          <a:xfrm>
            <a:off x="5837268" y="2848377"/>
            <a:ext cx="437602" cy="2157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FB1BF1-42E9-AB43-A5F2-61E29C665536}"/>
              </a:ext>
            </a:extLst>
          </p:cNvPr>
          <p:cNvSpPr txBox="1"/>
          <p:nvPr/>
        </p:nvSpPr>
        <p:spPr>
          <a:xfrm>
            <a:off x="6154508" y="3031898"/>
            <a:ext cx="1255472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Click “Active”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465B878-3F12-6043-9EE7-78675A9767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069" b="61377"/>
          <a:stretch/>
        </p:blipFill>
        <p:spPr>
          <a:xfrm>
            <a:off x="5750069" y="4077146"/>
            <a:ext cx="3185623" cy="630178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133D78E8-6AE4-0A4D-A399-D9194DE1CCAF}"/>
              </a:ext>
            </a:extLst>
          </p:cNvPr>
          <p:cNvSpPr/>
          <p:nvPr/>
        </p:nvSpPr>
        <p:spPr>
          <a:xfrm>
            <a:off x="6876537" y="4332354"/>
            <a:ext cx="346803" cy="2157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98AB5B5-B0C2-4242-AE1B-2455F2C254A5}"/>
              </a:ext>
            </a:extLst>
          </p:cNvPr>
          <p:cNvSpPr txBox="1"/>
          <p:nvPr/>
        </p:nvSpPr>
        <p:spPr>
          <a:xfrm>
            <a:off x="6727310" y="4627558"/>
            <a:ext cx="1645002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Status indicates “ON”</a:t>
            </a:r>
          </a:p>
        </p:txBody>
      </p:sp>
      <p:sp>
        <p:nvSpPr>
          <p:cNvPr id="27" name="Right Arrow 26">
            <a:extLst>
              <a:ext uri="{FF2B5EF4-FFF2-40B4-BE49-F238E27FC236}">
                <a16:creationId xmlns:a16="http://schemas.microsoft.com/office/drawing/2014/main" id="{3D35D6F7-227A-ED47-A6E3-4644967D926F}"/>
              </a:ext>
            </a:extLst>
          </p:cNvPr>
          <p:cNvSpPr/>
          <p:nvPr/>
        </p:nvSpPr>
        <p:spPr>
          <a:xfrm rot="5400000">
            <a:off x="7098655" y="3368314"/>
            <a:ext cx="576072" cy="93268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6532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229F9-E24B-0F49-9F0D-E69BD8600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Communication (4)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5F791-AC89-104D-9C17-A3B8B27EC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3" y="978006"/>
            <a:ext cx="4985887" cy="3702002"/>
          </a:xfrm>
        </p:spPr>
        <p:txBody>
          <a:bodyPr>
            <a:normAutofit/>
          </a:bodyPr>
          <a:lstStyle/>
          <a:p>
            <a:r>
              <a:rPr lang="en-US" sz="2400" dirty="0"/>
              <a:t>Open a third terminal on the ROS computer and run the test node: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If successful, image and points will show up on 3D Slicer.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E3AF33-1E05-644D-B998-8A30BC0CF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01720E2-E716-1E49-9A4F-410F87322BC6}"/>
              </a:ext>
            </a:extLst>
          </p:cNvPr>
          <p:cNvSpPr/>
          <p:nvPr/>
        </p:nvSpPr>
        <p:spPr>
          <a:xfrm>
            <a:off x="657385" y="2218384"/>
            <a:ext cx="4420138" cy="1134416"/>
          </a:xfrm>
          <a:prstGeom prst="roundRect">
            <a:avLst>
              <a:gd name="adj" fmla="val 7657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Courier" pitchFamily="2" charset="0"/>
              </a:rPr>
              <a:t>$ cd ~/</a:t>
            </a:r>
            <a:r>
              <a:rPr lang="en-US" dirty="0" err="1">
                <a:latin typeface="Courier" pitchFamily="2" charset="0"/>
              </a:rPr>
              <a:t>catkin_ws</a:t>
            </a:r>
            <a:endParaRPr lang="en-US" dirty="0">
              <a:latin typeface="Courier" pitchFamily="2" charset="0"/>
            </a:endParaRPr>
          </a:p>
          <a:p>
            <a:r>
              <a:rPr lang="en-US" dirty="0">
                <a:latin typeface="Courier" pitchFamily="2" charset="0"/>
              </a:rPr>
              <a:t>$ source </a:t>
            </a:r>
            <a:r>
              <a:rPr lang="en-US" dirty="0" err="1">
                <a:latin typeface="Courier" pitchFamily="2" charset="0"/>
              </a:rPr>
              <a:t>devel</a:t>
            </a:r>
            <a:r>
              <a:rPr lang="en-US" dirty="0">
                <a:latin typeface="Courier" pitchFamily="2" charset="0"/>
              </a:rPr>
              <a:t>/</a:t>
            </a:r>
            <a:r>
              <a:rPr lang="en-US" dirty="0" err="1">
                <a:latin typeface="Courier" pitchFamily="2" charset="0"/>
              </a:rPr>
              <a:t>setup.bash</a:t>
            </a:r>
            <a:endParaRPr lang="en-US" dirty="0">
              <a:latin typeface="Courier" pitchFamily="2" charset="0"/>
            </a:endParaRPr>
          </a:p>
          <a:p>
            <a:r>
              <a:rPr lang="en-US" dirty="0">
                <a:latin typeface="Courier" pitchFamily="2" charset="0"/>
              </a:rPr>
              <a:t>$ </a:t>
            </a:r>
            <a:r>
              <a:rPr lang="en-US" dirty="0" err="1">
                <a:latin typeface="Courier" pitchFamily="2" charset="0"/>
              </a:rPr>
              <a:t>roslaunch</a:t>
            </a:r>
            <a:r>
              <a:rPr lang="en-US" dirty="0">
                <a:latin typeface="Courier" pitchFamily="2" charset="0"/>
              </a:rPr>
              <a:t> </a:t>
            </a:r>
            <a:r>
              <a:rPr lang="en-US" dirty="0" err="1">
                <a:latin typeface="Courier" pitchFamily="2" charset="0"/>
              </a:rPr>
              <a:t>ros_igtl_bridge</a:t>
            </a:r>
            <a:r>
              <a:rPr lang="en-US" dirty="0">
                <a:latin typeface="Courier" pitchFamily="2" charset="0"/>
              </a:rPr>
              <a:t> </a:t>
            </a:r>
            <a:r>
              <a:rPr lang="en-US" dirty="0" err="1">
                <a:latin typeface="Courier" pitchFamily="2" charset="0"/>
              </a:rPr>
              <a:t>test.launch</a:t>
            </a:r>
            <a:r>
              <a:rPr lang="en-US" dirty="0">
                <a:latin typeface="Courier" pitchFamily="2" charset="0"/>
              </a:rPr>
              <a:t> </a:t>
            </a:r>
            <a:endParaRPr lang="en-US" dirty="0">
              <a:solidFill>
                <a:srgbClr val="FFFF00"/>
              </a:solidFill>
              <a:latin typeface="Courier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80B2FC-5F5E-A546-BFED-0C0A17FFA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3657" y="1732156"/>
            <a:ext cx="3833969" cy="268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43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35082-A9E5-4C49-A944-40E000ACB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Communication (5)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362E5-67BD-5245-9A22-18D4AB44C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After confirming the communication between 3D Slicer and ROS:</a:t>
            </a:r>
          </a:p>
          <a:p>
            <a:pPr lvl="1"/>
            <a:r>
              <a:rPr lang="en-US" sz="2000" dirty="0"/>
              <a:t>On 3D Slicer, turn the “Active” checkbox off in the status panel of the ”</a:t>
            </a:r>
            <a:r>
              <a:rPr lang="en-US" sz="2000" dirty="0" err="1"/>
              <a:t>OpenIGTLink</a:t>
            </a:r>
            <a:r>
              <a:rPr lang="en-US" sz="2000" dirty="0"/>
              <a:t> IF” module.</a:t>
            </a:r>
          </a:p>
          <a:p>
            <a:pPr lvl="1"/>
            <a:r>
              <a:rPr lang="en-US" sz="2000" dirty="0"/>
              <a:t>On the third terminal, press ”Ctrl + c” to stop the test node.</a:t>
            </a:r>
          </a:p>
          <a:p>
            <a:pPr lvl="1"/>
            <a:r>
              <a:rPr lang="en-US" sz="2000" dirty="0"/>
              <a:t>On the second terminal, press “Ctrl + c” to stop the bridge node.</a:t>
            </a:r>
          </a:p>
          <a:p>
            <a:pPr lvl="1"/>
            <a:r>
              <a:rPr lang="en-US" sz="2000" dirty="0"/>
              <a:t>On the first terminal, press “Ctrl + c” to stop the </a:t>
            </a:r>
            <a:r>
              <a:rPr lang="en-US" sz="2000" dirty="0" err="1"/>
              <a:t>roscore</a:t>
            </a:r>
            <a:r>
              <a:rPr lang="en-US" sz="2000" dirty="0"/>
              <a:t>.</a:t>
            </a:r>
          </a:p>
          <a:p>
            <a:pPr lvl="1"/>
            <a:r>
              <a:rPr lang="en-US" sz="2000" dirty="0"/>
              <a:t>Close all the terminals.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1A902F-99DB-4145-98E3-0AB612297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282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3E2A3-BCFD-4348-84E7-70496FAAA1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Step 2: Setting up Universal Robot Arm on ROS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D4FA6A-066E-854B-8E09-C8748E54FC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849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20CA7-D18D-3E47-8A98-DD948CAE4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Step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687AE-120D-834D-8776-44A7C4C26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Messaging from ROS to 3D Slicer</a:t>
            </a: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398161-A71C-6A41-9BF7-4FD49F3D6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6D63B7D-2339-1F4C-B239-B19D75E12702}"/>
              </a:ext>
            </a:extLst>
          </p:cNvPr>
          <p:cNvSpPr/>
          <p:nvPr/>
        </p:nvSpPr>
        <p:spPr>
          <a:xfrm>
            <a:off x="3262488" y="2417407"/>
            <a:ext cx="5517641" cy="1928816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4058F6-6C50-A24B-9400-58DA14680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15" y="2802842"/>
            <a:ext cx="1760626" cy="12307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6FD064-0744-6F4F-8F22-A8B87DAC1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107" y="2841792"/>
            <a:ext cx="1592519" cy="1152828"/>
          </a:xfrm>
          <a:prstGeom prst="rect">
            <a:avLst/>
          </a:prstGeom>
          <a:effectLst>
            <a:outerShdw blurRad="139700" dist="254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FCE754-75D6-CF4F-BA01-EFCFA8E1D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811" y="1884635"/>
            <a:ext cx="1371196" cy="3623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E0831A-28F2-034A-BF20-B39CDC369F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954" y="1757895"/>
            <a:ext cx="1835746" cy="9494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0170CDD-AF7F-1944-8995-69F86DD5DC2B}"/>
              </a:ext>
            </a:extLst>
          </p:cNvPr>
          <p:cNvSpPr txBox="1"/>
          <p:nvPr/>
        </p:nvSpPr>
        <p:spPr>
          <a:xfrm>
            <a:off x="6995811" y="2417407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Robot model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1288718-049D-3B45-8A63-C00E7DCA7931}"/>
              </a:ext>
            </a:extLst>
          </p:cNvPr>
          <p:cNvSpPr/>
          <p:nvPr/>
        </p:nvSpPr>
        <p:spPr>
          <a:xfrm>
            <a:off x="5892503" y="3013514"/>
            <a:ext cx="666044" cy="809385"/>
          </a:xfrm>
          <a:prstGeom prst="roundRect">
            <a:avLst/>
          </a:prstGeom>
          <a:noFill/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tf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BD83497-A2BE-664F-95C4-F68756963981}"/>
              </a:ext>
            </a:extLst>
          </p:cNvPr>
          <p:cNvSpPr/>
          <p:nvPr/>
        </p:nvSpPr>
        <p:spPr>
          <a:xfrm>
            <a:off x="2533051" y="3029208"/>
            <a:ext cx="1422830" cy="77799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ROS-IGTL-Bridge</a:t>
            </a:r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3D5C5429-D5B6-9840-ACEE-5D91DC710173}"/>
              </a:ext>
            </a:extLst>
          </p:cNvPr>
          <p:cNvSpPr/>
          <p:nvPr/>
        </p:nvSpPr>
        <p:spPr>
          <a:xfrm rot="10800000">
            <a:off x="2146185" y="3250170"/>
            <a:ext cx="345323" cy="336071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821A801-85C1-5744-959F-F397D1B680E5}"/>
              </a:ext>
            </a:extLst>
          </p:cNvPr>
          <p:cNvGrpSpPr/>
          <p:nvPr/>
        </p:nvGrpSpPr>
        <p:grpSpPr>
          <a:xfrm>
            <a:off x="3982176" y="3029208"/>
            <a:ext cx="1832772" cy="777997"/>
            <a:chOff x="3982176" y="3029208"/>
            <a:chExt cx="1832772" cy="777997"/>
          </a:xfrm>
        </p:grpSpPr>
        <p:sp>
          <p:nvSpPr>
            <p:cNvPr id="18" name="Right Arrow 17">
              <a:extLst>
                <a:ext uri="{FF2B5EF4-FFF2-40B4-BE49-F238E27FC236}">
                  <a16:creationId xmlns:a16="http://schemas.microsoft.com/office/drawing/2014/main" id="{E9559CE4-98A7-304F-A6F0-F43430C83A6E}"/>
                </a:ext>
              </a:extLst>
            </p:cNvPr>
            <p:cNvSpPr/>
            <p:nvPr/>
          </p:nvSpPr>
          <p:spPr>
            <a:xfrm rot="10800000">
              <a:off x="3982176" y="3250170"/>
              <a:ext cx="316973" cy="336071"/>
            </a:xfrm>
            <a:prstGeom prst="rightArrow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87E3AC0D-16CA-2646-8444-5CA86FA66460}"/>
                </a:ext>
              </a:extLst>
            </p:cNvPr>
            <p:cNvSpPr/>
            <p:nvPr/>
          </p:nvSpPr>
          <p:spPr>
            <a:xfrm>
              <a:off x="4344960" y="3029208"/>
              <a:ext cx="1131116" cy="777997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Igtl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_</a:t>
              </a:r>
            </a:p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exporter</a:t>
              </a:r>
            </a:p>
          </p:txBody>
        </p:sp>
        <p:sp>
          <p:nvSpPr>
            <p:cNvPr id="25" name="Right Arrow 24">
              <a:extLst>
                <a:ext uri="{FF2B5EF4-FFF2-40B4-BE49-F238E27FC236}">
                  <a16:creationId xmlns:a16="http://schemas.microsoft.com/office/drawing/2014/main" id="{002CA18F-7FCE-484A-9ABF-4B6B2CCEBCB6}"/>
                </a:ext>
              </a:extLst>
            </p:cNvPr>
            <p:cNvSpPr/>
            <p:nvPr/>
          </p:nvSpPr>
          <p:spPr>
            <a:xfrm rot="10800000">
              <a:off x="5497975" y="3250170"/>
              <a:ext cx="316973" cy="336071"/>
            </a:xfrm>
            <a:prstGeom prst="rightArrow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ight Arrow 25">
            <a:extLst>
              <a:ext uri="{FF2B5EF4-FFF2-40B4-BE49-F238E27FC236}">
                <a16:creationId xmlns:a16="http://schemas.microsoft.com/office/drawing/2014/main" id="{8CA8CF5B-C2F6-3C41-9876-4631CD706349}"/>
              </a:ext>
            </a:extLst>
          </p:cNvPr>
          <p:cNvSpPr/>
          <p:nvPr/>
        </p:nvSpPr>
        <p:spPr>
          <a:xfrm rot="10800000">
            <a:off x="6586100" y="3250171"/>
            <a:ext cx="316973" cy="336071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20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D0CDE-B8FE-CE40-BCC9-80B66C7FF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Launching Universal Robot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52550-C89B-5246-9148-5CB6CA24E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3" y="978006"/>
            <a:ext cx="5761090" cy="3702002"/>
          </a:xfrm>
        </p:spPr>
        <p:txBody>
          <a:bodyPr>
            <a:normAutofit/>
          </a:bodyPr>
          <a:lstStyle/>
          <a:p>
            <a:r>
              <a:rPr lang="en-US" sz="2400" dirty="0"/>
              <a:t>On a terminal on the ROS computer: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err="1"/>
              <a:t>rviz</a:t>
            </a:r>
            <a:r>
              <a:rPr lang="en-US" sz="2400" dirty="0"/>
              <a:t> software with a 3D model of the Universal Robot appears.</a:t>
            </a:r>
          </a:p>
          <a:p>
            <a:r>
              <a:rPr lang="en-US" sz="2400" dirty="0"/>
              <a:t>Next, launch IGTL Exporter/Importer from a new terminal: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07A7A3-9956-5F48-82B8-180A46557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EA3B503-0861-0D45-8C55-A4D9DF2B7954}"/>
              </a:ext>
            </a:extLst>
          </p:cNvPr>
          <p:cNvSpPr/>
          <p:nvPr/>
        </p:nvSpPr>
        <p:spPr>
          <a:xfrm>
            <a:off x="687121" y="1454092"/>
            <a:ext cx="5396062" cy="813324"/>
          </a:xfrm>
          <a:prstGeom prst="roundRect">
            <a:avLst>
              <a:gd name="adj" fmla="val 7657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bg1"/>
                </a:solidFill>
                <a:latin typeface="Courier" pitchFamily="2" charset="0"/>
              </a:rPr>
              <a:t>$ cd ~/</a:t>
            </a:r>
            <a:r>
              <a:rPr lang="en-US" sz="1600" dirty="0" err="1">
                <a:solidFill>
                  <a:schemeClr val="bg1"/>
                </a:solidFill>
                <a:latin typeface="Courier" pitchFamily="2" charset="0"/>
              </a:rPr>
              <a:t>catkin_ws</a:t>
            </a:r>
            <a:endParaRPr lang="en-US" sz="1600" dirty="0">
              <a:solidFill>
                <a:schemeClr val="bg1"/>
              </a:solidFill>
              <a:latin typeface="Courier" pitchFamily="2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ourier" pitchFamily="2" charset="0"/>
              </a:rPr>
              <a:t>$ source </a:t>
            </a:r>
            <a:r>
              <a:rPr lang="en-US" sz="1600" dirty="0" err="1">
                <a:solidFill>
                  <a:schemeClr val="bg1"/>
                </a:solidFill>
                <a:latin typeface="Courier" pitchFamily="2" charset="0"/>
              </a:rPr>
              <a:t>devel</a:t>
            </a:r>
            <a:r>
              <a:rPr lang="en-US" sz="1600" dirty="0">
                <a:solidFill>
                  <a:schemeClr val="bg1"/>
                </a:solidFill>
                <a:latin typeface="Courier" pitchFamily="2" charset="0"/>
              </a:rPr>
              <a:t>/</a:t>
            </a:r>
            <a:r>
              <a:rPr lang="en-US" sz="1600" dirty="0" err="1">
                <a:solidFill>
                  <a:schemeClr val="bg1"/>
                </a:solidFill>
                <a:latin typeface="Courier" pitchFamily="2" charset="0"/>
              </a:rPr>
              <a:t>setup.bash</a:t>
            </a:r>
            <a:endParaRPr lang="en-US" sz="1600" dirty="0">
              <a:solidFill>
                <a:schemeClr val="bg1"/>
              </a:solidFill>
              <a:latin typeface="Courier" pitchFamily="2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ourier" pitchFamily="2" charset="0"/>
              </a:rPr>
              <a:t>$ </a:t>
            </a:r>
            <a:r>
              <a:rPr lang="en-US" sz="1600" dirty="0" err="1">
                <a:solidFill>
                  <a:schemeClr val="bg1"/>
                </a:solidFill>
                <a:latin typeface="Courier" pitchFamily="2" charset="0"/>
              </a:rPr>
              <a:t>roslaunch</a:t>
            </a:r>
            <a:r>
              <a:rPr lang="en-US" sz="1600" dirty="0">
                <a:solidFill>
                  <a:schemeClr val="bg1"/>
                </a:solidFill>
                <a:latin typeface="Courier" pitchFamily="2" charset="0"/>
              </a:rPr>
              <a:t> ismr19_moveit </a:t>
            </a:r>
            <a:r>
              <a:rPr lang="en-US" sz="1600" dirty="0" err="1">
                <a:solidFill>
                  <a:schemeClr val="bg1"/>
                </a:solidFill>
                <a:latin typeface="Courier" pitchFamily="2" charset="0"/>
              </a:rPr>
              <a:t>demo.launch</a:t>
            </a:r>
            <a:endParaRPr lang="en-US" sz="1600" dirty="0">
              <a:solidFill>
                <a:schemeClr val="bg1"/>
              </a:solidFill>
              <a:latin typeface="Courier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651430-9F42-494C-A2E4-8C080FED6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1992" y="1744599"/>
            <a:ext cx="2898351" cy="2168815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755051D-FC72-8643-AC03-0A4EC44A1302}"/>
              </a:ext>
            </a:extLst>
          </p:cNvPr>
          <p:cNvSpPr/>
          <p:nvPr/>
        </p:nvSpPr>
        <p:spPr>
          <a:xfrm>
            <a:off x="687121" y="3925945"/>
            <a:ext cx="5396062" cy="754063"/>
          </a:xfrm>
          <a:prstGeom prst="roundRect">
            <a:avLst>
              <a:gd name="adj" fmla="val 7657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bg1"/>
                </a:solidFill>
                <a:latin typeface="Courier" pitchFamily="2" charset="0"/>
              </a:rPr>
              <a:t>$ cd </a:t>
            </a:r>
            <a:r>
              <a:rPr lang="en-US" sz="1600" dirty="0" err="1">
                <a:solidFill>
                  <a:schemeClr val="bg1"/>
                </a:solidFill>
                <a:latin typeface="Courier" pitchFamily="2" charset="0"/>
              </a:rPr>
              <a:t>catkin_ws</a:t>
            </a:r>
            <a:endParaRPr lang="en-US" sz="1600" dirty="0">
              <a:solidFill>
                <a:schemeClr val="bg1"/>
              </a:solidFill>
              <a:latin typeface="Courier" pitchFamily="2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ourier" pitchFamily="2" charset="0"/>
              </a:rPr>
              <a:t>$ source </a:t>
            </a:r>
            <a:r>
              <a:rPr lang="en-US" sz="1600" dirty="0" err="1">
                <a:solidFill>
                  <a:schemeClr val="bg1"/>
                </a:solidFill>
                <a:latin typeface="Courier" pitchFamily="2" charset="0"/>
              </a:rPr>
              <a:t>devel</a:t>
            </a:r>
            <a:r>
              <a:rPr lang="en-US" sz="1600" dirty="0">
                <a:solidFill>
                  <a:schemeClr val="bg1"/>
                </a:solidFill>
                <a:latin typeface="Courier" pitchFamily="2" charset="0"/>
              </a:rPr>
              <a:t>/</a:t>
            </a:r>
            <a:r>
              <a:rPr lang="en-US" sz="1600" dirty="0" err="1">
                <a:solidFill>
                  <a:schemeClr val="bg1"/>
                </a:solidFill>
                <a:latin typeface="Courier" pitchFamily="2" charset="0"/>
              </a:rPr>
              <a:t>setup.bash</a:t>
            </a:r>
            <a:endParaRPr lang="en-US" sz="1600" dirty="0">
              <a:solidFill>
                <a:schemeClr val="bg1"/>
              </a:solidFill>
              <a:latin typeface="Courier" pitchFamily="2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Courier" pitchFamily="2" charset="0"/>
              </a:rPr>
              <a:t>$ </a:t>
            </a:r>
            <a:r>
              <a:rPr lang="en-US" sz="1600" dirty="0" err="1">
                <a:solidFill>
                  <a:schemeClr val="bg1"/>
                </a:solidFill>
                <a:latin typeface="Courier" pitchFamily="2" charset="0"/>
              </a:rPr>
              <a:t>rosrun</a:t>
            </a:r>
            <a:r>
              <a:rPr lang="en-US" sz="1600" dirty="0">
                <a:solidFill>
                  <a:schemeClr val="bg1"/>
                </a:solidFill>
                <a:latin typeface="Courier" pitchFamily="2" charset="0"/>
              </a:rPr>
              <a:t> ismr19_control </a:t>
            </a:r>
            <a:r>
              <a:rPr lang="en-US" sz="1600" dirty="0" err="1">
                <a:solidFill>
                  <a:schemeClr val="bg1"/>
                </a:solidFill>
                <a:latin typeface="Courier" pitchFamily="2" charset="0"/>
              </a:rPr>
              <a:t>igtl_exporter.py</a:t>
            </a:r>
            <a:endParaRPr lang="en-US" sz="1600" dirty="0">
              <a:solidFill>
                <a:schemeClr val="bg1"/>
              </a:solidFill>
              <a:latin typeface="Couri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757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F8152-9B08-9142-8D40-EEFAC572F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Launching Universal Robot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8A8BD-4E9C-6640-BABA-751003F2C1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Start ROS-IGTL-Bridge from a terminal on ROS computer.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Choose ‘1’ (Server) and enter port # 18944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9DB97E-5F04-374C-B8DF-542FE494D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4CF1D37-F2CB-A140-BAD4-172920A7A818}"/>
              </a:ext>
            </a:extLst>
          </p:cNvPr>
          <p:cNvSpPr/>
          <p:nvPr/>
        </p:nvSpPr>
        <p:spPr>
          <a:xfrm>
            <a:off x="786941" y="1393388"/>
            <a:ext cx="7570117" cy="956270"/>
          </a:xfrm>
          <a:prstGeom prst="roundRect">
            <a:avLst>
              <a:gd name="adj" fmla="val 7657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Courier" pitchFamily="2" charset="0"/>
              </a:rPr>
              <a:t>$ cd ~/</a:t>
            </a:r>
            <a:r>
              <a:rPr lang="en-US" dirty="0" err="1">
                <a:latin typeface="Courier" pitchFamily="2" charset="0"/>
              </a:rPr>
              <a:t>catkin_ws</a:t>
            </a:r>
            <a:endParaRPr lang="en-US" dirty="0">
              <a:latin typeface="Courier" pitchFamily="2" charset="0"/>
            </a:endParaRPr>
          </a:p>
          <a:p>
            <a:r>
              <a:rPr lang="en-US" dirty="0">
                <a:latin typeface="Courier" pitchFamily="2" charset="0"/>
              </a:rPr>
              <a:t>$ source </a:t>
            </a:r>
            <a:r>
              <a:rPr lang="en-US" dirty="0" err="1">
                <a:latin typeface="Courier" pitchFamily="2" charset="0"/>
              </a:rPr>
              <a:t>devel</a:t>
            </a:r>
            <a:r>
              <a:rPr lang="en-US" dirty="0">
                <a:latin typeface="Courier" pitchFamily="2" charset="0"/>
              </a:rPr>
              <a:t>/</a:t>
            </a:r>
            <a:r>
              <a:rPr lang="en-US" dirty="0" err="1">
                <a:latin typeface="Courier" pitchFamily="2" charset="0"/>
              </a:rPr>
              <a:t>setup.bash</a:t>
            </a:r>
            <a:endParaRPr lang="en-US" dirty="0">
              <a:latin typeface="Courier" pitchFamily="2" charset="0"/>
            </a:endParaRPr>
          </a:p>
          <a:p>
            <a:r>
              <a:rPr lang="en-US" dirty="0">
                <a:latin typeface="Courier" pitchFamily="2" charset="0"/>
              </a:rPr>
              <a:t>$ </a:t>
            </a:r>
            <a:r>
              <a:rPr lang="en-US" dirty="0" err="1">
                <a:latin typeface="Courier" pitchFamily="2" charset="0"/>
              </a:rPr>
              <a:t>roslaunch</a:t>
            </a:r>
            <a:r>
              <a:rPr lang="en-US" dirty="0">
                <a:latin typeface="Courier" pitchFamily="2" charset="0"/>
              </a:rPr>
              <a:t> </a:t>
            </a:r>
            <a:r>
              <a:rPr lang="en-US" dirty="0" err="1">
                <a:latin typeface="Courier" pitchFamily="2" charset="0"/>
              </a:rPr>
              <a:t>ros_igtl_bridge</a:t>
            </a:r>
            <a:r>
              <a:rPr lang="en-US" dirty="0">
                <a:latin typeface="Courier" pitchFamily="2" charset="0"/>
              </a:rPr>
              <a:t> </a:t>
            </a:r>
            <a:r>
              <a:rPr lang="en-US" dirty="0" err="1">
                <a:latin typeface="Courier" pitchFamily="2" charset="0"/>
              </a:rPr>
              <a:t>bridge.launch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2DD9955-174A-7F4B-85E8-9817BB94D740}"/>
              </a:ext>
            </a:extLst>
          </p:cNvPr>
          <p:cNvSpPr/>
          <p:nvPr/>
        </p:nvSpPr>
        <p:spPr>
          <a:xfrm>
            <a:off x="786941" y="2765040"/>
            <a:ext cx="7570117" cy="1914968"/>
          </a:xfrm>
          <a:prstGeom prst="roundRect">
            <a:avLst>
              <a:gd name="adj" fmla="val 7657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Courier" pitchFamily="2" charset="0"/>
              </a:rPr>
              <a:t>[ROS-IGTL-Bridge] Please try &lt;1&gt; or &lt;2&gt; to run node as </a:t>
            </a:r>
            <a:r>
              <a:rPr lang="en-US" dirty="0" err="1">
                <a:latin typeface="Courier" pitchFamily="2" charset="0"/>
              </a:rPr>
              <a:t>OpenIGTLink</a:t>
            </a:r>
            <a:r>
              <a:rPr lang="en-US" dirty="0">
                <a:latin typeface="Courier" pitchFamily="2" charset="0"/>
              </a:rPr>
              <a:t> client or server:</a:t>
            </a:r>
          </a:p>
          <a:p>
            <a:r>
              <a:rPr lang="en-US" dirty="0">
                <a:latin typeface="Courier" pitchFamily="2" charset="0"/>
              </a:rPr>
              <a:t>1: Server</a:t>
            </a:r>
          </a:p>
          <a:p>
            <a:r>
              <a:rPr lang="en-US" dirty="0">
                <a:latin typeface="Courier" pitchFamily="2" charset="0"/>
              </a:rPr>
              <a:t>2: Client</a:t>
            </a:r>
          </a:p>
          <a:p>
            <a:r>
              <a:rPr lang="en-US" dirty="0">
                <a:solidFill>
                  <a:srgbClr val="FFFF00"/>
                </a:solidFill>
                <a:latin typeface="Courier" pitchFamily="2" charset="0"/>
              </a:rPr>
              <a:t>1</a:t>
            </a:r>
          </a:p>
          <a:p>
            <a:r>
              <a:rPr lang="en-US" dirty="0">
                <a:latin typeface="Courier" pitchFamily="2" charset="0"/>
              </a:rPr>
              <a:t>[ROS-IGTL-Bridge] Input socket port:</a:t>
            </a:r>
          </a:p>
          <a:p>
            <a:r>
              <a:rPr lang="en-US" dirty="0">
                <a:solidFill>
                  <a:srgbClr val="FFFF00"/>
                </a:solidFill>
                <a:latin typeface="Courier" pitchFamily="2" charset="0"/>
              </a:rPr>
              <a:t>18944</a:t>
            </a:r>
          </a:p>
        </p:txBody>
      </p:sp>
    </p:spTree>
    <p:extLst>
      <p:ext uri="{BB962C8B-B14F-4D97-AF65-F5344CB8AC3E}">
        <p14:creationId xmlns:p14="http://schemas.microsoft.com/office/powerpoint/2010/main" val="2136305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Growing Interest in Robot Assisted Interventions</a:t>
            </a:r>
          </a:p>
          <a:p>
            <a:pPr lvl="1"/>
            <a:r>
              <a:rPr lang="en-US" dirty="0"/>
              <a:t>Robot-assisted laparoscopy</a:t>
            </a:r>
            <a:endParaRPr lang="en-US" baseline="30000" dirty="0"/>
          </a:p>
          <a:p>
            <a:pPr lvl="1"/>
            <a:r>
              <a:rPr lang="en-US" dirty="0"/>
              <a:t>Robotic catheter systems</a:t>
            </a:r>
            <a:endParaRPr lang="en-US" baseline="30000" dirty="0"/>
          </a:p>
          <a:p>
            <a:pPr lvl="1"/>
            <a:r>
              <a:rPr lang="en-US" dirty="0"/>
              <a:t>Robotic radiosurgery, etc.</a:t>
            </a:r>
          </a:p>
          <a:p>
            <a:pPr lvl="1"/>
            <a:endParaRPr lang="en-US" baseline="30000" dirty="0"/>
          </a:p>
          <a:p>
            <a:r>
              <a:rPr lang="en-US" dirty="0"/>
              <a:t>R&amp;D of Surgical Robot System</a:t>
            </a:r>
          </a:p>
          <a:p>
            <a:pPr lvl="1"/>
            <a:r>
              <a:rPr lang="en-US" dirty="0"/>
              <a:t>Image processing and visualization for surgical planning </a:t>
            </a:r>
          </a:p>
          <a:p>
            <a:pPr lvl="1"/>
            <a:r>
              <a:rPr lang="en-US" dirty="0"/>
              <a:t>Kinematics and motion planning for robot control</a:t>
            </a:r>
          </a:p>
          <a:p>
            <a:pPr lvl="1"/>
            <a:r>
              <a:rPr lang="en-US" dirty="0"/>
              <a:t>Device management and control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>
                <a:sym typeface="Wingdings"/>
              </a:rPr>
              <a:t> Requires a wide range of tools and methods developed in robotics and medical image computing fields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4132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605C7-7A75-C24B-A51F-A88BF02C7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2" y="978006"/>
            <a:ext cx="8364707" cy="3702002"/>
          </a:xfrm>
        </p:spPr>
        <p:txBody>
          <a:bodyPr>
            <a:normAutofit/>
          </a:bodyPr>
          <a:lstStyle/>
          <a:p>
            <a:r>
              <a:rPr lang="en-US" sz="2400" dirty="0"/>
              <a:t>Import a scene file with a patient model (skull).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5D65CE-D029-2044-B044-9D4C4033A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61" y="1562475"/>
            <a:ext cx="3991754" cy="30591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56AD4A-3A9E-864B-84FD-8B02F65B8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3D Patient Model on </a:t>
            </a:r>
            <a:r>
              <a:rPr lang="en-US" dirty="0" err="1"/>
              <a:t>rviz</a:t>
            </a:r>
            <a:r>
              <a:rPr lang="en-US" dirty="0"/>
              <a:t> (1)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AE664C-16DA-7841-806A-5C74B7C32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C4ACFC-AC35-3E46-8184-B0BFD23466AF}"/>
              </a:ext>
            </a:extLst>
          </p:cNvPr>
          <p:cNvSpPr/>
          <p:nvPr/>
        </p:nvSpPr>
        <p:spPr>
          <a:xfrm>
            <a:off x="1206687" y="1805020"/>
            <a:ext cx="505521" cy="2973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6F87E0-A9CF-B34E-B92F-22D15ADBAE63}"/>
              </a:ext>
            </a:extLst>
          </p:cNvPr>
          <p:cNvSpPr txBox="1"/>
          <p:nvPr/>
        </p:nvSpPr>
        <p:spPr>
          <a:xfrm>
            <a:off x="1784611" y="2020348"/>
            <a:ext cx="1879041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Open “Scene Objects”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99E2750-2B52-4C42-9AE7-3DDFE6B757AF}"/>
              </a:ext>
            </a:extLst>
          </p:cNvPr>
          <p:cNvSpPr/>
          <p:nvPr/>
        </p:nvSpPr>
        <p:spPr>
          <a:xfrm>
            <a:off x="1952750" y="2632235"/>
            <a:ext cx="505521" cy="2973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CB88AD-8AFA-7A44-AD12-8228232171BF}"/>
              </a:ext>
            </a:extLst>
          </p:cNvPr>
          <p:cNvSpPr txBox="1"/>
          <p:nvPr/>
        </p:nvSpPr>
        <p:spPr>
          <a:xfrm>
            <a:off x="2482031" y="2875369"/>
            <a:ext cx="1944187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Click “Import from Text”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DCC3021-44AA-B548-ADDA-776EDD187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482" y="1563471"/>
            <a:ext cx="3988447" cy="305913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CC5BCB6E-6E1C-4240-A912-98B3D68F69AC}"/>
              </a:ext>
            </a:extLst>
          </p:cNvPr>
          <p:cNvSpPr/>
          <p:nvPr/>
        </p:nvSpPr>
        <p:spPr>
          <a:xfrm>
            <a:off x="5811166" y="2351661"/>
            <a:ext cx="1653224" cy="2973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12AEB2-A1E7-3A43-BD27-0FD720EA63EB}"/>
              </a:ext>
            </a:extLst>
          </p:cNvPr>
          <p:cNvSpPr txBox="1"/>
          <p:nvPr/>
        </p:nvSpPr>
        <p:spPr>
          <a:xfrm>
            <a:off x="7050871" y="2716670"/>
            <a:ext cx="2274982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Select ”ismr19.scene” under</a:t>
            </a:r>
          </a:p>
          <a:p>
            <a:r>
              <a:rPr lang="en-US" sz="1200" dirty="0">
                <a:solidFill>
                  <a:srgbClr val="FF0000"/>
                </a:solidFill>
              </a:rPr>
              <a:t>/root/models/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1F40A5E-3405-6C49-A4BD-AD215B260B0C}"/>
              </a:ext>
            </a:extLst>
          </p:cNvPr>
          <p:cNvSpPr/>
          <p:nvPr/>
        </p:nvSpPr>
        <p:spPr>
          <a:xfrm>
            <a:off x="7285846" y="3378562"/>
            <a:ext cx="524276" cy="22903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316959-A462-C34F-A586-1F9CCEA3E459}"/>
              </a:ext>
            </a:extLst>
          </p:cNvPr>
          <p:cNvSpPr txBox="1"/>
          <p:nvPr/>
        </p:nvSpPr>
        <p:spPr>
          <a:xfrm>
            <a:off x="7527809" y="3686864"/>
            <a:ext cx="1212191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4. Click “Open”</a:t>
            </a:r>
          </a:p>
        </p:txBody>
      </p:sp>
    </p:spTree>
    <p:extLst>
      <p:ext uri="{BB962C8B-B14F-4D97-AF65-F5344CB8AC3E}">
        <p14:creationId xmlns:p14="http://schemas.microsoft.com/office/powerpoint/2010/main" val="16726910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8199C-A049-D643-A3A7-EB7A0DD44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3D Patient Model on </a:t>
            </a:r>
            <a:r>
              <a:rPr lang="en-US" dirty="0" err="1"/>
              <a:t>rviz</a:t>
            </a:r>
            <a:r>
              <a:rPr lang="en-US" dirty="0"/>
              <a:t>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687EE-620C-3847-AA08-B875BB8B5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Check if the patient model has appeared.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52CF1-46EB-5541-B513-BC75E208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D12919-A049-5749-8B90-03C3648E4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876" y="1497013"/>
            <a:ext cx="4366247" cy="334336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B99B16C5-F976-3244-9519-C970F055B133}"/>
              </a:ext>
            </a:extLst>
          </p:cNvPr>
          <p:cNvSpPr/>
          <p:nvPr/>
        </p:nvSpPr>
        <p:spPr>
          <a:xfrm>
            <a:off x="5387598" y="3783906"/>
            <a:ext cx="832728" cy="5474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A122AA-C793-A644-A8D6-55DD6FE27818}"/>
              </a:ext>
            </a:extLst>
          </p:cNvPr>
          <p:cNvSpPr txBox="1"/>
          <p:nvPr/>
        </p:nvSpPr>
        <p:spPr>
          <a:xfrm>
            <a:off x="5987027" y="4319538"/>
            <a:ext cx="2834879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The model appears as a green skull.</a:t>
            </a:r>
          </a:p>
        </p:txBody>
      </p:sp>
    </p:spTree>
    <p:extLst>
      <p:ext uri="{BB962C8B-B14F-4D97-AF65-F5344CB8AC3E}">
        <p14:creationId xmlns:p14="http://schemas.microsoft.com/office/powerpoint/2010/main" val="36376084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3E2A3-BCFD-4348-84E7-70496FAAA1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Step 3: Planning Procedure on 3D Slicer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D4FA6A-066E-854B-8E09-C8748E54FC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8404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2551D-3070-884C-8BF5-D72CAF77E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Step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73CA6-EC64-184A-B6CE-87CA3791A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Surgical planning using 3D images (e.g. MRI, CT)</a:t>
            </a:r>
          </a:p>
          <a:p>
            <a:pPr lvl="1"/>
            <a:r>
              <a:rPr lang="en-US" dirty="0"/>
              <a:t>Considerations:</a:t>
            </a:r>
          </a:p>
          <a:p>
            <a:pPr lvl="2"/>
            <a:r>
              <a:rPr lang="en-US" sz="1800" dirty="0"/>
              <a:t>Target location</a:t>
            </a:r>
          </a:p>
          <a:p>
            <a:pPr lvl="2"/>
            <a:r>
              <a:rPr lang="en-US" sz="1800" dirty="0"/>
              <a:t>Entry point on the skin</a:t>
            </a:r>
          </a:p>
          <a:p>
            <a:pPr lvl="2"/>
            <a:r>
              <a:rPr lang="en-US" sz="1800" dirty="0"/>
              <a:t>Critical structures around the needle path</a:t>
            </a:r>
          </a:p>
          <a:p>
            <a:pPr lvl="1"/>
            <a:r>
              <a:rPr lang="en-US" dirty="0"/>
              <a:t>Output: needle trajectory</a:t>
            </a:r>
          </a:p>
          <a:p>
            <a:pPr lvl="2"/>
            <a:r>
              <a:rPr lang="en-US" sz="1800" dirty="0"/>
              <a:t>Coordinates of the target (patient coordinate system)</a:t>
            </a:r>
          </a:p>
          <a:p>
            <a:pPr lvl="2"/>
            <a:r>
              <a:rPr lang="en-US" sz="1800" dirty="0"/>
              <a:t>Coordinates of the entry point (patient coordinate system)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CA243C-0124-2E42-B01B-B932041BA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682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009F7-C0C2-A241-A3EC-EA96CE441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Image and Model of the Patient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0321A-4329-B243-9DA7-E98900DFB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3" y="978006"/>
            <a:ext cx="8752896" cy="3702002"/>
          </a:xfrm>
        </p:spPr>
        <p:txBody>
          <a:bodyPr>
            <a:normAutofit/>
          </a:bodyPr>
          <a:lstStyle/>
          <a:p>
            <a:r>
              <a:rPr lang="en-US" sz="2400" dirty="0"/>
              <a:t>Download zipped scene data from http://</a:t>
            </a:r>
            <a:r>
              <a:rPr lang="en-US" sz="2400" dirty="0" err="1"/>
              <a:t>bit.ly</a:t>
            </a:r>
            <a:r>
              <a:rPr lang="en-US" sz="2400" dirty="0"/>
              <a:t>/2HTFHTl and rename to “SlicerScene-ISMR19.zip”. Alternatively, you can download using </a:t>
            </a:r>
            <a:r>
              <a:rPr lang="en-US" sz="2400" dirty="0" err="1"/>
              <a:t>wget</a:t>
            </a:r>
            <a:r>
              <a:rPr lang="en-US" sz="2400" dirty="0"/>
              <a:t> command: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Decompress the .zip file. On a Linux/Mac terminal: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6CEE7D-7764-CD45-8362-3886B9A2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854F692-F245-754D-B74A-DD2440E9AB83}"/>
              </a:ext>
            </a:extLst>
          </p:cNvPr>
          <p:cNvSpPr/>
          <p:nvPr/>
        </p:nvSpPr>
        <p:spPr>
          <a:xfrm>
            <a:off x="687121" y="2249394"/>
            <a:ext cx="7769758" cy="662248"/>
          </a:xfrm>
          <a:prstGeom prst="roundRect">
            <a:avLst>
              <a:gd name="adj" fmla="val 10123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bg1"/>
                </a:solidFill>
                <a:latin typeface="Courier" pitchFamily="2" charset="0"/>
              </a:rPr>
              <a:t>$ cd &lt;working folder&gt;</a:t>
            </a:r>
          </a:p>
          <a:p>
            <a:r>
              <a:rPr lang="en-US" sz="1600" dirty="0">
                <a:solidFill>
                  <a:schemeClr val="bg1"/>
                </a:solidFill>
                <a:latin typeface="Courier" pitchFamily="2" charset="0"/>
              </a:rPr>
              <a:t>$ </a:t>
            </a:r>
            <a:r>
              <a:rPr lang="en-US" sz="1600" dirty="0" err="1">
                <a:solidFill>
                  <a:schemeClr val="bg1"/>
                </a:solidFill>
                <a:latin typeface="Courier" pitchFamily="2" charset="0"/>
              </a:rPr>
              <a:t>wget</a:t>
            </a:r>
            <a:r>
              <a:rPr lang="en-US" sz="1600" dirty="0">
                <a:solidFill>
                  <a:schemeClr val="bg1"/>
                </a:solidFill>
                <a:latin typeface="Courier" pitchFamily="2" charset="0"/>
              </a:rPr>
              <a:t> –O SlicerScene-ISMR19.zip http://</a:t>
            </a:r>
            <a:r>
              <a:rPr lang="en-US" sz="1600" dirty="0" err="1">
                <a:solidFill>
                  <a:schemeClr val="bg1"/>
                </a:solidFill>
                <a:latin typeface="Courier" pitchFamily="2" charset="0"/>
              </a:rPr>
              <a:t>bit.ly</a:t>
            </a:r>
            <a:r>
              <a:rPr lang="en-US" sz="1600" dirty="0">
                <a:solidFill>
                  <a:schemeClr val="bg1"/>
                </a:solidFill>
                <a:latin typeface="Courier" pitchFamily="2" charset="0"/>
              </a:rPr>
              <a:t>/2HTFHTl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A9CD573-ED4F-4E4E-AC9E-2830540E85F9}"/>
              </a:ext>
            </a:extLst>
          </p:cNvPr>
          <p:cNvSpPr/>
          <p:nvPr/>
        </p:nvSpPr>
        <p:spPr>
          <a:xfrm>
            <a:off x="687121" y="3611049"/>
            <a:ext cx="7769758" cy="571981"/>
          </a:xfrm>
          <a:prstGeom prst="roundRect">
            <a:avLst>
              <a:gd name="adj" fmla="val 10123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bg1"/>
                </a:solidFill>
                <a:latin typeface="Courier" pitchFamily="2" charset="0"/>
              </a:rPr>
              <a:t>$ unzip SlicerScene-ISMR19.zip</a:t>
            </a:r>
          </a:p>
        </p:txBody>
      </p:sp>
    </p:spTree>
    <p:extLst>
      <p:ext uri="{BB962C8B-B14F-4D97-AF65-F5344CB8AC3E}">
        <p14:creationId xmlns:p14="http://schemas.microsoft.com/office/powerpoint/2010/main" val="38285162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DE582-843F-D244-A221-72480E7D7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Image and Model of the Patient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C4A4A-03DD-AB41-8603-1874950DF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scene contains:</a:t>
            </a:r>
          </a:p>
          <a:p>
            <a:pPr lvl="1"/>
            <a:r>
              <a:rPr lang="en-US" sz="2000" dirty="0"/>
              <a:t>Scene description (.</a:t>
            </a:r>
            <a:r>
              <a:rPr lang="en-US" sz="2000" dirty="0" err="1"/>
              <a:t>mrml</a:t>
            </a:r>
            <a:r>
              <a:rPr lang="en-US" sz="2000" dirty="0"/>
              <a:t> format)</a:t>
            </a:r>
          </a:p>
          <a:p>
            <a:pPr lvl="1"/>
            <a:r>
              <a:rPr lang="en-US" sz="2000" dirty="0"/>
              <a:t>MR image (.</a:t>
            </a:r>
            <a:r>
              <a:rPr lang="en-US" sz="2000" dirty="0" err="1"/>
              <a:t>nrrd</a:t>
            </a:r>
            <a:r>
              <a:rPr lang="en-US" sz="2000" dirty="0"/>
              <a:t> format)</a:t>
            </a:r>
          </a:p>
          <a:p>
            <a:pPr lvl="1"/>
            <a:r>
              <a:rPr lang="en-US" sz="2000" dirty="0"/>
              <a:t>3D surface model of the skull (.</a:t>
            </a:r>
            <a:r>
              <a:rPr lang="en-US" sz="2000" dirty="0" err="1"/>
              <a:t>stl</a:t>
            </a:r>
            <a:r>
              <a:rPr lang="en-US" sz="2000" dirty="0"/>
              <a:t> format)</a:t>
            </a:r>
          </a:p>
          <a:p>
            <a:pPr lvl="1"/>
            <a:r>
              <a:rPr lang="en-US" sz="2000" dirty="0"/>
              <a:t>3D surface models of the robot arm (.</a:t>
            </a:r>
            <a:r>
              <a:rPr lang="en-US" sz="2000" dirty="0" err="1"/>
              <a:t>stl</a:t>
            </a:r>
            <a:r>
              <a:rPr lang="en-US" sz="2000" dirty="0"/>
              <a:t> format)</a:t>
            </a:r>
          </a:p>
          <a:p>
            <a:pPr lvl="1"/>
            <a:r>
              <a:rPr lang="en-US" sz="2000" dirty="0"/>
              <a:t>Transforms of the links of the robot arm (.</a:t>
            </a:r>
            <a:r>
              <a:rPr lang="en-US" sz="2000" dirty="0" err="1"/>
              <a:t>tfm</a:t>
            </a:r>
            <a:r>
              <a:rPr lang="en-US" sz="2000" dirty="0"/>
              <a:t> format)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E13637-EB9F-254C-A1A6-E6BFAB78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2848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97071B-AE24-CC4D-80F7-1B92852FB6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327" b="13034"/>
          <a:stretch/>
        </p:blipFill>
        <p:spPr>
          <a:xfrm>
            <a:off x="5478905" y="-10022"/>
            <a:ext cx="3680085" cy="51535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4363D0-CA48-2441-ACB8-758D25A4F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on STL file 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0FECE-04D4-7040-91AF-C63947B8D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3" y="978006"/>
            <a:ext cx="6266083" cy="3702002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A STL (stereolithography) file contains the coordinates of vertices and connection of them to define polygons.</a:t>
            </a:r>
          </a:p>
          <a:p>
            <a:endParaRPr lang="en-US" sz="2400" dirty="0"/>
          </a:p>
          <a:p>
            <a:r>
              <a:rPr lang="en-US" sz="2400" dirty="0"/>
              <a:t>The STL format is widely used to exchange 3D surface model data.</a:t>
            </a:r>
          </a:p>
          <a:p>
            <a:endParaRPr lang="en-US" sz="2400" dirty="0"/>
          </a:p>
          <a:p>
            <a:r>
              <a:rPr lang="en-US" sz="2400" dirty="0"/>
              <a:t>The file format does not contain the unit.</a:t>
            </a:r>
          </a:p>
          <a:p>
            <a:pPr lvl="1"/>
            <a:r>
              <a:rPr lang="en-US" sz="2000" dirty="0"/>
              <a:t>‘Meter’ is used in </a:t>
            </a:r>
            <a:r>
              <a:rPr lang="en-US" sz="2000" dirty="0" err="1"/>
              <a:t>rviz</a:t>
            </a:r>
            <a:r>
              <a:rPr lang="en-US" sz="2000" dirty="0"/>
              <a:t>.</a:t>
            </a:r>
          </a:p>
          <a:p>
            <a:pPr lvl="1"/>
            <a:r>
              <a:rPr lang="en-US" sz="2000" dirty="0"/>
              <a:t>‘Millimeter’ is used in 3D Slicer</a:t>
            </a:r>
          </a:p>
          <a:p>
            <a:endParaRPr lang="en-US" sz="2400" dirty="0"/>
          </a:p>
          <a:p>
            <a:r>
              <a:rPr lang="en-US" sz="2400" dirty="0"/>
              <a:t>STL files must be scaled for each software (i.e. </a:t>
            </a:r>
            <a:r>
              <a:rPr lang="en-US" sz="2400" dirty="0" err="1"/>
              <a:t>rviz</a:t>
            </a:r>
            <a:r>
              <a:rPr lang="en-US" sz="2400" dirty="0"/>
              <a:t> and 3D Slicer)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F56ED9-B6A2-B04B-9C1D-D1FBF56D5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1372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713A7-C376-7442-AA7A-9A86BBE4C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Image and Model of the Patient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96D9A-A083-BF44-B59B-CC3C7DEBD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3" y="978006"/>
            <a:ext cx="3663498" cy="3702002"/>
          </a:xfrm>
        </p:spPr>
        <p:txBody>
          <a:bodyPr>
            <a:normAutofit/>
          </a:bodyPr>
          <a:lstStyle/>
          <a:p>
            <a:r>
              <a:rPr lang="en-US" sz="2400" dirty="0"/>
              <a:t>Launch 3D Slicer.</a:t>
            </a:r>
          </a:p>
          <a:p>
            <a:endParaRPr lang="en-US" sz="2400" dirty="0"/>
          </a:p>
          <a:p>
            <a:r>
              <a:rPr lang="en-US" sz="2400" dirty="0"/>
              <a:t>Click “Data” icon on the menu bar.</a:t>
            </a:r>
          </a:p>
          <a:p>
            <a:endParaRPr lang="en-US" sz="2400" dirty="0"/>
          </a:p>
          <a:p>
            <a:r>
              <a:rPr lang="en-US" sz="2400" dirty="0"/>
              <a:t>Click “Choose File(s) to Add”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B8321-0DC2-6A4F-868A-0730E6540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51282D-3981-5C4E-8610-44B4AFE912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9189"/>
          <a:stretch/>
        </p:blipFill>
        <p:spPr>
          <a:xfrm>
            <a:off x="3985591" y="885122"/>
            <a:ext cx="2812430" cy="854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2AA360-AEDB-8E44-A3C0-8059B805F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095206"/>
            <a:ext cx="4315308" cy="3016526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8AE3D75-EA52-9A48-8D34-2FA75C600426}"/>
              </a:ext>
            </a:extLst>
          </p:cNvPr>
          <p:cNvSpPr/>
          <p:nvPr/>
        </p:nvSpPr>
        <p:spPr>
          <a:xfrm>
            <a:off x="3985591" y="1058511"/>
            <a:ext cx="455450" cy="2973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71C0EA-AAA6-BA43-89CF-A0EC1F9A3B2D}"/>
              </a:ext>
            </a:extLst>
          </p:cNvPr>
          <p:cNvSpPr txBox="1"/>
          <p:nvPr/>
        </p:nvSpPr>
        <p:spPr>
          <a:xfrm>
            <a:off x="4572000" y="1287380"/>
            <a:ext cx="1918741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Click the “Data” icon.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7866000-DA6F-0D4E-8599-56E0E8F7F2E5}"/>
              </a:ext>
            </a:extLst>
          </p:cNvPr>
          <p:cNvSpPr/>
          <p:nvPr/>
        </p:nvSpPr>
        <p:spPr>
          <a:xfrm>
            <a:off x="5461381" y="2763628"/>
            <a:ext cx="641246" cy="2973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6572C0-B189-8143-865B-0ADD94CEAB88}"/>
              </a:ext>
            </a:extLst>
          </p:cNvPr>
          <p:cNvSpPr txBox="1"/>
          <p:nvPr/>
        </p:nvSpPr>
        <p:spPr>
          <a:xfrm>
            <a:off x="5770283" y="3139854"/>
            <a:ext cx="2638221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Click the “Choose File(s) to Add” button</a:t>
            </a:r>
          </a:p>
        </p:txBody>
      </p:sp>
    </p:spTree>
    <p:extLst>
      <p:ext uri="{BB962C8B-B14F-4D97-AF65-F5344CB8AC3E}">
        <p14:creationId xmlns:p14="http://schemas.microsoft.com/office/powerpoint/2010/main" val="28695167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3FE69-8574-414D-B5B1-56C70A518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Image and Model of the Patient (4)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1B5D5-F0E7-6247-8DE8-CD24D2AC0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3" y="978006"/>
            <a:ext cx="4488446" cy="3702002"/>
          </a:xfrm>
        </p:spPr>
        <p:txBody>
          <a:bodyPr>
            <a:normAutofit/>
          </a:bodyPr>
          <a:lstStyle/>
          <a:p>
            <a:r>
              <a:rPr lang="en-US" sz="2400" dirty="0"/>
              <a:t>In the “Open” dialog box, select ”Scene-ISMR19.mrml” in the folder extracted from the .zip archive.</a:t>
            </a:r>
          </a:p>
          <a:p>
            <a:endParaRPr lang="en-US" sz="2400" dirty="0"/>
          </a:p>
          <a:p>
            <a:r>
              <a:rPr lang="en-US" sz="2400" dirty="0"/>
              <a:t>Click “Open”.</a:t>
            </a:r>
          </a:p>
          <a:p>
            <a:endParaRPr lang="en-US" sz="2400" dirty="0"/>
          </a:p>
          <a:p>
            <a:r>
              <a:rPr lang="en-US" sz="2400" dirty="0"/>
              <a:t>Click “OK” on the “Add data into the scene” dialog box.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822B5-4E95-2445-B0BA-E6C4402F5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CB16CA-461D-234A-97D8-9BDBF304F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538" y="795524"/>
            <a:ext cx="3033389" cy="22022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39672F-A968-CC41-BA60-A55CBEA5A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2376" y="3160876"/>
            <a:ext cx="3250096" cy="1953341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8930E08-85DB-DE44-8BBF-064DCFE8DC13}"/>
              </a:ext>
            </a:extLst>
          </p:cNvPr>
          <p:cNvSpPr/>
          <p:nvPr/>
        </p:nvSpPr>
        <p:spPr>
          <a:xfrm>
            <a:off x="5228124" y="1851741"/>
            <a:ext cx="845031" cy="2973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F76D05-6ED6-2D4F-81B9-BA6705174F24}"/>
              </a:ext>
            </a:extLst>
          </p:cNvPr>
          <p:cNvSpPr txBox="1"/>
          <p:nvPr/>
        </p:nvSpPr>
        <p:spPr>
          <a:xfrm>
            <a:off x="6105988" y="2083056"/>
            <a:ext cx="2392072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Select “Scene-ISMR19.mrml”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C01A16-F640-2E42-A696-39110A8136A9}"/>
              </a:ext>
            </a:extLst>
          </p:cNvPr>
          <p:cNvSpPr/>
          <p:nvPr/>
        </p:nvSpPr>
        <p:spPr>
          <a:xfrm>
            <a:off x="6734430" y="2571750"/>
            <a:ext cx="845031" cy="2973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086519-05BF-5D42-97EF-D1CBFBC00BEE}"/>
              </a:ext>
            </a:extLst>
          </p:cNvPr>
          <p:cNvSpPr txBox="1"/>
          <p:nvPr/>
        </p:nvSpPr>
        <p:spPr>
          <a:xfrm>
            <a:off x="7728701" y="2614996"/>
            <a:ext cx="1216484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Click “Open”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DE11BB1-6270-9D49-9981-D4FD2791A940}"/>
              </a:ext>
            </a:extLst>
          </p:cNvPr>
          <p:cNvSpPr/>
          <p:nvPr/>
        </p:nvSpPr>
        <p:spPr>
          <a:xfrm>
            <a:off x="8060635" y="4751452"/>
            <a:ext cx="769324" cy="2973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ADB73A-4268-7642-9FE8-86DD5085FF29}"/>
              </a:ext>
            </a:extLst>
          </p:cNvPr>
          <p:cNvSpPr txBox="1"/>
          <p:nvPr/>
        </p:nvSpPr>
        <p:spPr>
          <a:xfrm>
            <a:off x="7137272" y="4348524"/>
            <a:ext cx="1050431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Click “OK”</a:t>
            </a:r>
          </a:p>
        </p:txBody>
      </p:sp>
    </p:spTree>
    <p:extLst>
      <p:ext uri="{BB962C8B-B14F-4D97-AF65-F5344CB8AC3E}">
        <p14:creationId xmlns:p14="http://schemas.microsoft.com/office/powerpoint/2010/main" val="170681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8D0FB-2479-E245-B292-FB1914C83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Image and Model of the Patient (5)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495FB-6ADB-F242-99AB-2CB984573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MR image and 3D models appear on 3D Slicer.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C4016A-7A88-5440-835F-47FE8DDC0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7A6EB3-5740-D140-9B72-DD598DED6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004" y="1441498"/>
            <a:ext cx="5285517" cy="370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18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Common research platforms</a:t>
            </a:r>
          </a:p>
          <a:p>
            <a:pPr lvl="1"/>
            <a:r>
              <a:rPr lang="en-US" dirty="0"/>
              <a:t>Medical Image Computing</a:t>
            </a:r>
          </a:p>
          <a:p>
            <a:pPr lvl="2"/>
            <a:r>
              <a:rPr lang="en-US" dirty="0"/>
              <a:t>3D Slicer</a:t>
            </a:r>
          </a:p>
          <a:p>
            <a:pPr lvl="2"/>
            <a:r>
              <a:rPr lang="en-US" dirty="0"/>
              <a:t>MITK</a:t>
            </a:r>
          </a:p>
          <a:p>
            <a:pPr lvl="2"/>
            <a:r>
              <a:rPr lang="en-US" dirty="0" err="1"/>
              <a:t>NifTK</a:t>
            </a:r>
            <a:endParaRPr lang="en-US" dirty="0"/>
          </a:p>
          <a:p>
            <a:pPr lvl="2"/>
            <a:r>
              <a:rPr lang="en-US" dirty="0" err="1"/>
              <a:t>OsiriX</a:t>
            </a:r>
            <a:r>
              <a:rPr lang="en-US" dirty="0"/>
              <a:t>…</a:t>
            </a:r>
          </a:p>
          <a:p>
            <a:pPr lvl="1"/>
            <a:r>
              <a:rPr lang="en-US" dirty="0"/>
              <a:t>Medical Robotics</a:t>
            </a:r>
          </a:p>
          <a:p>
            <a:pPr lvl="2"/>
            <a:r>
              <a:rPr lang="en-US" dirty="0"/>
              <a:t>da Vinci Toolkit (</a:t>
            </a:r>
            <a:r>
              <a:rPr lang="en-US" dirty="0" err="1"/>
              <a:t>dVRK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Raven II</a:t>
            </a:r>
          </a:p>
          <a:p>
            <a:pPr lvl="2"/>
            <a:r>
              <a:rPr lang="en-US" dirty="0"/>
              <a:t>KUKA Lightweight Robot</a:t>
            </a:r>
          </a:p>
          <a:p>
            <a:pPr marL="0" indent="0">
              <a:buNone/>
            </a:pPr>
            <a:endParaRPr lang="en-US" dirty="0">
              <a:latin typeface="Wingdings"/>
              <a:ea typeface="Wingdings"/>
              <a:cs typeface="Wingdings"/>
              <a:sym typeface="Wingdings"/>
            </a:endParaRPr>
          </a:p>
          <a:p>
            <a:pPr marL="0" indent="0">
              <a:buNone/>
            </a:pP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>
                <a:ea typeface="Wingdings"/>
                <a:cs typeface="Wingdings"/>
                <a:sym typeface="Wingdings"/>
              </a:rPr>
              <a:t> Need for a bridge between ROS and </a:t>
            </a:r>
            <a:r>
              <a:rPr lang="en-US" dirty="0" err="1">
                <a:ea typeface="Wingdings"/>
                <a:cs typeface="Wingdings"/>
                <a:sym typeface="Wingdings"/>
              </a:rPr>
              <a:t>OpenIGTLink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413535" y="1792113"/>
            <a:ext cx="2825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sharing interface based on </a:t>
            </a:r>
            <a:r>
              <a:rPr lang="en-US" dirty="0" err="1"/>
              <a:t>OpenIGTLink</a:t>
            </a:r>
            <a:endParaRPr lang="en-US" dirty="0"/>
          </a:p>
        </p:txBody>
      </p:sp>
      <p:sp>
        <p:nvSpPr>
          <p:cNvPr id="6" name="Right Brace 5"/>
          <p:cNvSpPr/>
          <p:nvPr/>
        </p:nvSpPr>
        <p:spPr>
          <a:xfrm>
            <a:off x="4021667" y="1834444"/>
            <a:ext cx="225777" cy="59266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413535" y="3035918"/>
            <a:ext cx="3460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Integrated with </a:t>
            </a:r>
          </a:p>
          <a:p>
            <a:r>
              <a:rPr lang="en-US" dirty="0"/>
              <a:t>Robot Operating System (ROS)</a:t>
            </a:r>
          </a:p>
        </p:txBody>
      </p:sp>
      <p:sp>
        <p:nvSpPr>
          <p:cNvPr id="8" name="Right Brace 7"/>
          <p:cNvSpPr/>
          <p:nvPr/>
        </p:nvSpPr>
        <p:spPr>
          <a:xfrm>
            <a:off x="4021667" y="2988735"/>
            <a:ext cx="225777" cy="72211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8755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40654-4E15-C445-A96A-2983E83D0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Showing Cross Section of the Skull Model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2A5DB-4593-3046-AA81-E2547B5C6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To show the cross section of the model on the 2D views: </a:t>
            </a:r>
          </a:p>
          <a:p>
            <a:pPr lvl="1"/>
            <a:r>
              <a:rPr lang="en-US" dirty="0"/>
              <a:t>Open the “Models” module.</a:t>
            </a:r>
          </a:p>
          <a:p>
            <a:pPr lvl="1"/>
            <a:r>
              <a:rPr lang="en-US" dirty="0"/>
              <a:t>Choose “SkullDrilled1_mm”</a:t>
            </a:r>
          </a:p>
          <a:p>
            <a:pPr lvl="1"/>
            <a:r>
              <a:rPr lang="en-US" dirty="0"/>
              <a:t>Check “Visible” in the “Slice Display”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54C344-A7E9-7E4E-9906-2D83E664A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7F1319-FF6A-9845-8D07-EB57E303C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6812"/>
          <a:stretch/>
        </p:blipFill>
        <p:spPr>
          <a:xfrm>
            <a:off x="606287" y="2702314"/>
            <a:ext cx="2206657" cy="20373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9FC582-E0B5-A541-95C0-FD7AABBDE6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0483"/>
          <a:stretch/>
        </p:blipFill>
        <p:spPr>
          <a:xfrm>
            <a:off x="3491062" y="2702314"/>
            <a:ext cx="2313128" cy="20092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C97690C-125A-2E4A-9616-2485DDB091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5380" b="17604"/>
          <a:stretch/>
        </p:blipFill>
        <p:spPr>
          <a:xfrm>
            <a:off x="6306392" y="1485893"/>
            <a:ext cx="2808565" cy="3628324"/>
          </a:xfrm>
          <a:prstGeom prst="rect">
            <a:avLst/>
          </a:prstGeom>
        </p:spPr>
      </p:pic>
      <p:sp>
        <p:nvSpPr>
          <p:cNvPr id="11" name="Right Arrow 10">
            <a:extLst>
              <a:ext uri="{FF2B5EF4-FFF2-40B4-BE49-F238E27FC236}">
                <a16:creationId xmlns:a16="http://schemas.microsoft.com/office/drawing/2014/main" id="{2A192078-457D-5145-AB4B-6FEA21F32BAE}"/>
              </a:ext>
            </a:extLst>
          </p:cNvPr>
          <p:cNvSpPr/>
          <p:nvPr/>
        </p:nvSpPr>
        <p:spPr>
          <a:xfrm>
            <a:off x="2892389" y="3359689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ABE32BEE-C4B2-1B4C-8871-935C14A34AFF}"/>
              </a:ext>
            </a:extLst>
          </p:cNvPr>
          <p:cNvSpPr/>
          <p:nvPr/>
        </p:nvSpPr>
        <p:spPr>
          <a:xfrm>
            <a:off x="5999033" y="3359689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DC52B6D-2C13-B04C-A09D-D66E246AB68E}"/>
              </a:ext>
            </a:extLst>
          </p:cNvPr>
          <p:cNvSpPr/>
          <p:nvPr/>
        </p:nvSpPr>
        <p:spPr>
          <a:xfrm>
            <a:off x="1137447" y="3390668"/>
            <a:ext cx="1097529" cy="2973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E21924-2FC1-3047-9E65-A19FB1ACC798}"/>
              </a:ext>
            </a:extLst>
          </p:cNvPr>
          <p:cNvSpPr txBox="1"/>
          <p:nvPr/>
        </p:nvSpPr>
        <p:spPr>
          <a:xfrm>
            <a:off x="1310760" y="3723573"/>
            <a:ext cx="1487508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Select “Models”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7521277-B48E-FB41-AD2F-E3815C95978A}"/>
              </a:ext>
            </a:extLst>
          </p:cNvPr>
          <p:cNvSpPr/>
          <p:nvPr/>
        </p:nvSpPr>
        <p:spPr>
          <a:xfrm>
            <a:off x="3491062" y="3996973"/>
            <a:ext cx="936477" cy="2159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44BB8D-5C5D-D445-8531-9CA8C0C67E37}"/>
              </a:ext>
            </a:extLst>
          </p:cNvPr>
          <p:cNvSpPr txBox="1"/>
          <p:nvPr/>
        </p:nvSpPr>
        <p:spPr>
          <a:xfrm>
            <a:off x="3643102" y="4241024"/>
            <a:ext cx="2111392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Select “SkullDrilled1_mm”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357F23B-F5D7-5646-96EB-B42363478F05}"/>
              </a:ext>
            </a:extLst>
          </p:cNvPr>
          <p:cNvSpPr/>
          <p:nvPr/>
        </p:nvSpPr>
        <p:spPr>
          <a:xfrm>
            <a:off x="6750666" y="4159227"/>
            <a:ext cx="216666" cy="2202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EA79C3-AE05-7C46-BEAB-EBDB7F4E1CD6}"/>
              </a:ext>
            </a:extLst>
          </p:cNvPr>
          <p:cNvSpPr txBox="1"/>
          <p:nvPr/>
        </p:nvSpPr>
        <p:spPr>
          <a:xfrm>
            <a:off x="6718567" y="4384595"/>
            <a:ext cx="2111392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Check “Visible” in “Slice Display”</a:t>
            </a:r>
          </a:p>
        </p:txBody>
      </p:sp>
    </p:spTree>
    <p:extLst>
      <p:ext uri="{BB962C8B-B14F-4D97-AF65-F5344CB8AC3E}">
        <p14:creationId xmlns:p14="http://schemas.microsoft.com/office/powerpoint/2010/main" val="12440135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257B9-F0CB-7F42-91A9-7CC50F4C0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Showing Cross Section of the Skull Model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51FCD-1406-B141-BBF5-09E645984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cross sections of the skull model show up on the 2D views.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8B7F5D-C825-2C43-897A-A96524B8A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87F9A1-7945-8741-9806-2A2E06EB5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440" y="1405046"/>
            <a:ext cx="5087411" cy="3559128"/>
          </a:xfrm>
          <a:prstGeom prst="rect">
            <a:avLst/>
          </a:prstGeom>
        </p:spPr>
      </p:pic>
      <p:sp>
        <p:nvSpPr>
          <p:cNvPr id="7" name="Down Arrow 6">
            <a:extLst>
              <a:ext uri="{FF2B5EF4-FFF2-40B4-BE49-F238E27FC236}">
                <a16:creationId xmlns:a16="http://schemas.microsoft.com/office/drawing/2014/main" id="{903896FB-06DF-4E4E-9C99-EAA1AB82FED1}"/>
              </a:ext>
            </a:extLst>
          </p:cNvPr>
          <p:cNvSpPr/>
          <p:nvPr/>
        </p:nvSpPr>
        <p:spPr>
          <a:xfrm rot="13337557">
            <a:off x="4761585" y="2706579"/>
            <a:ext cx="228164" cy="377687"/>
          </a:xfrm>
          <a:prstGeom prst="downArrow">
            <a:avLst>
              <a:gd name="adj1" fmla="val 50000"/>
              <a:gd name="adj2" fmla="val 54370"/>
            </a:avLst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>
            <a:extLst>
              <a:ext uri="{FF2B5EF4-FFF2-40B4-BE49-F238E27FC236}">
                <a16:creationId xmlns:a16="http://schemas.microsoft.com/office/drawing/2014/main" id="{276B89CF-25D1-B448-8CB3-0A1D51D22813}"/>
              </a:ext>
            </a:extLst>
          </p:cNvPr>
          <p:cNvSpPr/>
          <p:nvPr/>
        </p:nvSpPr>
        <p:spPr>
          <a:xfrm rot="13337557">
            <a:off x="4479269" y="4043066"/>
            <a:ext cx="228164" cy="377687"/>
          </a:xfrm>
          <a:prstGeom prst="downArrow">
            <a:avLst>
              <a:gd name="adj1" fmla="val 50000"/>
              <a:gd name="adj2" fmla="val 54370"/>
            </a:avLst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>
            <a:extLst>
              <a:ext uri="{FF2B5EF4-FFF2-40B4-BE49-F238E27FC236}">
                <a16:creationId xmlns:a16="http://schemas.microsoft.com/office/drawing/2014/main" id="{97C4C390-D976-654B-8A3C-2C215F63A146}"/>
              </a:ext>
            </a:extLst>
          </p:cNvPr>
          <p:cNvSpPr/>
          <p:nvPr/>
        </p:nvSpPr>
        <p:spPr>
          <a:xfrm rot="13337557">
            <a:off x="5981699" y="4282879"/>
            <a:ext cx="228164" cy="377687"/>
          </a:xfrm>
          <a:prstGeom prst="downArrow">
            <a:avLst>
              <a:gd name="adj1" fmla="val 50000"/>
              <a:gd name="adj2" fmla="val 54370"/>
            </a:avLst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082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43784-DFF7-C64C-B596-C6872A1C6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Selecting Target Point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B5105-F015-5C4A-8E4F-71CD0E7BC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3" y="978006"/>
            <a:ext cx="4527225" cy="3702002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Click “Create-and-Place Fiducial” button.</a:t>
            </a:r>
          </a:p>
          <a:p>
            <a:endParaRPr lang="en-US" sz="2400" dirty="0"/>
          </a:p>
          <a:p>
            <a:r>
              <a:rPr lang="en-US" sz="2400" dirty="0"/>
              <a:t>Scroll 2D view to find the target point (center of the tumor)</a:t>
            </a:r>
          </a:p>
          <a:p>
            <a:endParaRPr lang="en-US" sz="2400" dirty="0"/>
          </a:p>
          <a:p>
            <a:r>
              <a:rPr lang="en-US" sz="2400" dirty="0"/>
              <a:t>Place a fiducial by clicking the target point on the 2D view (either red, yellow, or green view)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0BB873-72F5-1C46-8F74-FB1896738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5B4711-38F8-454E-A04D-0E97627B5C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24"/>
          <a:stretch/>
        </p:blipFill>
        <p:spPr>
          <a:xfrm>
            <a:off x="4276842" y="851335"/>
            <a:ext cx="3170582" cy="6720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BDD168-20B0-BF46-8BC5-759BF1E41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118" y="1630017"/>
            <a:ext cx="2814849" cy="351348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30405C3-D772-9047-8B56-7E868D82C828}"/>
              </a:ext>
            </a:extLst>
          </p:cNvPr>
          <p:cNvSpPr/>
          <p:nvPr/>
        </p:nvSpPr>
        <p:spPr>
          <a:xfrm>
            <a:off x="5560831" y="978006"/>
            <a:ext cx="391693" cy="3580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2BD75C-C33A-0744-AE48-DD14CBDB969C}"/>
              </a:ext>
            </a:extLst>
          </p:cNvPr>
          <p:cNvSpPr txBox="1"/>
          <p:nvPr/>
        </p:nvSpPr>
        <p:spPr>
          <a:xfrm>
            <a:off x="5952524" y="1201507"/>
            <a:ext cx="2607766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Click “Create-and-Place Fiducial”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93A41A1-879B-2B41-B167-9000E5E72071}"/>
              </a:ext>
            </a:extLst>
          </p:cNvPr>
          <p:cNvSpPr/>
          <p:nvPr/>
        </p:nvSpPr>
        <p:spPr>
          <a:xfrm>
            <a:off x="6629400" y="3286576"/>
            <a:ext cx="391693" cy="3580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131C94-49D0-1D46-B687-1EE321A38B8D}"/>
              </a:ext>
            </a:extLst>
          </p:cNvPr>
          <p:cNvSpPr txBox="1"/>
          <p:nvPr/>
        </p:nvSpPr>
        <p:spPr>
          <a:xfrm>
            <a:off x="4676526" y="3125398"/>
            <a:ext cx="1771811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Scroll until the target point become visible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D447731-7995-2440-A517-39CBB0EAB12D}"/>
              </a:ext>
            </a:extLst>
          </p:cNvPr>
          <p:cNvSpPr/>
          <p:nvPr/>
        </p:nvSpPr>
        <p:spPr>
          <a:xfrm>
            <a:off x="6531152" y="3896256"/>
            <a:ext cx="391693" cy="3580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60D2F8-8AE4-9143-A079-172670362BD8}"/>
              </a:ext>
            </a:extLst>
          </p:cNvPr>
          <p:cNvSpPr txBox="1"/>
          <p:nvPr/>
        </p:nvSpPr>
        <p:spPr>
          <a:xfrm>
            <a:off x="4941136" y="4290626"/>
            <a:ext cx="1771811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Click the center of the tumor as a target</a:t>
            </a:r>
          </a:p>
        </p:txBody>
      </p:sp>
    </p:spTree>
    <p:extLst>
      <p:ext uri="{BB962C8B-B14F-4D97-AF65-F5344CB8AC3E}">
        <p14:creationId xmlns:p14="http://schemas.microsoft.com/office/powerpoint/2010/main" val="33804688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0BB873-72F5-1C46-8F74-FB1896738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D8E4F1-9A29-0544-9E2D-FAE9805FA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368" y="1568033"/>
            <a:ext cx="2869383" cy="35763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743784-DFF7-C64C-B596-C6872A1C6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Selecting Entry Point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B5105-F015-5C4A-8E4F-71CD0E7BC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3" y="978006"/>
            <a:ext cx="4527225" cy="3702002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Click “Create-and-Place Fiducial” button.</a:t>
            </a:r>
          </a:p>
          <a:p>
            <a:endParaRPr lang="en-US" sz="2400" dirty="0"/>
          </a:p>
          <a:p>
            <a:r>
              <a:rPr lang="en-US" sz="2400" dirty="0"/>
              <a:t>Scroll 2D view to find the entry point (on the skin above the tumor)</a:t>
            </a:r>
          </a:p>
          <a:p>
            <a:endParaRPr lang="en-US" sz="2400" dirty="0"/>
          </a:p>
          <a:p>
            <a:r>
              <a:rPr lang="en-US" sz="2400" dirty="0"/>
              <a:t>Place a fiducial by clicking the entry point on the 2D view (either red, yellow, or green view)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5B4711-38F8-454E-A04D-0E97627B5C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024"/>
          <a:stretch/>
        </p:blipFill>
        <p:spPr>
          <a:xfrm>
            <a:off x="4276842" y="851335"/>
            <a:ext cx="3170582" cy="67200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30405C3-D772-9047-8B56-7E868D82C828}"/>
              </a:ext>
            </a:extLst>
          </p:cNvPr>
          <p:cNvSpPr/>
          <p:nvPr/>
        </p:nvSpPr>
        <p:spPr>
          <a:xfrm>
            <a:off x="5560831" y="978006"/>
            <a:ext cx="391693" cy="3580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2BD75C-C33A-0744-AE48-DD14CBDB969C}"/>
              </a:ext>
            </a:extLst>
          </p:cNvPr>
          <p:cNvSpPr txBox="1"/>
          <p:nvPr/>
        </p:nvSpPr>
        <p:spPr>
          <a:xfrm>
            <a:off x="5952524" y="1201507"/>
            <a:ext cx="2607766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Click “Create-and-Place Fiducial”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93A41A1-879B-2B41-B167-9000E5E72071}"/>
              </a:ext>
            </a:extLst>
          </p:cNvPr>
          <p:cNvSpPr/>
          <p:nvPr/>
        </p:nvSpPr>
        <p:spPr>
          <a:xfrm>
            <a:off x="6629400" y="3286576"/>
            <a:ext cx="391693" cy="3580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131C94-49D0-1D46-B687-1EE321A38B8D}"/>
              </a:ext>
            </a:extLst>
          </p:cNvPr>
          <p:cNvSpPr txBox="1"/>
          <p:nvPr/>
        </p:nvSpPr>
        <p:spPr>
          <a:xfrm>
            <a:off x="4676526" y="3125398"/>
            <a:ext cx="1771811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Scroll until the target point become visible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D447731-7995-2440-A517-39CBB0EAB12D}"/>
              </a:ext>
            </a:extLst>
          </p:cNvPr>
          <p:cNvSpPr/>
          <p:nvPr/>
        </p:nvSpPr>
        <p:spPr>
          <a:xfrm>
            <a:off x="6483365" y="3673204"/>
            <a:ext cx="391693" cy="3580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60D2F8-8AE4-9143-A079-172670362BD8}"/>
              </a:ext>
            </a:extLst>
          </p:cNvPr>
          <p:cNvSpPr txBox="1"/>
          <p:nvPr/>
        </p:nvSpPr>
        <p:spPr>
          <a:xfrm>
            <a:off x="4947157" y="4117751"/>
            <a:ext cx="1771811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Click the skin entry point</a:t>
            </a:r>
          </a:p>
        </p:txBody>
      </p:sp>
    </p:spTree>
    <p:extLst>
      <p:ext uri="{BB962C8B-B14F-4D97-AF65-F5344CB8AC3E}">
        <p14:creationId xmlns:p14="http://schemas.microsoft.com/office/powerpoint/2010/main" val="27748386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9C7DC-5BF0-5E4A-AE8D-A7DDD195E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Naming Target and Entry Points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B513C-42A4-2440-AF16-9A1051693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4" y="978006"/>
            <a:ext cx="3785212" cy="3702002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Open “Markups”.</a:t>
            </a:r>
          </a:p>
          <a:p>
            <a:endParaRPr lang="en-US" sz="2400" dirty="0"/>
          </a:p>
          <a:p>
            <a:r>
              <a:rPr lang="en-US" sz="2400" dirty="0"/>
              <a:t>Please note:</a:t>
            </a:r>
          </a:p>
          <a:p>
            <a:pPr lvl="1"/>
            <a:r>
              <a:rPr lang="en-US" sz="2000" dirty="0"/>
              <a:t>The coordinates and the names of the points will be exported to ROS over </a:t>
            </a:r>
            <a:r>
              <a:rPr lang="en-US" sz="2000" dirty="0" err="1"/>
              <a:t>OpenIGTLink</a:t>
            </a:r>
            <a:r>
              <a:rPr lang="en-US" sz="2000" dirty="0"/>
              <a:t>.</a:t>
            </a:r>
          </a:p>
          <a:p>
            <a:pPr lvl="1"/>
            <a:endParaRPr lang="en-US" sz="2400" dirty="0"/>
          </a:p>
          <a:p>
            <a:pPr lvl="1"/>
            <a:r>
              <a:rPr lang="en-US" sz="2000" dirty="0"/>
              <a:t>The names edited in this step will be used for identification on ROS, and are case-sensitive.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E8802C-B537-5245-A0D5-2F0095365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EAA2C6-47D8-6840-8390-5D1D1F987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654" y="978006"/>
            <a:ext cx="2158582" cy="31540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C911AD-A5B7-F64F-A909-C2E79D7C8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0584" y="1616644"/>
            <a:ext cx="2235406" cy="326248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F56077C-8A82-EC45-9D8E-681956073D8B}"/>
              </a:ext>
            </a:extLst>
          </p:cNvPr>
          <p:cNvSpPr/>
          <p:nvPr/>
        </p:nvSpPr>
        <p:spPr>
          <a:xfrm>
            <a:off x="5058468" y="1629340"/>
            <a:ext cx="855865" cy="2212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5736C3-402D-2A43-A963-D2B5558DE98A}"/>
              </a:ext>
            </a:extLst>
          </p:cNvPr>
          <p:cNvSpPr txBox="1"/>
          <p:nvPr/>
        </p:nvSpPr>
        <p:spPr>
          <a:xfrm>
            <a:off x="5772642" y="1339645"/>
            <a:ext cx="2914158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Select “Markups” from the module list</a:t>
            </a:r>
          </a:p>
        </p:txBody>
      </p:sp>
    </p:spTree>
    <p:extLst>
      <p:ext uri="{BB962C8B-B14F-4D97-AF65-F5344CB8AC3E}">
        <p14:creationId xmlns:p14="http://schemas.microsoft.com/office/powerpoint/2010/main" val="18493067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FEADD-C949-9144-94D5-5ECCDBB01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Naming Target and Entry Points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41345-0A5F-AD4D-BD0C-A0E04D710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Rename the list (</a:t>
            </a:r>
            <a:r>
              <a:rPr lang="en-US" dirty="0" err="1"/>
              <a:t>MarkupFiducials</a:t>
            </a:r>
            <a:r>
              <a:rPr lang="en-US" dirty="0"/>
              <a:t>) to “Plan”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0693ED-C53C-074D-AB0B-6CA19E58F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69B859-7509-0B4B-B136-C7050463E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841" y="1580932"/>
            <a:ext cx="3278196" cy="30570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269C36-21C9-C84A-8281-01C856FBC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5505" y="1538928"/>
            <a:ext cx="3189654" cy="314108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63B5951-043B-B84C-8A27-99D3898423C9}"/>
              </a:ext>
            </a:extLst>
          </p:cNvPr>
          <p:cNvSpPr/>
          <p:nvPr/>
        </p:nvSpPr>
        <p:spPr>
          <a:xfrm>
            <a:off x="862645" y="2903586"/>
            <a:ext cx="1382843" cy="2297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9A5157-93AC-174A-9BAE-423F797B7D89}"/>
              </a:ext>
            </a:extLst>
          </p:cNvPr>
          <p:cNvSpPr txBox="1"/>
          <p:nvPr/>
        </p:nvSpPr>
        <p:spPr>
          <a:xfrm>
            <a:off x="1331719" y="3293720"/>
            <a:ext cx="3538985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Select “Rename current </a:t>
            </a:r>
            <a:r>
              <a:rPr lang="en-US" sz="1200" dirty="0" err="1">
                <a:solidFill>
                  <a:srgbClr val="FF0000"/>
                </a:solidFill>
              </a:rPr>
              <a:t>MarkupFiducial</a:t>
            </a:r>
            <a:r>
              <a:rPr lang="en-US" sz="1200" dirty="0">
                <a:solidFill>
                  <a:srgbClr val="FF0000"/>
                </a:solidFill>
              </a:rPr>
              <a:t>” from the “List”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EC7A0F-B4ED-E64C-92EF-41AB515D8ACC}"/>
              </a:ext>
            </a:extLst>
          </p:cNvPr>
          <p:cNvSpPr txBox="1"/>
          <p:nvPr/>
        </p:nvSpPr>
        <p:spPr>
          <a:xfrm>
            <a:off x="7508312" y="2818792"/>
            <a:ext cx="1229836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Enter ”Plan”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AF03757-0E97-E840-9AE2-6F92417078FC}"/>
              </a:ext>
            </a:extLst>
          </p:cNvPr>
          <p:cNvSpPr/>
          <p:nvPr/>
        </p:nvSpPr>
        <p:spPr>
          <a:xfrm>
            <a:off x="6563295" y="3117657"/>
            <a:ext cx="1382843" cy="2297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B08C19-E0BB-1849-BB27-5439B4F82684}"/>
              </a:ext>
            </a:extLst>
          </p:cNvPr>
          <p:cNvSpPr txBox="1"/>
          <p:nvPr/>
        </p:nvSpPr>
        <p:spPr>
          <a:xfrm>
            <a:off x="7236181" y="3703866"/>
            <a:ext cx="1229836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Click “OK”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22C0801-8E48-E34E-93C3-61D396B07E47}"/>
              </a:ext>
            </a:extLst>
          </p:cNvPr>
          <p:cNvSpPr/>
          <p:nvPr/>
        </p:nvSpPr>
        <p:spPr>
          <a:xfrm>
            <a:off x="6740387" y="3347426"/>
            <a:ext cx="767925" cy="2297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39961067-8A40-0940-8912-24C6CFB953DD}"/>
              </a:ext>
            </a:extLst>
          </p:cNvPr>
          <p:cNvSpPr/>
          <p:nvPr/>
        </p:nvSpPr>
        <p:spPr>
          <a:xfrm>
            <a:off x="4597549" y="2504892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6316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88C04-7E67-F44D-9FD5-65765989C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Naming Target and Entry Points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98546-ECEE-DB4E-9D3B-5D03DFBA4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3" y="978006"/>
            <a:ext cx="4747618" cy="3702002"/>
          </a:xfrm>
        </p:spPr>
        <p:txBody>
          <a:bodyPr/>
          <a:lstStyle/>
          <a:p>
            <a:r>
              <a:rPr lang="en-US" dirty="0"/>
              <a:t>Rename the first point to “Target”.</a:t>
            </a:r>
          </a:p>
          <a:p>
            <a:endParaRPr lang="en-US" dirty="0"/>
          </a:p>
          <a:p>
            <a:r>
              <a:rPr lang="en-US" dirty="0"/>
              <a:t>Rename the second point to “Entry”.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81B2EA-644A-F141-9979-96F10DB6E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007660-D196-704F-8802-7BD8564A4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306" y="783365"/>
            <a:ext cx="3864694" cy="40474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95F035-6F95-304F-AE1C-B32AC9FB1DD2}"/>
              </a:ext>
            </a:extLst>
          </p:cNvPr>
          <p:cNvSpPr txBox="1"/>
          <p:nvPr/>
        </p:nvSpPr>
        <p:spPr>
          <a:xfrm>
            <a:off x="6501165" y="3319160"/>
            <a:ext cx="2521244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Double-click and enter “Target”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1E8291-28A3-F640-A222-D9C7509C8A62}"/>
              </a:ext>
            </a:extLst>
          </p:cNvPr>
          <p:cNvSpPr/>
          <p:nvPr/>
        </p:nvSpPr>
        <p:spPr>
          <a:xfrm>
            <a:off x="6002431" y="3626943"/>
            <a:ext cx="722461" cy="22742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9EF67AF-ACD3-7249-A007-141EAC27B7C6}"/>
              </a:ext>
            </a:extLst>
          </p:cNvPr>
          <p:cNvSpPr/>
          <p:nvPr/>
        </p:nvSpPr>
        <p:spPr>
          <a:xfrm>
            <a:off x="5989444" y="3854370"/>
            <a:ext cx="722461" cy="22742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6FAB13-45A4-C74A-A256-C4CD40B8EBF6}"/>
              </a:ext>
            </a:extLst>
          </p:cNvPr>
          <p:cNvSpPr txBox="1"/>
          <p:nvPr/>
        </p:nvSpPr>
        <p:spPr>
          <a:xfrm>
            <a:off x="6501165" y="4112581"/>
            <a:ext cx="2425019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Double-click and enter “Entry”</a:t>
            </a:r>
          </a:p>
        </p:txBody>
      </p:sp>
    </p:spTree>
    <p:extLst>
      <p:ext uri="{BB962C8B-B14F-4D97-AF65-F5344CB8AC3E}">
        <p14:creationId xmlns:p14="http://schemas.microsoft.com/office/powerpoint/2010/main" val="42511074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3E2A3-BCFD-4348-84E7-70496FAAA1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Step 3: Robot-to-Image Registration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D4FA6A-066E-854B-8E09-C8748E54FC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7287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8DD77-1554-3243-B561-0DD8E601B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Step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7EB96-BC9D-D640-B5A2-3D0BF891F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4" y="978006"/>
            <a:ext cx="4719142" cy="3702002"/>
          </a:xfrm>
        </p:spPr>
        <p:txBody>
          <a:bodyPr>
            <a:normAutofit/>
          </a:bodyPr>
          <a:lstStyle/>
          <a:p>
            <a:r>
              <a:rPr lang="en-US" sz="2400" dirty="0"/>
              <a:t>Two coordinate systems</a:t>
            </a:r>
          </a:p>
          <a:p>
            <a:pPr lvl="1"/>
            <a:r>
              <a:rPr lang="en-US" sz="2000" dirty="0"/>
              <a:t>Points on the images are defined in the </a:t>
            </a:r>
            <a:r>
              <a:rPr lang="en-US" sz="2000" b="1" dirty="0"/>
              <a:t>patient coordinate system </a:t>
            </a:r>
            <a:r>
              <a:rPr lang="en-US" sz="2000" dirty="0"/>
              <a:t>(</a:t>
            </a:r>
            <a:r>
              <a:rPr lang="en-US" sz="2000" b="1" dirty="0"/>
              <a:t>RAS</a:t>
            </a:r>
            <a:r>
              <a:rPr lang="en-US" sz="2000" dirty="0"/>
              <a:t> coordinate system)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Points for execution are given in the </a:t>
            </a:r>
            <a:r>
              <a:rPr lang="en-US" sz="2000" b="1" dirty="0"/>
              <a:t>robot coordinate system </a:t>
            </a:r>
            <a:r>
              <a:rPr lang="en-US" sz="2000" dirty="0"/>
              <a:t>(</a:t>
            </a:r>
            <a:r>
              <a:rPr lang="en-US" sz="2000" b="1" dirty="0"/>
              <a:t>Reference</a:t>
            </a:r>
            <a:r>
              <a:rPr lang="en-US" sz="2000" dirty="0"/>
              <a:t> coordinate system)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1E21D-6C60-FD4A-84C6-D5A850D3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48</a:t>
            </a:fld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D2816C8-E900-F846-B9D7-2CB740F27C45}"/>
              </a:ext>
            </a:extLst>
          </p:cNvPr>
          <p:cNvGrpSpPr/>
          <p:nvPr/>
        </p:nvGrpSpPr>
        <p:grpSpPr>
          <a:xfrm>
            <a:off x="5289594" y="916589"/>
            <a:ext cx="2925320" cy="1752962"/>
            <a:chOff x="5072296" y="695051"/>
            <a:chExt cx="2925320" cy="175296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756BFB3-36B9-4044-A672-84B8822C6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72296" y="721073"/>
              <a:ext cx="2755987" cy="147672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A5169F4-CA4A-9E42-B6B9-4451D766C929}"/>
                </a:ext>
              </a:extLst>
            </p:cNvPr>
            <p:cNvSpPr txBox="1"/>
            <p:nvPr/>
          </p:nvSpPr>
          <p:spPr>
            <a:xfrm>
              <a:off x="5557810" y="2140236"/>
              <a:ext cx="17796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Surgical Plan (RAS)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71E2FEF-2376-D74A-B53A-0A2C169E8C2C}"/>
                </a:ext>
              </a:extLst>
            </p:cNvPr>
            <p:cNvCxnSpPr>
              <a:cxnSpLocks/>
            </p:cNvCxnSpPr>
            <p:nvPr/>
          </p:nvCxnSpPr>
          <p:spPr>
            <a:xfrm>
              <a:off x="5433628" y="695051"/>
              <a:ext cx="169333" cy="598554"/>
            </a:xfrm>
            <a:prstGeom prst="line">
              <a:avLst/>
            </a:prstGeom>
            <a:ln w="28575">
              <a:solidFill>
                <a:srgbClr val="FFFF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52968BB-1743-D741-B52A-83EC590BAC21}"/>
                </a:ext>
              </a:extLst>
            </p:cNvPr>
            <p:cNvCxnSpPr>
              <a:cxnSpLocks/>
            </p:cNvCxnSpPr>
            <p:nvPr/>
          </p:nvCxnSpPr>
          <p:spPr>
            <a:xfrm>
              <a:off x="7165725" y="755673"/>
              <a:ext cx="0" cy="570089"/>
            </a:xfrm>
            <a:prstGeom prst="line">
              <a:avLst/>
            </a:prstGeom>
            <a:ln w="28575">
              <a:solidFill>
                <a:srgbClr val="FFFF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403A7A-F11B-F64C-9642-DF6D296E5C5C}"/>
                </a:ext>
              </a:extLst>
            </p:cNvPr>
            <p:cNvSpPr txBox="1"/>
            <p:nvPr/>
          </p:nvSpPr>
          <p:spPr>
            <a:xfrm>
              <a:off x="5602961" y="1262277"/>
              <a:ext cx="90762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FFFF00"/>
                  </a:solidFill>
                </a:rPr>
                <a:t>(R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2</a:t>
              </a:r>
              <a:r>
                <a:rPr lang="en-US" sz="1100" dirty="0">
                  <a:solidFill>
                    <a:srgbClr val="FFFF00"/>
                  </a:solidFill>
                </a:rPr>
                <a:t>, A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2</a:t>
              </a:r>
              <a:r>
                <a:rPr lang="en-US" sz="1100" dirty="0">
                  <a:solidFill>
                    <a:srgbClr val="FFFF00"/>
                  </a:solidFill>
                </a:rPr>
                <a:t>, S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2</a:t>
              </a:r>
              <a:r>
                <a:rPr lang="en-US" sz="1100" dirty="0">
                  <a:solidFill>
                    <a:srgbClr val="FFFF00"/>
                  </a:solidFill>
                </a:rPr>
                <a:t>)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3B251D9-1E30-C44A-AF29-1B3EF40DA11B}"/>
                </a:ext>
              </a:extLst>
            </p:cNvPr>
            <p:cNvSpPr txBox="1"/>
            <p:nvPr/>
          </p:nvSpPr>
          <p:spPr>
            <a:xfrm>
              <a:off x="5553777" y="815911"/>
              <a:ext cx="90762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FFFF00"/>
                  </a:solidFill>
                </a:rPr>
                <a:t>(R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1</a:t>
              </a:r>
              <a:r>
                <a:rPr lang="en-US" sz="1100" dirty="0">
                  <a:solidFill>
                    <a:srgbClr val="FFFF00"/>
                  </a:solidFill>
                </a:rPr>
                <a:t>, A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1</a:t>
              </a:r>
              <a:r>
                <a:rPr lang="en-US" sz="1100" dirty="0">
                  <a:solidFill>
                    <a:srgbClr val="FFFF00"/>
                  </a:solidFill>
                </a:rPr>
                <a:t>, S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1</a:t>
              </a:r>
              <a:r>
                <a:rPr lang="en-US" sz="1100" dirty="0">
                  <a:solidFill>
                    <a:srgbClr val="FFFF00"/>
                  </a:solidFill>
                </a:rPr>
                <a:t>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A3607B5-AAD4-3C4D-86DD-AC35CFE78D4E}"/>
                </a:ext>
              </a:extLst>
            </p:cNvPr>
            <p:cNvSpPr txBox="1"/>
            <p:nvPr/>
          </p:nvSpPr>
          <p:spPr>
            <a:xfrm>
              <a:off x="7005328" y="1293605"/>
              <a:ext cx="90762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FFFF00"/>
                  </a:solidFill>
                </a:rPr>
                <a:t>(R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2</a:t>
              </a:r>
              <a:r>
                <a:rPr lang="en-US" sz="1100" dirty="0">
                  <a:solidFill>
                    <a:srgbClr val="FFFF00"/>
                  </a:solidFill>
                </a:rPr>
                <a:t>, A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2</a:t>
              </a:r>
              <a:r>
                <a:rPr lang="en-US" sz="1100" dirty="0">
                  <a:solidFill>
                    <a:srgbClr val="FFFF00"/>
                  </a:solidFill>
                </a:rPr>
                <a:t>, S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2</a:t>
              </a:r>
              <a:r>
                <a:rPr lang="en-US" sz="1100" dirty="0">
                  <a:solidFill>
                    <a:srgbClr val="FFFF00"/>
                  </a:solidFill>
                </a:rPr>
                <a:t>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1EF860F-05F2-414C-A979-218116CB6414}"/>
                </a:ext>
              </a:extLst>
            </p:cNvPr>
            <p:cNvSpPr txBox="1"/>
            <p:nvPr/>
          </p:nvSpPr>
          <p:spPr>
            <a:xfrm>
              <a:off x="7089995" y="807085"/>
              <a:ext cx="90762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FFFF00"/>
                  </a:solidFill>
                </a:rPr>
                <a:t>(R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1</a:t>
              </a:r>
              <a:r>
                <a:rPr lang="en-US" sz="1100" dirty="0">
                  <a:solidFill>
                    <a:srgbClr val="FFFF00"/>
                  </a:solidFill>
                </a:rPr>
                <a:t>, A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1</a:t>
              </a:r>
              <a:r>
                <a:rPr lang="en-US" sz="1100" dirty="0">
                  <a:solidFill>
                    <a:srgbClr val="FFFF00"/>
                  </a:solidFill>
                </a:rPr>
                <a:t>, S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1</a:t>
              </a:r>
              <a:r>
                <a:rPr lang="en-US" sz="1100" dirty="0">
                  <a:solidFill>
                    <a:srgbClr val="FFFF00"/>
                  </a:solidFill>
                </a:rPr>
                <a:t>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736A2C0-D662-E143-B479-20AA3C5540E3}"/>
              </a:ext>
            </a:extLst>
          </p:cNvPr>
          <p:cNvGrpSpPr/>
          <p:nvPr/>
        </p:nvGrpSpPr>
        <p:grpSpPr>
          <a:xfrm>
            <a:off x="6607227" y="2872935"/>
            <a:ext cx="2236510" cy="1996462"/>
            <a:chOff x="6450290" y="2878956"/>
            <a:chExt cx="2236510" cy="199646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14254F9-919D-6D43-B06B-2B67D0AA93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3912" t="11632" r="2442" b="5894"/>
            <a:stretch/>
          </p:blipFill>
          <p:spPr>
            <a:xfrm>
              <a:off x="6450290" y="2878956"/>
              <a:ext cx="2236510" cy="174099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DD7B421-5623-5E4A-A47F-AE562D2654FD}"/>
                </a:ext>
              </a:extLst>
            </p:cNvPr>
            <p:cNvSpPr txBox="1"/>
            <p:nvPr/>
          </p:nvSpPr>
          <p:spPr>
            <a:xfrm>
              <a:off x="6993613" y="4274364"/>
              <a:ext cx="86594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FFFF00"/>
                  </a:solidFill>
                </a:rPr>
                <a:t>(X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2</a:t>
              </a:r>
              <a:r>
                <a:rPr lang="en-US" sz="1100" dirty="0">
                  <a:solidFill>
                    <a:srgbClr val="FFFF00"/>
                  </a:solidFill>
                </a:rPr>
                <a:t>, Y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2</a:t>
              </a:r>
              <a:r>
                <a:rPr lang="en-US" sz="1100" dirty="0">
                  <a:solidFill>
                    <a:srgbClr val="FFFF00"/>
                  </a:solidFill>
                </a:rPr>
                <a:t>, Z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2</a:t>
              </a:r>
              <a:r>
                <a:rPr lang="en-US" sz="1100" dirty="0">
                  <a:solidFill>
                    <a:srgbClr val="FFFF00"/>
                  </a:solidFill>
                </a:rPr>
                <a:t>)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DB7FE09-9DC8-A44B-A049-821BF8C85708}"/>
                </a:ext>
              </a:extLst>
            </p:cNvPr>
            <p:cNvSpPr txBox="1"/>
            <p:nvPr/>
          </p:nvSpPr>
          <p:spPr>
            <a:xfrm>
              <a:off x="7372640" y="4050559"/>
              <a:ext cx="87395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FFFF00"/>
                  </a:solidFill>
                </a:rPr>
                <a:t>(X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1</a:t>
              </a:r>
              <a:r>
                <a:rPr lang="en-US" sz="1100" dirty="0">
                  <a:solidFill>
                    <a:srgbClr val="FFFF00"/>
                  </a:solidFill>
                </a:rPr>
                <a:t>, Y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1</a:t>
              </a:r>
              <a:r>
                <a:rPr lang="en-US" sz="1100" dirty="0">
                  <a:solidFill>
                    <a:srgbClr val="FFFF00"/>
                  </a:solidFill>
                </a:rPr>
                <a:t>, Z</a:t>
              </a:r>
              <a:r>
                <a:rPr lang="en-US" sz="1100" baseline="-25000" dirty="0">
                  <a:solidFill>
                    <a:srgbClr val="FFFF00"/>
                  </a:solidFill>
                </a:rPr>
                <a:t>1</a:t>
              </a:r>
              <a:r>
                <a:rPr lang="en-US" sz="1100" dirty="0">
                  <a:solidFill>
                    <a:srgbClr val="FFFF00"/>
                  </a:solidFill>
                </a:rPr>
                <a:t>)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05B0D41-262E-1B4B-B3B4-F7836ECB9EAA}"/>
                </a:ext>
              </a:extLst>
            </p:cNvPr>
            <p:cNvSpPr txBox="1"/>
            <p:nvPr/>
          </p:nvSpPr>
          <p:spPr>
            <a:xfrm>
              <a:off x="6628932" y="4567641"/>
              <a:ext cx="19656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Execution (Reference)</a:t>
              </a:r>
            </a:p>
          </p:txBody>
        </p:sp>
      </p:grpSp>
      <p:sp>
        <p:nvSpPr>
          <p:cNvPr id="24" name="Bent Arrow 23">
            <a:extLst>
              <a:ext uri="{FF2B5EF4-FFF2-40B4-BE49-F238E27FC236}">
                <a16:creationId xmlns:a16="http://schemas.microsoft.com/office/drawing/2014/main" id="{C0C08F40-3896-FB46-93E3-297880BFC8B9}"/>
              </a:ext>
            </a:extLst>
          </p:cNvPr>
          <p:cNvSpPr/>
          <p:nvPr/>
        </p:nvSpPr>
        <p:spPr>
          <a:xfrm flipV="1">
            <a:off x="5869900" y="2949905"/>
            <a:ext cx="546677" cy="776681"/>
          </a:xfrm>
          <a:prstGeom prst="ben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3859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B3E0E-9E98-584A-9AED-E878B9683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Step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81961-03DF-3E42-891F-E40D2A0B5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3" y="978006"/>
            <a:ext cx="4249907" cy="3702002"/>
          </a:xfrm>
        </p:spPr>
        <p:txBody>
          <a:bodyPr>
            <a:normAutofit/>
          </a:bodyPr>
          <a:lstStyle/>
          <a:p>
            <a:r>
              <a:rPr lang="en-US" sz="2000" dirty="0"/>
              <a:t>Fiducial registration</a:t>
            </a:r>
          </a:p>
          <a:p>
            <a:pPr lvl="1"/>
            <a:r>
              <a:rPr lang="en-US" sz="1800" dirty="0"/>
              <a:t>Estimate a transformation matrix between the </a:t>
            </a:r>
            <a:r>
              <a:rPr lang="en-US" sz="1800" b="1" dirty="0"/>
              <a:t>RAS</a:t>
            </a:r>
            <a:r>
              <a:rPr lang="en-US" sz="1800" dirty="0"/>
              <a:t> and </a:t>
            </a:r>
            <a:r>
              <a:rPr lang="en-US" sz="1800" b="1" dirty="0"/>
              <a:t>Reference</a:t>
            </a:r>
            <a:r>
              <a:rPr lang="en-US" sz="1800" dirty="0"/>
              <a:t> coordinate systems by matching the corresponding landmarks</a:t>
            </a:r>
          </a:p>
          <a:p>
            <a:pPr lvl="1"/>
            <a:r>
              <a:rPr lang="en-US" sz="1800" dirty="0"/>
              <a:t>Outcome of registration is a matrix that transforms coordinates from the Reference coordinate system to the RAS coordinate system (</a:t>
            </a:r>
            <a:r>
              <a:rPr lang="en-US" sz="1800" b="1" i="1" dirty="0" err="1"/>
              <a:t>T</a:t>
            </a:r>
            <a:r>
              <a:rPr lang="en-US" sz="1800" b="1" i="1" baseline="-25000" dirty="0" err="1"/>
              <a:t>Ref,RAS</a:t>
            </a:r>
            <a:r>
              <a:rPr lang="en-US" sz="1800" dirty="0"/>
              <a:t>)</a:t>
            </a: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597EAE-D8BC-FC4B-926D-3B2D2E506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979707-40A7-4F48-8B7C-76504B1C05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53" t="33383" r="28283" b="7465"/>
          <a:stretch/>
        </p:blipFill>
        <p:spPr>
          <a:xfrm>
            <a:off x="6653744" y="2726943"/>
            <a:ext cx="2033056" cy="20845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35320B-9EBD-1240-99A6-B3CEE4C9AE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238" t="13691" r="15941" b="32400"/>
          <a:stretch/>
        </p:blipFill>
        <p:spPr>
          <a:xfrm>
            <a:off x="4572000" y="978006"/>
            <a:ext cx="2033056" cy="20806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744907-DBD6-EE46-B92E-3BD13F9D5C9D}"/>
              </a:ext>
            </a:extLst>
          </p:cNvPr>
          <p:cNvSpPr txBox="1"/>
          <p:nvPr/>
        </p:nvSpPr>
        <p:spPr>
          <a:xfrm>
            <a:off x="5005088" y="3058109"/>
            <a:ext cx="1220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Image (RAS)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F54D3C-F469-2444-92CE-C67E8988A58A}"/>
              </a:ext>
            </a:extLst>
          </p:cNvPr>
          <p:cNvSpPr txBox="1"/>
          <p:nvPr/>
        </p:nvSpPr>
        <p:spPr>
          <a:xfrm>
            <a:off x="6742451" y="4806440"/>
            <a:ext cx="1656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Robot (Reference)</a:t>
            </a: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7FAD7258-7027-474F-A0EE-1A4775D1AEE8}"/>
              </a:ext>
            </a:extLst>
          </p:cNvPr>
          <p:cNvSpPr/>
          <p:nvPr/>
        </p:nvSpPr>
        <p:spPr>
          <a:xfrm>
            <a:off x="6211614" y="2572932"/>
            <a:ext cx="1305385" cy="1734207"/>
          </a:xfrm>
          <a:custGeom>
            <a:avLst/>
            <a:gdLst>
              <a:gd name="connsiteX0" fmla="*/ 0 w 1305385"/>
              <a:gd name="connsiteY0" fmla="*/ 0 h 1734207"/>
              <a:gd name="connsiteX1" fmla="*/ 674764 w 1305385"/>
              <a:gd name="connsiteY1" fmla="*/ 655846 h 1734207"/>
              <a:gd name="connsiteX2" fmla="*/ 1305385 w 1305385"/>
              <a:gd name="connsiteY2" fmla="*/ 1734207 h 1734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5385" h="1734207">
                <a:moveTo>
                  <a:pt x="0" y="0"/>
                </a:moveTo>
                <a:cubicBezTo>
                  <a:pt x="228600" y="183406"/>
                  <a:pt x="457200" y="366812"/>
                  <a:pt x="674764" y="655846"/>
                </a:cubicBezTo>
                <a:cubicBezTo>
                  <a:pt x="892328" y="944880"/>
                  <a:pt x="1098856" y="1339543"/>
                  <a:pt x="1305385" y="1734207"/>
                </a:cubicBezTo>
              </a:path>
            </a:pathLst>
          </a:custGeom>
          <a:noFill/>
          <a:ln w="1905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4867BFFB-1C5D-BF46-A099-0F17292C45A8}"/>
              </a:ext>
            </a:extLst>
          </p:cNvPr>
          <p:cNvSpPr/>
          <p:nvPr/>
        </p:nvSpPr>
        <p:spPr>
          <a:xfrm>
            <a:off x="6135939" y="2131498"/>
            <a:ext cx="1494571" cy="2099967"/>
          </a:xfrm>
          <a:custGeom>
            <a:avLst/>
            <a:gdLst>
              <a:gd name="connsiteX0" fmla="*/ 0 w 1494571"/>
              <a:gd name="connsiteY0" fmla="*/ 0 h 2099967"/>
              <a:gd name="connsiteX1" fmla="*/ 1147730 w 1494571"/>
              <a:gd name="connsiteY1" fmla="*/ 674764 h 2099967"/>
              <a:gd name="connsiteX2" fmla="*/ 1494571 w 1494571"/>
              <a:gd name="connsiteY2" fmla="*/ 2099967 h 2099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4571" h="2099967">
                <a:moveTo>
                  <a:pt x="0" y="0"/>
                </a:moveTo>
                <a:cubicBezTo>
                  <a:pt x="449317" y="162385"/>
                  <a:pt x="898635" y="324770"/>
                  <a:pt x="1147730" y="674764"/>
                </a:cubicBezTo>
                <a:cubicBezTo>
                  <a:pt x="1396825" y="1024758"/>
                  <a:pt x="1445698" y="1562362"/>
                  <a:pt x="1494571" y="2099967"/>
                </a:cubicBezTo>
              </a:path>
            </a:pathLst>
          </a:custGeom>
          <a:noFill/>
          <a:ln w="1905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7FE93CF1-04AC-9B44-AE25-61C9CA0A8E47}"/>
              </a:ext>
            </a:extLst>
          </p:cNvPr>
          <p:cNvSpPr/>
          <p:nvPr/>
        </p:nvSpPr>
        <p:spPr>
          <a:xfrm>
            <a:off x="5694505" y="2213479"/>
            <a:ext cx="1854025" cy="1627001"/>
          </a:xfrm>
          <a:custGeom>
            <a:avLst/>
            <a:gdLst>
              <a:gd name="connsiteX0" fmla="*/ 0 w 1854025"/>
              <a:gd name="connsiteY0" fmla="*/ 0 h 1627001"/>
              <a:gd name="connsiteX1" fmla="*/ 1317997 w 1854025"/>
              <a:gd name="connsiteY1" fmla="*/ 605395 h 1627001"/>
              <a:gd name="connsiteX2" fmla="*/ 1854025 w 1854025"/>
              <a:gd name="connsiteY2" fmla="*/ 1627001 h 162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54025" h="1627001">
                <a:moveTo>
                  <a:pt x="0" y="0"/>
                </a:moveTo>
                <a:cubicBezTo>
                  <a:pt x="504496" y="167114"/>
                  <a:pt x="1008993" y="334228"/>
                  <a:pt x="1317997" y="605395"/>
                </a:cubicBezTo>
                <a:cubicBezTo>
                  <a:pt x="1627001" y="876562"/>
                  <a:pt x="1740513" y="1251781"/>
                  <a:pt x="1854025" y="1627001"/>
                </a:cubicBezTo>
              </a:path>
            </a:pathLst>
          </a:custGeom>
          <a:noFill/>
          <a:ln w="1905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DCE50F29-D2C7-A64A-9D54-F33B01BC5704}"/>
              </a:ext>
            </a:extLst>
          </p:cNvPr>
          <p:cNvSpPr/>
          <p:nvPr/>
        </p:nvSpPr>
        <p:spPr>
          <a:xfrm>
            <a:off x="5259377" y="2175641"/>
            <a:ext cx="2194560" cy="1664839"/>
          </a:xfrm>
          <a:custGeom>
            <a:avLst/>
            <a:gdLst>
              <a:gd name="connsiteX0" fmla="*/ 0 w 2194560"/>
              <a:gd name="connsiteY0" fmla="*/ 0 h 1664839"/>
              <a:gd name="connsiteX1" fmla="*/ 1425202 w 2194560"/>
              <a:gd name="connsiteY1" fmla="*/ 731520 h 1664839"/>
              <a:gd name="connsiteX2" fmla="*/ 2194560 w 2194560"/>
              <a:gd name="connsiteY2" fmla="*/ 1664839 h 1664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94560" h="1664839">
                <a:moveTo>
                  <a:pt x="0" y="0"/>
                </a:moveTo>
                <a:cubicBezTo>
                  <a:pt x="529721" y="227023"/>
                  <a:pt x="1059442" y="454047"/>
                  <a:pt x="1425202" y="731520"/>
                </a:cubicBezTo>
                <a:cubicBezTo>
                  <a:pt x="1790962" y="1008993"/>
                  <a:pt x="1992761" y="1336916"/>
                  <a:pt x="2194560" y="1664839"/>
                </a:cubicBezTo>
              </a:path>
            </a:pathLst>
          </a:custGeom>
          <a:noFill/>
          <a:ln w="1905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BA11F7D9-46E3-C249-BF7E-AA2BF6E027FA}"/>
              </a:ext>
            </a:extLst>
          </p:cNvPr>
          <p:cNvSpPr/>
          <p:nvPr/>
        </p:nvSpPr>
        <p:spPr>
          <a:xfrm>
            <a:off x="5171090" y="2617076"/>
            <a:ext cx="2087354" cy="1336916"/>
          </a:xfrm>
          <a:custGeom>
            <a:avLst/>
            <a:gdLst>
              <a:gd name="connsiteX0" fmla="*/ 0 w 2087354"/>
              <a:gd name="connsiteY0" fmla="*/ 0 h 1336916"/>
              <a:gd name="connsiteX1" fmla="*/ 1261241 w 2087354"/>
              <a:gd name="connsiteY1" fmla="*/ 510803 h 1336916"/>
              <a:gd name="connsiteX2" fmla="*/ 2087354 w 2087354"/>
              <a:gd name="connsiteY2" fmla="*/ 1336916 h 1336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87354" h="1336916">
                <a:moveTo>
                  <a:pt x="0" y="0"/>
                </a:moveTo>
                <a:cubicBezTo>
                  <a:pt x="456674" y="143992"/>
                  <a:pt x="913349" y="287984"/>
                  <a:pt x="1261241" y="510803"/>
                </a:cubicBezTo>
                <a:cubicBezTo>
                  <a:pt x="1609133" y="733622"/>
                  <a:pt x="1848243" y="1035269"/>
                  <a:pt x="2087354" y="1336916"/>
                </a:cubicBezTo>
              </a:path>
            </a:pathLst>
          </a:custGeom>
          <a:noFill/>
          <a:ln w="1905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8FB122-85C5-0847-B772-30D191F4242B}"/>
              </a:ext>
            </a:extLst>
          </p:cNvPr>
          <p:cNvSpPr txBox="1"/>
          <p:nvPr/>
        </p:nvSpPr>
        <p:spPr>
          <a:xfrm>
            <a:off x="6869482" y="2048970"/>
            <a:ext cx="1168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err="1"/>
              <a:t>T</a:t>
            </a:r>
            <a:r>
              <a:rPr lang="en-US" sz="2400" i="1" baseline="-25000" dirty="0" err="1"/>
              <a:t>Ref,RAS</a:t>
            </a:r>
            <a:endParaRPr lang="en-US" sz="2400" i="1" baseline="-25000" dirty="0"/>
          </a:p>
        </p:txBody>
      </p:sp>
    </p:spTree>
    <p:extLst>
      <p:ext uri="{BB962C8B-B14F-4D97-AF65-F5344CB8AC3E}">
        <p14:creationId xmlns:p14="http://schemas.microsoft.com/office/powerpoint/2010/main" val="3459090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3CE3AD-184C-6647-B798-418DD51F4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332" y="796841"/>
            <a:ext cx="6991519" cy="390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0980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43883-53C0-CE47-9775-C5D7077E2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Connecting from 3D Slicer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1F77B-8079-5E4B-A839-61A470E9B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 3D Slicer, Open “Modules” -&gt; “IGT” -&gt; “</a:t>
            </a:r>
            <a:r>
              <a:rPr lang="en-US" sz="2400" dirty="0" err="1"/>
              <a:t>OpenIGTLink</a:t>
            </a:r>
            <a:r>
              <a:rPr lang="en-US" sz="2400" dirty="0"/>
              <a:t> IF”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0C2A2D-C110-6D4F-8035-6B88A791E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BD6526-BD1C-3D4F-8F8D-A63FDF44D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588" y="1517904"/>
            <a:ext cx="2202026" cy="30689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A67D0E-F072-F24B-997E-8932C44BD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7456" y="1517904"/>
            <a:ext cx="2061274" cy="3016925"/>
          </a:xfrm>
          <a:prstGeom prst="rect">
            <a:avLst/>
          </a:prstGeom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2D77F2FD-1118-6645-82DB-5C9A283D14F9}"/>
              </a:ext>
            </a:extLst>
          </p:cNvPr>
          <p:cNvSpPr/>
          <p:nvPr/>
        </p:nvSpPr>
        <p:spPr>
          <a:xfrm>
            <a:off x="4455999" y="2709524"/>
            <a:ext cx="576072" cy="93268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0947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980CE-ADC8-C346-9877-62B47DD3A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Connecting from 3D Slicer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55E91-3490-7B4A-8FBB-688B8CE7E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3" y="978006"/>
            <a:ext cx="5365030" cy="3702002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Configure a connector node and configure: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After configuring the node, click “Active”. If successful, the status becomes “ON”.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3F04B5-3F7F-A44E-8D7F-C84F24FCA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51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A4B0A6E-4EB2-A544-A06D-8503AE2796CA}"/>
              </a:ext>
            </a:extLst>
          </p:cNvPr>
          <p:cNvGraphicFramePr>
            <a:graphicFrameLocks noGrp="1"/>
          </p:cNvGraphicFramePr>
          <p:nvPr/>
        </p:nvGraphicFramePr>
        <p:xfrm>
          <a:off x="909840" y="1720541"/>
          <a:ext cx="4148254" cy="1524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67883">
                  <a:extLst>
                    <a:ext uri="{9D8B030D-6E8A-4147-A177-3AD203B41FA5}">
                      <a16:colId xmlns:a16="http://schemas.microsoft.com/office/drawing/2014/main" val="3783005455"/>
                    </a:ext>
                  </a:extLst>
                </a:gridCol>
                <a:gridCol w="2780371">
                  <a:extLst>
                    <a:ext uri="{9D8B030D-6E8A-4147-A177-3AD203B41FA5}">
                      <a16:colId xmlns:a16="http://schemas.microsoft.com/office/drawing/2014/main" val="540932922"/>
                    </a:ext>
                  </a:extLst>
                </a:gridCol>
              </a:tblGrid>
              <a:tr h="289033">
                <a:tc>
                  <a:txBody>
                    <a:bodyPr/>
                    <a:lstStyle/>
                    <a:p>
                      <a:r>
                        <a:rPr lang="en-US" sz="14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“</a:t>
                      </a:r>
                      <a:r>
                        <a:rPr lang="en-US" sz="1400" dirty="0" err="1"/>
                        <a:t>IGTLConnector</a:t>
                      </a:r>
                      <a:r>
                        <a:rPr lang="en-US" sz="1400" dirty="0"/>
                        <a:t>” (default)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664210"/>
                  </a:ext>
                </a:extLst>
              </a:tr>
              <a:tr h="289033">
                <a:tc>
                  <a:txBody>
                    <a:bodyPr/>
                    <a:lstStyle/>
                    <a:p>
                      <a:r>
                        <a:rPr lang="en-US" sz="14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“Client” (default)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06057"/>
                  </a:ext>
                </a:extLst>
              </a:tr>
              <a:tr h="289033">
                <a:tc>
                  <a:txBody>
                    <a:bodyPr/>
                    <a:lstStyle/>
                    <a:p>
                      <a:r>
                        <a:rPr lang="en-US" sz="140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Unchecked (default)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937808"/>
                  </a:ext>
                </a:extLst>
              </a:tr>
              <a:tr h="289033">
                <a:tc>
                  <a:txBody>
                    <a:bodyPr/>
                    <a:lstStyle/>
                    <a:p>
                      <a:r>
                        <a:rPr lang="en-US" sz="1400" dirty="0"/>
                        <a:t>Hostname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“localhost” (if Docker is used)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686446"/>
                  </a:ext>
                </a:extLst>
              </a:tr>
              <a:tr h="289033">
                <a:tc>
                  <a:txBody>
                    <a:bodyPr/>
                    <a:lstStyle/>
                    <a:p>
                      <a:r>
                        <a:rPr lang="en-US" sz="1400" dirty="0"/>
                        <a:t>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“28944”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060588"/>
                  </a:ext>
                </a:extLst>
              </a:tr>
            </a:tbl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D287476D-8B0F-FF42-8FBD-21C5FE49F8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052"/>
          <a:stretch/>
        </p:blipFill>
        <p:spPr>
          <a:xfrm>
            <a:off x="5555770" y="754090"/>
            <a:ext cx="2769613" cy="2911590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00B14B64-3862-B24B-86C9-D554EEECCFA6}"/>
              </a:ext>
            </a:extLst>
          </p:cNvPr>
          <p:cNvSpPr/>
          <p:nvPr/>
        </p:nvSpPr>
        <p:spPr>
          <a:xfrm>
            <a:off x="5527598" y="2340917"/>
            <a:ext cx="505521" cy="2973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D15BAB2-1AB9-DC4E-B81F-B0C34DE9320F}"/>
              </a:ext>
            </a:extLst>
          </p:cNvPr>
          <p:cNvSpPr/>
          <p:nvPr/>
        </p:nvSpPr>
        <p:spPr>
          <a:xfrm>
            <a:off x="7474459" y="2970349"/>
            <a:ext cx="505521" cy="2365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844565-68D0-8E41-9C6C-5D94C6AE3C1B}"/>
              </a:ext>
            </a:extLst>
          </p:cNvPr>
          <p:cNvSpPr txBox="1"/>
          <p:nvPr/>
        </p:nvSpPr>
        <p:spPr>
          <a:xfrm>
            <a:off x="6020466" y="2191586"/>
            <a:ext cx="2011862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If there is no connector, Click “+”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7B61BDF-F078-524B-8447-BBD0DABCDEAF}"/>
              </a:ext>
            </a:extLst>
          </p:cNvPr>
          <p:cNvSpPr txBox="1"/>
          <p:nvPr/>
        </p:nvSpPr>
        <p:spPr>
          <a:xfrm>
            <a:off x="7747233" y="3152774"/>
            <a:ext cx="1370888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Change port to</a:t>
            </a:r>
          </a:p>
          <a:p>
            <a:r>
              <a:rPr lang="en-US" sz="1200" dirty="0">
                <a:solidFill>
                  <a:srgbClr val="FF0000"/>
                </a:solidFill>
              </a:rPr>
              <a:t>28944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1FC4A35-3778-CF4C-BE13-E80370CD78B7}"/>
              </a:ext>
            </a:extLst>
          </p:cNvPr>
          <p:cNvSpPr/>
          <p:nvPr/>
        </p:nvSpPr>
        <p:spPr>
          <a:xfrm>
            <a:off x="5837268" y="2848377"/>
            <a:ext cx="437602" cy="2157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FB1BF1-42E9-AB43-A5F2-61E29C665536}"/>
              </a:ext>
            </a:extLst>
          </p:cNvPr>
          <p:cNvSpPr txBox="1"/>
          <p:nvPr/>
        </p:nvSpPr>
        <p:spPr>
          <a:xfrm>
            <a:off x="6154508" y="3031898"/>
            <a:ext cx="1255472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Click “Active”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465B878-3F12-6043-9EE7-78675A9767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069" b="61377"/>
          <a:stretch/>
        </p:blipFill>
        <p:spPr>
          <a:xfrm>
            <a:off x="5750069" y="4077146"/>
            <a:ext cx="3185623" cy="630178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133D78E8-6AE4-0A4D-A399-D9194DE1CCAF}"/>
              </a:ext>
            </a:extLst>
          </p:cNvPr>
          <p:cNvSpPr/>
          <p:nvPr/>
        </p:nvSpPr>
        <p:spPr>
          <a:xfrm>
            <a:off x="6876537" y="4332354"/>
            <a:ext cx="346803" cy="2157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98AB5B5-B0C2-4242-AE1B-2455F2C254A5}"/>
              </a:ext>
            </a:extLst>
          </p:cNvPr>
          <p:cNvSpPr txBox="1"/>
          <p:nvPr/>
        </p:nvSpPr>
        <p:spPr>
          <a:xfrm>
            <a:off x="6727310" y="4627558"/>
            <a:ext cx="1645002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Status indicates “ON”</a:t>
            </a:r>
          </a:p>
        </p:txBody>
      </p:sp>
      <p:sp>
        <p:nvSpPr>
          <p:cNvPr id="27" name="Right Arrow 26">
            <a:extLst>
              <a:ext uri="{FF2B5EF4-FFF2-40B4-BE49-F238E27FC236}">
                <a16:creationId xmlns:a16="http://schemas.microsoft.com/office/drawing/2014/main" id="{3D35D6F7-227A-ED47-A6E3-4644967D926F}"/>
              </a:ext>
            </a:extLst>
          </p:cNvPr>
          <p:cNvSpPr/>
          <p:nvPr/>
        </p:nvSpPr>
        <p:spPr>
          <a:xfrm rot="5400000">
            <a:off x="7098655" y="3368314"/>
            <a:ext cx="576072" cy="93268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0897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0ABB8-58B4-FB4E-85C8-2258F32C6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Registration Transform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069C8-8F53-EF4C-A9DF-A09BF0663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3" y="978006"/>
            <a:ext cx="8364707" cy="3702002"/>
          </a:xfrm>
        </p:spPr>
        <p:txBody>
          <a:bodyPr>
            <a:normAutofit/>
          </a:bodyPr>
          <a:lstStyle/>
          <a:p>
            <a:r>
              <a:rPr lang="en-US" sz="2400" dirty="0"/>
              <a:t>Open “Transforms” module.</a:t>
            </a:r>
          </a:p>
          <a:p>
            <a:r>
              <a:rPr lang="en-US" sz="2400" dirty="0"/>
              <a:t>Create a new transform as “</a:t>
            </a:r>
            <a:r>
              <a:rPr lang="en-US" sz="2400" dirty="0" err="1"/>
              <a:t>ReferenceToRas</a:t>
            </a:r>
            <a:r>
              <a:rPr lang="en-US" sz="2400" dirty="0"/>
              <a:t>”.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8E31CA-3A88-A64B-8DD4-08BE2585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A1170F-D1A8-2745-804C-4347D8C58B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3298"/>
          <a:stretch/>
        </p:blipFill>
        <p:spPr>
          <a:xfrm>
            <a:off x="593450" y="1882254"/>
            <a:ext cx="2477741" cy="27736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29924E-BDDF-C742-A44C-B9A5B19DAC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383"/>
          <a:stretch/>
        </p:blipFill>
        <p:spPr>
          <a:xfrm>
            <a:off x="3586115" y="1884385"/>
            <a:ext cx="2357429" cy="27736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F5A814-8E3F-A94B-ACB4-AB139243A8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9383"/>
          <a:stretch/>
        </p:blipFill>
        <p:spPr>
          <a:xfrm>
            <a:off x="6361757" y="1849909"/>
            <a:ext cx="2357429" cy="2773666"/>
          </a:xfrm>
          <a:prstGeom prst="rect">
            <a:avLst/>
          </a:prstGeom>
        </p:spPr>
      </p:pic>
      <p:sp>
        <p:nvSpPr>
          <p:cNvPr id="11" name="Right Arrow 10">
            <a:extLst>
              <a:ext uri="{FF2B5EF4-FFF2-40B4-BE49-F238E27FC236}">
                <a16:creationId xmlns:a16="http://schemas.microsoft.com/office/drawing/2014/main" id="{832E7A18-971B-F84F-BB64-7EF8D706C0B1}"/>
              </a:ext>
            </a:extLst>
          </p:cNvPr>
          <p:cNvSpPr/>
          <p:nvPr/>
        </p:nvSpPr>
        <p:spPr>
          <a:xfrm>
            <a:off x="3156375" y="3240387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BAD96F48-0B24-FD4C-AD76-8CE1004F9EB1}"/>
              </a:ext>
            </a:extLst>
          </p:cNvPr>
          <p:cNvSpPr/>
          <p:nvPr/>
        </p:nvSpPr>
        <p:spPr>
          <a:xfrm>
            <a:off x="5943544" y="3236742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424851C-611E-544F-90CD-B331BF4EB895}"/>
              </a:ext>
            </a:extLst>
          </p:cNvPr>
          <p:cNvSpPr/>
          <p:nvPr/>
        </p:nvSpPr>
        <p:spPr>
          <a:xfrm>
            <a:off x="1382687" y="3051314"/>
            <a:ext cx="754226" cy="30123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694272-1161-7744-B92E-142E0348857F}"/>
              </a:ext>
            </a:extLst>
          </p:cNvPr>
          <p:cNvSpPr txBox="1"/>
          <p:nvPr/>
        </p:nvSpPr>
        <p:spPr>
          <a:xfrm>
            <a:off x="583011" y="3475617"/>
            <a:ext cx="1693985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Select “Transforms” from Modules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2D0D364-1CDE-2049-99ED-AACAB3D7DD4F}"/>
              </a:ext>
            </a:extLst>
          </p:cNvPr>
          <p:cNvSpPr/>
          <p:nvPr/>
        </p:nvSpPr>
        <p:spPr>
          <a:xfrm>
            <a:off x="3879958" y="3442721"/>
            <a:ext cx="1013012" cy="30123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5D4E7D-19E0-7D4A-A782-88734DCBAE14}"/>
              </a:ext>
            </a:extLst>
          </p:cNvPr>
          <p:cNvSpPr txBox="1"/>
          <p:nvPr/>
        </p:nvSpPr>
        <p:spPr>
          <a:xfrm>
            <a:off x="3364321" y="3870626"/>
            <a:ext cx="2801015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Select “Create new </a:t>
            </a:r>
            <a:r>
              <a:rPr lang="en-US" sz="1200" dirty="0" err="1">
                <a:solidFill>
                  <a:srgbClr val="FF0000"/>
                </a:solidFill>
              </a:rPr>
              <a:t>LinearTransform</a:t>
            </a:r>
            <a:r>
              <a:rPr lang="en-US" sz="1200" dirty="0">
                <a:solidFill>
                  <a:srgbClr val="FF0000"/>
                </a:solidFill>
              </a:rPr>
              <a:t> as..” from “Active Transform”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4D947E0-8EBA-C24C-B133-047269F237D4}"/>
              </a:ext>
            </a:extLst>
          </p:cNvPr>
          <p:cNvSpPr/>
          <p:nvPr/>
        </p:nvSpPr>
        <p:spPr>
          <a:xfrm>
            <a:off x="3521342" y="2678390"/>
            <a:ext cx="1013012" cy="30123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46CB3E8-1D96-E24C-A972-5F587E91464C}"/>
              </a:ext>
            </a:extLst>
          </p:cNvPr>
          <p:cNvCxnSpPr/>
          <p:nvPr/>
        </p:nvCxnSpPr>
        <p:spPr>
          <a:xfrm>
            <a:off x="4104861" y="3051314"/>
            <a:ext cx="149087" cy="3914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5FD95127-C29C-7C4A-9F3E-D810133DFF48}"/>
              </a:ext>
            </a:extLst>
          </p:cNvPr>
          <p:cNvSpPr/>
          <p:nvPr/>
        </p:nvSpPr>
        <p:spPr>
          <a:xfrm>
            <a:off x="7070311" y="3274789"/>
            <a:ext cx="754226" cy="22723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53197D-3E45-2344-B1B1-B685068542B0}"/>
              </a:ext>
            </a:extLst>
          </p:cNvPr>
          <p:cNvSpPr txBox="1"/>
          <p:nvPr/>
        </p:nvSpPr>
        <p:spPr>
          <a:xfrm>
            <a:off x="7312326" y="2665966"/>
            <a:ext cx="1693985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Enter “</a:t>
            </a:r>
            <a:r>
              <a:rPr lang="en-US" sz="1200" dirty="0" err="1">
                <a:solidFill>
                  <a:srgbClr val="FF0000"/>
                </a:solidFill>
              </a:rPr>
              <a:t>ReferenceToRas</a:t>
            </a:r>
            <a:r>
              <a:rPr lang="en-US" sz="1200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DE434B8-D406-6942-A710-684DD984905E}"/>
              </a:ext>
            </a:extLst>
          </p:cNvPr>
          <p:cNvSpPr/>
          <p:nvPr/>
        </p:nvSpPr>
        <p:spPr>
          <a:xfrm>
            <a:off x="7250399" y="3464824"/>
            <a:ext cx="562829" cy="21669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63D49CB-CF49-4340-A782-1E3F55D6344B}"/>
              </a:ext>
            </a:extLst>
          </p:cNvPr>
          <p:cNvSpPr txBox="1"/>
          <p:nvPr/>
        </p:nvSpPr>
        <p:spPr>
          <a:xfrm>
            <a:off x="7741729" y="3743955"/>
            <a:ext cx="1047240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4. Click “OK”</a:t>
            </a:r>
          </a:p>
        </p:txBody>
      </p:sp>
    </p:spTree>
    <p:extLst>
      <p:ext uri="{BB962C8B-B14F-4D97-AF65-F5344CB8AC3E}">
        <p14:creationId xmlns:p14="http://schemas.microsoft.com/office/powerpoint/2010/main" val="36975368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92649-28E2-1B46-B6FB-0BB46D7F4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Registration Transform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FCF1-E4FD-7C4E-BAF8-5B7139E29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 “Apply transform” frame, move the all links of the robot and their transforms to ”Transformed”.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8AE2AB-49C3-684F-A3DC-C758612D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0954E7-0ABE-E54C-AD38-2E21F4ED27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29291"/>
          <a:stretch/>
        </p:blipFill>
        <p:spPr>
          <a:xfrm>
            <a:off x="1121437" y="1684960"/>
            <a:ext cx="2928944" cy="30260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5B2D13-3C35-6D4D-AD29-0B75E43FFA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291"/>
          <a:stretch/>
        </p:blipFill>
        <p:spPr>
          <a:xfrm>
            <a:off x="5138168" y="1684960"/>
            <a:ext cx="2928944" cy="3026081"/>
          </a:xfrm>
          <a:prstGeom prst="rect">
            <a:avLst/>
          </a:prstGeom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FC5DF825-2BC2-FD44-9F5C-E20C9266E277}"/>
              </a:ext>
            </a:extLst>
          </p:cNvPr>
          <p:cNvSpPr/>
          <p:nvPr/>
        </p:nvSpPr>
        <p:spPr>
          <a:xfrm>
            <a:off x="4478075" y="3142212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1B13DD7-0875-7A49-876B-68D3C37DE63B}"/>
              </a:ext>
            </a:extLst>
          </p:cNvPr>
          <p:cNvSpPr/>
          <p:nvPr/>
        </p:nvSpPr>
        <p:spPr>
          <a:xfrm>
            <a:off x="1143374" y="3500548"/>
            <a:ext cx="754226" cy="16605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72DE31-2184-C641-9057-B16A2D5B7492}"/>
              </a:ext>
            </a:extLst>
          </p:cNvPr>
          <p:cNvSpPr txBox="1"/>
          <p:nvPr/>
        </p:nvSpPr>
        <p:spPr>
          <a:xfrm>
            <a:off x="1690154" y="2670597"/>
            <a:ext cx="2025035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Open “Apply transform”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0104E5-D488-FF4B-8CD1-399C57A9F72D}"/>
              </a:ext>
            </a:extLst>
          </p:cNvPr>
          <p:cNvSpPr txBox="1"/>
          <p:nvPr/>
        </p:nvSpPr>
        <p:spPr>
          <a:xfrm>
            <a:off x="2272732" y="3144447"/>
            <a:ext cx="2025035" cy="196977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Select:</a:t>
            </a:r>
          </a:p>
          <a:p>
            <a:pPr marL="171450" indent="-171450">
              <a:buFontTx/>
              <a:buChar char="-"/>
            </a:pPr>
            <a:r>
              <a:rPr lang="en-US" sz="1100" dirty="0" err="1">
                <a:solidFill>
                  <a:srgbClr val="FF0000"/>
                </a:solidFill>
              </a:rPr>
              <a:t>forearm_link</a:t>
            </a:r>
            <a:endParaRPr lang="en-US" sz="1100" dirty="0">
              <a:solidFill>
                <a:srgbClr val="FF0000"/>
              </a:solidFill>
            </a:endParaRPr>
          </a:p>
          <a:p>
            <a:pPr marL="171450" indent="-171450">
              <a:buFontTx/>
              <a:buChar char="-"/>
            </a:pPr>
            <a:r>
              <a:rPr lang="en-US" sz="1100" dirty="0" err="1">
                <a:solidFill>
                  <a:srgbClr val="FF0000"/>
                </a:solidFill>
              </a:rPr>
              <a:t>shoulder_link</a:t>
            </a:r>
            <a:endParaRPr lang="en-US" sz="1100" dirty="0">
              <a:solidFill>
                <a:srgbClr val="FF0000"/>
              </a:solidFill>
            </a:endParaRPr>
          </a:p>
          <a:p>
            <a:pPr marL="171450" indent="-171450">
              <a:buFontTx/>
              <a:buChar char="-"/>
            </a:pPr>
            <a:r>
              <a:rPr lang="en-US" sz="1100" dirty="0" err="1">
                <a:solidFill>
                  <a:srgbClr val="FF0000"/>
                </a:solidFill>
              </a:rPr>
              <a:t>upper_arm_link</a:t>
            </a:r>
            <a:endParaRPr lang="en-US" sz="1100" dirty="0">
              <a:solidFill>
                <a:srgbClr val="FF0000"/>
              </a:solidFill>
            </a:endParaRPr>
          </a:p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wrist_1_link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wrist_2_link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wrist_3_link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needle</a:t>
            </a:r>
          </a:p>
          <a:p>
            <a:pPr marL="171450" indent="-171450">
              <a:buFontTx/>
              <a:buChar char="-"/>
            </a:pPr>
            <a:r>
              <a:rPr lang="en-US" sz="1100" dirty="0" err="1">
                <a:solidFill>
                  <a:srgbClr val="FF0000"/>
                </a:solidFill>
              </a:rPr>
              <a:t>needle_holder</a:t>
            </a:r>
            <a:endParaRPr lang="en-US" sz="1100" dirty="0">
              <a:solidFill>
                <a:srgbClr val="FF0000"/>
              </a:solidFill>
            </a:endParaRPr>
          </a:p>
          <a:p>
            <a:pPr marL="171450" indent="-171450">
              <a:buFontTx/>
              <a:buChar char="-"/>
            </a:pPr>
            <a:r>
              <a:rPr lang="en-US" sz="1100" dirty="0">
                <a:solidFill>
                  <a:srgbClr val="FF0000"/>
                </a:solidFill>
              </a:rPr>
              <a:t>tool0</a:t>
            </a:r>
          </a:p>
          <a:p>
            <a:pPr marL="171450" indent="-171450">
              <a:buFontTx/>
              <a:buChar char="-"/>
            </a:pPr>
            <a:r>
              <a:rPr lang="en-US" sz="1100" dirty="0" err="1">
                <a:solidFill>
                  <a:srgbClr val="FF0000"/>
                </a:solidFill>
              </a:rPr>
              <a:t>base_mm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111E24A-7CDD-4C43-ABB9-FEAAD5D7B853}"/>
              </a:ext>
            </a:extLst>
          </p:cNvPr>
          <p:cNvSpPr/>
          <p:nvPr/>
        </p:nvSpPr>
        <p:spPr>
          <a:xfrm>
            <a:off x="1032855" y="3812960"/>
            <a:ext cx="1195637" cy="7717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D31AA20-A4C3-4D4B-A71A-D4C2A6576780}"/>
              </a:ext>
            </a:extLst>
          </p:cNvPr>
          <p:cNvSpPr/>
          <p:nvPr/>
        </p:nvSpPr>
        <p:spPr>
          <a:xfrm>
            <a:off x="6440460" y="3733111"/>
            <a:ext cx="324360" cy="2447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A6D13A-7879-FA4A-AEAA-26A0ED9CC84B}"/>
              </a:ext>
            </a:extLst>
          </p:cNvPr>
          <p:cNvSpPr txBox="1"/>
          <p:nvPr/>
        </p:nvSpPr>
        <p:spPr>
          <a:xfrm>
            <a:off x="6440460" y="4415772"/>
            <a:ext cx="2025035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Click “-&gt;” button to move the links and transforms to “Transformed” </a:t>
            </a:r>
          </a:p>
        </p:txBody>
      </p:sp>
    </p:spTree>
    <p:extLst>
      <p:ext uri="{BB962C8B-B14F-4D97-AF65-F5344CB8AC3E}">
        <p14:creationId xmlns:p14="http://schemas.microsoft.com/office/powerpoint/2010/main" val="23380218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0E943-A84A-3C4D-A47A-AEF5A0460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Fiducial Registration Wizard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ABBE1-D2C3-0141-BCC3-AE52A66CF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Open ”IGT” -&gt; “Fiducial Registration Wizard”.</a:t>
            </a:r>
          </a:p>
          <a:p>
            <a:r>
              <a:rPr lang="en-US" sz="2400" dirty="0"/>
              <a:t>Change to “3D only” view.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E36A5-8F6F-FC48-8B4E-5CCBA19C6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54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AAFC92-7913-354C-BC20-E188C4CF41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876"/>
          <a:stretch/>
        </p:blipFill>
        <p:spPr>
          <a:xfrm>
            <a:off x="1263323" y="1843724"/>
            <a:ext cx="2543942" cy="29438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B89E2F-2FBD-144D-BF5D-0A4F06B47D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626"/>
          <a:stretch/>
        </p:blipFill>
        <p:spPr>
          <a:xfrm>
            <a:off x="5118177" y="1862849"/>
            <a:ext cx="2762500" cy="2943830"/>
          </a:xfrm>
          <a:prstGeom prst="rect">
            <a:avLst/>
          </a:prstGeom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D900D8FE-56C1-B44C-B615-15F64C627FFF}"/>
              </a:ext>
            </a:extLst>
          </p:cNvPr>
          <p:cNvSpPr/>
          <p:nvPr/>
        </p:nvSpPr>
        <p:spPr>
          <a:xfrm>
            <a:off x="4335430" y="3152151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7938F4-715F-F143-A6D1-E694E5B6F39D}"/>
              </a:ext>
            </a:extLst>
          </p:cNvPr>
          <p:cNvSpPr txBox="1"/>
          <p:nvPr/>
        </p:nvSpPr>
        <p:spPr>
          <a:xfrm>
            <a:off x="2636125" y="4378708"/>
            <a:ext cx="2273162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Open “IGT”-&gt;”Fiducial Registration Wizard”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30F96FC-9ED9-8446-ACCC-13734AE3571B}"/>
              </a:ext>
            </a:extLst>
          </p:cNvPr>
          <p:cNvSpPr/>
          <p:nvPr/>
        </p:nvSpPr>
        <p:spPr>
          <a:xfrm>
            <a:off x="2758269" y="4069487"/>
            <a:ext cx="1222139" cy="24250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578850C-AE26-1342-9CC2-59385576FC9B}"/>
              </a:ext>
            </a:extLst>
          </p:cNvPr>
          <p:cNvSpPr/>
          <p:nvPr/>
        </p:nvSpPr>
        <p:spPr>
          <a:xfrm>
            <a:off x="1990770" y="3815445"/>
            <a:ext cx="711901" cy="24250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9F8CE96-B0B9-6C49-97BA-3DA0DD704BD7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2702671" y="3952673"/>
            <a:ext cx="234576" cy="1523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36FC62D6-23B6-004A-A886-F4F876424336}"/>
              </a:ext>
            </a:extLst>
          </p:cNvPr>
          <p:cNvSpPr/>
          <p:nvPr/>
        </p:nvSpPr>
        <p:spPr>
          <a:xfrm>
            <a:off x="6033052" y="2009836"/>
            <a:ext cx="376923" cy="24250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CDDAD67-D250-4F49-BE15-2714759F43E8}"/>
              </a:ext>
            </a:extLst>
          </p:cNvPr>
          <p:cNvSpPr/>
          <p:nvPr/>
        </p:nvSpPr>
        <p:spPr>
          <a:xfrm>
            <a:off x="5888357" y="2769912"/>
            <a:ext cx="1222139" cy="24250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C8ADDA0-C09A-4D4F-A057-101F52FB7011}"/>
              </a:ext>
            </a:extLst>
          </p:cNvPr>
          <p:cNvCxnSpPr>
            <a:cxnSpLocks/>
            <a:stCxn id="17" idx="4"/>
            <a:endCxn id="18" idx="0"/>
          </p:cNvCxnSpPr>
          <p:nvPr/>
        </p:nvCxnSpPr>
        <p:spPr>
          <a:xfrm>
            <a:off x="6221514" y="2252338"/>
            <a:ext cx="277913" cy="5175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0DBC0DC-76F0-194C-971F-AB41853DCF7A}"/>
              </a:ext>
            </a:extLst>
          </p:cNvPr>
          <p:cNvSpPr txBox="1"/>
          <p:nvPr/>
        </p:nvSpPr>
        <p:spPr>
          <a:xfrm>
            <a:off x="6495035" y="3169888"/>
            <a:ext cx="1803422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Select “3D only” view</a:t>
            </a:r>
          </a:p>
        </p:txBody>
      </p:sp>
    </p:spTree>
    <p:extLst>
      <p:ext uri="{BB962C8B-B14F-4D97-AF65-F5344CB8AC3E}">
        <p14:creationId xmlns:p14="http://schemas.microsoft.com/office/powerpoint/2010/main" val="5791568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291E1-4297-0B46-B975-43C40A625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Fiducial Lists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53577-00F0-9044-92D8-D7DAD80AD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Create a fiducial list for robot as “</a:t>
            </a:r>
            <a:r>
              <a:rPr lang="en-US" sz="2400" dirty="0" err="1"/>
              <a:t>ReferencePoints</a:t>
            </a:r>
            <a:r>
              <a:rPr lang="en-US" sz="2400" dirty="0"/>
              <a:t>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74412-378A-3847-9596-E16066C15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55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65F411-DF91-9C47-AF4E-A10B5A0D85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37979"/>
          <a:stretch/>
        </p:blipFill>
        <p:spPr>
          <a:xfrm>
            <a:off x="873523" y="1489967"/>
            <a:ext cx="3341788" cy="31900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46F1AF-ED1D-F94F-B9E1-8B06EC2372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37979"/>
          <a:stretch/>
        </p:blipFill>
        <p:spPr>
          <a:xfrm>
            <a:off x="5348987" y="1489967"/>
            <a:ext cx="3105172" cy="3190041"/>
          </a:xfrm>
          <a:prstGeom prst="rect">
            <a:avLst/>
          </a:prstGeom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4BC32669-3079-0748-ACE1-27C00A59DDF3}"/>
              </a:ext>
            </a:extLst>
          </p:cNvPr>
          <p:cNvSpPr/>
          <p:nvPr/>
        </p:nvSpPr>
        <p:spPr>
          <a:xfrm>
            <a:off x="4746207" y="3261480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0EB5EB-A267-D94A-A5FB-E2ACDD909E65}"/>
              </a:ext>
            </a:extLst>
          </p:cNvPr>
          <p:cNvSpPr txBox="1"/>
          <p:nvPr/>
        </p:nvSpPr>
        <p:spPr>
          <a:xfrm>
            <a:off x="2473045" y="4094995"/>
            <a:ext cx="2273162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Select “Create new </a:t>
            </a:r>
            <a:r>
              <a:rPr lang="en-US" sz="1200" dirty="0" err="1">
                <a:solidFill>
                  <a:srgbClr val="FF0000"/>
                </a:solidFill>
              </a:rPr>
              <a:t>MarkupsFiducials</a:t>
            </a:r>
            <a:r>
              <a:rPr lang="en-US" sz="1200" dirty="0">
                <a:solidFill>
                  <a:srgbClr val="FF0000"/>
                </a:solidFill>
              </a:rPr>
              <a:t> as …”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56EF41C-5C6D-9642-A4A1-305D4F5D6F7D}"/>
              </a:ext>
            </a:extLst>
          </p:cNvPr>
          <p:cNvSpPr/>
          <p:nvPr/>
        </p:nvSpPr>
        <p:spPr>
          <a:xfrm>
            <a:off x="692269" y="3810933"/>
            <a:ext cx="2525660" cy="24254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76CDBA-06D1-3A4D-82B2-45E6ECE9F7F5}"/>
              </a:ext>
            </a:extLst>
          </p:cNvPr>
          <p:cNvSpPr txBox="1"/>
          <p:nvPr/>
        </p:nvSpPr>
        <p:spPr>
          <a:xfrm>
            <a:off x="2018150" y="3122980"/>
            <a:ext cx="1877989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Open “From fiducials”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9267C8F-9095-584A-9BC1-E3D082FFB191}"/>
              </a:ext>
            </a:extLst>
          </p:cNvPr>
          <p:cNvSpPr/>
          <p:nvPr/>
        </p:nvSpPr>
        <p:spPr>
          <a:xfrm>
            <a:off x="947450" y="3261480"/>
            <a:ext cx="937902" cy="1601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990709-5F8E-2E40-810B-CE6FE34BE2DB}"/>
              </a:ext>
            </a:extLst>
          </p:cNvPr>
          <p:cNvSpPr txBox="1"/>
          <p:nvPr/>
        </p:nvSpPr>
        <p:spPr>
          <a:xfrm>
            <a:off x="6742215" y="3015068"/>
            <a:ext cx="2011239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Enter “</a:t>
            </a:r>
            <a:r>
              <a:rPr lang="en-US" sz="1200" dirty="0" err="1">
                <a:solidFill>
                  <a:srgbClr val="FF0000"/>
                </a:solidFill>
              </a:rPr>
              <a:t>ReferencePoints</a:t>
            </a:r>
            <a:r>
              <a:rPr lang="en-US" sz="1200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C2D9DD8-1330-6F44-85A7-BB1AE6D32872}"/>
              </a:ext>
            </a:extLst>
          </p:cNvPr>
          <p:cNvSpPr/>
          <p:nvPr/>
        </p:nvSpPr>
        <p:spPr>
          <a:xfrm>
            <a:off x="6035513" y="3372250"/>
            <a:ext cx="937902" cy="1601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C805B66-0F38-EB4F-8437-158617C6DF05}"/>
              </a:ext>
            </a:extLst>
          </p:cNvPr>
          <p:cNvSpPr/>
          <p:nvPr/>
        </p:nvSpPr>
        <p:spPr>
          <a:xfrm>
            <a:off x="6334204" y="3549003"/>
            <a:ext cx="562829" cy="21669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222F71-4E46-F640-9FBE-84A24D946BF8}"/>
              </a:ext>
            </a:extLst>
          </p:cNvPr>
          <p:cNvSpPr txBox="1"/>
          <p:nvPr/>
        </p:nvSpPr>
        <p:spPr>
          <a:xfrm>
            <a:off x="6825534" y="3828134"/>
            <a:ext cx="1047240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4. Click “OK”</a:t>
            </a:r>
          </a:p>
        </p:txBody>
      </p:sp>
    </p:spTree>
    <p:extLst>
      <p:ext uri="{BB962C8B-B14F-4D97-AF65-F5344CB8AC3E}">
        <p14:creationId xmlns:p14="http://schemas.microsoft.com/office/powerpoint/2010/main" val="19849948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621DC57-A262-D447-9C09-32B11D1407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7979"/>
          <a:stretch/>
        </p:blipFill>
        <p:spPr>
          <a:xfrm>
            <a:off x="5368415" y="1489967"/>
            <a:ext cx="3347735" cy="31900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5EB43A-2CAA-F14C-974C-72D4728569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737" b="26470"/>
          <a:stretch/>
        </p:blipFill>
        <p:spPr>
          <a:xfrm>
            <a:off x="805124" y="1655952"/>
            <a:ext cx="3335842" cy="30240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B291E1-4297-0B46-B975-43C40A625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Fiducial Lists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53577-00F0-9044-92D8-D7DAD80AD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Create a fiducial list for image as “</a:t>
            </a:r>
            <a:r>
              <a:rPr lang="en-US" sz="2400" dirty="0" err="1"/>
              <a:t>RasPoints</a:t>
            </a:r>
            <a:r>
              <a:rPr lang="en-US" sz="2400" dirty="0"/>
              <a:t>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74412-378A-3847-9596-E16066C15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4BC32669-3079-0748-ACE1-27C00A59DDF3}"/>
              </a:ext>
            </a:extLst>
          </p:cNvPr>
          <p:cNvSpPr/>
          <p:nvPr/>
        </p:nvSpPr>
        <p:spPr>
          <a:xfrm>
            <a:off x="4659181" y="3030595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0EB5EB-A267-D94A-A5FB-E2ACDD909E65}"/>
              </a:ext>
            </a:extLst>
          </p:cNvPr>
          <p:cNvSpPr txBox="1"/>
          <p:nvPr/>
        </p:nvSpPr>
        <p:spPr>
          <a:xfrm>
            <a:off x="2956919" y="4426111"/>
            <a:ext cx="2273162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Select “Create new </a:t>
            </a:r>
            <a:r>
              <a:rPr lang="en-US" sz="1200" dirty="0" err="1">
                <a:solidFill>
                  <a:srgbClr val="FF0000"/>
                </a:solidFill>
              </a:rPr>
              <a:t>MarkupsFiducials</a:t>
            </a:r>
            <a:r>
              <a:rPr lang="en-US" sz="1200" dirty="0">
                <a:solidFill>
                  <a:srgbClr val="FF0000"/>
                </a:solidFill>
              </a:rPr>
              <a:t> as …”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56EF41C-5C6D-9642-A4A1-305D4F5D6F7D}"/>
              </a:ext>
            </a:extLst>
          </p:cNvPr>
          <p:cNvSpPr/>
          <p:nvPr/>
        </p:nvSpPr>
        <p:spPr>
          <a:xfrm>
            <a:off x="755320" y="4141117"/>
            <a:ext cx="2525660" cy="24254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76CDBA-06D1-3A4D-82B2-45E6ECE9F7F5}"/>
              </a:ext>
            </a:extLst>
          </p:cNvPr>
          <p:cNvSpPr txBox="1"/>
          <p:nvPr/>
        </p:nvSpPr>
        <p:spPr>
          <a:xfrm>
            <a:off x="1793158" y="3249261"/>
            <a:ext cx="1877989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Open “To fiducials”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9267C8F-9095-584A-9BC1-E3D082FFB191}"/>
              </a:ext>
            </a:extLst>
          </p:cNvPr>
          <p:cNvSpPr/>
          <p:nvPr/>
        </p:nvSpPr>
        <p:spPr>
          <a:xfrm>
            <a:off x="825907" y="3476859"/>
            <a:ext cx="937902" cy="1601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990709-5F8E-2E40-810B-CE6FE34BE2DB}"/>
              </a:ext>
            </a:extLst>
          </p:cNvPr>
          <p:cNvSpPr txBox="1"/>
          <p:nvPr/>
        </p:nvSpPr>
        <p:spPr>
          <a:xfrm>
            <a:off x="6957054" y="3514563"/>
            <a:ext cx="2011239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Enter “</a:t>
            </a:r>
            <a:r>
              <a:rPr lang="en-US" sz="1200" dirty="0" err="1">
                <a:solidFill>
                  <a:srgbClr val="FF0000"/>
                </a:solidFill>
              </a:rPr>
              <a:t>RasPoints</a:t>
            </a:r>
            <a:r>
              <a:rPr lang="en-US" sz="1200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C2D9DD8-1330-6F44-85A7-BB1AE6D32872}"/>
              </a:ext>
            </a:extLst>
          </p:cNvPr>
          <p:cNvSpPr/>
          <p:nvPr/>
        </p:nvSpPr>
        <p:spPr>
          <a:xfrm>
            <a:off x="5869672" y="3796857"/>
            <a:ext cx="937902" cy="1601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03D7E3F-C49F-A84F-96C8-901FD9EF58C7}"/>
              </a:ext>
            </a:extLst>
          </p:cNvPr>
          <p:cNvSpPr/>
          <p:nvPr/>
        </p:nvSpPr>
        <p:spPr>
          <a:xfrm>
            <a:off x="6284462" y="3949697"/>
            <a:ext cx="562829" cy="21669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987D37-DD93-6C44-8E31-C506F3662887}"/>
              </a:ext>
            </a:extLst>
          </p:cNvPr>
          <p:cNvSpPr txBox="1"/>
          <p:nvPr/>
        </p:nvSpPr>
        <p:spPr>
          <a:xfrm>
            <a:off x="6775792" y="4228828"/>
            <a:ext cx="1047240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4. Click “OK”</a:t>
            </a:r>
          </a:p>
        </p:txBody>
      </p:sp>
    </p:spTree>
    <p:extLst>
      <p:ext uri="{BB962C8B-B14F-4D97-AF65-F5344CB8AC3E}">
        <p14:creationId xmlns:p14="http://schemas.microsoft.com/office/powerpoint/2010/main" val="35610206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FE59F-AEF7-6041-840E-76CF8E505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Selecting Landmarks on Image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658B9-5B3D-DC45-81A2-7DACBB90A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Click five fiducial markers on the skull in the 3D view.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3AD84-4F18-8B4E-B212-CFB423C5F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84188A-B6E6-D44F-A7EC-D7828FA67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495" y="1423475"/>
            <a:ext cx="2850612" cy="3211202"/>
          </a:xfrm>
          <a:prstGeom prst="rect">
            <a:avLst/>
          </a:prstGeom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8F57806A-8589-794C-B177-D2AD97E93271}"/>
              </a:ext>
            </a:extLst>
          </p:cNvPr>
          <p:cNvSpPr/>
          <p:nvPr/>
        </p:nvSpPr>
        <p:spPr>
          <a:xfrm>
            <a:off x="3620805" y="2829007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9CDAE4-0CB4-A548-98A2-438EF731A1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073" t="4028" r="14117" b="23205"/>
          <a:stretch/>
        </p:blipFill>
        <p:spPr>
          <a:xfrm>
            <a:off x="4429346" y="1482468"/>
            <a:ext cx="3957039" cy="34817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98F5EB-0667-AB4D-BE85-F9A1C683A7D4}"/>
              </a:ext>
            </a:extLst>
          </p:cNvPr>
          <p:cNvSpPr txBox="1"/>
          <p:nvPr/>
        </p:nvSpPr>
        <p:spPr>
          <a:xfrm>
            <a:off x="1763809" y="4082468"/>
            <a:ext cx="1877989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Click “Place a markup point”.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1590726-4DE9-0142-95B1-428735888A8A}"/>
              </a:ext>
            </a:extLst>
          </p:cNvPr>
          <p:cNvSpPr/>
          <p:nvPr/>
        </p:nvSpPr>
        <p:spPr>
          <a:xfrm>
            <a:off x="2473185" y="3557664"/>
            <a:ext cx="714512" cy="4353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9AE8B9D-6555-AE40-8967-84139A621869}"/>
              </a:ext>
            </a:extLst>
          </p:cNvPr>
          <p:cNvSpPr/>
          <p:nvPr/>
        </p:nvSpPr>
        <p:spPr>
          <a:xfrm>
            <a:off x="6233489" y="3793595"/>
            <a:ext cx="405850" cy="3988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87BD993-E615-A047-BAA4-9973237E56EF}"/>
              </a:ext>
            </a:extLst>
          </p:cNvPr>
          <p:cNvSpPr/>
          <p:nvPr/>
        </p:nvSpPr>
        <p:spPr>
          <a:xfrm>
            <a:off x="6407865" y="3190986"/>
            <a:ext cx="405850" cy="3988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F979113-2CC1-F14A-94EE-FD97D06037D7}"/>
              </a:ext>
            </a:extLst>
          </p:cNvPr>
          <p:cNvSpPr/>
          <p:nvPr/>
        </p:nvSpPr>
        <p:spPr>
          <a:xfrm>
            <a:off x="6991275" y="3223321"/>
            <a:ext cx="405850" cy="3988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3A35805-6CA6-A641-AADF-CC1F7335D847}"/>
              </a:ext>
            </a:extLst>
          </p:cNvPr>
          <p:cNvSpPr/>
          <p:nvPr/>
        </p:nvSpPr>
        <p:spPr>
          <a:xfrm>
            <a:off x="7434849" y="3131878"/>
            <a:ext cx="405850" cy="3988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311F78D-57B8-4F41-9E8F-7C91A9BE2378}"/>
              </a:ext>
            </a:extLst>
          </p:cNvPr>
          <p:cNvSpPr/>
          <p:nvPr/>
        </p:nvSpPr>
        <p:spPr>
          <a:xfrm>
            <a:off x="7555360" y="3761260"/>
            <a:ext cx="405850" cy="3988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C0BDA5-30E2-BD45-9956-D0C78AF22224}"/>
              </a:ext>
            </a:extLst>
          </p:cNvPr>
          <p:cNvSpPr txBox="1"/>
          <p:nvPr/>
        </p:nvSpPr>
        <p:spPr>
          <a:xfrm>
            <a:off x="4828699" y="4174800"/>
            <a:ext cx="1626140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Click 1</a:t>
            </a:r>
            <a:r>
              <a:rPr lang="en-US" sz="1200" baseline="30000" dirty="0">
                <a:solidFill>
                  <a:srgbClr val="FF0000"/>
                </a:solidFill>
              </a:rPr>
              <a:t>st</a:t>
            </a:r>
            <a:r>
              <a:rPr lang="en-US" sz="1200" dirty="0">
                <a:solidFill>
                  <a:srgbClr val="FF0000"/>
                </a:solidFill>
              </a:rPr>
              <a:t> landmark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079583-C495-1F41-86D8-CAD55B0A497C}"/>
              </a:ext>
            </a:extLst>
          </p:cNvPr>
          <p:cNvSpPr txBox="1"/>
          <p:nvPr/>
        </p:nvSpPr>
        <p:spPr>
          <a:xfrm>
            <a:off x="4869135" y="2993378"/>
            <a:ext cx="1626140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Click 2</a:t>
            </a:r>
            <a:r>
              <a:rPr lang="en-US" sz="1200" baseline="30000" dirty="0">
                <a:solidFill>
                  <a:srgbClr val="FF0000"/>
                </a:solidFill>
              </a:rPr>
              <a:t>nd</a:t>
            </a:r>
            <a:r>
              <a:rPr lang="en-US" sz="1200" dirty="0">
                <a:solidFill>
                  <a:srgbClr val="FF0000"/>
                </a:solidFill>
              </a:rPr>
              <a:t> landmark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97C57B-F97A-B847-B99E-B081590B539F}"/>
              </a:ext>
            </a:extLst>
          </p:cNvPr>
          <p:cNvSpPr txBox="1"/>
          <p:nvPr/>
        </p:nvSpPr>
        <p:spPr>
          <a:xfrm>
            <a:off x="6425160" y="2485834"/>
            <a:ext cx="1626140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4. Click 3</a:t>
            </a:r>
            <a:r>
              <a:rPr lang="en-US" sz="1200" baseline="30000" dirty="0">
                <a:solidFill>
                  <a:srgbClr val="FF0000"/>
                </a:solidFill>
              </a:rPr>
              <a:t>nd</a:t>
            </a:r>
            <a:r>
              <a:rPr lang="en-US" sz="1200" dirty="0">
                <a:solidFill>
                  <a:srgbClr val="FF0000"/>
                </a:solidFill>
              </a:rPr>
              <a:t> landmark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CBE5F4-BC4E-A24A-8532-20256DD3ED7C}"/>
              </a:ext>
            </a:extLst>
          </p:cNvPr>
          <p:cNvSpPr txBox="1"/>
          <p:nvPr/>
        </p:nvSpPr>
        <p:spPr>
          <a:xfrm>
            <a:off x="7491284" y="2895495"/>
            <a:ext cx="1626140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5. Click 4</a:t>
            </a:r>
            <a:r>
              <a:rPr lang="en-US" sz="1200" baseline="30000" dirty="0">
                <a:solidFill>
                  <a:srgbClr val="FF0000"/>
                </a:solidFill>
              </a:rPr>
              <a:t>th</a:t>
            </a:r>
            <a:r>
              <a:rPr lang="en-US" sz="1200" dirty="0">
                <a:solidFill>
                  <a:srgbClr val="FF0000"/>
                </a:solidFill>
              </a:rPr>
              <a:t> landmark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F167F8-8141-844D-B33C-395C47C7424F}"/>
              </a:ext>
            </a:extLst>
          </p:cNvPr>
          <p:cNvSpPr txBox="1"/>
          <p:nvPr/>
        </p:nvSpPr>
        <p:spPr>
          <a:xfrm>
            <a:off x="7434849" y="4195113"/>
            <a:ext cx="1626140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6. Click 5</a:t>
            </a:r>
            <a:r>
              <a:rPr lang="en-US" sz="1200" baseline="30000" dirty="0">
                <a:solidFill>
                  <a:srgbClr val="FF0000"/>
                </a:solidFill>
              </a:rPr>
              <a:t>th</a:t>
            </a:r>
            <a:r>
              <a:rPr lang="en-US" sz="1200" dirty="0">
                <a:solidFill>
                  <a:srgbClr val="FF0000"/>
                </a:solidFill>
              </a:rPr>
              <a:t> landmark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B10F496-9F20-D343-AF0C-C2B1BB73F9B0}"/>
              </a:ext>
            </a:extLst>
          </p:cNvPr>
          <p:cNvCxnSpPr>
            <a:stCxn id="19" idx="2"/>
            <a:endCxn id="14" idx="0"/>
          </p:cNvCxnSpPr>
          <p:nvPr/>
        </p:nvCxnSpPr>
        <p:spPr>
          <a:xfrm flipH="1">
            <a:off x="7194200" y="2762833"/>
            <a:ext cx="44030" cy="4604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6819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73815-675E-EF44-9183-C748476B9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Reviewing Landmarks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D1F72-D968-064C-BB5B-1EC7A2118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list of the landmarks are shown in “To Fiducials”.</a:t>
            </a:r>
          </a:p>
          <a:p>
            <a:r>
              <a:rPr lang="en-US" sz="2400" dirty="0"/>
              <a:t>Make sure to deactivate the “Place a markup point” button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534BF-035B-8842-B409-72364BC87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58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2241B1-5154-6144-A041-D164BF022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8863" y="1846876"/>
            <a:ext cx="4585460" cy="32053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2F7DE49A-0FF9-6245-827F-93BF06699FA8}"/>
              </a:ext>
            </a:extLst>
          </p:cNvPr>
          <p:cNvSpPr/>
          <p:nvPr/>
        </p:nvSpPr>
        <p:spPr>
          <a:xfrm>
            <a:off x="2473184" y="3557664"/>
            <a:ext cx="2098815" cy="60783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BA874B-5A64-AF4E-81BC-17372B506EF7}"/>
              </a:ext>
            </a:extLst>
          </p:cNvPr>
          <p:cNvSpPr txBox="1"/>
          <p:nvPr/>
        </p:nvSpPr>
        <p:spPr>
          <a:xfrm>
            <a:off x="3225351" y="4153665"/>
            <a:ext cx="1877989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Review the list of landmarks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B808BA3-F66F-DB48-AACF-30066C6F9589}"/>
              </a:ext>
            </a:extLst>
          </p:cNvPr>
          <p:cNvSpPr/>
          <p:nvPr/>
        </p:nvSpPr>
        <p:spPr>
          <a:xfrm>
            <a:off x="5488707" y="1914331"/>
            <a:ext cx="364953" cy="3747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5067C0-BF2A-5D4D-B0D3-62323F2109B8}"/>
              </a:ext>
            </a:extLst>
          </p:cNvPr>
          <p:cNvSpPr txBox="1"/>
          <p:nvPr/>
        </p:nvSpPr>
        <p:spPr>
          <a:xfrm>
            <a:off x="5783672" y="2340917"/>
            <a:ext cx="1877989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Deactivate “Place a markup point” button</a:t>
            </a:r>
          </a:p>
        </p:txBody>
      </p:sp>
    </p:spTree>
    <p:extLst>
      <p:ext uri="{BB962C8B-B14F-4D97-AF65-F5344CB8AC3E}">
        <p14:creationId xmlns:p14="http://schemas.microsoft.com/office/powerpoint/2010/main" val="17574325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B71B4-6C51-9B4B-84C0-67A7DCCAC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Registration Transform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284AD-0EB9-CB4B-88ED-00930F9D6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Select “</a:t>
            </a:r>
            <a:r>
              <a:rPr lang="en-US" sz="2400" dirty="0" err="1"/>
              <a:t>ReferenceToRas</a:t>
            </a:r>
            <a:r>
              <a:rPr lang="en-US" sz="2400" dirty="0"/>
              <a:t>” in “Registration result transform”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76B11-C350-1447-832A-39E5FBCE4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59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E3F20B-F784-7A4D-A48D-50AD884B52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552" b="11474"/>
          <a:stretch/>
        </p:blipFill>
        <p:spPr>
          <a:xfrm>
            <a:off x="3142090" y="1576445"/>
            <a:ext cx="3050420" cy="323023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C9AED03-02C4-A349-B0A9-7A529C0DBB47}"/>
              </a:ext>
            </a:extLst>
          </p:cNvPr>
          <p:cNvSpPr/>
          <p:nvPr/>
        </p:nvSpPr>
        <p:spPr>
          <a:xfrm>
            <a:off x="3051313" y="3528391"/>
            <a:ext cx="1520686" cy="2683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E9C618-BD94-8744-B9FE-305B1877B416}"/>
              </a:ext>
            </a:extLst>
          </p:cNvPr>
          <p:cNvSpPr txBox="1"/>
          <p:nvPr/>
        </p:nvSpPr>
        <p:spPr>
          <a:xfrm>
            <a:off x="4662776" y="3473197"/>
            <a:ext cx="2151719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Open “Registration result (From-&gt;To) transform”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A9503D2-908C-7746-BF7D-93AC3B86420D}"/>
              </a:ext>
            </a:extLst>
          </p:cNvPr>
          <p:cNvSpPr/>
          <p:nvPr/>
        </p:nvSpPr>
        <p:spPr>
          <a:xfrm>
            <a:off x="2885661" y="4411651"/>
            <a:ext cx="1520686" cy="2683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5C809A-8347-974A-AA7B-095C3FB1A4BD}"/>
              </a:ext>
            </a:extLst>
          </p:cNvPr>
          <p:cNvSpPr txBox="1"/>
          <p:nvPr/>
        </p:nvSpPr>
        <p:spPr>
          <a:xfrm>
            <a:off x="4497124" y="4466344"/>
            <a:ext cx="2023838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Select “</a:t>
            </a:r>
            <a:r>
              <a:rPr lang="en-US" sz="1200" dirty="0" err="1">
                <a:solidFill>
                  <a:srgbClr val="FF0000"/>
                </a:solidFill>
              </a:rPr>
              <a:t>ReferenceToRas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865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of This Tutorial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Prototype surgical robot system using open-source software</a:t>
            </a:r>
          </a:p>
          <a:p>
            <a:pPr lvl="1"/>
            <a:r>
              <a:rPr lang="en-US" dirty="0"/>
              <a:t>3D Slicer as a planning interface</a:t>
            </a:r>
          </a:p>
          <a:p>
            <a:pPr lvl="1"/>
            <a:r>
              <a:rPr lang="en-US" dirty="0"/>
              <a:t>Robot Operating System (ROS)  as robot control software</a:t>
            </a:r>
          </a:p>
          <a:p>
            <a:pPr lvl="1"/>
            <a:r>
              <a:rPr lang="en-US" dirty="0"/>
              <a:t>Robot arm (UR-5)</a:t>
            </a:r>
          </a:p>
          <a:p>
            <a:pPr lvl="1"/>
            <a:endParaRPr lang="en-US" dirty="0"/>
          </a:p>
          <a:p>
            <a:r>
              <a:rPr lang="en-US" dirty="0"/>
              <a:t>Through this tutorial, you will:</a:t>
            </a:r>
          </a:p>
          <a:p>
            <a:pPr lvl="1"/>
            <a:r>
              <a:rPr lang="en-US" dirty="0"/>
              <a:t>Learn software architecture and clinical workflow for surgical robot systems</a:t>
            </a:r>
          </a:p>
          <a:p>
            <a:pPr lvl="1"/>
            <a:r>
              <a:rPr lang="en-US" dirty="0"/>
              <a:t>Acquire hands-on experience of software-hardware integration for medical robotics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021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8A283-4168-F144-AB7E-917405E1F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Selecting Landmarks on Patient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40783-38EA-D442-B8E5-C0BEA0BA64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Select the needle transform on 3D Slicer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F3C44-9BAD-2942-B14E-C949AD2F0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60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84AE23-3E74-E440-9D11-D3A121333A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43" b="15749"/>
          <a:stretch/>
        </p:blipFill>
        <p:spPr>
          <a:xfrm>
            <a:off x="3190461" y="1597136"/>
            <a:ext cx="3329608" cy="3367038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920D94C-B6F9-4D40-AE73-12CA849E4C5C}"/>
              </a:ext>
            </a:extLst>
          </p:cNvPr>
          <p:cNvSpPr/>
          <p:nvPr/>
        </p:nvSpPr>
        <p:spPr>
          <a:xfrm>
            <a:off x="3218588" y="3662568"/>
            <a:ext cx="1520686" cy="2683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19808F-BBBE-A245-8F78-AC7124B63E8C}"/>
              </a:ext>
            </a:extLst>
          </p:cNvPr>
          <p:cNvSpPr txBox="1"/>
          <p:nvPr/>
        </p:nvSpPr>
        <p:spPr>
          <a:xfrm>
            <a:off x="4855265" y="3653926"/>
            <a:ext cx="3020171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Open “Place fiducials using transforms”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B548AE5-22E5-0142-BC81-6296A715E42A}"/>
              </a:ext>
            </a:extLst>
          </p:cNvPr>
          <p:cNvSpPr/>
          <p:nvPr/>
        </p:nvSpPr>
        <p:spPr>
          <a:xfrm>
            <a:off x="3051314" y="4440101"/>
            <a:ext cx="1520686" cy="2683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FFFD85-C3A1-DC42-A294-364B19339F36}"/>
              </a:ext>
            </a:extLst>
          </p:cNvPr>
          <p:cNvSpPr txBox="1"/>
          <p:nvPr/>
        </p:nvSpPr>
        <p:spPr>
          <a:xfrm>
            <a:off x="4763380" y="4520202"/>
            <a:ext cx="2801985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Select “needle” for “Place ‘From’”</a:t>
            </a:r>
          </a:p>
        </p:txBody>
      </p:sp>
    </p:spTree>
    <p:extLst>
      <p:ext uri="{BB962C8B-B14F-4D97-AF65-F5344CB8AC3E}">
        <p14:creationId xmlns:p14="http://schemas.microsoft.com/office/powerpoint/2010/main" val="2311569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6286B-B159-C843-925C-CA0F17E8B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Selecting Landmarks on Patient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75491-901F-5E43-A205-0C1620B7F5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On </a:t>
            </a:r>
            <a:r>
              <a:rPr lang="en-US" sz="2000" dirty="0" err="1"/>
              <a:t>rviz</a:t>
            </a:r>
            <a:r>
              <a:rPr lang="en-US" sz="2000" dirty="0"/>
              <a:t>, move the planned needle tip to the first landmark using the arrows and the disks.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D0242B-A0EC-7045-8CCB-2F776B6E4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61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4E8C24-6158-FD46-9862-730E1B49F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09" y="1817185"/>
            <a:ext cx="3630557" cy="26256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4579D3-4A9C-5640-9FD0-075AD713A4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084" y="1814623"/>
            <a:ext cx="3630558" cy="2628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BCC45E5-4125-CC43-9C2E-0659F42D0D30}"/>
              </a:ext>
            </a:extLst>
          </p:cNvPr>
          <p:cNvSpPr/>
          <p:nvPr/>
        </p:nvSpPr>
        <p:spPr>
          <a:xfrm>
            <a:off x="2513113" y="3076428"/>
            <a:ext cx="677348" cy="5811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998B53-B6F8-BF40-AD20-CD9B93CEA35B}"/>
              </a:ext>
            </a:extLst>
          </p:cNvPr>
          <p:cNvSpPr txBox="1"/>
          <p:nvPr/>
        </p:nvSpPr>
        <p:spPr>
          <a:xfrm>
            <a:off x="1929051" y="3773196"/>
            <a:ext cx="2775082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Move the needle tip to the landmark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D42BE73-78F9-1641-9D26-58958FA557A4}"/>
              </a:ext>
            </a:extLst>
          </p:cNvPr>
          <p:cNvSpPr/>
          <p:nvPr/>
        </p:nvSpPr>
        <p:spPr>
          <a:xfrm rot="3527159">
            <a:off x="5702915" y="2525097"/>
            <a:ext cx="1722783" cy="42476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2A939C-4C64-174F-A0D9-2E2A815AC782}"/>
              </a:ext>
            </a:extLst>
          </p:cNvPr>
          <p:cNvSpPr txBox="1"/>
          <p:nvPr/>
        </p:nvSpPr>
        <p:spPr>
          <a:xfrm>
            <a:off x="6530009" y="1656369"/>
            <a:ext cx="2381688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The needle turns red, when it contacts the skull model.</a:t>
            </a:r>
          </a:p>
        </p:txBody>
      </p:sp>
    </p:spTree>
    <p:extLst>
      <p:ext uri="{BB962C8B-B14F-4D97-AF65-F5344CB8AC3E}">
        <p14:creationId xmlns:p14="http://schemas.microsoft.com/office/powerpoint/2010/main" val="356244454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AECEC-371A-5F4F-B6AB-947ED9DE9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Selecting Landmarks on Patient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A6427-E5B3-B445-990B-4A8A11D8D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Generate a plan for execution.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05B688-FAB9-EC4A-A7F2-2E9147551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47424" y="4840373"/>
            <a:ext cx="1239376" cy="273844"/>
          </a:xfrm>
        </p:spPr>
        <p:txBody>
          <a:bodyPr/>
          <a:lstStyle/>
          <a:p>
            <a:fld id="{80EF7822-97B9-9643-9C86-F262C320B4F0}" type="slidenum">
              <a:rPr lang="en-US" smtClean="0"/>
              <a:pPr/>
              <a:t>62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1AD4FD-9617-544C-8548-0F59AE7A2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04" y="1526683"/>
            <a:ext cx="2988942" cy="304634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CED30A2-6E3F-2746-A76B-E769874BCDDB}"/>
              </a:ext>
            </a:extLst>
          </p:cNvPr>
          <p:cNvSpPr/>
          <p:nvPr/>
        </p:nvSpPr>
        <p:spPr>
          <a:xfrm>
            <a:off x="789293" y="1935251"/>
            <a:ext cx="677348" cy="19997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8B3785-9FD6-764B-B77C-50D222E98AAC}"/>
              </a:ext>
            </a:extLst>
          </p:cNvPr>
          <p:cNvSpPr txBox="1"/>
          <p:nvPr/>
        </p:nvSpPr>
        <p:spPr>
          <a:xfrm>
            <a:off x="1574096" y="1747056"/>
            <a:ext cx="1470875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Open “Planning”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116EFA2-DBB1-2649-A436-11C4FDE92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773" y="1526683"/>
            <a:ext cx="1719041" cy="304634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2C0DD72-15A6-B641-9A61-82C63EAF2A98}"/>
              </a:ext>
            </a:extLst>
          </p:cNvPr>
          <p:cNvSpPr/>
          <p:nvPr/>
        </p:nvSpPr>
        <p:spPr>
          <a:xfrm>
            <a:off x="623064" y="2187769"/>
            <a:ext cx="677348" cy="19997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828522-C6AB-0947-9700-44085C5D65C1}"/>
              </a:ext>
            </a:extLst>
          </p:cNvPr>
          <p:cNvSpPr txBox="1"/>
          <p:nvPr/>
        </p:nvSpPr>
        <p:spPr>
          <a:xfrm>
            <a:off x="1300412" y="2386474"/>
            <a:ext cx="1159283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Click “Plan”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3CCD408-C265-2243-89E9-1A2CC7BA28C6}"/>
              </a:ext>
            </a:extLst>
          </p:cNvPr>
          <p:cNvSpPr/>
          <p:nvPr/>
        </p:nvSpPr>
        <p:spPr>
          <a:xfrm>
            <a:off x="4079772" y="2918030"/>
            <a:ext cx="785191" cy="231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2A714A-06E0-7D4B-9155-C77BCD138DDB}"/>
              </a:ext>
            </a:extLst>
          </p:cNvPr>
          <p:cNvSpPr txBox="1"/>
          <p:nvPr/>
        </p:nvSpPr>
        <p:spPr>
          <a:xfrm>
            <a:off x="4268616" y="3276510"/>
            <a:ext cx="1798982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Wait until the planning is completed.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321BB80-4874-0144-965F-CC6DD165B6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282" y="1526682"/>
            <a:ext cx="2110606" cy="3046343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D2DDC9D4-CB02-8244-BB50-22A52FF1332D}"/>
              </a:ext>
            </a:extLst>
          </p:cNvPr>
          <p:cNvSpPr/>
          <p:nvPr/>
        </p:nvSpPr>
        <p:spPr>
          <a:xfrm>
            <a:off x="6527321" y="3088353"/>
            <a:ext cx="785191" cy="231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3CC4BF-CF80-234C-857F-552504B56AF3}"/>
              </a:ext>
            </a:extLst>
          </p:cNvPr>
          <p:cNvSpPr txBox="1"/>
          <p:nvPr/>
        </p:nvSpPr>
        <p:spPr>
          <a:xfrm>
            <a:off x="6713739" y="3368842"/>
            <a:ext cx="1218461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4. Completed</a:t>
            </a:r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F637FF6C-2F96-4041-94B1-A7E364AFF423}"/>
              </a:ext>
            </a:extLst>
          </p:cNvPr>
          <p:cNvSpPr/>
          <p:nvPr/>
        </p:nvSpPr>
        <p:spPr>
          <a:xfrm>
            <a:off x="3697185" y="2854389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085BA7FA-1471-0146-9C49-9042EBD8586A}"/>
              </a:ext>
            </a:extLst>
          </p:cNvPr>
          <p:cNvSpPr/>
          <p:nvPr/>
        </p:nvSpPr>
        <p:spPr>
          <a:xfrm>
            <a:off x="6012474" y="2799027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9290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0CADA-C000-0048-A280-3F7146641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Selecting Landmarks on Patient (4)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7D471-CF83-C846-8A4A-BA9C10DC4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Execute the plan to bring the needle to the landmark.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B1889A-D25C-7B42-A92E-6969A76B8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63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E578A-3F28-CE45-AD32-F6671DF1E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164" y="1484578"/>
            <a:ext cx="2151923" cy="31059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07C037-38A7-0D46-874E-2BC789BC5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018" y="1401184"/>
            <a:ext cx="3981207" cy="356299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981E668-A793-0A44-ACD9-0F1D9063E098}"/>
              </a:ext>
            </a:extLst>
          </p:cNvPr>
          <p:cNvSpPr/>
          <p:nvPr/>
        </p:nvSpPr>
        <p:spPr>
          <a:xfrm>
            <a:off x="1115566" y="2505540"/>
            <a:ext cx="785191" cy="231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677BEE-0277-0046-9B0E-E6EA80369A28}"/>
              </a:ext>
            </a:extLst>
          </p:cNvPr>
          <p:cNvSpPr txBox="1"/>
          <p:nvPr/>
        </p:nvSpPr>
        <p:spPr>
          <a:xfrm>
            <a:off x="1304410" y="2864020"/>
            <a:ext cx="1468607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Click “Execute”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7F0BC09-502E-A149-8B2C-CFD0223E798E}"/>
              </a:ext>
            </a:extLst>
          </p:cNvPr>
          <p:cNvSpPr/>
          <p:nvPr/>
        </p:nvSpPr>
        <p:spPr>
          <a:xfrm>
            <a:off x="3762981" y="2829007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5FFF54E-8CAC-5940-A6E1-86047DD7CAEB}"/>
              </a:ext>
            </a:extLst>
          </p:cNvPr>
          <p:cNvSpPr/>
          <p:nvPr/>
        </p:nvSpPr>
        <p:spPr>
          <a:xfrm>
            <a:off x="5324324" y="2217699"/>
            <a:ext cx="1355965" cy="129264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AA4FD1-DED1-134B-95E7-C22A2641E995}"/>
              </a:ext>
            </a:extLst>
          </p:cNvPr>
          <p:cNvSpPr txBox="1"/>
          <p:nvPr/>
        </p:nvSpPr>
        <p:spPr>
          <a:xfrm>
            <a:off x="3738621" y="2049441"/>
            <a:ext cx="1816476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The needle moves to the landmark on </a:t>
            </a:r>
            <a:r>
              <a:rPr lang="en-US" sz="1200" dirty="0" err="1">
                <a:solidFill>
                  <a:srgbClr val="FF0000"/>
                </a:solidFill>
              </a:rPr>
              <a:t>rviz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6C0C5B4-9E0C-1649-B5B6-287E528898DB}"/>
              </a:ext>
            </a:extLst>
          </p:cNvPr>
          <p:cNvSpPr/>
          <p:nvPr/>
        </p:nvSpPr>
        <p:spPr>
          <a:xfrm>
            <a:off x="6850993" y="3419906"/>
            <a:ext cx="1462880" cy="9504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0A4212-A919-0D44-A162-96A2A64ABE19}"/>
              </a:ext>
            </a:extLst>
          </p:cNvPr>
          <p:cNvSpPr txBox="1"/>
          <p:nvPr/>
        </p:nvSpPr>
        <p:spPr>
          <a:xfrm>
            <a:off x="5759526" y="4359723"/>
            <a:ext cx="1816476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The robot model on 3D Slicer follows</a:t>
            </a:r>
          </a:p>
        </p:txBody>
      </p:sp>
    </p:spTree>
    <p:extLst>
      <p:ext uri="{BB962C8B-B14F-4D97-AF65-F5344CB8AC3E}">
        <p14:creationId xmlns:p14="http://schemas.microsoft.com/office/powerpoint/2010/main" val="405372295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E6778-F6A4-434B-A3C9-96B6B06B2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Selecting Landmarks on Patients (5)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9040F-B8D7-154D-A5E1-CABF5928F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Record the coordinates on 3D Slicer.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9CB357-F2CE-844B-9226-70F73E177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64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24DAE0-57EC-6342-955B-F01DE3B78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863" y="1544211"/>
            <a:ext cx="2965481" cy="31357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A20CCD-FA3F-224F-B11D-8816F1C0F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6657" y="1480876"/>
            <a:ext cx="3013074" cy="326246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441C8BF-4E54-0B45-A317-45A8BE9A13BC}"/>
              </a:ext>
            </a:extLst>
          </p:cNvPr>
          <p:cNvSpPr/>
          <p:nvPr/>
        </p:nvSpPr>
        <p:spPr>
          <a:xfrm>
            <a:off x="3059100" y="4165494"/>
            <a:ext cx="785191" cy="231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D107A4-EFB9-AC45-B8DF-509E5A47EE2A}"/>
              </a:ext>
            </a:extLst>
          </p:cNvPr>
          <p:cNvSpPr txBox="1"/>
          <p:nvPr/>
        </p:nvSpPr>
        <p:spPr>
          <a:xfrm>
            <a:off x="2847274" y="4573176"/>
            <a:ext cx="1820297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Click “Place ‘From’”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58A9C1C6-3AAF-254E-BDA0-1CE6C9BFE56E}"/>
              </a:ext>
            </a:extLst>
          </p:cNvPr>
          <p:cNvSpPr/>
          <p:nvPr/>
        </p:nvSpPr>
        <p:spPr>
          <a:xfrm>
            <a:off x="4485088" y="3112109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135B6BD-5E52-D24C-8ECA-668D402C4AD1}"/>
              </a:ext>
            </a:extLst>
          </p:cNvPr>
          <p:cNvSpPr/>
          <p:nvPr/>
        </p:nvSpPr>
        <p:spPr>
          <a:xfrm>
            <a:off x="5099063" y="2955346"/>
            <a:ext cx="2965480" cy="31352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C2719C-787F-CC43-A2B7-FA73FBC352BC}"/>
              </a:ext>
            </a:extLst>
          </p:cNvPr>
          <p:cNvSpPr txBox="1"/>
          <p:nvPr/>
        </p:nvSpPr>
        <p:spPr>
          <a:xfrm>
            <a:off x="6826507" y="3302754"/>
            <a:ext cx="2104650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The point appears on the “From fiducials” list</a:t>
            </a:r>
          </a:p>
        </p:txBody>
      </p:sp>
    </p:spTree>
    <p:extLst>
      <p:ext uri="{BB962C8B-B14F-4D97-AF65-F5344CB8AC3E}">
        <p14:creationId xmlns:p14="http://schemas.microsoft.com/office/powerpoint/2010/main" val="23521177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4029D-F877-3F4B-A985-657FD4891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Selecting Landmarks on Patients (6)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1FF28-5C21-5D4C-AFFA-0D0F1487EE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Repeat the previous steps for the rest of the landmarks.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77E3C-8DDD-5949-A435-37BDEEDE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65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CA4305-ED6C-CC41-B745-4B6409DDA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41" y="1908312"/>
            <a:ext cx="2382143" cy="17244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966F41C-8DBD-6845-BADA-4D2D7EFA4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018" y="2965289"/>
            <a:ext cx="2382143" cy="17244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A36A4F5-8393-3F45-8CF5-0C56225CE2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4444" y="1709530"/>
            <a:ext cx="2376616" cy="17244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A4D0D39-B844-A948-B980-7BDA0EAADB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6352" y="3035751"/>
            <a:ext cx="2382144" cy="172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6559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E9818-108C-A744-8D31-1C024E7B8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registration matrix is updated as the landmarks are recorded on 3D Slicer.</a:t>
            </a:r>
          </a:p>
          <a:p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D6835F-B0A0-984E-BB6B-DACA4C7A4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783" y="1733909"/>
            <a:ext cx="4848254" cy="34095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716B29-5291-D34A-9356-4619C9630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Selecting Landmarks on Patients (7)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575CB2-092A-9745-A419-C123661E0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705E6E2-67EC-3948-B128-9CC066DA3AB7}"/>
              </a:ext>
            </a:extLst>
          </p:cNvPr>
          <p:cNvSpPr/>
          <p:nvPr/>
        </p:nvSpPr>
        <p:spPr>
          <a:xfrm>
            <a:off x="5320397" y="3687458"/>
            <a:ext cx="745146" cy="66039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61D13D-DDF3-6D42-BF2E-E3EB9E51B8D7}"/>
              </a:ext>
            </a:extLst>
          </p:cNvPr>
          <p:cNvSpPr txBox="1"/>
          <p:nvPr/>
        </p:nvSpPr>
        <p:spPr>
          <a:xfrm>
            <a:off x="6065543" y="3888495"/>
            <a:ext cx="2276623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The needle is now pointing the skull on 3D Slicer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720CF24-0E4A-6A4D-A681-5D1EB3D03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752" y="1455920"/>
            <a:ext cx="1040789" cy="11158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Right Arrow 12">
            <a:extLst>
              <a:ext uri="{FF2B5EF4-FFF2-40B4-BE49-F238E27FC236}">
                <a16:creationId xmlns:a16="http://schemas.microsoft.com/office/drawing/2014/main" id="{DE020650-12BE-0848-A8D2-ADB071F41476}"/>
              </a:ext>
            </a:extLst>
          </p:cNvPr>
          <p:cNvSpPr/>
          <p:nvPr/>
        </p:nvSpPr>
        <p:spPr>
          <a:xfrm rot="8000361">
            <a:off x="6907554" y="2276300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51A8123-8C4E-064B-B613-05D31A920A13}"/>
              </a:ext>
            </a:extLst>
          </p:cNvPr>
          <p:cNvSpPr/>
          <p:nvPr/>
        </p:nvSpPr>
        <p:spPr>
          <a:xfrm>
            <a:off x="2310404" y="4017657"/>
            <a:ext cx="2372604" cy="34319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B627BE-D186-A149-91F1-1565CC54ED5C}"/>
              </a:ext>
            </a:extLst>
          </p:cNvPr>
          <p:cNvSpPr txBox="1"/>
          <p:nvPr/>
        </p:nvSpPr>
        <p:spPr>
          <a:xfrm>
            <a:off x="1678078" y="4487522"/>
            <a:ext cx="2706468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Make sure to activate “Auto-update”</a:t>
            </a:r>
          </a:p>
        </p:txBody>
      </p:sp>
    </p:spTree>
    <p:extLst>
      <p:ext uri="{BB962C8B-B14F-4D97-AF65-F5344CB8AC3E}">
        <p14:creationId xmlns:p14="http://schemas.microsoft.com/office/powerpoint/2010/main" val="1979867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A4337-EF8D-A641-89A0-CA31625CB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Confirming Registration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68BB4-069F-3D4A-B230-1C21B9987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Review the relationship between the robot and the patient on </a:t>
            </a:r>
            <a:r>
              <a:rPr lang="en-US" sz="2400" dirty="0" err="1"/>
              <a:t>rviz</a:t>
            </a:r>
            <a:r>
              <a:rPr lang="en-US" sz="2400" dirty="0"/>
              <a:t> and 3D Slicer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F82730-15DD-934B-9A96-B584741A3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67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872A06-71A2-E544-9FE6-8C5680A37B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743"/>
          <a:stretch/>
        </p:blipFill>
        <p:spPr>
          <a:xfrm>
            <a:off x="5315139" y="1607399"/>
            <a:ext cx="3080084" cy="35361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3A39DF-4A11-7442-BD4F-F126BDE34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591" y="1988533"/>
            <a:ext cx="3515812" cy="269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17757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3E2A3-BCFD-4348-84E7-70496FAAA1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Step 4: Targeting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D4FA6A-066E-854B-8E09-C8748E54FC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5885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22A98-705D-2146-96A1-C0F521C86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Step 4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31326-99D9-7B46-8A56-D4807FEEE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Coordinate systems for targeting:</a:t>
            </a:r>
          </a:p>
          <a:p>
            <a:pPr lvl="1"/>
            <a:r>
              <a:rPr lang="en-US" sz="1800" dirty="0"/>
              <a:t>The planned points (i.e. ‘Target’ and ‘Entry’) are defined in the image coordinate system.</a:t>
            </a:r>
          </a:p>
          <a:p>
            <a:pPr lvl="1"/>
            <a:r>
              <a:rPr lang="en-US" sz="1800" dirty="0"/>
              <a:t>The plan is executed by the robot arm in the robot coordinate system.</a:t>
            </a:r>
          </a:p>
          <a:p>
            <a:endParaRPr lang="en-US" sz="2000" dirty="0"/>
          </a:p>
          <a:p>
            <a:r>
              <a:rPr lang="en-US" sz="2000" dirty="0"/>
              <a:t>Execution of the plan:</a:t>
            </a:r>
          </a:p>
          <a:p>
            <a:pPr lvl="1"/>
            <a:r>
              <a:rPr lang="en-US" sz="1800" dirty="0"/>
              <a:t>Transform points from the RAS coordinates to the Reference coordinates by applying </a:t>
            </a:r>
            <a:r>
              <a:rPr lang="en-US" sz="1800" i="1" dirty="0" err="1"/>
              <a:t>T</a:t>
            </a:r>
            <a:r>
              <a:rPr lang="en-US" sz="1800" i="1" baseline="-25000" dirty="0" err="1"/>
              <a:t>RAS,Ref</a:t>
            </a:r>
            <a:endParaRPr lang="en-US" sz="1800" dirty="0"/>
          </a:p>
          <a:p>
            <a:pPr lvl="1"/>
            <a:r>
              <a:rPr lang="en-US" sz="1800" i="1" dirty="0" err="1"/>
              <a:t>T</a:t>
            </a:r>
            <a:r>
              <a:rPr lang="en-US" sz="1800" i="1" baseline="-25000" dirty="0" err="1"/>
              <a:t>RAS,Ref</a:t>
            </a:r>
            <a:r>
              <a:rPr lang="en-US" sz="1800" dirty="0"/>
              <a:t> is the inverse matrix of </a:t>
            </a:r>
            <a:r>
              <a:rPr lang="en-US" sz="1800" i="1" dirty="0" err="1"/>
              <a:t>T</a:t>
            </a:r>
            <a:r>
              <a:rPr lang="en-US" sz="1800" i="1" baseline="-25000" dirty="0" err="1"/>
              <a:t>Ref,RAS</a:t>
            </a:r>
            <a:endParaRPr lang="en-US" sz="1800" dirty="0"/>
          </a:p>
          <a:p>
            <a:pPr lvl="1"/>
            <a:endParaRPr lang="en-US" sz="1800" dirty="0"/>
          </a:p>
          <a:p>
            <a:pPr lvl="1"/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B99C2E-9F67-1D40-9C1C-719CD380A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019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B4594-125B-5F48-A8E2-B57939231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Diagram for Tutorial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1CD31-0B69-5743-BFEE-5104A863C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5924A6-5CA3-6242-BE0E-87B7BC327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599" y="1913438"/>
            <a:ext cx="2871434" cy="20072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DE5036-55F6-8245-9DB9-E12A657CF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366" y="1899129"/>
            <a:ext cx="2792538" cy="2021525"/>
          </a:xfrm>
          <a:prstGeom prst="rect">
            <a:avLst/>
          </a:prstGeom>
          <a:effectLst>
            <a:outerShdw blurRad="139700" dist="254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832D3D-7F2C-C844-B3BE-08D959263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061" y="1401616"/>
            <a:ext cx="1371196" cy="3623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01AEAC-ACB4-E940-B14B-A7ACB5C6649D}"/>
              </a:ext>
            </a:extLst>
          </p:cNvPr>
          <p:cNvSpPr txBox="1"/>
          <p:nvPr/>
        </p:nvSpPr>
        <p:spPr>
          <a:xfrm>
            <a:off x="1090095" y="3892089"/>
            <a:ext cx="26789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3D medical image (MRI)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Surgical 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Procedure monitoring</a:t>
            </a:r>
          </a:p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64E5E4D-431D-CC4C-AFC7-9615F469A6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0298" y="1049914"/>
            <a:ext cx="1835746" cy="9494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B9F3743-93D0-6246-A316-65C7B5A7F389}"/>
              </a:ext>
            </a:extLst>
          </p:cNvPr>
          <p:cNvSpPr txBox="1"/>
          <p:nvPr/>
        </p:nvSpPr>
        <p:spPr>
          <a:xfrm>
            <a:off x="6269710" y="3931742"/>
            <a:ext cx="18838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Robot Arm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Kinematics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Path planning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1EF2869F-D72D-034A-8CDE-B8F2678AD3A4}"/>
              </a:ext>
            </a:extLst>
          </p:cNvPr>
          <p:cNvSpPr/>
          <p:nvPr/>
        </p:nvSpPr>
        <p:spPr>
          <a:xfrm>
            <a:off x="4052711" y="2035640"/>
            <a:ext cx="1322258" cy="336071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73BCABB8-E724-9E4B-8E04-A94B7E6A8458}"/>
              </a:ext>
            </a:extLst>
          </p:cNvPr>
          <p:cNvSpPr/>
          <p:nvPr/>
        </p:nvSpPr>
        <p:spPr>
          <a:xfrm rot="10800000">
            <a:off x="4052711" y="3282994"/>
            <a:ext cx="1322258" cy="336071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E50D30-DDAE-5C4E-92F6-E74C81B59E46}"/>
              </a:ext>
            </a:extLst>
          </p:cNvPr>
          <p:cNvSpPr txBox="1"/>
          <p:nvPr/>
        </p:nvSpPr>
        <p:spPr>
          <a:xfrm>
            <a:off x="3745427" y="2322221"/>
            <a:ext cx="2082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Target/entry points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ECE2CC-204D-834B-A790-AB8A490B1EE3}"/>
              </a:ext>
            </a:extLst>
          </p:cNvPr>
          <p:cNvSpPr txBox="1"/>
          <p:nvPr/>
        </p:nvSpPr>
        <p:spPr>
          <a:xfrm>
            <a:off x="3833384" y="3619066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Positions of links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4159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FC353-04CE-DA47-9DDD-6D93B166C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</a:t>
            </a:r>
            <a:r>
              <a:rPr lang="en-US"/>
              <a:t>Step 4 (2)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0E53B-1606-8D4C-B296-9B2196122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 custom control node for this tutorial:</a:t>
            </a:r>
          </a:p>
          <a:p>
            <a:pPr lvl="1"/>
            <a:r>
              <a:rPr lang="en-US" sz="2000" dirty="0"/>
              <a:t>Receives the coordinates of entry and target points</a:t>
            </a:r>
          </a:p>
          <a:p>
            <a:pPr lvl="1"/>
            <a:r>
              <a:rPr lang="en-US" sz="2000" dirty="0"/>
              <a:t>Calculate needle orientation and motion plan</a:t>
            </a:r>
          </a:p>
          <a:p>
            <a:pPr lvl="1"/>
            <a:r>
              <a:rPr lang="en-US" sz="2000" dirty="0"/>
              <a:t>Execute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821F1E-94A4-1440-BE05-4E290FAE2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FA391C0-F8FB-C445-BDD8-7F7D9D10F6C0}"/>
              </a:ext>
            </a:extLst>
          </p:cNvPr>
          <p:cNvSpPr/>
          <p:nvPr/>
        </p:nvSpPr>
        <p:spPr>
          <a:xfrm>
            <a:off x="3312318" y="3035358"/>
            <a:ext cx="5517641" cy="1928816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EE01C4-8544-A24F-8745-9618F40D9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45" y="3420793"/>
            <a:ext cx="1760626" cy="12307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FEFA0C-FF97-1348-8842-5DBC59056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1937" y="3459743"/>
            <a:ext cx="1592519" cy="1152828"/>
          </a:xfrm>
          <a:prstGeom prst="rect">
            <a:avLst/>
          </a:prstGeom>
          <a:effectLst>
            <a:outerShdw blurRad="139700" dist="254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6D20FF-7955-E644-A3B1-CF980F722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5641" y="2502586"/>
            <a:ext cx="1371196" cy="3623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F8B26B-5FF0-D242-9CF0-61B7279C66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841" y="2571750"/>
            <a:ext cx="1579835" cy="8170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21B7F46-0532-CC46-AD3B-6EDAFCCB4D06}"/>
              </a:ext>
            </a:extLst>
          </p:cNvPr>
          <p:cNvSpPr txBox="1"/>
          <p:nvPr/>
        </p:nvSpPr>
        <p:spPr>
          <a:xfrm>
            <a:off x="7045641" y="3035358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Robot model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822BDB2-D10F-5749-B30A-0BAF15D1A2F3}"/>
              </a:ext>
            </a:extLst>
          </p:cNvPr>
          <p:cNvSpPr/>
          <p:nvPr/>
        </p:nvSpPr>
        <p:spPr>
          <a:xfrm>
            <a:off x="5923391" y="3242466"/>
            <a:ext cx="666044" cy="809385"/>
          </a:xfrm>
          <a:prstGeom prst="roundRect">
            <a:avLst/>
          </a:prstGeom>
          <a:noFill/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tf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A95E6DB-E347-5842-B7D5-0780BCEDDB76}"/>
              </a:ext>
            </a:extLst>
          </p:cNvPr>
          <p:cNvSpPr/>
          <p:nvPr/>
        </p:nvSpPr>
        <p:spPr>
          <a:xfrm>
            <a:off x="2582881" y="3647159"/>
            <a:ext cx="1422830" cy="77799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ROS-IGTL-Bridge</a:t>
            </a: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90BBBCFD-3EAF-F943-A368-D9C4822215A8}"/>
              </a:ext>
            </a:extLst>
          </p:cNvPr>
          <p:cNvSpPr/>
          <p:nvPr/>
        </p:nvSpPr>
        <p:spPr>
          <a:xfrm rot="10800000">
            <a:off x="2196015" y="3868121"/>
            <a:ext cx="345323" cy="336071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0CE37FD-401B-A84A-BBDA-05A444B5C2BB}"/>
              </a:ext>
            </a:extLst>
          </p:cNvPr>
          <p:cNvGrpSpPr/>
          <p:nvPr/>
        </p:nvGrpSpPr>
        <p:grpSpPr>
          <a:xfrm>
            <a:off x="4014050" y="3258160"/>
            <a:ext cx="1831786" cy="777997"/>
            <a:chOff x="3983162" y="3029208"/>
            <a:chExt cx="1831786" cy="777997"/>
          </a:xfrm>
        </p:grpSpPr>
        <p:sp>
          <p:nvSpPr>
            <p:cNvPr id="16" name="Right Arrow 15">
              <a:extLst>
                <a:ext uri="{FF2B5EF4-FFF2-40B4-BE49-F238E27FC236}">
                  <a16:creationId xmlns:a16="http://schemas.microsoft.com/office/drawing/2014/main" id="{4B89948D-737A-2C4D-AEA5-0564F615CB12}"/>
                </a:ext>
              </a:extLst>
            </p:cNvPr>
            <p:cNvSpPr/>
            <p:nvPr/>
          </p:nvSpPr>
          <p:spPr>
            <a:xfrm rot="8398945">
              <a:off x="3983162" y="3354100"/>
              <a:ext cx="316973" cy="336071"/>
            </a:xfrm>
            <a:prstGeom prst="rightArrow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20D28E72-DA37-594A-9C74-E387EA2BCE0C}"/>
                </a:ext>
              </a:extLst>
            </p:cNvPr>
            <p:cNvSpPr/>
            <p:nvPr/>
          </p:nvSpPr>
          <p:spPr>
            <a:xfrm>
              <a:off x="4344960" y="3029208"/>
              <a:ext cx="1131116" cy="777997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Igtl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_</a:t>
              </a:r>
            </a:p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exporter</a:t>
              </a:r>
            </a:p>
          </p:txBody>
        </p:sp>
        <p:sp>
          <p:nvSpPr>
            <p:cNvPr id="18" name="Right Arrow 17">
              <a:extLst>
                <a:ext uri="{FF2B5EF4-FFF2-40B4-BE49-F238E27FC236}">
                  <a16:creationId xmlns:a16="http://schemas.microsoft.com/office/drawing/2014/main" id="{0499E771-103D-CA41-85A6-6F7582A501CE}"/>
                </a:ext>
              </a:extLst>
            </p:cNvPr>
            <p:cNvSpPr/>
            <p:nvPr/>
          </p:nvSpPr>
          <p:spPr>
            <a:xfrm rot="10800000">
              <a:off x="5497975" y="3250170"/>
              <a:ext cx="316973" cy="336071"/>
            </a:xfrm>
            <a:prstGeom prst="rightArrow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ight Arrow 18">
            <a:extLst>
              <a:ext uri="{FF2B5EF4-FFF2-40B4-BE49-F238E27FC236}">
                <a16:creationId xmlns:a16="http://schemas.microsoft.com/office/drawing/2014/main" id="{90733B0E-E1A2-8147-A270-FC433A72D4D8}"/>
              </a:ext>
            </a:extLst>
          </p:cNvPr>
          <p:cNvSpPr/>
          <p:nvPr/>
        </p:nvSpPr>
        <p:spPr>
          <a:xfrm rot="12365952">
            <a:off x="6612199" y="3611106"/>
            <a:ext cx="316973" cy="336071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6029C31-53A3-904D-9BC0-61B035739C56}"/>
              </a:ext>
            </a:extLst>
          </p:cNvPr>
          <p:cNvGrpSpPr/>
          <p:nvPr/>
        </p:nvGrpSpPr>
        <p:grpSpPr>
          <a:xfrm>
            <a:off x="4316247" y="4109119"/>
            <a:ext cx="2529626" cy="777997"/>
            <a:chOff x="4316247" y="4109119"/>
            <a:chExt cx="2529626" cy="777997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936CB51A-4AE7-9541-85B3-D71DD7CD07A6}"/>
                </a:ext>
              </a:extLst>
            </p:cNvPr>
            <p:cNvSpPr/>
            <p:nvPr/>
          </p:nvSpPr>
          <p:spPr>
            <a:xfrm>
              <a:off x="4735148" y="4109119"/>
              <a:ext cx="1687688" cy="777997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Custom Control Node</a:t>
              </a:r>
            </a:p>
          </p:txBody>
        </p:sp>
        <p:sp>
          <p:nvSpPr>
            <p:cNvPr id="21" name="Right Arrow 20">
              <a:extLst>
                <a:ext uri="{FF2B5EF4-FFF2-40B4-BE49-F238E27FC236}">
                  <a16:creationId xmlns:a16="http://schemas.microsoft.com/office/drawing/2014/main" id="{47DB1A67-459C-544A-BA25-154DA3CDF9E6}"/>
                </a:ext>
              </a:extLst>
            </p:cNvPr>
            <p:cNvSpPr/>
            <p:nvPr/>
          </p:nvSpPr>
          <p:spPr>
            <a:xfrm rot="19996302">
              <a:off x="6528900" y="4231848"/>
              <a:ext cx="316973" cy="336071"/>
            </a:xfrm>
            <a:prstGeom prst="rightArrow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ight Arrow 21">
              <a:extLst>
                <a:ext uri="{FF2B5EF4-FFF2-40B4-BE49-F238E27FC236}">
                  <a16:creationId xmlns:a16="http://schemas.microsoft.com/office/drawing/2014/main" id="{683290FC-08F6-A341-A004-9E78B3A2A35F}"/>
                </a:ext>
              </a:extLst>
            </p:cNvPr>
            <p:cNvSpPr/>
            <p:nvPr/>
          </p:nvSpPr>
          <p:spPr>
            <a:xfrm rot="1631820">
              <a:off x="4316247" y="4312817"/>
              <a:ext cx="316973" cy="336071"/>
            </a:xfrm>
            <a:prstGeom prst="rightArrow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40070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9D79-EECB-A847-9EC4-149861294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Custom Control Node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2C17D-7A4D-1945-B324-27E1BE6EA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a terminal on the ROS computer: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D35440-2E48-6248-99B2-B69EED93D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71</a:t>
            </a:fld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F1AC2FE-157A-FE43-B9D8-12BE6385AFDF}"/>
              </a:ext>
            </a:extLst>
          </p:cNvPr>
          <p:cNvSpPr/>
          <p:nvPr/>
        </p:nvSpPr>
        <p:spPr>
          <a:xfrm>
            <a:off x="786941" y="1578092"/>
            <a:ext cx="7570117" cy="894987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Courier" pitchFamily="2" charset="0"/>
              </a:rPr>
              <a:t>$ cd ~/</a:t>
            </a:r>
            <a:r>
              <a:rPr lang="en-US" dirty="0" err="1">
                <a:latin typeface="Courier" pitchFamily="2" charset="0"/>
              </a:rPr>
              <a:t>catkin_ws</a:t>
            </a:r>
            <a:endParaRPr lang="en-US" dirty="0">
              <a:latin typeface="Courier" pitchFamily="2" charset="0"/>
            </a:endParaRPr>
          </a:p>
          <a:p>
            <a:r>
              <a:rPr lang="en-US" dirty="0">
                <a:latin typeface="Courier" pitchFamily="2" charset="0"/>
              </a:rPr>
              <a:t>$ source </a:t>
            </a:r>
            <a:r>
              <a:rPr lang="en-US" dirty="0" err="1">
                <a:latin typeface="Courier" pitchFamily="2" charset="0"/>
              </a:rPr>
              <a:t>devel</a:t>
            </a:r>
            <a:r>
              <a:rPr lang="en-US" dirty="0">
                <a:latin typeface="Courier" pitchFamily="2" charset="0"/>
              </a:rPr>
              <a:t>/</a:t>
            </a:r>
            <a:r>
              <a:rPr lang="en-US" dirty="0" err="1">
                <a:latin typeface="Courier" pitchFamily="2" charset="0"/>
              </a:rPr>
              <a:t>setup.bash</a:t>
            </a:r>
            <a:endParaRPr lang="en-US" dirty="0">
              <a:latin typeface="Courier" pitchFamily="2" charset="0"/>
            </a:endParaRPr>
          </a:p>
          <a:p>
            <a:r>
              <a:rPr lang="en-US" dirty="0">
                <a:latin typeface="Courier" pitchFamily="2" charset="0"/>
              </a:rPr>
              <a:t>$ </a:t>
            </a:r>
            <a:r>
              <a:rPr lang="en-US" dirty="0" err="1">
                <a:latin typeface="Courier" pitchFamily="2" charset="0"/>
              </a:rPr>
              <a:t>rosrun</a:t>
            </a:r>
            <a:r>
              <a:rPr lang="en-US" dirty="0">
                <a:latin typeface="Courier" pitchFamily="2" charset="0"/>
              </a:rPr>
              <a:t> ismr19_control ismr19_control_node</a:t>
            </a:r>
          </a:p>
        </p:txBody>
      </p:sp>
    </p:spTree>
    <p:extLst>
      <p:ext uri="{BB962C8B-B14F-4D97-AF65-F5344CB8AC3E}">
        <p14:creationId xmlns:p14="http://schemas.microsoft.com/office/powerpoint/2010/main" val="28634670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09D8B-D053-8F40-9505-DE8ABC42B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Transforming Planned Points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A7D26-2EA1-C649-9A2C-DFB65481B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Copy “Plan” to “Plan-Reference”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C7AEA-1C22-D844-8032-99CF7537B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72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4AEFC0-C1D9-124E-AA37-1986F01E11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270"/>
          <a:stretch/>
        </p:blipFill>
        <p:spPr>
          <a:xfrm>
            <a:off x="1119107" y="1589796"/>
            <a:ext cx="2719412" cy="30902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336B56-018A-2C4E-9C78-A16CA9E96C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270"/>
          <a:stretch/>
        </p:blipFill>
        <p:spPr>
          <a:xfrm>
            <a:off x="5305483" y="1589795"/>
            <a:ext cx="2645822" cy="3090212"/>
          </a:xfrm>
          <a:prstGeom prst="rect">
            <a:avLst/>
          </a:prstGeom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22B1C156-18D8-4446-81DD-DA676369D2D4}"/>
              </a:ext>
            </a:extLst>
          </p:cNvPr>
          <p:cNvSpPr/>
          <p:nvPr/>
        </p:nvSpPr>
        <p:spPr>
          <a:xfrm>
            <a:off x="4453049" y="2839452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56291B3-4652-834B-9E46-7EAE2EDA74B3}"/>
              </a:ext>
            </a:extLst>
          </p:cNvPr>
          <p:cNvSpPr/>
          <p:nvPr/>
        </p:nvSpPr>
        <p:spPr>
          <a:xfrm>
            <a:off x="1773180" y="1734341"/>
            <a:ext cx="1457037" cy="34319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C42089-B804-F14A-904A-FBBFBA6CE323}"/>
              </a:ext>
            </a:extLst>
          </p:cNvPr>
          <p:cNvSpPr txBox="1"/>
          <p:nvPr/>
        </p:nvSpPr>
        <p:spPr>
          <a:xfrm>
            <a:off x="2571271" y="2083580"/>
            <a:ext cx="1754715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Open ”Data” module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124CCBC-9F78-1346-8E05-551AF06E2330}"/>
              </a:ext>
            </a:extLst>
          </p:cNvPr>
          <p:cNvSpPr/>
          <p:nvPr/>
        </p:nvSpPr>
        <p:spPr>
          <a:xfrm>
            <a:off x="1125225" y="3765027"/>
            <a:ext cx="647955" cy="2769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AB30EE-B0B8-C743-8369-6F7BEE69F66D}"/>
              </a:ext>
            </a:extLst>
          </p:cNvPr>
          <p:cNvSpPr txBox="1"/>
          <p:nvPr/>
        </p:nvSpPr>
        <p:spPr>
          <a:xfrm>
            <a:off x="1773181" y="3463549"/>
            <a:ext cx="1288072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Select “Plan”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A75391-E5B7-744D-A201-62AABB681C04}"/>
              </a:ext>
            </a:extLst>
          </p:cNvPr>
          <p:cNvSpPr txBox="1"/>
          <p:nvPr/>
        </p:nvSpPr>
        <p:spPr>
          <a:xfrm>
            <a:off x="2417216" y="4153660"/>
            <a:ext cx="1908769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Right click -&gt; “Clone”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280E0BF-464F-6C4C-AEA6-6F66D92F49B0}"/>
              </a:ext>
            </a:extLst>
          </p:cNvPr>
          <p:cNvSpPr/>
          <p:nvPr/>
        </p:nvSpPr>
        <p:spPr>
          <a:xfrm>
            <a:off x="1692936" y="3929096"/>
            <a:ext cx="647955" cy="2769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D6CD92-4E14-5243-B31F-C36C0E36DE3D}"/>
              </a:ext>
            </a:extLst>
          </p:cNvPr>
          <p:cNvSpPr txBox="1"/>
          <p:nvPr/>
        </p:nvSpPr>
        <p:spPr>
          <a:xfrm>
            <a:off x="6122780" y="3740548"/>
            <a:ext cx="1619804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4. Select “Plan Copy”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365D23F-C9AF-2C47-A02E-4CAB8CEF28D9}"/>
              </a:ext>
            </a:extLst>
          </p:cNvPr>
          <p:cNvSpPr/>
          <p:nvPr/>
        </p:nvSpPr>
        <p:spPr>
          <a:xfrm>
            <a:off x="5385726" y="3981531"/>
            <a:ext cx="647955" cy="2769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B96242-0F36-D146-858A-4094362F23FD}"/>
              </a:ext>
            </a:extLst>
          </p:cNvPr>
          <p:cNvSpPr txBox="1"/>
          <p:nvPr/>
        </p:nvSpPr>
        <p:spPr>
          <a:xfrm>
            <a:off x="6594567" y="4210964"/>
            <a:ext cx="2089588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5. Right click -&gt; “Rename”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BEFE87-FF32-C346-8AC9-D844AD7783C5}"/>
              </a:ext>
            </a:extLst>
          </p:cNvPr>
          <p:cNvSpPr/>
          <p:nvPr/>
        </p:nvSpPr>
        <p:spPr>
          <a:xfrm>
            <a:off x="5872932" y="4210964"/>
            <a:ext cx="647955" cy="2769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5A15F2-4D88-CD44-A177-FCE784E100A5}"/>
              </a:ext>
            </a:extLst>
          </p:cNvPr>
          <p:cNvSpPr txBox="1"/>
          <p:nvPr/>
        </p:nvSpPr>
        <p:spPr>
          <a:xfrm>
            <a:off x="6507162" y="4621691"/>
            <a:ext cx="2423639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6. Rename to “Plan-Reference”</a:t>
            </a:r>
          </a:p>
        </p:txBody>
      </p:sp>
    </p:spTree>
    <p:extLst>
      <p:ext uri="{BB962C8B-B14F-4D97-AF65-F5344CB8AC3E}">
        <p14:creationId xmlns:p14="http://schemas.microsoft.com/office/powerpoint/2010/main" val="149991356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0D362-3ED7-7342-ADDA-45C79A1F7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Transforming Planned Points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0C396-D131-054E-A390-B25432A032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Copy “</a:t>
            </a:r>
            <a:r>
              <a:rPr lang="en-US" sz="2400" dirty="0" err="1"/>
              <a:t>ReferenceToRas</a:t>
            </a:r>
            <a:r>
              <a:rPr lang="en-US" sz="2400" dirty="0"/>
              <a:t>” to “</a:t>
            </a:r>
            <a:r>
              <a:rPr lang="en-US" sz="2400" dirty="0" err="1"/>
              <a:t>RasToReference</a:t>
            </a:r>
            <a:r>
              <a:rPr lang="en-US" sz="2400" dirty="0"/>
              <a:t>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CD6EF1-14C5-FC44-A5B7-634C26E26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45656" y="4842858"/>
            <a:ext cx="1239376" cy="273844"/>
          </a:xfrm>
        </p:spPr>
        <p:txBody>
          <a:bodyPr/>
          <a:lstStyle/>
          <a:p>
            <a:fld id="{80EF7822-97B9-9643-9C86-F262C320B4F0}" type="slidenum">
              <a:rPr lang="en-US" smtClean="0"/>
              <a:pPr/>
              <a:t>73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AD94C8-F43B-5E4D-821D-CDEEC869B7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553" b="24444"/>
          <a:stretch/>
        </p:blipFill>
        <p:spPr>
          <a:xfrm>
            <a:off x="603617" y="1710293"/>
            <a:ext cx="3552299" cy="30590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489DE9-AFC6-F34D-B763-086FCEE47C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297" b="15954"/>
          <a:stretch/>
        </p:blipFill>
        <p:spPr>
          <a:xfrm>
            <a:off x="4814902" y="1710293"/>
            <a:ext cx="3352533" cy="313607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953FC5D-9EB5-E64B-9CEE-743C68C693FD}"/>
              </a:ext>
            </a:extLst>
          </p:cNvPr>
          <p:cNvSpPr/>
          <p:nvPr/>
        </p:nvSpPr>
        <p:spPr>
          <a:xfrm>
            <a:off x="885346" y="3523578"/>
            <a:ext cx="77375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C341EB-98C7-1944-AD21-4D35B86F6B38}"/>
              </a:ext>
            </a:extLst>
          </p:cNvPr>
          <p:cNvSpPr txBox="1"/>
          <p:nvPr/>
        </p:nvSpPr>
        <p:spPr>
          <a:xfrm>
            <a:off x="1605848" y="3371894"/>
            <a:ext cx="2488553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Select “</a:t>
            </a:r>
            <a:r>
              <a:rPr lang="en-US" sz="1200" dirty="0" err="1">
                <a:solidFill>
                  <a:srgbClr val="FF0000"/>
                </a:solidFill>
              </a:rPr>
              <a:t>ReferenceToRas</a:t>
            </a:r>
            <a:r>
              <a:rPr lang="en-US" sz="1200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E99CDC9-29F5-7144-8DB8-A274A392696F}"/>
              </a:ext>
            </a:extLst>
          </p:cNvPr>
          <p:cNvSpPr/>
          <p:nvPr/>
        </p:nvSpPr>
        <p:spPr>
          <a:xfrm>
            <a:off x="1166870" y="3719817"/>
            <a:ext cx="77375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17887E-C553-B547-BE98-53CF8B3FD766}"/>
              </a:ext>
            </a:extLst>
          </p:cNvPr>
          <p:cNvSpPr txBox="1"/>
          <p:nvPr/>
        </p:nvSpPr>
        <p:spPr>
          <a:xfrm>
            <a:off x="1803701" y="3905571"/>
            <a:ext cx="2188826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Right click -&gt; “Clone”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E7CD436-3ED3-3848-B7B2-FE58BB829C5A}"/>
              </a:ext>
            </a:extLst>
          </p:cNvPr>
          <p:cNvSpPr/>
          <p:nvPr/>
        </p:nvSpPr>
        <p:spPr>
          <a:xfrm>
            <a:off x="5144370" y="3686629"/>
            <a:ext cx="878743" cy="20286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D9101C-818B-9247-B245-1AF79BD741F3}"/>
              </a:ext>
            </a:extLst>
          </p:cNvPr>
          <p:cNvSpPr txBox="1"/>
          <p:nvPr/>
        </p:nvSpPr>
        <p:spPr>
          <a:xfrm>
            <a:off x="5862994" y="3437518"/>
            <a:ext cx="2464561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Select “</a:t>
            </a:r>
            <a:r>
              <a:rPr lang="en-US" sz="1200" dirty="0" err="1">
                <a:solidFill>
                  <a:srgbClr val="FF0000"/>
                </a:solidFill>
              </a:rPr>
              <a:t>ReferenceToRas</a:t>
            </a:r>
            <a:r>
              <a:rPr lang="en-US" sz="1200" dirty="0">
                <a:solidFill>
                  <a:srgbClr val="FF0000"/>
                </a:solidFill>
              </a:rPr>
              <a:t> Copy”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8741BB-4948-F240-97D4-B178F854F2A0}"/>
              </a:ext>
            </a:extLst>
          </p:cNvPr>
          <p:cNvSpPr txBox="1"/>
          <p:nvPr/>
        </p:nvSpPr>
        <p:spPr>
          <a:xfrm>
            <a:off x="6328213" y="4046875"/>
            <a:ext cx="1966668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4. Right click -&gt; “Rename”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96A21FE-812E-5744-88DE-97CC22298A9E}"/>
              </a:ext>
            </a:extLst>
          </p:cNvPr>
          <p:cNvSpPr/>
          <p:nvPr/>
        </p:nvSpPr>
        <p:spPr>
          <a:xfrm>
            <a:off x="5680258" y="4276061"/>
            <a:ext cx="647955" cy="20286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B530D7-229A-174F-BBEE-538F6AF84807}"/>
              </a:ext>
            </a:extLst>
          </p:cNvPr>
          <p:cNvSpPr txBox="1"/>
          <p:nvPr/>
        </p:nvSpPr>
        <p:spPr>
          <a:xfrm>
            <a:off x="6521833" y="4397055"/>
            <a:ext cx="2321461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5. Rename to “</a:t>
            </a:r>
            <a:r>
              <a:rPr lang="en-US" sz="1200" dirty="0" err="1">
                <a:solidFill>
                  <a:srgbClr val="FF0000"/>
                </a:solidFill>
              </a:rPr>
              <a:t>RasToReference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A4ACBE9D-B01D-9F43-94B2-FE7F9D25CA73}"/>
              </a:ext>
            </a:extLst>
          </p:cNvPr>
          <p:cNvSpPr/>
          <p:nvPr/>
        </p:nvSpPr>
        <p:spPr>
          <a:xfrm>
            <a:off x="4376965" y="2919494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60894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FBCBB-F2E8-044B-9F01-FCE9C5C8B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 Planned Points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1D241-792F-9043-A24A-B5C14F173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Invert Transform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0E90D-BA00-0048-9BE7-D10870C42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74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17B747-2634-1548-A9D2-01E0D89203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931"/>
          <a:stretch/>
        </p:blipFill>
        <p:spPr>
          <a:xfrm>
            <a:off x="2930869" y="1620893"/>
            <a:ext cx="3688592" cy="32194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797755C-BDC4-4F49-9932-BC3566D4F981}"/>
              </a:ext>
            </a:extLst>
          </p:cNvPr>
          <p:cNvSpPr/>
          <p:nvPr/>
        </p:nvSpPr>
        <p:spPr>
          <a:xfrm>
            <a:off x="3218769" y="3230633"/>
            <a:ext cx="104511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964D7B-D6C3-DB4F-BDC4-D8004A61866E}"/>
              </a:ext>
            </a:extLst>
          </p:cNvPr>
          <p:cNvSpPr txBox="1"/>
          <p:nvPr/>
        </p:nvSpPr>
        <p:spPr>
          <a:xfrm>
            <a:off x="4775165" y="4026994"/>
            <a:ext cx="2569517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Right click -&gt; “Invert transform”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AF1428E-B2A9-0048-95EC-7B4CB4A84877}"/>
              </a:ext>
            </a:extLst>
          </p:cNvPr>
          <p:cNvSpPr/>
          <p:nvPr/>
        </p:nvSpPr>
        <p:spPr>
          <a:xfrm>
            <a:off x="3977456" y="3713068"/>
            <a:ext cx="104511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7967B8-EEAF-3C46-B873-AF8BFAC0E191}"/>
              </a:ext>
            </a:extLst>
          </p:cNvPr>
          <p:cNvSpPr txBox="1"/>
          <p:nvPr/>
        </p:nvSpPr>
        <p:spPr>
          <a:xfrm>
            <a:off x="4337845" y="3047548"/>
            <a:ext cx="2112652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Select “</a:t>
            </a:r>
            <a:r>
              <a:rPr lang="en-US" sz="1200" dirty="0" err="1">
                <a:solidFill>
                  <a:srgbClr val="FF0000"/>
                </a:solidFill>
              </a:rPr>
              <a:t>RasToReference</a:t>
            </a:r>
            <a:r>
              <a:rPr lang="en-US" sz="1200" dirty="0">
                <a:solidFill>
                  <a:srgbClr val="FF0000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58492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F8B7E-F760-4247-8880-F03A85650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 Planned Point (4)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7C062-BB73-DA4B-9DD1-2F0166BFF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Open “</a:t>
            </a:r>
            <a:r>
              <a:rPr lang="en-US" sz="2400" dirty="0" err="1"/>
              <a:t>RasToReference</a:t>
            </a:r>
            <a:r>
              <a:rPr lang="en-US" sz="2400" dirty="0"/>
              <a:t>” transform in “Transforms”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A3502-9752-3042-A8F9-D0F4690A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75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9105DA-6A67-724F-953D-A5378E6B6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93" y="1484026"/>
            <a:ext cx="3980624" cy="31959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15089C-7FF4-A34F-B128-BBBAE91D8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650" y="1590260"/>
            <a:ext cx="3784637" cy="3095935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C319486E-5366-A946-9693-DA50B6A168C9}"/>
              </a:ext>
            </a:extLst>
          </p:cNvPr>
          <p:cNvSpPr/>
          <p:nvPr/>
        </p:nvSpPr>
        <p:spPr>
          <a:xfrm>
            <a:off x="1789846" y="1878912"/>
            <a:ext cx="104511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7CB3A8-2A6D-6648-8CD0-7C3C98CDFE1F}"/>
              </a:ext>
            </a:extLst>
          </p:cNvPr>
          <p:cNvSpPr txBox="1"/>
          <p:nvPr/>
        </p:nvSpPr>
        <p:spPr>
          <a:xfrm>
            <a:off x="2459281" y="2121164"/>
            <a:ext cx="1689190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Open “Transforms”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054DA1C-C99A-434A-8061-08ADC328B293}"/>
              </a:ext>
            </a:extLst>
          </p:cNvPr>
          <p:cNvSpPr/>
          <p:nvPr/>
        </p:nvSpPr>
        <p:spPr>
          <a:xfrm>
            <a:off x="1117298" y="2960891"/>
            <a:ext cx="104511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F54F46-A811-C34A-B7B0-F6ADA25EAEE7}"/>
              </a:ext>
            </a:extLst>
          </p:cNvPr>
          <p:cNvSpPr txBox="1"/>
          <p:nvPr/>
        </p:nvSpPr>
        <p:spPr>
          <a:xfrm>
            <a:off x="2050473" y="3099390"/>
            <a:ext cx="2014950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Click “Active Transform”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EEE619B-E65C-CC44-80FE-84FD3662DEE1}"/>
              </a:ext>
            </a:extLst>
          </p:cNvPr>
          <p:cNvSpPr/>
          <p:nvPr/>
        </p:nvSpPr>
        <p:spPr>
          <a:xfrm>
            <a:off x="5423234" y="2941222"/>
            <a:ext cx="104511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B7CA9F-8E5E-8844-9E34-1EC6C2538CD8}"/>
              </a:ext>
            </a:extLst>
          </p:cNvPr>
          <p:cNvSpPr txBox="1"/>
          <p:nvPr/>
        </p:nvSpPr>
        <p:spPr>
          <a:xfrm>
            <a:off x="6161491" y="3138227"/>
            <a:ext cx="2097925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Select “</a:t>
            </a:r>
            <a:r>
              <a:rPr lang="en-US" sz="1200" dirty="0" err="1">
                <a:solidFill>
                  <a:srgbClr val="FF0000"/>
                </a:solidFill>
              </a:rPr>
              <a:t>RasToReference</a:t>
            </a:r>
            <a:r>
              <a:rPr lang="en-US" sz="1200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8C0CB7B9-33CD-9D47-B889-80405B7BBFD8}"/>
              </a:ext>
            </a:extLst>
          </p:cNvPr>
          <p:cNvSpPr/>
          <p:nvPr/>
        </p:nvSpPr>
        <p:spPr>
          <a:xfrm>
            <a:off x="4433382" y="3062348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09356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28F0E-D3C8-7D48-B48C-B0D220497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 Planned </a:t>
            </a:r>
            <a:r>
              <a:rPr lang="en-US"/>
              <a:t>Points (5)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7D269-EAA0-F44F-9550-C309B2F38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Apply “</a:t>
            </a:r>
            <a:r>
              <a:rPr lang="en-US" sz="2400" dirty="0" err="1"/>
              <a:t>RasToReference</a:t>
            </a:r>
            <a:r>
              <a:rPr lang="en-US" sz="2400" dirty="0"/>
              <a:t>” transform to “Plan-Reference”</a:t>
            </a: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76B45-F7E1-9648-9F4B-13D7DFA4A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76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16261E-3BFA-3945-B609-7E3EBAAE33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335"/>
          <a:stretch/>
        </p:blipFill>
        <p:spPr>
          <a:xfrm>
            <a:off x="619287" y="1870012"/>
            <a:ext cx="3519688" cy="23998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41509D-BB6B-F54D-A5B0-56A1DFB367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613" b="15372"/>
          <a:stretch/>
        </p:blipFill>
        <p:spPr>
          <a:xfrm>
            <a:off x="4655667" y="1683855"/>
            <a:ext cx="3657600" cy="1530627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F51F80C7-2AE0-B64D-9DCD-0889CC306011}"/>
              </a:ext>
            </a:extLst>
          </p:cNvPr>
          <p:cNvSpPr/>
          <p:nvPr/>
        </p:nvSpPr>
        <p:spPr>
          <a:xfrm>
            <a:off x="619287" y="3224368"/>
            <a:ext cx="1045118" cy="2769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ECFC04-A833-0347-AA74-47FE75B0D275}"/>
              </a:ext>
            </a:extLst>
          </p:cNvPr>
          <p:cNvSpPr txBox="1"/>
          <p:nvPr/>
        </p:nvSpPr>
        <p:spPr>
          <a:xfrm>
            <a:off x="148181" y="3624407"/>
            <a:ext cx="2075406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Select “Plan-Reference”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DDF3BE-5F3F-1748-A7D1-2ECDF91ADABD}"/>
              </a:ext>
            </a:extLst>
          </p:cNvPr>
          <p:cNvSpPr/>
          <p:nvPr/>
        </p:nvSpPr>
        <p:spPr>
          <a:xfrm>
            <a:off x="2159525" y="2756100"/>
            <a:ext cx="439211" cy="2769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E37E36-F10D-564A-A552-90AD11C78FF9}"/>
              </a:ext>
            </a:extLst>
          </p:cNvPr>
          <p:cNvSpPr txBox="1"/>
          <p:nvPr/>
        </p:nvSpPr>
        <p:spPr>
          <a:xfrm>
            <a:off x="2223587" y="3130908"/>
            <a:ext cx="1472094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Click “-&gt;” button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FB02CFE-C1A3-FB4E-9A8F-74F970F95507}"/>
              </a:ext>
            </a:extLst>
          </p:cNvPr>
          <p:cNvSpPr/>
          <p:nvPr/>
        </p:nvSpPr>
        <p:spPr>
          <a:xfrm>
            <a:off x="6264862" y="2689800"/>
            <a:ext cx="398510" cy="3159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D733EF-9BC8-1149-934B-CBED155BD6BE}"/>
              </a:ext>
            </a:extLst>
          </p:cNvPr>
          <p:cNvSpPr txBox="1"/>
          <p:nvPr/>
        </p:nvSpPr>
        <p:spPr>
          <a:xfrm>
            <a:off x="6464117" y="2960453"/>
            <a:ext cx="2484848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4. Click “Harden transform” button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661E207-5CBC-8D4C-AC89-5B41CD05649E}"/>
              </a:ext>
            </a:extLst>
          </p:cNvPr>
          <p:cNvSpPr/>
          <p:nvPr/>
        </p:nvSpPr>
        <p:spPr>
          <a:xfrm>
            <a:off x="6566348" y="1838768"/>
            <a:ext cx="881075" cy="2347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4EBB62-72B5-4544-BECC-C07DAC24A737}"/>
              </a:ext>
            </a:extLst>
          </p:cNvPr>
          <p:cNvSpPr txBox="1"/>
          <p:nvPr/>
        </p:nvSpPr>
        <p:spPr>
          <a:xfrm>
            <a:off x="6663372" y="2219645"/>
            <a:ext cx="2023428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Select ”Plan-Reference”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D4CD118-44A0-8749-800E-F0C7E73A5C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2138"/>
          <a:stretch/>
        </p:blipFill>
        <p:spPr>
          <a:xfrm>
            <a:off x="4700065" y="3580248"/>
            <a:ext cx="3568803" cy="1383926"/>
          </a:xfrm>
          <a:prstGeom prst="rect">
            <a:avLst/>
          </a:prstGeom>
        </p:spPr>
      </p:pic>
      <p:sp>
        <p:nvSpPr>
          <p:cNvPr id="30" name="Right Arrow 29">
            <a:extLst>
              <a:ext uri="{FF2B5EF4-FFF2-40B4-BE49-F238E27FC236}">
                <a16:creationId xmlns:a16="http://schemas.microsoft.com/office/drawing/2014/main" id="{AB9B4E15-C01A-6344-BA40-1608231A700D}"/>
              </a:ext>
            </a:extLst>
          </p:cNvPr>
          <p:cNvSpPr/>
          <p:nvPr/>
        </p:nvSpPr>
        <p:spPr>
          <a:xfrm rot="19938954">
            <a:off x="4314732" y="2665003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ight Arrow 30">
            <a:extLst>
              <a:ext uri="{FF2B5EF4-FFF2-40B4-BE49-F238E27FC236}">
                <a16:creationId xmlns:a16="http://schemas.microsoft.com/office/drawing/2014/main" id="{12999D95-5EBE-9E4B-B15F-4ADF71F72C18}"/>
              </a:ext>
            </a:extLst>
          </p:cNvPr>
          <p:cNvSpPr/>
          <p:nvPr/>
        </p:nvSpPr>
        <p:spPr>
          <a:xfrm rot="5400000">
            <a:off x="6372187" y="3205917"/>
            <a:ext cx="364967" cy="59089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02302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EDC77-3D92-D64B-AA17-C82DB5782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Plan from 3D Slicer to ROS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8B91F-9A6E-6742-BE1A-DCEDB738D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Open “</a:t>
            </a:r>
            <a:r>
              <a:rPr lang="en-US" sz="2400" dirty="0" err="1"/>
              <a:t>OpenIGTLink</a:t>
            </a:r>
            <a:r>
              <a:rPr lang="en-US" sz="2400" dirty="0"/>
              <a:t> IF” module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5760C5-5931-C840-9410-7364B55D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77</a:t>
            </a:fld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65A9F40D-4386-C845-A3F3-77D89D82A6E1}"/>
              </a:ext>
            </a:extLst>
          </p:cNvPr>
          <p:cNvSpPr txBox="1">
            <a:spLocks/>
          </p:cNvSpPr>
          <p:nvPr/>
        </p:nvSpPr>
        <p:spPr>
          <a:xfrm>
            <a:off x="7447424" y="4985552"/>
            <a:ext cx="123937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EF7822-97B9-9643-9C86-F262C320B4F0}" type="slidenum">
              <a:rPr lang="en-US" smtClean="0"/>
              <a:pPr/>
              <a:t>77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A58DA8-4626-4841-B486-456E3189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588" y="1663083"/>
            <a:ext cx="2202026" cy="30689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EC2052-56CA-9446-A13C-B1333901E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7456" y="1663083"/>
            <a:ext cx="2061274" cy="3016925"/>
          </a:xfrm>
          <a:prstGeom prst="rect">
            <a:avLst/>
          </a:prstGeom>
        </p:spPr>
      </p:pic>
      <p:sp>
        <p:nvSpPr>
          <p:cNvPr id="8" name="Right Arrow 7">
            <a:extLst>
              <a:ext uri="{FF2B5EF4-FFF2-40B4-BE49-F238E27FC236}">
                <a16:creationId xmlns:a16="http://schemas.microsoft.com/office/drawing/2014/main" id="{C717D6E2-8DC8-784B-9A28-627E3867B912}"/>
              </a:ext>
            </a:extLst>
          </p:cNvPr>
          <p:cNvSpPr/>
          <p:nvPr/>
        </p:nvSpPr>
        <p:spPr>
          <a:xfrm>
            <a:off x="4455999" y="2854703"/>
            <a:ext cx="576072" cy="93268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98515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BD07B-965D-EA4C-BC2B-8D46E79B3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Plan from 3D Slicer to ROS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56297-9878-554D-A620-79542BE54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Add “Plan-Reference” in “I/O Configuration”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F5FFC3-3709-1B49-8C92-CF7BA2B2D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78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F40B13-CA13-DE44-A21F-480B13C91E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726"/>
          <a:stretch/>
        </p:blipFill>
        <p:spPr>
          <a:xfrm>
            <a:off x="155015" y="1892082"/>
            <a:ext cx="2568307" cy="21969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A06A5D-55B4-534A-8A99-4A4A426BE7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483"/>
          <a:stretch/>
        </p:blipFill>
        <p:spPr>
          <a:xfrm>
            <a:off x="6118493" y="1898376"/>
            <a:ext cx="2568307" cy="219699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6E2880E-0D23-614C-A30E-F574C2883883}"/>
              </a:ext>
            </a:extLst>
          </p:cNvPr>
          <p:cNvSpPr/>
          <p:nvPr/>
        </p:nvSpPr>
        <p:spPr>
          <a:xfrm>
            <a:off x="132184" y="2156252"/>
            <a:ext cx="104511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A90C84-A365-B248-AEBF-65F47C9A6E43}"/>
              </a:ext>
            </a:extLst>
          </p:cNvPr>
          <p:cNvSpPr txBox="1"/>
          <p:nvPr/>
        </p:nvSpPr>
        <p:spPr>
          <a:xfrm>
            <a:off x="912609" y="1954417"/>
            <a:ext cx="2075406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Open “I/O Configuration”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3660E54-E73A-0D41-856B-296BF8615974}"/>
              </a:ext>
            </a:extLst>
          </p:cNvPr>
          <p:cNvSpPr/>
          <p:nvPr/>
        </p:nvSpPr>
        <p:spPr>
          <a:xfrm>
            <a:off x="106689" y="2475633"/>
            <a:ext cx="1045118" cy="2769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B29BD4-AFC5-1840-81E5-9BBF7A51D5E7}"/>
              </a:ext>
            </a:extLst>
          </p:cNvPr>
          <p:cNvSpPr txBox="1"/>
          <p:nvPr/>
        </p:nvSpPr>
        <p:spPr>
          <a:xfrm>
            <a:off x="629248" y="2850915"/>
            <a:ext cx="2075406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Select “Scene” -&gt; “</a:t>
            </a:r>
            <a:r>
              <a:rPr lang="en-US" sz="1200" dirty="0" err="1">
                <a:solidFill>
                  <a:srgbClr val="FF0000"/>
                </a:solidFill>
              </a:rPr>
              <a:t>IGTLConnector</a:t>
            </a:r>
            <a:r>
              <a:rPr lang="en-US" sz="1200" dirty="0">
                <a:solidFill>
                  <a:srgbClr val="FF0000"/>
                </a:solidFill>
              </a:rPr>
              <a:t>” -&gt; “OUT”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4468C32-E20D-C444-BD0F-ECF0F4237841}"/>
              </a:ext>
            </a:extLst>
          </p:cNvPr>
          <p:cNvSpPr/>
          <p:nvPr/>
        </p:nvSpPr>
        <p:spPr>
          <a:xfrm>
            <a:off x="6991582" y="2990576"/>
            <a:ext cx="567337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17925BA-65E6-E44E-A60B-AF14E3A09E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993"/>
          <a:stretch/>
        </p:blipFill>
        <p:spPr>
          <a:xfrm>
            <a:off x="3148760" y="1866467"/>
            <a:ext cx="2837868" cy="2248219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0683F80A-3C03-7349-8203-FC38D4EEE1DB}"/>
              </a:ext>
            </a:extLst>
          </p:cNvPr>
          <p:cNvSpPr/>
          <p:nvPr/>
        </p:nvSpPr>
        <p:spPr>
          <a:xfrm>
            <a:off x="3130092" y="3293481"/>
            <a:ext cx="1045118" cy="2769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A83E97-557B-5347-B56B-16D36089E579}"/>
              </a:ext>
            </a:extLst>
          </p:cNvPr>
          <p:cNvSpPr txBox="1"/>
          <p:nvPr/>
        </p:nvSpPr>
        <p:spPr>
          <a:xfrm>
            <a:off x="3335933" y="3621095"/>
            <a:ext cx="2405300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3. Select “Plan-Reference” from the pull-down menu next to “+”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844C51-3E50-7A43-A497-655F8E5DBDBC}"/>
              </a:ext>
            </a:extLst>
          </p:cNvPr>
          <p:cNvSpPr txBox="1"/>
          <p:nvPr/>
        </p:nvSpPr>
        <p:spPr>
          <a:xfrm>
            <a:off x="7373542" y="3220999"/>
            <a:ext cx="923225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4. Click ”+” 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EFCC31B-D6C8-5D48-9755-B2702E120EE7}"/>
              </a:ext>
            </a:extLst>
          </p:cNvPr>
          <p:cNvSpPr/>
          <p:nvPr/>
        </p:nvSpPr>
        <p:spPr>
          <a:xfrm>
            <a:off x="6310318" y="2631506"/>
            <a:ext cx="1567013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A76F5A-188E-F743-861D-8245EAAE30B6}"/>
              </a:ext>
            </a:extLst>
          </p:cNvPr>
          <p:cNvSpPr txBox="1"/>
          <p:nvPr/>
        </p:nvSpPr>
        <p:spPr>
          <a:xfrm>
            <a:off x="7347010" y="2227053"/>
            <a:ext cx="1531615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5. “Plan-Reference” appears</a:t>
            </a:r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id="{E9126053-749A-B741-A3DA-BF85F1AD3C01}"/>
              </a:ext>
            </a:extLst>
          </p:cNvPr>
          <p:cNvSpPr/>
          <p:nvPr/>
        </p:nvSpPr>
        <p:spPr>
          <a:xfrm>
            <a:off x="2758517" y="2398504"/>
            <a:ext cx="576072" cy="93268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ight Arrow 24">
            <a:extLst>
              <a:ext uri="{FF2B5EF4-FFF2-40B4-BE49-F238E27FC236}">
                <a16:creationId xmlns:a16="http://schemas.microsoft.com/office/drawing/2014/main" id="{1A52B6D1-C113-2947-940C-A557F880026F}"/>
              </a:ext>
            </a:extLst>
          </p:cNvPr>
          <p:cNvSpPr/>
          <p:nvPr/>
        </p:nvSpPr>
        <p:spPr>
          <a:xfrm>
            <a:off x="5632249" y="2300140"/>
            <a:ext cx="576072" cy="93268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2706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63E6D-C44B-EC41-AE01-B59FC0C89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Plan from 3D Slicer to ROS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68243-8480-494B-9B1C-F0B47F588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Send “Plan-Reference” in “I/O Configuration”</a:t>
            </a: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B7D57-5F1D-7D45-B885-5CB9CA682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79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6835D4-DDFC-8847-B9AD-C73D6447D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374" y="1671955"/>
            <a:ext cx="4782930" cy="3301921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03B4BA7-5246-C348-9A8D-53AEA548972C}"/>
              </a:ext>
            </a:extLst>
          </p:cNvPr>
          <p:cNvSpPr/>
          <p:nvPr/>
        </p:nvSpPr>
        <p:spPr>
          <a:xfrm>
            <a:off x="6191330" y="3269350"/>
            <a:ext cx="567337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D4DC5D-43F5-4349-A27B-0D9DBC5E01E8}"/>
              </a:ext>
            </a:extLst>
          </p:cNvPr>
          <p:cNvSpPr txBox="1"/>
          <p:nvPr/>
        </p:nvSpPr>
        <p:spPr>
          <a:xfrm>
            <a:off x="6920530" y="3626113"/>
            <a:ext cx="1232949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1. Click “Send”</a:t>
            </a:r>
          </a:p>
        </p:txBody>
      </p:sp>
    </p:spTree>
    <p:extLst>
      <p:ext uri="{BB962C8B-B14F-4D97-AF65-F5344CB8AC3E}">
        <p14:creationId xmlns:p14="http://schemas.microsoft.com/office/powerpoint/2010/main" val="488671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D753F-9564-2C40-B2EB-29D9B37D7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5697F-8D11-3240-91A3-927357300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Exchanging data between two different systems</a:t>
            </a:r>
          </a:p>
          <a:p>
            <a:endParaRPr lang="en-US" dirty="0"/>
          </a:p>
          <a:p>
            <a:r>
              <a:rPr lang="en-US" dirty="0"/>
              <a:t>Two coordinate systems</a:t>
            </a:r>
          </a:p>
          <a:p>
            <a:pPr lvl="1"/>
            <a:r>
              <a:rPr lang="en-US" dirty="0"/>
              <a:t>Defined by the base link on ROS</a:t>
            </a:r>
          </a:p>
          <a:p>
            <a:pPr lvl="1"/>
            <a:r>
              <a:rPr lang="en-US" dirty="0"/>
              <a:t>Defined by the patient on 3D Slicer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7BAF92-7BE8-4F4C-AB18-DD4BF6081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5610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EAD64-BC5C-6349-B1D1-877028D11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Move Needle to Target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55C0C-F547-5A4D-B674-6B5AA3429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Once the Plan is sent to ROS, the robot moves to the entry, and then the target.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D9758D-4272-2548-A51C-8ECADC440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80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759B98-CBBE-724B-8729-09EC8DFAB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715" y="1945585"/>
            <a:ext cx="3699711" cy="2571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E6A22C-2907-CC42-8F82-E730A855D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0979" y="1600200"/>
            <a:ext cx="3148788" cy="35433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8CABBFF-85F1-314C-A662-3BE09D1621A6}"/>
              </a:ext>
            </a:extLst>
          </p:cNvPr>
          <p:cNvSpPr/>
          <p:nvPr/>
        </p:nvSpPr>
        <p:spPr>
          <a:xfrm>
            <a:off x="2430459" y="3734938"/>
            <a:ext cx="332620" cy="32238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AE1DEC-03A6-E743-B3F6-C4DDBC94F0A3}"/>
              </a:ext>
            </a:extLst>
          </p:cNvPr>
          <p:cNvSpPr txBox="1"/>
          <p:nvPr/>
        </p:nvSpPr>
        <p:spPr>
          <a:xfrm>
            <a:off x="2496593" y="4135852"/>
            <a:ext cx="2313945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Needle is moved to the entry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75E02F0-C546-9242-95F8-480BA79FD183}"/>
              </a:ext>
            </a:extLst>
          </p:cNvPr>
          <p:cNvSpPr/>
          <p:nvPr/>
        </p:nvSpPr>
        <p:spPr>
          <a:xfrm>
            <a:off x="6596909" y="3954779"/>
            <a:ext cx="332620" cy="32238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66B275-1C5C-3B46-8120-5F7E6581BADD}"/>
              </a:ext>
            </a:extLst>
          </p:cNvPr>
          <p:cNvSpPr txBox="1"/>
          <p:nvPr/>
        </p:nvSpPr>
        <p:spPr>
          <a:xfrm>
            <a:off x="6290451" y="4389757"/>
            <a:ext cx="2313945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Needle is moved to the entry</a:t>
            </a:r>
          </a:p>
        </p:txBody>
      </p:sp>
    </p:spTree>
    <p:extLst>
      <p:ext uri="{BB962C8B-B14F-4D97-AF65-F5344CB8AC3E}">
        <p14:creationId xmlns:p14="http://schemas.microsoft.com/office/powerpoint/2010/main" val="28268204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790CF-C280-7C47-80FE-A6B14194B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[Optional] Visualizing Trajectory on MRI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73852F-9FC1-CC4F-B3A7-399334D92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the needle visible on MRI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0ADD12-3DC7-414C-AE0C-212D86EE3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81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3C3455-B282-0844-A0FF-974BBEB706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4815"/>
          <a:stretch/>
        </p:blipFill>
        <p:spPr>
          <a:xfrm>
            <a:off x="492276" y="1569962"/>
            <a:ext cx="2578915" cy="26772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9B4CC1-5036-1A4C-9A46-FF64D72D20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83"/>
          <a:stretch/>
        </p:blipFill>
        <p:spPr>
          <a:xfrm>
            <a:off x="3365454" y="1519755"/>
            <a:ext cx="2497837" cy="32869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F61560-B5A9-D247-B43A-78D5B61E54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2409"/>
          <a:stretch/>
        </p:blipFill>
        <p:spPr>
          <a:xfrm>
            <a:off x="6218622" y="1420594"/>
            <a:ext cx="2688030" cy="3386085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6DA8391E-2A5F-D341-ADF3-F3ABFA9EB4F3}"/>
              </a:ext>
            </a:extLst>
          </p:cNvPr>
          <p:cNvSpPr/>
          <p:nvPr/>
        </p:nvSpPr>
        <p:spPr>
          <a:xfrm>
            <a:off x="1126097" y="2422773"/>
            <a:ext cx="104511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8F6C95-443C-BF45-A43A-38418B3E6C2E}"/>
              </a:ext>
            </a:extLst>
          </p:cNvPr>
          <p:cNvSpPr txBox="1"/>
          <p:nvPr/>
        </p:nvSpPr>
        <p:spPr>
          <a:xfrm>
            <a:off x="1445933" y="2795316"/>
            <a:ext cx="1772389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Select ”Models” from the Module list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2DB72FB-63AB-0543-9BF8-FC9CDBEB63C5}"/>
              </a:ext>
            </a:extLst>
          </p:cNvPr>
          <p:cNvSpPr/>
          <p:nvPr/>
        </p:nvSpPr>
        <p:spPr>
          <a:xfrm>
            <a:off x="3426522" y="2653605"/>
            <a:ext cx="104511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163B4E-BC98-EC48-842D-13DA95CCCFB7}"/>
              </a:ext>
            </a:extLst>
          </p:cNvPr>
          <p:cNvSpPr txBox="1"/>
          <p:nvPr/>
        </p:nvSpPr>
        <p:spPr>
          <a:xfrm>
            <a:off x="3893489" y="3022528"/>
            <a:ext cx="2264065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Select ”</a:t>
            </a:r>
            <a:r>
              <a:rPr lang="en-US" sz="1200" dirty="0" err="1">
                <a:solidFill>
                  <a:srgbClr val="FF0000"/>
                </a:solidFill>
              </a:rPr>
              <a:t>needle_holder_mm</a:t>
            </a:r>
            <a:r>
              <a:rPr lang="en-US" sz="1200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0634598-94C2-4B47-BD95-52AE06E7D3FE}"/>
              </a:ext>
            </a:extLst>
          </p:cNvPr>
          <p:cNvSpPr/>
          <p:nvPr/>
        </p:nvSpPr>
        <p:spPr>
          <a:xfrm>
            <a:off x="6589644" y="4175002"/>
            <a:ext cx="31879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3902A6-BA9E-A249-ACEE-8783B17D4338}"/>
              </a:ext>
            </a:extLst>
          </p:cNvPr>
          <p:cNvSpPr txBox="1"/>
          <p:nvPr/>
        </p:nvSpPr>
        <p:spPr>
          <a:xfrm>
            <a:off x="6446855" y="4466344"/>
            <a:ext cx="2560769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Check ”Visible” in “Slice Display”</a:t>
            </a: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BC0435A3-F0DC-FE44-8726-A240F2E58E9B}"/>
              </a:ext>
            </a:extLst>
          </p:cNvPr>
          <p:cNvSpPr/>
          <p:nvPr/>
        </p:nvSpPr>
        <p:spPr>
          <a:xfrm>
            <a:off x="2976446" y="3383652"/>
            <a:ext cx="576072" cy="93268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0B4E2B21-E155-1241-9739-FB9754933DE0}"/>
              </a:ext>
            </a:extLst>
          </p:cNvPr>
          <p:cNvSpPr/>
          <p:nvPr/>
        </p:nvSpPr>
        <p:spPr>
          <a:xfrm>
            <a:off x="5826516" y="3402451"/>
            <a:ext cx="576072" cy="93268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07273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BDE0C-F2D0-0D40-81D6-236C3A876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[Optional] Visualizing Trajectory on MRI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013A4-87D5-664E-AB6D-AF481B162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Switch to ”Four-up” view.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522DE8-194C-B349-82CD-D52CB7773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82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A35B7F-3AB4-E14C-82AE-7883F6AE3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610" y="1589839"/>
            <a:ext cx="2858803" cy="30901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744F7C-EB9B-1648-940C-38E5164F1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930" y="1633903"/>
            <a:ext cx="2616920" cy="300204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2B97417-27F7-C14A-BE73-A67E650FDD40}"/>
              </a:ext>
            </a:extLst>
          </p:cNvPr>
          <p:cNvSpPr/>
          <p:nvPr/>
        </p:nvSpPr>
        <p:spPr>
          <a:xfrm>
            <a:off x="2272493" y="1687277"/>
            <a:ext cx="281761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22661B4-169F-A649-8027-1D5A8920D4B4}"/>
              </a:ext>
            </a:extLst>
          </p:cNvPr>
          <p:cNvSpPr/>
          <p:nvPr/>
        </p:nvSpPr>
        <p:spPr>
          <a:xfrm>
            <a:off x="2272493" y="1943234"/>
            <a:ext cx="892842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88C5B0-CACB-9C4C-AA0F-923D6A7251CD}"/>
              </a:ext>
            </a:extLst>
          </p:cNvPr>
          <p:cNvSpPr txBox="1"/>
          <p:nvPr/>
        </p:nvSpPr>
        <p:spPr>
          <a:xfrm>
            <a:off x="2718914" y="2173657"/>
            <a:ext cx="1478881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Select “Four-up”</a:t>
            </a: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863DC7FD-A3EE-7147-ACD2-2308321559D1}"/>
              </a:ext>
            </a:extLst>
          </p:cNvPr>
          <p:cNvSpPr/>
          <p:nvPr/>
        </p:nvSpPr>
        <p:spPr>
          <a:xfrm>
            <a:off x="4521135" y="2730812"/>
            <a:ext cx="576072" cy="93268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54361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F036F-EB46-DB44-B990-EB0B94E72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[Optional] Visualizing Trajectory on MRI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6B7D0-AD2D-224C-B132-BEEF6C69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Align slices with the needle using “Volume </a:t>
            </a:r>
            <a:r>
              <a:rPr lang="en-US" sz="2400" dirty="0" err="1"/>
              <a:t>Reslice</a:t>
            </a:r>
            <a:r>
              <a:rPr lang="en-US" sz="2400" dirty="0"/>
              <a:t> Driver”.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0DDE3-19D4-864A-B5E4-679A6159E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83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886EDD-EAA1-AE49-861C-DD1AA7605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204" y="1541675"/>
            <a:ext cx="2189311" cy="326500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5D7F6EAD-F828-124D-889C-02217D4811FC}"/>
              </a:ext>
            </a:extLst>
          </p:cNvPr>
          <p:cNvSpPr/>
          <p:nvPr/>
        </p:nvSpPr>
        <p:spPr>
          <a:xfrm>
            <a:off x="3035811" y="4283485"/>
            <a:ext cx="104511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378990-8055-8C4F-912E-10234D4AF5BD}"/>
              </a:ext>
            </a:extLst>
          </p:cNvPr>
          <p:cNvSpPr txBox="1"/>
          <p:nvPr/>
        </p:nvSpPr>
        <p:spPr>
          <a:xfrm>
            <a:off x="1671149" y="4525737"/>
            <a:ext cx="2433419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Select ”Volume </a:t>
            </a:r>
            <a:r>
              <a:rPr lang="en-US" sz="1200" dirty="0" err="1">
                <a:solidFill>
                  <a:srgbClr val="FF0000"/>
                </a:solidFill>
              </a:rPr>
              <a:t>Reslice</a:t>
            </a:r>
            <a:r>
              <a:rPr lang="en-US" sz="1200" dirty="0">
                <a:solidFill>
                  <a:srgbClr val="FF0000"/>
                </a:solidFill>
              </a:rPr>
              <a:t> Driver”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880C881-65CF-234E-819A-A6CB362E8856}"/>
              </a:ext>
            </a:extLst>
          </p:cNvPr>
          <p:cNvSpPr/>
          <p:nvPr/>
        </p:nvSpPr>
        <p:spPr>
          <a:xfrm>
            <a:off x="2310529" y="3174177"/>
            <a:ext cx="104511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F4EBBD-840E-5C40-9939-FF458AD16B1E}"/>
              </a:ext>
            </a:extLst>
          </p:cNvPr>
          <p:cNvSpPr txBox="1"/>
          <p:nvPr/>
        </p:nvSpPr>
        <p:spPr>
          <a:xfrm>
            <a:off x="3040885" y="3368786"/>
            <a:ext cx="1255064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Select ”IGT”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3819F3F-B699-4344-B6CF-6D06DC7D36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190"/>
          <a:stretch/>
        </p:blipFill>
        <p:spPr>
          <a:xfrm>
            <a:off x="5063073" y="1514325"/>
            <a:ext cx="2734553" cy="3237655"/>
          </a:xfrm>
          <a:prstGeom prst="rect">
            <a:avLst/>
          </a:prstGeom>
        </p:spPr>
      </p:pic>
      <p:sp>
        <p:nvSpPr>
          <p:cNvPr id="11" name="Right Arrow 10">
            <a:extLst>
              <a:ext uri="{FF2B5EF4-FFF2-40B4-BE49-F238E27FC236}">
                <a16:creationId xmlns:a16="http://schemas.microsoft.com/office/drawing/2014/main" id="{F244C2F2-E4E3-FF4B-B201-97CBE55FDCB8}"/>
              </a:ext>
            </a:extLst>
          </p:cNvPr>
          <p:cNvSpPr/>
          <p:nvPr/>
        </p:nvSpPr>
        <p:spPr>
          <a:xfrm>
            <a:off x="4372346" y="2707833"/>
            <a:ext cx="576072" cy="93268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14024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ECC80-F11E-384B-8764-8DC23FF90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[Optional] Visualizing Trajectory on MRI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52A61-06FA-A149-BCF5-B7DC7A533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Select:</a:t>
            </a:r>
          </a:p>
          <a:p>
            <a:pPr lvl="1"/>
            <a:r>
              <a:rPr lang="en-US" sz="2000" dirty="0"/>
              <a:t>R: Driver: ”needle”, Mode: “</a:t>
            </a:r>
            <a:r>
              <a:rPr lang="en-US" sz="2000" dirty="0" err="1"/>
              <a:t>Inplane</a:t>
            </a:r>
            <a:r>
              <a:rPr lang="en-US" sz="2000" dirty="0"/>
              <a:t>”</a:t>
            </a:r>
          </a:p>
          <a:p>
            <a:pPr lvl="1"/>
            <a:r>
              <a:rPr lang="en-US" sz="2000" dirty="0"/>
              <a:t>Y: Driver: “needle”, Mode: “</a:t>
            </a:r>
            <a:r>
              <a:rPr lang="en-US" sz="2000" dirty="0" err="1"/>
              <a:t>Inplane</a:t>
            </a:r>
            <a:r>
              <a:rPr lang="en-US" sz="2000" dirty="0"/>
              <a:t> 90”</a:t>
            </a:r>
          </a:p>
          <a:p>
            <a:pPr lvl="1"/>
            <a:r>
              <a:rPr lang="en-US" sz="2000" dirty="0"/>
              <a:t>G: Driver: “needle”, Mode” “Transverse”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E1091-D5D3-3F46-A18A-5151A8F3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84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1C2EF6-1FE2-4A4B-A990-02DEADC347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42937"/>
          <a:stretch/>
        </p:blipFill>
        <p:spPr>
          <a:xfrm>
            <a:off x="2128306" y="2571750"/>
            <a:ext cx="2479340" cy="233319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D9E193A-C3BD-DB4A-9887-1A36D0AF85F8}"/>
              </a:ext>
            </a:extLst>
          </p:cNvPr>
          <p:cNvSpPr/>
          <p:nvPr/>
        </p:nvSpPr>
        <p:spPr>
          <a:xfrm>
            <a:off x="2021951" y="3625201"/>
            <a:ext cx="576072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D43A0C-5B6B-BA42-AD79-9B1959D468F7}"/>
              </a:ext>
            </a:extLst>
          </p:cNvPr>
          <p:cNvSpPr txBox="1"/>
          <p:nvPr/>
        </p:nvSpPr>
        <p:spPr>
          <a:xfrm>
            <a:off x="2363623" y="4480219"/>
            <a:ext cx="2519031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Select ”needle” from Driver list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8930CE-9F6E-C843-9A16-D8AB0AE39D3A}"/>
              </a:ext>
            </a:extLst>
          </p:cNvPr>
          <p:cNvSpPr/>
          <p:nvPr/>
        </p:nvSpPr>
        <p:spPr>
          <a:xfrm>
            <a:off x="2300672" y="4110938"/>
            <a:ext cx="576072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D9EEF8C0-24AB-BE4A-AA00-5578D72CF056}"/>
              </a:ext>
            </a:extLst>
          </p:cNvPr>
          <p:cNvSpPr/>
          <p:nvPr/>
        </p:nvSpPr>
        <p:spPr>
          <a:xfrm>
            <a:off x="4608989" y="3420502"/>
            <a:ext cx="576072" cy="93268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Content Placeholder 15">
            <a:extLst>
              <a:ext uri="{FF2B5EF4-FFF2-40B4-BE49-F238E27FC236}">
                <a16:creationId xmlns:a16="http://schemas.microsoft.com/office/drawing/2014/main" id="{A60C8C4B-984B-7847-8790-F52F95508A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b="36976"/>
          <a:stretch/>
        </p:blipFill>
        <p:spPr>
          <a:xfrm>
            <a:off x="5185061" y="2571750"/>
            <a:ext cx="2262363" cy="2333197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07568AB-71EB-514D-9512-990E6CF2774C}"/>
              </a:ext>
            </a:extLst>
          </p:cNvPr>
          <p:cNvSpPr/>
          <p:nvPr/>
        </p:nvSpPr>
        <p:spPr>
          <a:xfrm>
            <a:off x="5183718" y="3631005"/>
            <a:ext cx="576072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039B9-83E8-7041-AC74-22E499148BE5}"/>
              </a:ext>
            </a:extLst>
          </p:cNvPr>
          <p:cNvSpPr txBox="1"/>
          <p:nvPr/>
        </p:nvSpPr>
        <p:spPr>
          <a:xfrm>
            <a:off x="5458726" y="4358193"/>
            <a:ext cx="2519031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Select ”</a:t>
            </a:r>
            <a:r>
              <a:rPr lang="en-US" sz="1200" dirty="0" err="1">
                <a:solidFill>
                  <a:srgbClr val="FF0000"/>
                </a:solidFill>
              </a:rPr>
              <a:t>Inplane</a:t>
            </a:r>
            <a:r>
              <a:rPr lang="en-US" sz="1200" dirty="0">
                <a:solidFill>
                  <a:srgbClr val="FF0000"/>
                </a:solidFill>
              </a:rPr>
              <a:t>” from Mode list (for red slice)</a:t>
            </a:r>
          </a:p>
        </p:txBody>
      </p:sp>
    </p:spTree>
    <p:extLst>
      <p:ext uri="{BB962C8B-B14F-4D97-AF65-F5344CB8AC3E}">
        <p14:creationId xmlns:p14="http://schemas.microsoft.com/office/powerpoint/2010/main" val="71024348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24567-35C1-C24C-9EDB-2AC934204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[Optional] Visualizing Trajectory on MRI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26107-EDB2-DA48-8A18-02A62FCE9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85</a:t>
            </a:fld>
            <a:endParaRPr lang="en-US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8BC75C19-751A-2D4B-834F-49B06282C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Turn on slice visibility in 3D View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2B7B335-5635-F045-A3F1-A3C0B8196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30" y="2007703"/>
            <a:ext cx="3952236" cy="202858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CF58094-DD76-E745-87D6-CA4E50250C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7118" y="2007703"/>
            <a:ext cx="4014789" cy="1846803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EDCCE53F-686A-4E4F-ABE1-1928E5F553D9}"/>
              </a:ext>
            </a:extLst>
          </p:cNvPr>
          <p:cNvSpPr/>
          <p:nvPr/>
        </p:nvSpPr>
        <p:spPr>
          <a:xfrm>
            <a:off x="880974" y="2450624"/>
            <a:ext cx="27618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FE43C5F-070B-3D40-9089-A68C11A169FD}"/>
              </a:ext>
            </a:extLst>
          </p:cNvPr>
          <p:cNvSpPr txBox="1"/>
          <p:nvPr/>
        </p:nvSpPr>
        <p:spPr>
          <a:xfrm>
            <a:off x="1076990" y="2248789"/>
            <a:ext cx="1569106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Click the ‘pin’ icon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576953C-BFBE-5F4A-9570-EC4722DF5C0A}"/>
              </a:ext>
            </a:extLst>
          </p:cNvPr>
          <p:cNvSpPr/>
          <p:nvPr/>
        </p:nvSpPr>
        <p:spPr>
          <a:xfrm>
            <a:off x="5427953" y="2768476"/>
            <a:ext cx="27618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F2FA945-43B6-9749-9D7C-8148D511043A}"/>
              </a:ext>
            </a:extLst>
          </p:cNvPr>
          <p:cNvSpPr txBox="1"/>
          <p:nvPr/>
        </p:nvSpPr>
        <p:spPr>
          <a:xfrm>
            <a:off x="5663824" y="2433250"/>
            <a:ext cx="2039793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Click “Link/Unlink” button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9C09EC-61C4-364A-8B62-BA1FC20D6AD9}"/>
              </a:ext>
            </a:extLst>
          </p:cNvPr>
          <p:cNvSpPr txBox="1"/>
          <p:nvPr/>
        </p:nvSpPr>
        <p:spPr>
          <a:xfrm>
            <a:off x="5767671" y="3184461"/>
            <a:ext cx="2039793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Click “Link/Unlink” button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3BBBF2F-404F-F143-B4D3-D6E7272873B7}"/>
              </a:ext>
            </a:extLst>
          </p:cNvPr>
          <p:cNvSpPr/>
          <p:nvPr/>
        </p:nvSpPr>
        <p:spPr>
          <a:xfrm>
            <a:off x="5735905" y="2802173"/>
            <a:ext cx="27618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>
            <a:extLst>
              <a:ext uri="{FF2B5EF4-FFF2-40B4-BE49-F238E27FC236}">
                <a16:creationId xmlns:a16="http://schemas.microsoft.com/office/drawing/2014/main" id="{84F71E94-A1BD-3140-A447-37AC045A86FD}"/>
              </a:ext>
            </a:extLst>
          </p:cNvPr>
          <p:cNvSpPr/>
          <p:nvPr/>
        </p:nvSpPr>
        <p:spPr>
          <a:xfrm>
            <a:off x="4365555" y="2717435"/>
            <a:ext cx="576072" cy="93268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18399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97926-990F-DD49-AB1C-5BCF68993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[Optional] Visualizing Trajectory on MRI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396C7-47C6-6442-97F0-D02258EED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Reformatted 2D slices along the needle is now visible.</a:t>
            </a: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ABB8E1-0E4D-D040-904D-17C8CA653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86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01023B-E415-1045-8EE8-B53204BBB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775" y="1441497"/>
            <a:ext cx="3307591" cy="370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1636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51BE1-936B-8048-B342-9049EEA27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[Optional] Visualizing Trajectory while Moving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F5076-AC43-2B4D-A0BF-F45CDE969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Terminate the custom control node by pressing </a:t>
            </a:r>
            <a:r>
              <a:rPr lang="en-US" sz="2400" dirty="0" err="1"/>
              <a:t>Ctrl+c</a:t>
            </a:r>
            <a:r>
              <a:rPr lang="en-US" sz="2400" dirty="0"/>
              <a:t> on the terminal.</a:t>
            </a:r>
          </a:p>
          <a:p>
            <a:r>
              <a:rPr lang="en-US" sz="2400" dirty="0"/>
              <a:t>Move the robot to the home position.</a:t>
            </a: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94EFD-E548-C542-BA66-0E44D3A29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87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6BB03D-F388-ED4F-9A83-ADF56F6F5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653" y="2362874"/>
            <a:ext cx="2307528" cy="23075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E9C05C-C4B6-5E43-B43C-79BCFCF98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2189" y="2362874"/>
            <a:ext cx="2639622" cy="24342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A292EF7-2269-604E-9262-85FF3EB82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9726" y="2362874"/>
            <a:ext cx="2290233" cy="2484687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A2AD2453-16D3-604E-8AC2-ED4B6B666C37}"/>
              </a:ext>
            </a:extLst>
          </p:cNvPr>
          <p:cNvSpPr/>
          <p:nvPr/>
        </p:nvSpPr>
        <p:spPr>
          <a:xfrm>
            <a:off x="1140311" y="3412716"/>
            <a:ext cx="104511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390ACD-3044-6043-B32C-1F70D89F4B05}"/>
              </a:ext>
            </a:extLst>
          </p:cNvPr>
          <p:cNvSpPr txBox="1"/>
          <p:nvPr/>
        </p:nvSpPr>
        <p:spPr>
          <a:xfrm>
            <a:off x="1556802" y="3721075"/>
            <a:ext cx="1747176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1. Select ”home” from “Select Goal State”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47728C6-1945-A340-8A9E-C0C2522AB166}"/>
              </a:ext>
            </a:extLst>
          </p:cNvPr>
          <p:cNvSpPr/>
          <p:nvPr/>
        </p:nvSpPr>
        <p:spPr>
          <a:xfrm>
            <a:off x="4465347" y="3654968"/>
            <a:ext cx="1045118" cy="2422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FB5CCA-A6C4-5E46-B9B3-2E4026F5585C}"/>
              </a:ext>
            </a:extLst>
          </p:cNvPr>
          <p:cNvSpPr txBox="1"/>
          <p:nvPr/>
        </p:nvSpPr>
        <p:spPr>
          <a:xfrm>
            <a:off x="4850559" y="4011614"/>
            <a:ext cx="1319811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2. Click “Update”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ADCDD77-B69D-4442-9168-7C7C3981F612}"/>
              </a:ext>
            </a:extLst>
          </p:cNvPr>
          <p:cNvSpPr/>
          <p:nvPr/>
        </p:nvSpPr>
        <p:spPr>
          <a:xfrm>
            <a:off x="6663961" y="3318450"/>
            <a:ext cx="816296" cy="17449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BEA565-FB0D-814D-BE6B-3BA9B0607D57}"/>
              </a:ext>
            </a:extLst>
          </p:cNvPr>
          <p:cNvSpPr txBox="1"/>
          <p:nvPr/>
        </p:nvSpPr>
        <p:spPr>
          <a:xfrm>
            <a:off x="7366989" y="2968333"/>
            <a:ext cx="1319811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3. Click “Plan”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BE70731-685D-594A-9823-121387A85AF3}"/>
              </a:ext>
            </a:extLst>
          </p:cNvPr>
          <p:cNvSpPr/>
          <p:nvPr/>
        </p:nvSpPr>
        <p:spPr>
          <a:xfrm>
            <a:off x="6622096" y="3460466"/>
            <a:ext cx="816296" cy="17449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D3F1A2-0E15-F24A-8062-C9BB5B918752}"/>
              </a:ext>
            </a:extLst>
          </p:cNvPr>
          <p:cNvSpPr txBox="1"/>
          <p:nvPr/>
        </p:nvSpPr>
        <p:spPr>
          <a:xfrm>
            <a:off x="6750761" y="3685816"/>
            <a:ext cx="2218477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4. Click “Execute” after the button becomes active.</a:t>
            </a:r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15F18DF0-E606-9C4E-B3BD-D2DCE8DA087B}"/>
              </a:ext>
            </a:extLst>
          </p:cNvPr>
          <p:cNvSpPr/>
          <p:nvPr/>
        </p:nvSpPr>
        <p:spPr>
          <a:xfrm>
            <a:off x="2820994" y="2702271"/>
            <a:ext cx="576072" cy="93268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2385F3A2-4C43-F743-8668-824827FC3E0D}"/>
              </a:ext>
            </a:extLst>
          </p:cNvPr>
          <p:cNvSpPr/>
          <p:nvPr/>
        </p:nvSpPr>
        <p:spPr>
          <a:xfrm>
            <a:off x="5994220" y="2778988"/>
            <a:ext cx="576072" cy="93268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75350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B3EDE-2572-C048-807F-BFF9E309C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[Optional] Visualizing Trajectory while Moving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744DD-9016-254B-9A92-603FB35DD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 the custom control node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Send the target (see page 68)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5F5D4A-05F8-8144-8FB7-59F5D23C9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88</a:t>
            </a:fld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2278B5E-21E6-1A42-BEB8-FF3C2C38E828}"/>
              </a:ext>
            </a:extLst>
          </p:cNvPr>
          <p:cNvSpPr/>
          <p:nvPr/>
        </p:nvSpPr>
        <p:spPr>
          <a:xfrm>
            <a:off x="786941" y="1544410"/>
            <a:ext cx="7570117" cy="50305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Courier" pitchFamily="2" charset="0"/>
              </a:rPr>
              <a:t>$ </a:t>
            </a:r>
            <a:r>
              <a:rPr lang="en-US" dirty="0" err="1">
                <a:latin typeface="Courier" pitchFamily="2" charset="0"/>
              </a:rPr>
              <a:t>rosrun</a:t>
            </a:r>
            <a:r>
              <a:rPr lang="en-US" dirty="0">
                <a:latin typeface="Courier" pitchFamily="2" charset="0"/>
              </a:rPr>
              <a:t> ismr19_control ismr19_control_node</a:t>
            </a:r>
          </a:p>
        </p:txBody>
      </p:sp>
    </p:spTree>
    <p:extLst>
      <p:ext uri="{BB962C8B-B14F-4D97-AF65-F5344CB8AC3E}">
        <p14:creationId xmlns:p14="http://schemas.microsoft.com/office/powerpoint/2010/main" val="317377582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C87E8-7D13-1940-80AA-1CD7FF5D9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[Optional] Visualizing Trajectory while Moving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93429-4677-904A-85BF-31B60D78D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reformatted plane follows the needle.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6FDF49-665D-0A4A-92A4-C9CF3D5B9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89</a:t>
            </a:fld>
            <a:endParaRPr lang="en-US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E909BA7C-CB53-B34A-87BF-D644089DB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4413" y="1580322"/>
            <a:ext cx="3237185" cy="356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381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Prerequisite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Computer with one of the following operating systems:</a:t>
            </a:r>
          </a:p>
          <a:p>
            <a:pPr lvl="1"/>
            <a:r>
              <a:rPr lang="en-US" dirty="0"/>
              <a:t>Windows 7 or higher (Windows 10 recommended)</a:t>
            </a:r>
          </a:p>
          <a:p>
            <a:pPr lvl="1"/>
            <a:r>
              <a:rPr lang="en-US" dirty="0"/>
              <a:t>Mac OS X (macOS) 10.7 or higher (macOS Sierra or higher is recommended) </a:t>
            </a:r>
          </a:p>
          <a:p>
            <a:pPr lvl="1"/>
            <a:r>
              <a:rPr lang="en-US" dirty="0"/>
              <a:t>Linux</a:t>
            </a:r>
          </a:p>
          <a:p>
            <a:pPr lvl="1"/>
            <a:endParaRPr lang="en-US" dirty="0"/>
          </a:p>
          <a:p>
            <a:r>
              <a:rPr lang="en-US" dirty="0"/>
              <a:t>Software</a:t>
            </a:r>
          </a:p>
          <a:p>
            <a:pPr lvl="1"/>
            <a:r>
              <a:rPr lang="en-US" dirty="0"/>
              <a:t>3D Slicer Version 4.8.1*	( </a:t>
            </a:r>
            <a:r>
              <a:rPr lang="en-US" dirty="0">
                <a:hlinkClick r:id="rId2"/>
              </a:rPr>
              <a:t>http://www.slicer.org/</a:t>
            </a:r>
            <a:r>
              <a:rPr lang="en-US" dirty="0"/>
              <a:t> )</a:t>
            </a:r>
          </a:p>
          <a:p>
            <a:pPr lvl="1"/>
            <a:r>
              <a:rPr lang="en-US" dirty="0"/>
              <a:t>Docker ( </a:t>
            </a:r>
            <a:r>
              <a:rPr lang="en-US" dirty="0">
                <a:hlinkClick r:id="rId3"/>
              </a:rPr>
              <a:t>https://wwww.docker.com/</a:t>
            </a:r>
            <a:r>
              <a:rPr lang="en-US" dirty="0"/>
              <a:t> )</a:t>
            </a:r>
          </a:p>
          <a:p>
            <a:pPr lvl="1"/>
            <a:r>
              <a:rPr lang="en-US" dirty="0"/>
              <a:t>Git Client ( </a:t>
            </a:r>
            <a:r>
              <a:rPr lang="en-US" dirty="0">
                <a:hlinkClick r:id="rId4"/>
              </a:rPr>
              <a:t>https://git-scm.com/</a:t>
            </a:r>
            <a:r>
              <a:rPr lang="en-US" dirty="0"/>
              <a:t> )</a:t>
            </a:r>
          </a:p>
          <a:p>
            <a:pPr lvl="1"/>
            <a:endParaRPr lang="en-US" baseline="30000" dirty="0"/>
          </a:p>
          <a:p>
            <a:r>
              <a:rPr lang="en-US" dirty="0"/>
              <a:t>See </a:t>
            </a:r>
            <a:r>
              <a:rPr lang="en-US" dirty="0">
                <a:hlinkClick r:id="rId5"/>
              </a:rPr>
              <a:t>http://rosmed.github.io/ismr2019/prerequisite</a:t>
            </a:r>
            <a:r>
              <a:rPr lang="en-US" dirty="0"/>
              <a:t> for detail.</a:t>
            </a:r>
            <a:r>
              <a:rPr lang="en-US" baseline="30000" dirty="0"/>
              <a:t> </a:t>
            </a:r>
          </a:p>
          <a:p>
            <a:pPr marL="0" indent="0">
              <a:buNone/>
            </a:pPr>
            <a:endParaRPr lang="en-US" baseline="30000" dirty="0"/>
          </a:p>
          <a:p>
            <a:pPr marL="0" indent="0">
              <a:buNone/>
            </a:pPr>
            <a:r>
              <a:rPr lang="en-US" sz="1900" baseline="30000" dirty="0"/>
              <a:t>*</a:t>
            </a:r>
            <a:r>
              <a:rPr lang="en-US" sz="1900" dirty="0"/>
              <a:t> Some of the features used in this tutorial have not been supported in Slicer 4.10.x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41319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4E3DB-CAEF-ED45-B4E0-67219E243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(Web)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57D75-10B2-104C-A9DF-4B9BE1C90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Tutorial Page: </a:t>
            </a:r>
            <a:r>
              <a:rPr lang="en-US" dirty="0">
                <a:hlinkClick r:id="rId2"/>
              </a:rPr>
              <a:t>https://rosmed.github.io/</a:t>
            </a:r>
            <a:endParaRPr lang="en-US" dirty="0"/>
          </a:p>
          <a:p>
            <a:r>
              <a:rPr lang="en-US" dirty="0"/>
              <a:t>3D Slicer: </a:t>
            </a:r>
            <a:r>
              <a:rPr lang="en-US" dirty="0">
                <a:hlinkClick r:id="rId3"/>
              </a:rPr>
              <a:t>http://www.slicer.org/</a:t>
            </a:r>
            <a:endParaRPr lang="en-US" dirty="0"/>
          </a:p>
          <a:p>
            <a:r>
              <a:rPr lang="en-US" dirty="0"/>
              <a:t>ROS: </a:t>
            </a:r>
            <a:r>
              <a:rPr lang="en-US" dirty="0">
                <a:hlinkClick r:id="rId4"/>
              </a:rPr>
              <a:t>http://www.ros.org/</a:t>
            </a:r>
            <a:endParaRPr lang="en-US" dirty="0"/>
          </a:p>
          <a:p>
            <a:r>
              <a:rPr lang="en-US" dirty="0" err="1"/>
              <a:t>OpenIGTLink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http://openigtlink.org/</a:t>
            </a:r>
            <a:endParaRPr lang="en-US" dirty="0"/>
          </a:p>
          <a:p>
            <a:r>
              <a:rPr lang="en-US" dirty="0"/>
              <a:t>ROS-IGTL-Bridge: </a:t>
            </a:r>
            <a:r>
              <a:rPr lang="en-US" dirty="0">
                <a:hlinkClick r:id="rId6"/>
              </a:rPr>
              <a:t>https://github.com/openigtlink/ROS-IGTL-Bridge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D32B14-34A4-B44D-B9C0-C8A1DE158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09516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FB658-2A3C-4941-97F6-A393A8D17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(Papers)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CDD74-8FFF-D046-A1A8-6D76F9D0F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dirty="0" err="1"/>
              <a:t>Fedorov</a:t>
            </a:r>
            <a:r>
              <a:rPr lang="en-US" dirty="0"/>
              <a:t> A, </a:t>
            </a:r>
            <a:r>
              <a:rPr lang="en-US" dirty="0" err="1"/>
              <a:t>Beichel</a:t>
            </a:r>
            <a:r>
              <a:rPr lang="en-US" dirty="0"/>
              <a:t> R, </a:t>
            </a:r>
            <a:r>
              <a:rPr lang="en-US" dirty="0" err="1"/>
              <a:t>Kalpathy</a:t>
            </a:r>
            <a:r>
              <a:rPr lang="en-US" dirty="0"/>
              <a:t>-Cramer J, </a:t>
            </a:r>
            <a:r>
              <a:rPr lang="en-US" dirty="0" err="1"/>
              <a:t>Finet</a:t>
            </a:r>
            <a:r>
              <a:rPr lang="en-US" dirty="0"/>
              <a:t> J, </a:t>
            </a:r>
            <a:r>
              <a:rPr lang="en-US" dirty="0" err="1"/>
              <a:t>Fillion</a:t>
            </a:r>
            <a:r>
              <a:rPr lang="en-US" dirty="0"/>
              <a:t>-Robin JC, </a:t>
            </a:r>
            <a:r>
              <a:rPr lang="en-US" dirty="0" err="1"/>
              <a:t>Pujol</a:t>
            </a:r>
            <a:r>
              <a:rPr lang="en-US" dirty="0"/>
              <a:t> S, Bauer C, Jennings D, </a:t>
            </a:r>
            <a:r>
              <a:rPr lang="en-US" dirty="0" err="1"/>
              <a:t>Fennessy</a:t>
            </a:r>
            <a:r>
              <a:rPr lang="en-US" dirty="0"/>
              <a:t> F, </a:t>
            </a:r>
            <a:r>
              <a:rPr lang="en-US" dirty="0" err="1"/>
              <a:t>Sonka</a:t>
            </a:r>
            <a:r>
              <a:rPr lang="en-US" dirty="0"/>
              <a:t> M, </a:t>
            </a:r>
            <a:r>
              <a:rPr lang="en-US" dirty="0" err="1"/>
              <a:t>Buatti</a:t>
            </a:r>
            <a:r>
              <a:rPr lang="en-US" dirty="0"/>
              <a:t> J, Aylward S, Miller JV, Pieper S, </a:t>
            </a:r>
            <a:r>
              <a:rPr lang="en-US" dirty="0" err="1"/>
              <a:t>Kikinis</a:t>
            </a:r>
            <a:r>
              <a:rPr lang="en-US" dirty="0"/>
              <a:t> R. 3D Slicer as an image computing platform for the Quantitative Imaging Network. </a:t>
            </a:r>
            <a:r>
              <a:rPr lang="en-US" dirty="0" err="1"/>
              <a:t>Magn</a:t>
            </a:r>
            <a:r>
              <a:rPr lang="en-US" dirty="0"/>
              <a:t> </a:t>
            </a:r>
            <a:r>
              <a:rPr lang="en-US" dirty="0" err="1"/>
              <a:t>Reson</a:t>
            </a:r>
            <a:r>
              <a:rPr lang="en-US" dirty="0"/>
              <a:t> Imaging. 2012 Nov;30(9):1323-41. </a:t>
            </a:r>
            <a:r>
              <a:rPr lang="en-US" dirty="0" err="1"/>
              <a:t>doi</a:t>
            </a:r>
            <a:r>
              <a:rPr lang="en-US" dirty="0"/>
              <a:t>: 10.1016/j.mri.2012.05.001. </a:t>
            </a:r>
            <a:r>
              <a:rPr lang="en-US" dirty="0" err="1"/>
              <a:t>Epub</a:t>
            </a:r>
            <a:r>
              <a:rPr lang="en-US" dirty="0"/>
              <a:t> 2012 Jul 6. PubMed PMID: 22770690; PubMed Central PMCID: PMC3466397.</a:t>
            </a:r>
          </a:p>
          <a:p>
            <a:r>
              <a:rPr lang="en-US" dirty="0"/>
              <a:t>Frank T, Krieger A, Leonard S, Patel NA, Tokuda J. ROS-IGTL-Bridge: an open network interface for image-guided therapy using the ROS environment. </a:t>
            </a:r>
            <a:r>
              <a:rPr lang="en-US" dirty="0" err="1"/>
              <a:t>Int</a:t>
            </a:r>
            <a:r>
              <a:rPr lang="en-US" dirty="0"/>
              <a:t> J </a:t>
            </a:r>
            <a:r>
              <a:rPr lang="en-US" dirty="0" err="1"/>
              <a:t>Comput</a:t>
            </a:r>
            <a:r>
              <a:rPr lang="en-US" dirty="0"/>
              <a:t> Assist </a:t>
            </a:r>
            <a:r>
              <a:rPr lang="en-US" dirty="0" err="1"/>
              <a:t>Radiol</a:t>
            </a:r>
            <a:r>
              <a:rPr lang="en-US" dirty="0"/>
              <a:t> Surg. 2017 Aug;12(8):1451-1460. </a:t>
            </a:r>
            <a:r>
              <a:rPr lang="en-US" dirty="0" err="1"/>
              <a:t>doi</a:t>
            </a:r>
            <a:r>
              <a:rPr lang="en-US" dirty="0"/>
              <a:t>: 10.1007/s11548-017-1618-1. </a:t>
            </a:r>
            <a:r>
              <a:rPr lang="en-US" dirty="0" err="1"/>
              <a:t>Epub</a:t>
            </a:r>
            <a:r>
              <a:rPr lang="en-US" dirty="0"/>
              <a:t> 2017 May 31. PubMed PMID: 28567563; PubMed Central PMCID: PMC5543207. </a:t>
            </a:r>
          </a:p>
          <a:p>
            <a:r>
              <a:rPr lang="en-US" dirty="0"/>
              <a:t>Tauscher S, Tokuda J, Schreiber G, Neff T, </a:t>
            </a:r>
            <a:r>
              <a:rPr lang="en-US" dirty="0" err="1"/>
              <a:t>Hata</a:t>
            </a:r>
            <a:r>
              <a:rPr lang="en-US" dirty="0"/>
              <a:t> N, </a:t>
            </a:r>
            <a:r>
              <a:rPr lang="en-US" dirty="0" err="1"/>
              <a:t>Ortmaier</a:t>
            </a:r>
            <a:r>
              <a:rPr lang="en-US" dirty="0"/>
              <a:t> T. </a:t>
            </a:r>
            <a:r>
              <a:rPr lang="en-US" dirty="0" err="1"/>
              <a:t>OpenIGTLink</a:t>
            </a:r>
            <a:r>
              <a:rPr lang="en-US" dirty="0"/>
              <a:t> interface for state control and </a:t>
            </a:r>
            <a:r>
              <a:rPr lang="en-US" dirty="0" err="1"/>
              <a:t>visualisation</a:t>
            </a:r>
            <a:r>
              <a:rPr lang="en-US" dirty="0"/>
              <a:t> of a robot for image-guided therapy systems. </a:t>
            </a:r>
            <a:r>
              <a:rPr lang="en-US" dirty="0" err="1"/>
              <a:t>Int</a:t>
            </a:r>
            <a:r>
              <a:rPr lang="en-US" dirty="0"/>
              <a:t> J </a:t>
            </a:r>
            <a:r>
              <a:rPr lang="en-US" dirty="0" err="1"/>
              <a:t>Comput</a:t>
            </a:r>
            <a:r>
              <a:rPr lang="en-US" dirty="0"/>
              <a:t> Assist </a:t>
            </a:r>
            <a:r>
              <a:rPr lang="en-US" dirty="0" err="1"/>
              <a:t>Radiol</a:t>
            </a:r>
            <a:r>
              <a:rPr lang="en-US" dirty="0"/>
              <a:t> Surg. 2015 Mar;10(3):285-92. </a:t>
            </a:r>
            <a:r>
              <a:rPr lang="en-US" dirty="0" err="1"/>
              <a:t>doi</a:t>
            </a:r>
            <a:r>
              <a:rPr lang="en-US" dirty="0"/>
              <a:t>: 10.1007/s11548-014-1081-1. </a:t>
            </a:r>
            <a:r>
              <a:rPr lang="en-US" dirty="0" err="1"/>
              <a:t>Epub</a:t>
            </a:r>
            <a:r>
              <a:rPr lang="en-US" dirty="0"/>
              <a:t> 2014 Jun 13. PubMed PMID: 24923473; PubMed Central PMCID: PMC4265315. </a:t>
            </a:r>
          </a:p>
          <a:p>
            <a:r>
              <a:rPr lang="en-US" dirty="0"/>
              <a:t>Tokuda J, Fischer GS, </a:t>
            </a:r>
            <a:r>
              <a:rPr lang="en-US" dirty="0" err="1"/>
              <a:t>Papademetris</a:t>
            </a:r>
            <a:r>
              <a:rPr lang="en-US" dirty="0"/>
              <a:t> X, Yaniv Z, Ibanez L, Cheng P, Liu H, Blevins J, Arata J, </a:t>
            </a:r>
            <a:r>
              <a:rPr lang="en-US" dirty="0" err="1"/>
              <a:t>Golby</a:t>
            </a:r>
            <a:r>
              <a:rPr lang="en-US" dirty="0"/>
              <a:t> AJ, </a:t>
            </a:r>
            <a:r>
              <a:rPr lang="en-US" dirty="0" err="1"/>
              <a:t>Kapur</a:t>
            </a:r>
            <a:r>
              <a:rPr lang="en-US" dirty="0"/>
              <a:t> T, Pieper S, Burdette EC, </a:t>
            </a:r>
            <a:r>
              <a:rPr lang="en-US" dirty="0" err="1"/>
              <a:t>Fichtinger</a:t>
            </a:r>
            <a:r>
              <a:rPr lang="en-US" dirty="0"/>
              <a:t> G, </a:t>
            </a:r>
            <a:r>
              <a:rPr lang="en-US" dirty="0" err="1"/>
              <a:t>Tempany</a:t>
            </a:r>
            <a:r>
              <a:rPr lang="en-US" dirty="0"/>
              <a:t> CM, </a:t>
            </a:r>
            <a:r>
              <a:rPr lang="en-US" dirty="0" err="1"/>
              <a:t>Hata</a:t>
            </a:r>
            <a:r>
              <a:rPr lang="en-US" dirty="0"/>
              <a:t> N. </a:t>
            </a:r>
            <a:r>
              <a:rPr lang="en-US" dirty="0" err="1"/>
              <a:t>OpenIGTLink</a:t>
            </a:r>
            <a:r>
              <a:rPr lang="en-US" dirty="0"/>
              <a:t>: an open network protocol for image-guided therapy environment. </a:t>
            </a:r>
            <a:r>
              <a:rPr lang="en-US" dirty="0" err="1"/>
              <a:t>Int</a:t>
            </a:r>
            <a:r>
              <a:rPr lang="en-US" dirty="0"/>
              <a:t> J Med Robot. 2009 Dec;5(4):423-34. </a:t>
            </a:r>
            <a:r>
              <a:rPr lang="en-US" dirty="0" err="1"/>
              <a:t>doi</a:t>
            </a:r>
            <a:r>
              <a:rPr lang="en-US" dirty="0"/>
              <a:t>: 10.1002/rcs.274. PubMed PMID: 19621334; PubMed Central PMCID: PMC2811069. </a:t>
            </a:r>
          </a:p>
          <a:p>
            <a:r>
              <a:rPr lang="en-US" dirty="0" err="1"/>
              <a:t>Ungi</a:t>
            </a:r>
            <a:r>
              <a:rPr lang="en-US" dirty="0"/>
              <a:t> T, Lasso A, </a:t>
            </a:r>
            <a:r>
              <a:rPr lang="en-US" dirty="0" err="1"/>
              <a:t>Fichtinger</a:t>
            </a:r>
            <a:r>
              <a:rPr lang="en-US" dirty="0"/>
              <a:t> G. Open-source platforms for navigated image-guided interventions. Med Image Anal. 2016 Oct;33:181-186. </a:t>
            </a:r>
            <a:r>
              <a:rPr lang="en-US" dirty="0" err="1"/>
              <a:t>doi</a:t>
            </a:r>
            <a:r>
              <a:rPr lang="en-US" dirty="0"/>
              <a:t>: 10.1016/j.media.2016.06.011. </a:t>
            </a:r>
            <a:r>
              <a:rPr lang="en-US" dirty="0" err="1"/>
              <a:t>Epub</a:t>
            </a:r>
            <a:r>
              <a:rPr lang="en-US" dirty="0"/>
              <a:t> 2016 Jun 15. Review. PubMed PMID: 27344106. 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9AE662-ECFB-6C45-A619-E96594BEA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6682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2B1D3-C433-E446-B3A2-72EF98C44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C9FF4-2A15-6946-900E-666924026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If you have any questions or feedback regarding this tutorial, please contact: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	Junichi Tokuda, Ph.D.</a:t>
            </a:r>
          </a:p>
          <a:p>
            <a:pPr marL="457200" lvl="1" indent="0">
              <a:buNone/>
            </a:pPr>
            <a:r>
              <a:rPr lang="en-US" sz="2000" dirty="0"/>
              <a:t>Department of Radiology</a:t>
            </a:r>
          </a:p>
          <a:p>
            <a:pPr marL="457200" lvl="1" indent="0">
              <a:buNone/>
            </a:pPr>
            <a:r>
              <a:rPr lang="en-US" sz="2000" dirty="0"/>
              <a:t>Brigham and Women’s Hospital / Harvard Medical School</a:t>
            </a:r>
          </a:p>
          <a:p>
            <a:pPr marL="457200" lvl="1" indent="0">
              <a:buNone/>
            </a:pPr>
            <a:endParaRPr lang="en-US" sz="2000" dirty="0"/>
          </a:p>
          <a:p>
            <a:pPr marL="457200" lvl="1" indent="0">
              <a:buNone/>
            </a:pPr>
            <a:r>
              <a:rPr lang="en-US" sz="2000" dirty="0" err="1"/>
              <a:t>tokuda</a:t>
            </a:r>
            <a:r>
              <a:rPr lang="en-US" sz="2000" dirty="0"/>
              <a:t> @ </a:t>
            </a:r>
            <a:r>
              <a:rPr lang="en-US" sz="2000" dirty="0" err="1"/>
              <a:t>bwh.harvard.edu</a:t>
            </a:r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36B2CC-8845-5E42-AE39-80F251FDA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822-97B9-9643-9C86-F262C320B4F0}" type="slidenum">
              <a:rPr lang="en-US" smtClean="0"/>
              <a:pPr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912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50147</TotalTime>
  <Words>4597</Words>
  <Application>Microsoft Macintosh PowerPoint</Application>
  <PresentationFormat>On-screen Show (16:9)</PresentationFormat>
  <Paragraphs>721</Paragraphs>
  <Slides>92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97" baseType="lpstr">
      <vt:lpstr>Arial</vt:lpstr>
      <vt:lpstr>Calibri</vt:lpstr>
      <vt:lpstr>Courier</vt:lpstr>
      <vt:lpstr>Wingdings</vt:lpstr>
      <vt:lpstr>Office Theme</vt:lpstr>
      <vt:lpstr>Building Software Systems for Image-Guided Robot-Assisted Interventions</vt:lpstr>
      <vt:lpstr>Acknowledgements</vt:lpstr>
      <vt:lpstr>Background</vt:lpstr>
      <vt:lpstr>Background (2)</vt:lpstr>
      <vt:lpstr>Architecture</vt:lpstr>
      <vt:lpstr>Goals of This Tutorial</vt:lpstr>
      <vt:lpstr>System Diagram for Tutorial</vt:lpstr>
      <vt:lpstr>Challenges…</vt:lpstr>
      <vt:lpstr>Prerequisite </vt:lpstr>
      <vt:lpstr>Step 1: Setting up Environment</vt:lpstr>
      <vt:lpstr>Overview of Step 1</vt:lpstr>
      <vt:lpstr>Options for ROS Environment</vt:lpstr>
      <vt:lpstr>[Option 1] Downloading Docker Image</vt:lpstr>
      <vt:lpstr>[Option 1] Launching ROS on Docker</vt:lpstr>
      <vt:lpstr>[Option 2] Setting up ROS Environment</vt:lpstr>
      <vt:lpstr>Installing 3D Slicer (1)</vt:lpstr>
      <vt:lpstr>Installing 3D Slicer (2)</vt:lpstr>
      <vt:lpstr>Installing 3D Slicer (3)</vt:lpstr>
      <vt:lpstr>Installing 3D Slicer (4)</vt:lpstr>
      <vt:lpstr>Testing Communication (1)</vt:lpstr>
      <vt:lpstr>Testing Communication (2)</vt:lpstr>
      <vt:lpstr>Testing Communication (3)</vt:lpstr>
      <vt:lpstr>Testing Communication (4)</vt:lpstr>
      <vt:lpstr>Testing Communication (4)</vt:lpstr>
      <vt:lpstr>Testing Communication (5)</vt:lpstr>
      <vt:lpstr>Step 2: Setting up Universal Robot Arm on ROS</vt:lpstr>
      <vt:lpstr>Overview of Step 2</vt:lpstr>
      <vt:lpstr>Launching Universal Robot (1)</vt:lpstr>
      <vt:lpstr>Launching Universal Robot (2)</vt:lpstr>
      <vt:lpstr>Loading 3D Patient Model on rviz (1)</vt:lpstr>
      <vt:lpstr>Loading 3D Patient Model on rviz (2)</vt:lpstr>
      <vt:lpstr>Step 3: Planning Procedure on 3D Slicer</vt:lpstr>
      <vt:lpstr>Overview of Step 3</vt:lpstr>
      <vt:lpstr>Loading Image and Model of the Patient (1)</vt:lpstr>
      <vt:lpstr>Loading Image and Model of the Patient (2)</vt:lpstr>
      <vt:lpstr>Notes on STL file format</vt:lpstr>
      <vt:lpstr>Loading Image and Model of the Patient (3)</vt:lpstr>
      <vt:lpstr>Loading Image and Model of the Patient (4)</vt:lpstr>
      <vt:lpstr>Loading Image and Model of the Patient (5)</vt:lpstr>
      <vt:lpstr>Showing Cross Section of the Skull Model (1)</vt:lpstr>
      <vt:lpstr>Showing Cross Section of the Skull Model (2)</vt:lpstr>
      <vt:lpstr>Selecting Target Point</vt:lpstr>
      <vt:lpstr>Selecting Entry Point</vt:lpstr>
      <vt:lpstr>Naming Target and Entry Points (1)</vt:lpstr>
      <vt:lpstr>Naming Target and Entry Points (2)</vt:lpstr>
      <vt:lpstr>Naming Target and Entry Points (3)</vt:lpstr>
      <vt:lpstr>Step 3: Robot-to-Image Registration</vt:lpstr>
      <vt:lpstr>Overview of Step 4</vt:lpstr>
      <vt:lpstr>Overview of Step 4</vt:lpstr>
      <vt:lpstr>Connecting from 3D Slicer (1)</vt:lpstr>
      <vt:lpstr>Connecting from 3D Slicer (2)</vt:lpstr>
      <vt:lpstr>Creating Registration Transform (1)</vt:lpstr>
      <vt:lpstr>Creating Registration Transform (2)</vt:lpstr>
      <vt:lpstr>Fiducial Registration Wizard</vt:lpstr>
      <vt:lpstr>Creating Fiducial Lists (1)</vt:lpstr>
      <vt:lpstr>Creating Fiducial Lists (2)</vt:lpstr>
      <vt:lpstr>Selecting Landmarks on Image </vt:lpstr>
      <vt:lpstr>Reviewing Landmarks</vt:lpstr>
      <vt:lpstr>Setting Registration Transform</vt:lpstr>
      <vt:lpstr>Selecting Landmarks on Patient (1)</vt:lpstr>
      <vt:lpstr>Selecting Landmarks on Patient (2)</vt:lpstr>
      <vt:lpstr>Selecting Landmarks on Patient (3)</vt:lpstr>
      <vt:lpstr>Selecting Landmarks on Patient (4)</vt:lpstr>
      <vt:lpstr>Selecting Landmarks on Patients (5)</vt:lpstr>
      <vt:lpstr>Selecting Landmarks on Patients (6)</vt:lpstr>
      <vt:lpstr>Selecting Landmarks on Patients (7)</vt:lpstr>
      <vt:lpstr>Confirming Registration</vt:lpstr>
      <vt:lpstr>Step 4: Targeting</vt:lpstr>
      <vt:lpstr>Overview of Step 4 (1)</vt:lpstr>
      <vt:lpstr>Overview of Step 4 (2)</vt:lpstr>
      <vt:lpstr>Starting Custom Control Node</vt:lpstr>
      <vt:lpstr>Transforming Planned Points (1)</vt:lpstr>
      <vt:lpstr>Transforming Planned Points (2)</vt:lpstr>
      <vt:lpstr>Transform Planned Points (3)</vt:lpstr>
      <vt:lpstr>Transform Planned Point (4)</vt:lpstr>
      <vt:lpstr>Transform Planned Points (5)</vt:lpstr>
      <vt:lpstr>Sending Plan from 3D Slicer to ROS (1)</vt:lpstr>
      <vt:lpstr>Sending Plan from 3D Slicer to ROS (2)</vt:lpstr>
      <vt:lpstr>Sending Plan from 3D Slicer to ROS (3)</vt:lpstr>
      <vt:lpstr>Move Needle to Target</vt:lpstr>
      <vt:lpstr>[Optional] Visualizing Trajectory on MRI</vt:lpstr>
      <vt:lpstr>[Optional] Visualizing Trajectory on MRI</vt:lpstr>
      <vt:lpstr>[Optional] Visualizing Trajectory on MRI</vt:lpstr>
      <vt:lpstr>[Optional] Visualizing Trajectory on MRI</vt:lpstr>
      <vt:lpstr>[Optional] Visualizing Trajectory on MRI</vt:lpstr>
      <vt:lpstr>[Optional] Visualizing Trajectory on MRI</vt:lpstr>
      <vt:lpstr>[Optional] Visualizing Trajectory while Moving</vt:lpstr>
      <vt:lpstr>[Optional] Visualizing Trajectory while Moving</vt:lpstr>
      <vt:lpstr>[Optional] Visualizing Trajectory while Moving</vt:lpstr>
      <vt:lpstr>References (Web)</vt:lpstr>
      <vt:lpstr>References (Papers)</vt:lpstr>
      <vt:lpstr>Contact</vt:lpstr>
    </vt:vector>
  </TitlesOfParts>
  <Company>Brigham and Women's Hospital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MRI-guided Robotic Intervention: From Implementation to Clinical Application</dc:title>
  <dc:creator>Junichi Tokuda</dc:creator>
  <cp:lastModifiedBy>Tokuda, Junichi,Ph.D.</cp:lastModifiedBy>
  <cp:revision>4993</cp:revision>
  <cp:lastPrinted>2019-10-02T02:50:43Z</cp:lastPrinted>
  <dcterms:created xsi:type="dcterms:W3CDTF">2013-12-05T04:26:19Z</dcterms:created>
  <dcterms:modified xsi:type="dcterms:W3CDTF">2019-10-02T02:50:50Z</dcterms:modified>
</cp:coreProperties>
</file>