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7" r:id="rId2"/>
  </p:sldMasterIdLst>
  <p:notesMasterIdLst>
    <p:notesMasterId r:id="rId9"/>
  </p:notesMasterIdLst>
  <p:handoutMasterIdLst>
    <p:handoutMasterId r:id="rId10"/>
  </p:handoutMasterIdLst>
  <p:sldIdLst>
    <p:sldId id="290" r:id="rId3"/>
    <p:sldId id="337" r:id="rId4"/>
    <p:sldId id="336" r:id="rId5"/>
    <p:sldId id="339" r:id="rId6"/>
    <p:sldId id="338" r:id="rId7"/>
    <p:sldId id="328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>
        <p:scale>
          <a:sx n="100" d="100"/>
          <a:sy n="100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7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5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81137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3169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2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4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26.11.2020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3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5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2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65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8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4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1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prstClr val="black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7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319477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966201" fontAlgn="base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defRPr/>
            </a:pPr>
            <a:fld id="{21747F3F-2E8A-4EAB-A46A-01A88D87E637}" type="slidenum">
              <a:rPr lang="en-US" sz="12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 algn="r" defTabSz="966201" fontAlgn="base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331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15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26.11.2020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26.11.2020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26.11.2020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  <p:sldLayoutId id="2147483693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1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03voa\Desktop\WORK\Фирменный стиль\Шаблоны презентации\Картинки для презы\phon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" b="6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661645" y="2204864"/>
            <a:ext cx="3528392" cy="1470025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Кредиты на развитие бизнеса для самозанятых</a:t>
            </a:r>
            <a:endParaRPr lang="ru-RU" dirty="0">
              <a:solidFill>
                <a:srgbClr val="4D4D4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317" y="452640"/>
            <a:ext cx="3850683" cy="128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2901500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1946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195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0" y="435528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6" y="500547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091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639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548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604745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561540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511135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430031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01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566905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5401923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4824118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4209145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3744362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306630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262069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30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3" y="237504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260860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дочерняя организация АО «Корпорация «МСП»  - института развития в сфере поддержки малого и среднего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</a:t>
            </a: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передовых</a:t>
            </a:r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технологий </a:t>
            </a:r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решений, повышения качества обслуживания, предложения полного спектра услуг</a:t>
            </a:r>
            <a:endParaRPr lang="ru-RU" sz="1100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474019"/>
            <a:ext cx="51325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России на осуществление банковских операций выдана Банку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25.01.2000)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(Лицензии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 профессионального участника рынка ценных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бумаг)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85750" lvl="1" indent="428625"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рок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en-US" sz="800" i="1" dirty="0" smtClean="0">
              <a:solidFill>
                <a:srgbClr val="4D4D4D"/>
              </a:solidFill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solidFill>
                  <a:srgbClr val="4D4D4D"/>
                </a:solidFill>
                <a:latin typeface="Times New Roman"/>
                <a:ea typeface="Calibri"/>
              </a:rPr>
              <a:t>(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самозанятых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386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Физические </a:t>
            </a: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лица, в том числе индивидуальные предприниматели,  применяющее специальный налоговый режим «Налог на профессиональный доход» в соответствии с Федеральным законом 27.11.2018 г. №422-ФЗ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».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01208"/>
            <a:ext cx="399593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предоставления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27" y="1594826"/>
            <a:ext cx="3260041" cy="35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628800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рефинансирование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кредитов физических лиц, не являющихся индивидуальными предпринимателями, применяющих специальный налоговый режим «Налог на профессиональный доход», направленных на развитие предпринимательской деятельности, на сумму не более суммы рефинансируемого кредита/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(займа/</a:t>
            </a:r>
            <a:r>
              <a:rPr lang="ru-RU" sz="10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ов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 по данным БКИ. Максимальный размер кредита составляет не более суммы рефинансируемых кредитов по данным Бюро кредитных историй, </a:t>
            </a:r>
            <a:r>
              <a:rPr lang="ru-RU" sz="10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но не более 1 млн рублей.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19794" y="5688994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6,25 %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391" y="522920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11760" y="522920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58281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558023"/>
            <a:ext cx="632508" cy="60308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65021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 самозанятых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1"/>
          <p:cNvSpPr/>
          <p:nvPr/>
        </p:nvSpPr>
        <p:spPr>
          <a:xfrm rot="9006540">
            <a:off x="6791069" y="366940"/>
            <a:ext cx="1527063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обеспечения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3239234"/>
            <a:ext cx="38657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srgbClr val="4D4D4D"/>
                </a:solidFill>
                <a:latin typeface="Arial"/>
                <a:ea typeface="Calibri"/>
              </a:rPr>
              <a:t>Заявляемый доход от текущей деятельности покрывает расходы на обслуживание и погашение кредита</a:t>
            </a:r>
            <a:r>
              <a:rPr lang="ru-RU" sz="1000" dirty="0" smtClean="0">
                <a:solidFill>
                  <a:srgbClr val="4D4D4D"/>
                </a:solidFill>
                <a:latin typeface="Arial"/>
                <a:ea typeface="Calibri"/>
              </a:rPr>
              <a:t>.</a:t>
            </a:r>
          </a:p>
          <a:p>
            <a:pPr algn="just">
              <a:buClr>
                <a:srgbClr val="ED1B34"/>
              </a:buClr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359568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Расчетный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.</a:t>
            </a:r>
          </a:p>
          <a:p>
            <a:endParaRPr lang="ru-RU" sz="1200" b="1" dirty="0" smtClean="0">
              <a:solidFill>
                <a:srgbClr val="39414E"/>
              </a:solidFill>
              <a:latin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3998"/>
          <a:stretch/>
        </p:blipFill>
        <p:spPr bwMode="auto">
          <a:xfrm>
            <a:off x="4714875" y="1674721"/>
            <a:ext cx="3409950" cy="35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23528" y="4091318"/>
            <a:ext cx="2762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РЕФИНАНСИРУЕМОГО КРЕДИТА</a:t>
            </a:r>
            <a:endParaRPr lang="ru-RU" sz="10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9730"/>
            <a:ext cx="639863" cy="6251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27584" y="4523366"/>
            <a:ext cx="3708920" cy="705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solidFill>
                  <a:srgbClr val="4D4D4D"/>
                </a:solidFill>
                <a:latin typeface="Arial"/>
                <a:ea typeface="Times New Roman"/>
              </a:rPr>
              <a:t>До </a:t>
            </a:r>
            <a:r>
              <a:rPr lang="ru-RU" sz="1000" b="1" dirty="0" smtClean="0">
                <a:solidFill>
                  <a:srgbClr val="4D4D4D"/>
                </a:solidFill>
                <a:latin typeface="Arial"/>
                <a:ea typeface="Times New Roman"/>
              </a:rPr>
              <a:t>1 млн рублей 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(c</a:t>
            </a:r>
            <a:r>
              <a:rPr lang="ru-RU" sz="800" i="1" dirty="0">
                <a:solidFill>
                  <a:srgbClr val="4D4D4D"/>
                </a:solidFill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)</a:t>
            </a:r>
            <a:r>
              <a:rPr lang="ru-RU" sz="800" i="1" dirty="0" smtClean="0">
                <a:solidFill>
                  <a:srgbClr val="4D4D4D"/>
                </a:solidFill>
                <a:latin typeface="Arial"/>
                <a:ea typeface="Times New Roman"/>
              </a:rPr>
              <a:t>.</a:t>
            </a:r>
            <a:endParaRPr lang="ru-RU" sz="800" dirty="0">
              <a:solidFill>
                <a:srgbClr val="4D4D4D"/>
              </a:solidFill>
              <a:latin typeface="Times New Roman"/>
              <a:ea typeface="Calibri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Объект 5"/>
          <p:cNvSpPr txBox="1">
            <a:spLocks/>
          </p:cNvSpPr>
          <p:nvPr/>
        </p:nvSpPr>
        <p:spPr>
          <a:xfrm>
            <a:off x="323528" y="908719"/>
            <a:ext cx="6120680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Условия рефинансирования кредита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5"/>
          <p:cNvSpPr txBox="1">
            <a:spLocks/>
          </p:cNvSpPr>
          <p:nvPr/>
        </p:nvSpPr>
        <p:spPr>
          <a:xfrm>
            <a:off x="323528" y="764704"/>
            <a:ext cx="3703091" cy="43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5" rIns="91410" bIns="4570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latinLnBrk="0" hangingPunct="1">
              <a:lnSpc>
                <a:spcPts val="3000"/>
              </a:lnSpc>
              <a:spcBef>
                <a:spcPct val="0"/>
              </a:spcBef>
              <a:buClrTx/>
              <a:buSzPct val="80000"/>
              <a:buFont typeface="Arial" pitchFamily="34" charset="0"/>
              <a:buNone/>
              <a:defRPr sz="2800" kern="1200">
                <a:solidFill>
                  <a:srgbClr val="0070C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  <a:lvl2pPr marL="742698" indent="-285654" algn="l" defTabSz="914091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Char char="►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613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―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9657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&gt;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6704" indent="-228522" algn="l" defTabSz="914091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3748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95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839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86" indent="-228522" algn="l" defTabSz="9140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Как подать заявку</a:t>
            </a:r>
            <a:endParaRPr lang="ru-RU" sz="24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067" y="3680769"/>
            <a:ext cx="1975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476BF"/>
                </a:solidFill>
                <a:latin typeface="Arial"/>
              </a:rPr>
              <a:t>Заявка</a:t>
            </a:r>
            <a:endParaRPr lang="en-US" sz="1400" b="1" kern="0" dirty="0" smtClean="0">
              <a:solidFill>
                <a:srgbClr val="0476BF"/>
              </a:solidFill>
              <a:latin typeface="Arial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полей с параметрами кредита (цель, сумма, срок, продукт, источник погашения, валюта)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10-15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Sev01"/>
          <p:cNvSpPr/>
          <p:nvPr/>
        </p:nvSpPr>
        <p:spPr>
          <a:xfrm>
            <a:off x="750739" y="2382757"/>
            <a:ext cx="1209747" cy="1209747"/>
          </a:xfrm>
          <a:prstGeom prst="ellipse">
            <a:avLst/>
          </a:prstGeom>
          <a:solidFill>
            <a:srgbClr val="0476BF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0476BF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1844" y="3680769"/>
            <a:ext cx="2016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0E5A8B"/>
                </a:solidFill>
              </a:rPr>
              <a:t>Анкета</a:t>
            </a:r>
            <a:endParaRPr lang="en-US" sz="1400" b="1" kern="0" dirty="0" smtClean="0">
              <a:solidFill>
                <a:srgbClr val="0E5A8B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Заполнение карточки, часть информации заполнена автоматически из внешних источников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30-45 минут</a:t>
            </a:r>
            <a:endParaRPr lang="en-US" sz="1000" kern="0" dirty="0" smtClean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Sev02"/>
          <p:cNvSpPr/>
          <p:nvPr/>
        </p:nvSpPr>
        <p:spPr>
          <a:xfrm>
            <a:off x="2775094" y="2382757"/>
            <a:ext cx="1209747" cy="1209747"/>
          </a:xfrm>
          <a:prstGeom prst="ellipse">
            <a:avLst/>
          </a:prstGeom>
          <a:solidFill>
            <a:srgbClr val="0E5A8B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000" kern="0" dirty="0">
              <a:solidFill>
                <a:srgbClr val="0E5A8B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6777" y="3680769"/>
            <a:ext cx="19997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32ACFA"/>
                </a:solidFill>
              </a:rPr>
              <a:t>Документы</a:t>
            </a:r>
            <a:endParaRPr lang="en-US" sz="1400" b="1" kern="0" dirty="0" smtClean="0">
              <a:solidFill>
                <a:srgbClr val="32ACFA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4D4D4D"/>
                </a:solidFill>
              </a:rPr>
              <a:t>Добавление документов к заявке, система автоматически формирует пакет документов, которые необходимо приложить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1000" kern="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30 минут </a:t>
            </a: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ru-RU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1000" kern="0" dirty="0" smtClean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2" name="Sev03"/>
          <p:cNvSpPr/>
          <p:nvPr/>
        </p:nvSpPr>
        <p:spPr>
          <a:xfrm>
            <a:off x="4811800" y="2382757"/>
            <a:ext cx="1209747" cy="1209747"/>
          </a:xfrm>
          <a:prstGeom prst="ellipse">
            <a:avLst/>
          </a:prstGeom>
          <a:solidFill>
            <a:srgbClr val="32ACFA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32ACFA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5257" y="3680769"/>
            <a:ext cx="1917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 kern="0" dirty="0" smtClean="0">
                <a:solidFill>
                  <a:srgbClr val="4D4D4D"/>
                </a:solidFill>
              </a:rPr>
              <a:t>Отправка на рассмотрение</a:t>
            </a:r>
            <a:endParaRPr lang="en-US" sz="1000" kern="0" dirty="0" smtClean="0">
              <a:solidFill>
                <a:srgbClr val="4D4D4D"/>
              </a:solidFill>
            </a:endParaRPr>
          </a:p>
        </p:txBody>
      </p:sp>
      <p:sp>
        <p:nvSpPr>
          <p:cNvPr id="14" name="Freeform 52"/>
          <p:cNvSpPr>
            <a:spLocks noEditPoints="1"/>
          </p:cNvSpPr>
          <p:nvPr/>
        </p:nvSpPr>
        <p:spPr bwMode="auto">
          <a:xfrm>
            <a:off x="7172402" y="2116403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76" y="4850576"/>
            <a:ext cx="784586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/>
              <a:t> </a:t>
            </a:r>
            <a:r>
              <a:rPr lang="ru-RU" dirty="0"/>
              <a:t>УКЭП  клиента на этапе заведения заявки не потребуется, при регистрации в системе необходимо выбрать систему налогообложения НПД</a:t>
            </a:r>
          </a:p>
          <a:p>
            <a:pPr algn="ctr"/>
            <a:r>
              <a:rPr lang="ru-RU" dirty="0"/>
              <a:t> (УКЭП будет необходим на этапе заключения кредитного договора)</a:t>
            </a:r>
            <a:endParaRPr lang="en-US" dirty="0"/>
          </a:p>
        </p:txBody>
      </p:sp>
      <p:sp>
        <p:nvSpPr>
          <p:cNvPr id="16" name="Sev04"/>
          <p:cNvSpPr/>
          <p:nvPr/>
        </p:nvSpPr>
        <p:spPr>
          <a:xfrm>
            <a:off x="6804248" y="2337259"/>
            <a:ext cx="1209747" cy="1209747"/>
          </a:xfrm>
          <a:prstGeom prst="ellipse">
            <a:avLst/>
          </a:prstGeom>
          <a:solidFill>
            <a:srgbClr val="A1A1A1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4000" kern="0" dirty="0">
              <a:solidFill>
                <a:srgbClr val="A1A1A1">
                  <a:lumMod val="50000"/>
                </a:srgbClr>
              </a:solidFill>
              <a:latin typeface="FontAwesome" pitchFamily="2" charset="0"/>
            </a:endParaRPr>
          </a:p>
        </p:txBody>
      </p:sp>
      <p:sp>
        <p:nvSpPr>
          <p:cNvPr id="17" name="Freeform 52"/>
          <p:cNvSpPr>
            <a:spLocks noEditPoints="1"/>
          </p:cNvSpPr>
          <p:nvPr/>
        </p:nvSpPr>
        <p:spPr bwMode="auto">
          <a:xfrm>
            <a:off x="7177525" y="2692967"/>
            <a:ext cx="463193" cy="498331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42"/>
          <p:cNvSpPr>
            <a:spLocks noEditPoints="1"/>
          </p:cNvSpPr>
          <p:nvPr/>
        </p:nvSpPr>
        <p:spPr bwMode="auto">
          <a:xfrm>
            <a:off x="1103252" y="2776986"/>
            <a:ext cx="504720" cy="43444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5164313" y="2804138"/>
            <a:ext cx="504720" cy="38013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3207146" y="2703431"/>
            <a:ext cx="345642" cy="581553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5720189"/>
            <a:ext cx="81750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4176" y="1340768"/>
            <a:ext cx="8434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Для получения кредита в МСП Банке требуется минимальный пакет документов. </a:t>
            </a:r>
            <a:endParaRPr lang="ru-RU" sz="14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онлайн-формате заполняется заявка и анкета через систему дистанционного кредитования банка (smbfin.ru), прикладывается справка о регистрации и доходе из сервиса «Мой налог». </a:t>
            </a:r>
          </a:p>
        </p:txBody>
      </p:sp>
    </p:spTree>
    <p:extLst>
      <p:ext uri="{BB962C8B-B14F-4D97-AF65-F5344CB8AC3E}">
        <p14:creationId xmlns:p14="http://schemas.microsoft.com/office/powerpoint/2010/main" val="37340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17595</TotalTime>
  <Words>623</Words>
  <Application>Microsoft Office PowerPoint</Application>
  <PresentationFormat>Экран (4:3)</PresentationFormat>
  <Paragraphs>88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Специальное оформление</vt:lpstr>
      <vt:lpstr>1_Специальное оформление</vt:lpstr>
      <vt:lpstr>Кредиты на развитие бизнеса для самозанятых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Помазкова Юлия Михайловна</cp:lastModifiedBy>
  <cp:revision>407</cp:revision>
  <cp:lastPrinted>2020-09-03T12:30:03Z</cp:lastPrinted>
  <dcterms:created xsi:type="dcterms:W3CDTF">2017-08-03T13:00:25Z</dcterms:created>
  <dcterms:modified xsi:type="dcterms:W3CDTF">2020-11-26T10:10:20Z</dcterms:modified>
</cp:coreProperties>
</file>