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</p:sldMasterIdLst>
  <p:sldIdLst>
    <p:sldId id="256" r:id="rId9"/>
    <p:sldId id="257" r:id="rId10"/>
    <p:sldId id="259" r:id="rId11"/>
    <p:sldId id="268" r:id="rId12"/>
    <p:sldId id="269" r:id="rId13"/>
    <p:sldId id="261" r:id="rId14"/>
    <p:sldId id="263" r:id="rId15"/>
    <p:sldId id="262" r:id="rId16"/>
    <p:sldId id="270" r:id="rId17"/>
    <p:sldId id="271" r:id="rId18"/>
    <p:sldId id="264" r:id="rId19"/>
    <p:sldId id="265" r:id="rId20"/>
    <p:sldId id="266" r:id="rId21"/>
    <p:sldId id="267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0EC80-BA4F-4941-8AD8-0C27274AA473}" type="datetimeFigureOut">
              <a:rPr lang="ru-RU" smtClean="0"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0654-B17F-4D6E-AE4D-0DF4C3654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012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0EC80-BA4F-4941-8AD8-0C27274AA473}" type="datetimeFigureOut">
              <a:rPr lang="ru-RU" smtClean="0"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0654-B17F-4D6E-AE4D-0DF4C3654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159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0EC80-BA4F-4941-8AD8-0C27274AA473}" type="datetimeFigureOut">
              <a:rPr lang="ru-RU" smtClean="0"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0654-B17F-4D6E-AE4D-0DF4C3654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559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54568-09E3-43E0-BDA2-6B85931C69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A7434-E609-4D50-9A56-B935D74D029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4557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5AF4-E7EA-4B9E-B716-8F0DC35CDB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FBC45-2B17-4DB2-9EDB-C526B472448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43677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99398-CC1F-40F8-9C81-93D2ADAB17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24DA3-5497-4EC0-944F-5F7CC35B0D9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79855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0255B-A4EC-4BA9-85A8-4845D3CF9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F0C2D-FABD-44A3-86E0-A2ED8613BDC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08270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435C8-70EB-4362-873F-CCF7CEFAC7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4E4824-963C-4E35-9F11-24E85B3400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19072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82B06-7881-41C7-AC45-30E082C61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557BAE-B963-4D9F-BCD2-24554B3AAB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5473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DC6C4-7CCF-4174-A6D2-82A245DE4FA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70A76-7EEC-4FDC-B216-51F66B5A75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9118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94AC5-6E45-4492-8385-2EC5AD7AF3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9C797-CF08-45EC-9DDD-0CF8D5DA0C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7982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0EC80-BA4F-4941-8AD8-0C27274AA473}" type="datetimeFigureOut">
              <a:rPr lang="ru-RU" smtClean="0"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0654-B17F-4D6E-AE4D-0DF4C3654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0702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07BC8-C691-4885-A848-A439A695EA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8B9CA-3DCB-41C5-BFE7-4C76BC0AF91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77298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925D6-8D23-4445-9455-6E7FB35AB1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E4576-1DAD-44AF-9D08-7040235F69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98251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5E869-7590-488F-9220-3A616CA6F6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81809-0B9B-44A7-AED1-3D83B0D2674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18723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54568-09E3-43E0-BDA2-6B85931C69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A7434-E609-4D50-9A56-B935D74D029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49922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5AF4-E7EA-4B9E-B716-8F0DC35CDB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FBC45-2B17-4DB2-9EDB-C526B472448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54600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99398-CC1F-40F8-9C81-93D2ADAB17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24DA3-5497-4EC0-944F-5F7CC35B0D9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41394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0255B-A4EC-4BA9-85A8-4845D3CF9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F0C2D-FABD-44A3-86E0-A2ED8613BDC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3593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435C8-70EB-4362-873F-CCF7CEFAC7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4E4824-963C-4E35-9F11-24E85B3400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33765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82B06-7881-41C7-AC45-30E082C61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557BAE-B963-4D9F-BCD2-24554B3AAB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90905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DC6C4-7CCF-4174-A6D2-82A245DE4FA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70A76-7EEC-4FDC-B216-51F66B5A75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7649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0EC80-BA4F-4941-8AD8-0C27274AA473}" type="datetimeFigureOut">
              <a:rPr lang="ru-RU" smtClean="0"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0654-B17F-4D6E-AE4D-0DF4C3654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6412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94AC5-6E45-4492-8385-2EC5AD7AF3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9C797-CF08-45EC-9DDD-0CF8D5DA0C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17417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07BC8-C691-4885-A848-A439A695EA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8B9CA-3DCB-41C5-BFE7-4C76BC0AF91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65025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925D6-8D23-4445-9455-6E7FB35AB1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E4576-1DAD-44AF-9D08-7040235F69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01716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5E869-7590-488F-9220-3A616CA6F6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81809-0B9B-44A7-AED1-3D83B0D2674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43668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54568-09E3-43E0-BDA2-6B85931C69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A7434-E609-4D50-9A56-B935D74D029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94197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5AF4-E7EA-4B9E-B716-8F0DC35CDB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FBC45-2B17-4DB2-9EDB-C526B472448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807655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99398-CC1F-40F8-9C81-93D2ADAB17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24DA3-5497-4EC0-944F-5F7CC35B0D9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70979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0255B-A4EC-4BA9-85A8-4845D3CF9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F0C2D-FABD-44A3-86E0-A2ED8613BDC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32237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435C8-70EB-4362-873F-CCF7CEFAC7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4E4824-963C-4E35-9F11-24E85B3400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19296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82B06-7881-41C7-AC45-30E082C61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557BAE-B963-4D9F-BCD2-24554B3AAB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1707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0EC80-BA4F-4941-8AD8-0C27274AA473}" type="datetimeFigureOut">
              <a:rPr lang="ru-RU" smtClean="0"/>
              <a:t>10.04.2016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0654-B17F-4D6E-AE4D-0DF4C3654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7346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DC6C4-7CCF-4174-A6D2-82A245DE4FA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70A76-7EEC-4FDC-B216-51F66B5A75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72676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94AC5-6E45-4492-8385-2EC5AD7AF3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9C797-CF08-45EC-9DDD-0CF8D5DA0C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30653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07BC8-C691-4885-A848-A439A695EA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8B9CA-3DCB-41C5-BFE7-4C76BC0AF91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26592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925D6-8D23-4445-9455-6E7FB35AB1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E4576-1DAD-44AF-9D08-7040235F69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78769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5E869-7590-488F-9220-3A616CA6F6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81809-0B9B-44A7-AED1-3D83B0D2674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08060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54568-09E3-43E0-BDA2-6B85931C69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A7434-E609-4D50-9A56-B935D74D029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744521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5AF4-E7EA-4B9E-B716-8F0DC35CDB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FBC45-2B17-4DB2-9EDB-C526B472448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47450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99398-CC1F-40F8-9C81-93D2ADAB17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24DA3-5497-4EC0-944F-5F7CC35B0D9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15785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0255B-A4EC-4BA9-85A8-4845D3CF9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F0C2D-FABD-44A3-86E0-A2ED8613BDC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432634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435C8-70EB-4362-873F-CCF7CEFAC7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4E4824-963C-4E35-9F11-24E85B3400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7552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0EC80-BA4F-4941-8AD8-0C27274AA473}" type="datetimeFigureOut">
              <a:rPr lang="ru-RU" smtClean="0"/>
              <a:t>10.04.2016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0654-B17F-4D6E-AE4D-0DF4C3654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9186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82B06-7881-41C7-AC45-30E082C61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557BAE-B963-4D9F-BCD2-24554B3AAB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84011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DC6C4-7CCF-4174-A6D2-82A245DE4FA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70A76-7EEC-4FDC-B216-51F66B5A75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5008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94AC5-6E45-4492-8385-2EC5AD7AF3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9C797-CF08-45EC-9DDD-0CF8D5DA0C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740865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07BC8-C691-4885-A848-A439A695EA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8B9CA-3DCB-41C5-BFE7-4C76BC0AF91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9236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925D6-8D23-4445-9455-6E7FB35AB1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E4576-1DAD-44AF-9D08-7040235F69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86024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5E869-7590-488F-9220-3A616CA6F6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81809-0B9B-44A7-AED1-3D83B0D2674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719074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42153B-4DF7-47ED-A1C8-22A16B09BBB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61811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AA5AE3-D74B-4B0C-8348-10943556587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40498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DB9E4C-72C8-44D6-AA09-9AD756F6FD6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6509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FB95AB-8595-4590-B0E3-F54F9D1F4DD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520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0EC80-BA4F-4941-8AD8-0C27274AA473}" type="datetimeFigureOut">
              <a:rPr lang="ru-RU" smtClean="0"/>
              <a:t>10.04.2016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0654-B17F-4D6E-AE4D-0DF4C3654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72920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3631B1-38BE-4C6C-981A-0ED32DFE36B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0260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B7986-DB93-445B-8020-F4002495331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06349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F63F0-B9FC-4660-A747-A43A3C7CE2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2332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18BDC-4E52-48A6-BD78-93F0BFC2102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63174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B1CCF-2F6D-47F6-84A4-25F7B090AB1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84675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CB1272-0E36-4327-8BF8-27CEB31A149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9924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43D5D-3BA8-4A22-9105-5DB33BE437F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30772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54568-09E3-43E0-BDA2-6B85931C69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A7434-E609-4D50-9A56-B935D74D029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35086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5AF4-E7EA-4B9E-B716-8F0DC35CDB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FBC45-2B17-4DB2-9EDB-C526B472448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389958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99398-CC1F-40F8-9C81-93D2ADAB17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24DA3-5497-4EC0-944F-5F7CC35B0D9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176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0EC80-BA4F-4941-8AD8-0C27274AA473}" type="datetimeFigureOut">
              <a:rPr lang="ru-RU" smtClean="0"/>
              <a:t>10.04.2016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0654-B17F-4D6E-AE4D-0DF4C3654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30171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0255B-A4EC-4BA9-85A8-4845D3CF9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F0C2D-FABD-44A3-86E0-A2ED8613BDC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244350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435C8-70EB-4362-873F-CCF7CEFAC7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4E4824-963C-4E35-9F11-24E85B3400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2332179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82B06-7881-41C7-AC45-30E082C61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557BAE-B963-4D9F-BCD2-24554B3AAB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024664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DC6C4-7CCF-4174-A6D2-82A245DE4FA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70A76-7EEC-4FDC-B216-51F66B5A75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8284059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94AC5-6E45-4492-8385-2EC5AD7AF3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9C797-CF08-45EC-9DDD-0CF8D5DA0C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6657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07BC8-C691-4885-A848-A439A695EA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8B9CA-3DCB-41C5-BFE7-4C76BC0AF91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515775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925D6-8D23-4445-9455-6E7FB35AB1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E4576-1DAD-44AF-9D08-7040235F69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490897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5E869-7590-488F-9220-3A616CA6F6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81809-0B9B-44A7-AED1-3D83B0D2674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567766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85853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473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0EC80-BA4F-4941-8AD8-0C27274AA473}" type="datetimeFigureOut">
              <a:rPr lang="ru-RU" smtClean="0"/>
              <a:t>10.04.2016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0654-B17F-4D6E-AE4D-0DF4C3654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50792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57463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6462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39205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54691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3090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74014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73915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90596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285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0EC80-BA4F-4941-8AD8-0C27274AA473}" type="datetimeFigureOut">
              <a:rPr lang="ru-RU" smtClean="0"/>
              <a:t>10.04.2016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0654-B17F-4D6E-AE4D-0DF4C3654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031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0EC80-BA4F-4941-8AD8-0C27274AA473}" type="datetimeFigureOut">
              <a:rPr lang="ru-RU" smtClean="0"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40654-B17F-4D6E-AE4D-0DF4C3654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98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40E354-126F-443B-B1F4-7BD95ECC51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4E5861-E4EF-4CAB-BF4A-B214FB31A0EB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322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40E354-126F-443B-B1F4-7BD95ECC51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4E5861-E4EF-4CAB-BF4A-B214FB31A0EB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717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40E354-126F-443B-B1F4-7BD95ECC51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4E5861-E4EF-4CAB-BF4A-B214FB31A0EB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927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40E354-126F-443B-B1F4-7BD95ECC51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4E5861-E4EF-4CAB-BF4A-B214FB31A0EB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916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B27D5C1-D9DA-45CD-92E5-E4456614389E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793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40E354-126F-443B-B1F4-7BD95ECC51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4E5861-E4EF-4CAB-BF4A-B214FB31A0EB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35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67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p3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84.xml"/><Relationship Id="rId10" Type="http://schemas.openxmlformats.org/officeDocument/2006/relationships/image" Target="../media/image9.png"/><Relationship Id="rId4" Type="http://schemas.openxmlformats.org/officeDocument/2006/relationships/audio" Target="../media/media2.mp3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ChangeArrowheads="1"/>
          </p:cNvSpPr>
          <p:nvPr/>
        </p:nvSpPr>
        <p:spPr bwMode="auto">
          <a:xfrm>
            <a:off x="1524000" y="-510064"/>
            <a:ext cx="21672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900">
                <a:solidFill>
                  <a:srgbClr val="333333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ru-RU" altLang="ru-RU" sz="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>
                <a:solidFill>
                  <a:srgbClr val="333333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ru-RU" altLang="ru-RU" sz="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>
                <a:solidFill>
                  <a:srgbClr val="333333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ru-RU" altLang="ru-RU" sz="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>
                <a:solidFill>
                  <a:srgbClr val="333333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ru-RU" altLang="ru-RU" sz="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>
                <a:solidFill>
                  <a:srgbClr val="333333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ru-RU" altLang="ru-RU" sz="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>
                <a:solidFill>
                  <a:srgbClr val="333333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ru-RU" altLang="ru-RU" sz="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>
                <a:solidFill>
                  <a:srgbClr val="333333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ru-RU" altLang="ru-RU" sz="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>
                <a:solidFill>
                  <a:srgbClr val="333333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ru-RU" altLang="ru-RU" sz="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>
                <a:solidFill>
                  <a:srgbClr val="333333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ru-RU" altLang="ru-RU" sz="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>
                <a:solidFill>
                  <a:srgbClr val="333333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ru-RU" alt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2" descr="C:\Documents and Settings\Юлечка\Рабочий стол\для сайта картинки\физ ми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88" y="0"/>
            <a:ext cx="9396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66910" y="500042"/>
            <a:ext cx="7500990" cy="19389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cs typeface="Arial" panose="020B0604020202020204" pitchFamily="34" charset="0"/>
              </a:rPr>
              <a:t>Урок русского языка</a:t>
            </a:r>
          </a:p>
        </p:txBody>
      </p:sp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261316" y="5035182"/>
            <a:ext cx="739844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2060"/>
                </a:solidFill>
                <a:cs typeface="Arial" panose="020B0604020202020204" pitchFamily="34" charset="0"/>
              </a:rPr>
              <a:t>Автор: </a:t>
            </a:r>
            <a:r>
              <a:rPr lang="ru-RU" altLang="ru-RU" sz="2400" dirty="0" smtClean="0">
                <a:solidFill>
                  <a:srgbClr val="002060"/>
                </a:solidFill>
                <a:cs typeface="Arial" panose="020B0604020202020204" pitchFamily="34" charset="0"/>
              </a:rPr>
              <a:t>Шкуратова Татьяна </a:t>
            </a:r>
            <a:r>
              <a:rPr lang="ru-RU" altLang="ru-RU" sz="2400" dirty="0" smtClean="0">
                <a:solidFill>
                  <a:srgbClr val="002060"/>
                </a:solidFill>
                <a:cs typeface="Arial" panose="020B0604020202020204" pitchFamily="34" charset="0"/>
              </a:rPr>
              <a:t>Александровна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srgbClr val="002060"/>
                </a:solidFill>
                <a:cs typeface="Arial" panose="020B0604020202020204" pitchFamily="34" charset="0"/>
              </a:rPr>
              <a:t>Учитель начальных классов</a:t>
            </a:r>
            <a:endParaRPr lang="ru-RU" altLang="ru-RU" sz="2400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2060"/>
                </a:solidFill>
                <a:cs typeface="Arial" panose="020B0604020202020204" pitchFamily="34" charset="0"/>
              </a:rPr>
              <a:t>МОУ «СОШ №</a:t>
            </a:r>
            <a:r>
              <a:rPr lang="ru-RU" altLang="ru-RU" sz="2400" dirty="0" smtClean="0">
                <a:solidFill>
                  <a:srgbClr val="002060"/>
                </a:solidFill>
                <a:cs typeface="Arial" panose="020B0604020202020204" pitchFamily="34" charset="0"/>
              </a:rPr>
              <a:t>5»  </a:t>
            </a:r>
            <a:r>
              <a:rPr lang="ru-RU" altLang="ru-RU" sz="2400" dirty="0" err="1" smtClean="0">
                <a:solidFill>
                  <a:srgbClr val="002060"/>
                </a:solidFill>
                <a:cs typeface="Arial" panose="020B0604020202020204" pitchFamily="34" charset="0"/>
              </a:rPr>
              <a:t>г.о</a:t>
            </a:r>
            <a:r>
              <a:rPr lang="ru-RU" altLang="ru-RU" sz="2400" dirty="0" smtClean="0">
                <a:solidFill>
                  <a:srgbClr val="002060"/>
                </a:solidFill>
                <a:cs typeface="Arial" panose="020B0604020202020204" pitchFamily="34" charset="0"/>
              </a:rPr>
              <a:t>. Стрежевой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srgbClr val="002060"/>
                </a:solidFill>
                <a:cs typeface="Arial" panose="020B0604020202020204" pitchFamily="34" charset="0"/>
              </a:rPr>
              <a:t>2015г</a:t>
            </a:r>
            <a:r>
              <a:rPr lang="ru-RU" altLang="ru-RU" sz="2400" dirty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07165" y="3240291"/>
            <a:ext cx="9183757" cy="12848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Презентация к уроку по учебному предмету « Русский язык»  в 4-ом классе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на тему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 Три склонения имён существительных. Первое склонение имён существительных»</a:t>
            </a:r>
            <a:r>
              <a:rPr lang="x-none" sz="1600" b="1" cap="all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x-none" sz="1600" b="1" cap="all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61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152736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i073.radikal.ru/1010/18/474944ebb21b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332"/>
          <a:stretch>
            <a:fillRect/>
          </a:stretch>
        </p:blipFill>
        <p:spPr bwMode="auto">
          <a:xfrm>
            <a:off x="3836264" y="285727"/>
            <a:ext cx="3257002" cy="3981322"/>
          </a:xfrm>
          <a:prstGeom prst="ellipse">
            <a:avLst/>
          </a:prstGeom>
          <a:noFill/>
        </p:spPr>
      </p:pic>
      <p:pic>
        <p:nvPicPr>
          <p:cNvPr id="8" name="Picture 2" descr="C:\Documents and Settings\Владелец\Рабочий стол\отрисовки\емеля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75438" y="3569910"/>
            <a:ext cx="2687563" cy="2575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024064" y="4000501"/>
            <a:ext cx="1695673" cy="500063"/>
          </a:xfrm>
          <a:prstGeom prst="round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3 ученик</a:t>
            </a:r>
            <a:endParaRPr lang="ru-RU" sz="2400" b="1" dirty="0">
              <a:solidFill>
                <a:srgbClr val="000066"/>
              </a:solidFill>
            </a:endParaRPr>
          </a:p>
        </p:txBody>
      </p:sp>
      <p:pic>
        <p:nvPicPr>
          <p:cNvPr id="1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52388"/>
            <a:ext cx="304800" cy="304800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3878289" y="4064417"/>
            <a:ext cx="128242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От волка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77236" y="4129663"/>
            <a:ext cx="1069574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солнце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3102" y="377952"/>
            <a:ext cx="304800" cy="304800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6667326" y="4129663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дядя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8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682752"/>
            <a:ext cx="304800" cy="30480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2024064" y="4857751"/>
            <a:ext cx="1695673" cy="500063"/>
          </a:xfrm>
          <a:prstGeom prst="round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4 ученик</a:t>
            </a:r>
            <a:endParaRPr lang="ru-RU" sz="2400" b="1" dirty="0">
              <a:solidFill>
                <a:srgbClr val="000066"/>
              </a:solidFill>
            </a:endParaRPr>
          </a:p>
        </p:txBody>
      </p:sp>
      <p:pic>
        <p:nvPicPr>
          <p:cNvPr id="2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922021"/>
            <a:ext cx="304800" cy="304800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3878288" y="4934050"/>
            <a:ext cx="1398948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002060"/>
                </a:solidFill>
              </a:rPr>
              <a:t>К чудовищу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475352" y="4914974"/>
            <a:ext cx="1265689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цветочек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2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3102" y="1247584"/>
            <a:ext cx="304800" cy="304800"/>
          </a:xfrm>
          <a:prstGeom prst="rect">
            <a:avLst/>
          </a:prstGeom>
        </p:spPr>
      </p:pic>
      <p:sp>
        <p:nvSpPr>
          <p:cNvPr id="24" name="Скругленный прямоугольник 23"/>
          <p:cNvSpPr/>
          <p:nvPr/>
        </p:nvSpPr>
        <p:spPr>
          <a:xfrm>
            <a:off x="6865377" y="4948729"/>
            <a:ext cx="1375337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звездой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25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1523483"/>
            <a:ext cx="304800" cy="304800"/>
          </a:xfrm>
          <a:prstGeom prst="rect">
            <a:avLst/>
          </a:prstGeom>
        </p:spPr>
      </p:pic>
      <p:sp>
        <p:nvSpPr>
          <p:cNvPr id="26" name="Скругленный прямоугольник 25"/>
          <p:cNvSpPr/>
          <p:nvPr/>
        </p:nvSpPr>
        <p:spPr>
          <a:xfrm>
            <a:off x="7523916" y="585790"/>
            <a:ext cx="2000250" cy="500062"/>
          </a:xfrm>
          <a:prstGeom prst="round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1 ученик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008739" y="129073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печка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28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25077" y="3093718"/>
            <a:ext cx="304800" cy="304800"/>
          </a:xfrm>
          <a:prstGeom prst="rect">
            <a:avLst/>
          </a:prstGeom>
        </p:spPr>
      </p:pic>
      <p:sp>
        <p:nvSpPr>
          <p:cNvPr id="29" name="Скругленный прямоугольник 28"/>
          <p:cNvSpPr/>
          <p:nvPr/>
        </p:nvSpPr>
        <p:spPr>
          <a:xfrm>
            <a:off x="8119119" y="129073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ведро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49177" y="3519395"/>
            <a:ext cx="304800" cy="304800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9160485" y="1290736"/>
            <a:ext cx="1202515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прорубь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715898" y="4348163"/>
            <a:ext cx="304800" cy="304800"/>
          </a:xfrm>
          <a:prstGeom prst="rect">
            <a:avLst/>
          </a:prstGeom>
        </p:spPr>
      </p:pic>
      <p:sp>
        <p:nvSpPr>
          <p:cNvPr id="33" name="Скругленный прямоугольник 32"/>
          <p:cNvSpPr/>
          <p:nvPr/>
        </p:nvSpPr>
        <p:spPr>
          <a:xfrm>
            <a:off x="7498519" y="2337824"/>
            <a:ext cx="2000250" cy="500063"/>
          </a:xfrm>
          <a:prstGeom prst="round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2 ученик</a:t>
            </a:r>
            <a:endParaRPr lang="ru-RU" sz="2400" b="1" dirty="0">
              <a:solidFill>
                <a:srgbClr val="000066"/>
              </a:solidFill>
            </a:endParaRPr>
          </a:p>
        </p:txBody>
      </p:sp>
      <p:pic>
        <p:nvPicPr>
          <p:cNvPr id="4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7813" y="3917635"/>
            <a:ext cx="304800" cy="304800"/>
          </a:xfrm>
          <a:prstGeom prst="rect">
            <a:avLst/>
          </a:prstGeom>
        </p:spPr>
      </p:pic>
      <p:sp>
        <p:nvSpPr>
          <p:cNvPr id="41" name="Скругленный прямоугольник 40"/>
          <p:cNvSpPr/>
          <p:nvPr/>
        </p:nvSpPr>
        <p:spPr>
          <a:xfrm>
            <a:off x="7048469" y="299285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царь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4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714063" y="2537268"/>
            <a:ext cx="304800" cy="304800"/>
          </a:xfrm>
          <a:prstGeom prst="rect">
            <a:avLst/>
          </a:prstGeom>
        </p:spPr>
      </p:pic>
      <p:sp>
        <p:nvSpPr>
          <p:cNvPr id="45" name="Скругленный прямоугольник 44"/>
          <p:cNvSpPr/>
          <p:nvPr/>
        </p:nvSpPr>
        <p:spPr>
          <a:xfrm>
            <a:off x="8119119" y="2992855"/>
            <a:ext cx="1041366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Емеля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92316" y="2084832"/>
            <a:ext cx="304800" cy="304800"/>
          </a:xfrm>
          <a:prstGeom prst="rect">
            <a:avLst/>
          </a:prstGeom>
        </p:spPr>
      </p:pic>
      <p:sp>
        <p:nvSpPr>
          <p:cNvPr id="47" name="Скругленный прямоугольник 46"/>
          <p:cNvSpPr/>
          <p:nvPr/>
        </p:nvSpPr>
        <p:spPr>
          <a:xfrm>
            <a:off x="9395243" y="30113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печь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826572" y="5788025"/>
            <a:ext cx="1901277" cy="500062"/>
          </a:xfrm>
          <a:prstGeom prst="round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5 ученик</a:t>
            </a:r>
            <a:endParaRPr lang="ru-RU" sz="2400" b="1" dirty="0">
              <a:solidFill>
                <a:srgbClr val="000066"/>
              </a:solidFill>
            </a:endParaRPr>
          </a:p>
        </p:txBody>
      </p:sp>
      <p:pic>
        <p:nvPicPr>
          <p:cNvPr id="49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69236" y="4267049"/>
            <a:ext cx="304800" cy="304800"/>
          </a:xfrm>
          <a:prstGeom prst="rect">
            <a:avLst/>
          </a:prstGeom>
        </p:spPr>
      </p:pic>
      <p:sp>
        <p:nvSpPr>
          <p:cNvPr id="50" name="Скругленный прямоугольник 49"/>
          <p:cNvSpPr/>
          <p:nvPr/>
        </p:nvSpPr>
        <p:spPr>
          <a:xfrm>
            <a:off x="4940133" y="5875689"/>
            <a:ext cx="1492866" cy="41239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err="1" smtClean="0">
                <a:solidFill>
                  <a:srgbClr val="002060"/>
                </a:solidFill>
              </a:rPr>
              <a:t>снегурочку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27879" y="3772955"/>
            <a:ext cx="304800" cy="304800"/>
          </a:xfrm>
          <a:prstGeom prst="rect">
            <a:avLst/>
          </a:prstGeom>
        </p:spPr>
      </p:pic>
      <p:sp>
        <p:nvSpPr>
          <p:cNvPr id="52" name="Скругленный прямоугольник 51"/>
          <p:cNvSpPr/>
          <p:nvPr/>
        </p:nvSpPr>
        <p:spPr>
          <a:xfrm>
            <a:off x="8220461" y="5855353"/>
            <a:ext cx="1278307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дрожь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693366" y="590283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окно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4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732679" y="3048696"/>
            <a:ext cx="304800" cy="304800"/>
          </a:xfrm>
          <a:prstGeom prst="rect">
            <a:avLst/>
          </a:prstGeom>
        </p:spPr>
      </p:pic>
      <p:pic>
        <p:nvPicPr>
          <p:cNvPr id="5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539916" y="2237232"/>
            <a:ext cx="304800" cy="304800"/>
          </a:xfrm>
          <a:prstGeom prst="rect">
            <a:avLst/>
          </a:prstGeom>
        </p:spPr>
      </p:pic>
      <p:pic>
        <p:nvPicPr>
          <p:cNvPr id="56" name="Объект 5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6423" y="317061"/>
            <a:ext cx="2416768" cy="216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11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46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0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10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46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38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402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10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025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1463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463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46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376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audio>
              <p:cMediaNode vol="10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1463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1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4025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0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audio>
              <p:cMediaNode vol="10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1463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0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audio>
              <p:cMediaNode vol="8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1463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vol="80000">
                <p:cTn id="1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5127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Проверь себя.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5123" name="Содержимое 7"/>
          <p:cNvSpPr>
            <a:spLocks noGrp="1"/>
          </p:cNvSpPr>
          <p:nvPr>
            <p:ph idx="1"/>
          </p:nvPr>
        </p:nvSpPr>
        <p:spPr>
          <a:xfrm>
            <a:off x="609600" y="1403350"/>
            <a:ext cx="10972800" cy="5064357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уровень	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Сосна, Миша, вишня, песня, дедушка, дядя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alt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уровень</a:t>
            </a:r>
          </a:p>
          <a:p>
            <a:pPr>
              <a:buNone/>
            </a:pP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Добрый- доброт</a:t>
            </a:r>
            <a:r>
              <a:rPr lang="ru-RU" alt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находить- находк</a:t>
            </a:r>
            <a:r>
              <a:rPr lang="ru-RU" alt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Тихий- тишин</a:t>
            </a:r>
            <a:r>
              <a:rPr lang="ru-RU" alt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мечтать- мечт</a:t>
            </a:r>
            <a:r>
              <a:rPr lang="ru-RU" alt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Работать- работ</a:t>
            </a:r>
            <a:r>
              <a:rPr lang="ru-RU" alt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3 уровень.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Доброт</a:t>
            </a:r>
            <a:r>
              <a:rPr lang="ru-RU" alt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приносит людям радость.</a:t>
            </a:r>
            <a:endParaRPr lang="ru-RU" alt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521493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850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5127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Итог урока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5123" name="Содержимое 7"/>
          <p:cNvSpPr>
            <a:spLocks noGrp="1"/>
          </p:cNvSpPr>
          <p:nvPr>
            <p:ph idx="1"/>
          </p:nvPr>
        </p:nvSpPr>
        <p:spPr>
          <a:xfrm>
            <a:off x="609600" y="1403350"/>
            <a:ext cx="10972800" cy="5064357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получилось………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интересно………….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трудно………………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я знаю …………….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alt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хотел бы на следующих уроках…</a:t>
            </a:r>
          </a:p>
          <a:p>
            <a:pPr algn="ctr">
              <a:buFont typeface="Arial" panose="020B0604020202020204" pitchFamily="34" charset="0"/>
              <a:buNone/>
            </a:pPr>
            <a:endParaRPr lang="ru-RU" alt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521493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417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WordArt 2"/>
          <p:cNvSpPr>
            <a:spLocks noChangeArrowheads="1" noChangeShapeType="1" noTextEdit="1"/>
          </p:cNvSpPr>
          <p:nvPr/>
        </p:nvSpPr>
        <p:spPr bwMode="auto">
          <a:xfrm>
            <a:off x="3000376" y="692150"/>
            <a:ext cx="576263" cy="4333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9933"/>
                </a:solidFill>
                <a:latin typeface="Bookman Old Style" panose="02050604050505020204" pitchFamily="18" charset="0"/>
              </a:rPr>
              <a:t>а</a:t>
            </a:r>
          </a:p>
        </p:txBody>
      </p:sp>
      <p:sp>
        <p:nvSpPr>
          <p:cNvPr id="58371" name="WordArt 3"/>
          <p:cNvSpPr>
            <a:spLocks noChangeArrowheads="1" noChangeShapeType="1" noTextEdit="1"/>
          </p:cNvSpPr>
          <p:nvPr/>
        </p:nvSpPr>
        <p:spPr bwMode="auto">
          <a:xfrm>
            <a:off x="3432176" y="620714"/>
            <a:ext cx="576263" cy="4333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Bookman Old Style" panose="02050604050505020204" pitchFamily="18" charset="0"/>
              </a:rPr>
              <a:t>к</a:t>
            </a:r>
          </a:p>
        </p:txBody>
      </p:sp>
      <p:sp>
        <p:nvSpPr>
          <p:cNvPr id="58372" name="WordArt 4"/>
          <p:cNvSpPr>
            <a:spLocks noChangeArrowheads="1" noChangeShapeType="1" noTextEdit="1"/>
          </p:cNvSpPr>
          <p:nvPr/>
        </p:nvSpPr>
        <p:spPr bwMode="auto">
          <a:xfrm>
            <a:off x="3935413" y="692150"/>
            <a:ext cx="576262" cy="4333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F3C23"/>
                </a:solidFill>
                <a:latin typeface="Bookman Old Style" panose="02050604050505020204" pitchFamily="18" charset="0"/>
              </a:rPr>
              <a:t>и</a:t>
            </a:r>
          </a:p>
        </p:txBody>
      </p:sp>
      <p:sp>
        <p:nvSpPr>
          <p:cNvPr id="58373" name="WordArt 5"/>
          <p:cNvSpPr>
            <a:spLocks noChangeArrowheads="1" noChangeShapeType="1" noTextEdit="1"/>
          </p:cNvSpPr>
          <p:nvPr/>
        </p:nvSpPr>
        <p:spPr bwMode="auto">
          <a:xfrm>
            <a:off x="4440238" y="620714"/>
            <a:ext cx="576262" cy="4333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26496"/>
                </a:solidFill>
                <a:latin typeface="Bookman Old Style" panose="02050604050505020204" pitchFamily="18" charset="0"/>
              </a:rPr>
              <a:t>м</a:t>
            </a:r>
          </a:p>
        </p:txBody>
      </p:sp>
      <p:sp>
        <p:nvSpPr>
          <p:cNvPr id="58375" name="WordArt 7"/>
          <p:cNvSpPr>
            <a:spLocks noChangeArrowheads="1" noChangeShapeType="1" noTextEdit="1"/>
          </p:cNvSpPr>
          <p:nvPr/>
        </p:nvSpPr>
        <p:spPr bwMode="auto">
          <a:xfrm>
            <a:off x="6167439" y="620714"/>
            <a:ext cx="720725" cy="4333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Bookman Old Style" panose="02050604050505020204" pitchFamily="18" charset="0"/>
              </a:rPr>
              <a:t>ы</a:t>
            </a:r>
          </a:p>
        </p:txBody>
      </p:sp>
      <p:sp>
        <p:nvSpPr>
          <p:cNvPr id="58376" name="WordArt 8"/>
          <p:cNvSpPr>
            <a:spLocks noChangeArrowheads="1" noChangeShapeType="1" noTextEdit="1"/>
          </p:cNvSpPr>
          <p:nvPr/>
        </p:nvSpPr>
        <p:spPr bwMode="auto">
          <a:xfrm>
            <a:off x="2424113" y="549276"/>
            <a:ext cx="647700" cy="5048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26496"/>
                </a:solidFill>
                <a:latin typeface="Bookman Old Style" panose="02050604050505020204" pitchFamily="18" charset="0"/>
              </a:rPr>
              <a:t>К</a:t>
            </a:r>
          </a:p>
        </p:txBody>
      </p:sp>
      <p:sp>
        <p:nvSpPr>
          <p:cNvPr id="58378" name="WordArt 10"/>
          <p:cNvSpPr>
            <a:spLocks noChangeArrowheads="1" noChangeShapeType="1" noTextEdit="1"/>
          </p:cNvSpPr>
          <p:nvPr/>
        </p:nvSpPr>
        <p:spPr bwMode="auto">
          <a:xfrm>
            <a:off x="8472488" y="692150"/>
            <a:ext cx="576262" cy="4333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Bookman Old Style" panose="02050604050505020204" pitchFamily="18" charset="0"/>
              </a:rPr>
              <a:t>о</a:t>
            </a:r>
          </a:p>
        </p:txBody>
      </p:sp>
      <p:sp>
        <p:nvSpPr>
          <p:cNvPr id="58379" name="WordArt 11"/>
          <p:cNvSpPr>
            <a:spLocks noChangeArrowheads="1" noChangeShapeType="1" noTextEdit="1"/>
          </p:cNvSpPr>
          <p:nvPr/>
        </p:nvSpPr>
        <p:spPr bwMode="auto">
          <a:xfrm>
            <a:off x="6743701" y="692150"/>
            <a:ext cx="576263" cy="4333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F3C23"/>
                </a:solidFill>
                <a:latin typeface="Bookman Old Style" panose="02050604050505020204" pitchFamily="18" charset="0"/>
              </a:rPr>
              <a:t>л</a:t>
            </a:r>
          </a:p>
        </p:txBody>
      </p:sp>
      <p:sp>
        <p:nvSpPr>
          <p:cNvPr id="58380" name="WordArt 12"/>
          <p:cNvSpPr>
            <a:spLocks noChangeArrowheads="1" noChangeShapeType="1" noTextEdit="1"/>
          </p:cNvSpPr>
          <p:nvPr/>
        </p:nvSpPr>
        <p:spPr bwMode="auto">
          <a:xfrm>
            <a:off x="8112126" y="620714"/>
            <a:ext cx="576263" cy="4333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Bookman Old Style" panose="02050604050505020204" pitchFamily="18" charset="0"/>
              </a:rPr>
              <a:t>р</a:t>
            </a:r>
          </a:p>
        </p:txBody>
      </p:sp>
      <p:sp>
        <p:nvSpPr>
          <p:cNvPr id="58396" name="WordArt 28"/>
          <p:cNvSpPr>
            <a:spLocks noChangeArrowheads="1" noChangeShapeType="1" noTextEdit="1"/>
          </p:cNvSpPr>
          <p:nvPr/>
        </p:nvSpPr>
        <p:spPr bwMode="auto">
          <a:xfrm>
            <a:off x="8975726" y="620714"/>
            <a:ext cx="576263" cy="4333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B4331E"/>
                </a:solidFill>
                <a:latin typeface="Bookman Old Style" panose="02050604050505020204" pitchFamily="18" charset="0"/>
              </a:rPr>
              <a:t>к</a:t>
            </a:r>
          </a:p>
        </p:txBody>
      </p:sp>
      <p:sp>
        <p:nvSpPr>
          <p:cNvPr id="58397" name="WordArt 29"/>
          <p:cNvSpPr>
            <a:spLocks noChangeArrowheads="1" noChangeShapeType="1" noTextEdit="1"/>
          </p:cNvSpPr>
          <p:nvPr/>
        </p:nvSpPr>
        <p:spPr bwMode="auto">
          <a:xfrm>
            <a:off x="9696451" y="620714"/>
            <a:ext cx="576263" cy="4333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2B5681"/>
                </a:solidFill>
                <a:latin typeface="Bookman Old Style" panose="02050604050505020204" pitchFamily="18" charset="0"/>
              </a:rPr>
              <a:t>?</a:t>
            </a:r>
          </a:p>
        </p:txBody>
      </p:sp>
      <p:sp>
        <p:nvSpPr>
          <p:cNvPr id="58406" name="WordArt 38"/>
          <p:cNvSpPr>
            <a:spLocks noChangeArrowheads="1" noChangeShapeType="1" noTextEdit="1"/>
          </p:cNvSpPr>
          <p:nvPr/>
        </p:nvSpPr>
        <p:spPr bwMode="auto">
          <a:xfrm>
            <a:off x="5664201" y="620714"/>
            <a:ext cx="576263" cy="5032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Bookman Old Style" panose="02050604050505020204" pitchFamily="18" charset="0"/>
              </a:rPr>
              <a:t>б</a:t>
            </a:r>
          </a:p>
        </p:txBody>
      </p:sp>
      <p:sp>
        <p:nvSpPr>
          <p:cNvPr id="58408" name="WordArt 40"/>
          <p:cNvSpPr>
            <a:spLocks noChangeArrowheads="1" noChangeShapeType="1" noTextEdit="1"/>
          </p:cNvSpPr>
          <p:nvPr/>
        </p:nvSpPr>
        <p:spPr bwMode="auto">
          <a:xfrm>
            <a:off x="7751763" y="692150"/>
            <a:ext cx="576262" cy="4333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26496"/>
                </a:solidFill>
                <a:latin typeface="Bookman Old Style" panose="02050604050505020204" pitchFamily="18" charset="0"/>
              </a:rPr>
              <a:t>у</a:t>
            </a:r>
          </a:p>
        </p:txBody>
      </p:sp>
      <p:sp>
        <p:nvSpPr>
          <p:cNvPr id="58411" name="Rectangle 43"/>
          <p:cNvSpPr>
            <a:spLocks noGrp="1" noChangeArrowheads="1"/>
          </p:cNvSpPr>
          <p:nvPr>
            <p:ph type="body" idx="1"/>
          </p:nvPr>
        </p:nvSpPr>
        <p:spPr>
          <a:xfrm>
            <a:off x="3719514" y="1916114"/>
            <a:ext cx="5400675" cy="3887787"/>
          </a:xfrm>
        </p:spPr>
        <p:txBody>
          <a:bodyPr/>
          <a:lstStyle/>
          <a:p>
            <a:pPr marL="804863" indent="-804863">
              <a:lnSpc>
                <a:spcPct val="90000"/>
              </a:lnSpc>
              <a:buClr>
                <a:srgbClr val="002D86"/>
              </a:buClr>
              <a:buSzPct val="145000"/>
              <a:buFont typeface="Wingdings" panose="05000000000000000000" pitchFamily="2" charset="2"/>
              <a:buChar char="J"/>
            </a:pPr>
            <a:r>
              <a:rPr lang="ru-RU" altLang="ru-RU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3600" b="1" dirty="0">
                <a:solidFill>
                  <a:srgbClr val="B4331E"/>
                </a:solidFill>
              </a:rPr>
              <a:t>Новым?</a:t>
            </a:r>
          </a:p>
          <a:p>
            <a:pPr marL="804863" indent="-804863">
              <a:lnSpc>
                <a:spcPct val="90000"/>
              </a:lnSpc>
              <a:buClr>
                <a:srgbClr val="008000"/>
              </a:buClr>
              <a:buSzPct val="145000"/>
              <a:buFont typeface="Wingdings" panose="05000000000000000000" pitchFamily="2" charset="2"/>
              <a:buChar char="J"/>
            </a:pPr>
            <a:r>
              <a:rPr lang="ru-RU" altLang="ru-RU" sz="3600" b="1" dirty="0"/>
              <a:t> </a:t>
            </a:r>
            <a:r>
              <a:rPr lang="ru-RU" altLang="ru-RU" sz="3600" b="1" dirty="0">
                <a:solidFill>
                  <a:srgbClr val="008000"/>
                </a:solidFill>
              </a:rPr>
              <a:t>Трудным?</a:t>
            </a:r>
          </a:p>
          <a:p>
            <a:pPr marL="804863" indent="-804863">
              <a:lnSpc>
                <a:spcPct val="90000"/>
              </a:lnSpc>
              <a:buClr>
                <a:srgbClr val="B00000"/>
              </a:buClr>
              <a:buSzPct val="145000"/>
              <a:buFont typeface="Wingdings" panose="05000000000000000000" pitchFamily="2" charset="2"/>
              <a:buChar char="J"/>
            </a:pPr>
            <a:r>
              <a:rPr lang="ru-RU" altLang="ru-RU" sz="3600" b="1" dirty="0"/>
              <a:t> </a:t>
            </a:r>
            <a:r>
              <a:rPr lang="ru-RU" altLang="ru-RU" sz="3600" b="1" dirty="0">
                <a:solidFill>
                  <a:srgbClr val="FFCC00"/>
                </a:solidFill>
              </a:rPr>
              <a:t>Интересным?</a:t>
            </a:r>
          </a:p>
          <a:p>
            <a:pPr marL="804863" indent="-804863">
              <a:lnSpc>
                <a:spcPct val="90000"/>
              </a:lnSpc>
              <a:buClr>
                <a:srgbClr val="FFCC00"/>
              </a:buClr>
              <a:buSzPct val="145000"/>
              <a:buFont typeface="Wingdings" panose="05000000000000000000" pitchFamily="2" charset="2"/>
              <a:buChar char="J"/>
            </a:pPr>
            <a:r>
              <a:rPr lang="ru-RU" altLang="ru-RU" sz="3600" b="1" dirty="0"/>
              <a:t> </a:t>
            </a:r>
            <a:r>
              <a:rPr lang="ru-RU" altLang="ru-RU" sz="3600" b="1" dirty="0">
                <a:solidFill>
                  <a:srgbClr val="002D86"/>
                </a:solidFill>
              </a:rPr>
              <a:t>Увлекательным?</a:t>
            </a:r>
          </a:p>
          <a:p>
            <a:pPr marL="804863" indent="-804863">
              <a:lnSpc>
                <a:spcPct val="90000"/>
              </a:lnSpc>
              <a:buClr>
                <a:srgbClr val="002D86"/>
              </a:buClr>
              <a:buSzPct val="145000"/>
              <a:buFont typeface="Wingdings" panose="05000000000000000000" pitchFamily="2" charset="2"/>
              <a:buChar char="J"/>
            </a:pPr>
            <a:r>
              <a:rPr lang="ru-RU" altLang="ru-RU" sz="3600" b="1" dirty="0"/>
              <a:t> </a:t>
            </a:r>
            <a:r>
              <a:rPr lang="ru-RU" altLang="ru-RU" sz="3600" b="1" dirty="0">
                <a:solidFill>
                  <a:srgbClr val="B4331E"/>
                </a:solidFill>
              </a:rPr>
              <a:t>Радостным?</a:t>
            </a:r>
          </a:p>
          <a:p>
            <a:pPr marL="804863" indent="-804863">
              <a:lnSpc>
                <a:spcPct val="90000"/>
              </a:lnSpc>
              <a:buClr>
                <a:srgbClr val="B4331E"/>
              </a:buClr>
              <a:buSzPct val="145000"/>
              <a:buFont typeface="Wingdings" panose="05000000000000000000" pitchFamily="2" charset="2"/>
              <a:buChar char="J"/>
            </a:pPr>
            <a:r>
              <a:rPr lang="ru-RU" altLang="ru-RU" sz="3600" b="1" dirty="0">
                <a:solidFill>
                  <a:srgbClr val="B4331E"/>
                </a:solidFill>
              </a:rPr>
              <a:t> </a:t>
            </a:r>
            <a:r>
              <a:rPr lang="ru-RU" altLang="ru-RU" sz="3600" b="1" dirty="0">
                <a:solidFill>
                  <a:srgbClr val="008000"/>
                </a:solidFill>
              </a:rPr>
              <a:t>Каким ещё?</a:t>
            </a:r>
          </a:p>
        </p:txBody>
      </p:sp>
    </p:spTree>
    <p:extLst>
      <p:ext uri="{BB962C8B-B14F-4D97-AF65-F5344CB8AC3E}">
        <p14:creationId xmlns:p14="http://schemas.microsoft.com/office/powerpoint/2010/main" val="161962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8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4100" y="1643050"/>
            <a:ext cx="744347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cap="all" dirty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cs typeface="Arial" panose="020B0604020202020204" pitchFamily="34" charset="0"/>
              </a:rPr>
              <a:t>Спасибо за работу</a:t>
            </a:r>
          </a:p>
        </p:txBody>
      </p:sp>
      <p:pic>
        <p:nvPicPr>
          <p:cNvPr id="1433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1" y="3357564"/>
            <a:ext cx="300037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74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Имена существительные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123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Лиса       гнездо    стол     окно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дядя   степь   рожь   сестра   глушь</a:t>
            </a:r>
          </a:p>
        </p:txBody>
      </p:sp>
      <p:pic>
        <p:nvPicPr>
          <p:cNvPr id="512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521493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030" y="3863182"/>
            <a:ext cx="178117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66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Имя существительное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57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5143500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5794" y="1745603"/>
            <a:ext cx="4383404" cy="1243692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108173" y="3205575"/>
            <a:ext cx="3074505" cy="584775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Кто? Что?</a:t>
            </a:r>
            <a:endParaRPr lang="ru-RU" alt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146361" y="2866487"/>
            <a:ext cx="3571875" cy="107721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обственные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нарицательные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011557" y="5113560"/>
            <a:ext cx="3571875" cy="107721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146361" y="1204006"/>
            <a:ext cx="3571875" cy="107721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душевлённые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неодушевлённые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04218" y="1745603"/>
            <a:ext cx="2634282" cy="107721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10226" y="3205575"/>
            <a:ext cx="2628274" cy="107721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падеж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928239" y="4190445"/>
            <a:ext cx="1620491" cy="584775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761527" y="2075349"/>
            <a:ext cx="4071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705" y="5113560"/>
            <a:ext cx="788590" cy="953055"/>
          </a:xfrm>
          <a:prstGeom prst="rect">
            <a:avLst/>
          </a:prstGeom>
        </p:spPr>
      </p:pic>
      <p:cxnSp>
        <p:nvCxnSpPr>
          <p:cNvPr id="15" name="Прямая со стрелкой 14"/>
          <p:cNvCxnSpPr/>
          <p:nvPr/>
        </p:nvCxnSpPr>
        <p:spPr>
          <a:xfrm>
            <a:off x="3238500" y="4282793"/>
            <a:ext cx="1784074" cy="8607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585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600" dirty="0" smtClean="0">
                <a:solidFill>
                  <a:srgbClr val="FF0000"/>
                </a:solidFill>
              </a:rPr>
              <a:t>Будем </a:t>
            </a:r>
            <a:r>
              <a:rPr lang="ru-RU" sz="6600" u="sng" dirty="0" smtClean="0">
                <a:solidFill>
                  <a:srgbClr val="FF0000"/>
                </a:solidFill>
              </a:rPr>
              <a:t>знания</a:t>
            </a:r>
            <a:r>
              <a:rPr lang="ru-RU" sz="6600" dirty="0" smtClean="0">
                <a:solidFill>
                  <a:srgbClr val="FF0000"/>
                </a:solidFill>
              </a:rPr>
              <a:t> </a:t>
            </a:r>
            <a:r>
              <a:rPr lang="ru-RU" sz="6600" u="sng" dirty="0" smtClean="0">
                <a:solidFill>
                  <a:srgbClr val="FF0000"/>
                </a:solidFill>
              </a:rPr>
              <a:t>добывать</a:t>
            </a:r>
          </a:p>
          <a:p>
            <a:pPr marL="0" indent="0" algn="ctr">
              <a:buNone/>
            </a:pPr>
            <a:r>
              <a:rPr lang="ru-RU" sz="6600" dirty="0" smtClean="0">
                <a:solidFill>
                  <a:srgbClr val="FF0000"/>
                </a:solidFill>
              </a:rPr>
              <a:t>Чтоб с успехом их </a:t>
            </a:r>
            <a:r>
              <a:rPr lang="ru-RU" sz="6600" u="sng" dirty="0" smtClean="0">
                <a:solidFill>
                  <a:srgbClr val="FF0000"/>
                </a:solidFill>
              </a:rPr>
              <a:t>применять</a:t>
            </a:r>
            <a:r>
              <a:rPr lang="ru-RU" sz="6600" dirty="0" smtClean="0">
                <a:solidFill>
                  <a:srgbClr val="FF0000"/>
                </a:solidFill>
              </a:rPr>
              <a:t>!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24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Склонение имён существительных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521493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3105426" y="1539848"/>
          <a:ext cx="8127999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4838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         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          -а, -я</a:t>
                      </a:r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8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8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8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</a:rPr>
                        <a:t>                  -о, -е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Сестра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дядя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</a:rPr>
                        <a:t>                     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</a:rPr>
                        <a:t>Стол</a:t>
                      </a:r>
                      <a:r>
                        <a:rPr kumimoji="0" lang="ru-RU" altLang="ru-RU" sz="18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</a:rPr>
                        <a:t>             </a:t>
                      </a:r>
                      <a:r>
                        <a:rPr kumimoji="0" lang="ru-RU" altLang="ru-RU" sz="2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</a:rPr>
                        <a:t>окно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</a:rPr>
                        <a:t>                    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Глушь 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453917" y="3171798"/>
            <a:ext cx="1079500" cy="461665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altLang="ru-RU" sz="2400" b="1" kern="0" dirty="0" smtClean="0">
                <a:solidFill>
                  <a:srgbClr val="CC0000"/>
                </a:solidFill>
                <a:latin typeface="Arial" panose="020B0604020202020204" pitchFamily="34" charset="0"/>
              </a:rPr>
              <a:t>Ж. р.           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4628736" y="3171798"/>
            <a:ext cx="10795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>
                <a:solidFill>
                  <a:srgbClr val="CC0000"/>
                </a:solidFill>
              </a:rPr>
              <a:t>М. р.           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6000611" y="3171799"/>
            <a:ext cx="1003301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>
                <a:solidFill>
                  <a:srgbClr val="CC0000"/>
                </a:solidFill>
              </a:rPr>
              <a:t>М. </a:t>
            </a:r>
            <a:r>
              <a:rPr lang="ru-RU" altLang="ru-RU" sz="2400" b="1" dirty="0" err="1" smtClean="0">
                <a:solidFill>
                  <a:srgbClr val="CC0000"/>
                </a:solidFill>
              </a:rPr>
              <a:t>р</a:t>
            </a:r>
            <a:r>
              <a:rPr lang="ru-RU" altLang="ru-RU" sz="2400" b="1" dirty="0" err="1" smtClean="0">
                <a:solidFill>
                  <a:prstClr val="white"/>
                </a:solidFill>
              </a:rPr>
              <a:t>р</a:t>
            </a:r>
            <a:r>
              <a:rPr lang="ru-RU" altLang="ru-RU" sz="2400" b="1" dirty="0" smtClean="0">
                <a:solidFill>
                  <a:prstClr val="white"/>
                </a:solidFill>
              </a:rPr>
              <a:t>  </a:t>
            </a:r>
            <a:r>
              <a:rPr lang="ru-RU" altLang="ru-RU" sz="2400" b="1" dirty="0" smtClean="0">
                <a:solidFill>
                  <a:srgbClr val="CC0000"/>
                </a:solidFill>
              </a:rPr>
              <a:t>           </a:t>
            </a:r>
            <a:endParaRPr lang="ru-RU" altLang="ru-RU" sz="2400" b="1" dirty="0">
              <a:solidFill>
                <a:srgbClr val="CC0000"/>
              </a:solidFill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6286361" y="3816027"/>
            <a:ext cx="431800" cy="38576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7283242" y="3171798"/>
            <a:ext cx="1079500" cy="461665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altLang="ru-RU" sz="2400" b="1" kern="0" dirty="0" smtClean="0">
                <a:solidFill>
                  <a:srgbClr val="CC0000"/>
                </a:solidFill>
                <a:latin typeface="Arial" panose="020B0604020202020204" pitchFamily="34" charset="0"/>
              </a:rPr>
              <a:t>Ср. р.           </a:t>
            </a: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9257539" y="3116882"/>
            <a:ext cx="1081088" cy="461665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altLang="ru-RU" sz="2400" b="1" kern="0" dirty="0" smtClean="0">
                <a:solidFill>
                  <a:srgbClr val="CC0000"/>
                </a:solidFill>
                <a:latin typeface="Arial" panose="020B0604020202020204" pitchFamily="34" charset="0"/>
              </a:rPr>
              <a:t>Ж. р. </a:t>
            </a:r>
            <a:r>
              <a:rPr lang="ru-RU" altLang="ru-RU" sz="2400" b="1" kern="0" dirty="0" smtClean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ru-RU" altLang="ru-RU" sz="2400" b="1" kern="0" dirty="0" smtClean="0">
                <a:solidFill>
                  <a:srgbClr val="CC0000"/>
                </a:solidFill>
                <a:latin typeface="Arial" panose="020B0604020202020204" pitchFamily="34" charset="0"/>
              </a:rPr>
              <a:t>            </a:t>
            </a: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9582183" y="3788089"/>
            <a:ext cx="431800" cy="38576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4736686" y="4591280"/>
            <a:ext cx="246131" cy="338529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4628736" y="4956863"/>
            <a:ext cx="246131" cy="338529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6472030" y="4876409"/>
            <a:ext cx="246131" cy="338529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8009281" y="4876409"/>
            <a:ext cx="246131" cy="338529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10338627" y="4956863"/>
            <a:ext cx="246131" cy="338529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6589" y="1539848"/>
            <a:ext cx="2725531" cy="49377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42345" y="1539848"/>
            <a:ext cx="2676939" cy="49377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480422" y="1549142"/>
            <a:ext cx="2729947" cy="49377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83654" y="1881809"/>
            <a:ext cx="2324582" cy="609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976459" y="1881809"/>
            <a:ext cx="2278953" cy="609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811491" y="1881809"/>
            <a:ext cx="2216727" cy="609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383654" y="1896436"/>
            <a:ext cx="2254319" cy="5949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1-е склонение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976459" y="1896436"/>
            <a:ext cx="2155887" cy="5949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2-е склонение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811491" y="1896436"/>
            <a:ext cx="2216727" cy="5949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3-е склонение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2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0" grpId="0" animBg="1"/>
      <p:bldP spid="27" grpId="0" animBg="1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Имя существительное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57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5143500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5794" y="1745603"/>
            <a:ext cx="4383404" cy="1243692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108173" y="3205575"/>
            <a:ext cx="3074505" cy="584775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Кто? Что?</a:t>
            </a:r>
            <a:endParaRPr lang="ru-RU" alt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146361" y="2866487"/>
            <a:ext cx="3571875" cy="107721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обственные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нарицательные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958548" y="5143500"/>
            <a:ext cx="3571875" cy="107721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склонение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146361" y="1204006"/>
            <a:ext cx="3571875" cy="107721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душевлённые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неодушевлённые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04218" y="1745603"/>
            <a:ext cx="2634282" cy="107721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10226" y="3205575"/>
            <a:ext cx="2628274" cy="107721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падеж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928239" y="4190445"/>
            <a:ext cx="1620491" cy="584775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761527" y="2075349"/>
            <a:ext cx="4071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3238500" y="4282793"/>
            <a:ext cx="1784074" cy="8607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499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22222E-6 L 0.33633 -0.006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10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определить склонение имён существительных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524375" y="1428751"/>
            <a:ext cx="3214688" cy="7858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238751" y="1574007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6096001" y="2214563"/>
            <a:ext cx="214313" cy="2857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24313" y="2500314"/>
            <a:ext cx="4286250" cy="6429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52813" y="3286125"/>
            <a:ext cx="5357812" cy="6429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24064" y="4357688"/>
            <a:ext cx="1785937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38750" y="4357688"/>
            <a:ext cx="1785938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ж.р.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024814" y="4357688"/>
            <a:ext cx="1785937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ср.р.</a:t>
            </a:r>
          </a:p>
        </p:txBody>
      </p:sp>
      <p:sp>
        <p:nvSpPr>
          <p:cNvPr id="12" name="Стрелка вниз 11"/>
          <p:cNvSpPr/>
          <p:nvPr/>
        </p:nvSpPr>
        <p:spPr>
          <a:xfrm flipH="1">
            <a:off x="6142039" y="3143251"/>
            <a:ext cx="168275" cy="2143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3309938" y="3929064"/>
            <a:ext cx="785812" cy="42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5667376" y="3929064"/>
            <a:ext cx="785813" cy="42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8096251" y="3929064"/>
            <a:ext cx="785813" cy="42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809750" y="5429250"/>
            <a:ext cx="928688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а,-я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52813" y="5429250"/>
            <a:ext cx="785812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810125" y="5429250"/>
            <a:ext cx="928688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-а, -я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453188" y="5429250"/>
            <a:ext cx="785812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453439" y="5429250"/>
            <a:ext cx="928687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-о, -е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809751" y="6286500"/>
            <a:ext cx="1000125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453438" y="6286500"/>
            <a:ext cx="1071562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238501" y="6286500"/>
            <a:ext cx="1000125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810126" y="6286500"/>
            <a:ext cx="1000125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310314" y="6286500"/>
            <a:ext cx="1000125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6" name="Стрелка вниз 25"/>
          <p:cNvSpPr/>
          <p:nvPr/>
        </p:nvSpPr>
        <p:spPr>
          <a:xfrm>
            <a:off x="2166939" y="5214938"/>
            <a:ext cx="142875" cy="2143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3595689" y="5214938"/>
            <a:ext cx="142875" cy="2143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Стрелка вниз 27"/>
          <p:cNvSpPr/>
          <p:nvPr/>
        </p:nvSpPr>
        <p:spPr>
          <a:xfrm>
            <a:off x="5310189" y="5214938"/>
            <a:ext cx="142875" cy="2143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Стрелка вниз 28"/>
          <p:cNvSpPr/>
          <p:nvPr/>
        </p:nvSpPr>
        <p:spPr>
          <a:xfrm>
            <a:off x="6596064" y="5214938"/>
            <a:ext cx="142875" cy="2143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Стрелка вниз 29"/>
          <p:cNvSpPr/>
          <p:nvPr/>
        </p:nvSpPr>
        <p:spPr>
          <a:xfrm>
            <a:off x="8810626" y="5214938"/>
            <a:ext cx="142875" cy="2143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Стрелка вниз 30"/>
          <p:cNvSpPr/>
          <p:nvPr/>
        </p:nvSpPr>
        <p:spPr>
          <a:xfrm>
            <a:off x="8882064" y="6072188"/>
            <a:ext cx="142875" cy="2143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Стрелка вниз 31"/>
          <p:cNvSpPr/>
          <p:nvPr/>
        </p:nvSpPr>
        <p:spPr>
          <a:xfrm>
            <a:off x="6738939" y="6072188"/>
            <a:ext cx="142875" cy="2143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Стрелка вниз 32"/>
          <p:cNvSpPr/>
          <p:nvPr/>
        </p:nvSpPr>
        <p:spPr>
          <a:xfrm>
            <a:off x="5167314" y="6072188"/>
            <a:ext cx="142875" cy="2143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4" name="Стрелка вниз 33"/>
          <p:cNvSpPr/>
          <p:nvPr/>
        </p:nvSpPr>
        <p:spPr>
          <a:xfrm>
            <a:off x="3738564" y="6072188"/>
            <a:ext cx="142875" cy="2143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Стрелка вниз 34"/>
          <p:cNvSpPr/>
          <p:nvPr/>
        </p:nvSpPr>
        <p:spPr>
          <a:xfrm>
            <a:off x="2166939" y="6000751"/>
            <a:ext cx="142875" cy="2143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952876" y="2571751"/>
            <a:ext cx="4429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имя существительное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524250" y="3429001"/>
            <a:ext cx="53578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 род, выдели окончание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166939" y="4500563"/>
            <a:ext cx="1571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м.р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130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1643063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330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 nodeType="clickPar">
                      <p:stCondLst>
                        <p:cond delay="indefinite"/>
                      </p:stCondLst>
                      <p:childTnLst>
                        <p:par>
                          <p:cTn id="1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 nodeType="clickPar">
                      <p:stCondLst>
                        <p:cond delay="indefinite"/>
                      </p:stCondLst>
                      <p:childTnLst>
                        <p:par>
                          <p:cTn id="1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 nodeType="clickPar">
                      <p:stCondLst>
                        <p:cond delay="indefinite"/>
                      </p:stCondLst>
                      <p:childTnLst>
                        <p:par>
                          <p:cTn id="1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 nodeType="clickPar">
                      <p:stCondLst>
                        <p:cond delay="indefinite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 nodeType="clickPar">
                      <p:stCondLst>
                        <p:cond delay="indefinite"/>
                      </p:stCondLst>
                      <p:childTnLst>
                        <p:par>
                          <p:cTn id="2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 nodeType="clickPar">
                      <p:stCondLst>
                        <p:cond delay="indefinite"/>
                      </p:stCondLst>
                      <p:childTnLst>
                        <p:par>
                          <p:cTn id="2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 nodeType="clickPar">
                      <p:stCondLst>
                        <p:cond delay="indefinite"/>
                      </p:stCondLst>
                      <p:childTnLst>
                        <p:par>
                          <p:cTn id="2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0" grpId="0" build="allAtOnce" animBg="1"/>
      <p:bldP spid="11" grpId="0" build="allAtOnce" animBg="1"/>
      <p:bldP spid="12" grpId="0" animBg="1"/>
      <p:bldP spid="13" grpId="0" animBg="1"/>
      <p:bldP spid="14" grpId="0" animBg="1"/>
      <p:bldP spid="15" grpId="0" animBg="1"/>
      <p:bldP spid="15" grpId="1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Вставь окончания, обозначь род имён существительных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123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ctr">
              <a:buFont typeface="Arial" panose="020B0604020202020204" pitchFamily="34" charset="0"/>
              <a:buNone/>
            </a:pPr>
            <a:endParaRPr lang="ru-RU" altLang="ru-RU" sz="5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sz="5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Юнош</a:t>
            </a:r>
            <a:r>
              <a:rPr lang="ru-RU" alt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 ,  в..</a:t>
            </a:r>
            <a:r>
              <a:rPr lang="ru-RU" altLang="ru-RU" sz="5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</a:t>
            </a:r>
            <a:r>
              <a:rPr lang="ru-RU" alt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..,  Серёж..,     </a:t>
            </a:r>
            <a:r>
              <a:rPr lang="ru-RU" altLang="ru-RU" sz="5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вишн</a:t>
            </a:r>
            <a:r>
              <a:rPr lang="ru-RU" alt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..,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тать..,   </a:t>
            </a:r>
            <a:r>
              <a:rPr lang="ru-RU" altLang="ru-RU" sz="5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</a:t>
            </a:r>
            <a:r>
              <a:rPr lang="ru-RU" alt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..,    Иль.. .</a:t>
            </a:r>
          </a:p>
        </p:txBody>
      </p:sp>
      <p:pic>
        <p:nvPicPr>
          <p:cNvPr id="512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521493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153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«Найди лишнее»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Проверь себя!!!!!!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123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ctr">
              <a:buFont typeface="Arial" panose="020B0604020202020204" pitchFamily="34" charset="0"/>
              <a:buNone/>
            </a:pPr>
            <a:endParaRPr lang="ru-RU" altLang="ru-RU" sz="5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521493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055864"/>
              </p:ext>
            </p:extLst>
          </p:nvPr>
        </p:nvGraphicFramePr>
        <p:xfrm>
          <a:off x="1809749" y="1600200"/>
          <a:ext cx="8606460" cy="3263347"/>
        </p:xfrm>
        <a:graphic>
          <a:graphicData uri="http://schemas.openxmlformats.org/drawingml/2006/table">
            <a:tbl>
              <a:tblPr/>
              <a:tblGrid>
                <a:gridCol w="2209233"/>
                <a:gridCol w="2298128"/>
                <a:gridCol w="2024856"/>
                <a:gridCol w="2074243"/>
              </a:tblGrid>
              <a:tr h="79153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1-я группа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x-none" sz="2800" dirty="0">
                          <a:effectLst/>
                          <a:highlight>
                            <a:srgbClr val="FF0000"/>
                          </a:highlight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-я группа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dirty="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3-я группа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dirty="0">
                          <a:effectLst/>
                          <a:highlight>
                            <a:srgbClr val="FF00FF"/>
                          </a:highlight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4-я группа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CC"/>
                    </a:solidFill>
                  </a:tcPr>
                </a:tc>
              </a:tr>
              <a:tr h="247181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Улыбка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Юноша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i="1" u="sng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Болезнь</a:t>
                      </a:r>
                      <a:endParaRPr lang="ru-RU" sz="2800" u="sng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Природа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100" marR="381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i="1" u="sng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Радость</a:t>
                      </a:r>
                      <a:endParaRPr lang="ru-RU" sz="2800" u="sng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Болото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Упрямство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Окно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100" marR="381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i="1" u="sng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Парта</a:t>
                      </a:r>
                      <a:endParaRPr lang="ru-RU" sz="2800" u="sng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Площадь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Пыль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Тетрадь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100" marR="381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 лесу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На столе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 доме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2800" i="1" u="sng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Картина</a:t>
                      </a:r>
                      <a:endParaRPr lang="ru-RU" sz="2800" u="sng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100" marR="381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967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Оформление по умолчанию">
  <a:themeElements>
    <a:clrScheme name="Оформление по умолчанию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FF3300"/>
        </a:dk1>
        <a:lt1>
          <a:srgbClr val="FFFFFF"/>
        </a:lt1>
        <a:dk2>
          <a:srgbClr val="FF9966"/>
        </a:dk2>
        <a:lt2>
          <a:srgbClr val="FFFFCC"/>
        </a:lt2>
        <a:accent1>
          <a:srgbClr val="FFCC66"/>
        </a:accent1>
        <a:accent2>
          <a:srgbClr val="990000"/>
        </a:accent2>
        <a:accent3>
          <a:srgbClr val="FFCAB8"/>
        </a:accent3>
        <a:accent4>
          <a:srgbClr val="DADADA"/>
        </a:accent4>
        <a:accent5>
          <a:srgbClr val="FFE2B8"/>
        </a:accent5>
        <a:accent6>
          <a:srgbClr val="8A0000"/>
        </a:accent6>
        <a:hlink>
          <a:srgbClr val="FF66CC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FF3300"/>
        </a:dk1>
        <a:lt1>
          <a:srgbClr val="FFFFFF"/>
        </a:lt1>
        <a:dk2>
          <a:srgbClr val="FF9966"/>
        </a:dk2>
        <a:lt2>
          <a:srgbClr val="FFFFCC"/>
        </a:lt2>
        <a:accent1>
          <a:srgbClr val="FFCC66"/>
        </a:accent1>
        <a:accent2>
          <a:srgbClr val="990000"/>
        </a:accent2>
        <a:accent3>
          <a:srgbClr val="FFCAB8"/>
        </a:accent3>
        <a:accent4>
          <a:srgbClr val="DADADA"/>
        </a:accent4>
        <a:accent5>
          <a:srgbClr val="FFE2B8"/>
        </a:accent5>
        <a:accent6>
          <a:srgbClr val="8A0000"/>
        </a:accent6>
        <a:hlink>
          <a:srgbClr val="FF66CC"/>
        </a:hlink>
        <a:folHlink>
          <a:srgbClr val="33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5">
        <a:dk1>
          <a:srgbClr val="000000"/>
        </a:dk1>
        <a:lt1>
          <a:srgbClr val="DDE7F3"/>
        </a:lt1>
        <a:dk2>
          <a:srgbClr val="CC0000"/>
        </a:dk2>
        <a:lt2>
          <a:srgbClr val="DBC62D"/>
        </a:lt2>
        <a:accent1>
          <a:srgbClr val="99CCFF"/>
        </a:accent1>
        <a:accent2>
          <a:srgbClr val="336699"/>
        </a:accent2>
        <a:accent3>
          <a:srgbClr val="EBF1F8"/>
        </a:accent3>
        <a:accent4>
          <a:srgbClr val="000000"/>
        </a:accent4>
        <a:accent5>
          <a:srgbClr val="CAE2FF"/>
        </a:accent5>
        <a:accent6>
          <a:srgbClr val="2D5C8A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318</Words>
  <Application>Microsoft Office PowerPoint</Application>
  <PresentationFormat>Широкоэкранный</PresentationFormat>
  <Paragraphs>171</Paragraphs>
  <Slides>14</Slides>
  <Notes>0</Notes>
  <HiddenSlides>0</HiddenSlides>
  <MMClips>16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14</vt:i4>
      </vt:variant>
    </vt:vector>
  </HeadingPairs>
  <TitlesOfParts>
    <vt:vector size="28" baseType="lpstr">
      <vt:lpstr>Arial</vt:lpstr>
      <vt:lpstr>Bookman Old Style</vt:lpstr>
      <vt:lpstr>Calibri</vt:lpstr>
      <vt:lpstr>Calibri Light</vt:lpstr>
      <vt:lpstr>Times New Roman</vt:lpstr>
      <vt:lpstr>Wingdings</vt:lpstr>
      <vt:lpstr>Тема Office</vt:lpstr>
      <vt:lpstr>1_Тема Office</vt:lpstr>
      <vt:lpstr>2_Тема Office</vt:lpstr>
      <vt:lpstr>3_Тема Office</vt:lpstr>
      <vt:lpstr>4_Тема Office</vt:lpstr>
      <vt:lpstr>Оформление по умолчанию</vt:lpstr>
      <vt:lpstr>5_Тема Office</vt:lpstr>
      <vt:lpstr>6_Тема Office</vt:lpstr>
      <vt:lpstr>Презентация PowerPoint</vt:lpstr>
      <vt:lpstr>Имена существительные</vt:lpstr>
      <vt:lpstr>Имя существительное</vt:lpstr>
      <vt:lpstr>Презентация PowerPoint</vt:lpstr>
      <vt:lpstr>Склонение имён существительных</vt:lpstr>
      <vt:lpstr>Имя существительное</vt:lpstr>
      <vt:lpstr>Как определить склонение имён существительных</vt:lpstr>
      <vt:lpstr>Вставь окончания, обозначь род имён существительных</vt:lpstr>
      <vt:lpstr>Игра «Найди лишнее» Проверь себя!!!!!!</vt:lpstr>
      <vt:lpstr>Презентация PowerPoint</vt:lpstr>
      <vt:lpstr>Проверь себя.</vt:lpstr>
      <vt:lpstr>Итог урока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2015-11-18T13:38:32Z</dcterms:created>
  <dcterms:modified xsi:type="dcterms:W3CDTF">2016-04-10T14:38:06Z</dcterms:modified>
</cp:coreProperties>
</file>