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0" r:id="rId3"/>
    <p:sldId id="257" r:id="rId4"/>
    <p:sldId id="263" r:id="rId5"/>
    <p:sldId id="264" r:id="rId6"/>
    <p:sldId id="266" r:id="rId7"/>
    <p:sldId id="258" r:id="rId8"/>
    <p:sldId id="259" r:id="rId9"/>
    <p:sldId id="260" r:id="rId10"/>
    <p:sldId id="261" r:id="rId11"/>
    <p:sldId id="265" r:id="rId12"/>
    <p:sldId id="262"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88"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00FF00"/>
    <a:srgbClr val="FFFF00"/>
    <a:srgbClr val="FF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9" d="100"/>
          <a:sy n="69" d="100"/>
        </p:scale>
        <p:origin x="-1332" y="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A30DF449-5C32-4085-96B8-ECA6F2FDF55D}" type="slidenum">
              <a:rPr lang="id-ID" smtClean="0"/>
              <a:pPr/>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0DF449-5C32-4085-96B8-ECA6F2FDF55D}"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0DF449-5C32-4085-96B8-ECA6F2FDF55D}"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30DF449-5C32-4085-96B8-ECA6F2FDF55D}"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A30DF449-5C32-4085-96B8-ECA6F2FDF55D}"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0DF449-5C32-4085-96B8-ECA6F2FDF55D}"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30DF449-5C32-4085-96B8-ECA6F2FDF55D}"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30DF449-5C32-4085-96B8-ECA6F2FDF55D}"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30DF449-5C32-4085-96B8-ECA6F2FDF55D}"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0DF449-5C32-4085-96B8-ECA6F2FDF55D}"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5ADCCF-6ADB-40DE-85E3-406F8DA653D0}" type="datetimeFigureOut">
              <a:rPr lang="id-ID" smtClean="0"/>
              <a:pPr/>
              <a:t>12/12/2013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30DF449-5C32-4085-96B8-ECA6F2FDF55D}"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B5ADCCF-6ADB-40DE-85E3-406F8DA653D0}" type="datetimeFigureOut">
              <a:rPr lang="id-ID" smtClean="0"/>
              <a:pPr/>
              <a:t>12/12/2013</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30DF449-5C32-4085-96B8-ECA6F2FDF55D}"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p:spPr>
        <p:txBody>
          <a:bodyPr>
            <a:normAutofit/>
          </a:bodyPr>
          <a:lstStyle/>
          <a:p>
            <a:r>
              <a:rPr lang="id-ID" sz="3000" dirty="0" smtClean="0">
                <a:solidFill>
                  <a:srgbClr val="FFFF00"/>
                </a:solidFill>
                <a:latin typeface="Tahoma" pitchFamily="34" charset="0"/>
                <a:ea typeface="Tahoma" pitchFamily="34" charset="0"/>
                <a:cs typeface="Tahoma" pitchFamily="34" charset="0"/>
              </a:rPr>
              <a:t>SPREADSHEET DENGAN PENYIMPAN DATA-CONTOH COLLEGE COMPUTING</a:t>
            </a:r>
            <a:endParaRPr lang="id-ID" sz="3000" dirty="0">
              <a:solidFill>
                <a:srgbClr val="FFFF00"/>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a:xfrm>
            <a:off x="755576" y="1988840"/>
            <a:ext cx="7632848" cy="3649960"/>
          </a:xfrm>
        </p:spPr>
        <p:txBody>
          <a:bodyPr>
            <a:normAutofit/>
          </a:bodyPr>
          <a:lstStyle/>
          <a:p>
            <a:pPr marL="457200" indent="-457200"/>
            <a:r>
              <a:rPr lang="id-ID" dirty="0" smtClean="0">
                <a:latin typeface="Arial" pitchFamily="34" charset="0"/>
                <a:cs typeface="Arial" pitchFamily="34" charset="0"/>
              </a:rPr>
              <a:t>PROYEK 8</a:t>
            </a:r>
          </a:p>
          <a:p>
            <a:r>
              <a:rPr lang="en-US" dirty="0" smtClean="0">
                <a:solidFill>
                  <a:schemeClr val="bg1"/>
                </a:solidFill>
                <a:latin typeface="Arial" panose="020B0604020202020204" pitchFamily="34" charset="0"/>
                <a:cs typeface="Arial" panose="020B0604020202020204" pitchFamily="34" charset="0"/>
              </a:rPr>
              <a:t>Raymond McLeod, Jr.</a:t>
            </a:r>
          </a:p>
          <a:p>
            <a:r>
              <a:rPr lang="en-US" dirty="0" smtClean="0">
                <a:solidFill>
                  <a:srgbClr val="FFFF00"/>
                </a:solidFill>
                <a:latin typeface="Arial" panose="020B0604020202020204" pitchFamily="34" charset="0"/>
                <a:cs typeface="Arial" panose="020B0604020202020204" pitchFamily="34" charset="0"/>
              </a:rPr>
              <a:t>George P. Schell</a:t>
            </a:r>
          </a:p>
          <a:p>
            <a:r>
              <a:rPr lang="en-US" dirty="0" err="1" smtClean="0">
                <a:solidFill>
                  <a:srgbClr val="FFFF00"/>
                </a:solidFill>
                <a:latin typeface="Arial" panose="020B0604020202020204" pitchFamily="34" charset="0"/>
                <a:cs typeface="Arial" panose="020B0604020202020204" pitchFamily="34" charset="0"/>
              </a:rPr>
              <a:t>Sistem</a:t>
            </a:r>
            <a:r>
              <a:rPr lang="en-US" dirty="0" smtClean="0">
                <a:solidFill>
                  <a:srgbClr val="FFFF00"/>
                </a:solidFill>
                <a:latin typeface="Arial" panose="020B0604020202020204" pitchFamily="34" charset="0"/>
                <a:cs typeface="Arial" panose="020B0604020202020204" pitchFamily="34" charset="0"/>
              </a:rPr>
              <a:t> </a:t>
            </a:r>
            <a:r>
              <a:rPr lang="en-US" dirty="0" err="1" smtClean="0">
                <a:solidFill>
                  <a:srgbClr val="FFFF00"/>
                </a:solidFill>
                <a:latin typeface="Arial" panose="020B0604020202020204" pitchFamily="34" charset="0"/>
                <a:cs typeface="Arial" panose="020B0604020202020204" pitchFamily="34" charset="0"/>
              </a:rPr>
              <a:t>Informasi</a:t>
            </a:r>
            <a:r>
              <a:rPr lang="en-US" dirty="0" smtClean="0">
                <a:solidFill>
                  <a:srgbClr val="FFFF00"/>
                </a:solidFill>
                <a:latin typeface="Arial" panose="020B0604020202020204" pitchFamily="34" charset="0"/>
                <a:cs typeface="Arial" panose="020B0604020202020204" pitchFamily="34" charset="0"/>
              </a:rPr>
              <a:t> </a:t>
            </a:r>
            <a:r>
              <a:rPr lang="en-US" dirty="0" err="1" smtClean="0">
                <a:solidFill>
                  <a:srgbClr val="FFFF00"/>
                </a:solidFill>
                <a:latin typeface="Arial" panose="020B0604020202020204" pitchFamily="34" charset="0"/>
                <a:cs typeface="Arial" panose="020B0604020202020204" pitchFamily="34" charset="0"/>
              </a:rPr>
              <a:t>Manajemen</a:t>
            </a:r>
            <a:r>
              <a:rPr lang="en-US" dirty="0" smtClean="0">
                <a:solidFill>
                  <a:srgbClr val="FFFF00"/>
                </a:solidFill>
                <a:latin typeface="Arial" panose="020B0604020202020204" pitchFamily="34" charset="0"/>
                <a:cs typeface="Arial" panose="020B0604020202020204" pitchFamily="34" charset="0"/>
              </a:rPr>
              <a:t> (</a:t>
            </a:r>
            <a:r>
              <a:rPr lang="en-US" dirty="0" err="1" smtClean="0">
                <a:solidFill>
                  <a:srgbClr val="FFFF00"/>
                </a:solidFill>
                <a:latin typeface="Arial" panose="020B0604020202020204" pitchFamily="34" charset="0"/>
                <a:cs typeface="Arial" panose="020B0604020202020204" pitchFamily="34" charset="0"/>
              </a:rPr>
              <a:t>Edisi</a:t>
            </a:r>
            <a:r>
              <a:rPr lang="en-US" dirty="0" smtClean="0">
                <a:solidFill>
                  <a:srgbClr val="FFFF00"/>
                </a:solidFill>
                <a:latin typeface="Arial" panose="020B0604020202020204" pitchFamily="34" charset="0"/>
                <a:cs typeface="Arial" panose="020B0604020202020204" pitchFamily="34" charset="0"/>
              </a:rPr>
              <a:t> 10)</a:t>
            </a:r>
          </a:p>
          <a:p>
            <a:r>
              <a:rPr lang="en-US" dirty="0" err="1" smtClean="0">
                <a:solidFill>
                  <a:srgbClr val="FFFF00"/>
                </a:solidFill>
                <a:latin typeface="Arial" panose="020B0604020202020204" pitchFamily="34" charset="0"/>
                <a:cs typeface="Arial" panose="020B0604020202020204" pitchFamily="34" charset="0"/>
              </a:rPr>
              <a:t>Dosen</a:t>
            </a:r>
            <a:r>
              <a:rPr lang="en-US" dirty="0" smtClean="0">
                <a:solidFill>
                  <a:srgbClr val="FFFF00"/>
                </a:solidFill>
                <a:latin typeface="Arial" panose="020B0604020202020204" pitchFamily="34" charset="0"/>
                <a:cs typeface="Arial" panose="020B0604020202020204" pitchFamily="34" charset="0"/>
              </a:rPr>
              <a:t>:</a:t>
            </a:r>
          </a:p>
          <a:p>
            <a:pPr marL="457200" indent="-457200"/>
            <a:r>
              <a:rPr lang="id-ID" dirty="0" smtClean="0">
                <a:solidFill>
                  <a:srgbClr val="FFFF00"/>
                </a:solidFill>
                <a:latin typeface="Arial" pitchFamily="34" charset="0"/>
                <a:cs typeface="Arial" pitchFamily="34" charset="0"/>
              </a:rPr>
              <a:t> </a:t>
            </a:r>
            <a:r>
              <a:rPr lang="id-ID" dirty="0" smtClean="0">
                <a:latin typeface="Arial" pitchFamily="34" charset="0"/>
                <a:cs typeface="Arial" pitchFamily="34" charset="0"/>
              </a:rPr>
              <a:t>Dr. Wonny A. Ridwan, MM., SE</a:t>
            </a:r>
          </a:p>
          <a:p>
            <a:pPr marL="457200" indent="-457200">
              <a:buFontTx/>
              <a:buChar char="-"/>
            </a:pPr>
            <a:endParaRPr lang="id-ID" sz="2800" dirty="0" smtClean="0"/>
          </a:p>
        </p:txBody>
      </p:sp>
    </p:spTree>
    <p:extLst>
      <p:ext uri="{BB962C8B-B14F-4D97-AF65-F5344CB8AC3E}">
        <p14:creationId xmlns="" xmlns:p14="http://schemas.microsoft.com/office/powerpoint/2010/main" val="1916378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06090"/>
          </a:xfrm>
        </p:spPr>
        <p:txBody>
          <a:bodyPr>
            <a:normAutofit/>
          </a:bodyPr>
          <a:lstStyle/>
          <a:p>
            <a:r>
              <a:rPr lang="id-ID" sz="3000" dirty="0" smtClean="0">
                <a:solidFill>
                  <a:srgbClr val="FFFF00"/>
                </a:solidFill>
                <a:latin typeface="Tahoma" pitchFamily="34" charset="0"/>
                <a:ea typeface="Tahoma" pitchFamily="34" charset="0"/>
                <a:cs typeface="Tahoma" pitchFamily="34" charset="0"/>
              </a:rPr>
              <a:t>LEMBAR DATA MOTOR</a:t>
            </a:r>
            <a:endParaRPr lang="id-ID" sz="3000"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179512" y="881336"/>
            <a:ext cx="8643998" cy="5976664"/>
          </a:xfrm>
        </p:spPr>
        <p:txBody>
          <a:bodyPr>
            <a:noAutofit/>
          </a:bodyPr>
          <a:lstStyle/>
          <a:p>
            <a:r>
              <a:rPr lang="id-ID" sz="2600" dirty="0" smtClean="0">
                <a:latin typeface="Tahoma" pitchFamily="34" charset="0"/>
                <a:ea typeface="Tahoma" pitchFamily="34" charset="0"/>
                <a:cs typeface="Tahoma" pitchFamily="34" charset="0"/>
              </a:rPr>
              <a:t>Letakan kata-kata “deler motor” pada sel A1 di lembar data “Motor”. </a:t>
            </a:r>
          </a:p>
          <a:p>
            <a:r>
              <a:rPr lang="id-ID" sz="2600" dirty="0" smtClean="0">
                <a:latin typeface="Tahoma" pitchFamily="34" charset="0"/>
                <a:ea typeface="Tahoma" pitchFamily="34" charset="0"/>
                <a:cs typeface="Tahoma" pitchFamily="34" charset="0"/>
              </a:rPr>
              <a:t>tentukan tinggi untuk baris 1 hingga 11 menjadi 20 dengan cara menyorot baris-baris tersebut dan memilih perintah “Format”, “Row”, dan “height”.</a:t>
            </a:r>
          </a:p>
          <a:p>
            <a:r>
              <a:rPr lang="id-ID" sz="2600" dirty="0" smtClean="0">
                <a:latin typeface="Tahoma" pitchFamily="34" charset="0"/>
                <a:ea typeface="Tahoma" pitchFamily="34" charset="0"/>
                <a:cs typeface="Tahoma" pitchFamily="34" charset="0"/>
              </a:rPr>
              <a:t> Dengan mengeset tinggi baris hingga 20, perintah-perintah penyimpanan data akan dapat dituliskan dalam satu baris dan lembar kerja tersebut akan lebih menarik untuk dilihat. </a:t>
            </a:r>
          </a:p>
          <a:p>
            <a:r>
              <a:rPr lang="id-ID" sz="2600" dirty="0" smtClean="0">
                <a:latin typeface="Tahoma" pitchFamily="34" charset="0"/>
                <a:ea typeface="Tahoma" pitchFamily="34" charset="0"/>
                <a:cs typeface="Tahoma" pitchFamily="34" charset="0"/>
              </a:rPr>
              <a:t>Masukan “harga” dalam sel A3.</a:t>
            </a:r>
          </a:p>
          <a:p>
            <a:r>
              <a:rPr lang="id-ID" sz="2600" dirty="0" smtClean="0">
                <a:latin typeface="Tahoma" pitchFamily="34" charset="0"/>
                <a:ea typeface="Tahoma" pitchFamily="34" charset="0"/>
                <a:cs typeface="Tahoma" pitchFamily="34" charset="0"/>
              </a:rPr>
              <a:t>Masukan nilai dalam sel A4, A5, A6, dan A9 seperti yang ditunjukan dal figur P8.1. Setelah label-label ini dimasukan. Anda akan siap mencantumkan Teknik penyimpanan data.</a:t>
            </a:r>
            <a:endParaRPr lang="id-ID" sz="2600"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330962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120720"/>
          </a:xfrm>
        </p:spPr>
        <p:txBody>
          <a:bodyPr/>
          <a:lstStyle/>
          <a:p>
            <a:pPr marL="137160" indent="0">
              <a:buNone/>
            </a:pPr>
            <a:r>
              <a:rPr lang="id-ID" dirty="0"/>
              <a:t>	</a:t>
            </a:r>
            <a:r>
              <a:rPr lang="id-ID" dirty="0" smtClean="0">
                <a:latin typeface="Tahoma" pitchFamily="34" charset="0"/>
                <a:ea typeface="Tahoma" pitchFamily="34" charset="0"/>
                <a:cs typeface="Tahoma" pitchFamily="34" charset="0"/>
              </a:rPr>
              <a:t>Perlu dicatat bahwa anda tidak harus meletakan nilai dalam sel A1, A6, A11, dan A12. secara umum, sel-sel ini akan tetap kosong, karena disinilah hasil dari lembar data “Motor” akan dilaporkan. Sel-sel tersebut berisikan hasil dari pilihan yang anda lihat pada Figur P.81, sehingga anda dapat melihat bagaimana hasil ini dilaporkan. Tetapi, jika anda meletakkan angka-angka pada sel A12 dan A13, pastikan nilai tersebut dituliskan dalam Huruf besar seperti dalam figur P8.2.</a:t>
            </a:r>
            <a:endParaRPr lang="id-ID"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id-ID" sz="3000" dirty="0" smtClean="0">
                <a:solidFill>
                  <a:srgbClr val="FFFF00"/>
                </a:solidFill>
                <a:latin typeface="Tahoma" pitchFamily="34" charset="0"/>
                <a:ea typeface="Tahoma" pitchFamily="34" charset="0"/>
                <a:cs typeface="Tahoma" pitchFamily="34" charset="0"/>
              </a:rPr>
              <a:t>MENGATUR TINGGI BARIS</a:t>
            </a:r>
            <a:endParaRPr lang="id-ID" sz="3000" dirty="0">
              <a:solidFill>
                <a:srgbClr val="FFFF00"/>
              </a:solidFill>
              <a:latin typeface="Tahoma" pitchFamily="34" charset="0"/>
              <a:ea typeface="Tahoma" pitchFamily="34" charset="0"/>
              <a:cs typeface="Tahoma" pitchFamily="34" charset="0"/>
            </a:endParaRPr>
          </a:p>
        </p:txBody>
      </p:sp>
      <p:pic>
        <p:nvPicPr>
          <p:cNvPr id="6" name="Content Placeholder 5" descr="Untitled.jpg"/>
          <p:cNvPicPr>
            <a:picLocks noGrp="1" noChangeAspect="1"/>
          </p:cNvPicPr>
          <p:nvPr>
            <p:ph idx="1"/>
          </p:nvPr>
        </p:nvPicPr>
        <p:blipFill>
          <a:blip r:embed="rId2"/>
          <a:stretch>
            <a:fillRect/>
          </a:stretch>
        </p:blipFill>
        <p:spPr>
          <a:xfrm>
            <a:off x="214282" y="1214422"/>
            <a:ext cx="8676722" cy="5451493"/>
          </a:xfrm>
        </p:spPr>
      </p:pic>
    </p:spTree>
    <p:extLst>
      <p:ext uri="{BB962C8B-B14F-4D97-AF65-F5344CB8AC3E}">
        <p14:creationId xmlns="" xmlns:p14="http://schemas.microsoft.com/office/powerpoint/2010/main" val="1755323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68952" cy="6336704"/>
          </a:xfrm>
        </p:spPr>
        <p:txBody>
          <a:bodyPr/>
          <a:lstStyle/>
          <a:p>
            <a:pPr marL="137160" indent="0">
              <a:buNone/>
            </a:pPr>
            <a:r>
              <a:rPr lang="id-ID" dirty="0" smtClean="0"/>
              <a:t>	</a:t>
            </a:r>
            <a:r>
              <a:rPr lang="id-ID" dirty="0" smtClean="0">
                <a:latin typeface="Tahoma" pitchFamily="34" charset="0"/>
                <a:ea typeface="Tahoma" pitchFamily="34" charset="0"/>
                <a:cs typeface="Tahoma" pitchFamily="34" charset="0"/>
              </a:rPr>
              <a:t>Toolbar yang menyediakan pilihan-pilihan Formulir harus ditampilkan pada layar anda, Maka </a:t>
            </a:r>
            <a:r>
              <a:rPr lang="id-ID" dirty="0">
                <a:latin typeface="Tahoma" pitchFamily="34" charset="0"/>
                <a:ea typeface="Tahoma" pitchFamily="34" charset="0"/>
                <a:cs typeface="Tahoma" pitchFamily="34" charset="0"/>
              </a:rPr>
              <a:t>s</a:t>
            </a:r>
            <a:r>
              <a:rPr lang="id-ID" dirty="0" smtClean="0">
                <a:latin typeface="Tahoma" pitchFamily="34" charset="0"/>
                <a:ea typeface="Tahoma" pitchFamily="34" charset="0"/>
                <a:cs typeface="Tahoma" pitchFamily="34" charset="0"/>
              </a:rPr>
              <a:t>elanjutnya anda telah siap untuk menggunakan ikon untuk membuat teknik penyimpanan data. Jika toolbar “</a:t>
            </a:r>
            <a:r>
              <a:rPr lang="id-ID" i="1" dirty="0" smtClean="0">
                <a:latin typeface="Tahoma" pitchFamily="34" charset="0"/>
                <a:ea typeface="Tahoma" pitchFamily="34" charset="0"/>
                <a:cs typeface="Tahoma" pitchFamily="34" charset="0"/>
              </a:rPr>
              <a:t>Forms</a:t>
            </a:r>
            <a:r>
              <a:rPr lang="id-ID" dirty="0" smtClean="0">
                <a:latin typeface="Tahoma" pitchFamily="34" charset="0"/>
                <a:ea typeface="Tahoma" pitchFamily="34" charset="0"/>
                <a:cs typeface="Tahoma" pitchFamily="34" charset="0"/>
              </a:rPr>
              <a:t>” belum ditampilkan, Maka langkah untuk menampilkan Toolbar “</a:t>
            </a:r>
            <a:r>
              <a:rPr lang="id-ID" i="1" dirty="0" smtClean="0">
                <a:latin typeface="Tahoma" pitchFamily="34" charset="0"/>
                <a:ea typeface="Tahoma" pitchFamily="34" charset="0"/>
                <a:cs typeface="Tahoma" pitchFamily="34" charset="0"/>
              </a:rPr>
              <a:t>Forms</a:t>
            </a:r>
            <a:r>
              <a:rPr lang="id-ID" dirty="0" smtClean="0">
                <a:latin typeface="Tahoma" pitchFamily="34" charset="0"/>
                <a:ea typeface="Tahoma" pitchFamily="34" charset="0"/>
                <a:cs typeface="Tahoma" pitchFamily="34" charset="0"/>
              </a:rPr>
              <a:t>” adalah sebagai berikut :</a:t>
            </a:r>
          </a:p>
          <a:p>
            <a:pPr marL="651510" indent="-514350">
              <a:buAutoNum type="arabicPeriod"/>
            </a:pPr>
            <a:r>
              <a:rPr lang="id-ID" dirty="0" smtClean="0">
                <a:latin typeface="Tahoma" pitchFamily="34" charset="0"/>
                <a:ea typeface="Tahoma" pitchFamily="34" charset="0"/>
                <a:cs typeface="Tahoma" pitchFamily="34" charset="0"/>
              </a:rPr>
              <a:t>Pilihlah “</a:t>
            </a:r>
            <a:r>
              <a:rPr lang="id-ID" i="1" dirty="0" smtClean="0">
                <a:latin typeface="Tahoma" pitchFamily="34" charset="0"/>
                <a:ea typeface="Tahoma" pitchFamily="34" charset="0"/>
                <a:cs typeface="Tahoma" pitchFamily="34" charset="0"/>
              </a:rPr>
              <a:t>Develover</a:t>
            </a:r>
            <a:r>
              <a:rPr lang="id-ID" dirty="0" smtClean="0">
                <a:latin typeface="Tahoma" pitchFamily="34" charset="0"/>
                <a:ea typeface="Tahoma" pitchFamily="34" charset="0"/>
                <a:cs typeface="Tahoma" pitchFamily="34" charset="0"/>
              </a:rPr>
              <a:t>”</a:t>
            </a:r>
          </a:p>
          <a:p>
            <a:pPr marL="651510" indent="-514350">
              <a:buAutoNum type="arabicPeriod"/>
            </a:pPr>
            <a:r>
              <a:rPr lang="id-ID" dirty="0" smtClean="0">
                <a:latin typeface="Tahoma" pitchFamily="34" charset="0"/>
                <a:ea typeface="Tahoma" pitchFamily="34" charset="0"/>
                <a:cs typeface="Tahoma" pitchFamily="34" charset="0"/>
              </a:rPr>
              <a:t>Kemudian pilih “</a:t>
            </a:r>
            <a:r>
              <a:rPr lang="id-ID" i="1" dirty="0" smtClean="0">
                <a:latin typeface="Tahoma" pitchFamily="34" charset="0"/>
                <a:ea typeface="Tahoma" pitchFamily="34" charset="0"/>
                <a:cs typeface="Tahoma" pitchFamily="34" charset="0"/>
              </a:rPr>
              <a:t>Insert</a:t>
            </a:r>
            <a:r>
              <a:rPr lang="id-ID" dirty="0" smtClean="0">
                <a:latin typeface="Tahoma" pitchFamily="34" charset="0"/>
                <a:ea typeface="Tahoma" pitchFamily="34" charset="0"/>
                <a:cs typeface="Tahoma" pitchFamily="34" charset="0"/>
              </a:rPr>
              <a:t>”</a:t>
            </a:r>
          </a:p>
          <a:p>
            <a:pPr marL="651510" indent="-514350">
              <a:buAutoNum type="arabicPeriod"/>
            </a:pPr>
            <a:r>
              <a:rPr lang="id-ID" dirty="0" smtClean="0">
                <a:latin typeface="Tahoma" pitchFamily="34" charset="0"/>
                <a:ea typeface="Tahoma" pitchFamily="34" charset="0"/>
                <a:cs typeface="Tahoma" pitchFamily="34" charset="0"/>
              </a:rPr>
              <a:t>Dan selanjutnya pilih Toolbar “</a:t>
            </a:r>
            <a:r>
              <a:rPr lang="id-ID" i="1" dirty="0" smtClean="0">
                <a:latin typeface="Tahoma" pitchFamily="34" charset="0"/>
                <a:ea typeface="Tahoma" pitchFamily="34" charset="0"/>
                <a:cs typeface="Tahoma" pitchFamily="34" charset="0"/>
              </a:rPr>
              <a:t>Form control</a:t>
            </a:r>
            <a:r>
              <a:rPr lang="id-ID" dirty="0" smtClean="0">
                <a:latin typeface="Tahoma" pitchFamily="34" charset="0"/>
                <a:ea typeface="Tahoma" pitchFamily="34" charset="0"/>
                <a:cs typeface="Tahoma" pitchFamily="34" charset="0"/>
              </a:rPr>
              <a:t>” (pada Figur P.83).</a:t>
            </a:r>
          </a:p>
          <a:p>
            <a:pPr marL="137160" indent="0">
              <a:buNone/>
            </a:pPr>
            <a:endParaRPr lang="id-ID"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id-ID" sz="3000" dirty="0" smtClean="0">
                <a:solidFill>
                  <a:srgbClr val="FFFF00"/>
                </a:solidFill>
                <a:latin typeface="Tahoma" pitchFamily="34" charset="0"/>
                <a:ea typeface="Tahoma" pitchFamily="34" charset="0"/>
                <a:cs typeface="Tahoma" pitchFamily="34" charset="0"/>
              </a:rPr>
              <a:t>Figur P8.3</a:t>
            </a:r>
            <a:br>
              <a:rPr lang="id-ID" sz="3000" dirty="0" smtClean="0">
                <a:solidFill>
                  <a:srgbClr val="FFFF00"/>
                </a:solidFill>
                <a:latin typeface="Tahoma" pitchFamily="34" charset="0"/>
                <a:ea typeface="Tahoma" pitchFamily="34" charset="0"/>
                <a:cs typeface="Tahoma" pitchFamily="34" charset="0"/>
              </a:rPr>
            </a:br>
            <a:r>
              <a:rPr lang="id-ID" sz="3000" dirty="0" smtClean="0">
                <a:solidFill>
                  <a:srgbClr val="FFFF00"/>
                </a:solidFill>
                <a:latin typeface="Tahoma" pitchFamily="34" charset="0"/>
                <a:ea typeface="Tahoma" pitchFamily="34" charset="0"/>
                <a:cs typeface="Tahoma" pitchFamily="34" charset="0"/>
              </a:rPr>
              <a:t>Memilih toolbar Formulir</a:t>
            </a:r>
            <a:endParaRPr lang="id-ID" sz="3000" dirty="0">
              <a:solidFill>
                <a:srgbClr val="FFFF00"/>
              </a:solidFill>
              <a:latin typeface="Tahoma" pitchFamily="34" charset="0"/>
              <a:ea typeface="Tahoma" pitchFamily="34" charset="0"/>
              <a:cs typeface="Tahoma" pitchFamily="34" charset="0"/>
            </a:endParaRPr>
          </a:p>
        </p:txBody>
      </p:sp>
      <p:pic>
        <p:nvPicPr>
          <p:cNvPr id="5" name="Content Placeholder 4" descr="Untitled 2.jpg"/>
          <p:cNvPicPr>
            <a:picLocks noGrp="1" noChangeAspect="1"/>
          </p:cNvPicPr>
          <p:nvPr>
            <p:ph idx="1"/>
          </p:nvPr>
        </p:nvPicPr>
        <p:blipFill>
          <a:blip r:embed="rId2"/>
          <a:stretch>
            <a:fillRect/>
          </a:stretch>
        </p:blipFill>
        <p:spPr>
          <a:xfrm>
            <a:off x="273684" y="1071570"/>
            <a:ext cx="8656034" cy="564357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68952" cy="6192688"/>
          </a:xfrm>
        </p:spPr>
        <p:txBody>
          <a:bodyPr/>
          <a:lstStyle/>
          <a:p>
            <a:pPr marL="137160" indent="0">
              <a:buNone/>
            </a:pPr>
            <a:endParaRPr lang="id-ID" dirty="0" smtClean="0">
              <a:latin typeface="Tahoma" pitchFamily="34" charset="0"/>
              <a:ea typeface="Tahoma" pitchFamily="34" charset="0"/>
              <a:cs typeface="Tahoma" pitchFamily="34" charset="0"/>
            </a:endParaRPr>
          </a:p>
          <a:p>
            <a:pPr marL="137160" indent="0">
              <a:buNone/>
            </a:pPr>
            <a:r>
              <a:rPr lang="id-ID" dirty="0" smtClean="0">
                <a:solidFill>
                  <a:srgbClr val="FFFF00"/>
                </a:solidFill>
                <a:latin typeface="Tahoma" pitchFamily="34" charset="0"/>
                <a:ea typeface="Tahoma" pitchFamily="34" charset="0"/>
                <a:cs typeface="Tahoma" pitchFamily="34" charset="0"/>
              </a:rPr>
              <a:t>Catatan : “</a:t>
            </a:r>
            <a:r>
              <a:rPr lang="id-ID" i="1" dirty="0" smtClean="0">
                <a:solidFill>
                  <a:srgbClr val="FFFF00"/>
                </a:solidFill>
                <a:latin typeface="Tahoma" pitchFamily="34" charset="0"/>
                <a:ea typeface="Tahoma" pitchFamily="34" charset="0"/>
                <a:cs typeface="Tahoma" pitchFamily="34" charset="0"/>
              </a:rPr>
              <a:t>Control Toolbox</a:t>
            </a:r>
            <a:r>
              <a:rPr lang="id-ID" dirty="0" smtClean="0">
                <a:solidFill>
                  <a:srgbClr val="FFFF00"/>
                </a:solidFill>
                <a:latin typeface="Tahoma" pitchFamily="34" charset="0"/>
                <a:ea typeface="Tahoma" pitchFamily="34" charset="0"/>
                <a:cs typeface="Tahoma" pitchFamily="34" charset="0"/>
              </a:rPr>
              <a:t>” berisikan ikon-ikon yang mirip dengan ikon “</a:t>
            </a:r>
            <a:r>
              <a:rPr lang="id-ID" i="1" dirty="0" smtClean="0">
                <a:solidFill>
                  <a:srgbClr val="FFFF00"/>
                </a:solidFill>
                <a:latin typeface="Tahoma" pitchFamily="34" charset="0"/>
                <a:ea typeface="Tahoma" pitchFamily="34" charset="0"/>
                <a:cs typeface="Tahoma" pitchFamily="34" charset="0"/>
              </a:rPr>
              <a:t>Forms</a:t>
            </a:r>
            <a:r>
              <a:rPr lang="id-ID" dirty="0" smtClean="0">
                <a:solidFill>
                  <a:srgbClr val="FFFF00"/>
                </a:solidFill>
                <a:latin typeface="Tahoma" pitchFamily="34" charset="0"/>
                <a:ea typeface="Tahoma" pitchFamily="34" charset="0"/>
                <a:cs typeface="Tahoma" pitchFamily="34" charset="0"/>
              </a:rPr>
              <a:t>”. da,n pastikan anda memilih toolbar “</a:t>
            </a:r>
            <a:r>
              <a:rPr lang="id-ID" i="1" dirty="0" smtClean="0">
                <a:solidFill>
                  <a:srgbClr val="FFFF00"/>
                </a:solidFill>
                <a:latin typeface="Tahoma" pitchFamily="34" charset="0"/>
                <a:ea typeface="Tahoma" pitchFamily="34" charset="0"/>
                <a:cs typeface="Tahoma" pitchFamily="34" charset="0"/>
              </a:rPr>
              <a:t>Forms</a:t>
            </a:r>
            <a:r>
              <a:rPr lang="id-ID" dirty="0" smtClean="0">
                <a:solidFill>
                  <a:srgbClr val="FFFF00"/>
                </a:solidFill>
                <a:latin typeface="Tahoma" pitchFamily="34" charset="0"/>
                <a:ea typeface="Tahoma" pitchFamily="34" charset="0"/>
                <a:cs typeface="Tahoma" pitchFamily="34" charset="0"/>
              </a:rPr>
              <a:t>”</a:t>
            </a:r>
          </a:p>
          <a:p>
            <a:pPr marL="137160" indent="0">
              <a:buNone/>
            </a:pPr>
            <a:endParaRPr lang="id-ID" dirty="0" smtClean="0">
              <a:latin typeface="Tahoma" pitchFamily="34" charset="0"/>
              <a:ea typeface="Tahoma" pitchFamily="34" charset="0"/>
              <a:cs typeface="Tahoma" pitchFamily="34" charset="0"/>
            </a:endParaRPr>
          </a:p>
          <a:p>
            <a:pPr marL="137160" indent="0">
              <a:buNone/>
            </a:pPr>
            <a:r>
              <a:rPr lang="id-ID" dirty="0" smtClean="0">
                <a:latin typeface="Tahoma" pitchFamily="34" charset="0"/>
                <a:ea typeface="Tahoma" pitchFamily="34" charset="0"/>
                <a:cs typeface="Tahoma" pitchFamily="34" charset="0"/>
              </a:rPr>
              <a:t>1) Teknik penyimpanan Data pertama yang akan kita buat adalah Menu </a:t>
            </a:r>
            <a:r>
              <a:rPr lang="id-ID" i="1" dirty="0" smtClean="0">
                <a:latin typeface="Tahoma" pitchFamily="34" charset="0"/>
                <a:ea typeface="Tahoma" pitchFamily="34" charset="0"/>
                <a:cs typeface="Tahoma" pitchFamily="34" charset="0"/>
              </a:rPr>
              <a:t>Drop-down </a:t>
            </a:r>
            <a:r>
              <a:rPr lang="id-ID" dirty="0" smtClean="0">
                <a:latin typeface="Tahoma" pitchFamily="34" charset="0"/>
                <a:ea typeface="Tahoma" pitchFamily="34" charset="0"/>
                <a:cs typeface="Tahoma" pitchFamily="34" charset="0"/>
              </a:rPr>
              <a:t>disebut juga sebagai Kotak Kombo.</a:t>
            </a:r>
          </a:p>
          <a:p>
            <a:pPr marL="137160" indent="0">
              <a:buNone/>
            </a:pPr>
            <a:r>
              <a:rPr lang="id-ID" dirty="0" smtClean="0">
                <a:latin typeface="Tahoma" pitchFamily="34" charset="0"/>
                <a:ea typeface="Tahoma" pitchFamily="34" charset="0"/>
                <a:cs typeface="Tahoma" pitchFamily="34" charset="0"/>
              </a:rPr>
              <a:t>Pilihan-pilihan yang akan ditampilkan terdapat pada lembar data “Harga” di sel A2 hingga A5. Hasil pilihan ini harus dicatat dalam sel A1.</a:t>
            </a:r>
            <a:endParaRPr lang="id-ID" i="1" dirty="0" smtClean="0">
              <a:latin typeface="Tahoma" pitchFamily="34" charset="0"/>
              <a:ea typeface="Tahoma" pitchFamily="34" charset="0"/>
              <a:cs typeface="Tahoma" pitchFamily="34" charset="0"/>
            </a:endParaRPr>
          </a:p>
          <a:p>
            <a:pPr marL="137160" indent="0">
              <a:buNone/>
            </a:pPr>
            <a:endParaRPr lang="id-ID"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000" dirty="0" smtClean="0">
                <a:solidFill>
                  <a:srgbClr val="FFFF00"/>
                </a:solidFill>
                <a:latin typeface="Tahoma" pitchFamily="34" charset="0"/>
                <a:ea typeface="Tahoma" pitchFamily="34" charset="0"/>
                <a:cs typeface="Tahoma" pitchFamily="34" charset="0"/>
              </a:rPr>
              <a:t>Pastikan anda berada dalam lembar data “Computers”</a:t>
            </a:r>
            <a:endParaRPr lang="id-ID" sz="3000"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pPr>
              <a:buFont typeface="Arial" charset="0"/>
              <a:buChar char="•"/>
            </a:pPr>
            <a:r>
              <a:rPr lang="id-ID" dirty="0" smtClean="0">
                <a:latin typeface="Tahoma" pitchFamily="34" charset="0"/>
                <a:ea typeface="Tahoma" pitchFamily="34" charset="0"/>
                <a:cs typeface="Tahoma" pitchFamily="34" charset="0"/>
              </a:rPr>
              <a:t>Klik Ikon menu </a:t>
            </a:r>
            <a:r>
              <a:rPr lang="id-ID" i="1" dirty="0" smtClean="0">
                <a:latin typeface="Tahoma" pitchFamily="34" charset="0"/>
                <a:ea typeface="Tahoma" pitchFamily="34" charset="0"/>
                <a:cs typeface="Tahoma" pitchFamily="34" charset="0"/>
              </a:rPr>
              <a:t>Drop-down</a:t>
            </a:r>
            <a:r>
              <a:rPr lang="id-ID" dirty="0" smtClean="0">
                <a:latin typeface="Tahoma" pitchFamily="34" charset="0"/>
                <a:ea typeface="Tahoma" pitchFamily="34" charset="0"/>
                <a:cs typeface="Tahoma" pitchFamily="34" charset="0"/>
              </a:rPr>
              <a:t> dari toolbar “Forms” (Lihat Figur P.84)</a:t>
            </a:r>
          </a:p>
          <a:p>
            <a:pPr>
              <a:buFont typeface="Arial" charset="0"/>
              <a:buChar char="•"/>
            </a:pPr>
            <a:endParaRPr lang="id-ID" dirty="0">
              <a:latin typeface="Tahoma" pitchFamily="34" charset="0"/>
              <a:ea typeface="Tahoma" pitchFamily="34" charset="0"/>
              <a:cs typeface="Tahoma" pitchFamily="34" charset="0"/>
            </a:endParaRPr>
          </a:p>
          <a:p>
            <a:pPr>
              <a:buFont typeface="Arial" charset="0"/>
              <a:buChar char="•"/>
            </a:pPr>
            <a:endParaRPr lang="id-ID" dirty="0" smtClean="0">
              <a:latin typeface="Tahoma" pitchFamily="34" charset="0"/>
              <a:ea typeface="Tahoma" pitchFamily="34" charset="0"/>
              <a:cs typeface="Tahoma" pitchFamily="34" charset="0"/>
            </a:endParaRPr>
          </a:p>
          <a:p>
            <a:pPr>
              <a:buFont typeface="Arial" charset="0"/>
              <a:buChar char="•"/>
            </a:pPr>
            <a:endParaRPr lang="id-ID" dirty="0">
              <a:latin typeface="Tahoma" pitchFamily="34" charset="0"/>
              <a:ea typeface="Tahoma" pitchFamily="34" charset="0"/>
              <a:cs typeface="Tahoma" pitchFamily="34" charset="0"/>
            </a:endParaRPr>
          </a:p>
          <a:p>
            <a:pPr>
              <a:buFont typeface="Arial" charset="0"/>
              <a:buChar char="•"/>
            </a:pPr>
            <a:endParaRPr lang="id-ID" dirty="0" smtClean="0">
              <a:latin typeface="Tahoma" pitchFamily="34" charset="0"/>
              <a:ea typeface="Tahoma" pitchFamily="34" charset="0"/>
              <a:cs typeface="Tahoma" pitchFamily="34" charset="0"/>
            </a:endParaRPr>
          </a:p>
          <a:p>
            <a:pPr>
              <a:buFont typeface="Arial" charset="0"/>
              <a:buChar char="•"/>
            </a:pPr>
            <a:endParaRPr lang="id-ID" dirty="0">
              <a:latin typeface="Tahoma" pitchFamily="34" charset="0"/>
              <a:ea typeface="Tahoma" pitchFamily="34" charset="0"/>
              <a:cs typeface="Tahoma" pitchFamily="34" charset="0"/>
            </a:endParaRPr>
          </a:p>
          <a:p>
            <a:pPr marL="137160" indent="0">
              <a:buNone/>
            </a:pPr>
            <a:r>
              <a:rPr lang="id-ID" dirty="0" smtClean="0">
                <a:latin typeface="Tahoma" pitchFamily="34" charset="0"/>
                <a:ea typeface="Tahoma" pitchFamily="34" charset="0"/>
                <a:cs typeface="Tahoma" pitchFamily="34" charset="0"/>
              </a:rPr>
              <a:t>			Figur P8.4</a:t>
            </a:r>
          </a:p>
          <a:p>
            <a:pPr marL="137160" indent="0">
              <a:buNone/>
            </a:pPr>
            <a:r>
              <a:rPr lang="id-ID" dirty="0" smtClean="0">
                <a:latin typeface="Tahoma" pitchFamily="34" charset="0"/>
                <a:ea typeface="Tahoma" pitchFamily="34" charset="0"/>
                <a:cs typeface="Tahoma" pitchFamily="34" charset="0"/>
              </a:rPr>
              <a:t>	Pilihan-pilihan Perangkat Formulir</a:t>
            </a:r>
          </a:p>
          <a:p>
            <a:pPr marL="137160" indent="0">
              <a:buNone/>
            </a:pPr>
            <a:endParaRPr lang="id-ID" i="1" dirty="0">
              <a:latin typeface="Tahoma" pitchFamily="34" charset="0"/>
              <a:ea typeface="Tahoma" pitchFamily="34" charset="0"/>
              <a:cs typeface="Tahoma" pitchFamily="34" charset="0"/>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2667000"/>
            <a:ext cx="7632848" cy="21301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000" dirty="0" smtClean="0">
                <a:solidFill>
                  <a:srgbClr val="FFFF00"/>
                </a:solidFill>
                <a:latin typeface="Tahoma" pitchFamily="34" charset="0"/>
                <a:ea typeface="Tahoma" pitchFamily="34" charset="0"/>
                <a:cs typeface="Tahoma" pitchFamily="34" charset="0"/>
              </a:rPr>
              <a:t>Figur P8.5</a:t>
            </a:r>
            <a:br>
              <a:rPr lang="id-ID" sz="3000" dirty="0" smtClean="0">
                <a:solidFill>
                  <a:srgbClr val="FFFF00"/>
                </a:solidFill>
                <a:latin typeface="Tahoma" pitchFamily="34" charset="0"/>
                <a:ea typeface="Tahoma" pitchFamily="34" charset="0"/>
                <a:cs typeface="Tahoma" pitchFamily="34" charset="0"/>
              </a:rPr>
            </a:br>
            <a:r>
              <a:rPr lang="id-ID" sz="3000" dirty="0" smtClean="0">
                <a:solidFill>
                  <a:srgbClr val="FFFF00"/>
                </a:solidFill>
                <a:latin typeface="Tahoma" pitchFamily="34" charset="0"/>
                <a:ea typeface="Tahoma" pitchFamily="34" charset="0"/>
                <a:cs typeface="Tahoma" pitchFamily="34" charset="0"/>
              </a:rPr>
              <a:t>Kotak menu Drop down dengan Handel</a:t>
            </a:r>
            <a:endParaRPr lang="id-ID" sz="3000" dirty="0">
              <a:solidFill>
                <a:srgbClr val="FFFF00"/>
              </a:solidFill>
              <a:latin typeface="Tahoma" pitchFamily="34" charset="0"/>
              <a:ea typeface="Tahoma" pitchFamily="34" charset="0"/>
              <a:cs typeface="Tahoma" pitchFamily="34" charset="0"/>
            </a:endParaRPr>
          </a:p>
        </p:txBody>
      </p:sp>
      <p:sp>
        <p:nvSpPr>
          <p:cNvPr id="4" name="Content Placeholder 3"/>
          <p:cNvSpPr>
            <a:spLocks noGrp="1"/>
          </p:cNvSpPr>
          <p:nvPr>
            <p:ph idx="1"/>
          </p:nvPr>
        </p:nvSpPr>
        <p:spPr/>
        <p:txBody>
          <a:bodyPr/>
          <a:lstStyle/>
          <a:p>
            <a:pPr marL="137160" indent="0">
              <a:buNone/>
            </a:pPr>
            <a:endParaRPr lang="id-ID" dirty="0"/>
          </a:p>
          <a:p>
            <a:pPr marL="137160" indent="0">
              <a:buNone/>
            </a:pPr>
            <a:endParaRPr lang="id-ID" dirty="0" smtClean="0"/>
          </a:p>
          <a:p>
            <a:pPr marL="137160" indent="0">
              <a:buNone/>
            </a:pPr>
            <a:endParaRPr lang="id-ID" dirty="0" smtClean="0">
              <a:latin typeface="Tahoma" pitchFamily="34" charset="0"/>
              <a:ea typeface="Tahoma" pitchFamily="34" charset="0"/>
              <a:cs typeface="Tahoma" pitchFamily="34" charset="0"/>
            </a:endParaRPr>
          </a:p>
          <a:p>
            <a:pPr marL="137160" indent="0">
              <a:buNone/>
            </a:pPr>
            <a:r>
              <a:rPr lang="id-ID" dirty="0" smtClean="0">
                <a:latin typeface="Tahoma" pitchFamily="34" charset="0"/>
                <a:ea typeface="Tahoma" pitchFamily="34" charset="0"/>
                <a:cs typeface="Tahoma" pitchFamily="34" charset="0"/>
              </a:rPr>
              <a:t>Kotak menu Drop-down akan muncul, anda dapat mengetahui bahwa kotak tersebut dapat menerima instruksi karena pegangan (handle) akan muncul di pojok dan sisi kotak.</a:t>
            </a:r>
            <a:endParaRPr lang="id-ID" dirty="0">
              <a:latin typeface="Tahoma" pitchFamily="34" charset="0"/>
              <a:ea typeface="Tahoma" pitchFamily="34" charset="0"/>
              <a:cs typeface="Tahoma" pitchFamily="34" charset="0"/>
            </a:endParaRPr>
          </a:p>
        </p:txBody>
      </p:sp>
      <p:pic>
        <p:nvPicPr>
          <p:cNvPr id="4101"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59832" y="1700808"/>
            <a:ext cx="2664296" cy="648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192688"/>
          </a:xfrm>
        </p:spPr>
        <p:txBody>
          <a:bodyPr/>
          <a:lstStyle/>
          <a:p>
            <a:r>
              <a:rPr lang="id-ID" dirty="0" smtClean="0">
                <a:latin typeface="Tahoma" pitchFamily="34" charset="0"/>
                <a:ea typeface="Tahoma" pitchFamily="34" charset="0"/>
                <a:cs typeface="Tahoma" pitchFamily="34" charset="0"/>
              </a:rPr>
              <a:t>Gerakan Kursor ke sebelah kata-kata “Model Motor” pada lembar data.</a:t>
            </a:r>
          </a:p>
          <a:p>
            <a:endParaRPr lang="id-ID" dirty="0" smtClean="0">
              <a:latin typeface="Tahoma" pitchFamily="34" charset="0"/>
              <a:ea typeface="Tahoma" pitchFamily="34" charset="0"/>
              <a:cs typeface="Tahoma" pitchFamily="34" charset="0"/>
            </a:endParaRPr>
          </a:p>
          <a:p>
            <a:r>
              <a:rPr lang="id-ID" dirty="0" smtClean="0">
                <a:latin typeface="Tahoma" pitchFamily="34" charset="0"/>
                <a:ea typeface="Tahoma" pitchFamily="34" charset="0"/>
                <a:cs typeface="Tahoma" pitchFamily="34" charset="0"/>
              </a:rPr>
              <a:t>Gambarlah kotak menu dengan cara menekan Tombol </a:t>
            </a:r>
            <a:r>
              <a:rPr lang="id-ID" i="1" dirty="0" smtClean="0">
                <a:latin typeface="Tahoma" pitchFamily="34" charset="0"/>
                <a:ea typeface="Tahoma" pitchFamily="34" charset="0"/>
                <a:cs typeface="Tahoma" pitchFamily="34" charset="0"/>
              </a:rPr>
              <a:t>mouse</a:t>
            </a:r>
            <a:r>
              <a:rPr lang="id-ID" dirty="0" smtClean="0">
                <a:latin typeface="Tahoma" pitchFamily="34" charset="0"/>
                <a:ea typeface="Tahoma" pitchFamily="34" charset="0"/>
                <a:cs typeface="Tahoma" pitchFamily="34" charset="0"/>
              </a:rPr>
              <a:t> pada pojok kiri atas dimana Anda menginginkan kotak tersebut ditempatkan dan teruslah menekan tombol kemudian lepaskan ketika anda memindahkan kursor ke sudut  kanan bawah kotak. </a:t>
            </a:r>
            <a:endParaRPr lang="id-ID"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264696"/>
          </a:xfrm>
        </p:spPr>
        <p:txBody>
          <a:bodyPr>
            <a:normAutofit lnSpcReduction="10000"/>
          </a:bodyPr>
          <a:lstStyle/>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Pilihlah perintah “Format” diikuti sub-perintah “Control” untuk menampilkan layar yang akan memungkinkan Anda untuk memasukan lokasi pilihan menu dan pilihan input. Figur P8.6 menampilkan layar ini. Perhatikan bahwa tab “Control” telah ditampilkan. Input range pilihannya adalah “Harga!$A$2:$A$4:$A5,” dan link sel yang menyimpan pilihan adalah “Harga$A$1”. Anda dapat melihat range-nya dengan melihat kembali lembar data “harga” dalam figur P8.2. Perhatikan bahwa menu drop-down terletak pada lembar data “Motor” sehingga bagian “Prices!” dari kisaran ini akan memberitahu Excel untuk mencari nilai dan hasil menu pada sel lembar data “Harga”. Tanda seru disini penting, karena memberitahu kepada lembar data “Harga” dimana sel-sel ini harus ditempatkan.</a:t>
            </a:r>
            <a:endParaRPr lang="id-ID"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solidFill>
                  <a:srgbClr val="FFFF00"/>
                </a:solidFill>
              </a:rPr>
              <a:t>Nama</a:t>
            </a:r>
            <a:r>
              <a:rPr lang="en-US" dirty="0" smtClean="0">
                <a:solidFill>
                  <a:srgbClr val="FFFF00"/>
                </a:solidFill>
              </a:rPr>
              <a:t> </a:t>
            </a:r>
            <a:r>
              <a:rPr lang="en-US" dirty="0" err="1" smtClean="0">
                <a:solidFill>
                  <a:srgbClr val="FFFF00"/>
                </a:solidFill>
              </a:rPr>
              <a:t>kelompok</a:t>
            </a:r>
            <a:r>
              <a:rPr lang="en-US" dirty="0" smtClean="0">
                <a:solidFill>
                  <a:srgbClr val="FFFF00"/>
                </a:solidFill>
              </a:rPr>
              <a:t> :</a:t>
            </a:r>
            <a:endParaRPr lang="id-ID" dirty="0"/>
          </a:p>
        </p:txBody>
      </p:sp>
      <p:sp>
        <p:nvSpPr>
          <p:cNvPr id="3" name="Content Placeholder 2"/>
          <p:cNvSpPr>
            <a:spLocks noGrp="1"/>
          </p:cNvSpPr>
          <p:nvPr>
            <p:ph idx="1"/>
          </p:nvPr>
        </p:nvSpPr>
        <p:spPr/>
        <p:txBody>
          <a:bodyPr/>
          <a:lstStyle/>
          <a:p>
            <a:pPr>
              <a:buNone/>
            </a:pPr>
            <a:r>
              <a:rPr lang="id-ID" dirty="0" smtClean="0">
                <a:latin typeface="Arial" pitchFamily="34" charset="0"/>
                <a:cs typeface="Arial" pitchFamily="34" charset="0"/>
              </a:rPr>
              <a:t>Denih Darma Wijaya		</a:t>
            </a:r>
            <a:r>
              <a:rPr lang="id-ID" dirty="0" smtClean="0">
                <a:solidFill>
                  <a:srgbClr val="FFFF00"/>
                </a:solidFill>
                <a:latin typeface="Arial" pitchFamily="34" charset="0"/>
                <a:cs typeface="Arial" pitchFamily="34" charset="0"/>
              </a:rPr>
              <a:t>0211-12-</a:t>
            </a:r>
            <a:r>
              <a:rPr lang="en-US" dirty="0" smtClean="0">
                <a:solidFill>
                  <a:srgbClr val="FFFF00"/>
                </a:solidFill>
                <a:latin typeface="Arial" pitchFamily="34" charset="0"/>
                <a:cs typeface="Arial" pitchFamily="34" charset="0"/>
              </a:rPr>
              <a:t>133</a:t>
            </a:r>
            <a:endParaRPr lang="id-ID" dirty="0" smtClean="0">
              <a:solidFill>
                <a:srgbClr val="FFFF00"/>
              </a:solidFill>
              <a:latin typeface="Arial" pitchFamily="34" charset="0"/>
              <a:cs typeface="Arial" pitchFamily="34" charset="0"/>
            </a:endParaRPr>
          </a:p>
          <a:p>
            <a:pPr>
              <a:buNone/>
            </a:pPr>
            <a:endParaRPr lang="en-US" dirty="0" smtClean="0">
              <a:solidFill>
                <a:srgbClr val="FFFF00"/>
              </a:solidFill>
              <a:latin typeface="Arial" pitchFamily="34" charset="0"/>
              <a:cs typeface="Arial" pitchFamily="34" charset="0"/>
            </a:endParaRPr>
          </a:p>
          <a:p>
            <a:pPr>
              <a:buNone/>
            </a:pPr>
            <a:r>
              <a:rPr lang="en-US" dirty="0" err="1" smtClean="0">
                <a:solidFill>
                  <a:srgbClr val="FFFF00"/>
                </a:solidFill>
                <a:latin typeface="Arial" pitchFamily="34" charset="0"/>
                <a:cs typeface="Arial" pitchFamily="34" charset="0"/>
              </a:rPr>
              <a:t>Uswatun</a:t>
            </a:r>
            <a:r>
              <a:rPr lang="en-US" dirty="0" smtClean="0">
                <a:solidFill>
                  <a:srgbClr val="FFFF00"/>
                </a:solidFill>
                <a:latin typeface="Arial" pitchFamily="34" charset="0"/>
                <a:cs typeface="Arial" pitchFamily="34" charset="0"/>
              </a:rPr>
              <a:t> </a:t>
            </a:r>
            <a:r>
              <a:rPr lang="en-US" dirty="0" err="1" smtClean="0">
                <a:solidFill>
                  <a:srgbClr val="FFFF00"/>
                </a:solidFill>
                <a:latin typeface="Arial" pitchFamily="34" charset="0"/>
                <a:cs typeface="Arial" pitchFamily="34" charset="0"/>
              </a:rPr>
              <a:t>Khasanah</a:t>
            </a:r>
            <a:r>
              <a:rPr lang="en-US" dirty="0" smtClean="0">
                <a:latin typeface="Arial" pitchFamily="34" charset="0"/>
                <a:cs typeface="Arial" pitchFamily="34" charset="0"/>
              </a:rPr>
              <a:t>		0211-12-136</a:t>
            </a:r>
            <a:endParaRPr lang="id-ID" dirty="0" smtClean="0">
              <a:latin typeface="Arial" pitchFamily="34" charset="0"/>
              <a:cs typeface="Arial" pitchFamily="34" charset="0"/>
            </a:endParaRPr>
          </a:p>
          <a:p>
            <a:pPr>
              <a:buNone/>
            </a:pPr>
            <a:endParaRPr lang="en-US" dirty="0" smtClean="0">
              <a:solidFill>
                <a:srgbClr val="FFFF00"/>
              </a:solidFill>
              <a:latin typeface="Arial" pitchFamily="34" charset="0"/>
              <a:cs typeface="Arial" pitchFamily="34" charset="0"/>
            </a:endParaRPr>
          </a:p>
          <a:p>
            <a:pPr>
              <a:buNone/>
            </a:pPr>
            <a:r>
              <a:rPr lang="en-US" dirty="0" err="1" smtClean="0">
                <a:latin typeface="Arial" pitchFamily="34" charset="0"/>
                <a:cs typeface="Arial" pitchFamily="34" charset="0"/>
              </a:rPr>
              <a:t>Dwi</a:t>
            </a:r>
            <a:r>
              <a:rPr lang="en-US" dirty="0" smtClean="0">
                <a:latin typeface="Arial" pitchFamily="34" charset="0"/>
                <a:cs typeface="Arial" pitchFamily="34" charset="0"/>
              </a:rPr>
              <a:t> </a:t>
            </a:r>
            <a:r>
              <a:rPr lang="en-US" dirty="0" err="1" smtClean="0">
                <a:latin typeface="Arial" pitchFamily="34" charset="0"/>
                <a:cs typeface="Arial" pitchFamily="34" charset="0"/>
              </a:rPr>
              <a:t>Purwanti</a:t>
            </a:r>
            <a:r>
              <a:rPr lang="en-US" dirty="0" smtClean="0">
                <a:latin typeface="Arial" pitchFamily="34" charset="0"/>
                <a:cs typeface="Arial" pitchFamily="34" charset="0"/>
              </a:rPr>
              <a:t>			</a:t>
            </a:r>
            <a:r>
              <a:rPr lang="en-US" dirty="0" smtClean="0">
                <a:solidFill>
                  <a:srgbClr val="FFFF00"/>
                </a:solidFill>
                <a:latin typeface="Arial" pitchFamily="34" charset="0"/>
                <a:cs typeface="Arial" pitchFamily="34" charset="0"/>
              </a:rPr>
              <a:t>0211-12-140</a:t>
            </a:r>
            <a:endParaRPr lang="id-ID" dirty="0" smtClean="0">
              <a:solidFill>
                <a:srgbClr val="FFFF00"/>
              </a:solidFill>
              <a:latin typeface="Arial" pitchFamily="34" charset="0"/>
              <a:cs typeface="Arial" pitchFamily="34" charset="0"/>
            </a:endParaRPr>
          </a:p>
          <a:p>
            <a:pPr>
              <a:buNone/>
            </a:pPr>
            <a:endParaRPr lang="id-ID" dirty="0" smtClean="0">
              <a:solidFill>
                <a:srgbClr val="FFFF00"/>
              </a:solidFill>
              <a:latin typeface="Arial" pitchFamily="34" charset="0"/>
              <a:cs typeface="Arial" pitchFamily="34" charset="0"/>
            </a:endParaRPr>
          </a:p>
          <a:p>
            <a:pPr>
              <a:buNone/>
            </a:pPr>
            <a:r>
              <a:rPr lang="id-ID" dirty="0" smtClean="0">
                <a:solidFill>
                  <a:srgbClr val="FFFF00"/>
                </a:solidFill>
                <a:latin typeface="Arial" pitchFamily="34" charset="0"/>
                <a:cs typeface="Arial" pitchFamily="34" charset="0"/>
              </a:rPr>
              <a:t>Muhamad Ruyani</a:t>
            </a:r>
            <a:r>
              <a:rPr lang="en-US" dirty="0" smtClean="0">
                <a:latin typeface="Arial" pitchFamily="34" charset="0"/>
                <a:cs typeface="Arial" pitchFamily="34" charset="0"/>
              </a:rPr>
              <a:t>		</a:t>
            </a:r>
            <a:r>
              <a:rPr lang="id-ID" dirty="0" smtClean="0">
                <a:latin typeface="Arial" pitchFamily="34" charset="0"/>
                <a:cs typeface="Arial" pitchFamily="34" charset="0"/>
              </a:rPr>
              <a:t>0211-12-161</a:t>
            </a:r>
          </a:p>
          <a:p>
            <a:pPr marL="0" indent="0">
              <a:buNone/>
            </a:pPr>
            <a:endParaRPr lang="en-US" dirty="0" smtClean="0"/>
          </a:p>
          <a:p>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r>
              <a:rPr lang="id-ID" sz="3000" dirty="0" smtClean="0">
                <a:latin typeface="Tahoma" pitchFamily="34" charset="0"/>
                <a:ea typeface="Tahoma" pitchFamily="34" charset="0"/>
                <a:cs typeface="Tahoma" pitchFamily="34" charset="0"/>
              </a:rPr>
              <a:t>Figur P.86</a:t>
            </a:r>
            <a:br>
              <a:rPr lang="id-ID" sz="3000" dirty="0" smtClean="0">
                <a:latin typeface="Tahoma" pitchFamily="34" charset="0"/>
                <a:ea typeface="Tahoma" pitchFamily="34" charset="0"/>
                <a:cs typeface="Tahoma" pitchFamily="34" charset="0"/>
              </a:rPr>
            </a:br>
            <a:r>
              <a:rPr lang="id-ID" sz="3000" dirty="0" smtClean="0">
                <a:latin typeface="Tahoma" pitchFamily="34" charset="0"/>
                <a:ea typeface="Tahoma" pitchFamily="34" charset="0"/>
                <a:cs typeface="Tahoma" pitchFamily="34" charset="0"/>
              </a:rPr>
              <a:t>Kontrol Format untuk menu Drop-down</a:t>
            </a:r>
            <a:endParaRPr lang="id-ID" sz="3000" dirty="0">
              <a:latin typeface="Tahoma" pitchFamily="34" charset="0"/>
              <a:ea typeface="Tahoma" pitchFamily="34" charset="0"/>
              <a:cs typeface="Tahoma" pitchFamily="34" charset="0"/>
            </a:endParaRPr>
          </a:p>
        </p:txBody>
      </p:sp>
      <p:pic>
        <p:nvPicPr>
          <p:cNvPr id="5" name="Content Placeholder 4" descr="Untitled 3.jpg"/>
          <p:cNvPicPr>
            <a:picLocks noGrp="1" noChangeAspect="1"/>
          </p:cNvPicPr>
          <p:nvPr>
            <p:ph idx="1"/>
          </p:nvPr>
        </p:nvPicPr>
        <p:blipFill>
          <a:blip r:embed="rId2"/>
          <a:stretch>
            <a:fillRect/>
          </a:stretch>
        </p:blipFill>
        <p:spPr>
          <a:xfrm>
            <a:off x="287368" y="1341069"/>
            <a:ext cx="8642350" cy="530264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480720"/>
          </a:xfrm>
        </p:spPr>
        <p:txBody>
          <a:bodyPr/>
          <a:lstStyle/>
          <a:p>
            <a:pPr marL="137160" indent="0">
              <a:buNone/>
            </a:pPr>
            <a:r>
              <a:rPr lang="id-ID" dirty="0" smtClean="0">
                <a:latin typeface="Tahoma" pitchFamily="34" charset="0"/>
                <a:ea typeface="Tahoma" pitchFamily="34" charset="0"/>
                <a:cs typeface="Tahoma" pitchFamily="34" charset="0"/>
              </a:rPr>
              <a:t>2) Teknik penyimpanan data kedua yang akan kita buat adalah Pembuatan Tombol Radio. Pembuatan Tombol Radio untuk pilihan monitor terdiri atas proses yang sama. Klik Ikon Tombol radio (Figur P.8.4) dan buatlah tombol radio di sebelah kata “Type” pada lembar data “Motor”. Tombol anda harus terlihat mirip dengan tombol pada Figur P8.7</a:t>
            </a:r>
          </a:p>
          <a:p>
            <a:pPr marL="137160" indent="0">
              <a:buNone/>
            </a:pPr>
            <a:endParaRPr lang="id-ID" dirty="0">
              <a:latin typeface="Tahoma" pitchFamily="34" charset="0"/>
              <a:ea typeface="Tahoma" pitchFamily="34" charset="0"/>
              <a:cs typeface="Tahoma" pitchFamily="34" charset="0"/>
            </a:endParaRPr>
          </a:p>
          <a:p>
            <a:pPr marL="137160" indent="0">
              <a:buNone/>
            </a:pPr>
            <a:endParaRPr lang="id-ID" dirty="0" smtClean="0">
              <a:latin typeface="Tahoma" pitchFamily="34" charset="0"/>
              <a:ea typeface="Tahoma" pitchFamily="34" charset="0"/>
              <a:cs typeface="Tahoma" pitchFamily="34" charset="0"/>
            </a:endParaRPr>
          </a:p>
          <a:p>
            <a:pPr marL="137160" indent="0">
              <a:buNone/>
            </a:pPr>
            <a:endParaRPr lang="id-ID" dirty="0">
              <a:latin typeface="Tahoma" pitchFamily="34" charset="0"/>
              <a:ea typeface="Tahoma" pitchFamily="34" charset="0"/>
              <a:cs typeface="Tahoma" pitchFamily="34" charset="0"/>
            </a:endParaRPr>
          </a:p>
          <a:p>
            <a:pPr marL="137160" indent="0">
              <a:buNone/>
            </a:pPr>
            <a:r>
              <a:rPr lang="id-ID" dirty="0" smtClean="0">
                <a:latin typeface="Tahoma" pitchFamily="34" charset="0"/>
                <a:ea typeface="Tahoma" pitchFamily="34" charset="0"/>
                <a:cs typeface="Tahoma" pitchFamily="34" charset="0"/>
              </a:rPr>
              <a:t>			     Figur P8.7</a:t>
            </a:r>
          </a:p>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	    Membuat Tombol Radio</a:t>
            </a:r>
            <a:endParaRPr lang="id-ID" dirty="0">
              <a:latin typeface="Tahoma" pitchFamily="34" charset="0"/>
              <a:ea typeface="Tahoma" pitchFamily="34" charset="0"/>
              <a:cs typeface="Tahoma" pitchFamily="34" charset="0"/>
            </a:endParaRP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00621" y="4066697"/>
            <a:ext cx="1638300" cy="64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408712"/>
          </a:xfrm>
        </p:spPr>
        <p:txBody>
          <a:bodyPr/>
          <a:lstStyle/>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Dengan Tombol radio tersorot, pilihlah perintah “Format Control”. Layar pada Figur P8.8 akan muncul. Pilihlah opsi “Checked” sehingga pilihan awal (pilihan “Matik”) adalah tanpa monitor.</a:t>
            </a:r>
          </a:p>
          <a:p>
            <a:pPr marL="137160" indent="0">
              <a:buNone/>
            </a:pPr>
            <a:endParaRPr lang="id-ID" dirty="0">
              <a:latin typeface="Tahoma" pitchFamily="34" charset="0"/>
              <a:ea typeface="Tahoma" pitchFamily="34" charset="0"/>
              <a:cs typeface="Tahoma" pitchFamily="34" charset="0"/>
            </a:endParaRPr>
          </a:p>
          <a:p>
            <a:pPr marL="137160" indent="0">
              <a:buNone/>
            </a:pPr>
            <a:endParaRPr lang="id-ID" dirty="0" smtClean="0">
              <a:latin typeface="Tahoma" pitchFamily="34" charset="0"/>
              <a:ea typeface="Tahoma" pitchFamily="34" charset="0"/>
              <a:cs typeface="Tahoma" pitchFamily="34" charset="0"/>
            </a:endParaRPr>
          </a:p>
          <a:p>
            <a:pPr marL="137160" indent="0">
              <a:buNone/>
            </a:pPr>
            <a:endParaRPr lang="id-ID" dirty="0">
              <a:latin typeface="Tahoma" pitchFamily="34" charset="0"/>
              <a:ea typeface="Tahoma" pitchFamily="34" charset="0"/>
              <a:cs typeface="Tahoma" pitchFamily="34" charset="0"/>
            </a:endParaRPr>
          </a:p>
          <a:p>
            <a:pPr marL="137160" indent="0">
              <a:buNone/>
            </a:pPr>
            <a:endParaRPr lang="id-ID" dirty="0" smtClean="0">
              <a:latin typeface="Tahoma" pitchFamily="34" charset="0"/>
              <a:ea typeface="Tahoma" pitchFamily="34" charset="0"/>
              <a:cs typeface="Tahoma" pitchFamily="34" charset="0"/>
            </a:endParaRPr>
          </a:p>
          <a:p>
            <a:pPr marL="137160" indent="0">
              <a:buNone/>
            </a:pPr>
            <a:endParaRPr lang="id-ID" dirty="0">
              <a:latin typeface="Tahoma" pitchFamily="34" charset="0"/>
              <a:ea typeface="Tahoma" pitchFamily="34" charset="0"/>
              <a:cs typeface="Tahoma" pitchFamily="34" charset="0"/>
            </a:endParaRPr>
          </a:p>
          <a:p>
            <a:pPr marL="137160" indent="0">
              <a:buNone/>
            </a:pPr>
            <a:endParaRPr lang="id-ID" dirty="0" smtClean="0">
              <a:latin typeface="Tahoma" pitchFamily="34" charset="0"/>
              <a:ea typeface="Tahoma" pitchFamily="34" charset="0"/>
              <a:cs typeface="Tahoma" pitchFamily="34" charset="0"/>
            </a:endParaRPr>
          </a:p>
          <a:p>
            <a:pPr marL="137160" indent="0">
              <a:buNone/>
            </a:pPr>
            <a:endParaRPr lang="id-ID" dirty="0">
              <a:latin typeface="Tahoma" pitchFamily="34" charset="0"/>
              <a:ea typeface="Tahoma" pitchFamily="34" charset="0"/>
              <a:cs typeface="Tahoma" pitchFamily="34" charset="0"/>
            </a:endParaRPr>
          </a:p>
          <a:p>
            <a:pPr marL="137160" indent="0">
              <a:buNone/>
            </a:pPr>
            <a:r>
              <a:rPr lang="id-ID" dirty="0" smtClean="0">
                <a:latin typeface="Tahoma" pitchFamily="34" charset="0"/>
                <a:ea typeface="Tahoma" pitchFamily="34" charset="0"/>
                <a:cs typeface="Tahoma" pitchFamily="34" charset="0"/>
              </a:rPr>
              <a:t>			     Figur P8.8</a:t>
            </a:r>
          </a:p>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     Layar Kontrol untuk Tombol Radio</a:t>
            </a:r>
          </a:p>
          <a:p>
            <a:pPr marL="137160" indent="0">
              <a:buNone/>
            </a:pPr>
            <a:endParaRPr lang="id-ID" dirty="0">
              <a:latin typeface="Tahoma" pitchFamily="34" charset="0"/>
              <a:ea typeface="Tahoma" pitchFamily="34" charset="0"/>
              <a:cs typeface="Tahoma" pitchFamily="34" charset="0"/>
            </a:endParaRPr>
          </a:p>
        </p:txBody>
      </p:sp>
      <p:pic>
        <p:nvPicPr>
          <p:cNvPr id="4" name="Picture 3" descr="Untitled 4.jpg"/>
          <p:cNvPicPr>
            <a:picLocks noChangeAspect="1"/>
          </p:cNvPicPr>
          <p:nvPr/>
        </p:nvPicPr>
        <p:blipFill>
          <a:blip r:embed="rId2"/>
          <a:stretch>
            <a:fillRect/>
          </a:stretch>
        </p:blipFill>
        <p:spPr>
          <a:xfrm>
            <a:off x="642910" y="2285992"/>
            <a:ext cx="7929618" cy="314327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8568952" cy="6480720"/>
          </a:xfrm>
        </p:spPr>
        <p:txBody>
          <a:bodyPr/>
          <a:lstStyle/>
          <a:p>
            <a:r>
              <a:rPr lang="id-ID" dirty="0" smtClean="0">
                <a:latin typeface="Tahoma" pitchFamily="34" charset="0"/>
                <a:ea typeface="Tahoma" pitchFamily="34" charset="0"/>
                <a:cs typeface="Tahoma" pitchFamily="34" charset="0"/>
              </a:rPr>
              <a:t>Nilai pada sel yang terhubung (yang di dapatkan jika tombol radio diberi tanda cek) seharusnya adalah “Prices!$A$7.” Tutuplah layar kontrol untuk tombol radio dan klik kursor mouse di dalam kotak tombol radio. Ubahlah kata-kata ”Option button” menjadi “Matik”.</a:t>
            </a:r>
          </a:p>
          <a:p>
            <a:r>
              <a:rPr lang="id-ID" dirty="0" smtClean="0">
                <a:latin typeface="Tahoma" pitchFamily="34" charset="0"/>
                <a:ea typeface="Tahoma" pitchFamily="34" charset="0"/>
                <a:cs typeface="Tahoma" pitchFamily="34" charset="0"/>
              </a:rPr>
              <a:t>Buatlah tombol radio yang kedua untuk pilihan “Non matik” dan tombol radio yang ketiga untuk pilihan “Spesial edisi” adalah “Prices!$A$7.” Mengeset link sel yang sama untuk ketiga tombol radio akan membuat pilihan-pilihan ini saling eksklusif.</a:t>
            </a:r>
            <a:endParaRPr lang="id-ID"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12968" cy="6408712"/>
          </a:xfrm>
        </p:spPr>
        <p:txBody>
          <a:bodyPr>
            <a:normAutofit lnSpcReduction="10000"/>
          </a:bodyPr>
          <a:lstStyle/>
          <a:p>
            <a:pPr marL="137160" indent="0">
              <a:buNone/>
            </a:pPr>
            <a:r>
              <a:rPr lang="id-ID" dirty="0" smtClean="0">
                <a:latin typeface="Tahoma" pitchFamily="34" charset="0"/>
                <a:ea typeface="Tahoma" pitchFamily="34" charset="0"/>
                <a:cs typeface="Tahoma" pitchFamily="34" charset="0"/>
              </a:rPr>
              <a:t>3) Teknik penyimpanan ketiga yang akan kita buat adalah “Kotak Cek”. Teknik ini akan digunakan untuk menyimpan data mengenai dua jenis diskon. Pembeli dapat menggunakan kotak cek untuk memilih diskon pelajar atau diskon manula. Pilihlah ikon kotak cek dari toolbar “Forms” dan gambarlah kotak cek pada sel-sel B7 hingga B8, Seperti yang ditampilkan pada lembar data “Motor.” Kotak cek akan muncul seperti dalam Figur P8.9.</a:t>
            </a:r>
          </a:p>
          <a:p>
            <a:pPr marL="137160" indent="0">
              <a:buNone/>
            </a:pPr>
            <a:endParaRPr lang="id-ID" dirty="0">
              <a:latin typeface="Tahoma" pitchFamily="34" charset="0"/>
              <a:ea typeface="Tahoma" pitchFamily="34" charset="0"/>
              <a:cs typeface="Tahoma" pitchFamily="34" charset="0"/>
            </a:endParaRPr>
          </a:p>
          <a:p>
            <a:pPr marL="137160" indent="0">
              <a:buNone/>
            </a:pPr>
            <a:endParaRPr lang="id-ID" dirty="0" smtClean="0">
              <a:latin typeface="Tahoma" pitchFamily="34" charset="0"/>
              <a:ea typeface="Tahoma" pitchFamily="34" charset="0"/>
              <a:cs typeface="Tahoma" pitchFamily="34" charset="0"/>
            </a:endParaRPr>
          </a:p>
          <a:p>
            <a:pPr marL="137160" indent="0">
              <a:buNone/>
            </a:pPr>
            <a:endParaRPr lang="id-ID" dirty="0">
              <a:latin typeface="Tahoma" pitchFamily="34" charset="0"/>
              <a:ea typeface="Tahoma" pitchFamily="34" charset="0"/>
              <a:cs typeface="Tahoma" pitchFamily="34" charset="0"/>
            </a:endParaRPr>
          </a:p>
          <a:p>
            <a:pPr marL="137160" indent="0">
              <a:buNone/>
            </a:pPr>
            <a:r>
              <a:rPr lang="id-ID" dirty="0" smtClean="0">
                <a:latin typeface="Tahoma" pitchFamily="34" charset="0"/>
                <a:ea typeface="Tahoma" pitchFamily="34" charset="0"/>
                <a:cs typeface="Tahoma" pitchFamily="34" charset="0"/>
              </a:rPr>
              <a:t>			     Figur P8.9</a:t>
            </a:r>
          </a:p>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	     Pembuatan Kotak Cek</a:t>
            </a:r>
          </a:p>
          <a:p>
            <a:pPr marL="137160" indent="0">
              <a:buNone/>
            </a:pPr>
            <a:r>
              <a:rPr lang="id-ID" dirty="0" smtClean="0">
                <a:latin typeface="Tahoma" pitchFamily="34" charset="0"/>
                <a:ea typeface="Tahoma" pitchFamily="34" charset="0"/>
                <a:cs typeface="Tahoma" pitchFamily="34" charset="0"/>
              </a:rPr>
              <a:t> </a:t>
            </a:r>
            <a:endParaRPr lang="id-ID" dirty="0">
              <a:latin typeface="Tahoma" pitchFamily="34" charset="0"/>
              <a:ea typeface="Tahoma" pitchFamily="34" charset="0"/>
              <a:cs typeface="Tahoma" pitchFamily="34" charset="0"/>
            </a:endParaRPr>
          </a:p>
        </p:txBody>
      </p:sp>
      <p:pic>
        <p:nvPicPr>
          <p:cNvPr id="922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47864" y="4149080"/>
            <a:ext cx="1857375" cy="50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24088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12968" cy="6480720"/>
          </a:xfrm>
        </p:spPr>
        <p:txBody>
          <a:bodyPr/>
          <a:lstStyle/>
          <a:p>
            <a:pPr marL="137160" indent="0">
              <a:buNone/>
            </a:pPr>
            <a:r>
              <a:rPr lang="id-ID" dirty="0">
                <a:latin typeface="Tahoma" pitchFamily="34" charset="0"/>
                <a:ea typeface="Tahoma" pitchFamily="34" charset="0"/>
                <a:cs typeface="Tahoma" pitchFamily="34" charset="0"/>
              </a:rPr>
              <a:t>Pilihlah sub-perintah “format control,” dan layar pada figur P8.10 akan muncul</a:t>
            </a:r>
            <a:r>
              <a:rPr lang="id-ID" dirty="0" smtClean="0">
                <a:latin typeface="Tahoma" pitchFamily="34" charset="0"/>
                <a:ea typeface="Tahoma" pitchFamily="34" charset="0"/>
                <a:cs typeface="Tahoma" pitchFamily="34" charset="0"/>
              </a:rPr>
              <a:t>.</a:t>
            </a:r>
          </a:p>
          <a:p>
            <a:pPr marL="137160" indent="0">
              <a:buNone/>
            </a:pPr>
            <a:endParaRPr lang="id-ID" dirty="0">
              <a:latin typeface="Tahoma" pitchFamily="34" charset="0"/>
              <a:ea typeface="Tahoma" pitchFamily="34" charset="0"/>
              <a:cs typeface="Tahoma" pitchFamily="34" charset="0"/>
            </a:endParaRPr>
          </a:p>
          <a:p>
            <a:pPr marL="137160" indent="0">
              <a:buNone/>
            </a:pPr>
            <a:endParaRPr lang="id-ID" dirty="0" smtClean="0">
              <a:latin typeface="Tahoma" pitchFamily="34" charset="0"/>
              <a:ea typeface="Tahoma" pitchFamily="34" charset="0"/>
              <a:cs typeface="Tahoma" pitchFamily="34" charset="0"/>
            </a:endParaRPr>
          </a:p>
          <a:p>
            <a:pPr marL="137160" indent="0">
              <a:buNone/>
            </a:pPr>
            <a:endParaRPr lang="id-ID" dirty="0">
              <a:latin typeface="Tahoma" pitchFamily="34" charset="0"/>
              <a:ea typeface="Tahoma" pitchFamily="34" charset="0"/>
              <a:cs typeface="Tahoma" pitchFamily="34" charset="0"/>
            </a:endParaRPr>
          </a:p>
          <a:p>
            <a:pPr marL="137160" indent="0">
              <a:buNone/>
            </a:pPr>
            <a:endParaRPr lang="id-ID" dirty="0" smtClean="0">
              <a:latin typeface="Tahoma" pitchFamily="34" charset="0"/>
              <a:ea typeface="Tahoma" pitchFamily="34" charset="0"/>
              <a:cs typeface="Tahoma" pitchFamily="34" charset="0"/>
            </a:endParaRPr>
          </a:p>
          <a:p>
            <a:pPr marL="137160" indent="0">
              <a:buNone/>
            </a:pPr>
            <a:endParaRPr lang="id-ID" dirty="0">
              <a:latin typeface="Tahoma" pitchFamily="34" charset="0"/>
              <a:ea typeface="Tahoma" pitchFamily="34" charset="0"/>
              <a:cs typeface="Tahoma" pitchFamily="34" charset="0"/>
            </a:endParaRPr>
          </a:p>
          <a:p>
            <a:pPr marL="137160" indent="0">
              <a:buNone/>
            </a:pPr>
            <a:endParaRPr lang="id-ID" dirty="0" smtClean="0">
              <a:latin typeface="Tahoma" pitchFamily="34" charset="0"/>
              <a:ea typeface="Tahoma" pitchFamily="34" charset="0"/>
              <a:cs typeface="Tahoma" pitchFamily="34" charset="0"/>
            </a:endParaRPr>
          </a:p>
          <a:p>
            <a:pPr marL="137160" indent="0">
              <a:buNone/>
            </a:pPr>
            <a:endParaRPr lang="id-ID" dirty="0">
              <a:latin typeface="Tahoma" pitchFamily="34" charset="0"/>
              <a:ea typeface="Tahoma" pitchFamily="34" charset="0"/>
              <a:cs typeface="Tahoma" pitchFamily="34" charset="0"/>
            </a:endParaRPr>
          </a:p>
          <a:p>
            <a:pPr marL="137160" indent="0">
              <a:buNone/>
            </a:pPr>
            <a:endParaRPr lang="id-ID" dirty="0" smtClean="0">
              <a:latin typeface="Tahoma" pitchFamily="34" charset="0"/>
              <a:ea typeface="Tahoma" pitchFamily="34" charset="0"/>
              <a:cs typeface="Tahoma" pitchFamily="34" charset="0"/>
            </a:endParaRPr>
          </a:p>
          <a:p>
            <a:pPr marL="137160" indent="0">
              <a:buNone/>
            </a:pPr>
            <a:r>
              <a:rPr lang="id-ID" dirty="0" smtClean="0">
                <a:latin typeface="Tahoma" pitchFamily="34" charset="0"/>
                <a:ea typeface="Tahoma" pitchFamily="34" charset="0"/>
                <a:cs typeface="Tahoma" pitchFamily="34" charset="0"/>
              </a:rPr>
              <a:t>			      Figur P8.10</a:t>
            </a:r>
          </a:p>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	      Pengontrolan Kotak Cek</a:t>
            </a:r>
          </a:p>
          <a:p>
            <a:pPr marL="137160" indent="0">
              <a:buNone/>
            </a:pPr>
            <a:endParaRPr lang="id-ID" dirty="0"/>
          </a:p>
        </p:txBody>
      </p:sp>
      <p:pic>
        <p:nvPicPr>
          <p:cNvPr id="4" name="Picture 3" descr="Untitled5.jpg"/>
          <p:cNvPicPr>
            <a:picLocks noChangeAspect="1"/>
          </p:cNvPicPr>
          <p:nvPr/>
        </p:nvPicPr>
        <p:blipFill>
          <a:blip r:embed="rId2"/>
          <a:stretch>
            <a:fillRect/>
          </a:stretch>
        </p:blipFill>
        <p:spPr>
          <a:xfrm>
            <a:off x="500034" y="1285860"/>
            <a:ext cx="8072494" cy="3857652"/>
          </a:xfrm>
          <a:prstGeom prst="rect">
            <a:avLst/>
          </a:prstGeom>
        </p:spPr>
      </p:pic>
    </p:spTree>
    <p:extLst>
      <p:ext uri="{BB962C8B-B14F-4D97-AF65-F5344CB8AC3E}">
        <p14:creationId xmlns="" xmlns:p14="http://schemas.microsoft.com/office/powerpoint/2010/main" val="4066865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832688"/>
          </a:xfrm>
        </p:spPr>
        <p:txBody>
          <a:bodyPr/>
          <a:lstStyle/>
          <a:p>
            <a:endParaRPr lang="id-ID" dirty="0" smtClean="0">
              <a:latin typeface="Tahoma" pitchFamily="34" charset="0"/>
              <a:ea typeface="Tahoma" pitchFamily="34" charset="0"/>
              <a:cs typeface="Tahoma" pitchFamily="34" charset="0"/>
            </a:endParaRPr>
          </a:p>
          <a:p>
            <a:endParaRPr lang="id-ID" dirty="0">
              <a:latin typeface="Tahoma" pitchFamily="34" charset="0"/>
              <a:ea typeface="Tahoma" pitchFamily="34" charset="0"/>
              <a:cs typeface="Tahoma" pitchFamily="34" charset="0"/>
            </a:endParaRPr>
          </a:p>
          <a:p>
            <a:r>
              <a:rPr lang="id-ID" dirty="0" smtClean="0">
                <a:latin typeface="Tahoma" pitchFamily="34" charset="0"/>
                <a:ea typeface="Tahoma" pitchFamily="34" charset="0"/>
                <a:cs typeface="Tahoma" pitchFamily="34" charset="0"/>
              </a:rPr>
              <a:t>Pilihlah </a:t>
            </a:r>
            <a:r>
              <a:rPr lang="id-ID" dirty="0">
                <a:latin typeface="Tahoma" pitchFamily="34" charset="0"/>
                <a:ea typeface="Tahoma" pitchFamily="34" charset="0"/>
                <a:cs typeface="Tahoma" pitchFamily="34" charset="0"/>
              </a:rPr>
              <a:t>“Unchecked” sehingga setelan awal diskon adalah tidak ada diskon pelajar. Link sel ini adalah </a:t>
            </a:r>
            <a:r>
              <a:rPr lang="id-ID" dirty="0" smtClean="0">
                <a:latin typeface="Tahoma" pitchFamily="34" charset="0"/>
                <a:ea typeface="Tahoma" pitchFamily="34" charset="0"/>
                <a:cs typeface="Tahoma" pitchFamily="34" charset="0"/>
              </a:rPr>
              <a:t>“Harga!$A$12,” </a:t>
            </a:r>
            <a:r>
              <a:rPr lang="id-ID" dirty="0">
                <a:latin typeface="Tahoma" pitchFamily="34" charset="0"/>
                <a:ea typeface="Tahoma" pitchFamily="34" charset="0"/>
                <a:cs typeface="Tahoma" pitchFamily="34" charset="0"/>
              </a:rPr>
              <a:t>yang akan menyimpan “TRUE” jika kotak tersebut diberi tanda cek dan “FALSE” jika tidak diberi tanda.</a:t>
            </a:r>
          </a:p>
          <a:p>
            <a:endParaRPr lang="id-ID"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586579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id-ID" sz="3000" dirty="0" smtClean="0">
                <a:solidFill>
                  <a:srgbClr val="FFFF00"/>
                </a:solidFill>
                <a:latin typeface="Tahoma" pitchFamily="34" charset="0"/>
                <a:ea typeface="Tahoma" pitchFamily="34" charset="0"/>
                <a:cs typeface="Tahoma" pitchFamily="34" charset="0"/>
              </a:rPr>
              <a:t>MENGHITUNG NILAI BERDASARKAN PILIHAN</a:t>
            </a:r>
            <a:endParaRPr lang="id-ID" sz="3000"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412776"/>
            <a:ext cx="8229600" cy="4896584"/>
          </a:xfrm>
        </p:spPr>
        <p:txBody>
          <a:bodyPr/>
          <a:lstStyle/>
          <a:p>
            <a:pPr marL="137160" indent="0">
              <a:buNone/>
            </a:pPr>
            <a:r>
              <a:rPr lang="id-ID" dirty="0" smtClean="0"/>
              <a:t>	</a:t>
            </a:r>
            <a:r>
              <a:rPr lang="id-ID" dirty="0" smtClean="0">
                <a:latin typeface="Tahoma" pitchFamily="34" charset="0"/>
                <a:ea typeface="Tahoma" pitchFamily="34" charset="0"/>
                <a:cs typeface="Tahoma" pitchFamily="34" charset="0"/>
              </a:rPr>
              <a:t>Kita sekarang harus menyambungkan nilai-nilai dolar pada lembar data “Motor” dengan pilihan-pilihan yang disimpan dari pembeli. Kita akan mulai dengan menyimpan harga dari model komputer yang dipilih. Lembar data “Harga” menampilkan harga-harga komputer untuk masing-masing model motor. Harga motor Suzuki adalah Rp. 14.000.000, sedangkan harga motor yamaha adalah Rp. 15.000.000. Kita harus mengaitkan pilihan pembeli dari menu drop-down dengan daftar harga.</a:t>
            </a:r>
            <a:endParaRPr lang="id-ID" dirty="0"/>
          </a:p>
        </p:txBody>
      </p:sp>
    </p:spTree>
    <p:extLst>
      <p:ext uri="{BB962C8B-B14F-4D97-AF65-F5344CB8AC3E}">
        <p14:creationId xmlns="" xmlns:p14="http://schemas.microsoft.com/office/powerpoint/2010/main" val="3175089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568952" cy="6264696"/>
          </a:xfrm>
        </p:spPr>
        <p:txBody>
          <a:bodyPr>
            <a:normAutofit/>
          </a:bodyPr>
          <a:lstStyle/>
          <a:p>
            <a:pPr marL="137160" indent="0">
              <a:buNone/>
            </a:pPr>
            <a:r>
              <a:rPr lang="id-ID" dirty="0" smtClean="0"/>
              <a:t>	</a:t>
            </a:r>
            <a:r>
              <a:rPr lang="id-ID" dirty="0" smtClean="0">
                <a:latin typeface="Tahoma" pitchFamily="34" charset="0"/>
                <a:ea typeface="Tahoma" pitchFamily="34" charset="0"/>
                <a:cs typeface="Tahoma" pitchFamily="34" charset="0"/>
              </a:rPr>
              <a:t>Excel Menyediakan fungsi “Choose” yang memungkinkan kita untuk menghubungkan harga dengan pilihan menu. Figur P8.11 menampilkan fungsi “=CHOOSE(harga!A1;harga!B2;harga!B3;harga!B4;harga!B5)” untuk sel A4 pada lembar data “Motor” Format umum dari fungsi “Choose” ini adalah untuk menentukan sebuah indeks dan kemudian menentukan pilihan berdasarkan indeks tersebut, misalnya “(Index, choice#1,choice#2,etc.).”</a:t>
            </a:r>
            <a:endParaRPr lang="id-ID"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47419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id-ID" sz="3000" dirty="0" smtClean="0">
                <a:solidFill>
                  <a:srgbClr val="FFFF00"/>
                </a:solidFill>
                <a:latin typeface="Tahoma" pitchFamily="34" charset="0"/>
                <a:ea typeface="Tahoma" pitchFamily="34" charset="0"/>
                <a:cs typeface="Tahoma" pitchFamily="34" charset="0"/>
              </a:rPr>
              <a:t>Figur P8.11</a:t>
            </a:r>
            <a:br>
              <a:rPr lang="id-ID" sz="3000" dirty="0" smtClean="0">
                <a:solidFill>
                  <a:srgbClr val="FFFF00"/>
                </a:solidFill>
                <a:latin typeface="Tahoma" pitchFamily="34" charset="0"/>
                <a:ea typeface="Tahoma" pitchFamily="34" charset="0"/>
                <a:cs typeface="Tahoma" pitchFamily="34" charset="0"/>
              </a:rPr>
            </a:br>
            <a:r>
              <a:rPr lang="id-ID" sz="3000" dirty="0" smtClean="0">
                <a:solidFill>
                  <a:srgbClr val="FFFF00"/>
                </a:solidFill>
                <a:latin typeface="Tahoma" pitchFamily="34" charset="0"/>
                <a:ea typeface="Tahoma" pitchFamily="34" charset="0"/>
                <a:cs typeface="Tahoma" pitchFamily="34" charset="0"/>
              </a:rPr>
              <a:t>Contoh Fungsi Choose</a:t>
            </a:r>
            <a:endParaRPr lang="id-ID" sz="3000" dirty="0">
              <a:solidFill>
                <a:srgbClr val="FFFF00"/>
              </a:solidFill>
              <a:latin typeface="Tahoma" pitchFamily="34" charset="0"/>
              <a:ea typeface="Tahoma" pitchFamily="34" charset="0"/>
              <a:cs typeface="Tahoma" pitchFamily="34" charset="0"/>
            </a:endParaRPr>
          </a:p>
        </p:txBody>
      </p:sp>
      <p:pic>
        <p:nvPicPr>
          <p:cNvPr id="5" name="Content Placeholder 4" descr="Untitled 6.jpg"/>
          <p:cNvPicPr>
            <a:picLocks noGrp="1" noChangeAspect="1"/>
          </p:cNvPicPr>
          <p:nvPr>
            <p:ph idx="1"/>
          </p:nvPr>
        </p:nvPicPr>
        <p:blipFill>
          <a:blip r:embed="rId2"/>
          <a:stretch>
            <a:fillRect/>
          </a:stretch>
        </p:blipFill>
        <p:spPr>
          <a:xfrm>
            <a:off x="457200" y="1244075"/>
            <a:ext cx="8229600" cy="5256759"/>
          </a:xfrm>
        </p:spPr>
      </p:pic>
    </p:spTree>
    <p:extLst>
      <p:ext uri="{BB962C8B-B14F-4D97-AF65-F5344CB8AC3E}">
        <p14:creationId xmlns="" xmlns:p14="http://schemas.microsoft.com/office/powerpoint/2010/main" val="4201188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000" dirty="0" smtClean="0">
                <a:solidFill>
                  <a:srgbClr val="FFFF00"/>
                </a:solidFill>
                <a:latin typeface="Tahoma" pitchFamily="34" charset="0"/>
                <a:ea typeface="Tahoma" pitchFamily="34" charset="0"/>
                <a:cs typeface="Tahoma" pitchFamily="34" charset="0"/>
              </a:rPr>
              <a:t>TUJUAN PEMBELAJARAN</a:t>
            </a:r>
            <a:endParaRPr lang="id-ID" sz="3000"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600200"/>
            <a:ext cx="8229600" cy="4997152"/>
          </a:xfrm>
        </p:spPr>
        <p:txBody>
          <a:bodyPr>
            <a:normAutofit lnSpcReduction="10000"/>
          </a:bodyPr>
          <a:lstStyle/>
          <a:p>
            <a:r>
              <a:rPr lang="id-ID" sz="2800" dirty="0">
                <a:latin typeface="Tahoma" pitchFamily="34" charset="0"/>
                <a:ea typeface="Tahoma" pitchFamily="34" charset="0"/>
                <a:cs typeface="Tahoma" pitchFamily="34" charset="0"/>
              </a:rPr>
              <a:t> </a:t>
            </a:r>
            <a:r>
              <a:rPr lang="id-ID" sz="2800" dirty="0" smtClean="0">
                <a:latin typeface="Tahoma" pitchFamily="34" charset="0"/>
                <a:ea typeface="Tahoma" pitchFamily="34" charset="0"/>
                <a:cs typeface="Tahoma" pitchFamily="34" charset="0"/>
              </a:rPr>
              <a:t>Mengetahui bagaimana menggunakan formula untuk melakukan perhitungan.</a:t>
            </a:r>
          </a:p>
          <a:p>
            <a:r>
              <a:rPr lang="id-ID" sz="2800" dirty="0">
                <a:latin typeface="Tahoma" pitchFamily="34" charset="0"/>
                <a:ea typeface="Tahoma" pitchFamily="34" charset="0"/>
                <a:cs typeface="Tahoma" pitchFamily="34" charset="0"/>
              </a:rPr>
              <a:t> </a:t>
            </a:r>
            <a:r>
              <a:rPr lang="id-ID" sz="2800" dirty="0" smtClean="0">
                <a:latin typeface="Tahoma" pitchFamily="34" charset="0"/>
                <a:ea typeface="Tahoma" pitchFamily="34" charset="0"/>
                <a:cs typeface="Tahoma" pitchFamily="34" charset="0"/>
              </a:rPr>
              <a:t>Mampu menggunakan banyak lembar data.</a:t>
            </a:r>
          </a:p>
          <a:p>
            <a:r>
              <a:rPr lang="id-ID" sz="2800" dirty="0">
                <a:latin typeface="Tahoma" pitchFamily="34" charset="0"/>
                <a:ea typeface="Tahoma" pitchFamily="34" charset="0"/>
                <a:cs typeface="Tahoma" pitchFamily="34" charset="0"/>
              </a:rPr>
              <a:t> </a:t>
            </a:r>
            <a:r>
              <a:rPr lang="id-ID" sz="2800" dirty="0" smtClean="0">
                <a:latin typeface="Tahoma" pitchFamily="34" charset="0"/>
                <a:ea typeface="Tahoma" pitchFamily="34" charset="0"/>
                <a:cs typeface="Tahoma" pitchFamily="34" charset="0"/>
              </a:rPr>
              <a:t>Memahami teknik penyimpanan data seperti seperti menu </a:t>
            </a:r>
            <a:r>
              <a:rPr lang="id-ID" sz="2800" i="1" dirty="0" smtClean="0">
                <a:latin typeface="Tahoma" pitchFamily="34" charset="0"/>
                <a:ea typeface="Tahoma" pitchFamily="34" charset="0"/>
                <a:cs typeface="Tahoma" pitchFamily="34" charset="0"/>
              </a:rPr>
              <a:t>drop-down, </a:t>
            </a:r>
            <a:r>
              <a:rPr lang="id-ID" sz="2800" dirty="0" smtClean="0">
                <a:latin typeface="Tahoma" pitchFamily="34" charset="0"/>
                <a:ea typeface="Tahoma" pitchFamily="34" charset="0"/>
                <a:cs typeface="Tahoma" pitchFamily="34" charset="0"/>
              </a:rPr>
              <a:t>kotak cek, dan tombol radio.</a:t>
            </a:r>
          </a:p>
          <a:p>
            <a:r>
              <a:rPr lang="id-ID" sz="2800" dirty="0">
                <a:latin typeface="Tahoma" pitchFamily="34" charset="0"/>
                <a:ea typeface="Tahoma" pitchFamily="34" charset="0"/>
                <a:cs typeface="Tahoma" pitchFamily="34" charset="0"/>
              </a:rPr>
              <a:t> </a:t>
            </a:r>
            <a:r>
              <a:rPr lang="id-ID" sz="2800" dirty="0" smtClean="0">
                <a:latin typeface="Tahoma" pitchFamily="34" charset="0"/>
                <a:ea typeface="Tahoma" pitchFamily="34" charset="0"/>
                <a:cs typeface="Tahoma" pitchFamily="34" charset="0"/>
              </a:rPr>
              <a:t>Mengetahui bagaimana menggunakan fungsi-fungsi yang ada pada excel.</a:t>
            </a:r>
          </a:p>
          <a:p>
            <a:r>
              <a:rPr lang="id-ID" sz="2800" i="1" dirty="0">
                <a:latin typeface="Tahoma" pitchFamily="34" charset="0"/>
                <a:ea typeface="Tahoma" pitchFamily="34" charset="0"/>
                <a:cs typeface="Tahoma" pitchFamily="34" charset="0"/>
              </a:rPr>
              <a:t> </a:t>
            </a:r>
            <a:r>
              <a:rPr lang="id-ID" sz="2800" dirty="0" smtClean="0">
                <a:latin typeface="Tahoma" pitchFamily="34" charset="0"/>
                <a:ea typeface="Tahoma" pitchFamily="34" charset="0"/>
                <a:cs typeface="Tahoma" pitchFamily="34" charset="0"/>
              </a:rPr>
              <a:t>Mengetahui bagaimana menyusun makro dan mengeksekusinya dengan tombol-tombol perintah.</a:t>
            </a:r>
            <a:endParaRPr lang="id-ID" sz="2800"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103596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048712"/>
          </a:xfrm>
        </p:spPr>
        <p:txBody>
          <a:bodyPr>
            <a:normAutofit lnSpcReduction="10000"/>
          </a:bodyPr>
          <a:lstStyle/>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        Jika </a:t>
            </a:r>
            <a:r>
              <a:rPr lang="id-ID" dirty="0">
                <a:latin typeface="Tahoma" pitchFamily="34" charset="0"/>
                <a:ea typeface="Tahoma" pitchFamily="34" charset="0"/>
                <a:cs typeface="Tahoma" pitchFamily="34" charset="0"/>
              </a:rPr>
              <a:t>indeks nilai ini 1, maka pilihan pertamalah yang ditampilkan, jika indeks (yang merupakan hasil dari pilihan menu drop-down yang dilaporkan dalam sel </a:t>
            </a:r>
            <a:r>
              <a:rPr lang="id-ID" dirty="0" smtClean="0">
                <a:latin typeface="Tahoma" pitchFamily="34" charset="0"/>
                <a:ea typeface="Tahoma" pitchFamily="34" charset="0"/>
                <a:cs typeface="Tahoma" pitchFamily="34" charset="0"/>
              </a:rPr>
              <a:t>Harga!A1</a:t>
            </a:r>
            <a:r>
              <a:rPr lang="id-ID" dirty="0">
                <a:latin typeface="Tahoma" pitchFamily="34" charset="0"/>
                <a:ea typeface="Tahoma" pitchFamily="34" charset="0"/>
                <a:cs typeface="Tahoma" pitchFamily="34" charset="0"/>
              </a:rPr>
              <a:t>) adalah 2 maka pilihan kedua (nilai dari </a:t>
            </a:r>
            <a:r>
              <a:rPr lang="id-ID" dirty="0" smtClean="0">
                <a:latin typeface="Tahoma" pitchFamily="34" charset="0"/>
                <a:ea typeface="Tahoma" pitchFamily="34" charset="0"/>
                <a:cs typeface="Tahoma" pitchFamily="34" charset="0"/>
              </a:rPr>
              <a:t>sel Harga!B3</a:t>
            </a:r>
            <a:r>
              <a:rPr lang="id-ID" dirty="0">
                <a:latin typeface="Tahoma" pitchFamily="34" charset="0"/>
                <a:ea typeface="Tahoma" pitchFamily="34" charset="0"/>
                <a:cs typeface="Tahoma" pitchFamily="34" charset="0"/>
              </a:rPr>
              <a:t>) akan dilaporkan</a:t>
            </a:r>
            <a:r>
              <a:rPr lang="id-ID" dirty="0" smtClean="0">
                <a:latin typeface="Tahoma" pitchFamily="34" charset="0"/>
                <a:ea typeface="Tahoma" pitchFamily="34" charset="0"/>
                <a:cs typeface="Tahoma" pitchFamily="34" charset="0"/>
              </a:rPr>
              <a:t>.</a:t>
            </a:r>
          </a:p>
          <a:p>
            <a:pPr marL="137160" indent="0">
              <a:buNone/>
            </a:pPr>
            <a:r>
              <a:rPr lang="id-ID" dirty="0" smtClean="0">
                <a:latin typeface="Tahoma" pitchFamily="34" charset="0"/>
                <a:ea typeface="Tahoma" pitchFamily="34" charset="0"/>
                <a:cs typeface="Tahoma" pitchFamily="34" charset="0"/>
              </a:rPr>
              <a:t>         Dengan cara yang sama, tentukanlah nilai sel A5 dalam lembar data “Motor” sebagai “=CHOOSE(harga!A7;harga!B8;harga!B9;harga!B10).” fungsi “choose” amat berguna dalam menghubungkan harga dengan atribut-atribut lain dengan pilihan-pilihan menu drop-down. Dengan fungsi ini Pernyataan “IF..” dapat dihindari.</a:t>
            </a:r>
          </a:p>
          <a:p>
            <a:pPr marL="137160" indent="0">
              <a:buNone/>
            </a:pPr>
            <a:r>
              <a:rPr lang="id-ID" dirty="0">
                <a:solidFill>
                  <a:srgbClr val="FFFF00"/>
                </a:solidFill>
                <a:latin typeface="Tahoma" pitchFamily="34" charset="0"/>
                <a:ea typeface="Tahoma" pitchFamily="34" charset="0"/>
                <a:cs typeface="Tahoma" pitchFamily="34" charset="0"/>
              </a:rPr>
              <a:t>	</a:t>
            </a:r>
          </a:p>
          <a:p>
            <a:endParaRPr lang="id-ID" dirty="0"/>
          </a:p>
        </p:txBody>
      </p:sp>
    </p:spTree>
    <p:extLst>
      <p:ext uri="{BB962C8B-B14F-4D97-AF65-F5344CB8AC3E}">
        <p14:creationId xmlns="" xmlns:p14="http://schemas.microsoft.com/office/powerpoint/2010/main" val="7095246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640960" cy="6336704"/>
          </a:xfrm>
        </p:spPr>
        <p:txBody>
          <a:bodyPr>
            <a:normAutofit/>
          </a:bodyPr>
          <a:lstStyle/>
          <a:p>
            <a:pPr marL="137160" indent="0">
              <a:buNone/>
            </a:pPr>
            <a:r>
              <a:rPr lang="id-ID" dirty="0" smtClean="0">
                <a:latin typeface="Tahoma" pitchFamily="34" charset="0"/>
                <a:ea typeface="Tahoma" pitchFamily="34" charset="0"/>
                <a:cs typeface="Tahoma" pitchFamily="34" charset="0"/>
              </a:rPr>
              <a:t>   Sel A7 harus menyatakan jumlah diskon pelajar. Jika kotak cek “student discount” ditandai, maka nilai dalam sel Prices!11 adalah “TRUE” dan jumlah diskon tersebut harus diambil dari sel Prices!C12. Perhitungan untuk sel A7 dalam lembar data “Motor” (Figur P8.12) harus bertuliskan “.” Pernyataan ini menyatakan bahwa jika diskon pelajar diberi tanda cek (atau nilai dalam sel Harga!C12 adalah “TRUE”, maka jumlah diskon harus dimasukan disini. Jumlah ini adalah angka negatif yang menampilkan hasil perkalian jumlah diskon dari Prices!C12 dikalikan dengan jumlah subtotal dari sel A6 pada lembar data “Motor”. Jika Kotak cek tidak diberi tanda cek, maka nilainya adalah nol.</a:t>
            </a:r>
            <a:endParaRPr lang="id-ID"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884004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50106"/>
          </a:xfrm>
        </p:spPr>
        <p:txBody>
          <a:bodyPr>
            <a:noAutofit/>
          </a:bodyPr>
          <a:lstStyle/>
          <a:p>
            <a:r>
              <a:rPr lang="id-ID" sz="3000" dirty="0" smtClean="0">
                <a:solidFill>
                  <a:srgbClr val="FFFF00"/>
                </a:solidFill>
                <a:latin typeface="Tahoma" pitchFamily="34" charset="0"/>
                <a:ea typeface="Tahoma" pitchFamily="34" charset="0"/>
                <a:cs typeface="Tahoma" pitchFamily="34" charset="0"/>
              </a:rPr>
              <a:t>Figur P8.12</a:t>
            </a:r>
            <a:br>
              <a:rPr lang="id-ID" sz="3000" dirty="0" smtClean="0">
                <a:solidFill>
                  <a:srgbClr val="FFFF00"/>
                </a:solidFill>
                <a:latin typeface="Tahoma" pitchFamily="34" charset="0"/>
                <a:ea typeface="Tahoma" pitchFamily="34" charset="0"/>
                <a:cs typeface="Tahoma" pitchFamily="34" charset="0"/>
              </a:rPr>
            </a:br>
            <a:r>
              <a:rPr lang="id-ID" sz="3000" dirty="0" smtClean="0">
                <a:solidFill>
                  <a:srgbClr val="FFFF00"/>
                </a:solidFill>
                <a:latin typeface="Tahoma" pitchFamily="34" charset="0"/>
                <a:ea typeface="Tahoma" pitchFamily="34" charset="0"/>
                <a:cs typeface="Tahoma" pitchFamily="34" charset="0"/>
              </a:rPr>
              <a:t>Menghitung Diskon</a:t>
            </a:r>
            <a:endParaRPr lang="id-ID" sz="3000" dirty="0">
              <a:solidFill>
                <a:srgbClr val="FFFF00"/>
              </a:solidFill>
              <a:latin typeface="Tahoma" pitchFamily="34" charset="0"/>
              <a:ea typeface="Tahoma" pitchFamily="34" charset="0"/>
              <a:cs typeface="Tahoma" pitchFamily="34" charset="0"/>
            </a:endParaRPr>
          </a:p>
        </p:txBody>
      </p:sp>
      <p:pic>
        <p:nvPicPr>
          <p:cNvPr id="6" name="Content Placeholder 5" descr="Untitled 9.jpg"/>
          <p:cNvPicPr>
            <a:picLocks noGrp="1" noChangeAspect="1"/>
          </p:cNvPicPr>
          <p:nvPr>
            <p:ph idx="1"/>
          </p:nvPr>
        </p:nvPicPr>
        <p:blipFill>
          <a:blip r:embed="rId2"/>
          <a:stretch>
            <a:fillRect/>
          </a:stretch>
        </p:blipFill>
        <p:spPr>
          <a:xfrm>
            <a:off x="179388" y="1357298"/>
            <a:ext cx="8785225" cy="5357850"/>
          </a:xfrm>
        </p:spPr>
      </p:pic>
    </p:spTree>
    <p:extLst>
      <p:ext uri="{BB962C8B-B14F-4D97-AF65-F5344CB8AC3E}">
        <p14:creationId xmlns="" xmlns:p14="http://schemas.microsoft.com/office/powerpoint/2010/main" val="7674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08712"/>
          </a:xfrm>
        </p:spPr>
        <p:txBody>
          <a:bodyPr/>
          <a:lstStyle/>
          <a:p>
            <a:pPr marL="137160" indent="0">
              <a:buNone/>
            </a:pPr>
            <a:r>
              <a:rPr lang="id-ID" dirty="0" smtClean="0"/>
              <a:t>	</a:t>
            </a:r>
            <a:r>
              <a:rPr lang="id-ID" dirty="0" smtClean="0">
                <a:latin typeface="Tahoma" pitchFamily="34" charset="0"/>
                <a:ea typeface="Tahoma" pitchFamily="34" charset="0"/>
                <a:cs typeface="Tahoma" pitchFamily="34" charset="0"/>
              </a:rPr>
              <a:t>Diskon mengharuskan Formula yang sama. Angka diskon harus diambil dari lembar data “Harga” dan tidak dimasukan ke dalam pernyataan “IF” dan nilai diskon bergantung pada jumlah diskon pada subtotal.</a:t>
            </a:r>
          </a:p>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 Subtotal adalah jumlah dari sel A4 dan A5, sedangkan Total adalah jumlah dari sel A6, A7, dan A8. Ingat, diskon dituliskan dalam angka negatif.</a:t>
            </a:r>
            <a:endParaRPr lang="id-ID" dirty="0"/>
          </a:p>
        </p:txBody>
      </p:sp>
    </p:spTree>
    <p:extLst>
      <p:ext uri="{BB962C8B-B14F-4D97-AF65-F5344CB8AC3E}">
        <p14:creationId xmlns="" xmlns:p14="http://schemas.microsoft.com/office/powerpoint/2010/main" val="896175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856984" cy="6480720"/>
          </a:xfrm>
        </p:spPr>
        <p:txBody>
          <a:bodyPr>
            <a:normAutofit lnSpcReduction="10000"/>
          </a:bodyPr>
          <a:lstStyle/>
          <a:p>
            <a:pPr marL="137160" indent="0">
              <a:buNone/>
            </a:pPr>
            <a:r>
              <a:rPr lang="id-ID" dirty="0" smtClean="0"/>
              <a:t>	</a:t>
            </a:r>
            <a:r>
              <a:rPr lang="id-ID" dirty="0" smtClean="0">
                <a:latin typeface="Tahoma" pitchFamily="34" charset="0"/>
                <a:ea typeface="Tahoma" pitchFamily="34" charset="0"/>
                <a:cs typeface="Tahoma" pitchFamily="34" charset="0"/>
              </a:rPr>
              <a:t>Pada titik tertentu, anda dapat mendesain sebuah lembar kerja yang amat rumit. Aplikasi lembar kerja mungkin saja mengharuskan anda untuk :</a:t>
            </a:r>
          </a:p>
          <a:p>
            <a:pPr>
              <a:buFont typeface="Arial" charset="0"/>
              <a:buChar char="•"/>
            </a:pPr>
            <a:r>
              <a:rPr lang="id-ID" dirty="0" smtClean="0">
                <a:latin typeface="Tahoma" pitchFamily="34" charset="0"/>
                <a:ea typeface="Tahoma" pitchFamily="34" charset="0"/>
                <a:cs typeface="Tahoma" pitchFamily="34" charset="0"/>
              </a:rPr>
              <a:t>Memformat ulang nilai mata uang</a:t>
            </a:r>
          </a:p>
          <a:p>
            <a:pPr>
              <a:buFont typeface="Arial" charset="0"/>
              <a:buChar char="•"/>
            </a:pPr>
            <a:r>
              <a:rPr lang="id-ID" dirty="0" smtClean="0">
                <a:latin typeface="Tahoma" pitchFamily="34" charset="0"/>
                <a:ea typeface="Tahoma" pitchFamily="34" charset="0"/>
                <a:cs typeface="Tahoma" pitchFamily="34" charset="0"/>
              </a:rPr>
              <a:t>Mengubah tinggi baris</a:t>
            </a:r>
          </a:p>
          <a:p>
            <a:pPr>
              <a:buFont typeface="Arial" charset="0"/>
              <a:buChar char="•"/>
            </a:pPr>
            <a:r>
              <a:rPr lang="id-ID" dirty="0" smtClean="0">
                <a:latin typeface="Tahoma" pitchFamily="34" charset="0"/>
                <a:ea typeface="Tahoma" pitchFamily="34" charset="0"/>
                <a:cs typeface="Tahoma" pitchFamily="34" charset="0"/>
              </a:rPr>
              <a:t>Menambahkan field baru</a:t>
            </a:r>
          </a:p>
          <a:p>
            <a:pPr>
              <a:buFont typeface="Arial" charset="0"/>
              <a:buChar char="•"/>
            </a:pPr>
            <a:r>
              <a:rPr lang="id-ID" dirty="0" smtClean="0">
                <a:latin typeface="Tahoma" pitchFamily="34" charset="0"/>
                <a:ea typeface="Tahoma" pitchFamily="34" charset="0"/>
                <a:cs typeface="Tahoma" pitchFamily="34" charset="0"/>
              </a:rPr>
              <a:t>Mengubah formula untuk menghitung hasil</a:t>
            </a:r>
          </a:p>
          <a:p>
            <a:pPr marL="137160" indent="0">
              <a:buNone/>
            </a:pPr>
            <a:r>
              <a:rPr lang="id-ID" dirty="0"/>
              <a:t>	</a:t>
            </a:r>
            <a:endParaRPr lang="id-ID" dirty="0" smtClean="0"/>
          </a:p>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“Best Buy” pada contoh kita adalah model motor suzuki dan type non matik. Penawaran yang terbaik tidak dipengaruhi oleh diskon, sehingga anda tidak usah menggunakan kotak-kotak cek. Pilihan dibuat dengan cara menentukan suatu nilai di dalam lembar data “Harga”.</a:t>
            </a:r>
          </a:p>
          <a:p>
            <a:pPr marL="137160" indent="0">
              <a:buNone/>
            </a:pPr>
            <a:endParaRPr lang="id-ID" dirty="0" smtClean="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681842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id-ID" sz="3000" dirty="0" smtClean="0">
                <a:solidFill>
                  <a:srgbClr val="FFFF00"/>
                </a:solidFill>
                <a:latin typeface="Tahoma" pitchFamily="34" charset="0"/>
                <a:ea typeface="Tahoma" pitchFamily="34" charset="0"/>
                <a:cs typeface="Tahoma" pitchFamily="34" charset="0"/>
              </a:rPr>
              <a:t>MEMILIH PENAWARAN YANG TERBAIK</a:t>
            </a:r>
            <a:endParaRPr lang="id-ID" sz="3000"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484784"/>
            <a:ext cx="8229600" cy="4824576"/>
          </a:xfrm>
        </p:spPr>
        <p:txBody>
          <a:bodyPr/>
          <a:lstStyle/>
          <a:p>
            <a:pPr marL="137160" indent="0">
              <a:buNone/>
            </a:pPr>
            <a:r>
              <a:rPr lang="id-ID" dirty="0" smtClean="0">
                <a:latin typeface="Tahoma" pitchFamily="34" charset="0"/>
                <a:ea typeface="Tahoma" pitchFamily="34" charset="0"/>
                <a:cs typeface="Tahoma" pitchFamily="34" charset="0"/>
              </a:rPr>
              <a:t>	Makro dapat dibuat dalam Excel baik dengan menulis kode pemrograman ataupun dengan mencatat urutan tuts </a:t>
            </a:r>
            <a:r>
              <a:rPr lang="id-ID" i="1" dirty="0" smtClean="0">
                <a:latin typeface="Tahoma" pitchFamily="34" charset="0"/>
                <a:ea typeface="Tahoma" pitchFamily="34" charset="0"/>
                <a:cs typeface="Tahoma" pitchFamily="34" charset="0"/>
              </a:rPr>
              <a:t>keyboard</a:t>
            </a:r>
            <a:r>
              <a:rPr lang="id-ID" dirty="0" smtClean="0">
                <a:latin typeface="Tahoma" pitchFamily="34" charset="0"/>
                <a:ea typeface="Tahoma" pitchFamily="34" charset="0"/>
                <a:cs typeface="Tahoma" pitchFamily="34" charset="0"/>
              </a:rPr>
              <a:t> yang dilakukan pengguna. Pencatatan tuts keyboard merupakan cara yang efektif dan mudah. Pencatatan urutan tuts keyboard ke dalam makro merupakan cara yang berguna untuk menyelesaikan sederetan tahapan rumit dengan hanya sebuah perintah pada tuts keyboard.</a:t>
            </a:r>
            <a:endParaRPr lang="id-ID" i="1"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4102977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480720"/>
          </a:xfrm>
        </p:spPr>
        <p:txBody>
          <a:bodyPr/>
          <a:lstStyle/>
          <a:p>
            <a:pPr marL="137160" indent="0">
              <a:buNone/>
            </a:pPr>
            <a:r>
              <a:rPr lang="id-ID" dirty="0" smtClean="0">
                <a:latin typeface="Tahoma" pitchFamily="34" charset="0"/>
                <a:ea typeface="Tahoma" pitchFamily="34" charset="0"/>
                <a:cs typeface="Tahoma" pitchFamily="34" charset="0"/>
              </a:rPr>
              <a:t>	Untuk membuat makro yang memilihkan “Pilihan terbaik” untuk si pembeli, mulailah dengan memilih perintah “Developer” diikuti perintah “Macro” dan kemudian pilih “Record new macro”, seperti yang ditampilkan pada Figur P8.13. Namailah makro baru ini “Best”</a:t>
            </a:r>
          </a:p>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Disini, setiap klik dan ketikan akan direkam. Untuk memulai sebuah makro guna memilih penawaran terbaik, klik pada sel A10 dalam lembar data “Motor”.</a:t>
            </a:r>
            <a:endParaRPr lang="id-ID"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558995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id-ID" sz="3000" dirty="0" smtClean="0">
                <a:solidFill>
                  <a:srgbClr val="FFFF00"/>
                </a:solidFill>
                <a:latin typeface="Tahoma" pitchFamily="34" charset="0"/>
                <a:ea typeface="Tahoma" pitchFamily="34" charset="0"/>
                <a:cs typeface="Tahoma" pitchFamily="34" charset="0"/>
              </a:rPr>
              <a:t>Figur P8.13</a:t>
            </a:r>
            <a:br>
              <a:rPr lang="id-ID" sz="3000" dirty="0" smtClean="0">
                <a:solidFill>
                  <a:srgbClr val="FFFF00"/>
                </a:solidFill>
                <a:latin typeface="Tahoma" pitchFamily="34" charset="0"/>
                <a:ea typeface="Tahoma" pitchFamily="34" charset="0"/>
                <a:cs typeface="Tahoma" pitchFamily="34" charset="0"/>
              </a:rPr>
            </a:br>
            <a:r>
              <a:rPr lang="id-ID" sz="3000" dirty="0" smtClean="0">
                <a:solidFill>
                  <a:srgbClr val="FFFF00"/>
                </a:solidFill>
                <a:latin typeface="Tahoma" pitchFamily="34" charset="0"/>
                <a:ea typeface="Tahoma" pitchFamily="34" charset="0"/>
                <a:cs typeface="Tahoma" pitchFamily="34" charset="0"/>
              </a:rPr>
              <a:t>Langkah untuk mulai mereka makro</a:t>
            </a:r>
            <a:endParaRPr lang="id-ID" sz="3000" dirty="0">
              <a:solidFill>
                <a:srgbClr val="FFFF00"/>
              </a:solidFill>
              <a:latin typeface="Tahoma" pitchFamily="34" charset="0"/>
              <a:ea typeface="Tahoma" pitchFamily="34" charset="0"/>
              <a:cs typeface="Tahoma" pitchFamily="34" charset="0"/>
            </a:endParaRPr>
          </a:p>
        </p:txBody>
      </p:sp>
      <p:pic>
        <p:nvPicPr>
          <p:cNvPr id="5" name="Content Placeholder 4" descr="Untitled 7.jpg"/>
          <p:cNvPicPr>
            <a:picLocks noGrp="1" noChangeAspect="1"/>
          </p:cNvPicPr>
          <p:nvPr>
            <p:ph idx="1"/>
          </p:nvPr>
        </p:nvPicPr>
        <p:blipFill>
          <a:blip r:embed="rId2"/>
          <a:stretch>
            <a:fillRect/>
          </a:stretch>
        </p:blipFill>
        <p:spPr>
          <a:xfrm>
            <a:off x="107950" y="1299872"/>
            <a:ext cx="8928100" cy="5129524"/>
          </a:xfrm>
        </p:spPr>
      </p:pic>
    </p:spTree>
    <p:extLst>
      <p:ext uri="{BB962C8B-B14F-4D97-AF65-F5344CB8AC3E}">
        <p14:creationId xmlns="" xmlns:p14="http://schemas.microsoft.com/office/powerpoint/2010/main" val="328460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pPr marL="137160" indent="0">
              <a:buNone/>
            </a:pPr>
            <a:r>
              <a:rPr lang="id-ID" dirty="0" smtClean="0">
                <a:latin typeface="Tahoma" pitchFamily="34" charset="0"/>
                <a:ea typeface="Tahoma" pitchFamily="34" charset="0"/>
                <a:cs typeface="Tahoma" pitchFamily="34" charset="0"/>
              </a:rPr>
              <a:t>	Ketika anda membuat makro ini, makal langkah yang harus dijalani adalah :</a:t>
            </a:r>
          </a:p>
          <a:p>
            <a:pPr>
              <a:buFont typeface="Arial" charset="0"/>
              <a:buChar char="•"/>
            </a:pPr>
            <a:r>
              <a:rPr lang="id-ID" dirty="0" smtClean="0">
                <a:latin typeface="Tahoma" pitchFamily="34" charset="0"/>
                <a:ea typeface="Tahoma" pitchFamily="34" charset="0"/>
                <a:cs typeface="Tahoma" pitchFamily="34" charset="0"/>
              </a:rPr>
              <a:t>Klik sel A10</a:t>
            </a:r>
          </a:p>
          <a:p>
            <a:pPr>
              <a:buFont typeface="Arial" charset="0"/>
              <a:buChar char="•"/>
            </a:pPr>
            <a:r>
              <a:rPr lang="id-ID" dirty="0" smtClean="0">
                <a:latin typeface="Tahoma" pitchFamily="34" charset="0"/>
                <a:ea typeface="Tahoma" pitchFamily="34" charset="0"/>
                <a:cs typeface="Tahoma" pitchFamily="34" charset="0"/>
              </a:rPr>
              <a:t>Buka lembar data “Harga” dan masukan angka “1” (tanpa tanda kutip) pada sel A1. Entri ini akan memilih pilihan menu yang pertama yaitu Suzuki, sebagai model motor.</a:t>
            </a:r>
          </a:p>
          <a:p>
            <a:pPr>
              <a:buFont typeface="Arial" charset="0"/>
              <a:buChar char="•"/>
            </a:pPr>
            <a:r>
              <a:rPr lang="id-ID" dirty="0" smtClean="0">
                <a:latin typeface="Tahoma" pitchFamily="34" charset="0"/>
                <a:ea typeface="Tahoma" pitchFamily="34" charset="0"/>
                <a:cs typeface="Tahoma" pitchFamily="34" charset="0"/>
              </a:rPr>
              <a:t>Selanjutnya masukan nilai “2” dalam sel A6. Ini akan terhubung dengan tombol radio kedua yang dibuat, yaitu tombol untuk type matik</a:t>
            </a:r>
            <a:endParaRPr lang="id-ID"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186181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6192688"/>
          </a:xfrm>
        </p:spPr>
        <p:txBody>
          <a:bodyPr/>
          <a:lstStyle/>
          <a:p>
            <a:pPr>
              <a:buFont typeface="Arial" charset="0"/>
              <a:buChar char="•"/>
            </a:pPr>
            <a:r>
              <a:rPr lang="id-ID" dirty="0" smtClean="0">
                <a:latin typeface="Tahoma" pitchFamily="34" charset="0"/>
                <a:ea typeface="Tahoma" pitchFamily="34" charset="0"/>
                <a:cs typeface="Tahoma" pitchFamily="34" charset="0"/>
              </a:rPr>
              <a:t>Meskipun nilai “1” dan “2” sudah berada dalam sel A1 dan A6, masukanlah nilai-nilai ini kembali. Makro ini harus merekam bahwa anda telah memasukan nilai, bukan sekedar menggerakan kursos pada lembar data.</a:t>
            </a:r>
          </a:p>
          <a:p>
            <a:pPr>
              <a:buFont typeface="Arial" charset="0"/>
              <a:buChar char="•"/>
            </a:pPr>
            <a:r>
              <a:rPr lang="id-ID" dirty="0" smtClean="0">
                <a:latin typeface="Tahoma" pitchFamily="34" charset="0"/>
                <a:ea typeface="Tahoma" pitchFamily="34" charset="0"/>
                <a:cs typeface="Tahoma" pitchFamily="34" charset="0"/>
              </a:rPr>
              <a:t>Kembalilah ke lembar data “Motor”, Klik pada sel A10 sehingga pada akhir eksekusi makro anda akan diarahkan kembali ke lembar data “Motor” dan ke sel dimana makro tersebut dimulai. Pilihlah perintah “Developer” diikuti perintah “Macro” kemudian pilih “Stop Recording”, seperti yang ditampilkan pada figur P8.14</a:t>
            </a:r>
            <a:endParaRPr lang="id-ID"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3057847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000" dirty="0" smtClean="0">
                <a:solidFill>
                  <a:srgbClr val="FFFF00"/>
                </a:solidFill>
                <a:latin typeface="Tahoma" pitchFamily="34" charset="0"/>
                <a:ea typeface="Tahoma" pitchFamily="34" charset="0"/>
                <a:cs typeface="Tahoma" pitchFamily="34" charset="0"/>
              </a:rPr>
              <a:t>Pendahuluan</a:t>
            </a:r>
            <a:endParaRPr lang="id-ID" sz="3000"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457200" y="1412776"/>
            <a:ext cx="8229600" cy="4896584"/>
          </a:xfrm>
        </p:spPr>
        <p:txBody>
          <a:bodyPr/>
          <a:lstStyle/>
          <a:p>
            <a:pPr marL="137160" indent="0">
              <a:buNone/>
            </a:pPr>
            <a:r>
              <a:rPr lang="id-ID" dirty="0" smtClean="0">
                <a:latin typeface="Tahoma" pitchFamily="34" charset="0"/>
                <a:ea typeface="Tahoma" pitchFamily="34" charset="0"/>
                <a:cs typeface="Tahoma" pitchFamily="34" charset="0"/>
              </a:rPr>
              <a:t>     Dalam Proyek ini, Anda akan mempelajari bagaimana menggunakan Microsoft Excel untuk membuat sebuah lembar kerja dengan kemampuan penyimpanan data.</a:t>
            </a:r>
          </a:p>
          <a:p>
            <a:pPr marL="137160" indent="0">
              <a:buNone/>
            </a:pPr>
            <a:r>
              <a:rPr lang="id-ID" dirty="0" smtClean="0">
                <a:latin typeface="Tahoma" pitchFamily="34" charset="0"/>
                <a:ea typeface="Tahoma" pitchFamily="34" charset="0"/>
                <a:cs typeface="Tahoma" pitchFamily="34" charset="0"/>
              </a:rPr>
              <a:t>     Contoh ini menghasilkan lembar harga untuk membeli Motor dari Deler Motor. Pembeli dapat memilih model motor dan jenis motor. Pembeli tersebut juga dapat memanfaatkan dua jenis diskon. Menu </a:t>
            </a:r>
            <a:r>
              <a:rPr lang="id-ID" i="1" dirty="0" smtClean="0">
                <a:latin typeface="Tahoma" pitchFamily="34" charset="0"/>
                <a:ea typeface="Tahoma" pitchFamily="34" charset="0"/>
                <a:cs typeface="Tahoma" pitchFamily="34" charset="0"/>
              </a:rPr>
              <a:t>drop-down</a:t>
            </a:r>
            <a:r>
              <a:rPr lang="id-ID" dirty="0" smtClean="0">
                <a:latin typeface="Tahoma" pitchFamily="34" charset="0"/>
                <a:ea typeface="Tahoma" pitchFamily="34" charset="0"/>
                <a:cs typeface="Tahoma" pitchFamily="34" charset="0"/>
              </a:rPr>
              <a:t>, tombol radio, dan kotak cek digunakan untuk menyimpan pilihan-pilihan pembeli.</a:t>
            </a:r>
          </a:p>
        </p:txBody>
      </p:sp>
    </p:spTree>
    <p:extLst>
      <p:ext uri="{BB962C8B-B14F-4D97-AF65-F5344CB8AC3E}">
        <p14:creationId xmlns="" xmlns:p14="http://schemas.microsoft.com/office/powerpoint/2010/main" val="917859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id-ID" sz="3000" dirty="0" smtClean="0">
                <a:latin typeface="Tahoma" pitchFamily="34" charset="0"/>
                <a:ea typeface="Tahoma" pitchFamily="34" charset="0"/>
                <a:cs typeface="Tahoma" pitchFamily="34" charset="0"/>
              </a:rPr>
              <a:t>Figur P8.14</a:t>
            </a:r>
            <a:br>
              <a:rPr lang="id-ID" sz="3000" dirty="0" smtClean="0">
                <a:latin typeface="Tahoma" pitchFamily="34" charset="0"/>
                <a:ea typeface="Tahoma" pitchFamily="34" charset="0"/>
                <a:cs typeface="Tahoma" pitchFamily="34" charset="0"/>
              </a:rPr>
            </a:br>
            <a:r>
              <a:rPr lang="id-ID" sz="3000" dirty="0" smtClean="0">
                <a:latin typeface="Tahoma" pitchFamily="34" charset="0"/>
                <a:ea typeface="Tahoma" pitchFamily="34" charset="0"/>
                <a:cs typeface="Tahoma" pitchFamily="34" charset="0"/>
              </a:rPr>
              <a:t>Langkah Mengakhiri Perekaman Makro </a:t>
            </a:r>
            <a:endParaRPr lang="id-ID" sz="3000" dirty="0">
              <a:latin typeface="Tahoma" pitchFamily="34" charset="0"/>
              <a:ea typeface="Tahoma" pitchFamily="34" charset="0"/>
              <a:cs typeface="Tahoma" pitchFamily="34" charset="0"/>
            </a:endParaRPr>
          </a:p>
        </p:txBody>
      </p:sp>
      <p:pic>
        <p:nvPicPr>
          <p:cNvPr id="5" name="Content Placeholder 4" descr="Untitled 8.jpg"/>
          <p:cNvPicPr>
            <a:picLocks noGrp="1" noChangeAspect="1"/>
          </p:cNvPicPr>
          <p:nvPr>
            <p:ph idx="1"/>
          </p:nvPr>
        </p:nvPicPr>
        <p:blipFill>
          <a:blip r:embed="rId2"/>
          <a:stretch>
            <a:fillRect/>
          </a:stretch>
        </p:blipFill>
        <p:spPr>
          <a:xfrm>
            <a:off x="179388" y="1347243"/>
            <a:ext cx="8785225" cy="5296467"/>
          </a:xfrm>
        </p:spPr>
      </p:pic>
    </p:spTree>
    <p:extLst>
      <p:ext uri="{BB962C8B-B14F-4D97-AF65-F5344CB8AC3E}">
        <p14:creationId xmlns="" xmlns:p14="http://schemas.microsoft.com/office/powerpoint/2010/main" val="16880215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8712968" cy="6336704"/>
          </a:xfrm>
        </p:spPr>
        <p:txBody>
          <a:bodyPr/>
          <a:lstStyle/>
          <a:p>
            <a:pPr marL="137160" indent="0">
              <a:buNone/>
            </a:pPr>
            <a:r>
              <a:rPr lang="id-ID" dirty="0" smtClean="0">
                <a:latin typeface="Tahoma" pitchFamily="34" charset="0"/>
                <a:ea typeface="Tahoma" pitchFamily="34" charset="0"/>
                <a:cs typeface="Tahoma" pitchFamily="34" charset="0"/>
              </a:rPr>
              <a:t>	Makro dapat dieksekusi menggunakan sederetan perintah, tetapi ini bertentangan dengan alasan kenapa makro dibuat, yaitu penggunaan klik mouse dan bukan perintah. Lihatlah Figur P8.3 dan pilihlah ikon untuk membuat tombol perintah. Tempatkan tombol ini dalam lembar data “Motor”, seperti yang ditampilkan pada tombol “Pilihan terbaik” pada figur P8.1.</a:t>
            </a:r>
          </a:p>
          <a:p>
            <a:pPr marL="137160" indent="0">
              <a:buNone/>
            </a:pPr>
            <a:r>
              <a:rPr lang="id-ID" dirty="0" smtClean="0">
                <a:latin typeface="Tahoma" pitchFamily="34" charset="0"/>
                <a:ea typeface="Tahoma" pitchFamily="34" charset="0"/>
                <a:cs typeface="Tahoma" pitchFamily="34" charset="0"/>
              </a:rPr>
              <a:t>	Anda akan diminta untuk menentukan sebuah makro untuk tombol perintah yang baru saja anda buat, pilihlah makro “best”. Ubahlah nama tombol dari “Button” menjadi “Pilihan terbaik”.</a:t>
            </a:r>
            <a:endParaRPr lang="id-ID"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3086696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r>
              <a:rPr lang="id-ID" sz="3000" dirty="0" smtClean="0">
                <a:solidFill>
                  <a:srgbClr val="FFFF00"/>
                </a:solidFill>
                <a:latin typeface="Tahoma" pitchFamily="34" charset="0"/>
                <a:ea typeface="Tahoma" pitchFamily="34" charset="0"/>
                <a:cs typeface="Tahoma" pitchFamily="34" charset="0"/>
              </a:rPr>
              <a:t>MENYIMPAN DAN MENGEDIT CONTOH</a:t>
            </a:r>
            <a:endParaRPr lang="id-ID" sz="3000" dirty="0">
              <a:solidFill>
                <a:srgbClr val="FFFF00"/>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179512" y="1484784"/>
            <a:ext cx="8784976" cy="5184576"/>
          </a:xfrm>
        </p:spPr>
        <p:txBody>
          <a:bodyPr/>
          <a:lstStyle/>
          <a:p>
            <a:r>
              <a:rPr lang="id-ID" dirty="0" smtClean="0">
                <a:latin typeface="Tahoma" pitchFamily="34" charset="0"/>
                <a:ea typeface="Tahoma" pitchFamily="34" charset="0"/>
                <a:cs typeface="Tahoma" pitchFamily="34" charset="0"/>
              </a:rPr>
              <a:t>Simpanlah contoh anda sebagai “Example P8”. Excel secara otomatis akan menambahkan ektensi.xls kepada nama file. Dengan demikian anda dapat mengacu pada contoh ini ketika anda menyelesaikan tugas ini.</a:t>
            </a:r>
          </a:p>
          <a:p>
            <a:r>
              <a:rPr lang="id-ID" dirty="0" smtClean="0">
                <a:latin typeface="Tahoma" pitchFamily="34" charset="0"/>
                <a:ea typeface="Tahoma" pitchFamily="34" charset="0"/>
                <a:cs typeface="Tahoma" pitchFamily="34" charset="0"/>
              </a:rPr>
              <a:t>Cobalah menggunakan lembar data yang baru saja anda buat. Sekolah anda mungkin mengaktifkan keamanan makro sehingga Excel menolak untuk menjalankan suatu lembar kerja dengan makro. </a:t>
            </a:r>
            <a:endParaRPr lang="id-ID"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4130698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6480720"/>
          </a:xfrm>
        </p:spPr>
        <p:txBody>
          <a:bodyPr/>
          <a:lstStyle/>
          <a:p>
            <a:r>
              <a:rPr lang="id-ID" dirty="0" smtClean="0">
                <a:latin typeface="Tahoma" pitchFamily="34" charset="0"/>
                <a:ea typeface="Tahoma" pitchFamily="34" charset="0"/>
                <a:cs typeface="Tahoma" pitchFamily="34" charset="0"/>
              </a:rPr>
              <a:t>Jika ini terjadi, maka pilihlah “Developer” diikuti “Macro” kemudian pilih “Security” untuk mengaktifkan keamanan hingga tingkat menengah. Pastikan teknik-teknik  penyimpanan data bekerja dengan baik, juga pastikan perhitungan dan format telah benar. Jika anda membuat kesalahan pada menu </a:t>
            </a:r>
            <a:r>
              <a:rPr lang="id-ID" i="1" dirty="0" smtClean="0">
                <a:latin typeface="Tahoma" pitchFamily="34" charset="0"/>
                <a:ea typeface="Tahoma" pitchFamily="34" charset="0"/>
                <a:cs typeface="Tahoma" pitchFamily="34" charset="0"/>
              </a:rPr>
              <a:t>drop-down</a:t>
            </a:r>
            <a:r>
              <a:rPr lang="id-ID" dirty="0" smtClean="0">
                <a:latin typeface="Tahoma" pitchFamily="34" charset="0"/>
                <a:ea typeface="Tahoma" pitchFamily="34" charset="0"/>
                <a:cs typeface="Tahoma" pitchFamily="34" charset="0"/>
              </a:rPr>
              <a:t>, kotak cek, atau tombol radio, maka anda harus mengedit field tersebut. Masalah pertama yang anda temui adalah pemilihan field. Excel mengasumsikan bahwa anda ingin memasukan data ketika anda mengklik kursos pada field tersebut.</a:t>
            </a:r>
            <a:endParaRPr lang="id-ID" i="1"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42834110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80720"/>
          </a:xfrm>
        </p:spPr>
        <p:txBody>
          <a:bodyPr/>
          <a:lstStyle/>
          <a:p>
            <a:r>
              <a:rPr lang="id-ID" dirty="0" smtClean="0">
                <a:latin typeface="Tahoma" pitchFamily="34" charset="0"/>
                <a:ea typeface="Tahoma" pitchFamily="34" charset="0"/>
                <a:cs typeface="Tahoma" pitchFamily="34" charset="0"/>
              </a:rPr>
              <a:t>Misalkan saja Kotak kombo tidak bekerja dengan baik. Gerakan kursor ke atas kotak kombo maka gambar kursor akan berubah menjadi sebuah tangan tergenggam dengan satu jari teracung (Lihat Figur P8.15)</a:t>
            </a:r>
          </a:p>
          <a:p>
            <a:r>
              <a:rPr lang="id-ID" dirty="0" smtClean="0">
                <a:latin typeface="Tahoma" pitchFamily="34" charset="0"/>
                <a:ea typeface="Tahoma" pitchFamily="34" charset="0"/>
                <a:cs typeface="Tahoma" pitchFamily="34" charset="0"/>
              </a:rPr>
              <a:t>Tekanlah tombol kanan mouse (bukan tombol mouse kiri, yang biasanya ditekan) dan anda akan melihat menu pilihan seperti yang tampak pada figur P8.16. Ketika anda memilih pilihan “Format control”, layar kotak kombo akan muncul seperti pada figur P8.16, sekarang anda dapat membuat perubahan-perubahan pada kotak kombo terebut. Langkah yang sama dapat dilakukan juga untuk mengedit kotak cek dan tombol radio.</a:t>
            </a:r>
            <a:endParaRPr lang="id-ID"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185700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408712"/>
          </a:xfrm>
        </p:spPr>
        <p:txBody>
          <a:bodyPr/>
          <a:lstStyle/>
          <a:p>
            <a:pPr marL="137160" indent="0">
              <a:buNone/>
            </a:pPr>
            <a:endParaRPr lang="id-ID" dirty="0" smtClean="0"/>
          </a:p>
          <a:p>
            <a:pPr marL="137160" indent="0">
              <a:buNone/>
            </a:pPr>
            <a:endParaRPr lang="id-ID" dirty="0"/>
          </a:p>
          <a:p>
            <a:pPr marL="137160" indent="0">
              <a:buNone/>
            </a:pPr>
            <a:endParaRPr lang="id-ID" dirty="0" smtClean="0"/>
          </a:p>
          <a:p>
            <a:pPr marL="137160" indent="0">
              <a:buNone/>
            </a:pPr>
            <a:r>
              <a:rPr lang="id-ID" dirty="0"/>
              <a:t>	 </a:t>
            </a:r>
            <a:r>
              <a:rPr lang="id-ID" dirty="0" smtClean="0"/>
              <a:t>      </a:t>
            </a:r>
          </a:p>
          <a:p>
            <a:pPr marL="137160" indent="0">
              <a:buNone/>
            </a:pPr>
            <a:r>
              <a:rPr lang="id-ID" dirty="0"/>
              <a:t> </a:t>
            </a:r>
            <a:r>
              <a:rPr lang="id-ID" dirty="0" smtClean="0"/>
              <a:t>                              TERIMA KASIH</a:t>
            </a:r>
            <a:endParaRPr lang="id-ID" sz="4000" dirty="0">
              <a:latin typeface="Baveuse" pitchFamily="2" charset="0"/>
              <a:ea typeface="Tahoma" pitchFamily="34" charset="0"/>
              <a:cs typeface="Tahoma" pitchFamily="34" charset="0"/>
            </a:endParaRPr>
          </a:p>
        </p:txBody>
      </p:sp>
    </p:spTree>
    <p:extLst>
      <p:ext uri="{BB962C8B-B14F-4D97-AF65-F5344CB8AC3E}">
        <p14:creationId xmlns="" xmlns:p14="http://schemas.microsoft.com/office/powerpoint/2010/main" val="99152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116632"/>
            <a:ext cx="8712968" cy="6192728"/>
          </a:xfrm>
        </p:spPr>
        <p:txBody>
          <a:bodyPr/>
          <a:lstStyle/>
          <a:p>
            <a:pPr marL="137160" indent="0">
              <a:buNone/>
            </a:pPr>
            <a:r>
              <a:rPr lang="id-ID" dirty="0" smtClean="0"/>
              <a:t>	</a:t>
            </a:r>
            <a:r>
              <a:rPr lang="id-ID" dirty="0" smtClean="0">
                <a:latin typeface="Tahoma" pitchFamily="34" charset="0"/>
                <a:ea typeface="Tahoma" pitchFamily="34" charset="0"/>
                <a:cs typeface="Tahoma" pitchFamily="34" charset="0"/>
              </a:rPr>
              <a:t>Lembar data ini akan memberikan nilai-nilai yang harus diselesaikan terlebih dahulu. Nilai-nilai pada lembar data “Harga” akan ditampilkan pada lembar data “ Motor ”.  Teknik penyimpanan, seperti menu </a:t>
            </a:r>
            <a:r>
              <a:rPr lang="id-ID" i="1" dirty="0" smtClean="0">
                <a:latin typeface="Tahoma" pitchFamily="34" charset="0"/>
                <a:ea typeface="Tahoma" pitchFamily="34" charset="0"/>
                <a:cs typeface="Tahoma" pitchFamily="34" charset="0"/>
              </a:rPr>
              <a:t>drop-down</a:t>
            </a:r>
            <a:r>
              <a:rPr lang="id-ID" dirty="0" smtClean="0">
                <a:latin typeface="Tahoma" pitchFamily="34" charset="0"/>
                <a:ea typeface="Tahoma" pitchFamily="34" charset="0"/>
                <a:cs typeface="Tahoma" pitchFamily="34" charset="0"/>
              </a:rPr>
              <a:t>, tidak akan bekerja hingga nilainya ditentukan.</a:t>
            </a:r>
          </a:p>
          <a:p>
            <a:pPr marL="137160" indent="0">
              <a:buNone/>
            </a:pPr>
            <a:endParaRPr lang="id-ID" dirty="0">
              <a:latin typeface="Tahoma" pitchFamily="34" charset="0"/>
              <a:ea typeface="Tahoma" pitchFamily="34" charset="0"/>
              <a:cs typeface="Tahoma" pitchFamily="34" charset="0"/>
            </a:endParaRPr>
          </a:p>
          <a:p>
            <a:pPr marL="137160" indent="0">
              <a:buNone/>
            </a:pPr>
            <a:r>
              <a:rPr lang="id-ID" dirty="0" smtClean="0">
                <a:latin typeface="Tahoma" pitchFamily="34" charset="0"/>
                <a:ea typeface="Tahoma" pitchFamily="34" charset="0"/>
                <a:cs typeface="Tahoma" pitchFamily="34" charset="0"/>
              </a:rPr>
              <a:t>	</a:t>
            </a:r>
            <a:r>
              <a:rPr lang="id-ID" dirty="0" smtClean="0">
                <a:solidFill>
                  <a:srgbClr val="FFFF00"/>
                </a:solidFill>
                <a:latin typeface="Tahoma" pitchFamily="34" charset="0"/>
                <a:ea typeface="Tahoma" pitchFamily="34" charset="0"/>
                <a:cs typeface="Tahoma" pitchFamily="34" charset="0"/>
              </a:rPr>
              <a:t>Mulailah Contoh ini dengan membuka Excel dan membuat lembar kerja baru. Hapuslah lembar data sehingga yang tersisa hanyalah dua lembar data. Ubahlah nama lembar data yang pertama menjadi “Motor” dan lembar data yang kedua menjadi “Harga”</a:t>
            </a:r>
            <a:endParaRPr lang="id-ID"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000" dirty="0" smtClean="0">
                <a:solidFill>
                  <a:srgbClr val="FFFF00"/>
                </a:solidFill>
                <a:latin typeface="Tahoma" pitchFamily="34" charset="0"/>
                <a:ea typeface="Tahoma" pitchFamily="34" charset="0"/>
                <a:cs typeface="Tahoma" pitchFamily="34" charset="0"/>
              </a:rPr>
              <a:t>Figur P8.1</a:t>
            </a:r>
            <a:br>
              <a:rPr lang="id-ID" sz="3000" dirty="0" smtClean="0">
                <a:solidFill>
                  <a:srgbClr val="FFFF00"/>
                </a:solidFill>
                <a:latin typeface="Tahoma" pitchFamily="34" charset="0"/>
                <a:ea typeface="Tahoma" pitchFamily="34" charset="0"/>
                <a:cs typeface="Tahoma" pitchFamily="34" charset="0"/>
              </a:rPr>
            </a:br>
            <a:r>
              <a:rPr lang="id-ID" sz="3300" dirty="0" smtClean="0">
                <a:solidFill>
                  <a:srgbClr val="FFFF00"/>
                </a:solidFill>
                <a:latin typeface="Tahoma" pitchFamily="34" charset="0"/>
                <a:ea typeface="Tahoma" pitchFamily="34" charset="0"/>
                <a:cs typeface="Tahoma" pitchFamily="34" charset="0"/>
              </a:rPr>
              <a:t>Contoh Deler Motor lembar data “Motor”</a:t>
            </a:r>
            <a:endParaRPr lang="id-ID" sz="3300" dirty="0">
              <a:solidFill>
                <a:srgbClr val="FFFF00"/>
              </a:solidFill>
              <a:latin typeface="Tahoma" pitchFamily="34" charset="0"/>
              <a:ea typeface="Tahoma" pitchFamily="34" charset="0"/>
              <a:cs typeface="Tahoma" pitchFamily="34" charset="0"/>
            </a:endParaRPr>
          </a:p>
        </p:txBody>
      </p:sp>
      <p:pic>
        <p:nvPicPr>
          <p:cNvPr id="5" name="Content Placeholder 4" descr="Capture.PNG"/>
          <p:cNvPicPr>
            <a:picLocks noGrp="1" noChangeAspect="1"/>
          </p:cNvPicPr>
          <p:nvPr>
            <p:ph idx="1"/>
          </p:nvPr>
        </p:nvPicPr>
        <p:blipFill>
          <a:blip r:embed="rId2"/>
          <a:stretch>
            <a:fillRect/>
          </a:stretch>
        </p:blipFill>
        <p:spPr>
          <a:xfrm>
            <a:off x="285720" y="1643050"/>
            <a:ext cx="8333557" cy="47085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000" dirty="0" smtClean="0">
                <a:solidFill>
                  <a:schemeClr val="accent3">
                    <a:lumMod val="75000"/>
                  </a:schemeClr>
                </a:solidFill>
                <a:latin typeface="Tahoma" pitchFamily="34" charset="0"/>
                <a:ea typeface="Tahoma" pitchFamily="34" charset="0"/>
                <a:cs typeface="Tahoma" pitchFamily="34" charset="0"/>
              </a:rPr>
              <a:t>LEMBAR DATA HARGA</a:t>
            </a:r>
            <a:endParaRPr lang="id-ID" sz="3000" dirty="0">
              <a:solidFill>
                <a:schemeClr val="accent3">
                  <a:lumMod val="75000"/>
                </a:schemeClr>
              </a:solidFill>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rmAutofit/>
          </a:bodyPr>
          <a:lstStyle/>
          <a:p>
            <a:r>
              <a:rPr lang="id-ID" sz="2800" dirty="0" smtClean="0">
                <a:latin typeface="Tahoma" pitchFamily="34" charset="0"/>
                <a:ea typeface="Tahoma" pitchFamily="34" charset="0"/>
                <a:cs typeface="Tahoma" pitchFamily="34" charset="0"/>
              </a:rPr>
              <a:t>Lembar data “</a:t>
            </a:r>
            <a:r>
              <a:rPr lang="id-ID" dirty="0" smtClean="0">
                <a:latin typeface="Tahoma" pitchFamily="34" charset="0"/>
                <a:ea typeface="Tahoma" pitchFamily="34" charset="0"/>
                <a:cs typeface="Tahoma" pitchFamily="34" charset="0"/>
              </a:rPr>
              <a:t>harga</a:t>
            </a:r>
            <a:r>
              <a:rPr lang="id-ID" sz="2800" dirty="0" smtClean="0">
                <a:latin typeface="Tahoma" pitchFamily="34" charset="0"/>
                <a:ea typeface="Tahoma" pitchFamily="34" charset="0"/>
                <a:cs typeface="Tahoma" pitchFamily="34" charset="0"/>
              </a:rPr>
              <a:t>” memberikan informasi untuk menu drop-down, tombol radio, dan kotak cek. Tiga pilihan model komputer ditampilkan kepada pengguna. Pilihan tersebut dituliskan dalam sel A2 hingga A5 pada lembar data “</a:t>
            </a:r>
            <a:r>
              <a:rPr lang="id-ID" dirty="0" smtClean="0">
                <a:latin typeface="Tahoma" pitchFamily="34" charset="0"/>
                <a:ea typeface="Tahoma" pitchFamily="34" charset="0"/>
                <a:cs typeface="Tahoma" pitchFamily="34" charset="0"/>
              </a:rPr>
              <a:t>harga</a:t>
            </a:r>
            <a:r>
              <a:rPr lang="id-ID" sz="2800" dirty="0" smtClean="0">
                <a:latin typeface="Tahoma" pitchFamily="34" charset="0"/>
                <a:ea typeface="Tahoma" pitchFamily="34" charset="0"/>
                <a:cs typeface="Tahoma" pitchFamily="34" charset="0"/>
              </a:rPr>
              <a:t>”. Pilihan model memiliki jumlah harga tertentu yang dicantumkan dalam sel-sel B2 hingga B5 pada lembar data “</a:t>
            </a:r>
            <a:r>
              <a:rPr lang="id-ID" dirty="0" smtClean="0">
                <a:latin typeface="Tahoma" pitchFamily="34" charset="0"/>
                <a:ea typeface="Tahoma" pitchFamily="34" charset="0"/>
                <a:cs typeface="Tahoma" pitchFamily="34" charset="0"/>
              </a:rPr>
              <a:t>harga</a:t>
            </a:r>
            <a:r>
              <a:rPr lang="id-ID" sz="2800" dirty="0" smtClean="0">
                <a:latin typeface="Tahoma" pitchFamily="34" charset="0"/>
                <a:ea typeface="Tahoma" pitchFamily="34" charset="0"/>
                <a:cs typeface="Tahoma" pitchFamily="34" charset="0"/>
              </a:rPr>
              <a:t>”</a:t>
            </a:r>
            <a:endParaRPr lang="id-ID" sz="2800"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743976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7158" y="0"/>
            <a:ext cx="8572560" cy="1417638"/>
          </a:xfrm>
        </p:spPr>
        <p:txBody>
          <a:bodyPr>
            <a:normAutofit fontScale="90000"/>
          </a:bodyPr>
          <a:lstStyle/>
          <a:p>
            <a:r>
              <a:rPr lang="id-ID" sz="3000" dirty="0" smtClean="0">
                <a:solidFill>
                  <a:srgbClr val="FFFF00"/>
                </a:solidFill>
                <a:latin typeface="Tahoma" pitchFamily="34" charset="0"/>
                <a:ea typeface="Tahoma" pitchFamily="34" charset="0"/>
                <a:cs typeface="Tahoma" pitchFamily="34" charset="0"/>
              </a:rPr>
              <a:t>Figur P8.2 </a:t>
            </a:r>
            <a:br>
              <a:rPr lang="id-ID" sz="3000" dirty="0" smtClean="0">
                <a:solidFill>
                  <a:srgbClr val="FFFF00"/>
                </a:solidFill>
                <a:latin typeface="Tahoma" pitchFamily="34" charset="0"/>
                <a:ea typeface="Tahoma" pitchFamily="34" charset="0"/>
                <a:cs typeface="Tahoma" pitchFamily="34" charset="0"/>
              </a:rPr>
            </a:br>
            <a:r>
              <a:rPr lang="id-ID" sz="3000" dirty="0" smtClean="0">
                <a:solidFill>
                  <a:srgbClr val="FFFF00"/>
                </a:solidFill>
                <a:latin typeface="Tahoma" pitchFamily="34" charset="0"/>
                <a:ea typeface="Tahoma" pitchFamily="34" charset="0"/>
                <a:cs typeface="Tahoma" pitchFamily="34" charset="0"/>
              </a:rPr>
              <a:t>Contoh Deler Motor Lembar data Harga (harga)</a:t>
            </a:r>
            <a:endParaRPr lang="id-ID" sz="3000" dirty="0">
              <a:solidFill>
                <a:srgbClr val="FFFF00"/>
              </a:solidFill>
              <a:latin typeface="Tahoma" pitchFamily="34" charset="0"/>
              <a:ea typeface="Tahoma" pitchFamily="34" charset="0"/>
              <a:cs typeface="Tahoma" pitchFamily="34" charset="0"/>
            </a:endParaRPr>
          </a:p>
        </p:txBody>
      </p:sp>
      <p:pic>
        <p:nvPicPr>
          <p:cNvPr id="5" name="Content Placeholder 4" descr="Capture2.PNG"/>
          <p:cNvPicPr>
            <a:picLocks noGrp="1" noChangeAspect="1"/>
          </p:cNvPicPr>
          <p:nvPr>
            <p:ph idx="1"/>
          </p:nvPr>
        </p:nvPicPr>
        <p:blipFill>
          <a:blip r:embed="rId2"/>
          <a:stretch>
            <a:fillRect/>
          </a:stretch>
        </p:blipFill>
        <p:spPr>
          <a:xfrm>
            <a:off x="428596" y="1600200"/>
            <a:ext cx="8501122" cy="4708525"/>
          </a:xfrm>
        </p:spPr>
      </p:pic>
    </p:spTree>
    <p:extLst>
      <p:ext uri="{BB962C8B-B14F-4D97-AF65-F5344CB8AC3E}">
        <p14:creationId xmlns="" xmlns:p14="http://schemas.microsoft.com/office/powerpoint/2010/main" val="97292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15436" cy="6429420"/>
          </a:xfrm>
        </p:spPr>
        <p:txBody>
          <a:bodyPr>
            <a:normAutofit lnSpcReduction="10000"/>
          </a:bodyPr>
          <a:lstStyle/>
          <a:p>
            <a:pPr marL="137160" indent="0">
              <a:buNone/>
            </a:pPr>
            <a:r>
              <a:rPr lang="id-ID" sz="2800" dirty="0" smtClean="0">
                <a:latin typeface="Tahoma" pitchFamily="34" charset="0"/>
                <a:ea typeface="Tahoma" pitchFamily="34" charset="0"/>
                <a:cs typeface="Tahoma" pitchFamily="34" charset="0"/>
              </a:rPr>
              <a:t>	Sebuah tombol radio akan dihasilkan untuk pilihan yang saling eksklusif </a:t>
            </a:r>
            <a:r>
              <a:rPr lang="id-ID" dirty="0" smtClean="0">
                <a:latin typeface="Tahoma" pitchFamily="34" charset="0"/>
                <a:ea typeface="Tahoma" pitchFamily="34" charset="0"/>
                <a:cs typeface="Tahoma" pitchFamily="34" charset="0"/>
              </a:rPr>
              <a:t>sebagai berikut :</a:t>
            </a:r>
            <a:r>
              <a:rPr lang="id-ID" sz="2800" dirty="0" smtClean="0">
                <a:latin typeface="Tahoma" pitchFamily="34" charset="0"/>
                <a:ea typeface="Tahoma" pitchFamily="34" charset="0"/>
                <a:cs typeface="Tahoma" pitchFamily="34" charset="0"/>
              </a:rPr>
              <a:t> </a:t>
            </a:r>
          </a:p>
          <a:p>
            <a:r>
              <a:rPr lang="id-ID" dirty="0" smtClean="0">
                <a:latin typeface="Tahoma" pitchFamily="34" charset="0"/>
                <a:ea typeface="Tahoma" pitchFamily="34" charset="0"/>
                <a:cs typeface="Tahoma" pitchFamily="34" charset="0"/>
              </a:rPr>
              <a:t>matik</a:t>
            </a:r>
            <a:endParaRPr lang="id-ID" sz="2800" dirty="0" smtClean="0">
              <a:latin typeface="Tahoma" pitchFamily="34" charset="0"/>
              <a:ea typeface="Tahoma" pitchFamily="34" charset="0"/>
              <a:cs typeface="Tahoma" pitchFamily="34" charset="0"/>
            </a:endParaRPr>
          </a:p>
          <a:p>
            <a:r>
              <a:rPr lang="id-ID" sz="2800" dirty="0" smtClean="0">
                <a:latin typeface="Tahoma" pitchFamily="34" charset="0"/>
                <a:ea typeface="Tahoma" pitchFamily="34" charset="0"/>
                <a:cs typeface="Tahoma" pitchFamily="34" charset="0"/>
              </a:rPr>
              <a:t>Non matik</a:t>
            </a:r>
          </a:p>
          <a:p>
            <a:r>
              <a:rPr lang="id-ID" dirty="0" smtClean="0">
                <a:latin typeface="Tahoma" pitchFamily="34" charset="0"/>
                <a:ea typeface="Tahoma" pitchFamily="34" charset="0"/>
                <a:cs typeface="Tahoma" pitchFamily="34" charset="0"/>
              </a:rPr>
              <a:t>Spesial edisi</a:t>
            </a:r>
            <a:endParaRPr lang="id-ID" sz="2800" dirty="0" smtClean="0">
              <a:latin typeface="Tahoma" pitchFamily="34" charset="0"/>
              <a:ea typeface="Tahoma" pitchFamily="34" charset="0"/>
              <a:cs typeface="Tahoma" pitchFamily="34" charset="0"/>
            </a:endParaRPr>
          </a:p>
          <a:p>
            <a:pPr marL="137160" indent="0">
              <a:buNone/>
            </a:pPr>
            <a:r>
              <a:rPr lang="id-ID" dirty="0" smtClean="0">
                <a:latin typeface="Tahoma" pitchFamily="34" charset="0"/>
                <a:ea typeface="Tahoma" pitchFamily="34" charset="0"/>
                <a:cs typeface="Tahoma" pitchFamily="34" charset="0"/>
              </a:rPr>
              <a:t>     </a:t>
            </a:r>
            <a:r>
              <a:rPr lang="id-ID" sz="2800" dirty="0" smtClean="0">
                <a:latin typeface="Tahoma" pitchFamily="34" charset="0"/>
                <a:ea typeface="Tahoma" pitchFamily="34" charset="0"/>
                <a:cs typeface="Tahoma" pitchFamily="34" charset="0"/>
              </a:rPr>
              <a:t> Perubahan harga didasarkan pada jenis monitor yang dipilih. Kotak cek akan digunakan untuk mencatat informasi mengenai diskon</a:t>
            </a:r>
            <a:r>
              <a:rPr lang="id-ID" dirty="0" smtClean="0">
                <a:latin typeface="Tahoma" pitchFamily="34" charset="0"/>
                <a:ea typeface="Tahoma" pitchFamily="34" charset="0"/>
                <a:cs typeface="Tahoma" pitchFamily="34" charset="0"/>
              </a:rPr>
              <a:t> dan tidak ada diskon</a:t>
            </a:r>
            <a:r>
              <a:rPr lang="id-ID" sz="2800" dirty="0" smtClean="0">
                <a:latin typeface="Tahoma" pitchFamily="34" charset="0"/>
                <a:ea typeface="Tahoma" pitchFamily="34" charset="0"/>
                <a:cs typeface="Tahoma" pitchFamily="34" charset="0"/>
              </a:rPr>
              <a:t>.</a:t>
            </a:r>
          </a:p>
          <a:p>
            <a:pPr marL="137160" indent="0">
              <a:buNone/>
            </a:pPr>
            <a:r>
              <a:rPr lang="id-ID" dirty="0">
                <a:latin typeface="Tahoma" pitchFamily="34" charset="0"/>
                <a:ea typeface="Tahoma" pitchFamily="34" charset="0"/>
                <a:cs typeface="Tahoma" pitchFamily="34" charset="0"/>
              </a:rPr>
              <a:t> </a:t>
            </a:r>
            <a:r>
              <a:rPr lang="id-ID" dirty="0" smtClean="0">
                <a:latin typeface="Tahoma" pitchFamily="34" charset="0"/>
                <a:ea typeface="Tahoma" pitchFamily="34" charset="0"/>
                <a:cs typeface="Tahoma" pitchFamily="34" charset="0"/>
              </a:rPr>
              <a:t>     </a:t>
            </a:r>
            <a:r>
              <a:rPr lang="id-ID" sz="2800" dirty="0" smtClean="0">
                <a:latin typeface="Tahoma" pitchFamily="34" charset="0"/>
                <a:ea typeface="Tahoma" pitchFamily="34" charset="0"/>
                <a:cs typeface="Tahoma" pitchFamily="34" charset="0"/>
              </a:rPr>
              <a:t>Pilihlah lembar data “</a:t>
            </a:r>
            <a:r>
              <a:rPr lang="id-ID" dirty="0" smtClean="0">
                <a:latin typeface="Tahoma" pitchFamily="34" charset="0"/>
                <a:ea typeface="Tahoma" pitchFamily="34" charset="0"/>
                <a:cs typeface="Tahoma" pitchFamily="34" charset="0"/>
              </a:rPr>
              <a:t>Harga</a:t>
            </a:r>
            <a:r>
              <a:rPr lang="id-ID" sz="2800" dirty="0" smtClean="0">
                <a:latin typeface="Tahoma" pitchFamily="34" charset="0"/>
                <a:ea typeface="Tahoma" pitchFamily="34" charset="0"/>
                <a:cs typeface="Tahoma" pitchFamily="34" charset="0"/>
              </a:rPr>
              <a:t>” dan masukan nilai yang ditunjukan dalam Figur P.82. </a:t>
            </a:r>
            <a:r>
              <a:rPr lang="id-ID" sz="2800" i="1" dirty="0" smtClean="0">
                <a:latin typeface="Tahoma" pitchFamily="34" charset="0"/>
                <a:ea typeface="Tahoma" pitchFamily="34" charset="0"/>
                <a:cs typeface="Tahoma" pitchFamily="34" charset="0"/>
              </a:rPr>
              <a:t>Anda harus memasukan nilai ke dalam sel yang benar, karena instruksi berikut dibuat berdasarkan asumsi bahwa lokasi pilihan-pilihan data yang disimpan berkaitan dengan sel-sel dalam figur P.82.</a:t>
            </a:r>
            <a:endParaRPr lang="id-ID" sz="2800" i="1"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1593197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1383</Words>
  <Application>Microsoft Office PowerPoint</Application>
  <PresentationFormat>On-screen Show (4:3)</PresentationFormat>
  <Paragraphs>156</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Apex</vt:lpstr>
      <vt:lpstr>SPREADSHEET DENGAN PENYIMPAN DATA-CONTOH COLLEGE COMPUTING</vt:lpstr>
      <vt:lpstr>Nama kelompok :</vt:lpstr>
      <vt:lpstr>TUJUAN PEMBELAJARAN</vt:lpstr>
      <vt:lpstr>Pendahuluan</vt:lpstr>
      <vt:lpstr>Slide 5</vt:lpstr>
      <vt:lpstr>Figur P8.1 Contoh Deler Motor lembar data “Motor”</vt:lpstr>
      <vt:lpstr>LEMBAR DATA HARGA</vt:lpstr>
      <vt:lpstr>Figur P8.2  Contoh Deler Motor Lembar data Harga (harga)</vt:lpstr>
      <vt:lpstr>Slide 9</vt:lpstr>
      <vt:lpstr>LEMBAR DATA MOTOR</vt:lpstr>
      <vt:lpstr>Slide 11</vt:lpstr>
      <vt:lpstr>MENGATUR TINGGI BARIS</vt:lpstr>
      <vt:lpstr>Slide 13</vt:lpstr>
      <vt:lpstr>Figur P8.3 Memilih toolbar Formulir</vt:lpstr>
      <vt:lpstr>Slide 15</vt:lpstr>
      <vt:lpstr>Pastikan anda berada dalam lembar data “Computers”</vt:lpstr>
      <vt:lpstr>Figur P8.5 Kotak menu Drop down dengan Handel</vt:lpstr>
      <vt:lpstr>Slide 18</vt:lpstr>
      <vt:lpstr>Slide 19</vt:lpstr>
      <vt:lpstr>Figur P.86 Kontrol Format untuk menu Drop-down</vt:lpstr>
      <vt:lpstr>Slide 21</vt:lpstr>
      <vt:lpstr>Slide 22</vt:lpstr>
      <vt:lpstr>Slide 23</vt:lpstr>
      <vt:lpstr>Slide 24</vt:lpstr>
      <vt:lpstr>Slide 25</vt:lpstr>
      <vt:lpstr>Slide 26</vt:lpstr>
      <vt:lpstr>MENGHITUNG NILAI BERDASARKAN PILIHAN</vt:lpstr>
      <vt:lpstr>Slide 28</vt:lpstr>
      <vt:lpstr>Figur P8.11 Contoh Fungsi Choose</vt:lpstr>
      <vt:lpstr>Slide 30</vt:lpstr>
      <vt:lpstr>Slide 31</vt:lpstr>
      <vt:lpstr>Figur P8.12 Menghitung Diskon</vt:lpstr>
      <vt:lpstr>Slide 33</vt:lpstr>
      <vt:lpstr>Slide 34</vt:lpstr>
      <vt:lpstr>MEMILIH PENAWARAN YANG TERBAIK</vt:lpstr>
      <vt:lpstr>Slide 36</vt:lpstr>
      <vt:lpstr>Figur P8.13 Langkah untuk mulai mereka makro</vt:lpstr>
      <vt:lpstr>Slide 38</vt:lpstr>
      <vt:lpstr>Slide 39</vt:lpstr>
      <vt:lpstr>Figur P8.14 Langkah Mengakhiri Perekaman Makro </vt:lpstr>
      <vt:lpstr>Slide 41</vt:lpstr>
      <vt:lpstr>MENYIMPAN DAN MENGEDIT CONTOH</vt:lpstr>
      <vt:lpstr>Slide 43</vt:lpstr>
      <vt:lpstr>Slide 44</vt:lpstr>
      <vt:lpstr>Slide 45</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Budi SH</dc:creator>
  <cp:lastModifiedBy>Acer</cp:lastModifiedBy>
  <cp:revision>69</cp:revision>
  <dcterms:created xsi:type="dcterms:W3CDTF">2012-10-02T06:01:40Z</dcterms:created>
  <dcterms:modified xsi:type="dcterms:W3CDTF">2013-12-12T08:38:50Z</dcterms:modified>
</cp:coreProperties>
</file>