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6"/>
  </p:notesMasterIdLst>
  <p:sldIdLst>
    <p:sldId id="1167" r:id="rId3"/>
    <p:sldId id="1168" r:id="rId4"/>
    <p:sldId id="1169" r:id="rId5"/>
    <p:sldId id="1170" r:id="rId6"/>
    <p:sldId id="1171" r:id="rId7"/>
    <p:sldId id="1070" r:id="rId8"/>
    <p:sldId id="1172" r:id="rId9"/>
    <p:sldId id="1173" r:id="rId10"/>
    <p:sldId id="1180" r:id="rId11"/>
    <p:sldId id="1175" r:id="rId12"/>
    <p:sldId id="1176" r:id="rId13"/>
    <p:sldId id="1177" r:id="rId14"/>
    <p:sldId id="11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BCAA4-98AF-4AEF-946A-F3D8D141471E}" v="18" dt="2020-10-27T16:22:57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62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Fike" userId="5c45a6d57a602c52" providerId="LiveId" clId="{B23BCAA4-98AF-4AEF-946A-F3D8D141471E}"/>
    <pc:docChg chg="undo custSel modSld">
      <pc:chgData name="Robert Fike" userId="5c45a6d57a602c52" providerId="LiveId" clId="{B23BCAA4-98AF-4AEF-946A-F3D8D141471E}" dt="2020-10-27T21:06:10.469" v="180" actId="6549"/>
      <pc:docMkLst>
        <pc:docMk/>
      </pc:docMkLst>
      <pc:sldChg chg="modNotes">
        <pc:chgData name="Robert Fike" userId="5c45a6d57a602c52" providerId="LiveId" clId="{B23BCAA4-98AF-4AEF-946A-F3D8D141471E}" dt="2020-10-27T16:25:18.371" v="106" actId="948"/>
        <pc:sldMkLst>
          <pc:docMk/>
          <pc:sldMk cId="1732806424" sldId="1070"/>
        </pc:sldMkLst>
      </pc:sldChg>
      <pc:sldChg chg="modNotes">
        <pc:chgData name="Robert Fike" userId="5c45a6d57a602c52" providerId="LiveId" clId="{B23BCAA4-98AF-4AEF-946A-F3D8D141471E}" dt="2020-10-26T18:57:25.418" v="10" actId="14100"/>
        <pc:sldMkLst>
          <pc:docMk/>
          <pc:sldMk cId="806145117" sldId="1167"/>
        </pc:sldMkLst>
      </pc:sldChg>
      <pc:sldChg chg="modNotes">
        <pc:chgData name="Robert Fike" userId="5c45a6d57a602c52" providerId="LiveId" clId="{B23BCAA4-98AF-4AEF-946A-F3D8D141471E}" dt="2020-10-26T19:01:13.682" v="21" actId="6549"/>
        <pc:sldMkLst>
          <pc:docMk/>
          <pc:sldMk cId="4164190005" sldId="1168"/>
        </pc:sldMkLst>
      </pc:sldChg>
      <pc:sldChg chg="modNotes">
        <pc:chgData name="Robert Fike" userId="5c45a6d57a602c52" providerId="LiveId" clId="{B23BCAA4-98AF-4AEF-946A-F3D8D141471E}" dt="2020-10-26T19:03:34.671" v="37" actId="6549"/>
        <pc:sldMkLst>
          <pc:docMk/>
          <pc:sldMk cId="228609945" sldId="1169"/>
        </pc:sldMkLst>
      </pc:sldChg>
      <pc:sldChg chg="modNotes">
        <pc:chgData name="Robert Fike" userId="5c45a6d57a602c52" providerId="LiveId" clId="{B23BCAA4-98AF-4AEF-946A-F3D8D141471E}" dt="2020-10-27T16:19:42.160" v="75" actId="6549"/>
        <pc:sldMkLst>
          <pc:docMk/>
          <pc:sldMk cId="1772779511" sldId="1170"/>
        </pc:sldMkLst>
      </pc:sldChg>
      <pc:sldChg chg="modNotes">
        <pc:chgData name="Robert Fike" userId="5c45a6d57a602c52" providerId="LiveId" clId="{B23BCAA4-98AF-4AEF-946A-F3D8D141471E}" dt="2020-10-27T16:22:44.256" v="86" actId="6549"/>
        <pc:sldMkLst>
          <pc:docMk/>
          <pc:sldMk cId="1784883278" sldId="1171"/>
        </pc:sldMkLst>
      </pc:sldChg>
      <pc:sldChg chg="modNotes">
        <pc:chgData name="Robert Fike" userId="5c45a6d57a602c52" providerId="LiveId" clId="{B23BCAA4-98AF-4AEF-946A-F3D8D141471E}" dt="2020-10-27T16:28:47.579" v="124" actId="948"/>
        <pc:sldMkLst>
          <pc:docMk/>
          <pc:sldMk cId="2679749472" sldId="1172"/>
        </pc:sldMkLst>
      </pc:sldChg>
      <pc:sldChg chg="modNotes">
        <pc:chgData name="Robert Fike" userId="5c45a6d57a602c52" providerId="LiveId" clId="{B23BCAA4-98AF-4AEF-946A-F3D8D141471E}" dt="2020-10-27T16:29:24.877" v="130" actId="6549"/>
        <pc:sldMkLst>
          <pc:docMk/>
          <pc:sldMk cId="1336040044" sldId="1173"/>
        </pc:sldMkLst>
      </pc:sldChg>
      <pc:sldChg chg="modNotes">
        <pc:chgData name="Robert Fike" userId="5c45a6d57a602c52" providerId="LiveId" clId="{B23BCAA4-98AF-4AEF-946A-F3D8D141471E}" dt="2020-10-27T21:06:10.469" v="180" actId="6549"/>
        <pc:sldMkLst>
          <pc:docMk/>
          <pc:sldMk cId="538369248" sldId="1175"/>
        </pc:sldMkLst>
      </pc:sldChg>
      <pc:sldChg chg="modNotes">
        <pc:chgData name="Robert Fike" userId="5c45a6d57a602c52" providerId="LiveId" clId="{B23BCAA4-98AF-4AEF-946A-F3D8D141471E}" dt="2020-10-27T16:42:54.463" v="177" actId="6549"/>
        <pc:sldMkLst>
          <pc:docMk/>
          <pc:sldMk cId="836022084" sldId="1177"/>
        </pc:sldMkLst>
      </pc:sldChg>
      <pc:sldChg chg="modNotes">
        <pc:chgData name="Robert Fike" userId="5c45a6d57a602c52" providerId="LiveId" clId="{B23BCAA4-98AF-4AEF-946A-F3D8D141471E}" dt="2020-10-27T16:43:32.587" v="179" actId="20577"/>
        <pc:sldMkLst>
          <pc:docMk/>
          <pc:sldMk cId="2347488099" sldId="1178"/>
        </pc:sldMkLst>
      </pc:sldChg>
      <pc:sldChg chg="modNotes">
        <pc:chgData name="Robert Fike" userId="5c45a6d57a602c52" providerId="LiveId" clId="{B23BCAA4-98AF-4AEF-946A-F3D8D141471E}" dt="2020-10-27T16:33:49.050" v="145" actId="948"/>
        <pc:sldMkLst>
          <pc:docMk/>
          <pc:sldMk cId="2329131034" sldId="11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AA72A-EAFB-4FAB-81A7-1E71BC5CB5FA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6AFB0-E4B4-4CE2-8CB2-65A4772CB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4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5351" y="3449080"/>
            <a:ext cx="6671062" cy="3600450"/>
          </a:xfrm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Fundamentos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Talleres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Discipulado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Presentación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Reclutamiento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Bienvenida y presentaciones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a los asistentes que tendrá tiempo al final para responder cualquier pregunta.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Comparta su testimonio de cómo Fundamentos ha impactado su iglesia.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testimonio es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16434B-789D-4BAE-A3A7-4D4E98BD6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010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4778" y="3274541"/>
            <a:ext cx="6524368" cy="4726459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Está previsto que se complete entre un año y 18 meses.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El discipulado ocurre de manera cercana, personal, y con el tiempo.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Por lo tanto, el material está diseñado para ser utilizado en el contexto de las relaciones personales.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Está diseñado para ser interactivo a través de preguntas y buscar las respuestas en las Escrituras.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No está destinado a ser utilizado en un formato de conferencia.</a:t>
            </a:r>
            <a:endParaRPr lang="en-US" sz="1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El Material de Discipulado de Fundamentos es gratuito y está disponible en foundationsglobal.com.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16434B-789D-4BAE-A3A7-4D4E98BD6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358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4205" y="4400550"/>
            <a:ext cx="6572207" cy="3600450"/>
          </a:xfrm>
        </p:spPr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What will this training cost you: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to attend the workshops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cost to reproduce materials if your training center is using printed materials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using digital materials, there is no materials cost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transportation, food or lodging expenses 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 churches serve a lunch and provide coffee and snacks and ask for a donation to cover the cost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training centers take an offering to help cover the costs of the trainer.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16434B-789D-4BAE-A3A7-4D4E98BD6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876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0703" y="3299254"/>
            <a:ext cx="6339015" cy="4701746"/>
          </a:xfrm>
        </p:spPr>
        <p:txBody>
          <a:bodyPr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Metas para los Centros de Entrenamientos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Recuerde que las metas de cada centro de capacitación son 20 pastores capacitados en 4 talleres durante 18 meses.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Comunique esto claramente con los líderes en la presentación de reclutamiento.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774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0639" y="3348681"/>
            <a:ext cx="6586150" cy="4652319"/>
          </a:xfrm>
        </p:spPr>
        <p:txBody>
          <a:bodyPr/>
          <a:lstStyle/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10. ¡Unámonos para terminar la Gran Comisión en nuestro país!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El primer taller está programado para comenzar en </a:t>
            </a:r>
            <a:r>
              <a:rPr lang="es-419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fecha y hora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El primer taller se llevará a cabo en la </a:t>
            </a:r>
            <a:r>
              <a:rPr lang="es-419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ubicación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Puedes registrarte hoy. Dígales dónde está el lugar para </a:t>
            </a:r>
            <a:r>
              <a:rPr lang="es-419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registrarse.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Responder cualquier pregunta o comentario que puedan tener los pastores y líderes.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16434B-789D-4BAE-A3A7-4D4E98BD6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04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75720-E3F3-48DB-A05D-7D08F635DA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2075" y="0"/>
            <a:ext cx="4133850" cy="3100388"/>
          </a:xfrm>
          <a:prstGeom prst="rect">
            <a:avLst/>
          </a:prstGeo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3188043"/>
            <a:ext cx="6856412" cy="48253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Gran Comisión</a:t>
            </a:r>
            <a:br>
              <a:rPr kumimoji="0" lang="es-E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Misión de Cada Iglesia y Cada Creyente</a:t>
            </a:r>
            <a:br>
              <a:rPr kumimoji="0" lang="es-E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Mateo 28:19-20</a:t>
            </a:r>
          </a:p>
          <a:p>
            <a:pPr marL="0" marR="0" lvl="1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Jesús nos dio una misión y un plan: ¡Multiplicar discípulos y terminar la Gran Comisión!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discípulo se vuelve como Jesús (Romanos 8:29)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discípulo hace a otros discípulos (Mateo 28:19)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4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0" y="104775"/>
            <a:ext cx="3717925" cy="278765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497" y="3239015"/>
            <a:ext cx="6771503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s-ES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Línea de Tiempo de la Gran Comisión</a:t>
            </a:r>
          </a:p>
          <a:p>
            <a:pPr marL="228600" marR="0" indent="-114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s-419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28600" marR="0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4. Cuando miramos la línea de tiempo de la Gran Comisión, vemos que Jesús realmente dio la Gran Comisión </a:t>
            </a:r>
            <a:r>
              <a:rPr lang="es-419" sz="1600" b="1" u="sng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cinco</a:t>
            </a:r>
            <a:r>
              <a:rPr lang="es-419" sz="1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veces en cada uno de los Evangelios y en Hechos.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Estas fueron las últimas palabras de Jesús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 Gran Comisión incluye tanto el evangelismo </a:t>
            </a:r>
            <a:r>
              <a:rPr lang="es-419" sz="1600" b="1" u="sng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 </a:t>
            </a:r>
            <a:r>
              <a:rPr lang="es-419" sz="1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el discipulado. Ambos son esenciales si queremos que nuestras iglesias sean fieles en seguir lo que Jesús nos ordenó hacer.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8C17E0B-464A-4B35-BBFB-FB131B36F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75720-E3F3-48DB-A05D-7D08F635DA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6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75720-E3F3-48DB-A05D-7D08F635DA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2075" y="0"/>
            <a:ext cx="4133850" cy="3100388"/>
          </a:xfrm>
          <a:prstGeom prst="rect">
            <a:avLst/>
          </a:prstGeo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3188043"/>
            <a:ext cx="6856412" cy="48253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Gran Comisión se conoce mejor por Mateo 28: 19-20.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Aft>
                <a:spcPts val="600"/>
              </a:spcAft>
            </a:pPr>
            <a:r>
              <a:rPr lang="es-419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es-419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debemos hacer: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Hacer discípulos multiplicadores</a:t>
            </a:r>
            <a:r>
              <a:rPr lang="es-419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Como lo definió Jesús utilizando proceso de Jesús’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Aft>
                <a:spcPts val="600"/>
              </a:spcAft>
            </a:pPr>
            <a:r>
              <a:rPr lang="en-US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Donde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estamos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hacerlo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marR="0" lvl="1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las naciones</a:t>
            </a: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El mundo entero.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Aft>
                <a:spcPts val="600"/>
              </a:spcAft>
            </a:pPr>
            <a:r>
              <a:rPr lang="en-US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debemos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hacerlo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marR="0" lvl="1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</a:t>
            </a:r>
            <a:r>
              <a:rPr lang="es-419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s-419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medida que avanzas por la vida, estés donde estés </a:t>
            </a:r>
          </a:p>
          <a:p>
            <a:pPr marL="742950" marR="0" lvl="1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Bautizando</a:t>
            </a:r>
            <a:r>
              <a:rPr lang="es-419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Discipulado comienza con </a:t>
            </a:r>
            <a:r>
              <a:rPr lang="es-419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Evangelismo</a:t>
            </a:r>
          </a:p>
          <a:p>
            <a:pPr marL="742950" marR="0" lvl="1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Enseñando obediencia a todos </a:t>
            </a: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mandamientos de Jesús: Discipulado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 estoy con vosotros por siempre</a:t>
            </a:r>
            <a:r>
              <a:rPr lang="es-419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Hacer discípulos a través del Poder de Jesús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0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0200" y="149225"/>
            <a:ext cx="3657600" cy="2743200"/>
          </a:xfrm>
          <a:prstGeom prst="rect">
            <a:avLst/>
          </a:prstGeo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81" y="3188043"/>
            <a:ext cx="6708132" cy="52701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indent="-114300">
              <a:spcBef>
                <a:spcPts val="0"/>
              </a:spcBef>
              <a:spcAft>
                <a:spcPts val="6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5. El plan de Jesús para terminar la Gran Comisión es </a:t>
            </a:r>
            <a:r>
              <a:rPr lang="es-419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multiplicar</a:t>
            </a: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discípulos.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Jesús lo modeló para nosotros en Su vida y ministerio (Juan 20:21).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Jesús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Doce Discípulos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Cristianos Obedientes (Discípulos)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Todas las Naciones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Jesús modeló un plan para nosotros donde los discípulos hacen discípulos multiplicadores, no programas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Pablo demuestra el modelo de Jesús en su cargo a Timoteo (2 Timoteo 2:2)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Pablo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Timoteo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Hombres Fieles (Discípulos)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Otros También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¡Los viajes misioneros de Pablo nos demuestran el poder de la multiplicación que solo puede suceder como resultado de un movimiento de discípulos multiplicadores!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E1698F4-4BCB-41B6-A862-C20A5124D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75720-E3F3-48DB-A05D-7D08F635DA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7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0065" y="3200400"/>
            <a:ext cx="6646347" cy="4752976"/>
          </a:xfrm>
        </p:spPr>
        <p:txBody>
          <a:bodyPr/>
          <a:lstStyle/>
          <a:p>
            <a:pPr marL="228600" marR="0" indent="-114300">
              <a:spcAft>
                <a:spcPts val="6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6. Fundamentos no es un programa. </a:t>
            </a:r>
          </a:p>
          <a:p>
            <a:pPr marL="8572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Es una invitación para cada uno de nosotros, como pastores y líderes, a alinear nuestros ministerios con el plan de Jesús para terminar la Gran Comisión.</a:t>
            </a:r>
            <a:endParaRPr lang="en-US" sz="1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572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Recibirá un plan de estudios de discipulado que es gratuito y hará discípulos multiplicadores en su iglesia.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16434B-789D-4BAE-A3A7-4D4E98BD6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0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7709" y="3262184"/>
            <a:ext cx="6658704" cy="4738816"/>
          </a:xfrm>
        </p:spPr>
        <p:txBody>
          <a:bodyPr/>
          <a:lstStyle/>
          <a:p>
            <a:pPr marL="342900" marR="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Recibirá entrenamiento a través de cuatro talleres de un día que lo equiparán a usted y a sus líderes en: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Cómo hacer crecer su iglesia a través del discipulado personal (Taller 1)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Cómo manejar su vida y enfocarse en el crecimiento espiritual personal (Taller 2)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Cómo estudiar la Biblia y predicar lecciones efectivas (Taller 3)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Cómo plantar nuevas iglesias y alcanzar a su país para Cristo (Taller 4)*</a:t>
            </a:r>
          </a:p>
          <a:p>
            <a:pPr marR="0" lvl="1">
              <a:spcAft>
                <a:spcPts val="600"/>
              </a:spcAft>
            </a:pPr>
            <a:endParaRPr lang="es-419" sz="16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El Taller 4 está diseñado para pastores y líderes clave de la iglesia.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16434B-789D-4BAE-A3A7-4D4E98BD6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62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4188" y="228600"/>
            <a:ext cx="3683000" cy="276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5417" y="3175686"/>
            <a:ext cx="6351372" cy="4825314"/>
          </a:xfrm>
        </p:spPr>
        <p:txBody>
          <a:bodyPr/>
          <a:lstStyle/>
          <a:p>
            <a:pPr marL="228600" marR="0" indent="-114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7. Veamos lo que aprenderemos juntos en el Taller 1 porque es el taller central sobre cómo tener un ministerio de multiplicación a través del discipulado: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 Gran Comisión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Nuestra Respuesta a la Gran Comisión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Plan de Discipulado de Fundamentos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Multiplicar Discípulos por Aprendizaje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Cómo Liderar Fundamentos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16434B-789D-4BAE-A3A7-4D4E98BD6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76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0200" y="149225"/>
            <a:ext cx="3657600" cy="27432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7135" y="3274541"/>
            <a:ext cx="6376087" cy="5183659"/>
          </a:xfrm>
        </p:spPr>
        <p:txBody>
          <a:bodyPr/>
          <a:lstStyle/>
          <a:p>
            <a:pPr marL="228600" marR="0" indent="-114300">
              <a:spcBef>
                <a:spcPts val="0"/>
              </a:spcBef>
              <a:spcAft>
                <a:spcPts val="600"/>
              </a:spcAft>
            </a:pPr>
            <a:r>
              <a:rPr lang="es-419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8. El Material de Discipulado de Fundamentos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Consta de una “Fundamentos Guía de Entrenamiento para el Líder” para entrenar a los aprendices sobre cómo liderar Fundamentos </a:t>
            </a:r>
          </a:p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cuatro secciones del material de estudio bíblico de discipulado de las Fundamentos: Venir, Crecer, Servir, Ir.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BD165-D115-47E5-B1A1-E3C12FE467A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E39E3-2680-44CE-A119-58D3E85DD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2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EB5E-731F-4F37-877D-0A035C1F7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5076-8B2C-40C6-BD64-0B9A49E22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10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8301-CD1C-420C-BD1A-988C50C5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0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49BE-4991-4E75-B1EA-08DCDEFF8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41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8E7B5-E8E7-44F7-AB42-C114A9D0C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91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3B93-7BAE-4CEE-B8E6-1D3E906CF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27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82F6-5D00-4CE6-9055-3226E271E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6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B66E-B05F-4117-81E0-9092446BF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48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495DB-82F3-4860-A445-60CAB9A44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0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C806-5D5A-4139-B441-43734CC98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9CB1-A073-45C1-9019-4AEF47B20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29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5AAAC-2398-4CD4-8DA4-D678C1759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50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D094E-DF7E-4E62-845D-4C515743B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3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0591-90DE-4281-B5A2-7121B35A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9CB1-A073-45C1-9019-4AEF47B20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4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E39E3-2680-44CE-A119-58D3E85DD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66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9CB1-A073-45C1-9019-4AEF47B20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59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4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4224-0E36-4D16-BE49-B21294DB8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0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EB5E-731F-4F37-877D-0A035C1F7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04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5076-8B2C-40C6-BD64-0B9A49E22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5811-BF0F-4932-9DB0-2FEFFEBD5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2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8301-CD1C-420C-BD1A-988C50C5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95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49BE-4991-4E75-B1EA-08DCDEFF8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3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8E7B5-E8E7-44F7-AB42-C114A9D0C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41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3B93-7BAE-4CEE-B8E6-1D3E906CF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54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82F6-5D00-4CE6-9055-3226E271E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9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B66E-B05F-4117-81E0-9092446BF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2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495DB-82F3-4860-A445-60CAB9A44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61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C806-5D5A-4139-B441-43734CC98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3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E786-615C-4D51-ACA2-730AF0023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3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9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04BC-5FB9-459F-AC88-0D41263C9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8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CB990-D8A2-438E-BCA1-D8DCBC98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4224-0E36-4D16-BE49-B21294DB8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6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ADCB23-E0C0-4523-8AD6-7DFD0D7DE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ADCB23-E0C0-4523-8AD6-7DFD0D7DE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3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cid:54DA4271-9671-4569-93B9-32F7D939BE3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3BA2CA-1B06-4E14-A2A0-57147FBC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254" y="271462"/>
            <a:ext cx="5317491" cy="2750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5DF9AD-27C6-4215-8D47-A42CCF6A4F59}"/>
              </a:ext>
            </a:extLst>
          </p:cNvPr>
          <p:cNvSpPr txBox="1"/>
          <p:nvPr/>
        </p:nvSpPr>
        <p:spPr>
          <a:xfrm>
            <a:off x="-1" y="3673109"/>
            <a:ext cx="9144000" cy="180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Fundamentos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</a:p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Talleres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Discipulado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4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BA2292C-8D12-42C5-8A06-74E48D4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731"/>
            <a:ext cx="9144000" cy="851348"/>
          </a:xfrm>
        </p:spPr>
        <p:txBody>
          <a:bodyPr/>
          <a:lstStyle/>
          <a:p>
            <a:r>
              <a:rPr lang="en-US" altLang="en-US" sz="3200" dirty="0"/>
              <a:t>Material de </a:t>
            </a:r>
            <a:r>
              <a:rPr lang="en-US" altLang="en-US" sz="3200" dirty="0" err="1"/>
              <a:t>Discipulado</a:t>
            </a:r>
            <a:r>
              <a:rPr lang="en-US" altLang="en-US" sz="3200" dirty="0"/>
              <a:t> de </a:t>
            </a:r>
            <a:r>
              <a:rPr lang="en-US" altLang="en-US" sz="3200" dirty="0" err="1"/>
              <a:t>Fundamentos</a:t>
            </a:r>
            <a:endParaRPr lang="en-US" altLang="en-US" sz="3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C2E864-891E-4F77-AF5D-4BDC93FA9569}"/>
              </a:ext>
            </a:extLst>
          </p:cNvPr>
          <p:cNvSpPr txBox="1"/>
          <p:nvPr/>
        </p:nvSpPr>
        <p:spPr>
          <a:xfrm>
            <a:off x="188259" y="1062163"/>
            <a:ext cx="8955741" cy="329320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Lleva entre 12-18 meses para completar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El discipulado ocurre de manera cercana, personal, y con el tiempo</a:t>
            </a:r>
          </a:p>
          <a:p>
            <a:pPr marL="4572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 U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tilizar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 en el contexto de las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relaciones per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sonales</a:t>
            </a:r>
          </a:p>
          <a:p>
            <a:pPr marL="4572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Diseñado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 para ser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interactivo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través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preguntas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 </a:t>
            </a:r>
          </a:p>
          <a:p>
            <a:pPr marL="228600" indent="-2286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s-ES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No</a:t>
            </a:r>
            <a:r>
              <a:rPr kumimoji="0" lang="es-ES" sz="2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s-ES" sz="2800" b="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está diseñado </a:t>
            </a:r>
            <a:r>
              <a:rPr kumimoji="0" lang="es-ES" sz="2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para ser utilizado como sermones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9CE4EF-E78C-4A13-812F-4F8974C0DAAA}"/>
              </a:ext>
            </a:extLst>
          </p:cNvPr>
          <p:cNvSpPr txBox="1"/>
          <p:nvPr/>
        </p:nvSpPr>
        <p:spPr>
          <a:xfrm>
            <a:off x="0" y="471861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Todo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el material es </a:t>
            </a:r>
            <a:r>
              <a:rPr kumimoji="0" lang="es-ES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gratuito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 foundationsglobal.com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254633-B5DA-4207-82B2-38311DCF7D26}"/>
              </a:ext>
            </a:extLst>
          </p:cNvPr>
          <p:cNvSpPr txBox="1"/>
          <p:nvPr/>
        </p:nvSpPr>
        <p:spPr>
          <a:xfrm>
            <a:off x="0" y="1068320"/>
            <a:ext cx="9144000" cy="4783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Hora de asistir a los talleres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costo de reproducir materiales </a:t>
            </a:r>
          </a:p>
          <a:p>
            <a:pPr marL="746125" marR="0" lvl="1" indent="-288925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usa materiales digitales, no hay costo </a:t>
            </a:r>
          </a:p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Cualquier gasto de transporte, comida, o alojamiento </a:t>
            </a:r>
          </a:p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Algunas iglesias sirven un almuerzo y ofrecen café y refrigerios y piden una donación para cubrir gastos</a:t>
            </a:r>
          </a:p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Algunos centros de entrenamiento aceptan una ofrenda para ayudar a cubrir los gastos del entrenador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7857F-86BE-4827-A913-BA6B3EAC1304}"/>
              </a:ext>
            </a:extLst>
          </p:cNvPr>
          <p:cNvSpPr txBox="1"/>
          <p:nvPr/>
        </p:nvSpPr>
        <p:spPr>
          <a:xfrm>
            <a:off x="0" y="18573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Cuánto le Costará E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Entrenamiento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0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527647-6033-4814-8CA3-8774F374438F}"/>
              </a:ext>
            </a:extLst>
          </p:cNvPr>
          <p:cNvSpPr txBox="1"/>
          <p:nvPr/>
        </p:nvSpPr>
        <p:spPr>
          <a:xfrm>
            <a:off x="0" y="500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Metas para los Centros de Entrenamientos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92F0E7-6185-42BF-B20B-02C37228061B}"/>
              </a:ext>
            </a:extLst>
          </p:cNvPr>
          <p:cNvGrpSpPr/>
          <p:nvPr/>
        </p:nvGrpSpPr>
        <p:grpSpPr>
          <a:xfrm>
            <a:off x="1355041" y="2158971"/>
            <a:ext cx="6433917" cy="2540057"/>
            <a:chOff x="1355041" y="2158971"/>
            <a:chExt cx="6433917" cy="2540057"/>
          </a:xfrm>
        </p:grpSpPr>
        <p:pic>
          <p:nvPicPr>
            <p:cNvPr id="5" name="0565D92B-4D81-423D-8534-DF783F02E0B8">
              <a:extLst>
                <a:ext uri="{FF2B5EF4-FFF2-40B4-BE49-F238E27FC236}">
                  <a16:creationId xmlns:a16="http://schemas.microsoft.com/office/drawing/2014/main" id="{94DA2031-27CB-470D-B5DC-6EB5E87B1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041" y="2158971"/>
              <a:ext cx="6433917" cy="2540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B25779E-8EE1-4425-9906-54C78A272F59}"/>
                </a:ext>
              </a:extLst>
            </p:cNvPr>
            <p:cNvSpPr txBox="1"/>
            <p:nvPr/>
          </p:nvSpPr>
          <p:spPr>
            <a:xfrm>
              <a:off x="1771804" y="4231108"/>
              <a:ext cx="16938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Pastores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297403-DC68-4CE3-BBF4-A5252D3518E2}"/>
                </a:ext>
              </a:extLst>
            </p:cNvPr>
            <p:cNvSpPr txBox="1"/>
            <p:nvPr/>
          </p:nvSpPr>
          <p:spPr>
            <a:xfrm>
              <a:off x="3882455" y="4253343"/>
              <a:ext cx="16938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Talleres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4D8F18-4478-49CF-8C58-43A87C898244}"/>
                </a:ext>
              </a:extLst>
            </p:cNvPr>
            <p:cNvSpPr txBox="1"/>
            <p:nvPr/>
          </p:nvSpPr>
          <p:spPr>
            <a:xfrm>
              <a:off x="5993106" y="4268141"/>
              <a:ext cx="16938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02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5098B6-15B6-4302-9337-3FE4BD3E4E0F}"/>
              </a:ext>
            </a:extLst>
          </p:cNvPr>
          <p:cNvSpPr txBox="1"/>
          <p:nvPr/>
        </p:nvSpPr>
        <p:spPr>
          <a:xfrm>
            <a:off x="0" y="0"/>
            <a:ext cx="9143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¡Unámonos para terminar la Gran Comisión en nuestro país!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B6287-16CA-4FBF-A1E1-D593C5D5A322}"/>
              </a:ext>
            </a:extLst>
          </p:cNvPr>
          <p:cNvSpPr txBox="1"/>
          <p:nvPr/>
        </p:nvSpPr>
        <p:spPr>
          <a:xfrm>
            <a:off x="487680" y="1918964"/>
            <a:ext cx="8321040" cy="10412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primer taller está programado para comenzar en </a:t>
            </a:r>
            <a:r>
              <a:rPr kumimoji="0" lang="es-E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 y Hora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CE7DE5-D593-4351-A04D-8A5F8D3C2157}"/>
              </a:ext>
            </a:extLst>
          </p:cNvPr>
          <p:cNvSpPr txBox="1"/>
          <p:nvPr/>
        </p:nvSpPr>
        <p:spPr>
          <a:xfrm>
            <a:off x="1700212" y="3309515"/>
            <a:ext cx="6331267" cy="10412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primer taller se llevará a cabo en la </a:t>
            </a:r>
            <a:r>
              <a:rPr kumimoji="0" lang="es-E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kumimoji="0" lang="es-E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bicación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231C4-3C7F-4B1A-854F-515A3ADA7B68}"/>
              </a:ext>
            </a:extLst>
          </p:cNvPr>
          <p:cNvSpPr txBox="1"/>
          <p:nvPr/>
        </p:nvSpPr>
        <p:spPr>
          <a:xfrm>
            <a:off x="2125976" y="4700066"/>
            <a:ext cx="4892045" cy="869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Regístrate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hoy!</a:t>
            </a:r>
          </a:p>
        </p:txBody>
      </p:sp>
    </p:spTree>
    <p:extLst>
      <p:ext uri="{BB962C8B-B14F-4D97-AF65-F5344CB8AC3E}">
        <p14:creationId xmlns:p14="http://schemas.microsoft.com/office/powerpoint/2010/main" val="23474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2"/>
            <a:ext cx="9144000" cy="1193800"/>
          </a:xfrm>
          <a:ln>
            <a:noFill/>
          </a:ln>
        </p:spPr>
        <p:txBody>
          <a:bodyPr/>
          <a:lstStyle/>
          <a:p>
            <a:r>
              <a:rPr lang="en-US" altLang="en-US" sz="3200" dirty="0">
                <a:ln w="6350">
                  <a:noFill/>
                </a:ln>
                <a:effectLst/>
              </a:rPr>
              <a:t> </a:t>
            </a:r>
            <a:r>
              <a:rPr lang="es-ES" altLang="en-US" sz="3200" dirty="0">
                <a:ln w="6350">
                  <a:noFill/>
                </a:ln>
                <a:effectLst/>
              </a:rPr>
              <a:t>La Gran Comisión</a:t>
            </a:r>
            <a:br>
              <a:rPr lang="es-ES" altLang="en-US" dirty="0">
                <a:ln w="6350">
                  <a:noFill/>
                </a:ln>
                <a:effectLst/>
              </a:rPr>
            </a:br>
            <a:r>
              <a:rPr lang="es-ES" altLang="en-US" sz="3200" b="0" dirty="0">
                <a:ln w="6350">
                  <a:noFill/>
                </a:ln>
                <a:solidFill>
                  <a:srgbClr val="FFFF00"/>
                </a:solidFill>
                <a:effectLst/>
              </a:rPr>
              <a:t>La Misión de Cada Iglesia y Cada Creyente</a:t>
            </a:r>
            <a:br>
              <a:rPr lang="en-US" altLang="en-US" dirty="0">
                <a:ln w="6350">
                  <a:noFill/>
                </a:ln>
                <a:effectLst/>
              </a:rPr>
            </a:br>
            <a:r>
              <a:rPr lang="en-US" altLang="en-US" sz="2800" b="0" dirty="0">
                <a:ln w="6350">
                  <a:noFill/>
                </a:ln>
                <a:effectLst/>
              </a:rPr>
              <a:t>Mateo 28:19-20</a:t>
            </a:r>
            <a:endParaRPr lang="en-US" altLang="en-US" sz="2000" b="0" dirty="0">
              <a:ln w="6350">
                <a:noFill/>
              </a:ln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FB882-83E4-45D5-9CED-57AF20F98D9A}"/>
              </a:ext>
            </a:extLst>
          </p:cNvPr>
          <p:cNvSpPr txBox="1"/>
          <p:nvPr/>
        </p:nvSpPr>
        <p:spPr>
          <a:xfrm>
            <a:off x="209863" y="1944160"/>
            <a:ext cx="8934138" cy="279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 nos dio una misión y un plan: </a:t>
            </a:r>
          </a:p>
          <a:p>
            <a:pPr marL="0" marR="0" lvl="1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¡Multiplicar discípulos y terminar la Gran Comisión!</a:t>
            </a:r>
          </a:p>
          <a:p>
            <a:pPr marL="0" marR="0" lvl="1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1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1" indent="-28575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discípulo se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vuelve como Jesús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(Romanos 8:29)</a:t>
            </a:r>
          </a:p>
          <a:p>
            <a:pPr marL="285750" marR="0" lvl="1" indent="-28575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discípulo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 a otros discípulos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(Mateo 28:19)</a:t>
            </a:r>
          </a:p>
        </p:txBody>
      </p:sp>
    </p:spTree>
    <p:extLst>
      <p:ext uri="{BB962C8B-B14F-4D97-AF65-F5344CB8AC3E}">
        <p14:creationId xmlns:p14="http://schemas.microsoft.com/office/powerpoint/2010/main" val="416419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s-ES" altLang="en-US" sz="3200" dirty="0"/>
              <a:t>Línea de Tiempo de la Gran Comisión</a:t>
            </a:r>
            <a:endParaRPr lang="en-US" altLang="en-US" sz="2800" dirty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8740" y="942265"/>
            <a:ext cx="9085260" cy="5297487"/>
            <a:chOff x="92077" y="773839"/>
            <a:chExt cx="9085261" cy="5297487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7466976" y="773839"/>
              <a:ext cx="1710362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Hechos 1</a:t>
              </a:r>
            </a:p>
          </p:txBody>
        </p:sp>
        <p:sp>
          <p:nvSpPr>
            <p:cNvPr id="23559" name="AutoShape 7"/>
            <p:cNvSpPr>
              <a:spLocks/>
            </p:cNvSpPr>
            <p:nvPr/>
          </p:nvSpPr>
          <p:spPr bwMode="auto">
            <a:xfrm rot="16200000">
              <a:off x="1346006" y="2782967"/>
              <a:ext cx="447814" cy="1377950"/>
            </a:xfrm>
            <a:prstGeom prst="leftBracket">
              <a:avLst>
                <a:gd name="adj" fmla="val 138438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2247900" y="3296376"/>
              <a:ext cx="6284913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747713" y="1747771"/>
              <a:ext cx="323850" cy="1474787"/>
            </a:xfrm>
            <a:prstGeom prst="rect">
              <a:avLst/>
            </a:prstGeom>
            <a:solidFill>
              <a:srgbClr val="99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blipFill>
                  <a:blip r:embed="rId3"/>
                  <a:tile tx="0" ty="0" sx="100000" sy="100000" flip="none" algn="tl"/>
                </a:blipFill>
                <a:effectLst/>
                <a:uLnTx/>
                <a:uFillTx/>
                <a:latin typeface="Arial" pitchFamily="34" charset="0"/>
                <a:ea typeface="+mn-ea"/>
                <a:cs typeface="Arial" charset="0"/>
              </a:endParaRPr>
            </a:p>
          </p:txBody>
        </p:sp>
        <p:sp>
          <p:nvSpPr>
            <p:cNvPr id="23562" name="Rectangle 11"/>
            <p:cNvSpPr>
              <a:spLocks noChangeArrowheads="1"/>
            </p:cNvSpPr>
            <p:nvPr/>
          </p:nvSpPr>
          <p:spPr bwMode="auto">
            <a:xfrm>
              <a:off x="277814" y="2111028"/>
              <a:ext cx="1273175" cy="294623"/>
            </a:xfrm>
            <a:prstGeom prst="rect">
              <a:avLst/>
            </a:prstGeom>
            <a:solidFill>
              <a:srgbClr val="99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3" name="Line 12"/>
            <p:cNvSpPr>
              <a:spLocks noChangeShapeType="1"/>
            </p:cNvSpPr>
            <p:nvPr/>
          </p:nvSpPr>
          <p:spPr bwMode="auto">
            <a:xfrm>
              <a:off x="889920" y="3459888"/>
              <a:ext cx="12193" cy="186221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4" name="Line 13"/>
            <p:cNvSpPr>
              <a:spLocks noChangeShapeType="1"/>
            </p:cNvSpPr>
            <p:nvPr/>
          </p:nvSpPr>
          <p:spPr bwMode="auto">
            <a:xfrm flipH="1">
              <a:off x="2271713" y="3513784"/>
              <a:ext cx="15207" cy="13685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5" name="Line 14"/>
            <p:cNvSpPr>
              <a:spLocks noChangeShapeType="1"/>
            </p:cNvSpPr>
            <p:nvPr/>
          </p:nvSpPr>
          <p:spPr bwMode="auto">
            <a:xfrm>
              <a:off x="8458200" y="3378926"/>
              <a:ext cx="0" cy="9620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6" name="Line 15"/>
            <p:cNvSpPr>
              <a:spLocks noChangeShapeType="1"/>
            </p:cNvSpPr>
            <p:nvPr/>
          </p:nvSpPr>
          <p:spPr bwMode="auto">
            <a:xfrm flipH="1">
              <a:off x="2271713" y="4080601"/>
              <a:ext cx="23717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67" name="Text Box 16"/>
            <p:cNvSpPr txBox="1">
              <a:spLocks noChangeArrowheads="1"/>
            </p:cNvSpPr>
            <p:nvPr/>
          </p:nvSpPr>
          <p:spPr bwMode="auto">
            <a:xfrm>
              <a:off x="4608513" y="3820251"/>
              <a:ext cx="1506537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40 Dias</a:t>
              </a:r>
            </a:p>
          </p:txBody>
        </p:sp>
        <p:sp>
          <p:nvSpPr>
            <p:cNvPr id="23568" name="Text Box 17"/>
            <p:cNvSpPr txBox="1">
              <a:spLocks noChangeArrowheads="1"/>
            </p:cNvSpPr>
            <p:nvPr/>
          </p:nvSpPr>
          <p:spPr bwMode="auto">
            <a:xfrm>
              <a:off x="909638" y="3809138"/>
              <a:ext cx="13970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3 Dias</a:t>
              </a:r>
            </a:p>
          </p:txBody>
        </p:sp>
        <p:sp>
          <p:nvSpPr>
            <p:cNvPr id="23569" name="Line 18"/>
            <p:cNvSpPr>
              <a:spLocks noChangeShapeType="1"/>
            </p:cNvSpPr>
            <p:nvPr/>
          </p:nvSpPr>
          <p:spPr bwMode="auto">
            <a:xfrm>
              <a:off x="6115050" y="4080601"/>
              <a:ext cx="23590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0" name="Line 19"/>
            <p:cNvSpPr>
              <a:spLocks noChangeShapeType="1"/>
            </p:cNvSpPr>
            <p:nvPr/>
          </p:nvSpPr>
          <p:spPr bwMode="auto">
            <a:xfrm flipH="1" flipV="1">
              <a:off x="8408988" y="1269139"/>
              <a:ext cx="42862" cy="19780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1" name="Line 20"/>
            <p:cNvSpPr>
              <a:spLocks noChangeShapeType="1"/>
            </p:cNvSpPr>
            <p:nvPr/>
          </p:nvSpPr>
          <p:spPr bwMode="auto">
            <a:xfrm flipV="1">
              <a:off x="2697163" y="1814003"/>
              <a:ext cx="0" cy="144268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2" name="Line 21"/>
            <p:cNvSpPr>
              <a:spLocks noChangeShapeType="1"/>
            </p:cNvSpPr>
            <p:nvPr/>
          </p:nvSpPr>
          <p:spPr bwMode="auto">
            <a:xfrm flipH="1" flipV="1">
              <a:off x="5432422" y="1774314"/>
              <a:ext cx="1" cy="14696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3" name="Line 22"/>
            <p:cNvSpPr>
              <a:spLocks noChangeShapeType="1"/>
            </p:cNvSpPr>
            <p:nvPr/>
          </p:nvSpPr>
          <p:spPr bwMode="auto">
            <a:xfrm flipH="1" flipV="1">
              <a:off x="6988970" y="2582835"/>
              <a:ext cx="11114" cy="6492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4" name="Text Box 23"/>
            <p:cNvSpPr txBox="1">
              <a:spLocks noChangeArrowheads="1"/>
            </p:cNvSpPr>
            <p:nvPr/>
          </p:nvSpPr>
          <p:spPr bwMode="auto">
            <a:xfrm>
              <a:off x="1793876" y="1242503"/>
              <a:ext cx="1634328" cy="53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Juan 20</a:t>
              </a:r>
            </a:p>
          </p:txBody>
        </p:sp>
        <p:sp>
          <p:nvSpPr>
            <p:cNvPr id="23575" name="Text Box 25"/>
            <p:cNvSpPr txBox="1">
              <a:spLocks noChangeArrowheads="1"/>
            </p:cNvSpPr>
            <p:nvPr/>
          </p:nvSpPr>
          <p:spPr bwMode="auto">
            <a:xfrm>
              <a:off x="3065525" y="2006707"/>
              <a:ext cx="1957389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Marcos 16</a:t>
              </a:r>
            </a:p>
          </p:txBody>
        </p:sp>
        <p:sp>
          <p:nvSpPr>
            <p:cNvPr id="23576" name="Rectangle 26"/>
            <p:cNvSpPr>
              <a:spLocks noChangeArrowheads="1"/>
            </p:cNvSpPr>
            <p:nvPr/>
          </p:nvSpPr>
          <p:spPr bwMode="auto">
            <a:xfrm>
              <a:off x="6084793" y="2078762"/>
              <a:ext cx="1710362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Lucas 24</a:t>
              </a:r>
            </a:p>
          </p:txBody>
        </p:sp>
        <p:sp>
          <p:nvSpPr>
            <p:cNvPr id="23577" name="Rectangle 27"/>
            <p:cNvSpPr>
              <a:spLocks noChangeArrowheads="1"/>
            </p:cNvSpPr>
            <p:nvPr/>
          </p:nvSpPr>
          <p:spPr bwMode="auto">
            <a:xfrm>
              <a:off x="4613407" y="1269139"/>
              <a:ext cx="1710362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Mateo 28</a:t>
              </a:r>
            </a:p>
          </p:txBody>
        </p:sp>
        <p:sp>
          <p:nvSpPr>
            <p:cNvPr id="23578" name="Text Box 28"/>
            <p:cNvSpPr txBox="1">
              <a:spLocks noChangeArrowheads="1"/>
            </p:cNvSpPr>
            <p:nvPr/>
          </p:nvSpPr>
          <p:spPr bwMode="auto">
            <a:xfrm>
              <a:off x="92077" y="5539514"/>
              <a:ext cx="2371724" cy="53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Crucifixión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79" name="Text Box 29"/>
            <p:cNvSpPr txBox="1">
              <a:spLocks noChangeArrowheads="1"/>
            </p:cNvSpPr>
            <p:nvPr/>
          </p:nvSpPr>
          <p:spPr bwMode="auto">
            <a:xfrm>
              <a:off x="6823076" y="4350476"/>
              <a:ext cx="2320924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Ascensión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80" name="Rectangle 30"/>
            <p:cNvSpPr>
              <a:spLocks noChangeArrowheads="1"/>
            </p:cNvSpPr>
            <p:nvPr/>
          </p:nvSpPr>
          <p:spPr bwMode="auto">
            <a:xfrm>
              <a:off x="1100140" y="4791882"/>
              <a:ext cx="2727321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Resurección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81" name="Line 31"/>
            <p:cNvSpPr>
              <a:spLocks noChangeShapeType="1"/>
            </p:cNvSpPr>
            <p:nvPr/>
          </p:nvSpPr>
          <p:spPr bwMode="auto">
            <a:xfrm flipH="1" flipV="1">
              <a:off x="4006848" y="2521676"/>
              <a:ext cx="11113" cy="73501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84" name="Cloud Callout 32"/>
            <p:cNvSpPr>
              <a:spLocks noChangeArrowheads="1"/>
            </p:cNvSpPr>
            <p:nvPr/>
          </p:nvSpPr>
          <p:spPr bwMode="auto">
            <a:xfrm>
              <a:off x="7902575" y="2050189"/>
              <a:ext cx="1019175" cy="771525"/>
            </a:xfrm>
            <a:prstGeom prst="cloudCallout">
              <a:avLst>
                <a:gd name="adj1" fmla="val -15704"/>
                <a:gd name="adj2" fmla="val 43856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2373EF5-F48C-4FF4-97C5-A7FE2E99F835}"/>
              </a:ext>
            </a:extLst>
          </p:cNvPr>
          <p:cNvSpPr txBox="1"/>
          <p:nvPr/>
        </p:nvSpPr>
        <p:spPr>
          <a:xfrm>
            <a:off x="4235197" y="5438139"/>
            <a:ext cx="49566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Dado 5 veces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Después de su resurrección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EB0555E9-F3C9-42BA-B8F1-477D6E19F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199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 Gran Comisión </a:t>
            </a:r>
            <a:br>
              <a:rPr kumimoji="0" lang="es-E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Mateo 28: 19-20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C85FF-BC25-43DE-B01B-12E92B1680EA}"/>
              </a:ext>
            </a:extLst>
          </p:cNvPr>
          <p:cNvSpPr txBox="1"/>
          <p:nvPr/>
        </p:nvSpPr>
        <p:spPr>
          <a:xfrm>
            <a:off x="1094282" y="1255210"/>
            <a:ext cx="804971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800" b="0" i="0" u="none" strike="noStrike" kern="0" cap="none" spc="0" normalizeH="0" baseline="0" noProof="0" dirty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Vayan y </a:t>
            </a:r>
            <a:r>
              <a:rPr kumimoji="0" lang="es-ES" altLang="en-US" sz="2800" b="0" i="0" u="sng" strike="noStrike" kern="0" cap="none" spc="0" normalizeH="0" baseline="0" noProof="0" dirty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hagan discípulos </a:t>
            </a:r>
            <a:r>
              <a:rPr kumimoji="0" lang="es-ES" altLang="en-US" sz="2800" b="0" i="0" u="none" strike="noStrike" kern="0" cap="none" spc="0" normalizeH="0" baseline="0" noProof="0" dirty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todas las naciones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800" b="0" i="0" u="none" strike="noStrike" kern="0" cap="none" spc="0" normalizeH="0" baseline="0" noProof="0" dirty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Evangelismo y discipulado</a:t>
            </a:r>
          </a:p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800" b="0" i="0" u="none" strike="noStrike" kern="0" cap="none" spc="0" normalizeH="0" baseline="0" noProof="0" dirty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 el poder de Jesús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0A667A-0AE6-45CE-B928-6D4CE58CD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107" y="3145535"/>
            <a:ext cx="6175783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EFD4AF59-BE2A-485A-8D89-8E11CEC00A39}"/>
              </a:ext>
            </a:extLst>
          </p:cNvPr>
          <p:cNvSpPr/>
          <p:nvPr/>
        </p:nvSpPr>
        <p:spPr bwMode="auto">
          <a:xfrm>
            <a:off x="4205416" y="1736532"/>
            <a:ext cx="972741" cy="4096133"/>
          </a:xfrm>
          <a:prstGeom prst="downArrow">
            <a:avLst>
              <a:gd name="adj1" fmla="val 62866"/>
              <a:gd name="adj2" fmla="val 77427"/>
            </a:avLst>
          </a:prstGeom>
          <a:solidFill>
            <a:srgbClr val="FFFF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120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MultiplIcar</a:t>
            </a:r>
            <a:endParaRPr kumimoji="0" lang="en-US" sz="2800" b="1" i="0" u="none" strike="noStrike" kern="1200" cap="none" spc="1200" normalizeH="0" baseline="0" noProof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69D5D56-36C3-4D60-AFAD-36A9EC28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7" name="Group 1">
            <a:extLst>
              <a:ext uri="{FF2B5EF4-FFF2-40B4-BE49-F238E27FC236}">
                <a16:creationId xmlns:a16="http://schemas.microsoft.com/office/drawing/2014/main" id="{E9A3BCF6-310D-4E5F-A30D-BE92AFF0C484}"/>
              </a:ext>
            </a:extLst>
          </p:cNvPr>
          <p:cNvGrpSpPr>
            <a:grpSpLocks/>
          </p:cNvGrpSpPr>
          <p:nvPr/>
        </p:nvGrpSpPr>
        <p:grpSpPr bwMode="auto">
          <a:xfrm>
            <a:off x="196679" y="1106906"/>
            <a:ext cx="4018532" cy="5777534"/>
            <a:chOff x="-533390" y="1063189"/>
            <a:chExt cx="4201772" cy="5722880"/>
          </a:xfrm>
        </p:grpSpPr>
        <p:sp>
          <p:nvSpPr>
            <p:cNvPr id="28" name="Line 35">
              <a:extLst>
                <a:ext uri="{FF2B5EF4-FFF2-40B4-BE49-F238E27FC236}">
                  <a16:creationId xmlns:a16="http://schemas.microsoft.com/office/drawing/2014/main" id="{B6BA5189-8B68-4327-99D9-68DACD9D5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3700" y="2041525"/>
              <a:ext cx="0" cy="390525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9" name="Picture 9">
              <a:extLst>
                <a:ext uri="{FF2B5EF4-FFF2-40B4-BE49-F238E27FC236}">
                  <a16:creationId xmlns:a16="http://schemas.microsoft.com/office/drawing/2014/main" id="{03562F90-4BFA-4BD4-A6D8-0B3D6DADF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81" y="4561134"/>
              <a:ext cx="2230437" cy="222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37">
              <a:extLst>
                <a:ext uri="{FF2B5EF4-FFF2-40B4-BE49-F238E27FC236}">
                  <a16:creationId xmlns:a16="http://schemas.microsoft.com/office/drawing/2014/main" id="{010FE9EA-8B90-4A3D-8C14-6E2DE4CEC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" y="5054526"/>
              <a:ext cx="1516063" cy="1079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Todas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las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Naciones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E2158875-DF53-4734-AC2C-67D293D67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3700" y="2819400"/>
              <a:ext cx="0" cy="392113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E2EAB00E-E60B-4736-B420-B6AE01071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299" y="4169021"/>
              <a:ext cx="0" cy="392113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Text Box 40">
              <a:extLst>
                <a:ext uri="{FF2B5EF4-FFF2-40B4-BE49-F238E27FC236}">
                  <a16:creationId xmlns:a16="http://schemas.microsoft.com/office/drawing/2014/main" id="{0A1689D2-DDA2-48E1-80A7-95EA8904E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229" y="1571066"/>
              <a:ext cx="18272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Jesus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Text Box 41">
              <a:extLst>
                <a:ext uri="{FF2B5EF4-FFF2-40B4-BE49-F238E27FC236}">
                  <a16:creationId xmlns:a16="http://schemas.microsoft.com/office/drawing/2014/main" id="{723CCC69-E2D2-4393-BE13-E282DCA6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509" y="2287711"/>
              <a:ext cx="2548644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12 </a:t>
              </a:r>
              <a:r>
                <a:rPr kumimoji="0" lang="en-US" alt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Discipulos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Text Box 42">
              <a:extLst>
                <a:ext uri="{FF2B5EF4-FFF2-40B4-BE49-F238E27FC236}">
                  <a16:creationId xmlns:a16="http://schemas.microsoft.com/office/drawing/2014/main" id="{C4B1EBA4-B585-46E3-8F22-22AA3C895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33390" y="3211514"/>
              <a:ext cx="4201772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Cristianos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Obedientes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Discípulos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6" name="Text Box 43">
              <a:extLst>
                <a:ext uri="{FF2B5EF4-FFF2-40B4-BE49-F238E27FC236}">
                  <a16:creationId xmlns:a16="http://schemas.microsoft.com/office/drawing/2014/main" id="{0C107F73-1638-4C40-97E6-71DA78B77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49" y="1063189"/>
              <a:ext cx="3424365" cy="6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sng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Modelo</a:t>
              </a:r>
              <a:r>
                <a:rPr kumimoji="0" lang="en-US" sz="2400" b="0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(Juan 20:21</a:t>
              </a:r>
              <a:r>
                <a:rPr kumimoji="0" lang="en-US" sz="2000" b="0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7" name="Text Box 33">
            <a:extLst>
              <a:ext uri="{FF2B5EF4-FFF2-40B4-BE49-F238E27FC236}">
                <a16:creationId xmlns:a16="http://schemas.microsoft.com/office/drawing/2014/main" id="{17161C9E-287C-4ABB-AF90-23C5E36F9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kumimoji="0" lang="es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Plan de Jesús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“Multiplicandos Discípulos”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AD2520-C494-49D6-AE9C-3BC7D0EE8ED2}"/>
              </a:ext>
            </a:extLst>
          </p:cNvPr>
          <p:cNvGrpSpPr/>
          <p:nvPr/>
        </p:nvGrpSpPr>
        <p:grpSpPr>
          <a:xfrm>
            <a:off x="5191315" y="1162369"/>
            <a:ext cx="3748148" cy="5695631"/>
            <a:chOff x="5230383" y="1101824"/>
            <a:chExt cx="3906428" cy="5638207"/>
          </a:xfrm>
        </p:grpSpPr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3C574D36-5BFC-4075-8F48-54BCE54A6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0383" y="1101824"/>
              <a:ext cx="3906428" cy="3351755"/>
              <a:chOff x="5730446" y="1147861"/>
              <a:chExt cx="3906428" cy="3351756"/>
            </a:xfrm>
          </p:grpSpPr>
          <p:sp>
            <p:nvSpPr>
              <p:cNvPr id="43" name="Line 47">
                <a:extLst>
                  <a:ext uri="{FF2B5EF4-FFF2-40B4-BE49-F238E27FC236}">
                    <a16:creationId xmlns:a16="http://schemas.microsoft.com/office/drawing/2014/main" id="{8A94B37D-EE69-4404-94F0-E35BFB4E6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3163" y="2052638"/>
                <a:ext cx="0" cy="39211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Line 48">
                <a:extLst>
                  <a:ext uri="{FF2B5EF4-FFF2-40B4-BE49-F238E27FC236}">
                    <a16:creationId xmlns:a16="http://schemas.microsoft.com/office/drawing/2014/main" id="{1A146CD8-6F32-46ED-AF1C-FDF747C6D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3163" y="2832100"/>
                <a:ext cx="0" cy="392113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Line 49">
                <a:extLst>
                  <a:ext uri="{FF2B5EF4-FFF2-40B4-BE49-F238E27FC236}">
                    <a16:creationId xmlns:a16="http://schemas.microsoft.com/office/drawing/2014/main" id="{39B96B94-78CC-4FE3-AC28-DED6E7AB3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67227" y="4107504"/>
                <a:ext cx="0" cy="392113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Text Box 50">
                <a:extLst>
                  <a:ext uri="{FF2B5EF4-FFF2-40B4-BE49-F238E27FC236}">
                    <a16:creationId xmlns:a16="http://schemas.microsoft.com/office/drawing/2014/main" id="{C21CC0B5-FEA4-47B3-B702-81DE8A21B5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8763" y="1583925"/>
                <a:ext cx="1760537" cy="42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Pablo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7" name="Text Box 51">
                <a:extLst>
                  <a:ext uri="{FF2B5EF4-FFF2-40B4-BE49-F238E27FC236}">
                    <a16:creationId xmlns:a16="http://schemas.microsoft.com/office/drawing/2014/main" id="{AA0E2D6E-B321-4747-BD35-E12505264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6815" y="2352458"/>
                <a:ext cx="1665287" cy="42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32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32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Timoteo</a:t>
                </a: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8" name="Text Box 52">
                <a:extLst>
                  <a:ext uri="{FF2B5EF4-FFF2-40B4-BE49-F238E27FC236}">
                    <a16:creationId xmlns:a16="http://schemas.microsoft.com/office/drawing/2014/main" id="{C12B1F35-DE8F-4325-AC49-04F37EA7B7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1652" y="3166162"/>
                <a:ext cx="3370006" cy="785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Hombres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Fieles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Discípulos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49" name="Text Box 53">
                <a:extLst>
                  <a:ext uri="{FF2B5EF4-FFF2-40B4-BE49-F238E27FC236}">
                    <a16:creationId xmlns:a16="http://schemas.microsoft.com/office/drawing/2014/main" id="{25950E27-E73B-40EA-8065-717EBD5747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0446" y="1147861"/>
                <a:ext cx="3906428" cy="608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Ejemplo</a:t>
                </a: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(2 </a:t>
                </a:r>
                <a:r>
                  <a:rPr kumimoji="0" lang="en-US" sz="24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Timoteo</a:t>
                </a: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2:2)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F927D0-AED6-4D3E-A6A8-85E0D9881CC8}"/>
                </a:ext>
              </a:extLst>
            </p:cNvPr>
            <p:cNvGrpSpPr/>
            <p:nvPr/>
          </p:nvGrpSpPr>
          <p:grpSpPr>
            <a:xfrm>
              <a:off x="5921374" y="4515096"/>
              <a:ext cx="2230437" cy="2224935"/>
              <a:chOff x="3456781" y="4263178"/>
              <a:chExt cx="2230437" cy="2224935"/>
            </a:xfrm>
          </p:grpSpPr>
          <p:pic>
            <p:nvPicPr>
              <p:cNvPr id="41" name="Picture 9">
                <a:extLst>
                  <a:ext uri="{FF2B5EF4-FFF2-40B4-BE49-F238E27FC236}">
                    <a16:creationId xmlns:a16="http://schemas.microsoft.com/office/drawing/2014/main" id="{E28E6268-18D9-445D-B380-8D4B906394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781" y="4263178"/>
                <a:ext cx="2230437" cy="2224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ectangle 46">
                <a:extLst>
                  <a:ext uri="{FF2B5EF4-FFF2-40B4-BE49-F238E27FC236}">
                    <a16:creationId xmlns:a16="http://schemas.microsoft.com/office/drawing/2014/main" id="{34DB349D-F80E-447B-9676-1A432AEAC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2159" y="4775570"/>
                <a:ext cx="1444626" cy="10795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2700" tIns="12700" rIns="12700" bIns="12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Otros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También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8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21D9B6-A025-4BC4-850F-568FA14A5AFC}"/>
              </a:ext>
            </a:extLst>
          </p:cNvPr>
          <p:cNvSpPr txBox="1"/>
          <p:nvPr/>
        </p:nvSpPr>
        <p:spPr>
          <a:xfrm>
            <a:off x="271463" y="1689997"/>
            <a:ext cx="88725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Fundamentos alinea nuestros ministerios con el plan de Jesús para terminar la Gran Comisión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Recibirá un </a:t>
            </a:r>
            <a:r>
              <a:rPr kumimoji="0" lang="es-ES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gratuito de estudios de discipulado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Hará que discípulos multiplicadores en su iglesia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855ED-EAD7-4898-A3BB-FE03C7114B0B}"/>
              </a:ext>
            </a:extLst>
          </p:cNvPr>
          <p:cNvSpPr txBox="1"/>
          <p:nvPr/>
        </p:nvSpPr>
        <p:spPr>
          <a:xfrm>
            <a:off x="1000124" y="401121"/>
            <a:ext cx="7143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Fundamentos no es un programa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0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2072B8-1762-4B82-B8B3-DD43C232EEFB}"/>
              </a:ext>
            </a:extLst>
          </p:cNvPr>
          <p:cNvSpPr txBox="1"/>
          <p:nvPr/>
        </p:nvSpPr>
        <p:spPr>
          <a:xfrm>
            <a:off x="1157287" y="0"/>
            <a:ext cx="6829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uatro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Talleres de un Día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19E684-0B62-4099-BBF0-0C8DD983D603}"/>
              </a:ext>
            </a:extLst>
          </p:cNvPr>
          <p:cNvSpPr txBox="1"/>
          <p:nvPr/>
        </p:nvSpPr>
        <p:spPr>
          <a:xfrm>
            <a:off x="178593" y="779844"/>
            <a:ext cx="8786811" cy="588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171950" algn="l"/>
              </a:tabLst>
              <a:defRPr/>
            </a:pPr>
            <a:r>
              <a:rPr kumimoji="0" lang="es-E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Taller 1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Cómo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hacer crecer su iglesia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través del discipulado personal </a:t>
            </a:r>
          </a:p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171950" algn="l"/>
              </a:tabLst>
              <a:defRPr/>
            </a:pPr>
            <a:r>
              <a:rPr kumimoji="0" lang="es-E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Taller 2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Cómo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manejar su vida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enfocarse en el crecimiento espiritual personal </a:t>
            </a:r>
          </a:p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171950" algn="l"/>
              </a:tabLst>
              <a:defRPr/>
            </a:pPr>
            <a:r>
              <a:rPr kumimoji="0" lang="es-E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Taller 3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Cómo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estudiar la Biblia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predicar lecciones efectivas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171950" algn="l"/>
              </a:tabLst>
              <a:defRPr/>
            </a:pPr>
            <a:r>
              <a:rPr kumimoji="0" lang="es-E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Taller 4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Cómo plantar nuevas iglesias y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alcanzar a su país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Cristo*</a:t>
            </a:r>
          </a:p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171950" algn="l"/>
              </a:tabLst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925" marR="0" lvl="0" indent="-288925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171950" algn="l"/>
              </a:tabLst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El taller 4 está diseñado para pastores y líderes clave de la iglesia.</a:t>
            </a:r>
          </a:p>
        </p:txBody>
      </p:sp>
    </p:spTree>
    <p:extLst>
      <p:ext uri="{BB962C8B-B14F-4D97-AF65-F5344CB8AC3E}">
        <p14:creationId xmlns:p14="http://schemas.microsoft.com/office/powerpoint/2010/main" val="267974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26242B-43ED-45C2-89C4-894A6FA0EDC3}"/>
              </a:ext>
            </a:extLst>
          </p:cNvPr>
          <p:cNvSpPr txBox="1"/>
          <p:nvPr/>
        </p:nvSpPr>
        <p:spPr>
          <a:xfrm>
            <a:off x="57150" y="2149670"/>
            <a:ext cx="9029700" cy="318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 fontAlgn="base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 Comisión</a:t>
            </a:r>
          </a:p>
          <a:p>
            <a:pPr marL="285750" indent="-285750" defTabSz="914400" fontAlgn="base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Nuestra Respuesta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la Gran Comisión</a:t>
            </a:r>
          </a:p>
          <a:p>
            <a:pPr marL="285750" indent="-285750" defTabSz="914400" fontAlgn="base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de Discipulado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Fundamentos</a:t>
            </a:r>
          </a:p>
          <a:p>
            <a:pPr marL="285750" marR="0" lvl="1" indent="-28575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Multiplicar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discípulos por medio del aprendizaje</a:t>
            </a:r>
          </a:p>
          <a:p>
            <a:pPr marL="285750" indent="-285750" defTabSz="914400" fontAlgn="base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liderar Fundamentos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70C73-BE92-4D63-8DBC-EEC682620BEC}"/>
              </a:ext>
            </a:extLst>
          </p:cNvPr>
          <p:cNvSpPr txBox="1"/>
          <p:nvPr/>
        </p:nvSpPr>
        <p:spPr>
          <a:xfrm>
            <a:off x="171450" y="121330"/>
            <a:ext cx="8915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Taller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Contenidos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Have a Ministry of Multiplication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Discipleship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4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00E4A23-CCCA-4B7A-A42C-30857D0312D1}"/>
              </a:ext>
            </a:extLst>
          </p:cNvPr>
          <p:cNvSpPr/>
          <p:nvPr/>
        </p:nvSpPr>
        <p:spPr>
          <a:xfrm>
            <a:off x="3612072" y="3315396"/>
            <a:ext cx="1875197" cy="8585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Venir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ADDD6A-3945-4970-AE8D-4AEA16F718E9}"/>
              </a:ext>
            </a:extLst>
          </p:cNvPr>
          <p:cNvSpPr/>
          <p:nvPr/>
        </p:nvSpPr>
        <p:spPr>
          <a:xfrm>
            <a:off x="5307808" y="4446150"/>
            <a:ext cx="1875197" cy="858516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Crecer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B17AA9-3F48-4C88-A6DA-F4788321C1A5}"/>
              </a:ext>
            </a:extLst>
          </p:cNvPr>
          <p:cNvSpPr/>
          <p:nvPr/>
        </p:nvSpPr>
        <p:spPr>
          <a:xfrm>
            <a:off x="3612072" y="5583249"/>
            <a:ext cx="1875197" cy="858516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Servir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DF647A-0725-4291-8709-8B833B2039E7}"/>
              </a:ext>
            </a:extLst>
          </p:cNvPr>
          <p:cNvSpPr/>
          <p:nvPr/>
        </p:nvSpPr>
        <p:spPr>
          <a:xfrm>
            <a:off x="1916338" y="4422654"/>
            <a:ext cx="1875197" cy="858516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Ir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D7555F6-FFC2-4C1E-8CF1-179DE9EDA4BF}"/>
              </a:ext>
            </a:extLst>
          </p:cNvPr>
          <p:cNvSpPr/>
          <p:nvPr/>
        </p:nvSpPr>
        <p:spPr bwMode="auto">
          <a:xfrm>
            <a:off x="5009274" y="3774513"/>
            <a:ext cx="1236134" cy="1071036"/>
          </a:xfrm>
          <a:prstGeom prst="arc">
            <a:avLst/>
          </a:prstGeom>
          <a:noFill/>
          <a:ln w="76200" cap="flat" cmpd="sng" algn="ctr">
            <a:solidFill>
              <a:srgbClr val="CCFFFF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74B7A68-249B-4CE8-AD80-2639F7FCE700}"/>
              </a:ext>
            </a:extLst>
          </p:cNvPr>
          <p:cNvSpPr/>
          <p:nvPr/>
        </p:nvSpPr>
        <p:spPr bwMode="auto">
          <a:xfrm rot="5400000">
            <a:off x="5091821" y="4908238"/>
            <a:ext cx="1236134" cy="1071036"/>
          </a:xfrm>
          <a:prstGeom prst="arc">
            <a:avLst/>
          </a:prstGeom>
          <a:noFill/>
          <a:ln w="76200" cap="flat" cmpd="sng" algn="ctr">
            <a:solidFill>
              <a:srgbClr val="CCFFFF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BE3C8E5F-5AAB-4354-92C0-4F96A6A5F449}"/>
              </a:ext>
            </a:extLst>
          </p:cNvPr>
          <p:cNvSpPr/>
          <p:nvPr/>
        </p:nvSpPr>
        <p:spPr bwMode="auto">
          <a:xfrm rot="5400000" flipH="1" flipV="1">
            <a:off x="2771086" y="3762765"/>
            <a:ext cx="1236134" cy="1071036"/>
          </a:xfrm>
          <a:prstGeom prst="arc">
            <a:avLst/>
          </a:prstGeom>
          <a:noFill/>
          <a:ln w="76200" cap="flat" cmpd="sng" algn="ctr">
            <a:solidFill>
              <a:srgbClr val="CCFFFF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D2C4341-F95D-457F-B383-64CC28CBF601}"/>
              </a:ext>
            </a:extLst>
          </p:cNvPr>
          <p:cNvSpPr/>
          <p:nvPr/>
        </p:nvSpPr>
        <p:spPr bwMode="auto">
          <a:xfrm rot="10800000">
            <a:off x="2853635" y="4941471"/>
            <a:ext cx="1236134" cy="1071036"/>
          </a:xfrm>
          <a:prstGeom prst="arc">
            <a:avLst/>
          </a:prstGeom>
          <a:noFill/>
          <a:ln w="76200" cap="flat" cmpd="sng" algn="ctr">
            <a:solidFill>
              <a:srgbClr val="CCFFFF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id="{6310F5D7-AE0D-4D0D-95F4-A2D6AB5DE935}"/>
              </a:ext>
            </a:extLst>
          </p:cNvPr>
          <p:cNvSpPr txBox="1"/>
          <p:nvPr/>
        </p:nvSpPr>
        <p:spPr>
          <a:xfrm>
            <a:off x="142125" y="2616692"/>
            <a:ext cx="9107586" cy="61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Material de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Estudio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Bíblico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 de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Fundamentos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24944ED-9689-41DF-9250-0170EE53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731"/>
            <a:ext cx="9144000" cy="851348"/>
          </a:xfrm>
        </p:spPr>
        <p:txBody>
          <a:bodyPr/>
          <a:lstStyle/>
          <a:p>
            <a:r>
              <a:rPr lang="en-US" altLang="en-US" dirty="0"/>
              <a:t>Material de </a:t>
            </a:r>
            <a:r>
              <a:rPr lang="en-US" altLang="en-US" dirty="0" err="1"/>
              <a:t>Discipulado</a:t>
            </a:r>
            <a:r>
              <a:rPr lang="en-US" altLang="en-US" dirty="0"/>
              <a:t> de </a:t>
            </a:r>
            <a:r>
              <a:rPr lang="en-US" altLang="en-US" dirty="0" err="1"/>
              <a:t>Fundamentos</a:t>
            </a:r>
            <a:endParaRPr lang="en-US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373626-15AA-4B8C-8C23-2BA030BDEAB4}"/>
              </a:ext>
            </a:extLst>
          </p:cNvPr>
          <p:cNvSpPr txBox="1"/>
          <p:nvPr/>
        </p:nvSpPr>
        <p:spPr>
          <a:xfrm>
            <a:off x="913501" y="1010777"/>
            <a:ext cx="7272338" cy="11767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charset="0"/>
              </a:rPr>
              <a:t>Fundamentos Guía de Entrenamiento para el Líder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3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/>
      <p:bldP spid="3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1410</TotalTime>
  <Words>1404</Words>
  <Application>Microsoft Office PowerPoint</Application>
  <PresentationFormat>On-screen Show (4:3)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Times New Roman</vt:lpstr>
      <vt:lpstr>Default Design</vt:lpstr>
      <vt:lpstr>1_Default Design</vt:lpstr>
      <vt:lpstr>PowerPoint Presentation</vt:lpstr>
      <vt:lpstr> La Gran Comisión La Misión de Cada Iglesia y Cada Creyente Mateo 28:19-20</vt:lpstr>
      <vt:lpstr>Línea de Tiempo de la Gran Comisión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 de Discipulado de Fundamentos</vt:lpstr>
      <vt:lpstr>Material de Discipulado de Fundamentos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Fike</dc:creator>
  <cp:lastModifiedBy>Robert Fike</cp:lastModifiedBy>
  <cp:revision>3</cp:revision>
  <dcterms:created xsi:type="dcterms:W3CDTF">2020-09-28T18:55:04Z</dcterms:created>
  <dcterms:modified xsi:type="dcterms:W3CDTF">2020-10-27T21:06:43Z</dcterms:modified>
</cp:coreProperties>
</file>