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7" r:id="rId2"/>
    <p:sldId id="258" r:id="rId3"/>
    <p:sldId id="270" r:id="rId4"/>
    <p:sldId id="259" r:id="rId5"/>
    <p:sldId id="271" r:id="rId6"/>
    <p:sldId id="272" r:id="rId7"/>
    <p:sldId id="260" r:id="rId8"/>
    <p:sldId id="273" r:id="rId9"/>
    <p:sldId id="274" r:id="rId10"/>
    <p:sldId id="275" r:id="rId11"/>
    <p:sldId id="276" r:id="rId12"/>
    <p:sldId id="261" r:id="rId13"/>
    <p:sldId id="278" r:id="rId14"/>
    <p:sldId id="262" r:id="rId15"/>
    <p:sldId id="263" r:id="rId16"/>
    <p:sldId id="264" r:id="rId17"/>
    <p:sldId id="266" r:id="rId18"/>
    <p:sldId id="265" r:id="rId19"/>
    <p:sldId id="280" r:id="rId20"/>
    <p:sldId id="281" r:id="rId21"/>
    <p:sldId id="267" r:id="rId22"/>
    <p:sldId id="268" r:id="rId23"/>
    <p:sldId id="306" r:id="rId24"/>
    <p:sldId id="305" r:id="rId25"/>
    <p:sldId id="30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66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78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848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04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08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253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367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188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23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7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86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4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46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74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5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74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1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1036" y="622209"/>
            <a:ext cx="452739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</a:t>
            </a:r>
          </a:p>
          <a:p>
            <a:pPr algn="ctr"/>
            <a:r>
              <a:rPr lang="ru-RU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ОБЩЕОБРАЗВАТЕЛЬНОЕ УЧРЕЖДЕНИЕ</a:t>
            </a:r>
          </a:p>
          <a:p>
            <a:pPr algn="ctr"/>
            <a:r>
              <a:rPr lang="ru-RU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СРЕДНЯЯ ОБЩЕОБРАЗОВАТЕЛЬНАЯ ШКОЛА № 331</a:t>
            </a:r>
          </a:p>
          <a:p>
            <a:pPr algn="ctr"/>
            <a:r>
              <a:rPr lang="ru-RU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Невского района Санкт-Петербурга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3901" y="1676499"/>
            <a:ext cx="5614166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Урок изобразительного искусства для обучающихся 6 класса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777" y="5165236"/>
            <a:ext cx="3507306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Учитель изобразительного искусства:</a:t>
            </a:r>
          </a:p>
          <a:p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Ирина Валентиновна Богатырева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69379" y="5801874"/>
            <a:ext cx="1650708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</a:p>
          <a:p>
            <a:pPr algn="ctr"/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9432" y="2130625"/>
            <a:ext cx="7683129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Цветы на лаковых подносах </a:t>
            </a:r>
          </a:p>
          <a:p>
            <a:pPr algn="ctr"/>
            <a:r>
              <a:rPr lang="ru-RU" sz="405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мастеров из </a:t>
            </a:r>
            <a:r>
              <a:rPr lang="ru-RU" sz="4050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Жостова</a:t>
            </a:r>
            <a:r>
              <a:rPr lang="ru-RU" sz="405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5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Нижнего Тагила.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29304" y="4167303"/>
            <a:ext cx="454336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ru-RU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УМК Изобразительное искусство. </a:t>
            </a:r>
            <a:r>
              <a:rPr lang="ru-RU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Т.Я.Шпикалова</a:t>
            </a:r>
            <a:endParaRPr lang="ru-RU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4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2682" y="549586"/>
            <a:ext cx="7844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Жостовские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живо­писцы пишут букеты поразительно быстро, даже с некоторой лихостью. Писать быстро очень трудно: нужна твердая рука, опыт и усидчивость, ведь художник сразу рисует кис­тью. </a:t>
            </a:r>
            <a:endParaRPr lang="ru-RU" sz="12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10242" name="Picture 2" descr="http://img2.postila.ru/storage/10688000/10674298/799aca9e548c4a1382d8748270b1596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4" y="1657851"/>
            <a:ext cx="7626934" cy="44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7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941" y="548376"/>
            <a:ext cx="7998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Надо знать, какие краски как надо смешивать, чтобы получить нужный цвет, как быстро они сохнут, какие из них ложатся прозрачно, а какие твердым слоем. У художника нет букета перед глазами, он сочиняет прямо на подносе.</a:t>
            </a:r>
            <a:endParaRPr lang="ru-RU" sz="12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11266" name="Picture 2" descr="http://zlngrd.ru/upload/iblock/fa6/fa69ba97a7af4ab56f212ec4a47a5e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43" y="1748705"/>
            <a:ext cx="5936425" cy="445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9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08917" y="678094"/>
            <a:ext cx="7746713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Техника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жостовской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росписи непроста и делится на семь этапов: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8917" y="1539320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замалёвок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2312" y="1539320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бликовка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76839" y="1539320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прокладка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21366" y="1539320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тенёжка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26740" y="2456243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уборка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63119" y="2456244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чертёжка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70614" y="2456244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привязка</a:t>
            </a:r>
            <a:endParaRPr lang="ru-RU" dirty="0"/>
          </a:p>
        </p:txBody>
      </p:sp>
      <p:cxnSp>
        <p:nvCxnSpPr>
          <p:cNvPr id="12" name="Прямая со стрелкой 11"/>
          <p:cNvCxnSpPr>
            <a:endCxn id="4" idx="0"/>
          </p:cNvCxnSpPr>
          <p:nvPr/>
        </p:nvCxnSpPr>
        <p:spPr>
          <a:xfrm>
            <a:off x="1520576" y="1345915"/>
            <a:ext cx="0" cy="193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3"/>
            <a:endCxn id="7" idx="1"/>
          </p:cNvCxnSpPr>
          <p:nvPr/>
        </p:nvCxnSpPr>
        <p:spPr>
          <a:xfrm>
            <a:off x="2332235" y="1873231"/>
            <a:ext cx="3891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3"/>
          </p:cNvCxnSpPr>
          <p:nvPr/>
        </p:nvCxnSpPr>
        <p:spPr>
          <a:xfrm flipV="1">
            <a:off x="4344684" y="1873230"/>
            <a:ext cx="42980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0" idx="3"/>
          </p:cNvCxnSpPr>
          <p:nvPr/>
        </p:nvCxnSpPr>
        <p:spPr>
          <a:xfrm flipH="1">
            <a:off x="5393932" y="2781501"/>
            <a:ext cx="469188" cy="8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5" idx="1"/>
          </p:cNvCxnSpPr>
          <p:nvPr/>
        </p:nvCxnSpPr>
        <p:spPr>
          <a:xfrm>
            <a:off x="6424775" y="1862865"/>
            <a:ext cx="407537" cy="10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9" idx="0"/>
          </p:cNvCxnSpPr>
          <p:nvPr/>
        </p:nvCxnSpPr>
        <p:spPr>
          <a:xfrm flipH="1">
            <a:off x="6674778" y="2207141"/>
            <a:ext cx="977756" cy="2491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1"/>
            <a:endCxn id="8" idx="3"/>
          </p:cNvCxnSpPr>
          <p:nvPr/>
        </p:nvCxnSpPr>
        <p:spPr>
          <a:xfrm flipH="1" flipV="1">
            <a:off x="3250058" y="2790154"/>
            <a:ext cx="52055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290" name="Picture 2" descr="http://zhostovo.com/images/techniqu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86" y="3226085"/>
            <a:ext cx="5726151" cy="30767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72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986" y="5934858"/>
            <a:ext cx="7844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*Одни и те же цветы, но на разном фоне создают разное настроение.</a:t>
            </a:r>
            <a:endParaRPr lang="ru-RU" sz="12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8917" y="678094"/>
            <a:ext cx="7746713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Композиционное разнообразие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жостовской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росписи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8917" y="1539320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«букет в центре»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2312" y="1539320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полувенок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»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76839" y="1539320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«букет с угла»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21366" y="1539320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«букет в рас­кидку»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70614" y="4537738"/>
            <a:ext cx="1623318" cy="66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«венок»</a:t>
            </a:r>
            <a:endParaRPr lang="ru-RU" dirty="0"/>
          </a:p>
        </p:txBody>
      </p:sp>
      <p:pic>
        <p:nvPicPr>
          <p:cNvPr id="13314" name="Picture 2" descr="http://www.coollady.ru/pic/0003/020/1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0F3"/>
              </a:clrFrom>
              <a:clrTo>
                <a:srgbClr val="F2F0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94" y="2400546"/>
            <a:ext cx="1509641" cy="150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2.bp.blogspot.com/-2J44V5CuqwI/UuakeOaxOlI/AAAAAAAAGWo/3AleVMbT1pk/s1600/prazdnitchnji_buke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25" y="2360171"/>
            <a:ext cx="2067502" cy="155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cni.net.ua/images/articles/zhostovo/zhostovskaa-rospis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25" y="2407447"/>
            <a:ext cx="182880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img1.liveinternet.ru/images/attach/c/11/128/390/128390067_17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60" y="4103592"/>
            <a:ext cx="1624910" cy="15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www.lavka-podarkov.ru/upload/iblock/872/DSC_0025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88" y="2407446"/>
            <a:ext cx="1871408" cy="150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slavyanskaya-kultura.ru/images/84%284%29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71" y="4109553"/>
            <a:ext cx="2276721" cy="151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11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590" y="1043034"/>
            <a:ext cx="8020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На плотном листе для акварели рисуем по шаблону поднос и окрашиваем его в чёрный цвет.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5270" y="600526"/>
            <a:ext cx="2333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ГРУНТОВКА</a:t>
            </a:r>
            <a:endParaRPr lang="ru-RU" sz="2800" dirty="0"/>
          </a:p>
        </p:txBody>
      </p:sp>
      <p:pic>
        <p:nvPicPr>
          <p:cNvPr id="4" name="Рисунок 3" descr="3 - 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8071" y="749791"/>
            <a:ext cx="4538180" cy="6417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56589" y="5915963"/>
            <a:ext cx="8020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*Окрасить поверхность лучше черной тушью.</a:t>
            </a:r>
            <a:endParaRPr lang="ru-RU" sz="105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56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652" y="528920"/>
            <a:ext cx="8030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После того, как фон высохнет, по нему необходимо сделать карандашный эскиз. По центру подноса рисуем один большой цветок. В букетах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жостовских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мастеров в центре всегда находятся цветы (главный цветок - роза). 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11" name="Рисунок 10" descr="3 - 001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2980" r="9804" b="5054"/>
          <a:stretch/>
        </p:blipFill>
        <p:spPr>
          <a:xfrm rot="5400000">
            <a:off x="2357624" y="652593"/>
            <a:ext cx="4416263" cy="65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971836" y="5776182"/>
            <a:ext cx="2469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*вариант композиции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801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2677" y="600526"/>
            <a:ext cx="2778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ПОДМАЛЁВОК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408" y="1064112"/>
            <a:ext cx="7991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Чтобы цветок по окончании работы не поблек, его и бутон закрашивают белым цве­том. Этот прием заимствован из школы иконописи. 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229" t="29033" r="53648" b="35494"/>
          <a:stretch/>
        </p:blipFill>
        <p:spPr>
          <a:xfrm rot="5400000">
            <a:off x="2362173" y="1133643"/>
            <a:ext cx="4162097" cy="5869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29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591" y="1030501"/>
            <a:ext cx="8030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Выбираем цвет и закрашиваем розу, сначала по краям, а потом в центре. Наносим силуэты листьев и бутонов, делаем яркую раскраску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2677" y="600526"/>
            <a:ext cx="2474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ЗАМАЛЁВОК</a:t>
            </a:r>
            <a:endParaRPr lang="ru-RU" sz="2800" dirty="0"/>
          </a:p>
        </p:txBody>
      </p:sp>
      <p:pic>
        <p:nvPicPr>
          <p:cNvPr id="4" name="Рисунок 3" descr="4 - 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3246" y="742498"/>
            <a:ext cx="4512872" cy="6381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559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8815" y="590587"/>
            <a:ext cx="1946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ТЕНЁЖКА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6591" y="1030501"/>
            <a:ext cx="8030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Для передачи объема на цветок наносится 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тенёжка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» - тень. Для резких теней используется небольшая по размеру кисть №3-4. Для более плавного перехода – кисти больших размеров № 5-8. Увлекаться тенью не стоит. Она должна занимать не более трети от объема всего цветка.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197" b="6551"/>
          <a:stretch/>
        </p:blipFill>
        <p:spPr>
          <a:xfrm>
            <a:off x="1303736" y="2197436"/>
            <a:ext cx="6415973" cy="4077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083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8815" y="590587"/>
            <a:ext cx="2435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ПРОКЛАДКА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6591" y="1030501"/>
            <a:ext cx="8030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Пишем «свет». Это самый ответственный этап в росписи. Самые светлые мазки ложатся ближе всего от источника света, его мы выбираем произвольно.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187" b="5547"/>
          <a:stretch/>
        </p:blipFill>
        <p:spPr>
          <a:xfrm>
            <a:off x="1155067" y="1953831"/>
            <a:ext cx="6892700" cy="4328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788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0455" y="539067"/>
            <a:ext cx="7849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Возникновение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Жостовского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промысла связано с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лукутинскими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лаками. В начале XIX века в селениях, расположенных неподалеку от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Федоскина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, производились изде­лия из папье-маше, а затем стали вырабатывать лакированные подносы из жести с сюжетной и орнаментальной росписью. 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2050" name="Picture 2" descr="http://im3.turbina.ru/photos.4/1/3/4/7/0/2607431/big.photo/Krasa-Rossii-Zhostovsk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30789" r="18519" b="25472"/>
          <a:stretch/>
        </p:blipFill>
        <p:spPr bwMode="auto">
          <a:xfrm rot="10800000">
            <a:off x="741146" y="2016395"/>
            <a:ext cx="7661198" cy="36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0518" y="5929782"/>
            <a:ext cx="334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Жостовский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букет. Фрагмент.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867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8815" y="590587"/>
            <a:ext cx="2181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БЛИКОВКА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6591" y="1030501"/>
            <a:ext cx="8030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Наложение бликов выявляет свет и объем. Цветок кажется освещенным множеством независимых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источнков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света.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Бликовка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создает настроение и колорит. Выполняется кистью №2.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374" b="6229"/>
          <a:stretch/>
        </p:blipFill>
        <p:spPr>
          <a:xfrm>
            <a:off x="1187222" y="1953831"/>
            <a:ext cx="6762027" cy="4245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058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592" y="1021859"/>
            <a:ext cx="8040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Рисуем прожилки, кружевные края цветка, семена внутри. При помощи тонкой ки­сти рисуются тонкие усики, травинки, папоротники. Букет оформляется в единое целое и связывается с фоном.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8815" y="590587"/>
            <a:ext cx="2172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ЧЕРТЁЖКА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773" b="6519"/>
          <a:stretch/>
        </p:blipFill>
        <p:spPr>
          <a:xfrm>
            <a:off x="1355515" y="1945189"/>
            <a:ext cx="6647997" cy="4304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3168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6286" y="1022508"/>
            <a:ext cx="7941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Украшаются борта подноса. От тонкой рамки по периметру до сложных раститель­ных орнаментов. Изделие принимает завершённый вид. Бывает, что вместо уборок при­меняются отводки - тонкие золотистые или цветные линии вдоль бортиков.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8815" y="590587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УБОРКА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6972"/>
          <a:stretch/>
        </p:blipFill>
        <p:spPr>
          <a:xfrm>
            <a:off x="1225031" y="2105391"/>
            <a:ext cx="6594717" cy="4161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615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9150" y="-150807"/>
            <a:ext cx="4863190" cy="76047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96573" y="527481"/>
            <a:ext cx="579710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орнамента</a:t>
            </a:r>
          </a:p>
        </p:txBody>
      </p:sp>
    </p:spTree>
    <p:extLst>
      <p:ext uri="{BB962C8B-B14F-4D97-AF65-F5344CB8AC3E}">
        <p14:creationId xmlns:p14="http://schemas.microsoft.com/office/powerpoint/2010/main" val="269808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40" r="2502" b="6749"/>
          <a:stretch/>
        </p:blipFill>
        <p:spPr>
          <a:xfrm>
            <a:off x="713065" y="826468"/>
            <a:ext cx="7683054" cy="5205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6779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5304" y="845115"/>
            <a:ext cx="2329164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7398" y="1580773"/>
            <a:ext cx="75173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Голубева З. Русские традиции. Азбука свободной кистевой росписи. Издательство «Союз художников». СПб., 2012.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228600" indent="-228600" algn="just">
              <a:spcAft>
                <a:spcPts val="0"/>
              </a:spcAft>
              <a:buAutoNum type="arabicPeriod"/>
            </a:pP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Дорожин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 Ю. 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Жостовский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 букет. Рабочая тетрадь по основам народного искусства. Издательство «Мозаика-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Синтез».М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., 1999.</a:t>
            </a:r>
          </a:p>
          <a:p>
            <a:pPr marL="228600" indent="-228600" algn="just">
              <a:spcAft>
                <a:spcPts val="0"/>
              </a:spcAft>
              <a:buAutoNum type="arabicPeriod"/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228600" indent="-228600" algn="just">
              <a:spcAft>
                <a:spcPts val="0"/>
              </a:spcAft>
              <a:buAutoNum type="arabicPeriod"/>
            </a:pP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Шпикалова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 Т.Я. Изобразительное искусство. Учебник для общеобразовательных организаций. Издательство «Просвещение». М., 2015</a:t>
            </a:r>
            <a:endParaRPr lang="ru-RU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5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827" y="534278"/>
            <a:ext cx="8032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Сформировались свои художественные компози­ции и технические приемы декоративной росписи, основными мотивами которой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стали красочные букеты цветов и плодов.</a:t>
            </a:r>
            <a:endParaRPr lang="ru-RU" sz="12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3074" name="Picture 2" descr="http://solium.ru/forum/saveimg/2014/10/15/bdhubx6stshuzvbpjqc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09" y="1457608"/>
            <a:ext cx="6359915" cy="476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07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8955" y="562585"/>
            <a:ext cx="7830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	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Жостовцы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пишут масляными красками главным образом по черному фону (но бывает и по красному, синему, палевому, зеленому, «под слоновую кость», «золотому»), исполь­зуя прием многослойной живописи и перламутровую инкрустацию, взятую из Федоски­но. 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4098" name="Picture 2" descr="http://img-fotki.yandex.ru/get/9251/209040611.7b/0_d985b_443be5d8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5" y="1762914"/>
            <a:ext cx="2483570" cy="20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lavyanskaya-kultura.ru/images/9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84" y="1776529"/>
            <a:ext cx="3248598" cy="21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g-fotki.yandex.ru/get/9761/209040611.7b/0_d9645_74b80d59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15" y="4072823"/>
            <a:ext cx="2506487" cy="196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slavyane.org/images/stories/Proshloe/zhostovo/podno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01" y="1674855"/>
            <a:ext cx="3401109" cy="226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rusgiftshop.com/sites/default/files/product_images/270919f9e2fbf48394ceb9a07a673199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28" y="3631618"/>
            <a:ext cx="2845826" cy="284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slavyanskaya-kultura.ru/images/61%281%29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4" y="4072823"/>
            <a:ext cx="3164062" cy="210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36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941" y="564797"/>
            <a:ext cx="8018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Расписанный поднос покрывается лаком и полируется. Это придает ему целостность, особую нарядность, повышая декоративное звучание яркой цветовой композиции. </a:t>
            </a:r>
            <a:endParaRPr lang="ru-RU" sz="12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5124" name="Picture 4" descr="http://slavyanskaya-kultura.ru/images/83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28" y="1488127"/>
            <a:ext cx="7091606" cy="47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376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392" y="548376"/>
            <a:ext cx="8049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Тради­ционной особенностью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жостовских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мастером является творческое, импровизированное исполнение каждой композиции и мотива. Невозможно увидеть два абсолютно одинако­вых подноса.</a:t>
            </a:r>
            <a:endParaRPr lang="ru-RU" sz="12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6146" name="Picture 2" descr="http://img1.liveinternet.ru/images/attach/c/3/122/113/122113911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23" y="1471706"/>
            <a:ext cx="4825939" cy="47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0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0770" y="549125"/>
            <a:ext cx="7988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Нарядный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жостовский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 букет на подносе радует гармонией колорита, особой красо­той крупных роз, георгинов, пионов, маков, окруженных мелкими цветами и тонкими травами, «тающими» в глубине лакового фона. </a:t>
            </a: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7170" name="Picture 2" descr="http://img-fotki.yandex.ru/get/38/75563417.84/0_8b209_d1de7d11_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0" y="1749454"/>
            <a:ext cx="3878245" cy="31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-fotki.yandex.ru/get/4428/75563417.84/0_8b1f6_8894b483_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75" y="1749454"/>
            <a:ext cx="3970354" cy="31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588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764" y="525312"/>
            <a:ext cx="799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Листья вообще «беспородны» - просто листья: длинные или короткие, узкие или широкие. Часто один лист написан тремя цвета­ми: зеленым, желтым, голубым. </a:t>
            </a:r>
            <a:endParaRPr lang="ru-RU" sz="12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9218" name="Picture 2" descr="https://img2.badfon.ru/original/1920x1080/3/95/zhostovskaya-rospis-tvorchest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6" y="1448641"/>
            <a:ext cx="7616601" cy="47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608" y="2629120"/>
            <a:ext cx="3848849" cy="38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6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134" y="572681"/>
            <a:ext cx="7823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</a:rPr>
              <a:t>Цвет с красного цветка может перейти на белый или розовый, а на голубом листе может появиться появится красная тень. </a:t>
            </a:r>
            <a:endParaRPr lang="ru-RU" sz="12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8194" name="Picture 2" descr="https://exchang.es/uploads/image_block/000/023/586/image/large_71a277fb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30" y="1219012"/>
            <a:ext cx="4986578" cy="498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3385" y="2989780"/>
            <a:ext cx="1985127" cy="1981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67" y="2207232"/>
            <a:ext cx="1985127" cy="19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49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522</TotalTime>
  <Words>498</Words>
  <Application>Microsoft Office PowerPoint</Application>
  <PresentationFormat>Экран (4:3)</PresentationFormat>
  <Paragraphs>65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Courier New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888</dc:creator>
  <cp:lastModifiedBy>Богатырева Ирина</cp:lastModifiedBy>
  <cp:revision>28</cp:revision>
  <dcterms:created xsi:type="dcterms:W3CDTF">2016-08-24T20:31:15Z</dcterms:created>
  <dcterms:modified xsi:type="dcterms:W3CDTF">2017-03-14T15:02:14Z</dcterms:modified>
</cp:coreProperties>
</file>