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90" r:id="rId2"/>
    <p:sldId id="289" r:id="rId3"/>
    <p:sldId id="281" r:id="rId4"/>
    <p:sldId id="257" r:id="rId5"/>
    <p:sldId id="260" r:id="rId6"/>
    <p:sldId id="259" r:id="rId7"/>
    <p:sldId id="271" r:id="rId8"/>
    <p:sldId id="272" r:id="rId9"/>
    <p:sldId id="287" r:id="rId10"/>
    <p:sldId id="261" r:id="rId11"/>
    <p:sldId id="263" r:id="rId12"/>
    <p:sldId id="267" r:id="rId13"/>
    <p:sldId id="268" r:id="rId14"/>
    <p:sldId id="269" r:id="rId15"/>
    <p:sldId id="270" r:id="rId16"/>
    <p:sldId id="284" r:id="rId17"/>
    <p:sldId id="262" r:id="rId18"/>
    <p:sldId id="264" r:id="rId19"/>
    <p:sldId id="285" r:id="rId20"/>
    <p:sldId id="265" r:id="rId21"/>
    <p:sldId id="288" r:id="rId22"/>
    <p:sldId id="292" r:id="rId23"/>
    <p:sldId id="283" r:id="rId24"/>
    <p:sldId id="286" r:id="rId25"/>
    <p:sldId id="276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19" autoAdjust="0"/>
    <p:restoredTop sz="94624" autoAdjust="0"/>
  </p:normalViewPr>
  <p:slideViewPr>
    <p:cSldViewPr>
      <p:cViewPr>
        <p:scale>
          <a:sx n="69" d="100"/>
          <a:sy n="69" d="100"/>
        </p:scale>
        <p:origin x="-142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517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D53CE3-5FD8-4B50-8D20-6C166C4F58A8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BE9A8-98B6-47C2-ADC7-B04C23D1813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3BE9A8-98B6-47C2-ADC7-B04C23D1813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DA40A-29A0-40DB-9DD1-1A566C1FB228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5806-C89B-4BF1-83C3-C5199DA1C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DA40A-29A0-40DB-9DD1-1A566C1FB228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5806-C89B-4BF1-83C3-C5199DA1C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DA40A-29A0-40DB-9DD1-1A566C1FB228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5806-C89B-4BF1-83C3-C5199DA1C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DA40A-29A0-40DB-9DD1-1A566C1FB228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5806-C89B-4BF1-83C3-C5199DA1C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DA40A-29A0-40DB-9DD1-1A566C1FB228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5806-C89B-4BF1-83C3-C5199DA1C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DA40A-29A0-40DB-9DD1-1A566C1FB228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5806-C89B-4BF1-83C3-C5199DA1C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DA40A-29A0-40DB-9DD1-1A566C1FB228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5806-C89B-4BF1-83C3-C5199DA1C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DA40A-29A0-40DB-9DD1-1A566C1FB228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5806-C89B-4BF1-83C3-C5199DA1C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DA40A-29A0-40DB-9DD1-1A566C1FB228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5806-C89B-4BF1-83C3-C5199DA1C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DA40A-29A0-40DB-9DD1-1A566C1FB228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5806-C89B-4BF1-83C3-C5199DA1C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DA40A-29A0-40DB-9DD1-1A566C1FB228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25806-C89B-4BF1-83C3-C5199DA1C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60000"/>
                <a:lumOff val="40000"/>
              </a:schemeClr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6DA40A-29A0-40DB-9DD1-1A566C1FB228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425806-C89B-4BF1-83C3-C5199DA1C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000100" y="428605"/>
            <a:ext cx="7458100" cy="317184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Презентация к уроку по учебному предмету «Информатика и ИКТ» </a:t>
            </a:r>
            <a:br>
              <a:rPr lang="ru-RU" dirty="0" smtClean="0"/>
            </a:br>
            <a:r>
              <a:rPr lang="ru-RU" dirty="0" smtClean="0"/>
              <a:t>в 9 классе на тему</a:t>
            </a:r>
            <a:r>
              <a:rPr lang="en-US" dirty="0" smtClean="0"/>
              <a:t>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 </a:t>
            </a:r>
            <a:r>
              <a:rPr lang="ru-RU" dirty="0" smtClean="0"/>
              <a:t>«Системы счисления»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28728" y="3929066"/>
            <a:ext cx="6400800" cy="1752600"/>
          </a:xfrm>
        </p:spPr>
        <p:txBody>
          <a:bodyPr/>
          <a:lstStyle/>
          <a:p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</a:rPr>
              <a:t>Шиляева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Елена Николаевна </a:t>
            </a: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учитель информатики</a:t>
            </a: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МБОУ СОШ № 84 г.Ижевск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Рисунок 6" descr="computer_pc_PNG772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929668" flipH="1">
            <a:off x="7318056" y="4386337"/>
            <a:ext cx="1285852" cy="1293930"/>
          </a:xfrm>
          <a:prstGeom prst="rect">
            <a:avLst/>
          </a:prstGeom>
        </p:spPr>
      </p:pic>
      <p:pic>
        <p:nvPicPr>
          <p:cNvPr id="8" name="Рисунок 5" descr="буратино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136098">
            <a:off x="-121594" y="4076044"/>
            <a:ext cx="2617765" cy="2617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5792375ccc5e9156132842a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5792375ccc5e9156132842a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Позиционная система счисления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5"/>
            <a:ext cx="8229600" cy="2928958"/>
          </a:xfrm>
        </p:spPr>
        <p:txBody>
          <a:bodyPr>
            <a:normAutofit fontScale="85000" lnSpcReduction="10000"/>
          </a:bodyPr>
          <a:lstStyle/>
          <a:p>
            <a:pPr indent="361950" algn="just">
              <a:defRPr/>
            </a:pPr>
            <a:r>
              <a:rPr lang="ru-RU" dirty="0"/>
              <a:t>Система счисления называется </a:t>
            </a:r>
            <a:r>
              <a:rPr lang="ru-RU" b="1" i="1" dirty="0"/>
              <a:t>позиционной</a:t>
            </a:r>
            <a:r>
              <a:rPr lang="ru-RU" dirty="0"/>
              <a:t>, если количественный эквивалент цифры в числе зависит от её положения в записи </a:t>
            </a:r>
            <a:r>
              <a:rPr lang="ru-RU" dirty="0" smtClean="0"/>
              <a:t>числа.</a:t>
            </a:r>
          </a:p>
          <a:p>
            <a:pPr indent="361950" algn="just">
              <a:defRPr/>
            </a:pPr>
            <a:r>
              <a:rPr lang="ru-RU" b="1" dirty="0" smtClean="0">
                <a:solidFill>
                  <a:srgbClr val="C00000"/>
                </a:solidFill>
              </a:rPr>
              <a:t>Алфавит</a:t>
            </a:r>
            <a:r>
              <a:rPr lang="ru-RU" dirty="0" smtClean="0"/>
              <a:t> – совокупность всех цифр.</a:t>
            </a:r>
          </a:p>
          <a:p>
            <a:pPr indent="361950" algn="just">
              <a:defRPr/>
            </a:pPr>
            <a:r>
              <a:rPr lang="ru-RU" b="1" dirty="0" smtClean="0">
                <a:solidFill>
                  <a:srgbClr val="C00000"/>
                </a:solidFill>
              </a:rPr>
              <a:t>Основание</a:t>
            </a:r>
            <a:r>
              <a:rPr lang="ru-RU" dirty="0" smtClean="0"/>
              <a:t> позиционной системы счисления равно количеству цифр, составляющих её алфавит.</a:t>
            </a:r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71473" y="3888108"/>
          <a:ext cx="8072493" cy="24698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0831"/>
                <a:gridCol w="2238390"/>
                <a:gridCol w="3143272"/>
              </a:tblGrid>
              <a:tr h="41164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Система счисления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Основание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Алфавит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411642">
                <a:tc>
                  <a:txBody>
                    <a:bodyPr/>
                    <a:lstStyle/>
                    <a:p>
                      <a:r>
                        <a:rPr lang="ru-RU" dirty="0" smtClean="0"/>
                        <a:t>Двоичная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0,1</a:t>
                      </a:r>
                      <a:endParaRPr lang="ru-RU" dirty="0"/>
                    </a:p>
                  </a:txBody>
                  <a:tcPr/>
                </a:tc>
              </a:tr>
              <a:tr h="411642">
                <a:tc>
                  <a:txBody>
                    <a:bodyPr/>
                    <a:lstStyle/>
                    <a:p>
                      <a:r>
                        <a:rPr lang="ru-RU" dirty="0" smtClean="0"/>
                        <a:t>Троичная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0,1,2</a:t>
                      </a:r>
                      <a:endParaRPr lang="ru-RU" dirty="0"/>
                    </a:p>
                  </a:txBody>
                  <a:tcPr/>
                </a:tc>
              </a:tr>
              <a:tr h="411642">
                <a:tc>
                  <a:txBody>
                    <a:bodyPr/>
                    <a:lstStyle/>
                    <a:p>
                      <a:r>
                        <a:rPr lang="ru-RU" dirty="0" smtClean="0"/>
                        <a:t>Восьмеричная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0,1,2,3,4,5,6,7</a:t>
                      </a:r>
                      <a:endParaRPr lang="ru-RU" dirty="0"/>
                    </a:p>
                  </a:txBody>
                  <a:tcPr/>
                </a:tc>
              </a:tr>
              <a:tr h="411642">
                <a:tc>
                  <a:txBody>
                    <a:bodyPr/>
                    <a:lstStyle/>
                    <a:p>
                      <a:r>
                        <a:rPr lang="ru-RU" dirty="0" smtClean="0"/>
                        <a:t>Десятичная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0,1,2,3,4,5,6,7,8,9</a:t>
                      </a:r>
                    </a:p>
                  </a:txBody>
                  <a:tcPr/>
                </a:tc>
              </a:tr>
              <a:tr h="411642">
                <a:tc>
                  <a:txBody>
                    <a:bodyPr/>
                    <a:lstStyle/>
                    <a:p>
                      <a:r>
                        <a:rPr lang="ru-RU" dirty="0" smtClean="0"/>
                        <a:t>Шестнадцатеричная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0,1,2,3,4,5,6,7,8,9,</a:t>
                      </a:r>
                      <a:r>
                        <a:rPr lang="en-US" dirty="0" smtClean="0"/>
                        <a:t>A,B,C,D,E,F</a:t>
                      </a:r>
                      <a:endParaRPr lang="ru-RU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 rot="626085">
            <a:off x="2865857" y="4820377"/>
            <a:ext cx="46037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0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1000108"/>
            <a:ext cx="53572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1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20128888">
            <a:off x="392687" y="2690479"/>
            <a:ext cx="50856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3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572396" y="1928802"/>
            <a:ext cx="53572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7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1482415">
            <a:off x="7812278" y="4498829"/>
            <a:ext cx="53572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9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792375ccc5e9156132842a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Основные достоинства любой позиционной системы счисления: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829063"/>
          </a:xfrm>
        </p:spPr>
        <p:txBody>
          <a:bodyPr/>
          <a:lstStyle/>
          <a:p>
            <a:r>
              <a:rPr lang="ru-RU" dirty="0" smtClean="0"/>
              <a:t>Возможность записи произвольного числа при помощи ограниченного количества символов;</a:t>
            </a:r>
          </a:p>
          <a:p>
            <a:r>
              <a:rPr lang="ru-RU" dirty="0" smtClean="0"/>
              <a:t>Простота выполнений арифметических операций.</a:t>
            </a:r>
          </a:p>
          <a:p>
            <a:endParaRPr lang="ru-RU" dirty="0"/>
          </a:p>
          <a:p>
            <a:pPr>
              <a:buNone/>
            </a:pPr>
            <a:r>
              <a:rPr lang="ru-RU" b="1" i="1" dirty="0" smtClean="0"/>
              <a:t>     Разряд – позиция цифры в числе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5792375ccc5e9156132842a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357166"/>
            <a:ext cx="7572428" cy="528641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 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Десятичная система</a:t>
            </a:r>
            <a:r>
              <a:rPr lang="ru-RU" dirty="0" smtClean="0"/>
              <a:t> записи чисел, которой мы привыкли пользоваться в повседневной жизни, с которой мы знакомы с детства, в которой производим все наши вычисления</a:t>
            </a:r>
            <a:r>
              <a:rPr lang="en-US" dirty="0" smtClean="0"/>
              <a:t> – </a:t>
            </a:r>
            <a:r>
              <a:rPr lang="ru-RU" dirty="0" smtClean="0"/>
              <a:t>пример позиционной системы счисления.</a:t>
            </a:r>
            <a:endParaRPr lang="en-US" dirty="0" smtClean="0"/>
          </a:p>
          <a:p>
            <a:pPr>
              <a:buNone/>
            </a:pPr>
            <a:r>
              <a:rPr lang="ru-RU" dirty="0" smtClean="0"/>
              <a:t>Алфавит десятичной системы составляют </a:t>
            </a:r>
            <a:endParaRPr lang="en-US" dirty="0" smtClean="0"/>
          </a:p>
          <a:p>
            <a:pPr>
              <a:buNone/>
            </a:pPr>
            <a:r>
              <a:rPr lang="ru-RU" dirty="0" smtClean="0"/>
              <a:t>цифры</a:t>
            </a:r>
            <a:r>
              <a:rPr lang="en-US" dirty="0" smtClean="0"/>
              <a:t>:</a:t>
            </a:r>
            <a:r>
              <a:rPr lang="ru-RU" dirty="0" smtClean="0"/>
              <a:t>     </a:t>
            </a:r>
            <a:r>
              <a:rPr lang="ru-RU" sz="4400" b="1" dirty="0" smtClean="0">
                <a:solidFill>
                  <a:schemeClr val="accent2"/>
                </a:solidFill>
              </a:rPr>
              <a:t>0, 1, 2, 3, 4, 5, 6, 7, 8, 9. </a:t>
            </a:r>
            <a:endParaRPr lang="ru-RU" sz="4400" b="1" dirty="0">
              <a:solidFill>
                <a:schemeClr val="accent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11760834" flipV="1">
            <a:off x="6210225" y="5397444"/>
            <a:ext cx="247574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7</a:t>
            </a:r>
            <a:r>
              <a:rPr lang="en-US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– 3 = 4</a:t>
            </a:r>
            <a:endParaRPr lang="ru-RU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095214" flipV="1">
            <a:off x="856242" y="5562597"/>
            <a:ext cx="2475743" cy="9329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2+2=4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10800000" flipV="1">
            <a:off x="3857620" y="5357826"/>
            <a:ext cx="222914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2*4=8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792375ccc5e9156132842a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</a:rPr>
              <a:t>  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Основанием </a:t>
            </a:r>
            <a:r>
              <a:rPr lang="ru-RU" dirty="0" smtClean="0"/>
              <a:t>позиционной системы счисления может служить любое натуральное число </a:t>
            </a:r>
            <a:r>
              <a:rPr lang="ru-RU" sz="4400" b="1" dirty="0" err="1" smtClean="0"/>
              <a:t>q</a:t>
            </a:r>
            <a:r>
              <a:rPr lang="ru-RU" sz="4400" b="1" dirty="0" smtClean="0"/>
              <a:t> &gt; 1.</a:t>
            </a:r>
            <a:endParaRPr lang="en-US" sz="4400" b="1" dirty="0" smtClean="0"/>
          </a:p>
          <a:p>
            <a:endParaRPr lang="en-US" dirty="0" smtClean="0"/>
          </a:p>
          <a:p>
            <a:pPr>
              <a:buNone/>
            </a:pPr>
            <a:r>
              <a:rPr lang="en-US" b="1" dirty="0" smtClean="0"/>
              <a:t>   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Алфавитом</a:t>
            </a:r>
            <a:r>
              <a:rPr lang="ru-RU" b="1" dirty="0" smtClean="0"/>
              <a:t> </a:t>
            </a:r>
            <a:r>
              <a:rPr lang="ru-RU" dirty="0" smtClean="0"/>
              <a:t>произвольной позиционной системы счисления с основанием </a:t>
            </a:r>
            <a:r>
              <a:rPr lang="ru-RU" sz="4000" b="1" dirty="0" err="1" smtClean="0"/>
              <a:t>q</a:t>
            </a:r>
            <a:r>
              <a:rPr lang="ru-RU" dirty="0" smtClean="0"/>
              <a:t> служат цифры </a:t>
            </a:r>
            <a:r>
              <a:rPr lang="ru-RU" sz="4300" b="1" dirty="0" smtClean="0"/>
              <a:t>0, 1, ..., q-1</a:t>
            </a:r>
            <a:r>
              <a:rPr lang="ru-RU" dirty="0" smtClean="0"/>
              <a:t>, каждое из которых может быть записано с помощью одного уникального символа.</a:t>
            </a:r>
            <a:endParaRPr lang="en-US" dirty="0" smtClean="0"/>
          </a:p>
          <a:p>
            <a:pPr>
              <a:buNone/>
            </a:pPr>
            <a:r>
              <a:rPr lang="en-US" b="1" dirty="0" smtClean="0">
                <a:solidFill>
                  <a:srgbClr val="7030A0"/>
                </a:solidFill>
              </a:rPr>
              <a:t>   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Младшей цифрой всегда является 0.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5792375ccc5e9156132842a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Восьмеричная система счисления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686187"/>
          </a:xfrm>
        </p:spPr>
        <p:txBody>
          <a:bodyPr>
            <a:normAutofit fontScale="62500" lnSpcReduction="20000"/>
          </a:bodyPr>
          <a:lstStyle/>
          <a:p>
            <a:r>
              <a:rPr lang="ru-RU" sz="4500" dirty="0" smtClean="0"/>
              <a:t>Это позиционная </a:t>
            </a:r>
            <a:r>
              <a:rPr lang="ru-RU" sz="4500" b="1" dirty="0" smtClean="0"/>
              <a:t>система</a:t>
            </a:r>
            <a:r>
              <a:rPr lang="ru-RU" sz="4500" dirty="0" smtClean="0"/>
              <a:t> </a:t>
            </a:r>
            <a:r>
              <a:rPr lang="ru-RU" sz="4500" b="1" dirty="0" smtClean="0"/>
              <a:t>счисления</a:t>
            </a:r>
            <a:r>
              <a:rPr lang="ru-RU" sz="4500" dirty="0" smtClean="0"/>
              <a:t> с основанием 8. </a:t>
            </a:r>
          </a:p>
          <a:p>
            <a:endParaRPr lang="ru-RU" sz="4500" dirty="0" smtClean="0"/>
          </a:p>
          <a:p>
            <a:r>
              <a:rPr lang="ru-RU" sz="4500" dirty="0" smtClean="0"/>
              <a:t>Для записи чисел в </a:t>
            </a:r>
            <a:r>
              <a:rPr lang="ru-RU" sz="4500" b="1" dirty="0" smtClean="0"/>
              <a:t>восьмеричной</a:t>
            </a:r>
            <a:r>
              <a:rPr lang="ru-RU" sz="4500" dirty="0" smtClean="0"/>
              <a:t> </a:t>
            </a:r>
            <a:r>
              <a:rPr lang="ru-RU" sz="4500" b="1" dirty="0" smtClean="0"/>
              <a:t>системе</a:t>
            </a:r>
            <a:r>
              <a:rPr lang="ru-RU" sz="4500" dirty="0" smtClean="0"/>
              <a:t> используется 8 цифр  (от 0 до 7).</a:t>
            </a:r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    Чтобы не было путаницы, при записи чисел в системах счисления отличных от десятичных, справа внизу от основной записи числа будем указывать основание системы счисления.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 rot="10592140" flipV="1">
            <a:off x="1526092" y="5574651"/>
            <a:ext cx="2475743" cy="9329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7</a:t>
            </a:r>
            <a:r>
              <a:rPr lang="ru-RU" sz="5400" b="1" cap="all" spc="0" baseline="-25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8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10327874" flipV="1">
            <a:off x="3554233" y="5275862"/>
            <a:ext cx="199697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304</a:t>
            </a:r>
            <a:r>
              <a:rPr lang="ru-RU" sz="5400" b="1" cap="all" spc="0" baseline="-25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8</a:t>
            </a:r>
            <a:endParaRPr lang="ru-RU" sz="5400" b="1" cap="all" spc="0" baseline="-2500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2376287" flipV="1">
            <a:off x="7272817" y="5347038"/>
            <a:ext cx="145790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21</a:t>
            </a:r>
            <a:r>
              <a:rPr lang="ru-RU" sz="5400" b="1" cap="all" spc="0" baseline="-25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8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11040952" flipV="1">
            <a:off x="5314491" y="5543754"/>
            <a:ext cx="250048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45</a:t>
            </a:r>
            <a:r>
              <a:rPr lang="ru-RU" sz="5400" b="1" cap="all" spc="0" baseline="-25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8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9914786" flipV="1">
            <a:off x="77985" y="5300494"/>
            <a:ext cx="2475743" cy="9329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30</a:t>
            </a:r>
            <a:r>
              <a:rPr lang="ru-RU" sz="5400" b="1" cap="all" spc="0" baseline="-25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8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5792375ccc5e9156132842a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Шестнадцатеричная система счисления</a:t>
            </a:r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72518" cy="3400435"/>
          </a:xfrm>
        </p:spPr>
        <p:txBody>
          <a:bodyPr>
            <a:normAutofit fontScale="40000" lnSpcReduction="20000"/>
          </a:bodyPr>
          <a:lstStyle/>
          <a:p>
            <a:r>
              <a:rPr lang="ru-RU" sz="6500" dirty="0" smtClean="0"/>
              <a:t>Это позиционная </a:t>
            </a:r>
            <a:r>
              <a:rPr lang="ru-RU" sz="6500" b="1" dirty="0" smtClean="0"/>
              <a:t>система</a:t>
            </a:r>
            <a:r>
              <a:rPr lang="ru-RU" sz="6500" dirty="0" smtClean="0"/>
              <a:t> </a:t>
            </a:r>
            <a:r>
              <a:rPr lang="ru-RU" sz="6500" b="1" dirty="0" smtClean="0"/>
              <a:t>счисления</a:t>
            </a:r>
            <a:r>
              <a:rPr lang="ru-RU" sz="6500" dirty="0" smtClean="0"/>
              <a:t> с основанием 16. </a:t>
            </a:r>
          </a:p>
          <a:p>
            <a:endParaRPr lang="ru-RU" sz="6500" dirty="0" smtClean="0"/>
          </a:p>
          <a:p>
            <a:r>
              <a:rPr lang="ru-RU" sz="6500" dirty="0" smtClean="0"/>
              <a:t>Для записи чисел в </a:t>
            </a:r>
            <a:r>
              <a:rPr lang="ru-RU" sz="6500" b="1" dirty="0" smtClean="0"/>
              <a:t>шестнадцатеричной</a:t>
            </a:r>
            <a:r>
              <a:rPr lang="ru-RU" sz="6500" dirty="0" smtClean="0"/>
              <a:t> </a:t>
            </a:r>
            <a:r>
              <a:rPr lang="ru-RU" sz="6500" b="1" dirty="0" smtClean="0"/>
              <a:t>системе</a:t>
            </a:r>
            <a:r>
              <a:rPr lang="ru-RU" sz="6500" dirty="0" smtClean="0"/>
              <a:t> используется 16 цифр</a:t>
            </a:r>
            <a:r>
              <a:rPr lang="en-US" sz="6500" dirty="0" smtClean="0"/>
              <a:t>: </a:t>
            </a:r>
            <a:r>
              <a:rPr lang="en-US" sz="7000" b="1" dirty="0" smtClean="0">
                <a:solidFill>
                  <a:schemeClr val="accent2">
                    <a:lumMod val="75000"/>
                  </a:schemeClr>
                </a:solidFill>
              </a:rPr>
              <a:t>0,1,2,3,4,5,6,7,8,9, A,B,C,D,E,F</a:t>
            </a:r>
            <a:r>
              <a:rPr lang="ru-RU" sz="7000" b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  <a:p>
            <a:endParaRPr lang="ru-RU" sz="6500" dirty="0" smtClean="0"/>
          </a:p>
          <a:p>
            <a:r>
              <a:rPr lang="ru-RU" sz="6500" dirty="0" smtClean="0"/>
              <a:t>Первые десять цифр берутся из десятичной системы (0,1,..,8,9) и еще добавляются шесть букв латинского алфавита (А,</a:t>
            </a:r>
            <a:r>
              <a:rPr lang="en-US" sz="6500" dirty="0" smtClean="0"/>
              <a:t>B</a:t>
            </a:r>
            <a:r>
              <a:rPr lang="ru-RU" sz="6500" dirty="0" smtClean="0"/>
              <a:t>,</a:t>
            </a:r>
            <a:r>
              <a:rPr lang="en-US" sz="6500" dirty="0" smtClean="0"/>
              <a:t>C</a:t>
            </a:r>
            <a:r>
              <a:rPr lang="ru-RU" sz="6500" dirty="0" smtClean="0"/>
              <a:t>,</a:t>
            </a:r>
            <a:r>
              <a:rPr lang="en-US" sz="6500" dirty="0" smtClean="0"/>
              <a:t>D</a:t>
            </a:r>
            <a:r>
              <a:rPr lang="ru-RU" sz="6500" dirty="0" smtClean="0"/>
              <a:t>,</a:t>
            </a:r>
            <a:r>
              <a:rPr lang="en-US" sz="6500" dirty="0" smtClean="0"/>
              <a:t>E</a:t>
            </a:r>
            <a:r>
              <a:rPr lang="ru-RU" sz="6500" dirty="0" smtClean="0"/>
              <a:t>,</a:t>
            </a:r>
            <a:r>
              <a:rPr lang="en-US" sz="6500" dirty="0" smtClean="0"/>
              <a:t>F</a:t>
            </a:r>
            <a:r>
              <a:rPr lang="ru-RU" sz="6500" dirty="0" smtClean="0"/>
              <a:t>)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 rot="10592140" flipV="1">
            <a:off x="1526092" y="5574651"/>
            <a:ext cx="2475743" cy="9329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7</a:t>
            </a:r>
            <a:r>
              <a:rPr lang="en-US" sz="5400" b="1" cap="all" baseline="-25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16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10327874" flipV="1">
            <a:off x="3554233" y="5275862"/>
            <a:ext cx="199697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3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b</a:t>
            </a:r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4</a:t>
            </a:r>
            <a:r>
              <a:rPr lang="en-US" sz="5400" b="1" cap="all" baseline="-25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16</a:t>
            </a:r>
            <a:endParaRPr lang="ru-RU" sz="5400" b="1" cap="all" spc="0" baseline="-2500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2376287" flipV="1">
            <a:off x="7261508" y="5395497"/>
            <a:ext cx="167686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cd</a:t>
            </a:r>
            <a:r>
              <a:rPr lang="en-US" sz="5400" b="1" cap="all" baseline="-25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16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11040952" flipV="1">
            <a:off x="5101328" y="5587127"/>
            <a:ext cx="250048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45</a:t>
            </a:r>
            <a:r>
              <a:rPr lang="en-US" sz="5400" b="1" cap="all" baseline="-25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16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9914786" flipV="1">
            <a:off x="77984" y="5371933"/>
            <a:ext cx="2475743" cy="9329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a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0</a:t>
            </a:r>
            <a:r>
              <a:rPr lang="en-US" sz="5400" b="1" cap="all" baseline="-25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16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5792375ccc5e9156132842a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Вопросы для закрепления</a:t>
            </a:r>
            <a:r>
              <a:rPr lang="en-US" b="1" dirty="0" smtClean="0">
                <a:solidFill>
                  <a:srgbClr val="C00000"/>
                </a:solidFill>
              </a:rPr>
              <a:t>: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dirty="0" smtClean="0"/>
              <a:t>Сколько цифр используется в четверичной  системе счисления</a:t>
            </a:r>
            <a:r>
              <a:rPr lang="en-US" dirty="0" smtClean="0"/>
              <a:t>?</a:t>
            </a:r>
            <a:r>
              <a:rPr lang="ru-RU" dirty="0" smtClean="0"/>
              <a:t> 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ru-RU" dirty="0" smtClean="0"/>
              <a:t>Какие числа используются в шестеричной системен счисления</a:t>
            </a:r>
            <a:r>
              <a:rPr lang="en-US" dirty="0" smtClean="0"/>
              <a:t>?</a:t>
            </a:r>
          </a:p>
          <a:p>
            <a:pPr marL="514350" indent="-514350">
              <a:buAutoNum type="arabicPeriod"/>
            </a:pPr>
            <a:r>
              <a:rPr lang="ru-RU" i="1" dirty="0" smtClean="0"/>
              <a:t>В какой системе </a:t>
            </a:r>
            <a:r>
              <a:rPr lang="ru-RU" i="1" dirty="0" smtClean="0"/>
              <a:t>счисления </a:t>
            </a:r>
            <a:r>
              <a:rPr lang="ru-RU" sz="2800" i="1" dirty="0" smtClean="0"/>
              <a:t>(максимальной) </a:t>
            </a:r>
            <a:r>
              <a:rPr lang="ru-RU" i="1" dirty="0" smtClean="0"/>
              <a:t>могут быть записаны числа</a:t>
            </a:r>
            <a:r>
              <a:rPr lang="en-US" i="1" dirty="0" smtClean="0"/>
              <a:t>?</a:t>
            </a:r>
            <a:endParaRPr lang="ru-RU" i="1" dirty="0" smtClean="0"/>
          </a:p>
          <a:p>
            <a:pPr>
              <a:buNone/>
            </a:pPr>
            <a:r>
              <a:rPr lang="ru-RU" dirty="0" smtClean="0"/>
              <a:t>		а)  </a:t>
            </a:r>
            <a:r>
              <a:rPr lang="en-US" dirty="0" smtClean="0"/>
              <a:t>546</a:t>
            </a:r>
            <a:r>
              <a:rPr lang="ru-RU" dirty="0" err="1" smtClean="0"/>
              <a:t>х</a:t>
            </a:r>
            <a:r>
              <a:rPr lang="en-US" dirty="0" smtClean="0"/>
              <a:t>      </a:t>
            </a:r>
            <a:r>
              <a:rPr lang="ru-RU" dirty="0" smtClean="0"/>
              <a:t>в)  1021х</a:t>
            </a:r>
            <a:r>
              <a:rPr lang="en-US" dirty="0" smtClean="0"/>
              <a:t>    </a:t>
            </a:r>
            <a:r>
              <a:rPr lang="ru-RU" dirty="0" smtClean="0"/>
              <a:t>с) 8</a:t>
            </a:r>
            <a:r>
              <a:rPr lang="en-US" dirty="0" smtClean="0"/>
              <a:t>23</a:t>
            </a:r>
            <a:r>
              <a:rPr lang="ru-RU" dirty="0" err="1" smtClean="0"/>
              <a:t>х</a:t>
            </a:r>
            <a:endParaRPr lang="ru-RU" dirty="0" smtClean="0"/>
          </a:p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143504" y="1928802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4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72132" y="3000372"/>
            <a:ext cx="31806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0,1,2,3,4,5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71670" y="5357826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7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71934" y="5357826"/>
            <a:ext cx="53572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3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857884" y="5286388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9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792375ccc5e9156132842a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92971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Формы записи чисел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57224" y="1071545"/>
          <a:ext cx="7715304" cy="48149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8760"/>
                <a:gridCol w="1643074"/>
                <a:gridCol w="4643470"/>
              </a:tblGrid>
              <a:tr h="1604967">
                <a:tc>
                  <a:txBody>
                    <a:bodyPr/>
                    <a:lstStyle/>
                    <a:p>
                      <a:pPr algn="ctr"/>
                      <a:endParaRPr lang="en-US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Система</a:t>
                      </a:r>
                      <a:r>
                        <a:rPr lang="ru-RU" sz="2000" b="1" baseline="0" dirty="0" smtClean="0"/>
                        <a:t> счисления</a:t>
                      </a:r>
                      <a:endParaRPr lang="ru-RU" sz="2000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ru-RU" dirty="0" smtClean="0"/>
                        <a:t>Свернутая</a:t>
                      </a:r>
                      <a:r>
                        <a:rPr lang="ru-RU" baseline="0" dirty="0" smtClean="0"/>
                        <a:t> форма записи числа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sz="3600" b="1" dirty="0" smtClean="0"/>
                        <a:t>Развернутая форма записи числа</a:t>
                      </a:r>
                      <a:endParaRPr lang="ru-RU" sz="3600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80248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2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1101</a:t>
                      </a:r>
                      <a:r>
                        <a:rPr lang="ru-RU" sz="2400" b="1" baseline="-25000" dirty="0" smtClean="0"/>
                        <a:t>2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1101</a:t>
                      </a:r>
                      <a:r>
                        <a:rPr lang="ru-RU" sz="2400" b="1" baseline="0" dirty="0" smtClean="0"/>
                        <a:t> = 1*2</a:t>
                      </a:r>
                      <a:r>
                        <a:rPr lang="ru-RU" sz="2400" b="1" baseline="30000" dirty="0" smtClean="0"/>
                        <a:t>3  </a:t>
                      </a:r>
                      <a:r>
                        <a:rPr lang="ru-RU" sz="2400" b="1" baseline="0" dirty="0" smtClean="0"/>
                        <a:t>+  1*2</a:t>
                      </a:r>
                      <a:r>
                        <a:rPr lang="ru-RU" sz="2400" b="1" baseline="30000" dirty="0" smtClean="0"/>
                        <a:t>2  </a:t>
                      </a:r>
                      <a:r>
                        <a:rPr lang="ru-RU" sz="2400" b="1" baseline="0" dirty="0" smtClean="0"/>
                        <a:t>+  0*2</a:t>
                      </a:r>
                      <a:r>
                        <a:rPr lang="ru-RU" sz="2400" b="1" baseline="30000" dirty="0" smtClean="0"/>
                        <a:t>1  </a:t>
                      </a:r>
                      <a:r>
                        <a:rPr lang="ru-RU" sz="2400" b="1" baseline="0" dirty="0" smtClean="0"/>
                        <a:t>+   1*2</a:t>
                      </a:r>
                      <a:r>
                        <a:rPr lang="ru-RU" sz="2400" b="1" baseline="30000" dirty="0" smtClean="0"/>
                        <a:t>0</a:t>
                      </a:r>
                      <a:endParaRPr lang="ru-RU" sz="2400" b="1" baseline="30000" dirty="0"/>
                    </a:p>
                  </a:txBody>
                  <a:tcPr/>
                </a:tc>
              </a:tr>
              <a:tr h="80248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8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157</a:t>
                      </a:r>
                      <a:r>
                        <a:rPr lang="ru-RU" sz="2400" b="1" baseline="-25000" dirty="0" smtClean="0"/>
                        <a:t>8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157 = </a:t>
                      </a:r>
                      <a:r>
                        <a:rPr lang="ru-RU" sz="2400" b="1" i="1" dirty="0" smtClean="0"/>
                        <a:t>= 1 * 8</a:t>
                      </a:r>
                      <a:r>
                        <a:rPr lang="ru-RU" sz="2400" b="1" i="1" baseline="30000" dirty="0" smtClean="0"/>
                        <a:t>2</a:t>
                      </a:r>
                      <a:r>
                        <a:rPr lang="ru-RU" sz="2400" b="1" i="1" dirty="0" smtClean="0"/>
                        <a:t> + 5 * 8</a:t>
                      </a:r>
                      <a:r>
                        <a:rPr lang="ru-RU" sz="2400" b="1" i="1" baseline="30000" dirty="0" smtClean="0"/>
                        <a:t>1</a:t>
                      </a:r>
                      <a:r>
                        <a:rPr lang="ru-RU" sz="2400" b="1" i="1" dirty="0" smtClean="0"/>
                        <a:t> +</a:t>
                      </a:r>
                      <a:r>
                        <a:rPr lang="en-US" sz="2400" b="1" i="1" dirty="0" smtClean="0"/>
                        <a:t>7</a:t>
                      </a:r>
                      <a:r>
                        <a:rPr lang="ru-RU" sz="2400" b="1" i="1" dirty="0" smtClean="0"/>
                        <a:t>* 8</a:t>
                      </a:r>
                      <a:r>
                        <a:rPr lang="ru-RU" sz="2400" b="1" i="1" baseline="30000" dirty="0" smtClean="0"/>
                        <a:t>0</a:t>
                      </a:r>
                      <a:endParaRPr lang="ru-RU" sz="2400" b="1" dirty="0"/>
                    </a:p>
                  </a:txBody>
                  <a:tcPr/>
                </a:tc>
              </a:tr>
              <a:tr h="80248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10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234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dirty="0" smtClean="0"/>
                        <a:t>234 = 2 * 10</a:t>
                      </a:r>
                      <a:r>
                        <a:rPr lang="ru-RU" sz="2400" b="1" i="1" baseline="30000" dirty="0" smtClean="0"/>
                        <a:t>2</a:t>
                      </a:r>
                      <a:r>
                        <a:rPr lang="ru-RU" sz="2400" b="1" i="1" dirty="0" smtClean="0"/>
                        <a:t> + 3 * 10</a:t>
                      </a:r>
                      <a:r>
                        <a:rPr lang="ru-RU" sz="2400" b="1" i="1" baseline="30000" dirty="0" smtClean="0"/>
                        <a:t>1</a:t>
                      </a:r>
                      <a:r>
                        <a:rPr lang="ru-RU" sz="2400" b="1" i="1" dirty="0" smtClean="0"/>
                        <a:t> + 4 * 10</a:t>
                      </a:r>
                      <a:r>
                        <a:rPr lang="ru-RU" sz="2400" b="1" i="1" baseline="30000" dirty="0" smtClean="0"/>
                        <a:t>0</a:t>
                      </a:r>
                      <a:endParaRPr lang="ru-RU" sz="2400" b="1" dirty="0"/>
                    </a:p>
                  </a:txBody>
                  <a:tcPr/>
                </a:tc>
              </a:tr>
              <a:tr h="80248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16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А4</a:t>
                      </a:r>
                      <a:r>
                        <a:rPr lang="ru-RU" sz="2400" b="1" baseline="-25000" dirty="0" smtClean="0"/>
                        <a:t>16</a:t>
                      </a:r>
                      <a:endParaRPr lang="ru-RU" sz="2400" b="1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i="1" dirty="0" smtClean="0"/>
                        <a:t>A</a:t>
                      </a:r>
                      <a:r>
                        <a:rPr lang="ru-RU" sz="2400" b="1" i="1" dirty="0" smtClean="0"/>
                        <a:t>4 = </a:t>
                      </a:r>
                      <a:r>
                        <a:rPr lang="en-US" sz="2400" b="1" i="1" dirty="0" smtClean="0"/>
                        <a:t>10</a:t>
                      </a:r>
                      <a:r>
                        <a:rPr lang="ru-RU" sz="2400" b="1" i="1" dirty="0" smtClean="0"/>
                        <a:t> * 1</a:t>
                      </a:r>
                      <a:r>
                        <a:rPr lang="en-US" sz="2400" b="1" i="1" dirty="0" smtClean="0"/>
                        <a:t>6</a:t>
                      </a:r>
                      <a:r>
                        <a:rPr lang="ru-RU" sz="2400" b="1" i="1" baseline="30000" dirty="0" smtClean="0"/>
                        <a:t>1</a:t>
                      </a:r>
                      <a:r>
                        <a:rPr lang="ru-RU" sz="2400" b="1" i="1" dirty="0" smtClean="0"/>
                        <a:t> +  4* 1</a:t>
                      </a:r>
                      <a:r>
                        <a:rPr lang="en-US" sz="2400" b="1" i="1" dirty="0" smtClean="0"/>
                        <a:t>6</a:t>
                      </a:r>
                      <a:r>
                        <a:rPr lang="ru-RU" sz="2400" b="1" i="1" baseline="30000" dirty="0" smtClean="0"/>
                        <a:t>0</a:t>
                      </a:r>
                      <a:endParaRPr lang="ru-RU" sz="24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5792375ccc5e9156132842a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rmAutofit/>
          </a:bodyPr>
          <a:lstStyle/>
          <a:p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857364"/>
            <a:ext cx="8229600" cy="828667"/>
          </a:xfrm>
        </p:spPr>
        <p:txBody>
          <a:bodyPr/>
          <a:lstStyle/>
          <a:p>
            <a:pPr indent="266700" algn="just">
              <a:spcBef>
                <a:spcPct val="10000"/>
              </a:spcBef>
              <a:buNone/>
            </a:pPr>
            <a:r>
              <a:rPr lang="ru-RU" sz="2800" b="1" dirty="0" err="1" smtClean="0">
                <a:solidFill>
                  <a:srgbClr val="C00000"/>
                </a:solidFill>
              </a:rPr>
              <a:t>a</a:t>
            </a:r>
            <a:r>
              <a:rPr lang="ru-RU" sz="2800" b="1" baseline="-25000" dirty="0" err="1" smtClean="0">
                <a:solidFill>
                  <a:srgbClr val="C00000"/>
                </a:solidFill>
              </a:rPr>
              <a:t>n</a:t>
            </a:r>
            <a:r>
              <a:rPr lang="ru-RU" sz="2800" b="1" baseline="-25000" dirty="0" smtClean="0">
                <a:solidFill>
                  <a:srgbClr val="C00000"/>
                </a:solidFill>
              </a:rPr>
              <a:t>–1</a:t>
            </a:r>
            <a:r>
              <a:rPr lang="ru-RU" sz="2800" b="1" dirty="0" smtClean="0">
                <a:solidFill>
                  <a:srgbClr val="C00000"/>
                </a:solidFill>
              </a:rPr>
              <a:t>a</a:t>
            </a:r>
            <a:r>
              <a:rPr lang="ru-RU" sz="2800" b="1" baseline="-25000" dirty="0" smtClean="0">
                <a:solidFill>
                  <a:srgbClr val="C00000"/>
                </a:solidFill>
              </a:rPr>
              <a:t>n–2</a:t>
            </a:r>
            <a:r>
              <a:rPr lang="ru-RU" sz="2800" b="1" dirty="0" smtClean="0">
                <a:solidFill>
                  <a:srgbClr val="C00000"/>
                </a:solidFill>
              </a:rPr>
              <a:t>…a</a:t>
            </a:r>
            <a:r>
              <a:rPr lang="ru-RU" sz="2800" b="1" baseline="-25000" dirty="0" smtClean="0">
                <a:solidFill>
                  <a:srgbClr val="C00000"/>
                </a:solidFill>
              </a:rPr>
              <a:t>1</a:t>
            </a:r>
            <a:r>
              <a:rPr lang="ru-RU" sz="2800" b="1" dirty="0" smtClean="0">
                <a:solidFill>
                  <a:srgbClr val="C00000"/>
                </a:solidFill>
              </a:rPr>
              <a:t>a</a:t>
            </a:r>
            <a:r>
              <a:rPr lang="ru-RU" sz="2800" b="1" baseline="-25000" dirty="0" smtClean="0">
                <a:solidFill>
                  <a:srgbClr val="C00000"/>
                </a:solidFill>
              </a:rPr>
              <a:t>0</a:t>
            </a:r>
            <a:r>
              <a:rPr lang="ru-RU" sz="2800" b="1" dirty="0" smtClean="0">
                <a:solidFill>
                  <a:srgbClr val="C00000"/>
                </a:solidFill>
              </a:rPr>
              <a:t> = </a:t>
            </a:r>
            <a:r>
              <a:rPr lang="ru-RU" sz="2800" b="1" dirty="0" err="1" smtClean="0">
                <a:solidFill>
                  <a:srgbClr val="C00000"/>
                </a:solidFill>
              </a:rPr>
              <a:t>a</a:t>
            </a:r>
            <a:r>
              <a:rPr lang="ru-RU" sz="2800" b="1" baseline="-25000" dirty="0" err="1" smtClean="0">
                <a:solidFill>
                  <a:srgbClr val="C00000"/>
                </a:solidFill>
              </a:rPr>
              <a:t>n</a:t>
            </a:r>
            <a:r>
              <a:rPr lang="ru-RU" sz="2800" b="1" baseline="-25000" dirty="0" smtClean="0">
                <a:solidFill>
                  <a:srgbClr val="C00000"/>
                </a:solidFill>
              </a:rPr>
              <a:t>–1</a:t>
            </a:r>
            <a:r>
              <a:rPr lang="ru-RU" sz="2800" b="1" dirty="0" smtClean="0">
                <a:solidFill>
                  <a:srgbClr val="C00000"/>
                </a:solidFill>
                <a:sym typeface="Symbol" pitchFamily="18" charset="2"/>
              </a:rPr>
              <a:t></a:t>
            </a:r>
            <a:r>
              <a:rPr lang="ru-RU" sz="2800" b="1" dirty="0">
                <a:solidFill>
                  <a:srgbClr val="C00000"/>
                </a:solidFill>
                <a:sym typeface="Symbol" pitchFamily="18" charset="2"/>
              </a:rPr>
              <a:t>К</a:t>
            </a:r>
            <a:r>
              <a:rPr lang="ru-RU" sz="2800" b="1" baseline="30000" dirty="0" smtClean="0">
                <a:solidFill>
                  <a:srgbClr val="C00000"/>
                </a:solidFill>
              </a:rPr>
              <a:t>n–1</a:t>
            </a:r>
            <a:r>
              <a:rPr lang="ru-RU" sz="2800" b="1" dirty="0" smtClean="0">
                <a:solidFill>
                  <a:srgbClr val="C00000"/>
                </a:solidFill>
              </a:rPr>
              <a:t> + </a:t>
            </a:r>
            <a:r>
              <a:rPr lang="ru-RU" sz="2800" b="1" dirty="0" err="1" smtClean="0">
                <a:solidFill>
                  <a:srgbClr val="C00000"/>
                </a:solidFill>
              </a:rPr>
              <a:t>a</a:t>
            </a:r>
            <a:r>
              <a:rPr lang="ru-RU" sz="2800" b="1" baseline="-25000" dirty="0" err="1" smtClean="0">
                <a:solidFill>
                  <a:srgbClr val="C00000"/>
                </a:solidFill>
              </a:rPr>
              <a:t>n</a:t>
            </a:r>
            <a:r>
              <a:rPr lang="ru-RU" sz="2800" b="1" baseline="-25000" dirty="0" smtClean="0">
                <a:solidFill>
                  <a:srgbClr val="C00000"/>
                </a:solidFill>
              </a:rPr>
              <a:t>–2</a:t>
            </a:r>
            <a:r>
              <a:rPr lang="ru-RU" sz="2800" b="1" dirty="0" smtClean="0">
                <a:solidFill>
                  <a:srgbClr val="C00000"/>
                </a:solidFill>
                <a:sym typeface="Symbol" pitchFamily="18" charset="2"/>
              </a:rPr>
              <a:t></a:t>
            </a:r>
            <a:r>
              <a:rPr lang="ru-RU" sz="2800" b="1" dirty="0">
                <a:solidFill>
                  <a:srgbClr val="C00000"/>
                </a:solidFill>
                <a:sym typeface="Symbol" pitchFamily="18" charset="2"/>
              </a:rPr>
              <a:t>К</a:t>
            </a:r>
            <a:r>
              <a:rPr lang="ru-RU" sz="2800" b="1" baseline="30000" dirty="0" smtClean="0">
                <a:solidFill>
                  <a:srgbClr val="C00000"/>
                </a:solidFill>
              </a:rPr>
              <a:t>n–2</a:t>
            </a:r>
            <a:r>
              <a:rPr lang="ru-RU" sz="2800" b="1" dirty="0" smtClean="0">
                <a:solidFill>
                  <a:srgbClr val="C00000"/>
                </a:solidFill>
              </a:rPr>
              <a:t> +…+ a</a:t>
            </a:r>
            <a:r>
              <a:rPr lang="ru-RU" sz="2800" b="1" baseline="-25000" dirty="0" smtClean="0">
                <a:solidFill>
                  <a:srgbClr val="C00000"/>
                </a:solidFill>
              </a:rPr>
              <a:t>0</a:t>
            </a:r>
            <a:r>
              <a:rPr lang="ru-RU" sz="2800" b="1" dirty="0" smtClean="0">
                <a:solidFill>
                  <a:srgbClr val="C00000"/>
                </a:solidFill>
                <a:sym typeface="Symbol" pitchFamily="18" charset="2"/>
              </a:rPr>
              <a:t></a:t>
            </a:r>
            <a:r>
              <a:rPr lang="ru-RU" sz="2800" b="1" dirty="0" smtClean="0">
                <a:solidFill>
                  <a:srgbClr val="C00000"/>
                </a:solidFill>
              </a:rPr>
              <a:t>К</a:t>
            </a:r>
            <a:r>
              <a:rPr lang="ru-RU" sz="2800" b="1" baseline="30000" dirty="0" smtClean="0">
                <a:solidFill>
                  <a:srgbClr val="C00000"/>
                </a:solidFill>
              </a:rPr>
              <a:t>0</a:t>
            </a:r>
          </a:p>
          <a:p>
            <a:pPr indent="266700" algn="just">
              <a:spcBef>
                <a:spcPct val="10000"/>
              </a:spcBef>
              <a:buNone/>
            </a:pPr>
            <a:endParaRPr lang="ru-RU" sz="2800" b="1" baseline="30000" dirty="0" smtClean="0"/>
          </a:p>
          <a:p>
            <a:pPr indent="266700" algn="just">
              <a:spcBef>
                <a:spcPct val="10000"/>
              </a:spcBef>
              <a:buNone/>
            </a:pPr>
            <a:endParaRPr lang="ru-RU" sz="2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85786" y="571480"/>
            <a:ext cx="7715304" cy="128588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66700" algn="just">
              <a:spcBef>
                <a:spcPct val="10000"/>
              </a:spcBef>
              <a:buNone/>
            </a:pPr>
            <a:r>
              <a:rPr lang="ru-RU" sz="2800" b="1" dirty="0" smtClean="0"/>
              <a:t>Для перевода чисел с основанием К </a:t>
            </a:r>
            <a:r>
              <a:rPr lang="ru-RU" sz="2800" dirty="0" smtClean="0"/>
              <a:t>следует перейти к его развёрнутой записи и вычислить значение получившегося выражения.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500166" y="2643182"/>
          <a:ext cx="6643734" cy="37115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43734"/>
              </a:tblGrid>
              <a:tr h="1293025">
                <a:tc>
                  <a:txBody>
                    <a:bodyPr/>
                    <a:lstStyle/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Развернутая форма записи числа</a:t>
                      </a:r>
                      <a:endParaRPr lang="ru-RU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604643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/>
                        <a:t>1101</a:t>
                      </a:r>
                      <a:r>
                        <a:rPr lang="ru-RU" sz="2400" b="1" baseline="-25000" dirty="0" smtClean="0"/>
                        <a:t>2</a:t>
                      </a:r>
                      <a:r>
                        <a:rPr lang="ru-RU" sz="2400" b="1" baseline="0" dirty="0" smtClean="0"/>
                        <a:t> = 1*2</a:t>
                      </a:r>
                      <a:r>
                        <a:rPr lang="ru-RU" sz="2400" b="1" baseline="30000" dirty="0" smtClean="0"/>
                        <a:t>3  </a:t>
                      </a:r>
                      <a:r>
                        <a:rPr lang="ru-RU" sz="2400" b="1" baseline="0" dirty="0" smtClean="0"/>
                        <a:t>+  1*2</a:t>
                      </a:r>
                      <a:r>
                        <a:rPr lang="ru-RU" sz="2400" b="1" baseline="30000" dirty="0" smtClean="0"/>
                        <a:t>2  </a:t>
                      </a:r>
                      <a:r>
                        <a:rPr lang="ru-RU" sz="2400" b="1" baseline="0" dirty="0" smtClean="0"/>
                        <a:t>+  0*2</a:t>
                      </a:r>
                      <a:r>
                        <a:rPr lang="ru-RU" sz="2400" b="1" baseline="30000" dirty="0" smtClean="0"/>
                        <a:t>1  </a:t>
                      </a:r>
                      <a:r>
                        <a:rPr lang="ru-RU" sz="2400" b="1" baseline="0" dirty="0" smtClean="0"/>
                        <a:t>+   1*2</a:t>
                      </a:r>
                      <a:r>
                        <a:rPr lang="ru-RU" sz="2400" b="1" baseline="30000" dirty="0" smtClean="0"/>
                        <a:t>0  </a:t>
                      </a:r>
                      <a:r>
                        <a:rPr lang="ru-RU" sz="2400" b="1" baseline="0" dirty="0" smtClean="0"/>
                        <a:t>=  8+4+1=13</a:t>
                      </a:r>
                      <a:r>
                        <a:rPr lang="ru-RU" sz="2400" b="1" baseline="-25000" dirty="0" smtClean="0"/>
                        <a:t>10</a:t>
                      </a:r>
                      <a:endParaRPr lang="ru-RU" sz="2400" b="1" baseline="-25000" dirty="0"/>
                    </a:p>
                  </a:txBody>
                  <a:tcPr/>
                </a:tc>
              </a:tr>
              <a:tr h="604643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/>
                        <a:t>157</a:t>
                      </a:r>
                      <a:r>
                        <a:rPr lang="ru-RU" sz="2400" b="1" baseline="-25000" dirty="0" smtClean="0"/>
                        <a:t>8</a:t>
                      </a:r>
                      <a:r>
                        <a:rPr lang="ru-RU" sz="2400" b="1" dirty="0" smtClean="0"/>
                        <a:t> = </a:t>
                      </a:r>
                      <a:r>
                        <a:rPr lang="ru-RU" sz="2400" b="1" i="1" dirty="0" smtClean="0"/>
                        <a:t>= 1 * 8</a:t>
                      </a:r>
                      <a:r>
                        <a:rPr lang="ru-RU" sz="2400" b="1" i="1" baseline="30000" dirty="0" smtClean="0"/>
                        <a:t>2</a:t>
                      </a:r>
                      <a:r>
                        <a:rPr lang="ru-RU" sz="2400" b="1" i="1" dirty="0" smtClean="0"/>
                        <a:t> + 5 * 8</a:t>
                      </a:r>
                      <a:r>
                        <a:rPr lang="ru-RU" sz="2400" b="1" i="1" baseline="30000" dirty="0" smtClean="0"/>
                        <a:t>1</a:t>
                      </a:r>
                      <a:r>
                        <a:rPr lang="ru-RU" sz="2400" b="1" i="1" dirty="0" smtClean="0"/>
                        <a:t> +</a:t>
                      </a:r>
                      <a:r>
                        <a:rPr lang="en-US" sz="2400" b="1" i="1" dirty="0" smtClean="0"/>
                        <a:t>7</a:t>
                      </a:r>
                      <a:r>
                        <a:rPr lang="ru-RU" sz="2400" b="1" i="1" dirty="0" smtClean="0"/>
                        <a:t>* 8</a:t>
                      </a:r>
                      <a:r>
                        <a:rPr lang="ru-RU" sz="2400" b="1" i="1" baseline="30000" dirty="0" smtClean="0"/>
                        <a:t>0</a:t>
                      </a:r>
                      <a:r>
                        <a:rPr lang="ru-RU" sz="2400" b="1" i="1" baseline="0" dirty="0" smtClean="0"/>
                        <a:t>    = 64+40+7= 111</a:t>
                      </a:r>
                      <a:r>
                        <a:rPr lang="ru-RU" sz="2400" b="1" i="1" baseline="-25000" dirty="0" smtClean="0"/>
                        <a:t>10</a:t>
                      </a:r>
                      <a:endParaRPr lang="ru-RU" sz="2400" b="1" baseline="0" dirty="0"/>
                    </a:p>
                  </a:txBody>
                  <a:tcPr/>
                </a:tc>
              </a:tr>
              <a:tr h="604643">
                <a:tc>
                  <a:txBody>
                    <a:bodyPr/>
                    <a:lstStyle/>
                    <a:p>
                      <a:pPr algn="l"/>
                      <a:r>
                        <a:rPr lang="ru-RU" sz="2400" b="1" i="1" dirty="0" smtClean="0"/>
                        <a:t>234 = 2 * 10</a:t>
                      </a:r>
                      <a:r>
                        <a:rPr lang="ru-RU" sz="2400" b="1" i="1" baseline="30000" dirty="0" smtClean="0"/>
                        <a:t>2</a:t>
                      </a:r>
                      <a:r>
                        <a:rPr lang="ru-RU" sz="2400" b="1" i="1" dirty="0" smtClean="0"/>
                        <a:t> + 3 * 10</a:t>
                      </a:r>
                      <a:r>
                        <a:rPr lang="ru-RU" sz="2400" b="1" i="1" baseline="30000" dirty="0" smtClean="0"/>
                        <a:t>1</a:t>
                      </a:r>
                      <a:r>
                        <a:rPr lang="ru-RU" sz="2400" b="1" i="1" dirty="0" smtClean="0"/>
                        <a:t> + 4 * 10</a:t>
                      </a:r>
                      <a:r>
                        <a:rPr lang="ru-RU" sz="2400" b="1" i="1" baseline="30000" dirty="0" smtClean="0"/>
                        <a:t>0  </a:t>
                      </a:r>
                      <a:r>
                        <a:rPr lang="ru-RU" sz="2400" b="1" i="1" baseline="0" dirty="0" smtClean="0"/>
                        <a:t>= 234</a:t>
                      </a:r>
                      <a:r>
                        <a:rPr lang="ru-RU" sz="2400" b="1" i="1" baseline="-25000" dirty="0" smtClean="0"/>
                        <a:t>10</a:t>
                      </a:r>
                      <a:endParaRPr lang="ru-RU" sz="2400" b="1" baseline="-25000" dirty="0"/>
                    </a:p>
                  </a:txBody>
                  <a:tcPr/>
                </a:tc>
              </a:tr>
              <a:tr h="604643">
                <a:tc>
                  <a:txBody>
                    <a:bodyPr/>
                    <a:lstStyle/>
                    <a:p>
                      <a:pPr algn="l"/>
                      <a:r>
                        <a:rPr lang="en-US" sz="2400" b="1" i="1" dirty="0" smtClean="0"/>
                        <a:t>A</a:t>
                      </a:r>
                      <a:r>
                        <a:rPr lang="ru-RU" sz="2400" b="1" i="1" dirty="0" smtClean="0"/>
                        <a:t>4 = </a:t>
                      </a:r>
                      <a:r>
                        <a:rPr lang="en-US" sz="2400" b="1" i="1" dirty="0" smtClean="0"/>
                        <a:t>10</a:t>
                      </a:r>
                      <a:r>
                        <a:rPr lang="ru-RU" sz="2400" b="1" i="1" dirty="0" smtClean="0"/>
                        <a:t> * 1</a:t>
                      </a:r>
                      <a:r>
                        <a:rPr lang="en-US" sz="2400" b="1" i="1" dirty="0" smtClean="0"/>
                        <a:t>6</a:t>
                      </a:r>
                      <a:r>
                        <a:rPr lang="ru-RU" sz="2400" b="1" i="1" baseline="30000" dirty="0" smtClean="0"/>
                        <a:t>1</a:t>
                      </a:r>
                      <a:r>
                        <a:rPr lang="ru-RU" sz="2400" b="1" i="1" dirty="0" smtClean="0"/>
                        <a:t> + </a:t>
                      </a:r>
                      <a:r>
                        <a:rPr lang="en-US" sz="2400" b="1" i="1" dirty="0" smtClean="0"/>
                        <a:t>4</a:t>
                      </a:r>
                      <a:r>
                        <a:rPr lang="ru-RU" sz="2400" b="1" i="1" dirty="0" smtClean="0"/>
                        <a:t> * 1</a:t>
                      </a:r>
                      <a:r>
                        <a:rPr lang="en-US" sz="2400" b="1" i="1" dirty="0" smtClean="0"/>
                        <a:t>6</a:t>
                      </a:r>
                      <a:r>
                        <a:rPr lang="ru-RU" sz="2400" b="1" i="1" baseline="30000" dirty="0" smtClean="0"/>
                        <a:t>1</a:t>
                      </a:r>
                      <a:r>
                        <a:rPr lang="ru-RU" sz="2400" b="1" i="1" dirty="0" smtClean="0"/>
                        <a:t> + 4 * 1</a:t>
                      </a:r>
                      <a:r>
                        <a:rPr lang="en-US" sz="2400" b="1" i="1" dirty="0" smtClean="0"/>
                        <a:t>6</a:t>
                      </a:r>
                      <a:r>
                        <a:rPr lang="ru-RU" sz="2400" b="1" i="1" baseline="30000" dirty="0" smtClean="0"/>
                        <a:t>0  </a:t>
                      </a:r>
                      <a:r>
                        <a:rPr lang="ru-RU" sz="2400" b="1" i="1" baseline="0" dirty="0" smtClean="0"/>
                        <a:t>= 160+4=164</a:t>
                      </a:r>
                      <a:r>
                        <a:rPr lang="ru-RU" sz="2400" b="1" i="1" baseline="-25000" dirty="0" smtClean="0"/>
                        <a:t>16</a:t>
                      </a:r>
                      <a:endParaRPr lang="ru-RU" sz="2400" b="1" baseline="-25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5792375ccc5e9156132842a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Вопросы для закрепления</a:t>
            </a:r>
            <a:r>
              <a:rPr lang="en-US" b="1" dirty="0" smtClean="0">
                <a:solidFill>
                  <a:srgbClr val="C00000"/>
                </a:solidFill>
              </a:rPr>
              <a:t>: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	Запишите развернутые формы записи чисел и посчитайте их десятичный эквивалент</a:t>
            </a:r>
            <a:r>
              <a:rPr lang="en-US" dirty="0" smtClean="0"/>
              <a:t>.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4800" b="1" dirty="0" smtClean="0"/>
              <a:t> 1)	10111</a:t>
            </a:r>
            <a:r>
              <a:rPr lang="ru-RU" sz="4800" b="1" baseline="-25000" dirty="0" smtClean="0"/>
              <a:t>2</a:t>
            </a:r>
            <a:r>
              <a:rPr lang="ru-RU" sz="4800" b="1" dirty="0" smtClean="0"/>
              <a:t> =  </a:t>
            </a:r>
          </a:p>
          <a:p>
            <a:pPr>
              <a:buNone/>
            </a:pPr>
            <a:endParaRPr lang="ru-RU" sz="4800" b="1" dirty="0" smtClean="0"/>
          </a:p>
          <a:p>
            <a:pPr>
              <a:buNone/>
            </a:pPr>
            <a:r>
              <a:rPr lang="ru-RU" sz="4800" b="1" dirty="0" smtClean="0"/>
              <a:t>  2)       201</a:t>
            </a:r>
            <a:r>
              <a:rPr lang="ru-RU" sz="4800" b="1" baseline="-25000" dirty="0" smtClean="0"/>
              <a:t>8</a:t>
            </a:r>
            <a:r>
              <a:rPr lang="ru-RU" sz="4800" b="1" dirty="0" smtClean="0"/>
              <a:t> =  </a:t>
            </a:r>
          </a:p>
          <a:p>
            <a:pPr>
              <a:buNone/>
            </a:pPr>
            <a:endParaRPr lang="ru-RU" sz="4800" b="1" dirty="0" smtClean="0"/>
          </a:p>
          <a:p>
            <a:pPr>
              <a:buNone/>
            </a:pPr>
            <a:r>
              <a:rPr lang="ru-RU" sz="4800" b="1" dirty="0" smtClean="0"/>
              <a:t>   3)       4В</a:t>
            </a:r>
            <a:r>
              <a:rPr lang="ru-RU" sz="4800" b="1" baseline="-25000" dirty="0" smtClean="0"/>
              <a:t>16</a:t>
            </a:r>
            <a:r>
              <a:rPr lang="ru-RU" sz="4800" b="1" dirty="0" smtClean="0"/>
              <a:t> = </a:t>
            </a:r>
          </a:p>
          <a:p>
            <a:pPr>
              <a:buNone/>
            </a:pPr>
            <a:endParaRPr lang="ru-RU" sz="4800" b="1" dirty="0" smtClean="0"/>
          </a:p>
          <a:p>
            <a:pPr algn="ctr"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14678" y="2786058"/>
            <a:ext cx="571500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1* 2</a:t>
            </a:r>
            <a:r>
              <a:rPr lang="ru-RU" sz="3200" b="1" cap="all" spc="0" baseline="30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4</a:t>
            </a:r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+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0*2</a:t>
            </a:r>
            <a:r>
              <a:rPr lang="ru-RU" sz="3200" b="1" cap="all" baseline="30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3</a:t>
            </a:r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*1*2</a:t>
            </a:r>
            <a:r>
              <a:rPr lang="ru-RU" sz="3200" b="1" cap="all" spc="0" baseline="30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2</a:t>
            </a:r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+1*2</a:t>
            </a:r>
            <a:r>
              <a:rPr lang="ru-RU" sz="3200" b="1" cap="all" spc="0" baseline="30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1</a:t>
            </a:r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+1*2</a:t>
            </a:r>
            <a:r>
              <a:rPr lang="ru-RU" sz="3200" b="1" cap="all" spc="0" baseline="30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0</a:t>
            </a:r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= 23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14678" y="3929066"/>
            <a:ext cx="550072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2</a:t>
            </a:r>
            <a:r>
              <a:rPr lang="ru-RU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* </a:t>
            </a:r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8</a:t>
            </a:r>
            <a:r>
              <a:rPr lang="ru-RU" sz="4400" b="1" cap="all" spc="0" baseline="30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2</a:t>
            </a:r>
            <a:r>
              <a:rPr lang="ru-RU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+0*8</a:t>
            </a:r>
            <a:r>
              <a:rPr lang="ru-RU" sz="4400" b="1" cap="all" spc="0" baseline="30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1</a:t>
            </a:r>
            <a:r>
              <a:rPr lang="ru-RU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+1*8</a:t>
            </a:r>
            <a:r>
              <a:rPr lang="ru-RU" sz="4400" b="1" cap="all" spc="0" baseline="30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0</a:t>
            </a:r>
            <a:r>
              <a:rPr lang="ru-RU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=129</a:t>
            </a:r>
            <a:endParaRPr lang="ru-RU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14678" y="5143512"/>
            <a:ext cx="521497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4* </a:t>
            </a:r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16</a:t>
            </a:r>
            <a:r>
              <a:rPr lang="ru-RU" sz="4400" b="1" cap="all" spc="0" baseline="30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1</a:t>
            </a:r>
            <a:r>
              <a:rPr lang="ru-RU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+11*16</a:t>
            </a:r>
            <a:r>
              <a:rPr lang="ru-RU" sz="4400" b="1" cap="all" spc="0" baseline="30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0</a:t>
            </a:r>
            <a:r>
              <a:rPr lang="ru-RU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=75</a:t>
            </a:r>
            <a:endParaRPr lang="ru-RU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5792375ccc5e9156132842a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3143248"/>
            <a:ext cx="3643338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714348" y="4786322"/>
            <a:ext cx="8072494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СИСТЕМЫ СЧИСЛЕНИЯ</a:t>
            </a:r>
            <a:r>
              <a:rPr lang="en-US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.</a:t>
            </a:r>
            <a:endParaRPr lang="ru-RU" sz="6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00298" y="500042"/>
            <a:ext cx="42693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Тема урока</a:t>
            </a:r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: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1428736"/>
            <a:ext cx="410527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5792375ccc5e9156132842a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Алгоритм перевода целых чисел из 10 системы счисления</a:t>
            </a:r>
            <a:r>
              <a:rPr lang="en-US" sz="2400" b="1" dirty="0" smtClean="0">
                <a:solidFill>
                  <a:srgbClr val="C00000"/>
                </a:solidFill>
              </a:rPr>
              <a:t>: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1"/>
            <a:ext cx="8229600" cy="2928958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1. Последовательно выполнять деление данного числа и получаемых целых частных на основание новой системы счисления до тех пор, пока не получится частное, меньше делителя. </a:t>
            </a:r>
          </a:p>
          <a:p>
            <a:r>
              <a:rPr lang="ru-RU" dirty="0" smtClean="0"/>
              <a:t>2. Полученные остатки, являющиеся цифрами числа в новой системе счисления, привести в соответствие с алфавитом новой системы счисления. </a:t>
            </a:r>
          </a:p>
          <a:p>
            <a:r>
              <a:rPr lang="ru-RU" dirty="0" smtClean="0"/>
              <a:t>3. Составить число в новой системе счисления, записывая его, начиная с последнего остатка. 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3929066"/>
            <a:ext cx="8001056" cy="2578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5792375ccc5e9156132842a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Вопросы для закрепления</a:t>
            </a:r>
            <a:r>
              <a:rPr lang="en-US" b="1" dirty="0" smtClean="0">
                <a:solidFill>
                  <a:srgbClr val="C00000"/>
                </a:solidFill>
              </a:rPr>
              <a:t>:</a:t>
            </a:r>
            <a:endParaRPr lang="ru-RU" b="1" dirty="0" smtClean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/>
              <a:t>Поставьте вместо знака ? </a:t>
            </a:r>
            <a:r>
              <a:rPr lang="en-US" b="1" dirty="0" smtClean="0"/>
              <a:t> </a:t>
            </a:r>
            <a:r>
              <a:rPr lang="ru-RU" b="1" dirty="0" smtClean="0"/>
              <a:t>знак &lt;, &gt; или =.</a:t>
            </a:r>
          </a:p>
          <a:p>
            <a:pPr marL="514350" indent="-514350">
              <a:buAutoNum type="arabicParenR"/>
            </a:pPr>
            <a:r>
              <a:rPr lang="en-US" sz="4400" b="1" dirty="0" smtClean="0"/>
              <a:t>    158</a:t>
            </a:r>
            <a:r>
              <a:rPr lang="ru-RU" sz="4400" b="1" baseline="-25000" dirty="0" smtClean="0"/>
              <a:t>10</a:t>
            </a:r>
            <a:r>
              <a:rPr lang="ru-RU" sz="4400" b="1" dirty="0" smtClean="0"/>
              <a:t>  </a:t>
            </a:r>
            <a:r>
              <a:rPr lang="en-US" sz="4400" b="1" dirty="0" smtClean="0"/>
              <a:t>   </a:t>
            </a:r>
            <a:r>
              <a:rPr lang="ru-RU" sz="4400" b="1" dirty="0" smtClean="0"/>
              <a:t>?  </a:t>
            </a:r>
            <a:r>
              <a:rPr lang="en-US" sz="4400" b="1" dirty="0" smtClean="0"/>
              <a:t>   </a:t>
            </a:r>
            <a:r>
              <a:rPr lang="ru-RU" sz="4400" b="1" dirty="0" smtClean="0"/>
              <a:t>9</a:t>
            </a:r>
            <a:r>
              <a:rPr lang="en-US" sz="4400" b="1" dirty="0" smtClean="0"/>
              <a:t>E</a:t>
            </a:r>
            <a:r>
              <a:rPr lang="ru-RU" sz="4400" b="1" baseline="-25000" dirty="0" smtClean="0"/>
              <a:t>16</a:t>
            </a:r>
            <a:r>
              <a:rPr lang="ru-RU" sz="4400" b="1" dirty="0" smtClean="0"/>
              <a:t>   </a:t>
            </a:r>
            <a:endParaRPr lang="en-US" sz="4400" b="1" dirty="0" smtClean="0"/>
          </a:p>
          <a:p>
            <a:pPr marL="514350" indent="-514350">
              <a:buNone/>
            </a:pPr>
            <a:r>
              <a:rPr lang="ru-RU" sz="4400" b="1" dirty="0" smtClean="0"/>
              <a:t>    </a:t>
            </a:r>
            <a:r>
              <a:rPr lang="en-US" sz="4400" b="1" dirty="0" smtClean="0"/>
              <a:t> </a:t>
            </a:r>
            <a:endParaRPr lang="ru-RU" sz="4400" dirty="0" smtClean="0"/>
          </a:p>
          <a:p>
            <a:pPr marL="514350" indent="-514350">
              <a:buAutoNum type="arabicParenR" startAt="2"/>
            </a:pPr>
            <a:r>
              <a:rPr lang="en-US" sz="4400" b="1" dirty="0" smtClean="0"/>
              <a:t>   </a:t>
            </a:r>
            <a:r>
              <a:rPr lang="ru-RU" sz="4400" b="1" dirty="0" smtClean="0"/>
              <a:t>111</a:t>
            </a:r>
            <a:r>
              <a:rPr lang="en-US" sz="4400" b="1" dirty="0" smtClean="0"/>
              <a:t>1</a:t>
            </a:r>
            <a:r>
              <a:rPr lang="ru-RU" sz="4400" b="1" dirty="0" smtClean="0"/>
              <a:t>1</a:t>
            </a:r>
            <a:r>
              <a:rPr lang="ru-RU" sz="4400" b="1" baseline="-25000" dirty="0" smtClean="0"/>
              <a:t>2</a:t>
            </a:r>
            <a:r>
              <a:rPr lang="ru-RU" sz="4400" b="1" dirty="0" smtClean="0"/>
              <a:t>   ?   </a:t>
            </a:r>
            <a:r>
              <a:rPr lang="en-US" sz="4400" b="1" dirty="0" smtClean="0"/>
              <a:t>32</a:t>
            </a:r>
            <a:r>
              <a:rPr lang="en-US" sz="4400" b="1" baseline="-25000" dirty="0" smtClean="0"/>
              <a:t>10</a:t>
            </a:r>
            <a:r>
              <a:rPr lang="ru-RU" sz="4400" b="1" dirty="0" smtClean="0"/>
              <a:t> </a:t>
            </a:r>
            <a:endParaRPr lang="en-US" sz="4400" b="1" dirty="0" smtClean="0"/>
          </a:p>
          <a:p>
            <a:pPr marL="514350" indent="-514350">
              <a:buNone/>
            </a:pPr>
            <a:r>
              <a:rPr lang="ru-RU" sz="4400" b="1" dirty="0" smtClean="0"/>
              <a:t>  </a:t>
            </a:r>
            <a:endParaRPr lang="ru-RU" sz="4400" dirty="0" smtClean="0"/>
          </a:p>
          <a:p>
            <a:pPr>
              <a:buNone/>
            </a:pPr>
            <a:r>
              <a:rPr lang="en-US" sz="4400" b="1" dirty="0" smtClean="0"/>
              <a:t>3)          74</a:t>
            </a:r>
            <a:r>
              <a:rPr lang="en-US" sz="4400" b="1" baseline="-25000" dirty="0" smtClean="0"/>
              <a:t>8</a:t>
            </a:r>
            <a:r>
              <a:rPr lang="ru-RU" sz="4400" b="1" dirty="0" smtClean="0"/>
              <a:t>   ?   </a:t>
            </a:r>
            <a:r>
              <a:rPr lang="en-US" sz="4400" b="1" dirty="0" smtClean="0"/>
              <a:t>55</a:t>
            </a:r>
            <a:r>
              <a:rPr lang="en-US" sz="4400" b="1" baseline="-25000" dirty="0" smtClean="0"/>
              <a:t>10</a:t>
            </a:r>
            <a:r>
              <a:rPr lang="ru-RU" sz="4400" b="1" dirty="0" smtClean="0"/>
              <a:t>    </a:t>
            </a:r>
            <a:endParaRPr lang="ru-RU" sz="4400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500694" y="3643314"/>
            <a:ext cx="329128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all" dirty="0" smtClean="0">
                <a:ln w="9000" cmpd="sng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11111</a:t>
            </a:r>
            <a:r>
              <a:rPr lang="en-US" sz="4400" b="1" cap="all" baseline="-25000" dirty="0" smtClean="0">
                <a:ln w="9000" cmpd="sng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2</a:t>
            </a:r>
            <a:r>
              <a:rPr lang="en-US" sz="4400" b="1" cap="all" dirty="0" smtClean="0">
                <a:ln w="9000" cmpd="sng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&lt; 32</a:t>
            </a:r>
            <a:r>
              <a:rPr lang="en-US" sz="4400" b="1" cap="all" baseline="-25000" dirty="0" smtClean="0">
                <a:ln w="9000" cmpd="sng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10</a:t>
            </a:r>
            <a:endParaRPr lang="ru-RU" sz="4400" b="1" cap="all" spc="0" baseline="-25000" dirty="0">
              <a:ln w="9000" cmpd="sng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643570" y="5143512"/>
            <a:ext cx="243528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all" spc="0" dirty="0" smtClean="0">
                <a:ln w="9000" cmpd="sng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74</a:t>
            </a:r>
            <a:r>
              <a:rPr lang="en-US" sz="4400" b="1" cap="all" spc="0" baseline="-25000" dirty="0" smtClean="0">
                <a:ln w="9000" cmpd="sng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8</a:t>
            </a:r>
            <a:r>
              <a:rPr lang="en-US" sz="4400" b="1" cap="all" spc="0" dirty="0" smtClean="0">
                <a:ln w="9000" cmpd="sng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&gt; 55</a:t>
            </a:r>
            <a:r>
              <a:rPr lang="en-US" sz="4400" b="1" cap="all" spc="0" baseline="-25000" dirty="0" smtClean="0">
                <a:ln w="9000" cmpd="sng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10</a:t>
            </a:r>
            <a:endParaRPr lang="ru-RU" sz="4400" b="1" cap="all" spc="0" baseline="-25000" dirty="0">
              <a:ln w="9000" cmpd="sng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72132" y="2214554"/>
            <a:ext cx="290175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1905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158</a:t>
            </a:r>
            <a:r>
              <a:rPr lang="en-US" sz="4400" b="1" cap="none" spc="0" baseline="-25000" dirty="0" smtClean="0">
                <a:ln w="1905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10</a:t>
            </a:r>
            <a:r>
              <a:rPr lang="en-US" sz="4400" b="1" cap="none" spc="0" dirty="0" smtClean="0">
                <a:ln w="1905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= 9</a:t>
            </a:r>
            <a:r>
              <a:rPr lang="en-US" sz="4400" b="1" dirty="0" smtClean="0">
                <a:ln w="1905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</a:t>
            </a:r>
            <a:r>
              <a:rPr lang="en-US" sz="4400" b="1" cap="none" spc="0" baseline="-25000" dirty="0" smtClean="0">
                <a:ln w="1905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16</a:t>
            </a:r>
            <a:endParaRPr lang="ru-RU" sz="4400" b="1" cap="none" spc="0" dirty="0">
              <a:ln w="1905">
                <a:solidFill>
                  <a:srgbClr val="C00000"/>
                </a:solidFill>
              </a:ln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 descr="5792375ccc5e9156132842a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44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Задача.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комнате веселилось  42</a:t>
            </a:r>
            <a:r>
              <a:rPr lang="ru-RU" baseline="-25000" dirty="0" smtClean="0"/>
              <a:t>8</a:t>
            </a:r>
            <a:r>
              <a:rPr lang="ru-RU" dirty="0" smtClean="0"/>
              <a:t> мух. Петр Петрович открыл форточку и , размахивая полотенцем, выгнал из комнаты 42</a:t>
            </a:r>
            <a:r>
              <a:rPr lang="ru-RU" baseline="-25000" dirty="0" smtClean="0"/>
              <a:t>5  </a:t>
            </a:r>
            <a:r>
              <a:rPr lang="ru-RU" dirty="0" smtClean="0"/>
              <a:t>мух.  Но прежде чем он успел закрыть форточку, 11001</a:t>
            </a:r>
            <a:r>
              <a:rPr lang="ru-RU" baseline="-25000" dirty="0" smtClean="0"/>
              <a:t>2</a:t>
            </a:r>
            <a:r>
              <a:rPr lang="ru-RU" dirty="0" smtClean="0"/>
              <a:t> мух вернулись обратно.       	</a:t>
            </a:r>
          </a:p>
          <a:p>
            <a:pPr>
              <a:buNone/>
            </a:pPr>
            <a:r>
              <a:rPr lang="ru-RU" dirty="0" smtClean="0"/>
              <a:t>	</a:t>
            </a:r>
          </a:p>
          <a:p>
            <a:pPr>
              <a:buNone/>
            </a:pPr>
            <a:r>
              <a:rPr lang="ru-RU" dirty="0" smtClean="0"/>
              <a:t>	Сколько мух теперь веселится в комнате</a:t>
            </a:r>
            <a:r>
              <a:rPr lang="en-US" dirty="0" smtClean="0"/>
              <a:t>?</a:t>
            </a:r>
            <a:endParaRPr lang="ru-RU" dirty="0" smtClean="0"/>
          </a:p>
        </p:txBody>
      </p:sp>
      <p:sp>
        <p:nvSpPr>
          <p:cNvPr id="18" name="Прямоугольник 17"/>
          <p:cNvSpPr/>
          <p:nvPr/>
        </p:nvSpPr>
        <p:spPr>
          <a:xfrm>
            <a:off x="5929322" y="3786190"/>
            <a:ext cx="21785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37 мух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5" name="Рисунок 14" descr="fly-bug-insect-clip-art-at-clker-com-vector-clip-art-online-royalty-HnQJxe-clipar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9372988">
            <a:off x="7540419" y="226335"/>
            <a:ext cx="1163688" cy="1231776"/>
          </a:xfrm>
          <a:prstGeom prst="rect">
            <a:avLst/>
          </a:prstGeom>
        </p:spPr>
      </p:pic>
      <p:pic>
        <p:nvPicPr>
          <p:cNvPr id="19" name="Рисунок 18" descr="cartoon_fly-5555px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34" y="5143512"/>
            <a:ext cx="1479596" cy="153047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5792375ccc5e9156132842a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Заполнить пустые клетки таблицы</a:t>
            </a:r>
            <a:r>
              <a:rPr lang="en-US" b="1" dirty="0" smtClean="0">
                <a:solidFill>
                  <a:srgbClr val="C00000"/>
                </a:solidFill>
              </a:rPr>
              <a:t>: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142976" y="1928802"/>
          <a:ext cx="7643868" cy="39473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0967"/>
                <a:gridCol w="1910967"/>
                <a:gridCol w="1910967"/>
                <a:gridCol w="1910967"/>
              </a:tblGrid>
              <a:tr h="57150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8с/с</a:t>
                      </a:r>
                      <a:endParaRPr lang="ru-RU" sz="2800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 с/</a:t>
                      </a:r>
                      <a:r>
                        <a:rPr lang="ru-RU" sz="2800" dirty="0" err="1" smtClean="0"/>
                        <a:t>с</a:t>
                      </a:r>
                      <a:endParaRPr lang="ru-RU" sz="2800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16с/с</a:t>
                      </a:r>
                      <a:endParaRPr lang="ru-RU" sz="2800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843955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/>
                        <a:t>11101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4000" b="1" dirty="0"/>
                    </a:p>
                  </a:txBody>
                  <a:tcPr/>
                </a:tc>
              </a:tr>
              <a:tr h="843955">
                <a:tc>
                  <a:txBody>
                    <a:bodyPr/>
                    <a:lstStyle/>
                    <a:p>
                      <a:pPr algn="ctr"/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104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4000" b="1" dirty="0"/>
                    </a:p>
                  </a:txBody>
                  <a:tcPr/>
                </a:tc>
              </a:tr>
              <a:tr h="843955">
                <a:tc>
                  <a:txBody>
                    <a:bodyPr/>
                    <a:lstStyle/>
                    <a:p>
                      <a:pPr algn="ctr"/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47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4000" b="1" dirty="0"/>
                    </a:p>
                  </a:txBody>
                  <a:tcPr/>
                </a:tc>
              </a:tr>
              <a:tr h="843955">
                <a:tc>
                  <a:txBody>
                    <a:bodyPr/>
                    <a:lstStyle/>
                    <a:p>
                      <a:pPr algn="ctr"/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/>
                        <a:t>DA</a:t>
                      </a:r>
                      <a:endParaRPr lang="ru-RU" sz="4000" b="1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071538" y="2000240"/>
          <a:ext cx="7858180" cy="3954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4545"/>
                <a:gridCol w="1964545"/>
                <a:gridCol w="1964545"/>
                <a:gridCol w="1964545"/>
              </a:tblGrid>
              <a:tr h="1428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8с/с</a:t>
                      </a:r>
                      <a:endParaRPr lang="ru-RU" sz="2800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 с/</a:t>
                      </a:r>
                      <a:r>
                        <a:rPr lang="ru-RU" sz="2800" dirty="0" err="1" smtClean="0"/>
                        <a:t>с</a:t>
                      </a:r>
                      <a:endParaRPr lang="ru-RU" sz="2800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16с/с</a:t>
                      </a:r>
                      <a:endParaRPr lang="ru-RU" sz="2800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859028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/>
                        <a:t>11101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C00000"/>
                          </a:solidFill>
                        </a:rPr>
                        <a:t>35</a:t>
                      </a:r>
                      <a:endParaRPr lang="ru-RU" sz="40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C00000"/>
                          </a:solidFill>
                        </a:rPr>
                        <a:t>29</a:t>
                      </a:r>
                      <a:endParaRPr lang="ru-RU" sz="40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C00000"/>
                          </a:solidFill>
                        </a:rPr>
                        <a:t>1D</a:t>
                      </a:r>
                      <a:endParaRPr lang="ru-RU" sz="40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859028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C00000"/>
                          </a:solidFill>
                        </a:rPr>
                        <a:t>1000100</a:t>
                      </a:r>
                      <a:endParaRPr lang="ru-RU" sz="2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/>
                        <a:t>104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C00000"/>
                          </a:solidFill>
                        </a:rPr>
                        <a:t>68</a:t>
                      </a:r>
                      <a:endParaRPr lang="ru-RU" sz="40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C00000"/>
                          </a:solidFill>
                        </a:rPr>
                        <a:t>44</a:t>
                      </a:r>
                      <a:endParaRPr lang="ru-RU" sz="40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859028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rgbClr val="C00000"/>
                          </a:solidFill>
                        </a:rPr>
                        <a:t>101111</a:t>
                      </a:r>
                      <a:endParaRPr lang="ru-RU" sz="3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C00000"/>
                          </a:solidFill>
                        </a:rPr>
                        <a:t>57</a:t>
                      </a:r>
                      <a:endParaRPr lang="ru-RU" sz="40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ru-RU" sz="4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C00000"/>
                          </a:solidFill>
                        </a:rPr>
                        <a:t>2F</a:t>
                      </a:r>
                      <a:endParaRPr lang="ru-RU" sz="40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859028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rgbClr val="C00000"/>
                          </a:solidFill>
                        </a:rPr>
                        <a:t>111101</a:t>
                      </a:r>
                      <a:endParaRPr lang="ru-RU" sz="3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C00000"/>
                          </a:solidFill>
                        </a:rPr>
                        <a:t>75</a:t>
                      </a:r>
                      <a:endParaRPr lang="ru-RU" sz="40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C00000"/>
                          </a:solidFill>
                        </a:rPr>
                        <a:t>61</a:t>
                      </a:r>
                      <a:endParaRPr lang="ru-RU" sz="40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/>
                        <a:t>3D</a:t>
                      </a:r>
                      <a:endParaRPr lang="ru-RU" sz="40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5792375ccc5e9156132842a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Рефлексия.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5431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/>
              <a:t>    Выбери смайлик, который отражает   твоё настроение на уроке</a:t>
            </a:r>
            <a:r>
              <a:rPr lang="en-US" sz="3600" dirty="0" smtClean="0"/>
              <a:t>:</a:t>
            </a:r>
          </a:p>
          <a:p>
            <a:pPr>
              <a:buNone/>
            </a:pPr>
            <a:r>
              <a:rPr lang="en-US" sz="3600" dirty="0" smtClean="0"/>
              <a:t>  </a:t>
            </a:r>
            <a:endParaRPr lang="ru-RU" sz="3600" dirty="0"/>
          </a:p>
        </p:txBody>
      </p:sp>
      <p:pic>
        <p:nvPicPr>
          <p:cNvPr id="5" name="Рисунок 4" descr="smil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100" y="2714620"/>
            <a:ext cx="1143008" cy="1143008"/>
          </a:xfrm>
          <a:prstGeom prst="rect">
            <a:avLst/>
          </a:prstGeom>
        </p:spPr>
      </p:pic>
      <p:pic>
        <p:nvPicPr>
          <p:cNvPr id="6" name="Рисунок 5" descr="YAZOO_SMILIESSA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662" y="5143512"/>
            <a:ext cx="1428760" cy="1428760"/>
          </a:xfrm>
          <a:prstGeom prst="rect">
            <a:avLst/>
          </a:prstGeom>
        </p:spPr>
      </p:pic>
      <p:pic>
        <p:nvPicPr>
          <p:cNvPr id="7" name="Рисунок 6" descr="5723784b3014f154628de5bd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71538" y="3857628"/>
            <a:ext cx="1285884" cy="122560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643174" y="2857496"/>
            <a:ext cx="578647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Урок прошел отлично, я</a:t>
            </a:r>
            <a:r>
              <a:rPr lang="ru-RU" sz="32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активно работал!</a:t>
            </a:r>
            <a:endParaRPr lang="ru-RU" sz="32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71802" y="4071942"/>
            <a:ext cx="55721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Урок был интересным, но у меня возникли вопросы.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786050" y="5286388"/>
            <a:ext cx="578647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Урок мне не понравился, у меня ничего не получилось</a:t>
            </a:r>
            <a:r>
              <a:rPr lang="ru-RU" sz="32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  <a:endParaRPr lang="ru-RU" sz="3200" b="1" cap="none" spc="0" dirty="0" smtClean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5792375ccc5e9156132842a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Домашняя работа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500174"/>
            <a:ext cx="8229600" cy="4525963"/>
          </a:xfrm>
        </p:spPr>
        <p:txBody>
          <a:bodyPr>
            <a:noAutofit/>
          </a:bodyPr>
          <a:lstStyle/>
          <a:p>
            <a:r>
              <a:rPr lang="ru-RU" sz="3600" dirty="0" smtClean="0"/>
              <a:t>Один человек имел 100 монет. Он поровну разделил их между двумя своими детьми. Каждому досталось по 11 монет и одна осталась лишней.</a:t>
            </a:r>
          </a:p>
          <a:p>
            <a:pPr>
              <a:buNone/>
            </a:pPr>
            <a:r>
              <a:rPr lang="ru-RU" sz="3600" dirty="0" smtClean="0"/>
              <a:t>     	    Какая система счисления  использовалась, и сколько было монет?</a:t>
            </a:r>
          </a:p>
          <a:p>
            <a:pPr lvl="3">
              <a:buNone/>
            </a:pPr>
            <a:endParaRPr lang="ru-RU" sz="3600" dirty="0"/>
          </a:p>
        </p:txBody>
      </p:sp>
      <p:pic>
        <p:nvPicPr>
          <p:cNvPr id="5" name="Рисунок 4" descr="Coins-PN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3702" y="4429132"/>
            <a:ext cx="1928826" cy="1928826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5792375ccc5e9156132842a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Цель урока: </a:t>
            </a:r>
            <a:endParaRPr lang="ru-RU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u-RU" sz="2800" dirty="0" smtClean="0"/>
              <a:t>    Познакомить учащихся с системами счисления, научить переводить десятичные числа  в различные системы счисления и обратно</a:t>
            </a:r>
            <a:r>
              <a:rPr lang="en-US" sz="2800" dirty="0" smtClean="0"/>
              <a:t>.</a:t>
            </a:r>
            <a:endParaRPr lang="ru-RU" sz="2800" dirty="0" smtClean="0"/>
          </a:p>
          <a:p>
            <a:pPr lvl="0" algn="ctr">
              <a:buNone/>
            </a:pPr>
            <a:r>
              <a:rPr lang="ru-RU" b="1" dirty="0" smtClean="0"/>
              <a:t>   Задачи урока</a:t>
            </a:r>
            <a:r>
              <a:rPr lang="en-US" b="1" dirty="0" smtClean="0"/>
              <a:t>:</a:t>
            </a:r>
          </a:p>
          <a:p>
            <a:pPr lvl="0">
              <a:buFont typeface="Wingdings" pitchFamily="2" charset="2"/>
              <a:buChar char="ü"/>
            </a:pPr>
            <a:r>
              <a:rPr lang="ru-RU" dirty="0" smtClean="0"/>
              <a:t>Познакомиться с системами счисления</a:t>
            </a:r>
            <a:r>
              <a:rPr lang="en-US" dirty="0" smtClean="0"/>
              <a:t>;</a:t>
            </a:r>
          </a:p>
          <a:p>
            <a:pPr lvl="0">
              <a:buFont typeface="Wingdings" pitchFamily="2" charset="2"/>
              <a:buChar char="ü"/>
            </a:pPr>
            <a:r>
              <a:rPr lang="ru-RU" dirty="0" smtClean="0"/>
              <a:t>Изучить способы перевода из одной системы счисления в другую</a:t>
            </a:r>
            <a:r>
              <a:rPr lang="en-US" dirty="0" smtClean="0"/>
              <a:t>;</a:t>
            </a:r>
            <a:endParaRPr lang="ru-RU" dirty="0" smtClean="0"/>
          </a:p>
          <a:p>
            <a:pPr lvl="0">
              <a:buFont typeface="Wingdings" pitchFamily="2" charset="2"/>
              <a:buChar char="ü"/>
            </a:pPr>
            <a:r>
              <a:rPr lang="ru-RU" dirty="0" smtClean="0"/>
              <a:t>Научиться решать задачи</a:t>
            </a:r>
            <a:r>
              <a:rPr lang="en-US" dirty="0" smtClean="0"/>
              <a:t>;</a:t>
            </a:r>
            <a:endParaRPr lang="ru-RU" dirty="0" smtClean="0"/>
          </a:p>
          <a:p>
            <a:pPr lvl="0">
              <a:buFont typeface="Wingdings" pitchFamily="2" charset="2"/>
              <a:buChar char="ü"/>
            </a:pPr>
            <a:r>
              <a:rPr lang="ru-RU" dirty="0" smtClean="0"/>
              <a:t>Оценить работу на уроке</a:t>
            </a:r>
            <a:r>
              <a:rPr lang="en-US" dirty="0" smtClean="0"/>
              <a:t>.</a:t>
            </a:r>
            <a:endParaRPr lang="ru-RU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5792375ccc5e9156132842a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571472" y="500043"/>
            <a:ext cx="8229600" cy="1143008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Система счисления – это способ записи чисел с помощью цифр.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43042" y="1571612"/>
            <a:ext cx="5643602" cy="85725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СИСТЕМЫ СЧИСЛЕНИЯ</a:t>
            </a:r>
            <a:endParaRPr lang="ru-RU" sz="4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14678" y="3071810"/>
            <a:ext cx="2571768" cy="85725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НЕПОЗИЦИОННЫЕ</a:t>
            </a:r>
            <a:endParaRPr lang="ru-RU" sz="2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43636" y="3071810"/>
            <a:ext cx="2571768" cy="85725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ПОЗИЦИОННЫЕ</a:t>
            </a:r>
            <a:endParaRPr lang="ru-RU" sz="2000" b="1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357158" y="3071810"/>
            <a:ext cx="2571768" cy="85725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УНАРНЫЕ</a:t>
            </a:r>
            <a:endParaRPr lang="ru-RU" sz="2000" b="1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357158" y="3929066"/>
            <a:ext cx="2571768" cy="207170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 ней для записи любых чисел используется всего один символ - палочка, узелок, зарубка, камушек</a:t>
            </a:r>
            <a:endParaRPr lang="ru-RU" b="1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3214678" y="3929066"/>
            <a:ext cx="2571768" cy="207170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Количественное значение цифры в числе не зависит от её положения в записи числа</a:t>
            </a:r>
            <a:endParaRPr lang="ru-RU" b="1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6143636" y="3929066"/>
            <a:ext cx="2571768" cy="207170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Количественное значение цифры в числе  зависит от её положения в записи числа</a:t>
            </a:r>
            <a:endParaRPr lang="ru-RU" b="1" dirty="0"/>
          </a:p>
        </p:txBody>
      </p:sp>
      <p:sp>
        <p:nvSpPr>
          <p:cNvPr id="53" name="Стрелка вниз 52"/>
          <p:cNvSpPr/>
          <p:nvPr/>
        </p:nvSpPr>
        <p:spPr>
          <a:xfrm>
            <a:off x="4357686" y="2428868"/>
            <a:ext cx="285752" cy="642942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Стрелка вниз 54"/>
          <p:cNvSpPr/>
          <p:nvPr/>
        </p:nvSpPr>
        <p:spPr>
          <a:xfrm>
            <a:off x="6715140" y="2428868"/>
            <a:ext cx="285752" cy="642942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Стрелка вниз 55"/>
          <p:cNvSpPr/>
          <p:nvPr/>
        </p:nvSpPr>
        <p:spPr>
          <a:xfrm>
            <a:off x="1928794" y="2714620"/>
            <a:ext cx="285752" cy="357190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000232" y="2643182"/>
            <a:ext cx="2428892" cy="14287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5792375ccc5e9156132842a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Унарные системы счисления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8288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 Простейшая </a:t>
            </a:r>
            <a:r>
              <a:rPr lang="ru-RU" dirty="0"/>
              <a:t>и самая древняя - так называемая </a:t>
            </a:r>
            <a:r>
              <a:rPr lang="ru-RU" b="1" dirty="0">
                <a:solidFill>
                  <a:srgbClr val="C00000"/>
                </a:solidFill>
              </a:rPr>
              <a:t>унарная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b="1" dirty="0">
                <a:solidFill>
                  <a:srgbClr val="C00000"/>
                </a:solidFill>
              </a:rPr>
              <a:t>система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b="1" dirty="0">
                <a:solidFill>
                  <a:srgbClr val="C00000"/>
                </a:solidFill>
              </a:rPr>
              <a:t>счисления</a:t>
            </a:r>
            <a:r>
              <a:rPr lang="ru-RU" dirty="0"/>
              <a:t>. </a:t>
            </a:r>
            <a:r>
              <a:rPr lang="ru-RU" dirty="0" smtClean="0"/>
              <a:t>В </a:t>
            </a:r>
            <a:r>
              <a:rPr lang="ru-RU" dirty="0"/>
              <a:t>ней для записи любых чисел используется всего один символ - палочка, узелок, зарубка, камушек.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3714752"/>
            <a:ext cx="2112705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14744" y="3571876"/>
            <a:ext cx="3819525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5792375ccc5e9156132842a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Непозиционная система счисления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(Пример</a:t>
            </a:r>
            <a:r>
              <a:rPr lang="en-US" sz="2000" dirty="0" smtClean="0"/>
              <a:t>: </a:t>
            </a:r>
            <a:r>
              <a:rPr lang="ru-RU" sz="2000" dirty="0" smtClean="0"/>
              <a:t>Римская система счисления)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686800" cy="54292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000" dirty="0" smtClean="0"/>
              <a:t>    </a:t>
            </a:r>
            <a:r>
              <a:rPr lang="ru-RU" sz="3000" dirty="0" smtClean="0"/>
              <a:t>Система счисления называется</a:t>
            </a:r>
            <a:r>
              <a:rPr lang="ru-RU" sz="3000" b="1" i="1" dirty="0" smtClean="0"/>
              <a:t> </a:t>
            </a:r>
            <a:r>
              <a:rPr lang="ru-RU" sz="3000" b="1" i="1" dirty="0" smtClean="0">
                <a:solidFill>
                  <a:srgbClr val="C00000"/>
                </a:solidFill>
              </a:rPr>
              <a:t>непозиционной</a:t>
            </a:r>
            <a:r>
              <a:rPr lang="ru-RU" sz="3000" dirty="0" smtClean="0">
                <a:solidFill>
                  <a:srgbClr val="C00000"/>
                </a:solidFill>
              </a:rPr>
              <a:t>,</a:t>
            </a:r>
            <a:r>
              <a:rPr lang="ru-RU" sz="3000" dirty="0" smtClean="0"/>
              <a:t> если количественный эквивалент (количественное значение) цифры в числе не зависит от её положения в записи числа.</a:t>
            </a:r>
          </a:p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57158" y="3571876"/>
          <a:ext cx="3571900" cy="277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7256"/>
                <a:gridCol w="2714644"/>
              </a:tblGrid>
              <a:tr h="387806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I</a:t>
                      </a:r>
                      <a:endParaRPr lang="ru-RU" sz="2000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387806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5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V</a:t>
                      </a:r>
                      <a:endParaRPr lang="ru-RU" sz="2000" b="1" dirty="0"/>
                    </a:p>
                  </a:txBody>
                  <a:tcPr/>
                </a:tc>
              </a:tr>
              <a:tr h="387806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X</a:t>
                      </a:r>
                      <a:endParaRPr lang="ru-RU" sz="2000" b="1" dirty="0"/>
                    </a:p>
                  </a:txBody>
                  <a:tcPr/>
                </a:tc>
              </a:tr>
              <a:tr h="387806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50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L</a:t>
                      </a:r>
                      <a:endParaRPr lang="ru-RU" sz="2000" b="1" dirty="0"/>
                    </a:p>
                  </a:txBody>
                  <a:tcPr/>
                </a:tc>
              </a:tr>
              <a:tr h="387806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100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C</a:t>
                      </a:r>
                      <a:endParaRPr lang="ru-RU" sz="2000" b="1" dirty="0"/>
                    </a:p>
                  </a:txBody>
                  <a:tcPr/>
                </a:tc>
              </a:tr>
              <a:tr h="387806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500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D</a:t>
                      </a:r>
                      <a:endParaRPr lang="ru-RU" sz="2000" b="1" dirty="0"/>
                    </a:p>
                  </a:txBody>
                  <a:tcPr/>
                </a:tc>
              </a:tr>
              <a:tr h="387806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1000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M</a:t>
                      </a:r>
                      <a:endParaRPr lang="ru-RU" sz="20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4071934" y="3929066"/>
            <a:ext cx="2928958" cy="200026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2016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M+M+X+V+I</a:t>
            </a:r>
          </a:p>
          <a:p>
            <a:pPr algn="ctr"/>
            <a:endParaRPr lang="en-US" dirty="0"/>
          </a:p>
          <a:p>
            <a:pPr algn="ctr"/>
            <a:r>
              <a:rPr lang="en-US" sz="2800" b="1" dirty="0" smtClean="0"/>
              <a:t>MMXVI</a:t>
            </a:r>
            <a:endParaRPr lang="ru-RU" sz="28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68" y="3857628"/>
            <a:ext cx="1571027" cy="2476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5792375ccc5e9156132842a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 flipH="1">
            <a:off x="6715140" y="5500702"/>
            <a:ext cx="171246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IV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Римская система счисления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 fontScale="40000" lnSpcReduction="20000"/>
          </a:bodyPr>
          <a:lstStyle/>
          <a:p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Для правильной записи больших чисел римскими цифрами необходимо сначала записать число тысяч, затем сотен, затем десятков и, наконец, единиц.</a:t>
            </a:r>
          </a:p>
          <a:p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Натуральные числа записываются при помощи повторения этих цифр. </a:t>
            </a:r>
          </a:p>
          <a:p>
            <a:endParaRPr lang="ru-RU" sz="5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При этом, если большая цифра стоит перед меньшей, то они добавляются (принцип сложения), если же меньшая – перед большей, то меньшая вычитается из большей (принцип вычитания). Последнее правило применяется только во избежание четырёхкратного повторения одной и той же цифры.</a:t>
            </a:r>
          </a:p>
          <a:p>
            <a:endParaRPr lang="ru-RU" sz="5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В русском языке для закрепления в памяти буквенных обозначений цифр в порядке убывания существуют мнемонические правила:</a:t>
            </a:r>
          </a:p>
          <a:p>
            <a:pPr>
              <a:buNone/>
            </a:pP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>
              <a:buNone/>
            </a:pP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                Мы </a:t>
            </a:r>
            <a:r>
              <a:rPr lang="ru-RU" sz="5000" dirty="0" err="1" smtClean="0">
                <a:latin typeface="Times New Roman" pitchFamily="18" charset="0"/>
                <a:cs typeface="Times New Roman" pitchFamily="18" charset="0"/>
              </a:rPr>
              <a:t>Dарим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 Сочные </a:t>
            </a:r>
            <a:r>
              <a:rPr lang="ru-RU" sz="5000" dirty="0" err="1" smtClean="0">
                <a:latin typeface="Times New Roman" pitchFamily="18" charset="0"/>
                <a:cs typeface="Times New Roman" pitchFamily="18" charset="0"/>
              </a:rPr>
              <a:t>Lимоны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, Хватит </a:t>
            </a:r>
            <a:r>
              <a:rPr lang="ru-RU" sz="5000" dirty="0" err="1" smtClean="0">
                <a:latin typeface="Times New Roman" pitchFamily="18" charset="0"/>
                <a:cs typeface="Times New Roman" pitchFamily="18" charset="0"/>
              </a:rPr>
              <a:t>Vсем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err="1" smtClean="0">
                <a:latin typeface="Times New Roman" pitchFamily="18" charset="0"/>
                <a:cs typeface="Times New Roman" pitchFamily="18" charset="0"/>
              </a:rPr>
              <a:t>Iх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5000" dirty="0" err="1" smtClean="0">
                <a:latin typeface="Times New Roman" pitchFamily="18" charset="0"/>
                <a:cs typeface="Times New Roman" pitchFamily="18" charset="0"/>
              </a:rPr>
              <a:t>Mы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err="1" smtClean="0">
                <a:latin typeface="Times New Roman" pitchFamily="18" charset="0"/>
                <a:cs typeface="Times New Roman" pitchFamily="18" charset="0"/>
              </a:rPr>
              <a:t>Dаем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err="1" smtClean="0">
                <a:latin typeface="Times New Roman" pitchFamily="18" charset="0"/>
                <a:cs typeface="Times New Roman" pitchFamily="18" charset="0"/>
              </a:rPr>
              <a:t>Cоветы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err="1" smtClean="0">
                <a:latin typeface="Times New Roman" pitchFamily="18" charset="0"/>
                <a:cs typeface="Times New Roman" pitchFamily="18" charset="0"/>
              </a:rPr>
              <a:t>Lишь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err="1" smtClean="0">
                <a:latin typeface="Times New Roman" pitchFamily="18" charset="0"/>
                <a:cs typeface="Times New Roman" pitchFamily="18" charset="0"/>
              </a:rPr>
              <a:t>Xорошо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err="1" smtClean="0">
                <a:latin typeface="Times New Roman" pitchFamily="18" charset="0"/>
                <a:cs typeface="Times New Roman" pitchFamily="18" charset="0"/>
              </a:rPr>
              <a:t>Vоспитанным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err="1" smtClean="0">
                <a:latin typeface="Times New Roman" pitchFamily="18" charset="0"/>
                <a:cs typeface="Times New Roman" pitchFamily="18" charset="0"/>
              </a:rPr>
              <a:t>Iндивидуумам</a:t>
            </a:r>
            <a:endParaRPr lang="ru-RU" sz="5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                Соответственно M, D, C, L, X, V, I</a:t>
            </a:r>
          </a:p>
        </p:txBody>
      </p:sp>
      <p:sp>
        <p:nvSpPr>
          <p:cNvPr id="5" name="Прямоугольник 4"/>
          <p:cNvSpPr/>
          <p:nvPr/>
        </p:nvSpPr>
        <p:spPr>
          <a:xfrm rot="21137576">
            <a:off x="528363" y="1064008"/>
            <a:ext cx="41391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L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055428">
            <a:off x="7610195" y="3320143"/>
            <a:ext cx="91306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IX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4929198"/>
            <a:ext cx="121444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XXI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6715140" y="5533561"/>
            <a:ext cx="171246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IV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1810810">
            <a:off x="7509668" y="450272"/>
            <a:ext cx="118778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VIII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5792375ccc5e9156132842a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Использование  римских цифр: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7758138" cy="4757757"/>
          </a:xfrm>
        </p:spPr>
        <p:txBody>
          <a:bodyPr>
            <a:normAutofit/>
          </a:bodyPr>
          <a:lstStyle/>
          <a:p>
            <a:r>
              <a:rPr lang="ru-RU" dirty="0" smtClean="0"/>
              <a:t>Номер века или тысячелетия: XIX век, II тысячелетие до н. э.</a:t>
            </a:r>
          </a:p>
          <a:p>
            <a:r>
              <a:rPr lang="ru-RU" dirty="0" smtClean="0"/>
              <a:t>Порядковый номер монарха</a:t>
            </a:r>
            <a:r>
              <a:rPr lang="en-US" dirty="0" smtClean="0"/>
              <a:t>.</a:t>
            </a:r>
            <a:endParaRPr lang="ru-RU" dirty="0" smtClean="0"/>
          </a:p>
          <a:p>
            <a:r>
              <a:rPr lang="ru-RU" dirty="0" smtClean="0"/>
              <a:t>Группа крови  на нашивках формы военнослужащих</a:t>
            </a:r>
            <a:r>
              <a:rPr lang="en-US" dirty="0" smtClean="0"/>
              <a:t>.</a:t>
            </a:r>
            <a:endParaRPr lang="ru-RU" dirty="0" smtClean="0"/>
          </a:p>
          <a:p>
            <a:r>
              <a:rPr lang="ru-RU" dirty="0" smtClean="0"/>
              <a:t>Номер тома в многотомной книге</a:t>
            </a:r>
            <a:r>
              <a:rPr lang="en-US" dirty="0" smtClean="0"/>
              <a:t>.</a:t>
            </a:r>
            <a:r>
              <a:rPr lang="ru-RU" dirty="0" smtClean="0"/>
              <a:t> </a:t>
            </a:r>
          </a:p>
          <a:p>
            <a:r>
              <a:rPr lang="ru-RU" dirty="0" smtClean="0"/>
              <a:t>Важные  события, например: </a:t>
            </a:r>
            <a:r>
              <a:rPr lang="en-US" dirty="0" smtClean="0"/>
              <a:t>II </a:t>
            </a:r>
            <a:r>
              <a:rPr lang="ru-RU" dirty="0" smtClean="0"/>
              <a:t>мировая война, Игры </a:t>
            </a:r>
            <a:r>
              <a:rPr lang="en-US" dirty="0" smtClean="0"/>
              <a:t>XXII </a:t>
            </a:r>
            <a:r>
              <a:rPr lang="ru-RU" dirty="0" smtClean="0"/>
              <a:t>Олимпиады.</a:t>
            </a:r>
          </a:p>
          <a:p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9455" y="2500307"/>
            <a:ext cx="1733852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12" y="5715016"/>
            <a:ext cx="2000264" cy="598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5792375ccc5e9156132842a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Вопросы для закрепления</a:t>
            </a:r>
            <a:r>
              <a:rPr lang="en-US" b="1" dirty="0" smtClean="0">
                <a:solidFill>
                  <a:srgbClr val="C00000"/>
                </a:solidFill>
              </a:rPr>
              <a:t>: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i="1" dirty="0" smtClean="0"/>
              <a:t>1. Переведите число из римской системы счисления в десятичную: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Год образования г. Ижевска</a:t>
            </a:r>
            <a:r>
              <a:rPr lang="en-US" dirty="0" smtClean="0"/>
              <a:t>: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		</a:t>
            </a:r>
            <a:r>
              <a:rPr lang="en-US" dirty="0" smtClean="0"/>
              <a:t>MDCCLX     =</a:t>
            </a:r>
            <a:r>
              <a:rPr lang="ru-RU" dirty="0" smtClean="0"/>
              <a:t>  </a:t>
            </a:r>
          </a:p>
          <a:p>
            <a:pPr>
              <a:buNone/>
            </a:pPr>
            <a:r>
              <a:rPr lang="ru-RU" dirty="0" smtClean="0"/>
              <a:t>2. Переведите число из десятичной системы счисления в римскую</a:t>
            </a:r>
            <a:endParaRPr lang="en-US" dirty="0" smtClean="0"/>
          </a:p>
          <a:p>
            <a:pPr>
              <a:buNone/>
            </a:pPr>
            <a:r>
              <a:rPr lang="ru-RU" dirty="0" smtClean="0"/>
              <a:t>Номер школы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ru-RU" dirty="0" smtClean="0"/>
              <a:t>          84 =</a:t>
            </a:r>
            <a:r>
              <a:rPr lang="en-US" dirty="0" smtClean="0"/>
              <a:t>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29058" y="3214686"/>
            <a:ext cx="15888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1760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3702" y="2285992"/>
            <a:ext cx="1504950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15140" y="4643446"/>
            <a:ext cx="1783737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3143240" y="5357826"/>
            <a:ext cx="22156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LXXXIV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1034</TotalTime>
  <Words>1034</Words>
  <Application>Microsoft Office PowerPoint</Application>
  <PresentationFormat>Экран (4:3)</PresentationFormat>
  <Paragraphs>249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Презентация к уроку по учебному предмету «Информатика и ИКТ»  в 9 классе на тему:  «Системы счисления»</vt:lpstr>
      <vt:lpstr>Слайд 2</vt:lpstr>
      <vt:lpstr>Цель урока: </vt:lpstr>
      <vt:lpstr> </vt:lpstr>
      <vt:lpstr>Унарные системы счисления</vt:lpstr>
      <vt:lpstr>Непозиционная система счисления (Пример: Римская система счисления)</vt:lpstr>
      <vt:lpstr>Римская система счисления</vt:lpstr>
      <vt:lpstr>Использование  римских цифр:</vt:lpstr>
      <vt:lpstr>Вопросы для закрепления:</vt:lpstr>
      <vt:lpstr>Позиционная система счисления</vt:lpstr>
      <vt:lpstr>Основные достоинства любой позиционной системы счисления:</vt:lpstr>
      <vt:lpstr>Слайд 12</vt:lpstr>
      <vt:lpstr>Слайд 13</vt:lpstr>
      <vt:lpstr>Восьмеричная система счисления</vt:lpstr>
      <vt:lpstr>Шестнадцатеричная система счисления</vt:lpstr>
      <vt:lpstr>Вопросы для закрепления:</vt:lpstr>
      <vt:lpstr>Формы записи чисел</vt:lpstr>
      <vt:lpstr>Слайд 18</vt:lpstr>
      <vt:lpstr>Вопросы для закрепления:</vt:lpstr>
      <vt:lpstr>Алгоритм перевода целых чисел из 10 системы счисления:</vt:lpstr>
      <vt:lpstr>Вопросы для закрепления:</vt:lpstr>
      <vt:lpstr>Задача.</vt:lpstr>
      <vt:lpstr>Заполнить пустые клетки таблицы:</vt:lpstr>
      <vt:lpstr>Рефлексия.</vt:lpstr>
      <vt:lpstr>Домашняя работа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Системы счисления</dc:title>
  <dc:creator>Лена</dc:creator>
  <cp:lastModifiedBy>Лена</cp:lastModifiedBy>
  <cp:revision>180</cp:revision>
  <dcterms:created xsi:type="dcterms:W3CDTF">2016-10-09T18:14:45Z</dcterms:created>
  <dcterms:modified xsi:type="dcterms:W3CDTF">2016-10-23T06:59:59Z</dcterms:modified>
</cp:coreProperties>
</file>