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322" r:id="rId4"/>
    <p:sldId id="323" r:id="rId5"/>
    <p:sldId id="342" r:id="rId6"/>
    <p:sldId id="326" r:id="rId7"/>
    <p:sldId id="327" r:id="rId8"/>
    <p:sldId id="325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6" r:id="rId17"/>
    <p:sldId id="335" r:id="rId18"/>
    <p:sldId id="340" r:id="rId19"/>
    <p:sldId id="337" r:id="rId20"/>
    <p:sldId id="338" r:id="rId21"/>
    <p:sldId id="339" r:id="rId22"/>
    <p:sldId id="343" r:id="rId23"/>
    <p:sldId id="341" r:id="rId24"/>
    <p:sldId id="344" r:id="rId25"/>
    <p:sldId id="345" r:id="rId26"/>
    <p:sldId id="346" r:id="rId27"/>
    <p:sldId id="347" r:id="rId28"/>
    <p:sldId id="349" r:id="rId29"/>
    <p:sldId id="350" r:id="rId30"/>
    <p:sldId id="351" r:id="rId31"/>
    <p:sldId id="352" r:id="rId32"/>
    <p:sldId id="348" r:id="rId33"/>
    <p:sldId id="353" r:id="rId34"/>
    <p:sldId id="355" r:id="rId35"/>
    <p:sldId id="354" r:id="rId36"/>
    <p:sldId id="356" r:id="rId37"/>
    <p:sldId id="357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9" autoAdjust="0"/>
    <p:restoredTop sz="94660"/>
  </p:normalViewPr>
  <p:slideViewPr>
    <p:cSldViewPr>
      <p:cViewPr varScale="1">
        <p:scale>
          <a:sx n="106" d="100"/>
          <a:sy n="106" d="100"/>
        </p:scale>
        <p:origin x="11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A776DE-A976-4AF8-B5F5-A5F7531CF1B3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5E9AF0-A661-4215-9FBB-F53314E7F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337560"/>
            <a:ext cx="6701614" cy="2301240"/>
          </a:xfr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txBody>
          <a:bodyPr/>
          <a:lstStyle/>
          <a:p>
            <a:r>
              <a:rPr lang="en-US" dirty="0" smtClean="0"/>
              <a:t>Usaha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nkri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7620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152400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838200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TEACHER</a:t>
            </a:r>
            <a:endParaRPr lang="en-US" sz="2800" b="1" i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1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47584" y="381000"/>
            <a:ext cx="922900" cy="846138"/>
          </a:xfrm>
          <a:prstGeom prst="rect">
            <a:avLst/>
          </a:prstGeom>
          <a:noFill/>
        </p:spPr>
      </p:pic>
      <p:pic>
        <p:nvPicPr>
          <p:cNvPr id="12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5252" y="518652"/>
            <a:ext cx="767616" cy="73977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tx1">
              <a:lumMod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" y="571192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Quotes	: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921" y="6019800"/>
            <a:ext cx="806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Di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dunia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ini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hanya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ada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satu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kebaikan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pengetahuan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satu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keburukan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kebodohan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Aristoteles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810000"/>
            <a:ext cx="1447800" cy="1528662"/>
          </a:xfrm>
          <a:prstGeom prst="rect">
            <a:avLst/>
          </a:prstGeom>
        </p:spPr>
      </p:pic>
      <p:sp>
        <p:nvSpPr>
          <p:cNvPr id="20" name="Oval Callout 19"/>
          <p:cNvSpPr/>
          <p:nvPr/>
        </p:nvSpPr>
        <p:spPr>
          <a:xfrm>
            <a:off x="3424750" y="2471279"/>
            <a:ext cx="1981200" cy="990600"/>
          </a:xfrm>
          <a:prstGeom prst="wedgeEllipse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424750" y="2541759"/>
            <a:ext cx="2057400" cy="874131"/>
          </a:xfrm>
          <a:prstGeom prst="rect">
            <a:avLst/>
          </a:prstGeom>
          <a:noFill/>
        </p:spPr>
        <p:txBody>
          <a:bodyPr vert="horz">
            <a:normAutofit fontScale="4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</a:rPr>
              <a:t>Bisakah</a:t>
            </a:r>
            <a:r>
              <a:rPr lang="en-US" sz="2400" b="1" dirty="0" smtClean="0">
                <a:solidFill>
                  <a:schemeClr val="bg1"/>
                </a:solidFill>
              </a:rPr>
              <a:t> kalian </a:t>
            </a:r>
            <a:r>
              <a:rPr lang="en-US" sz="2400" b="1" dirty="0" err="1" smtClean="0">
                <a:solidFill>
                  <a:schemeClr val="bg1"/>
                </a:solidFill>
              </a:rPr>
              <a:t>membantuku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menjawab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pertanyaan</a:t>
            </a:r>
            <a:r>
              <a:rPr lang="en-US" sz="2400" b="1" dirty="0" smtClean="0">
                <a:solidFill>
                  <a:schemeClr val="bg1"/>
                </a:solidFill>
              </a:rPr>
              <a:t> DERP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573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95800"/>
            <a:ext cx="1194975" cy="1347135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480588" y="1641532"/>
            <a:ext cx="7901412" cy="2320868"/>
          </a:xfrm>
          <a:prstGeom prst="wedgeRoundRectCallout">
            <a:avLst>
              <a:gd name="adj1" fmla="val -33972"/>
              <a:gd name="adj2" fmla="val 65773"/>
              <a:gd name="adj3" fmla="val 1666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32988" y="1747418"/>
            <a:ext cx="7520412" cy="2062581"/>
          </a:xfrm>
          <a:prstGeom prst="rect">
            <a:avLst/>
          </a:prstGeom>
          <a:noFill/>
        </p:spPr>
        <p:txBody>
          <a:bodyPr vert="horz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Negara Indonesia </a:t>
            </a:r>
            <a:r>
              <a:rPr lang="en-US" b="1" dirty="0" err="1" smtClean="0">
                <a:solidFill>
                  <a:schemeClr val="bg1"/>
                </a:solidFill>
              </a:rPr>
              <a:t>adalah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hasil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perkembangan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pemikiran</a:t>
            </a:r>
            <a:r>
              <a:rPr lang="en-US" b="1" dirty="0" smtClean="0">
                <a:solidFill>
                  <a:schemeClr val="bg1"/>
                </a:solidFill>
              </a:rPr>
              <a:t> para </a:t>
            </a:r>
            <a:r>
              <a:rPr lang="en-US" b="1" dirty="0" err="1" smtClean="0">
                <a:solidFill>
                  <a:schemeClr val="bg1"/>
                </a:solidFill>
              </a:rPr>
              <a:t>kaum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terpelajar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ragam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zaman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</a:rPr>
              <a:t>Dalam</a:t>
            </a:r>
            <a:r>
              <a:rPr lang="en-US" b="1" dirty="0" smtClean="0">
                <a:solidFill>
                  <a:schemeClr val="bg1"/>
                </a:solidFill>
              </a:rPr>
              <a:t> proses </a:t>
            </a:r>
            <a:r>
              <a:rPr lang="en-US" b="1" dirty="0" err="1" smtClean="0">
                <a:solidFill>
                  <a:schemeClr val="bg1"/>
                </a:solidFill>
              </a:rPr>
              <a:t>pemerintahan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selama</a:t>
            </a:r>
            <a:r>
              <a:rPr lang="en-US" b="1" dirty="0" smtClean="0">
                <a:solidFill>
                  <a:schemeClr val="bg1"/>
                </a:solidFill>
              </a:rPr>
              <a:t> 69 </a:t>
            </a:r>
            <a:r>
              <a:rPr lang="en-US" b="1" dirty="0" err="1" smtClean="0">
                <a:solidFill>
                  <a:schemeClr val="bg1"/>
                </a:solidFill>
              </a:rPr>
              <a:t>tahun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kita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terus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mencari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jati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bangsa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kita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</a:rPr>
              <a:t>Apakah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cocok</a:t>
            </a:r>
            <a:r>
              <a:rPr lang="en-US" b="1" dirty="0" smtClean="0">
                <a:solidFill>
                  <a:schemeClr val="bg1"/>
                </a:solidFill>
              </a:rPr>
              <a:t> Negara </a:t>
            </a:r>
            <a:r>
              <a:rPr lang="en-US" b="1" dirty="0" err="1" smtClean="0">
                <a:solidFill>
                  <a:schemeClr val="bg1"/>
                </a:solidFill>
              </a:rPr>
              <a:t>serikat</a:t>
            </a:r>
            <a:r>
              <a:rPr lang="en-US" b="1" dirty="0" smtClean="0">
                <a:solidFill>
                  <a:schemeClr val="bg1"/>
                </a:solidFill>
              </a:rPr>
              <a:t>? </a:t>
            </a:r>
            <a:r>
              <a:rPr lang="en-US" b="1" dirty="0" err="1" smtClean="0">
                <a:solidFill>
                  <a:schemeClr val="bg1"/>
                </a:solidFill>
              </a:rPr>
              <a:t>Apakah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cocok</a:t>
            </a:r>
            <a:r>
              <a:rPr lang="en-US" b="1" dirty="0" smtClean="0">
                <a:solidFill>
                  <a:schemeClr val="bg1"/>
                </a:solidFill>
              </a:rPr>
              <a:t> Negara </a:t>
            </a:r>
            <a:r>
              <a:rPr lang="en-US" b="1" dirty="0" err="1" smtClean="0">
                <a:solidFill>
                  <a:schemeClr val="bg1"/>
                </a:solidFill>
              </a:rPr>
              <a:t>komunis</a:t>
            </a:r>
            <a:r>
              <a:rPr lang="en-US" b="1" dirty="0" smtClean="0">
                <a:solidFill>
                  <a:schemeClr val="bg1"/>
                </a:solidFill>
              </a:rPr>
              <a:t>? </a:t>
            </a:r>
            <a:r>
              <a:rPr lang="en-US" b="1" dirty="0" err="1" smtClean="0">
                <a:solidFill>
                  <a:schemeClr val="bg1"/>
                </a:solidFill>
              </a:rPr>
              <a:t>Apakah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cocok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sentralisasi</a:t>
            </a:r>
            <a:r>
              <a:rPr lang="en-US" b="1" dirty="0" smtClean="0">
                <a:solidFill>
                  <a:schemeClr val="bg1"/>
                </a:solidFill>
              </a:rPr>
              <a:t>? </a:t>
            </a:r>
            <a:r>
              <a:rPr lang="en-US" b="1" dirty="0" err="1" smtClean="0">
                <a:solidFill>
                  <a:schemeClr val="bg1"/>
                </a:solidFill>
              </a:rPr>
              <a:t>Apakah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cocok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desentralisasi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801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95800"/>
            <a:ext cx="1194975" cy="1347135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480588" y="1641532"/>
            <a:ext cx="7901412" cy="2320868"/>
          </a:xfrm>
          <a:prstGeom prst="wedgeRoundRectCallout">
            <a:avLst>
              <a:gd name="adj1" fmla="val -33972"/>
              <a:gd name="adj2" fmla="val 65773"/>
              <a:gd name="adj3" fmla="val 1666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32988" y="1747418"/>
            <a:ext cx="7520412" cy="2062581"/>
          </a:xfrm>
          <a:prstGeom prst="rect">
            <a:avLst/>
          </a:prstGeom>
          <a:noFill/>
        </p:spPr>
        <p:txBody>
          <a:bodyPr vert="horz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Walaupun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usaha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bisa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dipandang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sebagai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upaya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pencarian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positif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kita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seringlah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terjebak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untuk</a:t>
            </a:r>
            <a:r>
              <a:rPr lang="en-US" b="1" dirty="0" smtClean="0">
                <a:solidFill>
                  <a:schemeClr val="bg1"/>
                </a:solidFill>
              </a:rPr>
              <a:t> focus </a:t>
            </a:r>
            <a:r>
              <a:rPr lang="en-US" b="1" dirty="0" err="1" smtClean="0">
                <a:solidFill>
                  <a:schemeClr val="bg1"/>
                </a:solidFill>
              </a:rPr>
              <a:t>metode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daripada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memfokuskan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tujuan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</a:rPr>
              <a:t>Sentralisasi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desentralisasi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serikat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sosialis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atau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apa</a:t>
            </a:r>
            <a:r>
              <a:rPr lang="en-US" b="1" dirty="0" smtClean="0">
                <a:solidFill>
                  <a:schemeClr val="bg1"/>
                </a:solidFill>
              </a:rPr>
              <a:t> pun </a:t>
            </a:r>
            <a:r>
              <a:rPr lang="en-US" b="1" dirty="0" err="1" smtClean="0">
                <a:solidFill>
                  <a:schemeClr val="bg1"/>
                </a:solidFill>
              </a:rPr>
              <a:t>itu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memiliki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kelemahan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kekurangan</a:t>
            </a:r>
            <a:r>
              <a:rPr lang="en-US" b="1" dirty="0" smtClean="0">
                <a:solidFill>
                  <a:schemeClr val="bg1"/>
                </a:solidFill>
              </a:rPr>
              <a:t> masing2…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194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95800"/>
            <a:ext cx="1194975" cy="1347135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480588" y="1641532"/>
            <a:ext cx="7901412" cy="2320868"/>
          </a:xfrm>
          <a:prstGeom prst="wedgeRoundRectCallout">
            <a:avLst>
              <a:gd name="adj1" fmla="val -33972"/>
              <a:gd name="adj2" fmla="val 65773"/>
              <a:gd name="adj3" fmla="val 1666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32988" y="1747418"/>
            <a:ext cx="7520412" cy="2062581"/>
          </a:xfrm>
          <a:prstGeom prst="rect">
            <a:avLst/>
          </a:prstGeom>
          <a:noFill/>
        </p:spPr>
        <p:txBody>
          <a:bodyPr vert="horz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Mengganti</a:t>
            </a:r>
            <a:r>
              <a:rPr lang="en-US" b="1" dirty="0" smtClean="0">
                <a:solidFill>
                  <a:schemeClr val="bg1"/>
                </a:solidFill>
              </a:rPr>
              <a:t> system </a:t>
            </a:r>
            <a:r>
              <a:rPr lang="en-US" b="1" dirty="0" err="1" smtClean="0">
                <a:solidFill>
                  <a:schemeClr val="bg1"/>
                </a:solidFill>
              </a:rPr>
              <a:t>tidaklah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membawa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perubahan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</a:rPr>
              <a:t>contoh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mengganti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kurikulum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setiap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tahun</a:t>
            </a:r>
            <a:r>
              <a:rPr lang="en-US" b="1" dirty="0" smtClean="0">
                <a:solidFill>
                  <a:schemeClr val="bg1"/>
                </a:solidFill>
              </a:rPr>
              <a:t>) </a:t>
            </a:r>
            <a:r>
              <a:rPr lang="en-US" b="1" dirty="0" err="1" smtClean="0">
                <a:solidFill>
                  <a:schemeClr val="bg1"/>
                </a:solidFill>
              </a:rPr>
              <a:t>selama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pelaksana</a:t>
            </a:r>
            <a:r>
              <a:rPr lang="en-US" b="1" dirty="0" smtClean="0">
                <a:solidFill>
                  <a:schemeClr val="bg1"/>
                </a:solidFill>
              </a:rPr>
              <a:t> system </a:t>
            </a:r>
            <a:r>
              <a:rPr lang="en-US" b="1" dirty="0" err="1" smtClean="0">
                <a:solidFill>
                  <a:schemeClr val="bg1"/>
                </a:solidFill>
              </a:rPr>
              <a:t>tidak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mengerti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esensi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tanggung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jawab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dipegangnya</a:t>
            </a:r>
            <a:r>
              <a:rPr lang="en-US" b="1" dirty="0" smtClean="0">
                <a:solidFill>
                  <a:schemeClr val="bg1"/>
                </a:solidFill>
              </a:rPr>
              <a:t>. Alih2 </a:t>
            </a:r>
            <a:r>
              <a:rPr lang="en-US" b="1" dirty="0" err="1" smtClean="0">
                <a:solidFill>
                  <a:schemeClr val="bg1"/>
                </a:solidFill>
              </a:rPr>
              <a:t>terus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mengganti</a:t>
            </a:r>
            <a:r>
              <a:rPr lang="en-US" b="1" dirty="0" smtClean="0">
                <a:solidFill>
                  <a:schemeClr val="bg1"/>
                </a:solidFill>
              </a:rPr>
              <a:t> system, </a:t>
            </a:r>
            <a:r>
              <a:rPr lang="en-US" b="1" dirty="0" err="1" smtClean="0">
                <a:solidFill>
                  <a:schemeClr val="bg1"/>
                </a:solidFill>
              </a:rPr>
              <a:t>akan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lebih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baik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bagi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kita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untuk</a:t>
            </a:r>
            <a:r>
              <a:rPr lang="en-US" b="1" dirty="0" smtClean="0">
                <a:solidFill>
                  <a:schemeClr val="bg1"/>
                </a:solidFill>
              </a:rPr>
              <a:t> focus </a:t>
            </a:r>
            <a:r>
              <a:rPr lang="en-US" b="1" dirty="0" err="1" smtClean="0">
                <a:solidFill>
                  <a:schemeClr val="bg1"/>
                </a:solidFill>
              </a:rPr>
              <a:t>dalam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memperbaiki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implementasi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setiap</a:t>
            </a:r>
            <a:r>
              <a:rPr lang="en-US" b="1" dirty="0" smtClean="0">
                <a:solidFill>
                  <a:schemeClr val="bg1"/>
                </a:solidFill>
              </a:rPr>
              <a:t> system…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538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Pemerintahan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20574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Monarki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0574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Tirani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Aristokrasi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hape 24"/>
          <p:cNvCxnSpPr>
            <a:stCxn id="16" idx="3"/>
            <a:endCxn id="18" idx="0"/>
          </p:cNvCxnSpPr>
          <p:nvPr/>
        </p:nvCxnSpPr>
        <p:spPr>
          <a:xfrm>
            <a:off x="5638800" y="2476500"/>
            <a:ext cx="1447800" cy="8763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95600" y="24765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810000" y="44958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Oligarki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6800" y="44958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68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Okhlokarki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Anarki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hape 46"/>
          <p:cNvCxnSpPr>
            <a:stCxn id="18" idx="2"/>
            <a:endCxn id="21" idx="3"/>
          </p:cNvCxnSpPr>
          <p:nvPr/>
        </p:nvCxnSpPr>
        <p:spPr>
          <a:xfrm rot="5400000">
            <a:off x="6000750" y="3829050"/>
            <a:ext cx="7239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  <a:endCxn id="22" idx="3"/>
          </p:cNvCxnSpPr>
          <p:nvPr/>
        </p:nvCxnSpPr>
        <p:spPr>
          <a:xfrm rot="10800000">
            <a:off x="2895600" y="49149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  <a:endCxn id="23" idx="2"/>
          </p:cNvCxnSpPr>
          <p:nvPr/>
        </p:nvCxnSpPr>
        <p:spPr>
          <a:xfrm rot="5400000" flipH="1" flipV="1">
            <a:off x="1828800" y="434340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2" idx="2"/>
          </p:cNvCxnSpPr>
          <p:nvPr/>
        </p:nvCxnSpPr>
        <p:spPr>
          <a:xfrm rot="5400000" flipH="1" flipV="1">
            <a:off x="1752600" y="31242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3141005"/>
            <a:ext cx="996838" cy="9311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44361" y="1752600"/>
            <a:ext cx="2651639" cy="1066800"/>
            <a:chOff x="5167688" y="4113423"/>
            <a:chExt cx="2651639" cy="1372456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167688" y="4113423"/>
              <a:ext cx="2651639" cy="1372456"/>
            </a:xfrm>
            <a:prstGeom prst="wedgeRoundRectCallout">
              <a:avLst>
                <a:gd name="adj1" fmla="val 17170"/>
                <a:gd name="adj2" fmla="val 72963"/>
                <a:gd name="adj3" fmla="val 16667"/>
              </a:avLst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253698" y="4113423"/>
              <a:ext cx="2565629" cy="70784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Monarki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adalah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system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kerajaan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di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mana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kehendak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raja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adalah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hokum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yg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mengikat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9568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Pemerintahan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20574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Monarki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0574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Tirani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Aristokrasi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hape 24"/>
          <p:cNvCxnSpPr>
            <a:stCxn id="16" idx="3"/>
            <a:endCxn id="18" idx="0"/>
          </p:cNvCxnSpPr>
          <p:nvPr/>
        </p:nvCxnSpPr>
        <p:spPr>
          <a:xfrm>
            <a:off x="5638800" y="2476500"/>
            <a:ext cx="1447800" cy="8763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95600" y="24765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810000" y="44958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Oligarki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6800" y="44958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68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Okhlokarki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Anarki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hape 46"/>
          <p:cNvCxnSpPr>
            <a:stCxn id="18" idx="2"/>
            <a:endCxn id="21" idx="3"/>
          </p:cNvCxnSpPr>
          <p:nvPr/>
        </p:nvCxnSpPr>
        <p:spPr>
          <a:xfrm rot="5400000">
            <a:off x="6000750" y="3829050"/>
            <a:ext cx="7239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  <a:endCxn id="22" idx="3"/>
          </p:cNvCxnSpPr>
          <p:nvPr/>
        </p:nvCxnSpPr>
        <p:spPr>
          <a:xfrm rot="10800000">
            <a:off x="2895600" y="49149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  <a:endCxn id="23" idx="2"/>
          </p:cNvCxnSpPr>
          <p:nvPr/>
        </p:nvCxnSpPr>
        <p:spPr>
          <a:xfrm rot="5400000" flipH="1" flipV="1">
            <a:off x="1828800" y="434340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2" idx="2"/>
          </p:cNvCxnSpPr>
          <p:nvPr/>
        </p:nvCxnSpPr>
        <p:spPr>
          <a:xfrm rot="5400000" flipH="1" flipV="1">
            <a:off x="1752600" y="31242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3141005"/>
            <a:ext cx="996838" cy="9311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44361" y="1752600"/>
            <a:ext cx="2651639" cy="1066800"/>
            <a:chOff x="5167688" y="4113423"/>
            <a:chExt cx="2651639" cy="1372456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167688" y="4113423"/>
              <a:ext cx="2651639" cy="1372456"/>
            </a:xfrm>
            <a:prstGeom prst="wedgeRoundRectCallout">
              <a:avLst>
                <a:gd name="adj1" fmla="val 17170"/>
                <a:gd name="adj2" fmla="val 72963"/>
                <a:gd name="adj3" fmla="val 16667"/>
              </a:avLst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253698" y="4113423"/>
              <a:ext cx="2565629" cy="70784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Beda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dengan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monarki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konstitusi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di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mana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raja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hanyalah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symbol,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seperti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di Malaysia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dan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Inggris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62383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Pemerintahan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20574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Monarki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0574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Tirani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Aristokrasi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hape 24"/>
          <p:cNvCxnSpPr>
            <a:stCxn id="16" idx="3"/>
            <a:endCxn id="18" idx="0"/>
          </p:cNvCxnSpPr>
          <p:nvPr/>
        </p:nvCxnSpPr>
        <p:spPr>
          <a:xfrm>
            <a:off x="5638800" y="2476500"/>
            <a:ext cx="1447800" cy="8763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95600" y="24765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810000" y="44958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Oligarki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6800" y="44958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68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Okhlokarki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Anarki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hape 46"/>
          <p:cNvCxnSpPr>
            <a:stCxn id="18" idx="2"/>
            <a:endCxn id="21" idx="3"/>
          </p:cNvCxnSpPr>
          <p:nvPr/>
        </p:nvCxnSpPr>
        <p:spPr>
          <a:xfrm rot="5400000">
            <a:off x="6000750" y="3829050"/>
            <a:ext cx="7239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  <a:endCxn id="22" idx="3"/>
          </p:cNvCxnSpPr>
          <p:nvPr/>
        </p:nvCxnSpPr>
        <p:spPr>
          <a:xfrm rot="10800000">
            <a:off x="2895600" y="49149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  <a:endCxn id="23" idx="2"/>
          </p:cNvCxnSpPr>
          <p:nvPr/>
        </p:nvCxnSpPr>
        <p:spPr>
          <a:xfrm rot="5400000" flipH="1" flipV="1">
            <a:off x="1828800" y="434340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2" idx="2"/>
          </p:cNvCxnSpPr>
          <p:nvPr/>
        </p:nvCxnSpPr>
        <p:spPr>
          <a:xfrm rot="5400000" flipH="1" flipV="1">
            <a:off x="1752600" y="31242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48489" y="2060197"/>
            <a:ext cx="988983" cy="9311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5942981" y="3124200"/>
            <a:ext cx="2651639" cy="1484313"/>
            <a:chOff x="5167688" y="4113422"/>
            <a:chExt cx="2651639" cy="1909593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167688" y="4113422"/>
              <a:ext cx="2651639" cy="1909593"/>
            </a:xfrm>
            <a:prstGeom prst="wedgeRoundRectCallout">
              <a:avLst>
                <a:gd name="adj1" fmla="val -38142"/>
                <a:gd name="adj2" fmla="val -72290"/>
                <a:gd name="adj3" fmla="val 16667"/>
              </a:avLst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253698" y="4113423"/>
              <a:ext cx="2565629" cy="70784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Kaum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terpelajar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yg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tidak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bertanggung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jawab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akan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membentuk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oligarki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(system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golongan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kepentingan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)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3685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Pemerintahan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20574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Monarki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0574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Tirani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Aristokrasi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hape 24"/>
          <p:cNvCxnSpPr>
            <a:stCxn id="16" idx="3"/>
            <a:endCxn id="18" idx="0"/>
          </p:cNvCxnSpPr>
          <p:nvPr/>
        </p:nvCxnSpPr>
        <p:spPr>
          <a:xfrm>
            <a:off x="5638800" y="2476500"/>
            <a:ext cx="1447800" cy="8763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95600" y="24765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810000" y="44958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Oligarki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6800" y="44958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68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Okhlokarki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Anarki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hape 46"/>
          <p:cNvCxnSpPr>
            <a:stCxn id="18" idx="2"/>
            <a:endCxn id="21" idx="3"/>
          </p:cNvCxnSpPr>
          <p:nvPr/>
        </p:nvCxnSpPr>
        <p:spPr>
          <a:xfrm rot="5400000">
            <a:off x="6000750" y="3829050"/>
            <a:ext cx="7239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  <a:endCxn id="22" idx="3"/>
          </p:cNvCxnSpPr>
          <p:nvPr/>
        </p:nvCxnSpPr>
        <p:spPr>
          <a:xfrm rot="10800000">
            <a:off x="2895600" y="49149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  <a:endCxn id="23" idx="2"/>
          </p:cNvCxnSpPr>
          <p:nvPr/>
        </p:nvCxnSpPr>
        <p:spPr>
          <a:xfrm rot="5400000" flipH="1" flipV="1">
            <a:off x="1828800" y="434340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2" idx="2"/>
          </p:cNvCxnSpPr>
          <p:nvPr/>
        </p:nvCxnSpPr>
        <p:spPr>
          <a:xfrm rot="5400000" flipH="1" flipV="1">
            <a:off x="1752600" y="31242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1009" y="2798933"/>
            <a:ext cx="988983" cy="9311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253861" y="3772246"/>
            <a:ext cx="2651639" cy="1484313"/>
            <a:chOff x="5167688" y="4113422"/>
            <a:chExt cx="2651639" cy="1909593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167688" y="4113422"/>
              <a:ext cx="2651639" cy="1909593"/>
            </a:xfrm>
            <a:prstGeom prst="wedgeRoundRectCallout">
              <a:avLst>
                <a:gd name="adj1" fmla="val 39021"/>
                <a:gd name="adj2" fmla="val -70460"/>
                <a:gd name="adj3" fmla="val 16667"/>
              </a:avLst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253698" y="4113423"/>
              <a:ext cx="2565629" cy="70784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Rakyat yang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tidak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puas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kemudian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menuntu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t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kedaulatan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rakyat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yang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diwujudkan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dalam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system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demokrasi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827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Pemerintahan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20574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Monarki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0574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Tirani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Aristokrasi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hape 24"/>
          <p:cNvCxnSpPr>
            <a:stCxn id="16" idx="3"/>
            <a:endCxn id="18" idx="0"/>
          </p:cNvCxnSpPr>
          <p:nvPr/>
        </p:nvCxnSpPr>
        <p:spPr>
          <a:xfrm>
            <a:off x="5638800" y="2476500"/>
            <a:ext cx="1447800" cy="8763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95600" y="24765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810000" y="44958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Oligarki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6800" y="44958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68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Okhlokarki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Anarki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hape 46"/>
          <p:cNvCxnSpPr>
            <a:stCxn id="18" idx="2"/>
            <a:endCxn id="21" idx="3"/>
          </p:cNvCxnSpPr>
          <p:nvPr/>
        </p:nvCxnSpPr>
        <p:spPr>
          <a:xfrm rot="5400000">
            <a:off x="6000750" y="3829050"/>
            <a:ext cx="7239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  <a:endCxn id="22" idx="3"/>
          </p:cNvCxnSpPr>
          <p:nvPr/>
        </p:nvCxnSpPr>
        <p:spPr>
          <a:xfrm rot="10800000">
            <a:off x="2895600" y="49149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  <a:endCxn id="23" idx="2"/>
          </p:cNvCxnSpPr>
          <p:nvPr/>
        </p:nvCxnSpPr>
        <p:spPr>
          <a:xfrm rot="5400000" flipH="1" flipV="1">
            <a:off x="1828800" y="434340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2" idx="2"/>
          </p:cNvCxnSpPr>
          <p:nvPr/>
        </p:nvCxnSpPr>
        <p:spPr>
          <a:xfrm rot="5400000" flipH="1" flipV="1">
            <a:off x="1752600" y="31242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1009" y="2798933"/>
            <a:ext cx="988983" cy="9311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253861" y="3772246"/>
            <a:ext cx="2651639" cy="1484313"/>
            <a:chOff x="5167688" y="4113422"/>
            <a:chExt cx="2651639" cy="1909593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167688" y="4113422"/>
              <a:ext cx="2651639" cy="1909593"/>
            </a:xfrm>
            <a:prstGeom prst="wedgeRoundRectCallout">
              <a:avLst>
                <a:gd name="adj1" fmla="val 39021"/>
                <a:gd name="adj2" fmla="val -70460"/>
                <a:gd name="adj3" fmla="val 16667"/>
              </a:avLst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253698" y="4113423"/>
              <a:ext cx="2565629" cy="70784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Demokrasi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bisa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disandingkan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dengan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pemerintahan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republic di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mana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kekuasaan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pada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dasarnya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ada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pada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rakyat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206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Pemerintahan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20574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Monarki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0574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Tirani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Aristokrasi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hape 24"/>
          <p:cNvCxnSpPr>
            <a:stCxn id="16" idx="3"/>
            <a:endCxn id="18" idx="0"/>
          </p:cNvCxnSpPr>
          <p:nvPr/>
        </p:nvCxnSpPr>
        <p:spPr>
          <a:xfrm>
            <a:off x="5638800" y="2476500"/>
            <a:ext cx="1447800" cy="8763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95600" y="24765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810000" y="44958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Oligarki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6800" y="44958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68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Okhlokarki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Anarki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hape 46"/>
          <p:cNvCxnSpPr>
            <a:stCxn id="18" idx="2"/>
            <a:endCxn id="21" idx="3"/>
          </p:cNvCxnSpPr>
          <p:nvPr/>
        </p:nvCxnSpPr>
        <p:spPr>
          <a:xfrm rot="5400000">
            <a:off x="6000750" y="3829050"/>
            <a:ext cx="7239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  <a:endCxn id="22" idx="3"/>
          </p:cNvCxnSpPr>
          <p:nvPr/>
        </p:nvCxnSpPr>
        <p:spPr>
          <a:xfrm rot="10800000">
            <a:off x="2895600" y="49149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  <a:endCxn id="23" idx="2"/>
          </p:cNvCxnSpPr>
          <p:nvPr/>
        </p:nvCxnSpPr>
        <p:spPr>
          <a:xfrm rot="5400000" flipH="1" flipV="1">
            <a:off x="1828800" y="434340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2" idx="2"/>
          </p:cNvCxnSpPr>
          <p:nvPr/>
        </p:nvCxnSpPr>
        <p:spPr>
          <a:xfrm rot="5400000" flipH="1" flipV="1">
            <a:off x="1752600" y="31242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1009" y="2798933"/>
            <a:ext cx="988983" cy="9311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253861" y="3772246"/>
            <a:ext cx="2651639" cy="1484313"/>
            <a:chOff x="5167688" y="4113422"/>
            <a:chExt cx="2651639" cy="1909593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167688" y="4113422"/>
              <a:ext cx="2651639" cy="1909593"/>
            </a:xfrm>
            <a:prstGeom prst="wedgeRoundRectCallout">
              <a:avLst>
                <a:gd name="adj1" fmla="val 39021"/>
                <a:gd name="adj2" fmla="val -70460"/>
                <a:gd name="adj3" fmla="val 16667"/>
              </a:avLst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253698" y="4113423"/>
              <a:ext cx="2565629" cy="70784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Demokrasi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yang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tidak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disusun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secara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adil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proporsional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akan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menciptakan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anarkhi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di mana2.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2187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What We’ll Learn Today…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1600200"/>
            <a:ext cx="8232648" cy="441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280988">
              <a:spcBef>
                <a:spcPts val="700"/>
              </a:spcBef>
              <a:buClr>
                <a:schemeClr val="accent2"/>
              </a:buClr>
              <a:buSzPct val="6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NKRI</a:t>
            </a:r>
          </a:p>
          <a:p>
            <a:pPr indent="280988">
              <a:spcBef>
                <a:spcPts val="700"/>
              </a:spcBef>
              <a:buClr>
                <a:schemeClr val="accent2"/>
              </a:buClr>
              <a:buSzPct val="60000"/>
              <a:buBlip>
                <a:blip r:embed="rId2"/>
              </a:buBlip>
            </a:pP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Bentuk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Pemerintahan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Republik</a:t>
            </a:r>
            <a:endParaRPr lang="en-US" sz="2400" dirty="0" smtClean="0">
              <a:solidFill>
                <a:schemeClr val="bg1">
                  <a:lumMod val="75000"/>
                  <a:lumOff val="25000"/>
                </a:schemeClr>
              </a:solidFill>
              <a:latin typeface="Berlin Sans FB" pitchFamily="34" charset="0"/>
            </a:endParaRPr>
          </a:p>
          <a:p>
            <a:pPr indent="280988">
              <a:spcBef>
                <a:spcPts val="700"/>
              </a:spcBef>
              <a:buClr>
                <a:schemeClr val="accent2"/>
              </a:buClr>
              <a:buSzPct val="60000"/>
              <a:buBlip>
                <a:blip r:embed="rId2"/>
              </a:buBlip>
            </a:pP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Sistem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Pemerintahan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Demokrasi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Berdasarkan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Pancasila</a:t>
            </a:r>
            <a:endParaRPr lang="en-US" sz="2400" dirty="0" smtClean="0">
              <a:solidFill>
                <a:schemeClr val="bg1">
                  <a:lumMod val="75000"/>
                  <a:lumOff val="25000"/>
                </a:schemeClr>
              </a:solidFill>
              <a:latin typeface="Berlin Sans FB" pitchFamily="34" charset="0"/>
            </a:endParaRPr>
          </a:p>
          <a:p>
            <a:pPr indent="280988">
              <a:spcBef>
                <a:spcPts val="700"/>
              </a:spcBef>
              <a:buClr>
                <a:schemeClr val="accent2"/>
              </a:buClr>
              <a:buSzPct val="60000"/>
              <a:buBlip>
                <a:blip r:embed="rId2"/>
              </a:buBlip>
            </a:pP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Kedaulatan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NKRI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pic>
        <p:nvPicPr>
          <p:cNvPr id="12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62332" y="548148"/>
            <a:ext cx="922900" cy="846138"/>
          </a:xfrm>
          <a:prstGeom prst="rect">
            <a:avLst/>
          </a:prstGeom>
          <a:noFill/>
        </p:spPr>
      </p:pic>
      <p:pic>
        <p:nvPicPr>
          <p:cNvPr id="13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85800"/>
            <a:ext cx="767616" cy="7397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Pemerintahan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20574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Monarki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0574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Tirani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Aristokrasi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hape 24"/>
          <p:cNvCxnSpPr>
            <a:stCxn id="16" idx="3"/>
            <a:endCxn id="18" idx="0"/>
          </p:cNvCxnSpPr>
          <p:nvPr/>
        </p:nvCxnSpPr>
        <p:spPr>
          <a:xfrm>
            <a:off x="5638800" y="2476500"/>
            <a:ext cx="1447800" cy="8763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95600" y="24765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810000" y="44958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Oligarki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6800" y="44958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68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Okhlokarki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Anarki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hape 46"/>
          <p:cNvCxnSpPr>
            <a:stCxn id="18" idx="2"/>
            <a:endCxn id="21" idx="3"/>
          </p:cNvCxnSpPr>
          <p:nvPr/>
        </p:nvCxnSpPr>
        <p:spPr>
          <a:xfrm rot="5400000">
            <a:off x="6000750" y="3829050"/>
            <a:ext cx="7239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  <a:endCxn id="22" idx="3"/>
          </p:cNvCxnSpPr>
          <p:nvPr/>
        </p:nvCxnSpPr>
        <p:spPr>
          <a:xfrm rot="10800000">
            <a:off x="2895600" y="49149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  <a:endCxn id="23" idx="2"/>
          </p:cNvCxnSpPr>
          <p:nvPr/>
        </p:nvCxnSpPr>
        <p:spPr>
          <a:xfrm rot="5400000" flipH="1" flipV="1">
            <a:off x="1828800" y="434340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2" idx="2"/>
          </p:cNvCxnSpPr>
          <p:nvPr/>
        </p:nvCxnSpPr>
        <p:spPr>
          <a:xfrm rot="5400000" flipH="1" flipV="1">
            <a:off x="1752600" y="31242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1009" y="2798933"/>
            <a:ext cx="988983" cy="9311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253861" y="3772246"/>
            <a:ext cx="2651639" cy="1786627"/>
            <a:chOff x="5167688" y="4113422"/>
            <a:chExt cx="2651639" cy="2298525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167688" y="4113422"/>
              <a:ext cx="2651639" cy="2298525"/>
            </a:xfrm>
            <a:prstGeom prst="wedgeRoundRectCallout">
              <a:avLst>
                <a:gd name="adj1" fmla="val 39021"/>
                <a:gd name="adj2" fmla="val -70460"/>
                <a:gd name="adj3" fmla="val 16667"/>
              </a:avLst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253698" y="4113423"/>
              <a:ext cx="2565629" cy="70784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Atas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peristiwa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anarkhi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kemudian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muncullah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pemimpin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berkarakter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yang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mampu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memimpin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bangsa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dg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baik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.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Sistem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Monarki</a:t>
              </a:r>
              <a:r>
                <a:rPr lang="en-US" sz="1400" b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pun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terbentuk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8483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Pemerintahan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20574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Monarki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0574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Tirani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Aristokrasi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hape 24"/>
          <p:cNvCxnSpPr>
            <a:stCxn id="16" idx="3"/>
            <a:endCxn id="18" idx="0"/>
          </p:cNvCxnSpPr>
          <p:nvPr/>
        </p:nvCxnSpPr>
        <p:spPr>
          <a:xfrm>
            <a:off x="5638800" y="2476500"/>
            <a:ext cx="1447800" cy="8763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95600" y="24765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810000" y="4495800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Oligarki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6800" y="4495800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6800" y="33528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Okhlokarki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Anarki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hape 46"/>
          <p:cNvCxnSpPr>
            <a:stCxn id="18" idx="2"/>
            <a:endCxn id="21" idx="3"/>
          </p:cNvCxnSpPr>
          <p:nvPr/>
        </p:nvCxnSpPr>
        <p:spPr>
          <a:xfrm rot="5400000">
            <a:off x="6000750" y="3829050"/>
            <a:ext cx="7239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  <a:endCxn id="22" idx="3"/>
          </p:cNvCxnSpPr>
          <p:nvPr/>
        </p:nvCxnSpPr>
        <p:spPr>
          <a:xfrm rot="10800000">
            <a:off x="2895600" y="49149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  <a:endCxn id="23" idx="2"/>
          </p:cNvCxnSpPr>
          <p:nvPr/>
        </p:nvCxnSpPr>
        <p:spPr>
          <a:xfrm rot="5400000" flipH="1" flipV="1">
            <a:off x="1828800" y="434340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2" idx="2"/>
          </p:cNvCxnSpPr>
          <p:nvPr/>
        </p:nvCxnSpPr>
        <p:spPr>
          <a:xfrm rot="5400000" flipH="1" flipV="1">
            <a:off x="1752600" y="31242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8117" y="4152553"/>
            <a:ext cx="988983" cy="9311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33434" y="3155154"/>
            <a:ext cx="2651639" cy="1061138"/>
            <a:chOff x="5167688" y="4113423"/>
            <a:chExt cx="2651639" cy="1365171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167688" y="4113423"/>
              <a:ext cx="2651639" cy="1365171"/>
            </a:xfrm>
            <a:prstGeom prst="wedgeRoundRectCallout">
              <a:avLst>
                <a:gd name="adj1" fmla="val 41070"/>
                <a:gd name="adj2" fmla="val 68782"/>
                <a:gd name="adj3" fmla="val 16667"/>
              </a:avLst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253698" y="4113423"/>
              <a:ext cx="2565629" cy="70784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Fenomenan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bergantinya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bentuk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pemerintahan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seiring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waktu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en-US" sz="1400" b="1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dinamai</a:t>
              </a:r>
              <a:r>
                <a:rPr lang="en-US" sz="1400" b="1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dg </a:t>
              </a:r>
              <a:r>
                <a:rPr lang="en-US" sz="1400" b="1" u="sng" noProof="0" dirty="0" err="1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siklus</a:t>
              </a:r>
              <a:r>
                <a:rPr lang="en-US" sz="1400" b="1" u="sng" noProof="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POLIBIOS</a:t>
              </a:r>
              <a:endPara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1850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Sistem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Demokrasi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Pancasila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2057399"/>
            <a:ext cx="7772400" cy="11430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Jika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ingin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tahu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bagaimana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penerapan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demokrasi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mendekati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sempurna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silahkan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dibaca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77.</a:t>
            </a: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2720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Idealisme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Demokrasi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91494" y="3581399"/>
            <a:ext cx="7772400" cy="11430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Silahkan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baca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sendiri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(di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78)…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silahkan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dihapal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jika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Bu Guru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memintanya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3048000"/>
            <a:ext cx="2869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Definisi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Pemerintahan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42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Sistem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Demokrasi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Pancasila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2057399"/>
            <a:ext cx="7772400" cy="381446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penerapan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trias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politica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pemisahan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kekuasaan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kedudukan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eksekutif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bisa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atas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legislative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presidensial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sebaliknya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legislative di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atas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eksekutif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parlementer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).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Adapun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ciri2 system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presidensial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sbb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a.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=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kepala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Negara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kepala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pemerintahan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tdk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bertanggung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jawab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pd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parlemen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tidak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dibubarkan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oleh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parlemen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Menteri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dipilih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oleh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Pemerintahan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Presidensial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712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Sistem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Demokrasi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Pancasila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2057399"/>
            <a:ext cx="7772400" cy="381446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a.	Ada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daerah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otonomi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pemerintahan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republic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demokrasi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), system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pemerintahan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presidensial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Parlemen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terdiri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bagian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DPR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DPD (DPD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kerjone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yo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opo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?)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d.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Kekuayaan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yudikatif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dipegang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oleh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MK, MA,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peradilan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umum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bawahnya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4873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Penerapan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Pemerintahan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di Indonesia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82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Sistem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Demokrasi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Pancasila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2057399"/>
            <a:ext cx="7772400" cy="381446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a.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dapat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dibubarkan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oleh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MPR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melalui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system impeachment 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mengangkat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pejabat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Gubernur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BI,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Panglima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TNI,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Kapolri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perlu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mendapat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persetujuan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DPR 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membuat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kebijakan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kesepakatan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inter,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amnesti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dll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perlu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persetujuan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DPR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d.	DPR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bersama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Lembaga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eksekutif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membuat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UU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anggaran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4681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Penerapan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Presidemsial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di Indonesia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64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Sistem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Demokrasi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Pancasila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2057399"/>
            <a:ext cx="7772400" cy="1676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Proses impeachment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UU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cukuplah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rumit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Prosedurnya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panjang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prosesnya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melalui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3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lembaga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DPR, MK,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MPR.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Adapun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singkat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proses impeachment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dapat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digambarkan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sbb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4717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Impeachment (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Pemakzulan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)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Presiden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345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Proses Impeachment (Hal 85-90)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9861" y="1645467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DPR </a:t>
            </a:r>
            <a:r>
              <a:rPr lang="en-US" sz="1400" b="1" dirty="0" err="1" smtClean="0">
                <a:solidFill>
                  <a:schemeClr val="tx1"/>
                </a:solidFill>
              </a:rPr>
              <a:t>Menemukan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Masalah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pd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Presiden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52800" y="1645467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Mengajukan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Hak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Angket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43600" y="26670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Hasil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Disidangkan</a:t>
            </a:r>
            <a:r>
              <a:rPr lang="en-US" sz="1400" b="1" dirty="0" smtClean="0">
                <a:solidFill>
                  <a:schemeClr val="tx1"/>
                </a:solidFill>
              </a:rPr>
              <a:t> di DPR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3" name="Shape 24"/>
          <p:cNvCxnSpPr>
            <a:stCxn id="21" idx="3"/>
            <a:endCxn id="22" idx="0"/>
          </p:cNvCxnSpPr>
          <p:nvPr/>
        </p:nvCxnSpPr>
        <p:spPr>
          <a:xfrm>
            <a:off x="5181600" y="2064567"/>
            <a:ext cx="1676400" cy="602433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1"/>
          </p:cNvCxnSpPr>
          <p:nvPr/>
        </p:nvCxnSpPr>
        <p:spPr>
          <a:xfrm>
            <a:off x="2228661" y="2064567"/>
            <a:ext cx="1124139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374682" y="5033665"/>
            <a:ext cx="1828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MK </a:t>
            </a:r>
            <a:r>
              <a:rPr lang="en-US" sz="1400" b="1" dirty="0" err="1" smtClean="0">
                <a:solidFill>
                  <a:schemeClr val="tx1"/>
                </a:solidFill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</a:rPr>
              <a:t> MPR </a:t>
            </a:r>
            <a:r>
              <a:rPr lang="en-US" sz="1400" b="1" dirty="0" err="1" smtClean="0">
                <a:solidFill>
                  <a:schemeClr val="tx1"/>
                </a:solidFill>
              </a:rPr>
              <a:t>memeriksa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99861" y="5033665"/>
            <a:ext cx="1828800" cy="838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Keduanya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memutuskan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99861" y="3890665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Berhenti</a:t>
            </a:r>
            <a:r>
              <a:rPr lang="en-US" sz="1400" b="1" dirty="0" smtClean="0">
                <a:solidFill>
                  <a:schemeClr val="tx1"/>
                </a:solidFill>
              </a:rPr>
              <a:t>/</a:t>
            </a:r>
            <a:r>
              <a:rPr lang="en-US" sz="1400" b="1" dirty="0" err="1" smtClean="0">
                <a:solidFill>
                  <a:schemeClr val="tx1"/>
                </a:solidFill>
              </a:rPr>
              <a:t>Tidak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Berhenti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8" name="Shape 46"/>
          <p:cNvCxnSpPr>
            <a:stCxn id="22" idx="2"/>
            <a:endCxn id="25" idx="3"/>
          </p:cNvCxnSpPr>
          <p:nvPr/>
        </p:nvCxnSpPr>
        <p:spPr>
          <a:xfrm rot="5400000">
            <a:off x="5056959" y="3651723"/>
            <a:ext cx="1947565" cy="1654518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1"/>
            <a:endCxn id="26" idx="3"/>
          </p:cNvCxnSpPr>
          <p:nvPr/>
        </p:nvCxnSpPr>
        <p:spPr>
          <a:xfrm flipH="1">
            <a:off x="2228661" y="5452765"/>
            <a:ext cx="1146021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0"/>
            <a:endCxn id="27" idx="2"/>
          </p:cNvCxnSpPr>
          <p:nvPr/>
        </p:nvCxnSpPr>
        <p:spPr>
          <a:xfrm rot="5400000" flipH="1" flipV="1">
            <a:off x="1161861" y="4881265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5943600" y="3962400"/>
            <a:ext cx="18288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Hasil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Diajukan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</a:t>
            </a:r>
            <a:r>
              <a:rPr lang="en-US" sz="1400" b="1" dirty="0" smtClean="0">
                <a:solidFill>
                  <a:schemeClr val="tx1"/>
                </a:solidFill>
              </a:rPr>
              <a:t> MK </a:t>
            </a:r>
            <a:r>
              <a:rPr lang="en-US" sz="1400" b="1" dirty="0" err="1" smtClean="0">
                <a:solidFill>
                  <a:schemeClr val="tx1"/>
                </a:solidFill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</a:rPr>
              <a:t> MPR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712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28600" y="1828800"/>
            <a:ext cx="5181600" cy="1357717"/>
          </a:xfrm>
          <a:prstGeom prst="wedgeRoundRectCallout">
            <a:avLst>
              <a:gd name="adj1" fmla="val -20989"/>
              <a:gd name="adj2" fmla="val 71639"/>
              <a:gd name="adj3" fmla="val 1666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9" t="2286" r="27921" b="23295"/>
          <a:stretch/>
        </p:blipFill>
        <p:spPr>
          <a:xfrm>
            <a:off x="927398" y="3679796"/>
            <a:ext cx="1447800" cy="1524000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304800" y="1905000"/>
            <a:ext cx="5051456" cy="838200"/>
          </a:xfrm>
          <a:prstGeom prst="rect">
            <a:avLst/>
          </a:prstGeom>
          <a:solidFill>
            <a:schemeClr val="tx1"/>
          </a:solidFill>
        </p:spPr>
        <p:txBody>
          <a:bodyPr vert="horz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Eh, </a:t>
            </a:r>
            <a:r>
              <a:rPr lang="en-US" sz="1600" b="1" dirty="0" err="1" smtClean="0">
                <a:solidFill>
                  <a:schemeClr val="bg1"/>
                </a:solidFill>
              </a:rPr>
              <a:t>Presiden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kalau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salah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bisa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dimakzulkan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kalau</a:t>
            </a:r>
            <a:r>
              <a:rPr lang="en-US" sz="1600" b="1" dirty="0" smtClean="0">
                <a:solidFill>
                  <a:schemeClr val="bg1"/>
                </a:solidFill>
              </a:rPr>
              <a:t> DPR </a:t>
            </a:r>
            <a:r>
              <a:rPr lang="en-US" sz="1600" b="1" dirty="0" err="1" smtClean="0">
                <a:solidFill>
                  <a:schemeClr val="bg1"/>
                </a:solidFill>
              </a:rPr>
              <a:t>salah</a:t>
            </a:r>
            <a:r>
              <a:rPr lang="en-US" sz="1600" b="1" dirty="0" smtClean="0">
                <a:solidFill>
                  <a:schemeClr val="bg1"/>
                </a:solidFill>
              </a:rPr>
              <a:t> (</a:t>
            </a:r>
            <a:r>
              <a:rPr lang="en-US" sz="1600" b="1" dirty="0" err="1" smtClean="0">
                <a:solidFill>
                  <a:schemeClr val="bg1"/>
                </a:solidFill>
              </a:rPr>
              <a:t>buat</a:t>
            </a:r>
            <a:r>
              <a:rPr lang="en-US" sz="1600" b="1" dirty="0" smtClean="0">
                <a:solidFill>
                  <a:schemeClr val="bg1"/>
                </a:solidFill>
              </a:rPr>
              <a:t> UU </a:t>
            </a:r>
            <a:r>
              <a:rPr lang="en-US" sz="1600" b="1" dirty="0" err="1" smtClean="0">
                <a:solidFill>
                  <a:schemeClr val="bg1"/>
                </a:solidFill>
              </a:rPr>
              <a:t>misalnya</a:t>
            </a:r>
            <a:r>
              <a:rPr lang="en-US" sz="1600" b="1" dirty="0" smtClean="0">
                <a:solidFill>
                  <a:schemeClr val="bg1"/>
                </a:solidFill>
              </a:rPr>
              <a:t>) </a:t>
            </a:r>
            <a:r>
              <a:rPr lang="en-US" sz="1600" b="1" dirty="0" err="1" smtClean="0">
                <a:solidFill>
                  <a:schemeClr val="bg1"/>
                </a:solidFill>
              </a:rPr>
              <a:t>bisa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dimakzulkan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atau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tidak</a:t>
            </a:r>
            <a:r>
              <a:rPr lang="en-US" sz="1600" b="1" dirty="0" smtClean="0">
                <a:solidFill>
                  <a:schemeClr val="bg1"/>
                </a:solidFill>
              </a:rPr>
              <a:t>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50" y="3700921"/>
            <a:ext cx="1447800" cy="1528662"/>
          </a:xfrm>
          <a:prstGeom prst="rect">
            <a:avLst/>
          </a:prstGeom>
        </p:spPr>
      </p:pic>
      <p:sp>
        <p:nvSpPr>
          <p:cNvPr id="20" name="Oval Callout 19"/>
          <p:cNvSpPr/>
          <p:nvPr/>
        </p:nvSpPr>
        <p:spPr>
          <a:xfrm>
            <a:off x="6096000" y="2362200"/>
            <a:ext cx="1981200" cy="990600"/>
          </a:xfrm>
          <a:prstGeom prst="wedgeEllipse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096000" y="2478669"/>
            <a:ext cx="2057400" cy="707848"/>
          </a:xfrm>
          <a:prstGeom prst="rect">
            <a:avLst/>
          </a:prstGeom>
          <a:noFill/>
        </p:spPr>
        <p:txBody>
          <a:bodyPr vert="horz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</a:rPr>
              <a:t>Ee</a:t>
            </a:r>
            <a:r>
              <a:rPr lang="en-US" sz="2400" b="1" dirty="0" smtClean="0">
                <a:solidFill>
                  <a:schemeClr val="bg1"/>
                </a:solidFill>
              </a:rPr>
              <a:t>… </a:t>
            </a:r>
            <a:r>
              <a:rPr lang="en-US" sz="2400" b="1" dirty="0" err="1" smtClean="0">
                <a:solidFill>
                  <a:schemeClr val="bg1"/>
                </a:solidFill>
              </a:rPr>
              <a:t>ee</a:t>
            </a:r>
            <a:r>
              <a:rPr lang="en-US" sz="2400" b="1" dirty="0" smtClean="0">
                <a:solidFill>
                  <a:schemeClr val="bg1"/>
                </a:solidFill>
              </a:rPr>
              <a:t>… e…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34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810000"/>
            <a:ext cx="1447800" cy="1528662"/>
          </a:xfrm>
          <a:prstGeom prst="rect">
            <a:avLst/>
          </a:prstGeom>
        </p:spPr>
      </p:pic>
      <p:sp>
        <p:nvSpPr>
          <p:cNvPr id="20" name="Oval Callout 19"/>
          <p:cNvSpPr/>
          <p:nvPr/>
        </p:nvSpPr>
        <p:spPr>
          <a:xfrm>
            <a:off x="3424750" y="2471279"/>
            <a:ext cx="1981200" cy="990600"/>
          </a:xfrm>
          <a:prstGeom prst="wedgeEllipse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424750" y="2541759"/>
            <a:ext cx="2057400" cy="874131"/>
          </a:xfrm>
          <a:prstGeom prst="rect">
            <a:avLst/>
          </a:prstGeom>
          <a:noFill/>
        </p:spPr>
        <p:txBody>
          <a:bodyPr vert="horz">
            <a:normAutofit fontScale="4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</a:rPr>
              <a:t>Bisakah</a:t>
            </a:r>
            <a:r>
              <a:rPr lang="en-US" sz="2400" b="1" dirty="0" smtClean="0">
                <a:solidFill>
                  <a:schemeClr val="bg1"/>
                </a:solidFill>
              </a:rPr>
              <a:t> kalian </a:t>
            </a:r>
            <a:r>
              <a:rPr lang="en-US" sz="2400" b="1" dirty="0" err="1" smtClean="0">
                <a:solidFill>
                  <a:schemeClr val="bg1"/>
                </a:solidFill>
              </a:rPr>
              <a:t>membantuku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menjawab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pertanyaan</a:t>
            </a:r>
            <a:r>
              <a:rPr lang="en-US" sz="2400" b="1" dirty="0" smtClean="0">
                <a:solidFill>
                  <a:schemeClr val="bg1"/>
                </a:solidFill>
              </a:rPr>
              <a:t> DERP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Pengantar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-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Permasalahan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Perbatasan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4513906"/>
            <a:ext cx="77724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Inilah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gambaran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kasar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beberapa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kondisi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wilayah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perbatasan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wilayah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umum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tertinggal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oleh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pembangunan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Jawa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3446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Menilik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Kondisi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Perbatasan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08237"/>
            <a:ext cx="3048000" cy="1933575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904" y="2397114"/>
            <a:ext cx="2873296" cy="1934686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285757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95800"/>
            <a:ext cx="1194975" cy="1347135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480588" y="1641532"/>
            <a:ext cx="7901412" cy="2320868"/>
          </a:xfrm>
          <a:prstGeom prst="wedgeRoundRectCallout">
            <a:avLst>
              <a:gd name="adj1" fmla="val -33972"/>
              <a:gd name="adj2" fmla="val 65773"/>
              <a:gd name="adj3" fmla="val 1666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32988" y="1747418"/>
            <a:ext cx="7520412" cy="2062581"/>
          </a:xfrm>
          <a:prstGeom prst="rect">
            <a:avLst/>
          </a:prstGeom>
          <a:noFill/>
        </p:spPr>
        <p:txBody>
          <a:bodyPr vert="horz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Walaupun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prinsipnya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eksekutif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legislative </a:t>
            </a:r>
            <a:r>
              <a:rPr lang="en-US" b="1" dirty="0" err="1" smtClean="0">
                <a:solidFill>
                  <a:schemeClr val="bg1"/>
                </a:solidFill>
              </a:rPr>
              <a:t>adalah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badan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setara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sayangnya</a:t>
            </a:r>
            <a:r>
              <a:rPr lang="en-US" b="1" dirty="0" smtClean="0">
                <a:solidFill>
                  <a:schemeClr val="bg1"/>
                </a:solidFill>
              </a:rPr>
              <a:t> impeachment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DPR </a:t>
            </a:r>
            <a:r>
              <a:rPr lang="en-US" b="1" dirty="0" err="1" smtClean="0">
                <a:solidFill>
                  <a:schemeClr val="bg1"/>
                </a:solidFill>
              </a:rPr>
              <a:t>tidak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dapat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diberlakukan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hingga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saat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ini</a:t>
            </a:r>
            <a:r>
              <a:rPr lang="en-US" b="1" dirty="0" smtClean="0">
                <a:solidFill>
                  <a:schemeClr val="bg1"/>
                </a:solidFill>
              </a:rPr>
              <a:t>. Beda </a:t>
            </a:r>
            <a:r>
              <a:rPr lang="en-US" b="1" dirty="0" err="1" smtClean="0">
                <a:solidFill>
                  <a:schemeClr val="bg1"/>
                </a:solidFill>
              </a:rPr>
              <a:t>dengan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presiden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yg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terdiri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hanya</a:t>
            </a:r>
            <a:r>
              <a:rPr lang="en-US" b="1" dirty="0" smtClean="0">
                <a:solidFill>
                  <a:schemeClr val="bg1"/>
                </a:solidFill>
              </a:rPr>
              <a:t> 1 orang, DPR </a:t>
            </a:r>
            <a:r>
              <a:rPr lang="en-US" b="1" dirty="0" err="1" smtClean="0">
                <a:solidFill>
                  <a:schemeClr val="bg1"/>
                </a:solidFill>
              </a:rPr>
              <a:t>terdiri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ratusan</a:t>
            </a:r>
            <a:r>
              <a:rPr lang="en-US" b="1" dirty="0" smtClean="0">
                <a:solidFill>
                  <a:schemeClr val="bg1"/>
                </a:solidFill>
              </a:rPr>
              <a:t> orang. </a:t>
            </a:r>
            <a:r>
              <a:rPr lang="en-US" b="1" dirty="0" err="1" smtClean="0">
                <a:solidFill>
                  <a:schemeClr val="bg1"/>
                </a:solidFill>
              </a:rPr>
              <a:t>Kesalahan</a:t>
            </a:r>
            <a:r>
              <a:rPr lang="en-US" b="1" dirty="0" smtClean="0">
                <a:solidFill>
                  <a:schemeClr val="bg1"/>
                </a:solidFill>
              </a:rPr>
              <a:t> DPR </a:t>
            </a:r>
            <a:r>
              <a:rPr lang="en-US" b="1" dirty="0" err="1" smtClean="0">
                <a:solidFill>
                  <a:schemeClr val="bg1"/>
                </a:solidFill>
              </a:rPr>
              <a:t>dalam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membuat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kebijakan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tidak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bisa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diatributkan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1 orang…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67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95800"/>
            <a:ext cx="1194975" cy="1347135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480588" y="1641532"/>
            <a:ext cx="7901412" cy="2320868"/>
          </a:xfrm>
          <a:prstGeom prst="wedgeRoundRectCallout">
            <a:avLst>
              <a:gd name="adj1" fmla="val -33972"/>
              <a:gd name="adj2" fmla="val 65773"/>
              <a:gd name="adj3" fmla="val 1666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32988" y="1721665"/>
            <a:ext cx="7520412" cy="2062581"/>
          </a:xfrm>
          <a:prstGeom prst="rect">
            <a:avLst/>
          </a:prstGeom>
          <a:noFill/>
        </p:spPr>
        <p:txBody>
          <a:bodyPr vert="horz"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Keputusan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mayoritaslah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menentukan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sehingga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kesalahan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kebijakan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tidak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bisa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diatributkan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kelompok</a:t>
            </a:r>
            <a:r>
              <a:rPr lang="en-US" b="1" dirty="0" smtClean="0">
                <a:solidFill>
                  <a:schemeClr val="bg1"/>
                </a:solidFill>
              </a:rPr>
              <a:t> orang </a:t>
            </a:r>
            <a:r>
              <a:rPr lang="en-US" b="1" dirty="0" err="1" smtClean="0">
                <a:solidFill>
                  <a:schemeClr val="bg1"/>
                </a:solidFill>
              </a:rPr>
              <a:t>tertentu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</a:rPr>
              <a:t>Inilah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salah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satu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jeleknya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demokrasi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</a:rPr>
              <a:t>Kesalahan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kebijakan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perwakilan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politik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kita</a:t>
            </a:r>
            <a:r>
              <a:rPr lang="en-US" b="1" dirty="0" smtClean="0">
                <a:solidFill>
                  <a:schemeClr val="bg1"/>
                </a:solidFill>
              </a:rPr>
              <a:t>, yang </a:t>
            </a:r>
            <a:r>
              <a:rPr lang="en-US" b="1" dirty="0" err="1" smtClean="0">
                <a:solidFill>
                  <a:schemeClr val="bg1"/>
                </a:solidFill>
              </a:rPr>
              <a:t>menanggung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adalah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kita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semua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</a:rPr>
              <a:t>konyol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bukan</a:t>
            </a:r>
            <a:r>
              <a:rPr lang="en-US" b="1" dirty="0" smtClean="0">
                <a:solidFill>
                  <a:schemeClr val="bg1"/>
                </a:solidFill>
              </a:rPr>
              <a:t>?). </a:t>
            </a:r>
            <a:r>
              <a:rPr lang="en-US" b="1" dirty="0" err="1" smtClean="0">
                <a:solidFill>
                  <a:schemeClr val="bg1"/>
                </a:solidFill>
              </a:rPr>
              <a:t>Oleh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karenanya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berhati-hatilah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dalam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mencoblos</a:t>
            </a:r>
            <a:r>
              <a:rPr lang="en-US" b="1" dirty="0" smtClean="0">
                <a:solidFill>
                  <a:schemeClr val="bg1"/>
                </a:solidFill>
              </a:rPr>
              <a:t> 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211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Kedaulatan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NKRI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2057399"/>
            <a:ext cx="7772400" cy="533401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Teori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kedaulatan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dijelaskan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detail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93-94</a:t>
            </a: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223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Teori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Kedaulatan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91494" y="3307534"/>
            <a:ext cx="7772400" cy="2636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Karena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system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demokrasi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memfasilitasi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rakyat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melalui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kelembagaan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perwakilan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(DPR),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sering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dikatakan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bahwa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system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demokrasi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pemerintahan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oleh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rakyat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pelaksanaannya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diatur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konstitusi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idealnya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setidaknya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seperti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itu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2774135"/>
            <a:ext cx="5219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Demokrasi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sbg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Bentuk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Kedaulatan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Rakyat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992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Kedaulatan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NKRI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91494" y="2012134"/>
            <a:ext cx="7772400" cy="3550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Persamaan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bagi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seluruh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rakyat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Indonesia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Keseimbangan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antara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kewajiban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Pelaksanaan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kebebasan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bertanggung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jawab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Mewujudkan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rasa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keadilan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sosial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e.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Pengambilan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keputusan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menggunakan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musyawarah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mufakat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1478735"/>
            <a:ext cx="3961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Prinsip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dan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Ideologi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Demokrasi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50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Kedaulatan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NKRI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91494" y="2012134"/>
            <a:ext cx="7772400" cy="3550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UU,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kita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diberikan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memilih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orang2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kepercayaan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kita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boleh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duduk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di DPR, DPD,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presiden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Melalui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orang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kepercayaan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inilah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kita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dapat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menentukan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kebijakan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pemerintahan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Jika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kita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bebas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manipulasi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serangan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fajar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manipulasi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dll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maka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inilah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satu2nya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jalur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bisa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kita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tempuh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turut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serta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menentukan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arah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perjalanan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bangsa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1478735"/>
            <a:ext cx="4424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Pemilu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sbg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Manifestasi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Demokrasi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94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Kedaulatan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NKRI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91494" y="2012134"/>
            <a:ext cx="7772400" cy="3550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Sekali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lagi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diulangi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perwujudan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demokrasi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adil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terstruktur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tidak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bisa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dilepaskan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penegakan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Karena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tanpanya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demokrasi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bisa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berubah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menjadi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anarkhi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Adapun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system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peradilan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segi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pelaksanaan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pemerintahan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dapat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baca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halaman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99-102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belajar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lebih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detail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bab2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selanjutnya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1478735"/>
            <a:ext cx="5259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Hukum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sbg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Representasi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Kedaulatan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NKRI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21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28600" y="1828800"/>
            <a:ext cx="5181600" cy="1357717"/>
          </a:xfrm>
          <a:prstGeom prst="wedgeRoundRectCallout">
            <a:avLst>
              <a:gd name="adj1" fmla="val -20989"/>
              <a:gd name="adj2" fmla="val 71639"/>
              <a:gd name="adj3" fmla="val 1666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9" t="2286" r="27921" b="23295"/>
          <a:stretch/>
        </p:blipFill>
        <p:spPr>
          <a:xfrm>
            <a:off x="927398" y="3679796"/>
            <a:ext cx="1447800" cy="1524000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304800" y="1905000"/>
            <a:ext cx="5051456" cy="838200"/>
          </a:xfrm>
          <a:prstGeom prst="rect">
            <a:avLst/>
          </a:prstGeom>
          <a:solidFill>
            <a:schemeClr val="tx1"/>
          </a:solidFill>
        </p:spPr>
        <p:txBody>
          <a:bodyPr vert="horz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Eh, DPR </a:t>
            </a:r>
            <a:r>
              <a:rPr lang="en-US" sz="1600" b="1" dirty="0" err="1" smtClean="0">
                <a:solidFill>
                  <a:schemeClr val="bg1"/>
                </a:solidFill>
              </a:rPr>
              <a:t>kan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pilihan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kita</a:t>
            </a:r>
            <a:r>
              <a:rPr lang="en-US" sz="1600" b="1" dirty="0" smtClean="0">
                <a:solidFill>
                  <a:schemeClr val="bg1"/>
                </a:solidFill>
              </a:rPr>
              <a:t>. </a:t>
            </a:r>
            <a:r>
              <a:rPr lang="en-US" sz="1600" b="1" dirty="0" err="1" smtClean="0">
                <a:solidFill>
                  <a:schemeClr val="bg1"/>
                </a:solidFill>
              </a:rPr>
              <a:t>Kalau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ternyata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mereka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korup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semua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itu</a:t>
            </a:r>
            <a:r>
              <a:rPr lang="en-US" sz="1600" b="1" dirty="0" smtClean="0">
                <a:solidFill>
                  <a:schemeClr val="bg1"/>
                </a:solidFill>
              </a:rPr>
              <a:t> yang </a:t>
            </a:r>
            <a:r>
              <a:rPr lang="en-US" sz="1600" b="1" dirty="0" err="1" smtClean="0">
                <a:solidFill>
                  <a:schemeClr val="bg1"/>
                </a:solidFill>
              </a:rPr>
              <a:t>bodoh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kita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atau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mereka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ya</a:t>
            </a:r>
            <a:r>
              <a:rPr lang="en-US" sz="1600" b="1" dirty="0" smtClean="0">
                <a:solidFill>
                  <a:schemeClr val="bg1"/>
                </a:solidFill>
              </a:rPr>
              <a:t>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50" y="3700921"/>
            <a:ext cx="1447800" cy="1528662"/>
          </a:xfrm>
          <a:prstGeom prst="rect">
            <a:avLst/>
          </a:prstGeom>
        </p:spPr>
      </p:pic>
      <p:sp>
        <p:nvSpPr>
          <p:cNvPr id="20" name="Oval Callout 19"/>
          <p:cNvSpPr/>
          <p:nvPr/>
        </p:nvSpPr>
        <p:spPr>
          <a:xfrm>
            <a:off x="6096000" y="2362200"/>
            <a:ext cx="1981200" cy="990600"/>
          </a:xfrm>
          <a:prstGeom prst="wedgeEllipse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096000" y="2478669"/>
            <a:ext cx="2057400" cy="707848"/>
          </a:xfrm>
          <a:prstGeom prst="rect">
            <a:avLst/>
          </a:prstGeom>
          <a:noFill/>
        </p:spPr>
        <p:txBody>
          <a:bodyPr vert="horz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</a:rPr>
              <a:t>Ee</a:t>
            </a:r>
            <a:r>
              <a:rPr lang="en-US" sz="2400" b="1" dirty="0" smtClean="0">
                <a:solidFill>
                  <a:schemeClr val="bg1"/>
                </a:solidFill>
              </a:rPr>
              <a:t>… </a:t>
            </a:r>
            <a:r>
              <a:rPr lang="en-US" sz="2400" b="1" dirty="0" err="1" smtClean="0">
                <a:solidFill>
                  <a:schemeClr val="bg1"/>
                </a:solidFill>
              </a:rPr>
              <a:t>ee</a:t>
            </a:r>
            <a:r>
              <a:rPr lang="en-US" sz="2400" b="1" dirty="0" smtClean="0">
                <a:solidFill>
                  <a:schemeClr val="bg1"/>
                </a:solidFill>
              </a:rPr>
              <a:t>… e…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801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810000"/>
            <a:ext cx="1447800" cy="1528662"/>
          </a:xfrm>
          <a:prstGeom prst="rect">
            <a:avLst/>
          </a:prstGeom>
        </p:spPr>
      </p:pic>
      <p:sp>
        <p:nvSpPr>
          <p:cNvPr id="20" name="Oval Callout 19"/>
          <p:cNvSpPr/>
          <p:nvPr/>
        </p:nvSpPr>
        <p:spPr>
          <a:xfrm>
            <a:off x="3424750" y="2471279"/>
            <a:ext cx="1981200" cy="990600"/>
          </a:xfrm>
          <a:prstGeom prst="wedgeEllipse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424750" y="2541759"/>
            <a:ext cx="2057400" cy="874131"/>
          </a:xfrm>
          <a:prstGeom prst="rect">
            <a:avLst/>
          </a:prstGeom>
          <a:noFill/>
        </p:spPr>
        <p:txBody>
          <a:bodyPr vert="horz">
            <a:normAutofit fontScale="4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</a:rPr>
              <a:t>Bisakah</a:t>
            </a:r>
            <a:r>
              <a:rPr lang="en-US" sz="2400" b="1" dirty="0" smtClean="0">
                <a:solidFill>
                  <a:schemeClr val="bg1"/>
                </a:solidFill>
              </a:rPr>
              <a:t> kalian </a:t>
            </a:r>
            <a:r>
              <a:rPr lang="en-US" sz="2400" b="1" dirty="0" err="1" smtClean="0">
                <a:solidFill>
                  <a:schemeClr val="bg1"/>
                </a:solidFill>
              </a:rPr>
              <a:t>membantuku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menjawab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pertanyaan</a:t>
            </a:r>
            <a:r>
              <a:rPr lang="en-US" sz="2400" b="1" dirty="0" smtClean="0">
                <a:solidFill>
                  <a:schemeClr val="bg1"/>
                </a:solidFill>
              </a:rPr>
              <a:t> DERP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6560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8766" y="4267200"/>
            <a:ext cx="6480048" cy="853440"/>
          </a:xfr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txBody>
          <a:bodyPr>
            <a:normAutofit/>
          </a:bodyPr>
          <a:lstStyle/>
          <a:p>
            <a:r>
              <a:rPr smtClean="0"/>
              <a:t>Sistem pemerintahan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2752" y="3733800"/>
            <a:ext cx="6480048" cy="55421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Pilih</a:t>
            </a: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Awasi</a:t>
            </a: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Bijak</a:t>
            </a: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en-US" b="1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7620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47584" y="381000"/>
            <a:ext cx="922900" cy="846138"/>
          </a:xfrm>
          <a:prstGeom prst="rect">
            <a:avLst/>
          </a:prstGeom>
          <a:noFill/>
        </p:spPr>
      </p:pic>
      <p:pic>
        <p:nvPicPr>
          <p:cNvPr id="12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5252" y="518652"/>
            <a:ext cx="767616" cy="73977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tx1">
              <a:lumMod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6092" y="1979474"/>
            <a:ext cx="55451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gency FB" pitchFamily="34" charset="0"/>
              </a:rPr>
              <a:t>THAT’S THE END OF THIS SESSION</a:t>
            </a:r>
          </a:p>
          <a:p>
            <a:r>
              <a:rPr lang="en-US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gency FB" pitchFamily="34" charset="0"/>
              </a:rPr>
              <a:t>THANKS FOR YOUR ATTENTION</a:t>
            </a:r>
          </a:p>
          <a:p>
            <a:endParaRPr lang="en-US" sz="3600" b="1" dirty="0">
              <a:solidFill>
                <a:schemeClr val="bg1">
                  <a:lumMod val="75000"/>
                  <a:lumOff val="25000"/>
                </a:schemeClr>
              </a:solidFill>
              <a:latin typeface="Agency FB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52400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838200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TEACHER</a:t>
            </a:r>
            <a:endParaRPr lang="en-US" sz="2800" b="1" i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571192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Quotes	: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921" y="6019800"/>
            <a:ext cx="806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Di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dunia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ini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hanya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ada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satu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kebaikan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pengetahuan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satu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keburukan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kebodohan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Aristoteles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Pengantar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-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Permasalahan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Perbatasan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2057400"/>
            <a:ext cx="7772400" cy="32105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Atas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kondisi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tsb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wajar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apabila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mayoritas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penduduk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lebih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banyak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berinteraksi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masyarakat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tetangga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memenuhi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hidup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perdagangan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televisi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listrik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dll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). 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Inilah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sebab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utama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permasalahan2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perbatasan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(illegal logging, illegal fishing, illegal trafficking)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sering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muncul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di Indonesia,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yakni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pembangunan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perbatasan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sangat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kurang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3446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Menilik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Kondisi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Perbatasan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135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NKRI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91494" y="2057400"/>
            <a:ext cx="7772400" cy="32105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namanya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saja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kita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dapat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mengidentifikasi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NKRI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sebagai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suatu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Negara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kesatuan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memiliki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ciri2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sebagai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berikut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a.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Pemerintahan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diselenggarakan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berdasarkan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UU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pusat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berlaku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Kewenangan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pemerintahan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daerah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dibatasi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oleh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UU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pusat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2258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Negara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Kesatuan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635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NKRI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600547" y="2057400"/>
            <a:ext cx="77724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Keiinginan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pendiri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bangsa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membentuk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Negara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kesatuan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sudah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tampak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sejak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rapat2 BPUPKI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diadakan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Alasan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dikemukakan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diantaranya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sebagai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berikut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(Hal 71):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Membangun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unitarisme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kesatuan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persatuan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b. 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terpelajar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banyak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hidup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Jawa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sehingga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tdk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membangun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Negara federal di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pulau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lain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c.	Wilayah Indonesia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tidak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sama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potensi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kekayaannya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Sejarah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NKRI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4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NKRI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600547" y="2057400"/>
            <a:ext cx="77724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Keiinginan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pendiri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bangsa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membentuk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Negara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kesatuan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sudah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tampak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sejak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rapat2 BPUPKI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diadakan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Alasan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dikemukakan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diantaranya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sebagai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berikut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(Hal 71):</a:t>
            </a: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d. 	Negara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kesatuan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terlihat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lebih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kuat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di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mata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Internasional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4488" indent="-3444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e. 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Menghindari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gerakan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separatisme</a:t>
            </a:r>
            <a:endParaRPr lang="en-US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Sejarah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NKRI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8744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NKRI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600547" y="2057400"/>
            <a:ext cx="77724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Pasal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1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ayat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(1) UUD’ 45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tegas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menyatakan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bahwa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Indonesia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Negara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kesatuan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berbentuk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republic. 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Namun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perkembangannya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Indonesia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kemudian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mendesentralisasikan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kewenangan2 fiscal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tertentu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kepada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daerah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agar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kemudian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daerah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tersebut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mampu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membangun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daerahnya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inisiatif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kreativitas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local </a:t>
            </a:r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sendiri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9600" y="1524000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Landasan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Hukum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 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539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71600" cy="1295400"/>
          </a:xfrm>
          <a:prstGeom prst="rect">
            <a:avLst/>
          </a:prstGeom>
          <a:solidFill>
            <a:schemeClr val="tx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DERP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Berpikir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Kritis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60960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97100" y="548148"/>
            <a:ext cx="922900" cy="846138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784" y="685800"/>
            <a:ext cx="767616" cy="7397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349" y="62484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gency FB" pitchFamily="34" charset="0"/>
              </a:rPr>
              <a:t>YULIA CORP.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28600" y="2362200"/>
            <a:ext cx="5181600" cy="990600"/>
          </a:xfrm>
          <a:prstGeom prst="wedgeRoundRectCallout">
            <a:avLst>
              <a:gd name="adj1" fmla="val -20989"/>
              <a:gd name="adj2" fmla="val 71639"/>
              <a:gd name="adj3" fmla="val 1666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9" t="2286" r="27921" b="23295"/>
          <a:stretch/>
        </p:blipFill>
        <p:spPr>
          <a:xfrm>
            <a:off x="927398" y="3679796"/>
            <a:ext cx="1447800" cy="1524000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304800" y="2429347"/>
            <a:ext cx="5051456" cy="838200"/>
          </a:xfrm>
          <a:prstGeom prst="rect">
            <a:avLst/>
          </a:prstGeom>
          <a:solidFill>
            <a:schemeClr val="tx1"/>
          </a:solidFill>
        </p:spPr>
        <p:txBody>
          <a:bodyPr vert="horz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Kita </a:t>
            </a:r>
            <a:r>
              <a:rPr lang="en-US" sz="1600" b="1" dirty="0" err="1" smtClean="0">
                <a:solidFill>
                  <a:schemeClr val="bg1"/>
                </a:solidFill>
              </a:rPr>
              <a:t>negara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kesatuan</a:t>
            </a:r>
            <a:r>
              <a:rPr lang="en-US" sz="1600" b="1" dirty="0" smtClean="0">
                <a:solidFill>
                  <a:schemeClr val="bg1"/>
                </a:solidFill>
              </a:rPr>
              <a:t> yang </a:t>
            </a:r>
            <a:r>
              <a:rPr lang="en-US" sz="1600" b="1" dirty="0" err="1" smtClean="0">
                <a:solidFill>
                  <a:schemeClr val="bg1"/>
                </a:solidFill>
              </a:rPr>
              <a:t>memberlakukan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daerah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istimewa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kok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kontradiktif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ya</a:t>
            </a:r>
            <a:r>
              <a:rPr lang="en-US" sz="1600" b="1" dirty="0" smtClean="0">
                <a:solidFill>
                  <a:schemeClr val="bg1"/>
                </a:solidFill>
              </a:rPr>
              <a:t>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50" y="3700921"/>
            <a:ext cx="1447800" cy="1528662"/>
          </a:xfrm>
          <a:prstGeom prst="rect">
            <a:avLst/>
          </a:prstGeom>
        </p:spPr>
      </p:pic>
      <p:sp>
        <p:nvSpPr>
          <p:cNvPr id="20" name="Oval Callout 19"/>
          <p:cNvSpPr/>
          <p:nvPr/>
        </p:nvSpPr>
        <p:spPr>
          <a:xfrm>
            <a:off x="6096000" y="2362200"/>
            <a:ext cx="1981200" cy="990600"/>
          </a:xfrm>
          <a:prstGeom prst="wedgeEllipse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096000" y="2478669"/>
            <a:ext cx="2057400" cy="707848"/>
          </a:xfrm>
          <a:prstGeom prst="rect">
            <a:avLst/>
          </a:prstGeom>
          <a:noFill/>
        </p:spPr>
        <p:txBody>
          <a:bodyPr vert="horz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</a:rPr>
              <a:t>Ee</a:t>
            </a:r>
            <a:r>
              <a:rPr lang="en-US" sz="2400" b="1" dirty="0" smtClean="0">
                <a:solidFill>
                  <a:schemeClr val="bg1"/>
                </a:solidFill>
              </a:rPr>
              <a:t>… </a:t>
            </a:r>
            <a:r>
              <a:rPr lang="en-US" sz="2400" b="1" dirty="0" err="1" smtClean="0">
                <a:solidFill>
                  <a:schemeClr val="bg1"/>
                </a:solidFill>
              </a:rPr>
              <a:t>ee</a:t>
            </a:r>
            <a:r>
              <a:rPr lang="en-US" sz="2400" b="1" dirty="0" smtClean="0">
                <a:solidFill>
                  <a:schemeClr val="bg1"/>
                </a:solidFill>
              </a:rPr>
              <a:t>… e…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44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13183</TotalTime>
  <Words>1322</Words>
  <Application>Microsoft Office PowerPoint</Application>
  <PresentationFormat>On-screen Show (4:3)</PresentationFormat>
  <Paragraphs>233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Agency FB</vt:lpstr>
      <vt:lpstr>Andalus</vt:lpstr>
      <vt:lpstr>Arial</vt:lpstr>
      <vt:lpstr>Berlin Sans FB</vt:lpstr>
      <vt:lpstr>Franklin Gothic Book</vt:lpstr>
      <vt:lpstr>Wingdings 2</vt:lpstr>
      <vt:lpstr>Technic</vt:lpstr>
      <vt:lpstr>Usaha Menjaga keutuhan nkri</vt:lpstr>
      <vt:lpstr>What We’ll Learn Today…</vt:lpstr>
      <vt:lpstr>Pengantar - Permasalahan Perbatasan</vt:lpstr>
      <vt:lpstr>Pengantar - Permasalahan Perbatasan</vt:lpstr>
      <vt:lpstr>NKRI</vt:lpstr>
      <vt:lpstr>NKRI</vt:lpstr>
      <vt:lpstr>NKRI</vt:lpstr>
      <vt:lpstr>NKRI</vt:lpstr>
      <vt:lpstr>DERP Berpikir Kritis</vt:lpstr>
      <vt:lpstr>DERP Berpikir Kritis</vt:lpstr>
      <vt:lpstr>DERP Berpikir Kritis</vt:lpstr>
      <vt:lpstr>DERP Berpikir Kritis</vt:lpstr>
      <vt:lpstr>DERP Berpikir Kritis</vt:lpstr>
      <vt:lpstr>Bentuk Pemerintahan</vt:lpstr>
      <vt:lpstr>Bentuk Pemerintahan</vt:lpstr>
      <vt:lpstr>Bentuk Pemerintahan</vt:lpstr>
      <vt:lpstr>Bentuk Pemerintahan</vt:lpstr>
      <vt:lpstr>Bentuk Pemerintahan</vt:lpstr>
      <vt:lpstr>Bentuk Pemerintahan</vt:lpstr>
      <vt:lpstr>Bentuk Pemerintahan</vt:lpstr>
      <vt:lpstr>Bentuk Pemerintahan</vt:lpstr>
      <vt:lpstr>Sistem Demokrasi Pancasila</vt:lpstr>
      <vt:lpstr>Sistem Demokrasi Pancasila</vt:lpstr>
      <vt:lpstr>Sistem Demokrasi Pancasila</vt:lpstr>
      <vt:lpstr>Sistem Demokrasi Pancasila</vt:lpstr>
      <vt:lpstr>Sistem Demokrasi Pancasila</vt:lpstr>
      <vt:lpstr>Proses Impeachment (Hal 85-90)</vt:lpstr>
      <vt:lpstr>DERP Berpikir Kritis</vt:lpstr>
      <vt:lpstr>DERP Berpikir Kritis</vt:lpstr>
      <vt:lpstr>DERP Berpikir Kritis</vt:lpstr>
      <vt:lpstr>DERP Berpikir Kritis</vt:lpstr>
      <vt:lpstr>Kedaulatan NKRI</vt:lpstr>
      <vt:lpstr>Kedaulatan NKRI</vt:lpstr>
      <vt:lpstr>Kedaulatan NKRI</vt:lpstr>
      <vt:lpstr>Kedaulatan NKRI</vt:lpstr>
      <vt:lpstr>DERP Berpikir Kritis</vt:lpstr>
      <vt:lpstr>DERP Berpikir Kritis</vt:lpstr>
      <vt:lpstr>Sistem pemerintahan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 statement</dc:title>
  <dc:creator>ACER Aspire 4741G</dc:creator>
  <cp:lastModifiedBy>Sadaharu</cp:lastModifiedBy>
  <cp:revision>195</cp:revision>
  <dcterms:created xsi:type="dcterms:W3CDTF">2011-03-10T14:42:52Z</dcterms:created>
  <dcterms:modified xsi:type="dcterms:W3CDTF">2014-09-11T04:17:54Z</dcterms:modified>
</cp:coreProperties>
</file>