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CAC815-933A-422E-8FF7-4FECD04ECCCB}" type="datetimeFigureOut">
              <a:rPr lang="id-ID" smtClean="0"/>
              <a:t>04-08-2014</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B026FE-EEA3-4337-A992-087EE870F04D}" type="slidenum">
              <a:rPr lang="id-ID" smtClean="0"/>
              <a:t>‹#›</a:t>
            </a:fld>
            <a:endParaRPr lang="id-ID"/>
          </a:p>
        </p:txBody>
      </p:sp>
    </p:spTree>
    <p:extLst>
      <p:ext uri="{BB962C8B-B14F-4D97-AF65-F5344CB8AC3E}">
        <p14:creationId xmlns:p14="http://schemas.microsoft.com/office/powerpoint/2010/main" val="3009180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8ECAE9C-44EA-4646-A6FD-591DAFCE913A}" type="datetime1">
              <a:rPr lang="id-ID" smtClean="0"/>
              <a:t>04-08-2014</a:t>
            </a:fld>
            <a:endParaRPr lang="id-ID"/>
          </a:p>
        </p:txBody>
      </p:sp>
      <p:sp>
        <p:nvSpPr>
          <p:cNvPr id="17" name="Footer Placeholder 16"/>
          <p:cNvSpPr>
            <a:spLocks noGrp="1"/>
          </p:cNvSpPr>
          <p:nvPr>
            <p:ph type="ftr" sz="quarter" idx="11"/>
          </p:nvPr>
        </p:nvSpPr>
        <p:spPr>
          <a:xfrm>
            <a:off x="5410200" y="4205288"/>
            <a:ext cx="1295400" cy="457200"/>
          </a:xfrm>
        </p:spPr>
        <p:txBody>
          <a:bodyPr/>
          <a:lstStyle/>
          <a:p>
            <a:r>
              <a:rPr lang="id-ID" smtClean="0"/>
              <a:t>cakdiyon.blogspot.com</a:t>
            </a:r>
            <a:endParaRPr lang="id-ID"/>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F6E37D72-F00E-45AF-8043-7F3F4FB9B32F}"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7AB3BA-364E-4F8C-813C-A02D52ABA611}" type="datetime1">
              <a:rPr lang="id-ID" smtClean="0"/>
              <a:t>04-08-2014</a:t>
            </a:fld>
            <a:endParaRPr lang="id-ID"/>
          </a:p>
        </p:txBody>
      </p:sp>
      <p:sp>
        <p:nvSpPr>
          <p:cNvPr id="5" name="Footer Placeholder 4"/>
          <p:cNvSpPr>
            <a:spLocks noGrp="1"/>
          </p:cNvSpPr>
          <p:nvPr>
            <p:ph type="ftr" sz="quarter" idx="11"/>
          </p:nvPr>
        </p:nvSpPr>
        <p:spPr/>
        <p:txBody>
          <a:bodyPr/>
          <a:lstStyle/>
          <a:p>
            <a:r>
              <a:rPr lang="id-ID" smtClean="0"/>
              <a:t>cakdiyon.blogspot.com</a:t>
            </a:r>
            <a:endParaRPr lang="id-ID"/>
          </a:p>
        </p:txBody>
      </p:sp>
      <p:sp>
        <p:nvSpPr>
          <p:cNvPr id="6" name="Slide Number Placeholder 5"/>
          <p:cNvSpPr>
            <a:spLocks noGrp="1"/>
          </p:cNvSpPr>
          <p:nvPr>
            <p:ph type="sldNum" sz="quarter" idx="12"/>
          </p:nvPr>
        </p:nvSpPr>
        <p:spPr/>
        <p:txBody>
          <a:bodyPr/>
          <a:lstStyle/>
          <a:p>
            <a:fld id="{F6E37D72-F00E-45AF-8043-7F3F4FB9B32F}"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D236D8-93F1-473B-9317-ECC4FFC7D3A1}" type="datetime1">
              <a:rPr lang="id-ID" smtClean="0"/>
              <a:t>04-08-2014</a:t>
            </a:fld>
            <a:endParaRPr lang="id-ID"/>
          </a:p>
        </p:txBody>
      </p:sp>
      <p:sp>
        <p:nvSpPr>
          <p:cNvPr id="5" name="Footer Placeholder 4"/>
          <p:cNvSpPr>
            <a:spLocks noGrp="1"/>
          </p:cNvSpPr>
          <p:nvPr>
            <p:ph type="ftr" sz="quarter" idx="11"/>
          </p:nvPr>
        </p:nvSpPr>
        <p:spPr/>
        <p:txBody>
          <a:bodyPr/>
          <a:lstStyle/>
          <a:p>
            <a:r>
              <a:rPr lang="id-ID" smtClean="0"/>
              <a:t>cakdiyon.blogspot.com</a:t>
            </a:r>
            <a:endParaRPr lang="id-ID"/>
          </a:p>
        </p:txBody>
      </p:sp>
      <p:sp>
        <p:nvSpPr>
          <p:cNvPr id="6" name="Slide Number Placeholder 5"/>
          <p:cNvSpPr>
            <a:spLocks noGrp="1"/>
          </p:cNvSpPr>
          <p:nvPr>
            <p:ph type="sldNum" sz="quarter" idx="12"/>
          </p:nvPr>
        </p:nvSpPr>
        <p:spPr/>
        <p:txBody>
          <a:bodyPr/>
          <a:lstStyle/>
          <a:p>
            <a:fld id="{F6E37D72-F00E-45AF-8043-7F3F4FB9B32F}"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D119A1E-9114-4322-BA7B-2B61D7EB76E0}" type="datetime1">
              <a:rPr lang="id-ID" smtClean="0"/>
              <a:t>04-08-2014</a:t>
            </a:fld>
            <a:endParaRPr lang="id-ID"/>
          </a:p>
        </p:txBody>
      </p:sp>
      <p:sp>
        <p:nvSpPr>
          <p:cNvPr id="5" name="Footer Placeholder 4"/>
          <p:cNvSpPr>
            <a:spLocks noGrp="1"/>
          </p:cNvSpPr>
          <p:nvPr>
            <p:ph type="ftr" sz="quarter" idx="11"/>
          </p:nvPr>
        </p:nvSpPr>
        <p:spPr/>
        <p:txBody>
          <a:bodyPr/>
          <a:lstStyle/>
          <a:p>
            <a:r>
              <a:rPr lang="id-ID" smtClean="0"/>
              <a:t>cakdiyon.blogspot.com</a:t>
            </a:r>
            <a:endParaRPr lang="id-ID"/>
          </a:p>
        </p:txBody>
      </p:sp>
      <p:sp>
        <p:nvSpPr>
          <p:cNvPr id="6" name="Slide Number Placeholder 5"/>
          <p:cNvSpPr>
            <a:spLocks noGrp="1"/>
          </p:cNvSpPr>
          <p:nvPr>
            <p:ph type="sldNum" sz="quarter" idx="12"/>
          </p:nvPr>
        </p:nvSpPr>
        <p:spPr/>
        <p:txBody>
          <a:bodyPr/>
          <a:lstStyle/>
          <a:p>
            <a:fld id="{F6E37D72-F00E-45AF-8043-7F3F4FB9B32F}"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1A64F00-3EE9-4C1F-A05A-81F689DB36F5}" type="datetime1">
              <a:rPr lang="id-ID" smtClean="0"/>
              <a:t>04-08-2014</a:t>
            </a:fld>
            <a:endParaRPr lang="id-ID"/>
          </a:p>
        </p:txBody>
      </p:sp>
      <p:sp>
        <p:nvSpPr>
          <p:cNvPr id="5" name="Footer Placeholder 4"/>
          <p:cNvSpPr>
            <a:spLocks noGrp="1"/>
          </p:cNvSpPr>
          <p:nvPr>
            <p:ph type="ftr" sz="quarter" idx="11"/>
          </p:nvPr>
        </p:nvSpPr>
        <p:spPr/>
        <p:txBody>
          <a:bodyPr/>
          <a:lstStyle/>
          <a:p>
            <a:r>
              <a:rPr lang="id-ID" smtClean="0"/>
              <a:t>cakdiyon.blogspot.com</a:t>
            </a:r>
            <a:endParaRPr lang="id-ID"/>
          </a:p>
        </p:txBody>
      </p:sp>
      <p:sp>
        <p:nvSpPr>
          <p:cNvPr id="6" name="Slide Number Placeholder 5"/>
          <p:cNvSpPr>
            <a:spLocks noGrp="1"/>
          </p:cNvSpPr>
          <p:nvPr>
            <p:ph type="sldNum" sz="quarter" idx="12"/>
          </p:nvPr>
        </p:nvSpPr>
        <p:spPr/>
        <p:txBody>
          <a:bodyPr/>
          <a:lstStyle/>
          <a:p>
            <a:fld id="{F6E37D72-F00E-45AF-8043-7F3F4FB9B32F}"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4184178-CD73-4A4F-A020-5AC55B19A4A7}" type="datetime1">
              <a:rPr lang="id-ID" smtClean="0"/>
              <a:t>04-08-2014</a:t>
            </a:fld>
            <a:endParaRPr lang="id-ID"/>
          </a:p>
        </p:txBody>
      </p:sp>
      <p:sp>
        <p:nvSpPr>
          <p:cNvPr id="6" name="Footer Placeholder 5"/>
          <p:cNvSpPr>
            <a:spLocks noGrp="1"/>
          </p:cNvSpPr>
          <p:nvPr>
            <p:ph type="ftr" sz="quarter" idx="11"/>
          </p:nvPr>
        </p:nvSpPr>
        <p:spPr/>
        <p:txBody>
          <a:bodyPr/>
          <a:lstStyle/>
          <a:p>
            <a:r>
              <a:rPr lang="id-ID" smtClean="0"/>
              <a:t>cakdiyon.blogspot.com</a:t>
            </a:r>
            <a:endParaRPr lang="id-ID"/>
          </a:p>
        </p:txBody>
      </p:sp>
      <p:sp>
        <p:nvSpPr>
          <p:cNvPr id="7" name="Slide Number Placeholder 6"/>
          <p:cNvSpPr>
            <a:spLocks noGrp="1"/>
          </p:cNvSpPr>
          <p:nvPr>
            <p:ph type="sldNum" sz="quarter" idx="12"/>
          </p:nvPr>
        </p:nvSpPr>
        <p:spPr/>
        <p:txBody>
          <a:bodyPr/>
          <a:lstStyle/>
          <a:p>
            <a:fld id="{F6E37D72-F00E-45AF-8043-7F3F4FB9B32F}"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BD77E1A8-CFDA-4526-B4D5-4FF6C8D11C3A}" type="datetime1">
              <a:rPr lang="id-ID" smtClean="0"/>
              <a:t>04-08-2014</a:t>
            </a:fld>
            <a:endParaRPr lang="id-ID"/>
          </a:p>
        </p:txBody>
      </p:sp>
      <p:sp>
        <p:nvSpPr>
          <p:cNvPr id="27" name="Slide Number Placeholder 26"/>
          <p:cNvSpPr>
            <a:spLocks noGrp="1"/>
          </p:cNvSpPr>
          <p:nvPr>
            <p:ph type="sldNum" sz="quarter" idx="11"/>
          </p:nvPr>
        </p:nvSpPr>
        <p:spPr/>
        <p:txBody>
          <a:bodyPr rtlCol="0"/>
          <a:lstStyle/>
          <a:p>
            <a:fld id="{F6E37D72-F00E-45AF-8043-7F3F4FB9B32F}" type="slidenum">
              <a:rPr lang="id-ID" smtClean="0"/>
              <a:t>‹#›</a:t>
            </a:fld>
            <a:endParaRPr lang="id-ID"/>
          </a:p>
        </p:txBody>
      </p:sp>
      <p:sp>
        <p:nvSpPr>
          <p:cNvPr id="28" name="Footer Placeholder 27"/>
          <p:cNvSpPr>
            <a:spLocks noGrp="1"/>
          </p:cNvSpPr>
          <p:nvPr>
            <p:ph type="ftr" sz="quarter" idx="12"/>
          </p:nvPr>
        </p:nvSpPr>
        <p:spPr/>
        <p:txBody>
          <a:bodyPr rtlCol="0"/>
          <a:lstStyle/>
          <a:p>
            <a:r>
              <a:rPr lang="id-ID" smtClean="0"/>
              <a:t>cakdiyon.blogspot.com</a:t>
            </a:r>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C6250D3-6CFD-4C95-9710-8737AE5392EB}" type="datetime1">
              <a:rPr lang="id-ID" smtClean="0"/>
              <a:t>04-08-2014</a:t>
            </a:fld>
            <a:endParaRPr lang="id-ID"/>
          </a:p>
        </p:txBody>
      </p:sp>
      <p:sp>
        <p:nvSpPr>
          <p:cNvPr id="4" name="Footer Placeholder 3"/>
          <p:cNvSpPr>
            <a:spLocks noGrp="1"/>
          </p:cNvSpPr>
          <p:nvPr>
            <p:ph type="ftr" sz="quarter" idx="11"/>
          </p:nvPr>
        </p:nvSpPr>
        <p:spPr>
          <a:xfrm>
            <a:off x="5257800" y="612648"/>
            <a:ext cx="1325880" cy="457200"/>
          </a:xfrm>
        </p:spPr>
        <p:txBody>
          <a:bodyPr/>
          <a:lstStyle/>
          <a:p>
            <a:r>
              <a:rPr lang="id-ID" smtClean="0"/>
              <a:t>cakdiyon.blogspot.com</a:t>
            </a:r>
            <a:endParaRPr lang="id-ID"/>
          </a:p>
        </p:txBody>
      </p:sp>
      <p:sp>
        <p:nvSpPr>
          <p:cNvPr id="5" name="Slide Number Placeholder 4"/>
          <p:cNvSpPr>
            <a:spLocks noGrp="1"/>
          </p:cNvSpPr>
          <p:nvPr>
            <p:ph type="sldNum" sz="quarter" idx="12"/>
          </p:nvPr>
        </p:nvSpPr>
        <p:spPr>
          <a:xfrm>
            <a:off x="8174736" y="2272"/>
            <a:ext cx="762000" cy="365760"/>
          </a:xfrm>
        </p:spPr>
        <p:txBody>
          <a:bodyPr/>
          <a:lstStyle/>
          <a:p>
            <a:fld id="{F6E37D72-F00E-45AF-8043-7F3F4FB9B32F}"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D9B97-2D6B-40A2-938F-936059D0D898}" type="datetime1">
              <a:rPr lang="id-ID" smtClean="0"/>
              <a:t>04-08-2014</a:t>
            </a:fld>
            <a:endParaRPr lang="id-ID"/>
          </a:p>
        </p:txBody>
      </p:sp>
      <p:sp>
        <p:nvSpPr>
          <p:cNvPr id="3" name="Footer Placeholder 2"/>
          <p:cNvSpPr>
            <a:spLocks noGrp="1"/>
          </p:cNvSpPr>
          <p:nvPr>
            <p:ph type="ftr" sz="quarter" idx="11"/>
          </p:nvPr>
        </p:nvSpPr>
        <p:spPr/>
        <p:txBody>
          <a:bodyPr/>
          <a:lstStyle/>
          <a:p>
            <a:r>
              <a:rPr lang="id-ID" smtClean="0"/>
              <a:t>cakdiyon.blogspot.com</a:t>
            </a:r>
            <a:endParaRPr lang="id-ID"/>
          </a:p>
        </p:txBody>
      </p:sp>
      <p:sp>
        <p:nvSpPr>
          <p:cNvPr id="4" name="Slide Number Placeholder 3"/>
          <p:cNvSpPr>
            <a:spLocks noGrp="1"/>
          </p:cNvSpPr>
          <p:nvPr>
            <p:ph type="sldNum" sz="quarter" idx="12"/>
          </p:nvPr>
        </p:nvSpPr>
        <p:spPr/>
        <p:txBody>
          <a:bodyPr/>
          <a:lstStyle/>
          <a:p>
            <a:fld id="{F6E37D72-F00E-45AF-8043-7F3F4FB9B32F}"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B6CEAD2-3236-41BF-AD02-F8A6F69BD980}" type="datetime1">
              <a:rPr lang="id-ID" smtClean="0"/>
              <a:t>04-08-2014</a:t>
            </a:fld>
            <a:endParaRPr lang="id-ID"/>
          </a:p>
        </p:txBody>
      </p:sp>
      <p:sp>
        <p:nvSpPr>
          <p:cNvPr id="6" name="Footer Placeholder 5"/>
          <p:cNvSpPr>
            <a:spLocks noGrp="1"/>
          </p:cNvSpPr>
          <p:nvPr>
            <p:ph type="ftr" sz="quarter" idx="11"/>
          </p:nvPr>
        </p:nvSpPr>
        <p:spPr/>
        <p:txBody>
          <a:bodyPr/>
          <a:lstStyle/>
          <a:p>
            <a:r>
              <a:rPr lang="id-ID" smtClean="0"/>
              <a:t>cakdiyon.blogspot.com</a:t>
            </a:r>
            <a:endParaRPr lang="id-ID"/>
          </a:p>
        </p:txBody>
      </p:sp>
      <p:sp>
        <p:nvSpPr>
          <p:cNvPr id="7" name="Slide Number Placeholder 6"/>
          <p:cNvSpPr>
            <a:spLocks noGrp="1"/>
          </p:cNvSpPr>
          <p:nvPr>
            <p:ph type="sldNum" sz="quarter" idx="12"/>
          </p:nvPr>
        </p:nvSpPr>
        <p:spPr/>
        <p:txBody>
          <a:bodyPr/>
          <a:lstStyle/>
          <a:p>
            <a:fld id="{F6E37D72-F00E-45AF-8043-7F3F4FB9B32F}" type="slidenum">
              <a:rPr lang="id-ID" smtClean="0"/>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9A86000-F709-4F18-BF84-5D36590758F9}" type="datetime1">
              <a:rPr lang="id-ID" smtClean="0"/>
              <a:t>04-08-2014</a:t>
            </a:fld>
            <a:endParaRPr lang="id-ID"/>
          </a:p>
        </p:txBody>
      </p:sp>
      <p:sp>
        <p:nvSpPr>
          <p:cNvPr id="6" name="Footer Placeholder 5"/>
          <p:cNvSpPr>
            <a:spLocks noGrp="1"/>
          </p:cNvSpPr>
          <p:nvPr>
            <p:ph type="ftr" sz="quarter" idx="11"/>
          </p:nvPr>
        </p:nvSpPr>
        <p:spPr/>
        <p:txBody>
          <a:bodyPr/>
          <a:lstStyle/>
          <a:p>
            <a:r>
              <a:rPr lang="id-ID" smtClean="0"/>
              <a:t>cakdiyon.blogspot.com</a:t>
            </a:r>
            <a:endParaRPr lang="id-ID"/>
          </a:p>
        </p:txBody>
      </p:sp>
      <p:sp>
        <p:nvSpPr>
          <p:cNvPr id="7" name="Slide Number Placeholder 6"/>
          <p:cNvSpPr>
            <a:spLocks noGrp="1"/>
          </p:cNvSpPr>
          <p:nvPr>
            <p:ph type="sldNum" sz="quarter" idx="12"/>
          </p:nvPr>
        </p:nvSpPr>
        <p:spPr/>
        <p:txBody>
          <a:bodyPr/>
          <a:lstStyle/>
          <a:p>
            <a:fld id="{F6E37D72-F00E-45AF-8043-7F3F4FB9B32F}" type="slidenum">
              <a:rPr lang="id-ID" smtClean="0"/>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AD74A92F-1CD7-415D-81BB-D44799E83EF4}" type="datetime1">
              <a:rPr lang="id-ID" smtClean="0"/>
              <a:t>04-08-2014</a:t>
            </a:fld>
            <a:endParaRPr lang="id-ID"/>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r>
              <a:rPr lang="id-ID" smtClean="0"/>
              <a:t>cakdiyon.blogspot.com</a:t>
            </a:r>
            <a:endParaRPr lang="id-ID"/>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F6E37D72-F00E-45AF-8043-7F3F4FB9B32F}" type="slidenum">
              <a:rPr lang="id-ID" smtClean="0"/>
              <a:t>‹#›</a:t>
            </a:fld>
            <a:endParaRPr lang="id-ID"/>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KEADAAN ALAM DAN AKTIVITAS PENDUDUK INDONESIA</a:t>
            </a:r>
          </a:p>
        </p:txBody>
      </p:sp>
      <p:sp>
        <p:nvSpPr>
          <p:cNvPr id="3" name="Subtitle 2"/>
          <p:cNvSpPr>
            <a:spLocks noGrp="1"/>
          </p:cNvSpPr>
          <p:nvPr>
            <p:ph type="subTitle" idx="1"/>
          </p:nvPr>
        </p:nvSpPr>
        <p:spPr/>
        <p:txBody>
          <a:bodyPr>
            <a:normAutofit fontScale="92500" lnSpcReduction="10000"/>
          </a:bodyPr>
          <a:lstStyle/>
          <a:p>
            <a:r>
              <a:rPr lang="nl-NL" dirty="0"/>
              <a:t>Letak Wilayah dan Pengaruhnya Bagi Keadaan Alam Indonesia</a:t>
            </a:r>
            <a:endParaRPr lang="id-ID" dirty="0" smtClean="0"/>
          </a:p>
          <a:p>
            <a:endParaRPr lang="id-ID" dirty="0"/>
          </a:p>
          <a:p>
            <a:endParaRPr lang="id-ID" dirty="0" smtClean="0"/>
          </a:p>
          <a:p>
            <a:r>
              <a:rPr lang="id-ID" dirty="0" smtClean="0"/>
              <a:t>Moch. Diyon, M.Si</a:t>
            </a:r>
            <a:endParaRPr lang="id-ID" dirty="0"/>
          </a:p>
        </p:txBody>
      </p:sp>
      <p:sp>
        <p:nvSpPr>
          <p:cNvPr id="4" name="Footer Placeholder 3"/>
          <p:cNvSpPr>
            <a:spLocks noGrp="1"/>
          </p:cNvSpPr>
          <p:nvPr>
            <p:ph type="ftr" sz="quarter" idx="11"/>
          </p:nvPr>
        </p:nvSpPr>
        <p:spPr/>
        <p:txBody>
          <a:bodyPr/>
          <a:lstStyle/>
          <a:p>
            <a:r>
              <a:rPr lang="id-ID" dirty="0" smtClean="0"/>
              <a:t>cakdiyon.blogspot.com</a:t>
            </a:r>
            <a:endParaRPr lang="id-ID"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04664"/>
            <a:ext cx="2466975" cy="1847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905018"/>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629816"/>
          </a:xfrm>
        </p:spPr>
        <p:txBody>
          <a:bodyPr>
            <a:normAutofit fontScale="90000"/>
          </a:bodyPr>
          <a:lstStyle/>
          <a:p>
            <a:r>
              <a:rPr lang="id-ID" dirty="0"/>
              <a:t>Manfaat Letak geografis Indonesia </a:t>
            </a:r>
          </a:p>
        </p:txBody>
      </p:sp>
      <p:sp>
        <p:nvSpPr>
          <p:cNvPr id="3" name="Content Placeholder 2"/>
          <p:cNvSpPr>
            <a:spLocks noGrp="1"/>
          </p:cNvSpPr>
          <p:nvPr>
            <p:ph idx="1"/>
          </p:nvPr>
        </p:nvSpPr>
        <p:spPr>
          <a:xfrm>
            <a:off x="457200" y="1628800"/>
            <a:ext cx="8229600" cy="4325112"/>
          </a:xfrm>
        </p:spPr>
        <p:txBody>
          <a:bodyPr>
            <a:normAutofit/>
          </a:bodyPr>
          <a:lstStyle/>
          <a:p>
            <a:pPr marL="109728" indent="0" algn="just">
              <a:buNone/>
            </a:pPr>
            <a:r>
              <a:rPr lang="id-ID" sz="2400" dirty="0"/>
              <a:t>Letak geografis Indonesia </a:t>
            </a:r>
            <a:r>
              <a:rPr lang="id-ID" sz="2400" dirty="0" smtClean="0"/>
              <a:t>sangat </a:t>
            </a:r>
            <a:r>
              <a:rPr lang="id-ID" sz="2400" dirty="0"/>
              <a:t>strategis karena menjadi jalur lalu lintas perdagangan dunia antara negara-negara dari Asia Timur dengan negara-negara di Eropa, Afrika, Timur Tengah, dan India. Kapal-kapal dagang yang mengangkut berbagai komoditas dari China, Jepang, dan negara-negara lainnya melewati Indonesia menuju negara-negara tujuan di Eropa. Indonesia juga dilewati jalur perdagangan dari Asia ke arah Australia dan Selandia Baru. </a:t>
            </a:r>
          </a:p>
        </p:txBody>
      </p:sp>
      <p:sp>
        <p:nvSpPr>
          <p:cNvPr id="4" name="Footer Placeholder 3"/>
          <p:cNvSpPr>
            <a:spLocks noGrp="1"/>
          </p:cNvSpPr>
          <p:nvPr>
            <p:ph type="ftr" sz="quarter" idx="11"/>
          </p:nvPr>
        </p:nvSpPr>
        <p:spPr/>
        <p:txBody>
          <a:bodyPr/>
          <a:lstStyle/>
          <a:p>
            <a:r>
              <a:rPr lang="id-ID" dirty="0" smtClean="0"/>
              <a:t>cakdiyon.blogspot.com</a:t>
            </a:r>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7888" y="4797152"/>
            <a:ext cx="277177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212770"/>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629816"/>
          </a:xfrm>
        </p:spPr>
        <p:txBody>
          <a:bodyPr>
            <a:normAutofit fontScale="90000"/>
          </a:bodyPr>
          <a:lstStyle/>
          <a:p>
            <a:r>
              <a:rPr lang="id-ID" dirty="0"/>
              <a:t>Manfaat Letak geografis Indonesia </a:t>
            </a:r>
          </a:p>
        </p:txBody>
      </p:sp>
      <p:sp>
        <p:nvSpPr>
          <p:cNvPr id="3" name="Content Placeholder 2"/>
          <p:cNvSpPr>
            <a:spLocks noGrp="1"/>
          </p:cNvSpPr>
          <p:nvPr>
            <p:ph idx="1"/>
          </p:nvPr>
        </p:nvSpPr>
        <p:spPr>
          <a:xfrm>
            <a:off x="323528" y="1484784"/>
            <a:ext cx="8568952" cy="4325112"/>
          </a:xfrm>
        </p:spPr>
        <p:txBody>
          <a:bodyPr>
            <a:normAutofit fontScale="77500" lnSpcReduction="20000"/>
          </a:bodyPr>
          <a:lstStyle/>
          <a:p>
            <a:pPr marL="624078" indent="-514350" algn="just">
              <a:buFont typeface="+mj-lt"/>
              <a:buAutoNum type="alphaLcPeriod"/>
            </a:pPr>
            <a:r>
              <a:rPr lang="id-ID" dirty="0"/>
              <a:t>Letak geografis memberi pengaruh bagi Indonesia, baik secara sosial, </a:t>
            </a:r>
            <a:r>
              <a:rPr lang="id-ID" dirty="0" smtClean="0"/>
              <a:t>ekonomi</a:t>
            </a:r>
            <a:r>
              <a:rPr lang="id-ID" dirty="0"/>
              <a:t>, maupun budaya. Karena menjadi jalur lalu lintas pelayaran dan  perdagangan dunia, bangsa Indonesia telah lama menjalin interaksi sosial dengan bangsa lain. </a:t>
            </a:r>
            <a:endParaRPr lang="id-ID" dirty="0" smtClean="0"/>
          </a:p>
          <a:p>
            <a:pPr marL="624078" indent="-514350" algn="just">
              <a:buFont typeface="+mj-lt"/>
              <a:buAutoNum type="alphaLcPeriod"/>
            </a:pPr>
            <a:r>
              <a:rPr lang="id-ID" dirty="0" smtClean="0">
                <a:solidFill>
                  <a:srgbClr val="FF0000"/>
                </a:solidFill>
              </a:rPr>
              <a:t>Interaksi </a:t>
            </a:r>
            <a:r>
              <a:rPr lang="id-ID" dirty="0">
                <a:solidFill>
                  <a:srgbClr val="FF0000"/>
                </a:solidFill>
              </a:rPr>
              <a:t>sosial melalui perdagangan tersebut kemudian menjadi jalan bagi masuknya berbagai agama ke Indonesia, seperti Islam, Hindu, Buddha, Kristen, dan lain-lain. </a:t>
            </a:r>
            <a:endParaRPr lang="id-ID" dirty="0" smtClean="0">
              <a:solidFill>
                <a:srgbClr val="FF0000"/>
              </a:solidFill>
            </a:endParaRPr>
          </a:p>
          <a:p>
            <a:pPr marL="624078" indent="-514350" algn="just">
              <a:buFont typeface="+mj-lt"/>
              <a:buAutoNum type="alphaLcPeriod"/>
            </a:pPr>
            <a:r>
              <a:rPr lang="id-ID" dirty="0" smtClean="0"/>
              <a:t>Indonesia </a:t>
            </a:r>
            <a:r>
              <a:rPr lang="id-ID" dirty="0"/>
              <a:t>yang kaya akan sumber daya alam menjual berbagai komoditas atau hasil bumi seperti kayu cendana, pala, lada, cengkih, dan hasil perkebunan lainnya. Sementara negara-negara lain seperti India dan Cina menjual berbagai produk barang seperti kain dan tenunan halus, porselen, dan lain-lain ke Indonesia. </a:t>
            </a:r>
          </a:p>
        </p:txBody>
      </p:sp>
      <p:sp>
        <p:nvSpPr>
          <p:cNvPr id="4" name="Footer Placeholder 3"/>
          <p:cNvSpPr>
            <a:spLocks noGrp="1"/>
          </p:cNvSpPr>
          <p:nvPr>
            <p:ph type="ftr" sz="quarter" idx="11"/>
          </p:nvPr>
        </p:nvSpPr>
        <p:spPr/>
        <p:txBody>
          <a:bodyPr/>
          <a:lstStyle/>
          <a:p>
            <a:r>
              <a:rPr lang="id-ID" smtClean="0"/>
              <a:t>cakdiyon.blogspot.com</a:t>
            </a:r>
            <a:endParaRPr lang="id-ID"/>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6" y="4869160"/>
            <a:ext cx="2619375" cy="1743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824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066800"/>
          </a:xfrm>
        </p:spPr>
        <p:txBody>
          <a:bodyPr>
            <a:normAutofit/>
          </a:bodyPr>
          <a:lstStyle/>
          <a:p>
            <a:r>
              <a:rPr lang="id-ID" sz="3200" dirty="0"/>
              <a:t>Dampak negatif Letak geografis Indonesia </a:t>
            </a:r>
          </a:p>
        </p:txBody>
      </p:sp>
      <p:sp>
        <p:nvSpPr>
          <p:cNvPr id="3" name="Content Placeholder 2"/>
          <p:cNvSpPr>
            <a:spLocks noGrp="1"/>
          </p:cNvSpPr>
          <p:nvPr>
            <p:ph idx="1"/>
          </p:nvPr>
        </p:nvSpPr>
        <p:spPr>
          <a:xfrm>
            <a:off x="395536" y="1628800"/>
            <a:ext cx="8229600" cy="4325112"/>
          </a:xfrm>
        </p:spPr>
        <p:txBody>
          <a:bodyPr>
            <a:normAutofit/>
          </a:bodyPr>
          <a:lstStyle/>
          <a:p>
            <a:pPr marL="109728" indent="0" algn="just">
              <a:buNone/>
            </a:pPr>
            <a:r>
              <a:rPr lang="id-ID" sz="2400" dirty="0" smtClean="0"/>
              <a:t>Budaya </a:t>
            </a:r>
            <a:r>
              <a:rPr lang="id-ID" sz="2400" dirty="0"/>
              <a:t>dari negara lain yang tidak selalu sesuai dengan budaya Indonesia kemudian masuk dan memengaruhi kehidupan budaya bangsa Indonesia, misalnya pergaulan bebas, kesantunan, dan lain-lain. Selain itu, Indonesia juga rentan terhadap masuknya barang-barang terlarang, misalnya narkoba, dan barang-barang selundupan lainnya.</a:t>
            </a:r>
          </a:p>
        </p:txBody>
      </p:sp>
      <p:sp>
        <p:nvSpPr>
          <p:cNvPr id="4" name="Footer Placeholder 3"/>
          <p:cNvSpPr>
            <a:spLocks noGrp="1"/>
          </p:cNvSpPr>
          <p:nvPr>
            <p:ph type="ftr" sz="quarter" idx="11"/>
          </p:nvPr>
        </p:nvSpPr>
        <p:spPr/>
        <p:txBody>
          <a:bodyPr/>
          <a:lstStyle/>
          <a:p>
            <a:r>
              <a:rPr lang="id-ID" smtClean="0"/>
              <a:t>cakdiyon.blogspot.com</a:t>
            </a:r>
            <a:endParaRPr lang="id-ID"/>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149080"/>
            <a:ext cx="3220986"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957687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d-ID" smtClean="0"/>
              <a:t>cakdiyon.blogspot.com</a:t>
            </a:r>
            <a:endParaRPr lang="id-ID"/>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980728"/>
            <a:ext cx="8490515"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1696008"/>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Terima Kasih</a:t>
            </a:r>
            <a:endParaRPr lang="id-ID" dirty="0"/>
          </a:p>
        </p:txBody>
      </p:sp>
      <p:sp>
        <p:nvSpPr>
          <p:cNvPr id="3" name="Content Placeholder 2"/>
          <p:cNvSpPr>
            <a:spLocks noGrp="1"/>
          </p:cNvSpPr>
          <p:nvPr>
            <p:ph idx="1"/>
          </p:nvPr>
        </p:nvSpPr>
        <p:spPr/>
        <p:txBody>
          <a:bodyPr/>
          <a:lstStyle/>
          <a:p>
            <a:endParaRPr lang="id-ID"/>
          </a:p>
        </p:txBody>
      </p:sp>
      <p:sp>
        <p:nvSpPr>
          <p:cNvPr id="4" name="Footer Placeholder 3"/>
          <p:cNvSpPr>
            <a:spLocks noGrp="1"/>
          </p:cNvSpPr>
          <p:nvPr>
            <p:ph type="ftr" sz="quarter" idx="11"/>
          </p:nvPr>
        </p:nvSpPr>
        <p:spPr/>
        <p:txBody>
          <a:bodyPr/>
          <a:lstStyle/>
          <a:p>
            <a:r>
              <a:rPr lang="id-ID" smtClean="0"/>
              <a:t>cakdiyon.blogspot.com</a:t>
            </a:r>
            <a:endParaRPr lang="id-ID"/>
          </a:p>
        </p:txBody>
      </p:sp>
    </p:spTree>
    <p:extLst>
      <p:ext uri="{BB962C8B-B14F-4D97-AF65-F5344CB8AC3E}">
        <p14:creationId xmlns:p14="http://schemas.microsoft.com/office/powerpoint/2010/main" val="2935687850"/>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34220"/>
            <a:ext cx="9144000" cy="576064"/>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id-ID" sz="2800" dirty="0"/>
              <a:t>KEADAAN ALAM DAN AKTIVITAS PENDUDUK INDONESIA</a:t>
            </a:r>
          </a:p>
        </p:txBody>
      </p:sp>
      <p:sp>
        <p:nvSpPr>
          <p:cNvPr id="4" name="Footer Placeholder 3"/>
          <p:cNvSpPr>
            <a:spLocks noGrp="1"/>
          </p:cNvSpPr>
          <p:nvPr>
            <p:ph type="ftr" sz="quarter" idx="11"/>
          </p:nvPr>
        </p:nvSpPr>
        <p:spPr/>
        <p:txBody>
          <a:bodyPr/>
          <a:lstStyle/>
          <a:p>
            <a:r>
              <a:rPr lang="id-ID" smtClean="0"/>
              <a:t>cakdiyon.blogspot.com</a:t>
            </a:r>
            <a:endParaRPr lang="id-ID"/>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836712"/>
            <a:ext cx="8712968"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504004"/>
      </p:ext>
    </p:extLst>
  </p:cSld>
  <p:clrMapOvr>
    <a:masterClrMapping/>
  </p:clrMapOvr>
  <p:transition spd="slow">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NL" dirty="0"/>
              <a:t>A. Letak Wilayah dan Pengaruhnya Bagi Keadaan Alam Indonesia</a:t>
            </a:r>
            <a:endParaRPr lang="id-ID" dirty="0"/>
          </a:p>
        </p:txBody>
      </p:sp>
      <p:sp>
        <p:nvSpPr>
          <p:cNvPr id="3" name="Content Placeholder 2"/>
          <p:cNvSpPr>
            <a:spLocks noGrp="1"/>
          </p:cNvSpPr>
          <p:nvPr>
            <p:ph idx="1"/>
          </p:nvPr>
        </p:nvSpPr>
        <p:spPr>
          <a:xfrm>
            <a:off x="457200" y="2564904"/>
            <a:ext cx="8229600" cy="4009632"/>
          </a:xfrm>
        </p:spPr>
        <p:txBody>
          <a:bodyPr/>
          <a:lstStyle/>
          <a:p>
            <a:pPr marL="109728" indent="0" algn="just">
              <a:buNone/>
            </a:pPr>
            <a:r>
              <a:rPr lang="id-ID" dirty="0"/>
              <a:t>Letak suatu tempat di permukaan bumi tidak hanya sekadar posisi suatu objek di permukaan bumi, tetapi juga karakteristik yang ada pada tempat tersebut. Setiap tempat akan menunjukkan perbedaan dengan tempat lainnya di permukaan bumi. </a:t>
            </a:r>
          </a:p>
        </p:txBody>
      </p:sp>
      <p:sp>
        <p:nvSpPr>
          <p:cNvPr id="4" name="Footer Placeholder 3"/>
          <p:cNvSpPr>
            <a:spLocks noGrp="1"/>
          </p:cNvSpPr>
          <p:nvPr>
            <p:ph type="ftr" sz="quarter" idx="11"/>
          </p:nvPr>
        </p:nvSpPr>
        <p:spPr/>
        <p:txBody>
          <a:bodyPr/>
          <a:lstStyle/>
          <a:p>
            <a:r>
              <a:rPr lang="id-ID" smtClean="0"/>
              <a:t>cakdiyon.blogspot.com</a:t>
            </a:r>
            <a:endParaRPr lang="id-ID"/>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983281"/>
            <a:ext cx="3248224" cy="15735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9174343"/>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76672"/>
            <a:ext cx="8229600" cy="792088"/>
          </a:xfrm>
        </p:spPr>
        <p:txBody>
          <a:bodyPr/>
          <a:lstStyle/>
          <a:p>
            <a:r>
              <a:rPr lang="id-ID" dirty="0"/>
              <a:t>1. Letak Astronomis</a:t>
            </a:r>
          </a:p>
        </p:txBody>
      </p:sp>
      <p:sp>
        <p:nvSpPr>
          <p:cNvPr id="3" name="Content Placeholder 2"/>
          <p:cNvSpPr>
            <a:spLocks noGrp="1"/>
          </p:cNvSpPr>
          <p:nvPr>
            <p:ph idx="1"/>
          </p:nvPr>
        </p:nvSpPr>
        <p:spPr>
          <a:xfrm>
            <a:off x="107504" y="1219568"/>
            <a:ext cx="8856984" cy="4657704"/>
          </a:xfrm>
        </p:spPr>
        <p:txBody>
          <a:bodyPr>
            <a:normAutofit/>
          </a:bodyPr>
          <a:lstStyle/>
          <a:p>
            <a:pPr marL="566928" indent="-457200" algn="just">
              <a:buFont typeface="+mj-lt"/>
              <a:buAutoNum type="alphaLcPeriod"/>
            </a:pPr>
            <a:r>
              <a:rPr lang="id-ID" sz="2200" dirty="0"/>
              <a:t>Letak astronomis adalah letak suatu tempat berdasarkan garis lintang dan garis bujurnya. Garis lintang adalah garis khayal yang melintang melingkari bumi. Garis bujur adalah garis khayal yang menghubungkan Kutub Utara dan Kutub Selatan. Secara astronomis, Indonesia terletak antara </a:t>
            </a:r>
            <a:r>
              <a:rPr lang="id-ID" sz="2200" b="1" dirty="0" smtClean="0">
                <a:solidFill>
                  <a:srgbClr val="FF0000"/>
                </a:solidFill>
              </a:rPr>
              <a:t>95</a:t>
            </a:r>
            <a:r>
              <a:rPr lang="id-ID" sz="2200" b="1" baseline="30000" dirty="0" smtClean="0">
                <a:solidFill>
                  <a:srgbClr val="FF0000"/>
                </a:solidFill>
              </a:rPr>
              <a:t>0</a:t>
            </a:r>
            <a:r>
              <a:rPr lang="id-ID" sz="2200" b="1" dirty="0" smtClean="0">
                <a:solidFill>
                  <a:srgbClr val="FF0000"/>
                </a:solidFill>
              </a:rPr>
              <a:t> </a:t>
            </a:r>
            <a:r>
              <a:rPr lang="id-ID" sz="2200" b="1" dirty="0">
                <a:solidFill>
                  <a:srgbClr val="FF0000"/>
                </a:solidFill>
              </a:rPr>
              <a:t>BT </a:t>
            </a:r>
            <a:r>
              <a:rPr lang="id-ID" sz="2200" b="1" dirty="0" smtClean="0">
                <a:solidFill>
                  <a:srgbClr val="FF0000"/>
                </a:solidFill>
              </a:rPr>
              <a:t>– 141</a:t>
            </a:r>
            <a:r>
              <a:rPr lang="id-ID" sz="2200" b="1" baseline="30000" dirty="0" smtClean="0">
                <a:solidFill>
                  <a:srgbClr val="FF0000"/>
                </a:solidFill>
              </a:rPr>
              <a:t>0</a:t>
            </a:r>
            <a:r>
              <a:rPr lang="id-ID" sz="2200" b="1" dirty="0" smtClean="0">
                <a:solidFill>
                  <a:srgbClr val="FF0000"/>
                </a:solidFill>
              </a:rPr>
              <a:t> BT </a:t>
            </a:r>
            <a:r>
              <a:rPr lang="id-ID" sz="2200" b="1" dirty="0">
                <a:solidFill>
                  <a:srgbClr val="FF0000"/>
                </a:solidFill>
              </a:rPr>
              <a:t>dan </a:t>
            </a:r>
            <a:r>
              <a:rPr lang="id-ID" sz="2200" b="1" dirty="0" smtClean="0">
                <a:solidFill>
                  <a:srgbClr val="FF0000"/>
                </a:solidFill>
              </a:rPr>
              <a:t>6 LU</a:t>
            </a:r>
            <a:r>
              <a:rPr lang="id-ID" sz="2200" b="1" baseline="30000" dirty="0" smtClean="0">
                <a:solidFill>
                  <a:srgbClr val="FF0000"/>
                </a:solidFill>
              </a:rPr>
              <a:t>0</a:t>
            </a:r>
            <a:r>
              <a:rPr lang="id-ID" sz="2200" b="1" dirty="0" smtClean="0">
                <a:solidFill>
                  <a:srgbClr val="FF0000"/>
                </a:solidFill>
              </a:rPr>
              <a:t> – 11</a:t>
            </a:r>
            <a:r>
              <a:rPr lang="id-ID" sz="2200" b="1" baseline="30000" dirty="0" smtClean="0">
                <a:solidFill>
                  <a:srgbClr val="FF0000"/>
                </a:solidFill>
              </a:rPr>
              <a:t>0</a:t>
            </a:r>
            <a:r>
              <a:rPr lang="id-ID" sz="2200" b="1" dirty="0" smtClean="0">
                <a:solidFill>
                  <a:srgbClr val="FF0000"/>
                </a:solidFill>
              </a:rPr>
              <a:t> LS</a:t>
            </a:r>
            <a:r>
              <a:rPr lang="id-ID" sz="2200" b="1" dirty="0">
                <a:solidFill>
                  <a:srgbClr val="FF0000"/>
                </a:solidFill>
              </a:rPr>
              <a:t>. </a:t>
            </a:r>
            <a:endParaRPr lang="id-ID" sz="2200" b="1" dirty="0" smtClean="0">
              <a:solidFill>
                <a:srgbClr val="FF0000"/>
              </a:solidFill>
            </a:endParaRPr>
          </a:p>
          <a:p>
            <a:pPr marL="566928" indent="-457200" algn="just">
              <a:buFont typeface="+mj-lt"/>
              <a:buAutoNum type="alphaLcPeriod"/>
            </a:pPr>
            <a:r>
              <a:rPr lang="id-ID" sz="2200" dirty="0" smtClean="0"/>
              <a:t>Dengan </a:t>
            </a:r>
            <a:r>
              <a:rPr lang="id-ID" sz="2200" dirty="0"/>
              <a:t>letak astronomis tersebut, Indonesia termasuk ke dalam wilayah tropis. </a:t>
            </a:r>
            <a:r>
              <a:rPr lang="id-ID" sz="2200" b="1" dirty="0">
                <a:solidFill>
                  <a:srgbClr val="FF0000"/>
                </a:solidFill>
              </a:rPr>
              <a:t>Wilayah tropis dibatasi oleh lintang </a:t>
            </a:r>
            <a:r>
              <a:rPr lang="id-ID" sz="2200" b="1" dirty="0" smtClean="0">
                <a:solidFill>
                  <a:srgbClr val="FF0000"/>
                </a:solidFill>
              </a:rPr>
              <a:t>23,5</a:t>
            </a:r>
            <a:r>
              <a:rPr lang="id-ID" sz="2200" b="1" baseline="30000" dirty="0" smtClean="0">
                <a:solidFill>
                  <a:srgbClr val="FF0000"/>
                </a:solidFill>
              </a:rPr>
              <a:t>0</a:t>
            </a:r>
            <a:r>
              <a:rPr lang="id-ID" sz="2200" b="1" dirty="0" smtClean="0">
                <a:solidFill>
                  <a:srgbClr val="FF0000"/>
                </a:solidFill>
              </a:rPr>
              <a:t> LU </a:t>
            </a:r>
            <a:r>
              <a:rPr lang="id-ID" sz="2200" b="1" dirty="0">
                <a:solidFill>
                  <a:srgbClr val="FF0000"/>
                </a:solidFill>
              </a:rPr>
              <a:t>dan </a:t>
            </a:r>
            <a:r>
              <a:rPr lang="id-ID" sz="2200" b="1" dirty="0" smtClean="0">
                <a:solidFill>
                  <a:srgbClr val="FF0000"/>
                </a:solidFill>
              </a:rPr>
              <a:t>23,5</a:t>
            </a:r>
            <a:r>
              <a:rPr lang="id-ID" sz="2200" b="1" baseline="30000" dirty="0" smtClean="0">
                <a:solidFill>
                  <a:srgbClr val="FF0000"/>
                </a:solidFill>
              </a:rPr>
              <a:t>0</a:t>
            </a:r>
            <a:r>
              <a:rPr lang="id-ID" sz="2200" b="1" dirty="0" smtClean="0">
                <a:solidFill>
                  <a:srgbClr val="FF0000"/>
                </a:solidFill>
              </a:rPr>
              <a:t> </a:t>
            </a:r>
            <a:r>
              <a:rPr lang="id-ID" sz="2200" b="1" dirty="0">
                <a:solidFill>
                  <a:srgbClr val="FF0000"/>
                </a:solidFill>
              </a:rPr>
              <a:t>LS. </a:t>
            </a:r>
            <a:r>
              <a:rPr lang="id-ID" sz="2200" dirty="0"/>
              <a:t>Perhatikanlah batas wilayah tropis dan letak astronomis Indonesia pada peta berikut ini. Benarkah Indonesia terletak di wilayah tropis?</a:t>
            </a:r>
          </a:p>
        </p:txBody>
      </p:sp>
      <p:sp>
        <p:nvSpPr>
          <p:cNvPr id="4" name="Footer Placeholder 3"/>
          <p:cNvSpPr>
            <a:spLocks noGrp="1"/>
          </p:cNvSpPr>
          <p:nvPr>
            <p:ph type="ftr" sz="quarter" idx="11"/>
          </p:nvPr>
        </p:nvSpPr>
        <p:spPr/>
        <p:txBody>
          <a:bodyPr/>
          <a:lstStyle/>
          <a:p>
            <a:r>
              <a:rPr lang="id-ID" smtClean="0"/>
              <a:t>cakdiyon.blogspot.com</a:t>
            </a:r>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4797152"/>
            <a:ext cx="3566158" cy="18941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004345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d-ID" smtClean="0"/>
              <a:t>cakdiyon.blogspot.com</a:t>
            </a:r>
            <a:endParaRPr lang="id-ID"/>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84887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473978"/>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d-ID" smtClean="0"/>
              <a:t>cakdiyon.blogspot.com</a:t>
            </a:r>
            <a:endParaRPr lang="id-ID"/>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412776"/>
            <a:ext cx="8313651"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909564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521" y="5013176"/>
            <a:ext cx="2466975" cy="184785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67544" y="836712"/>
            <a:ext cx="8229600" cy="629816"/>
          </a:xfrm>
        </p:spPr>
        <p:txBody>
          <a:bodyPr>
            <a:normAutofit fontScale="90000"/>
          </a:bodyPr>
          <a:lstStyle/>
          <a:p>
            <a:r>
              <a:rPr lang="id-ID" dirty="0" smtClean="0"/>
              <a:t>Manfaat Ada di Wilayah Tropis </a:t>
            </a:r>
            <a:endParaRPr lang="id-ID" dirty="0"/>
          </a:p>
        </p:txBody>
      </p:sp>
      <p:sp>
        <p:nvSpPr>
          <p:cNvPr id="3" name="Content Placeholder 2"/>
          <p:cNvSpPr>
            <a:spLocks noGrp="1"/>
          </p:cNvSpPr>
          <p:nvPr>
            <p:ph idx="1"/>
          </p:nvPr>
        </p:nvSpPr>
        <p:spPr>
          <a:xfrm>
            <a:off x="395536" y="1484784"/>
            <a:ext cx="8229600" cy="4325112"/>
          </a:xfrm>
        </p:spPr>
        <p:txBody>
          <a:bodyPr>
            <a:normAutofit fontScale="85000" lnSpcReduction="10000"/>
          </a:bodyPr>
          <a:lstStyle/>
          <a:p>
            <a:pPr algn="just"/>
            <a:r>
              <a:rPr lang="id-ID" dirty="0"/>
              <a:t>Kamu patut bersyukur pada Tuhan Yang Maha Esa karena tinggal di wilayah tropis seperti Indonesia. Sinar matahari selalu ada sepanjang tahun dan suhu udara tidak ekstrim (tidak jauh berbeda antarmusim) sehingga masih cukup nyaman untuk melakukan berbagai kegiatan di dalam dan di luar rumah. </a:t>
            </a:r>
            <a:endParaRPr lang="id-ID" dirty="0" smtClean="0"/>
          </a:p>
          <a:p>
            <a:pPr algn="just"/>
            <a:r>
              <a:rPr lang="id-ID" dirty="0" smtClean="0"/>
              <a:t>Lama </a:t>
            </a:r>
            <a:r>
              <a:rPr lang="id-ID" dirty="0"/>
              <a:t>siang dan malam juga hampir sama, yaitu 12 jam siang dan 12 jam malam.Bandingkan dengan negara-negara yang terletak di lintang sedang misalnya, Amerika Serikat. Pada musim panas, lama siang jauh lebih lama dibandingkan dengan malam. Sebaliknya, pada musim dingin, lama siangnya lebih pendek.</a:t>
            </a:r>
          </a:p>
        </p:txBody>
      </p:sp>
      <p:sp>
        <p:nvSpPr>
          <p:cNvPr id="4" name="Footer Placeholder 3"/>
          <p:cNvSpPr>
            <a:spLocks noGrp="1"/>
          </p:cNvSpPr>
          <p:nvPr>
            <p:ph type="ftr" sz="quarter" idx="11"/>
          </p:nvPr>
        </p:nvSpPr>
        <p:spPr/>
        <p:txBody>
          <a:bodyPr/>
          <a:lstStyle/>
          <a:p>
            <a:r>
              <a:rPr lang="id-ID" smtClean="0"/>
              <a:t>cakdiyon.blogspot.com</a:t>
            </a:r>
            <a:endParaRPr lang="id-ID"/>
          </a:p>
        </p:txBody>
      </p:sp>
    </p:spTree>
    <p:extLst>
      <p:ext uri="{BB962C8B-B14F-4D97-AF65-F5344CB8AC3E}">
        <p14:creationId xmlns:p14="http://schemas.microsoft.com/office/powerpoint/2010/main" val="95693262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066800"/>
          </a:xfrm>
        </p:spPr>
        <p:txBody>
          <a:bodyPr/>
          <a:lstStyle/>
          <a:p>
            <a:r>
              <a:rPr lang="id-ID" dirty="0"/>
              <a:t>2. Letak Geografis </a:t>
            </a:r>
          </a:p>
        </p:txBody>
      </p:sp>
      <p:sp>
        <p:nvSpPr>
          <p:cNvPr id="3" name="Content Placeholder 2"/>
          <p:cNvSpPr>
            <a:spLocks noGrp="1"/>
          </p:cNvSpPr>
          <p:nvPr>
            <p:ph idx="1"/>
          </p:nvPr>
        </p:nvSpPr>
        <p:spPr>
          <a:xfrm>
            <a:off x="251520" y="1412776"/>
            <a:ext cx="8712968" cy="5161760"/>
          </a:xfrm>
        </p:spPr>
        <p:txBody>
          <a:bodyPr>
            <a:normAutofit/>
          </a:bodyPr>
          <a:lstStyle/>
          <a:p>
            <a:pPr marL="624078" indent="-514350" algn="just">
              <a:buFont typeface="+mj-lt"/>
              <a:buAutoNum type="alphaLcPeriod"/>
            </a:pPr>
            <a:r>
              <a:rPr lang="id-ID" sz="2400" dirty="0"/>
              <a:t>Letak geografis adalah letak suatu negara di permukaan bumi. </a:t>
            </a:r>
            <a:endParaRPr lang="id-ID" sz="2400" dirty="0" smtClean="0"/>
          </a:p>
          <a:p>
            <a:pPr marL="624078" indent="-514350" algn="just">
              <a:buFont typeface="+mj-lt"/>
              <a:buAutoNum type="alphaLcPeriod"/>
            </a:pPr>
            <a:r>
              <a:rPr lang="id-ID" sz="2400" dirty="0" smtClean="0"/>
              <a:t>Secara </a:t>
            </a:r>
            <a:r>
              <a:rPr lang="id-ID" sz="2400" dirty="0"/>
              <a:t>geografis, Indonesia terletak di antara dua benua dan dua samudra. Benua yang mengapit Indonesia adalah Benua Asia yang terletak di sebelah utara Indonesia dan Benua Australia yang terletak di sebelah selatan Indonesia. Samudra yang mengapit Indonesia adalah Samudra </a:t>
            </a:r>
            <a:r>
              <a:rPr lang="id-ID" sz="2400" dirty="0" smtClean="0"/>
              <a:t>Pasifik </a:t>
            </a:r>
            <a:r>
              <a:rPr lang="id-ID" sz="2400" dirty="0"/>
              <a:t>di sebelah timur Indonesia dan Samudra Hindia di sebelah barat </a:t>
            </a:r>
            <a:r>
              <a:rPr lang="id-ID" sz="2400" dirty="0" smtClean="0"/>
              <a:t>Indonesia</a:t>
            </a:r>
            <a:r>
              <a:rPr lang="id-ID" sz="2400" dirty="0"/>
              <a:t>. </a:t>
            </a:r>
          </a:p>
        </p:txBody>
      </p:sp>
      <p:sp>
        <p:nvSpPr>
          <p:cNvPr id="4" name="Footer Placeholder 3"/>
          <p:cNvSpPr>
            <a:spLocks noGrp="1"/>
          </p:cNvSpPr>
          <p:nvPr>
            <p:ph type="ftr" sz="quarter" idx="11"/>
          </p:nvPr>
        </p:nvSpPr>
        <p:spPr/>
        <p:txBody>
          <a:bodyPr/>
          <a:lstStyle/>
          <a:p>
            <a:r>
              <a:rPr lang="id-ID" smtClean="0"/>
              <a:t>cakdiyon.blogspot.com</a:t>
            </a:r>
            <a:endParaRPr lang="id-ID"/>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5997" y="4653136"/>
            <a:ext cx="2932260" cy="194421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265466"/>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8229600" cy="1066800"/>
          </a:xfrm>
        </p:spPr>
        <p:txBody>
          <a:bodyPr/>
          <a:lstStyle/>
          <a:p>
            <a:r>
              <a:rPr lang="id-ID" dirty="0" smtClean="0"/>
              <a:t>Batas wilayah Indonesia</a:t>
            </a:r>
            <a:endParaRPr lang="id-ID" dirty="0"/>
          </a:p>
        </p:txBody>
      </p:sp>
      <p:sp>
        <p:nvSpPr>
          <p:cNvPr id="3" name="Content Placeholder 2"/>
          <p:cNvSpPr>
            <a:spLocks noGrp="1"/>
          </p:cNvSpPr>
          <p:nvPr>
            <p:ph idx="1"/>
          </p:nvPr>
        </p:nvSpPr>
        <p:spPr>
          <a:xfrm>
            <a:off x="457200" y="1484784"/>
            <a:ext cx="8229600" cy="5089752"/>
          </a:xfrm>
        </p:spPr>
        <p:txBody>
          <a:bodyPr>
            <a:normAutofit/>
          </a:bodyPr>
          <a:lstStyle/>
          <a:p>
            <a:pPr marL="109728" indent="0" algn="just">
              <a:buNone/>
            </a:pPr>
            <a:r>
              <a:rPr lang="id-ID" sz="2200" dirty="0"/>
              <a:t>Wilayah Indonesia juga berbatasan dengan sejumlah wilayah. Batas- batas wilayah Indonesia dengan wilayah lainnya adalah seperti berikut. </a:t>
            </a:r>
          </a:p>
          <a:p>
            <a:pPr marL="624078" indent="-514350" algn="just">
              <a:buAutoNum type="arabicPeriod"/>
            </a:pPr>
            <a:r>
              <a:rPr lang="id-ID" sz="2200" dirty="0" smtClean="0"/>
              <a:t>Di </a:t>
            </a:r>
            <a:r>
              <a:rPr lang="id-ID" sz="2200" dirty="0"/>
              <a:t>sebelah utara, Indonesia berbatasan dengan Malaysia, Singapura, Palau, Filipina dan Laut Cina Selatan. </a:t>
            </a:r>
          </a:p>
          <a:p>
            <a:pPr marL="624078" indent="-514350" algn="just">
              <a:buAutoNum type="arabicPeriod"/>
            </a:pPr>
            <a:r>
              <a:rPr lang="id-ID" sz="2200" dirty="0" smtClean="0"/>
              <a:t>Di </a:t>
            </a:r>
            <a:r>
              <a:rPr lang="id-ID" sz="2200" dirty="0"/>
              <a:t>sebelah selatan, Indonesia berbatasan dengan Timor Leste,  Australia, dan Samudra Hindia. </a:t>
            </a:r>
          </a:p>
          <a:p>
            <a:pPr marL="624078" indent="-514350" algn="just">
              <a:buAutoNum type="arabicPeriod"/>
            </a:pPr>
            <a:r>
              <a:rPr lang="id-ID" sz="2200" dirty="0" smtClean="0"/>
              <a:t>Di </a:t>
            </a:r>
            <a:r>
              <a:rPr lang="id-ID" sz="2200" dirty="0"/>
              <a:t>sebelah barat, Indonesia berbatasan dengan Samudra Hindia. </a:t>
            </a:r>
          </a:p>
          <a:p>
            <a:pPr marL="624078" indent="-514350" algn="just">
              <a:buAutoNum type="arabicPeriod"/>
            </a:pPr>
            <a:r>
              <a:rPr lang="id-ID" sz="2200" dirty="0" smtClean="0"/>
              <a:t>Di </a:t>
            </a:r>
            <a:r>
              <a:rPr lang="id-ID" sz="2200" dirty="0"/>
              <a:t>sebelah timur, Indonesia berbatasan dengan Papua Nugini dan </a:t>
            </a:r>
            <a:r>
              <a:rPr lang="id-ID" sz="2200" dirty="0" smtClean="0"/>
              <a:t>Samudra </a:t>
            </a:r>
            <a:r>
              <a:rPr lang="id-ID" sz="2200" dirty="0"/>
              <a:t>Pasifik.</a:t>
            </a:r>
          </a:p>
        </p:txBody>
      </p:sp>
      <p:sp>
        <p:nvSpPr>
          <p:cNvPr id="4" name="Footer Placeholder 3"/>
          <p:cNvSpPr>
            <a:spLocks noGrp="1"/>
          </p:cNvSpPr>
          <p:nvPr>
            <p:ph type="ftr" sz="quarter" idx="11"/>
          </p:nvPr>
        </p:nvSpPr>
        <p:spPr/>
        <p:txBody>
          <a:bodyPr/>
          <a:lstStyle/>
          <a:p>
            <a:r>
              <a:rPr lang="id-ID" smtClean="0"/>
              <a:t>cakdiyon.blogspot.com</a:t>
            </a:r>
            <a:endParaRPr lang="id-ID"/>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5085184"/>
            <a:ext cx="3351287" cy="164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640509"/>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56</TotalTime>
  <Words>686</Words>
  <Application>Microsoft Office PowerPoint</Application>
  <PresentationFormat>On-screen Show (4:3)</PresentationFormat>
  <Paragraphs>46</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Urban</vt:lpstr>
      <vt:lpstr>KEADAAN ALAM DAN AKTIVITAS PENDUDUK INDONESIA</vt:lpstr>
      <vt:lpstr>KEADAAN ALAM DAN AKTIVITAS PENDUDUK INDONESIA</vt:lpstr>
      <vt:lpstr>A. Letak Wilayah dan Pengaruhnya Bagi Keadaan Alam Indonesia</vt:lpstr>
      <vt:lpstr>1. Letak Astronomis</vt:lpstr>
      <vt:lpstr>PowerPoint Presentation</vt:lpstr>
      <vt:lpstr>PowerPoint Presentation</vt:lpstr>
      <vt:lpstr>Manfaat Ada di Wilayah Tropis </vt:lpstr>
      <vt:lpstr>2. Letak Geografis </vt:lpstr>
      <vt:lpstr>Batas wilayah Indonesia</vt:lpstr>
      <vt:lpstr>Manfaat Letak geografis Indonesia </vt:lpstr>
      <vt:lpstr>Manfaat Letak geografis Indonesia </vt:lpstr>
      <vt:lpstr>Dampak negatif Letak geografis Indonesia </vt:lpstr>
      <vt:lpstr>PowerPoint Presentation</vt:lpstr>
      <vt:lpstr>Terima Kasih</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KEADAAN ALAM DAN AKTIVITAS PENDUDUK INDONESIA</dc:title>
  <dc:creator>DyoN</dc:creator>
  <cp:lastModifiedBy>DyoN</cp:lastModifiedBy>
  <cp:revision>9</cp:revision>
  <dcterms:created xsi:type="dcterms:W3CDTF">2014-07-25T12:37:20Z</dcterms:created>
  <dcterms:modified xsi:type="dcterms:W3CDTF">2014-08-04T11:33:28Z</dcterms:modified>
</cp:coreProperties>
</file>