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99CC00"/>
    <a:srgbClr val="FF66FF"/>
    <a:srgbClr val="FF0000"/>
    <a:srgbClr val="6600CC"/>
    <a:srgbClr val="00FFCC"/>
    <a:srgbClr val="66FFFF"/>
    <a:srgbClr val="00CC00"/>
    <a:srgbClr val="FF33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F32A4-81C5-4DAA-81F9-0CBC87750BBE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B4B6B-A4FB-43CA-A75D-1FDD8C9E3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5CCE-022C-44C9-84F1-833677845545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6FA1-75EB-4C98-A04A-4A8E4801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68DF-7C2D-4D25-B779-24E9238C937E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6FA1-75EB-4C98-A04A-4A8E4801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0C50-F1A4-4541-94CB-FF0A940870B9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6FA1-75EB-4C98-A04A-4A8E4801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1F7B-77CD-4EA6-B3A6-8622EE13A961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6FA1-75EB-4C98-A04A-4A8E4801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FB06-9BF2-4D9A-AA72-41B88BB1D029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6FA1-75EB-4C98-A04A-4A8E4801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BD70-E3CC-42EE-B3AC-CB0637F23A34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6FA1-75EB-4C98-A04A-4A8E4801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DA5-B1A4-4E7A-AA9A-4CE247CBCC17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6FA1-75EB-4C98-A04A-4A8E4801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A43C-5FAF-4773-A48C-A33814C2918A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6FA1-75EB-4C98-A04A-4A8E4801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4690-2018-4118-8700-BD6680B3548E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6FA1-75EB-4C98-A04A-4A8E4801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2987-9E05-4F45-A5D7-E0F0BF9D771A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6FA1-75EB-4C98-A04A-4A8E4801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74EA-99A8-4988-A848-524C3B6C3D46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6FA1-75EB-4C98-A04A-4A8E4801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6D73-0C97-4210-B4BF-F498CC73F1F0}" type="datetime1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www.elt-els.com by Nihat KASIM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86FA1-75EB-4C98-A04A-4A8E4801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1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www.elt-els.com by </a:t>
            </a:r>
            <a:r>
              <a:rPr lang="en-US" dirty="0" err="1" smtClean="0"/>
              <a:t>Nihat</a:t>
            </a:r>
            <a:r>
              <a:rPr lang="en-US" dirty="0" smtClean="0"/>
              <a:t> KASIM</a:t>
            </a:r>
            <a:endParaRPr lang="en-US" dirty="0"/>
          </a:p>
        </p:txBody>
      </p:sp>
      <p:pic>
        <p:nvPicPr>
          <p:cNvPr id="5" name="Picture 4" descr="Clock_Face_by_MissMinded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32656"/>
            <a:ext cx="5924059" cy="5983300"/>
          </a:xfrm>
          <a:prstGeom prst="rect">
            <a:avLst/>
          </a:prstGeom>
        </p:spPr>
      </p:pic>
      <p:sp>
        <p:nvSpPr>
          <p:cNvPr id="6" name="Flowchart: Data 5"/>
          <p:cNvSpPr/>
          <p:nvPr/>
        </p:nvSpPr>
        <p:spPr>
          <a:xfrm>
            <a:off x="683568" y="0"/>
            <a:ext cx="1728192" cy="6858000"/>
          </a:xfrm>
          <a:prstGeom prst="flowChartInputOutpu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 rot="16395770">
            <a:off x="-1813132" y="2766540"/>
            <a:ext cx="6793602" cy="13249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TIME IN ENGLISH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779912" y="3140968"/>
            <a:ext cx="1872208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by</a:t>
            </a:r>
            <a:endParaRPr lang="en-US" sz="5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www.elt-els.com by </a:t>
            </a:r>
            <a:r>
              <a:rPr lang="en-US" dirty="0" err="1" smtClean="0"/>
              <a:t>Nihat</a:t>
            </a:r>
            <a:r>
              <a:rPr lang="en-US" dirty="0" smtClean="0"/>
              <a:t> KASIM</a:t>
            </a:r>
            <a:endParaRPr lang="en-US" dirty="0"/>
          </a:p>
        </p:txBody>
      </p:sp>
      <p:pic>
        <p:nvPicPr>
          <p:cNvPr id="5" name="Picture 4" descr="Clock_Face_by_MissMinded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32656"/>
            <a:ext cx="5924059" cy="5983300"/>
          </a:xfrm>
          <a:prstGeom prst="rect">
            <a:avLst/>
          </a:prstGeom>
        </p:spPr>
      </p:pic>
      <p:sp>
        <p:nvSpPr>
          <p:cNvPr id="6" name="Flowchart: Data 5"/>
          <p:cNvSpPr/>
          <p:nvPr/>
        </p:nvSpPr>
        <p:spPr>
          <a:xfrm>
            <a:off x="683568" y="0"/>
            <a:ext cx="1728192" cy="6858000"/>
          </a:xfrm>
          <a:prstGeom prst="flowChartInputOutpu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 rot="16395770">
            <a:off x="-1813132" y="2766540"/>
            <a:ext cx="6793602" cy="13249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TIME IN ENGLISH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75856" y="3356992"/>
            <a:ext cx="3096344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for more</a:t>
            </a:r>
            <a:endParaRPr lang="en-US" sz="32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Clock_Face_by_MissMinded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18249" y="1270428"/>
            <a:ext cx="5079365" cy="5130159"/>
          </a:xfrm>
          <a:prstGeom prst="rect">
            <a:avLst/>
          </a:prstGeom>
        </p:spPr>
      </p:pic>
      <p:sp>
        <p:nvSpPr>
          <p:cNvPr id="14" name="Circular Arrow 13"/>
          <p:cNvSpPr/>
          <p:nvPr/>
        </p:nvSpPr>
        <p:spPr>
          <a:xfrm rot="5400000">
            <a:off x="1490142" y="708850"/>
            <a:ext cx="6108116" cy="6192016"/>
          </a:xfrm>
          <a:prstGeom prst="circularArrow">
            <a:avLst>
              <a:gd name="adj1" fmla="val 4673"/>
              <a:gd name="adj2" fmla="val 581020"/>
              <a:gd name="adj3" fmla="val 20962298"/>
              <a:gd name="adj4" fmla="val 10881461"/>
              <a:gd name="adj5" fmla="val 5579"/>
            </a:avLst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64288" y="3212976"/>
            <a:ext cx="1476672" cy="1152128"/>
          </a:xfrm>
          <a:prstGeom prst="roundRect">
            <a:avLst>
              <a:gd name="adj" fmla="val 13004"/>
            </a:avLst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 smtClean="0">
                <a:solidFill>
                  <a:srgbClr val="FF0066"/>
                </a:solidFill>
              </a:rPr>
              <a:t>past</a:t>
            </a:r>
            <a:endParaRPr lang="en-US" sz="4800" b="1" dirty="0">
              <a:solidFill>
                <a:srgbClr val="FF0066"/>
              </a:solidFill>
            </a:endParaRPr>
          </a:p>
        </p:txBody>
      </p:sp>
      <p:sp>
        <p:nvSpPr>
          <p:cNvPr id="20" name="Circular Arrow 19"/>
          <p:cNvSpPr/>
          <p:nvPr/>
        </p:nvSpPr>
        <p:spPr>
          <a:xfrm rot="16200000">
            <a:off x="1545743" y="694619"/>
            <a:ext cx="6108116" cy="6192016"/>
          </a:xfrm>
          <a:prstGeom prst="circularArrow">
            <a:avLst>
              <a:gd name="adj1" fmla="val 4673"/>
              <a:gd name="adj2" fmla="val 581020"/>
              <a:gd name="adj3" fmla="val 20962298"/>
              <a:gd name="adj4" fmla="val 10881461"/>
              <a:gd name="adj5" fmla="val 5579"/>
            </a:avLst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7544" y="3212976"/>
            <a:ext cx="1476672" cy="1152128"/>
          </a:xfrm>
          <a:prstGeom prst="roundRect">
            <a:avLst>
              <a:gd name="adj" fmla="val 13004"/>
            </a:avLst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 smtClean="0">
                <a:solidFill>
                  <a:srgbClr val="FF0066"/>
                </a:solidFill>
              </a:rPr>
              <a:t>to</a:t>
            </a:r>
            <a:endParaRPr lang="en-US" sz="4800" b="1" dirty="0">
              <a:solidFill>
                <a:srgbClr val="FF0066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 rot="12723849">
            <a:off x="3051532" y="3436033"/>
            <a:ext cx="2088232" cy="36004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FFC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3422894">
            <a:off x="3142101" y="3230307"/>
            <a:ext cx="2088232" cy="36004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FFC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6200000">
            <a:off x="3214066" y="2759982"/>
            <a:ext cx="2736304" cy="392867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000" b="1" dirty="0" smtClean="0"/>
              <a:t>10 o’clock</a:t>
            </a:r>
            <a:endParaRPr lang="en-US" sz="2000" b="1" dirty="0"/>
          </a:p>
        </p:txBody>
      </p:sp>
      <p:sp>
        <p:nvSpPr>
          <p:cNvPr id="25" name="Right Arrow 24"/>
          <p:cNvSpPr/>
          <p:nvPr/>
        </p:nvSpPr>
        <p:spPr>
          <a:xfrm rot="18852431">
            <a:off x="3784309" y="2882840"/>
            <a:ext cx="2707451" cy="392867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000" b="1" dirty="0" smtClean="0"/>
              <a:t>7 past 10</a:t>
            </a:r>
            <a:endParaRPr lang="en-US" sz="2000" b="1" dirty="0"/>
          </a:p>
        </p:txBody>
      </p:sp>
      <p:sp>
        <p:nvSpPr>
          <p:cNvPr id="26" name="Right Arrow 25"/>
          <p:cNvSpPr/>
          <p:nvPr/>
        </p:nvSpPr>
        <p:spPr>
          <a:xfrm rot="20042455">
            <a:off x="4222555" y="3249146"/>
            <a:ext cx="2550774" cy="392867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000" b="1" dirty="0" smtClean="0"/>
              <a:t>11 past 10</a:t>
            </a:r>
            <a:endParaRPr lang="en-US" sz="2000" b="1" dirty="0"/>
          </a:p>
        </p:txBody>
      </p:sp>
      <p:sp>
        <p:nvSpPr>
          <p:cNvPr id="27" name="Right Arrow 26"/>
          <p:cNvSpPr/>
          <p:nvPr/>
        </p:nvSpPr>
        <p:spPr>
          <a:xfrm>
            <a:off x="4211960" y="3630956"/>
            <a:ext cx="2592288" cy="392867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000" b="1" dirty="0" smtClean="0"/>
              <a:t>15 past 10</a:t>
            </a:r>
            <a:endParaRPr lang="en-US" sz="2000" b="1" dirty="0"/>
          </a:p>
        </p:txBody>
      </p:sp>
      <p:sp>
        <p:nvSpPr>
          <p:cNvPr id="28" name="Right Arrow 27"/>
          <p:cNvSpPr/>
          <p:nvPr/>
        </p:nvSpPr>
        <p:spPr>
          <a:xfrm rot="1508571">
            <a:off x="3988065" y="4138062"/>
            <a:ext cx="2640888" cy="392867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000" b="1" dirty="0" smtClean="0"/>
              <a:t>20 past 10</a:t>
            </a:r>
            <a:endParaRPr lang="en-US" sz="2000" b="1" dirty="0"/>
          </a:p>
        </p:txBody>
      </p:sp>
      <p:sp>
        <p:nvSpPr>
          <p:cNvPr id="29" name="Right Arrow 28"/>
          <p:cNvSpPr/>
          <p:nvPr/>
        </p:nvSpPr>
        <p:spPr>
          <a:xfrm rot="3023151">
            <a:off x="3791293" y="4477313"/>
            <a:ext cx="2478587" cy="392867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000" b="1" dirty="0" smtClean="0"/>
              <a:t>24 past 10</a:t>
            </a:r>
            <a:endParaRPr lang="en-US" sz="2000" b="1" dirty="0"/>
          </a:p>
        </p:txBody>
      </p:sp>
      <p:sp>
        <p:nvSpPr>
          <p:cNvPr id="30" name="Right Arrow 29"/>
          <p:cNvSpPr/>
          <p:nvPr/>
        </p:nvSpPr>
        <p:spPr>
          <a:xfrm rot="5400000">
            <a:off x="3286067" y="4600718"/>
            <a:ext cx="2592288" cy="392867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000" b="1" dirty="0" smtClean="0"/>
              <a:t>half past 10</a:t>
            </a:r>
            <a:endParaRPr lang="en-US" sz="2000" b="1" dirty="0"/>
          </a:p>
        </p:txBody>
      </p:sp>
      <p:sp>
        <p:nvSpPr>
          <p:cNvPr id="33" name="Left Arrow 32"/>
          <p:cNvSpPr/>
          <p:nvPr/>
        </p:nvSpPr>
        <p:spPr>
          <a:xfrm rot="18255800">
            <a:off x="2892391" y="4519573"/>
            <a:ext cx="2520280" cy="404664"/>
          </a:xfrm>
          <a:prstGeom prst="leftArrow">
            <a:avLst>
              <a:gd name="adj1" fmla="val 100000"/>
              <a:gd name="adj2" fmla="val 51954"/>
            </a:avLst>
          </a:prstGeom>
          <a:solidFill>
            <a:srgbClr val="0070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25 to 11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34" name="Left Arrow 33"/>
          <p:cNvSpPr/>
          <p:nvPr/>
        </p:nvSpPr>
        <p:spPr>
          <a:xfrm rot="19832625">
            <a:off x="2494048" y="4094538"/>
            <a:ext cx="2520280" cy="404664"/>
          </a:xfrm>
          <a:prstGeom prst="leftArrow">
            <a:avLst>
              <a:gd name="adj1" fmla="val 100000"/>
              <a:gd name="adj2" fmla="val 51954"/>
            </a:avLst>
          </a:prstGeom>
          <a:solidFill>
            <a:srgbClr val="0070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20 to 11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35" name="Left Arrow 34"/>
          <p:cNvSpPr/>
          <p:nvPr/>
        </p:nvSpPr>
        <p:spPr>
          <a:xfrm>
            <a:off x="2369556" y="3630956"/>
            <a:ext cx="2520280" cy="404664"/>
          </a:xfrm>
          <a:prstGeom prst="leftArrow">
            <a:avLst>
              <a:gd name="adj1" fmla="val 100000"/>
              <a:gd name="adj2" fmla="val 51954"/>
            </a:avLst>
          </a:prstGeom>
          <a:solidFill>
            <a:srgbClr val="0070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15 to 11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41" name="Down Ribbon 40"/>
          <p:cNvSpPr/>
          <p:nvPr/>
        </p:nvSpPr>
        <p:spPr>
          <a:xfrm rot="2168463">
            <a:off x="61239" y="5232386"/>
            <a:ext cx="2577314" cy="1048597"/>
          </a:xfrm>
          <a:prstGeom prst="ribbon">
            <a:avLst>
              <a:gd name="adj1" fmla="val 19951"/>
              <a:gd name="adj2" fmla="val 72717"/>
            </a:avLst>
          </a:prstGeom>
          <a:solidFill>
            <a:srgbClr val="FFFF00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CC0066"/>
                </a:solidFill>
              </a:rPr>
              <a:t>15 minutes: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400" b="1" dirty="0" smtClean="0">
                <a:solidFill>
                  <a:srgbClr val="0070C0"/>
                </a:solidFill>
              </a:rPr>
              <a:t>quarter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2" name="Down Ribbon 41"/>
          <p:cNvSpPr/>
          <p:nvPr/>
        </p:nvSpPr>
        <p:spPr>
          <a:xfrm rot="19106065">
            <a:off x="6611596" y="5185820"/>
            <a:ext cx="2577314" cy="1048597"/>
          </a:xfrm>
          <a:prstGeom prst="ribbon">
            <a:avLst>
              <a:gd name="adj1" fmla="val 19951"/>
              <a:gd name="adj2" fmla="val 72717"/>
            </a:avLst>
          </a:prstGeom>
          <a:solidFill>
            <a:srgbClr val="FFFF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CC0066"/>
                </a:solidFill>
              </a:rPr>
              <a:t>30 minutes: </a:t>
            </a:r>
            <a:r>
              <a:rPr lang="tr-TR" sz="2400" b="1" dirty="0" smtClean="0">
                <a:solidFill>
                  <a:srgbClr val="0070C0"/>
                </a:solidFill>
              </a:rPr>
              <a:t>half </a:t>
            </a:r>
            <a:r>
              <a:rPr lang="tr-TR" sz="2000" b="1" dirty="0" smtClean="0">
                <a:solidFill>
                  <a:srgbClr val="0070C0"/>
                </a:solidFill>
              </a:rPr>
              <a:t>(an hour)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3" name="Down Ribbon 42"/>
          <p:cNvSpPr/>
          <p:nvPr/>
        </p:nvSpPr>
        <p:spPr>
          <a:xfrm rot="19106065">
            <a:off x="171114" y="1343663"/>
            <a:ext cx="2577314" cy="1048597"/>
          </a:xfrm>
          <a:prstGeom prst="ribbon">
            <a:avLst>
              <a:gd name="adj1" fmla="val 19951"/>
              <a:gd name="adj2" fmla="val 72717"/>
            </a:avLst>
          </a:prstGeom>
          <a:solidFill>
            <a:srgbClr val="FFFF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CC0066"/>
                </a:solidFill>
              </a:rPr>
              <a:t>60 minutes: </a:t>
            </a:r>
            <a:r>
              <a:rPr lang="tr-TR" sz="2400" b="1" dirty="0" smtClean="0">
                <a:solidFill>
                  <a:srgbClr val="0070C0"/>
                </a:solidFill>
              </a:rPr>
              <a:t>an hour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4" name="Down Ribbon 43"/>
          <p:cNvSpPr/>
          <p:nvPr/>
        </p:nvSpPr>
        <p:spPr>
          <a:xfrm rot="2690136">
            <a:off x="6469951" y="1376787"/>
            <a:ext cx="2577314" cy="1048597"/>
          </a:xfrm>
          <a:prstGeom prst="ribbon">
            <a:avLst>
              <a:gd name="adj1" fmla="val 19951"/>
              <a:gd name="adj2" fmla="val 72717"/>
            </a:avLst>
          </a:prstGeom>
          <a:solidFill>
            <a:srgbClr val="FFFF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rgbClr val="CC0066"/>
                </a:solidFill>
              </a:rPr>
              <a:t>p.m.: </a:t>
            </a:r>
            <a:r>
              <a:rPr lang="tr-TR" b="1" dirty="0" smtClean="0">
                <a:solidFill>
                  <a:srgbClr val="0070C0"/>
                </a:solidFill>
              </a:rPr>
              <a:t>after noon</a:t>
            </a:r>
          </a:p>
          <a:p>
            <a:pPr algn="ctr"/>
            <a:r>
              <a:rPr lang="tr-TR" b="1" dirty="0" smtClean="0">
                <a:solidFill>
                  <a:srgbClr val="CC0066"/>
                </a:solidFill>
              </a:rPr>
              <a:t>a.m.: </a:t>
            </a:r>
            <a:r>
              <a:rPr lang="tr-TR" sz="1600" b="1" dirty="0" smtClean="0">
                <a:solidFill>
                  <a:srgbClr val="0070C0"/>
                </a:solidFill>
              </a:rPr>
              <a:t>before noon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411760" y="116632"/>
            <a:ext cx="4392488" cy="576064"/>
          </a:xfrm>
          <a:prstGeom prst="roundRect">
            <a:avLst/>
          </a:prstGeom>
          <a:solidFill>
            <a:srgbClr val="99CC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THE TIME IN ENGLISH</a:t>
            </a:r>
            <a:endParaRPr lang="en-US" sz="2800" b="1" dirty="0" smtClean="0"/>
          </a:p>
        </p:txBody>
      </p:sp>
      <p:sp>
        <p:nvSpPr>
          <p:cNvPr id="51" name="Oval 50"/>
          <p:cNvSpPr/>
          <p:nvPr/>
        </p:nvSpPr>
        <p:spPr>
          <a:xfrm>
            <a:off x="4067944" y="3356992"/>
            <a:ext cx="1080000" cy="1080120"/>
          </a:xfrm>
          <a:prstGeom prst="ellipse">
            <a:avLst/>
          </a:prstGeom>
          <a:blipFill>
            <a:blip r:embed="rId3" cstate="print">
              <a:lum bright="-69000"/>
            </a:blip>
            <a:stretch>
              <a:fillRect/>
            </a:stretch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It is</a:t>
            </a:r>
            <a:endParaRPr lang="en-US" sz="2800" b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20" grpId="0" animBg="1"/>
      <p:bldP spid="21" grpId="0" animBg="1"/>
      <p:bldP spid="22" grpId="0" animBg="1"/>
      <p:bldP spid="3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41" grpId="0" animBg="1"/>
      <p:bldP spid="42" grpId="0" animBg="1"/>
      <p:bldP spid="43" grpId="0" animBg="1"/>
      <p:bldP spid="44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2411760" y="116632"/>
            <a:ext cx="4392488" cy="576064"/>
          </a:xfrm>
          <a:prstGeom prst="roundRect">
            <a:avLst/>
          </a:prstGeom>
          <a:solidFill>
            <a:srgbClr val="99CC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THE TIME IN ENGLISH</a:t>
            </a:r>
            <a:endParaRPr lang="en-US" sz="2800" b="1" dirty="0" smtClean="0"/>
          </a:p>
        </p:txBody>
      </p:sp>
      <p:grpSp>
        <p:nvGrpSpPr>
          <p:cNvPr id="32" name="Group 31"/>
          <p:cNvGrpSpPr/>
          <p:nvPr/>
        </p:nvGrpSpPr>
        <p:grpSpPr>
          <a:xfrm>
            <a:off x="4283968" y="736569"/>
            <a:ext cx="4904942" cy="3124479"/>
            <a:chOff x="61239" y="736569"/>
            <a:chExt cx="9127671" cy="6122347"/>
          </a:xfrm>
        </p:grpSpPr>
        <p:pic>
          <p:nvPicPr>
            <p:cNvPr id="19" name="Picture 18" descr="Clock_Face_by_MissMinded copy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18249" y="1270428"/>
              <a:ext cx="5079365" cy="5130159"/>
            </a:xfrm>
            <a:prstGeom prst="rect">
              <a:avLst/>
            </a:prstGeom>
          </p:spPr>
        </p:pic>
        <p:sp>
          <p:nvSpPr>
            <p:cNvPr id="14" name="Circular Arrow 13"/>
            <p:cNvSpPr/>
            <p:nvPr/>
          </p:nvSpPr>
          <p:spPr>
            <a:xfrm rot="5400000">
              <a:off x="1490142" y="708850"/>
              <a:ext cx="6108116" cy="6192016"/>
            </a:xfrm>
            <a:prstGeom prst="circularArrow">
              <a:avLst>
                <a:gd name="adj1" fmla="val 4673"/>
                <a:gd name="adj2" fmla="val 581020"/>
                <a:gd name="adj3" fmla="val 20962298"/>
                <a:gd name="adj4" fmla="val 10881461"/>
                <a:gd name="adj5" fmla="val 5579"/>
              </a:avLst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164288" y="3212976"/>
              <a:ext cx="1476672" cy="1152128"/>
            </a:xfrm>
            <a:prstGeom prst="roundRect">
              <a:avLst>
                <a:gd name="adj" fmla="val 13004"/>
              </a:avLst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rgbClr val="FF0066"/>
                  </a:solidFill>
                </a:rPr>
                <a:t>past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20" name="Circular Arrow 19"/>
            <p:cNvSpPr/>
            <p:nvPr/>
          </p:nvSpPr>
          <p:spPr>
            <a:xfrm rot="16200000">
              <a:off x="1545743" y="694619"/>
              <a:ext cx="6108116" cy="6192016"/>
            </a:xfrm>
            <a:prstGeom prst="circularArrow">
              <a:avLst>
                <a:gd name="adj1" fmla="val 4673"/>
                <a:gd name="adj2" fmla="val 581020"/>
                <a:gd name="adj3" fmla="val 20962298"/>
                <a:gd name="adj4" fmla="val 10881461"/>
                <a:gd name="adj5" fmla="val 5579"/>
              </a:avLst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7544" y="3212976"/>
              <a:ext cx="1476672" cy="1152128"/>
            </a:xfrm>
            <a:prstGeom prst="roundRect">
              <a:avLst>
                <a:gd name="adj" fmla="val 13004"/>
              </a:avLst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rgbClr val="FF0066"/>
                  </a:solidFill>
                </a:rPr>
                <a:t>to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 rot="12723849">
              <a:off x="3051532" y="3436033"/>
              <a:ext cx="2088232" cy="36004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31" name="Right Arrow 30"/>
            <p:cNvSpPr/>
            <p:nvPr/>
          </p:nvSpPr>
          <p:spPr>
            <a:xfrm rot="13422894">
              <a:off x="3142101" y="3230307"/>
              <a:ext cx="2088232" cy="36004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4" name="Right Arrow 23"/>
            <p:cNvSpPr/>
            <p:nvPr/>
          </p:nvSpPr>
          <p:spPr>
            <a:xfrm rot="16200000">
              <a:off x="3214066" y="2759982"/>
              <a:ext cx="2736304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10 o’clock</a:t>
              </a:r>
              <a:endParaRPr lang="en-US" sz="900" b="1" dirty="0"/>
            </a:p>
          </p:txBody>
        </p:sp>
        <p:sp>
          <p:nvSpPr>
            <p:cNvPr id="25" name="Right Arrow 24"/>
            <p:cNvSpPr/>
            <p:nvPr/>
          </p:nvSpPr>
          <p:spPr>
            <a:xfrm rot="18852431">
              <a:off x="3784309" y="2882840"/>
              <a:ext cx="2707451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7 past 10</a:t>
              </a:r>
              <a:endParaRPr lang="en-US" sz="900" b="1" dirty="0"/>
            </a:p>
          </p:txBody>
        </p:sp>
        <p:sp>
          <p:nvSpPr>
            <p:cNvPr id="26" name="Right Arrow 25"/>
            <p:cNvSpPr/>
            <p:nvPr/>
          </p:nvSpPr>
          <p:spPr>
            <a:xfrm rot="20042455">
              <a:off x="4222555" y="3249146"/>
              <a:ext cx="2550774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11 past 10</a:t>
              </a:r>
              <a:endParaRPr lang="en-US" sz="900" b="1" dirty="0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4211960" y="3630956"/>
              <a:ext cx="25922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15 past 10</a:t>
              </a:r>
              <a:endParaRPr lang="en-US" sz="900" b="1" dirty="0"/>
            </a:p>
          </p:txBody>
        </p:sp>
        <p:sp>
          <p:nvSpPr>
            <p:cNvPr id="28" name="Right Arrow 27"/>
            <p:cNvSpPr/>
            <p:nvPr/>
          </p:nvSpPr>
          <p:spPr>
            <a:xfrm rot="1508571">
              <a:off x="3988065" y="4138062"/>
              <a:ext cx="26408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20 past 10</a:t>
              </a:r>
              <a:endParaRPr lang="en-US" sz="900" b="1" dirty="0"/>
            </a:p>
          </p:txBody>
        </p:sp>
        <p:sp>
          <p:nvSpPr>
            <p:cNvPr id="29" name="Right Arrow 28"/>
            <p:cNvSpPr/>
            <p:nvPr/>
          </p:nvSpPr>
          <p:spPr>
            <a:xfrm rot="3023151">
              <a:off x="3791293" y="4477313"/>
              <a:ext cx="2478587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24 past 10</a:t>
              </a:r>
              <a:endParaRPr lang="en-US" sz="900" b="1" dirty="0"/>
            </a:p>
          </p:txBody>
        </p:sp>
        <p:sp>
          <p:nvSpPr>
            <p:cNvPr id="30" name="Right Arrow 29"/>
            <p:cNvSpPr/>
            <p:nvPr/>
          </p:nvSpPr>
          <p:spPr>
            <a:xfrm rot="5400000">
              <a:off x="3286067" y="4600718"/>
              <a:ext cx="25922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half past 10</a:t>
              </a:r>
              <a:endParaRPr lang="en-US" sz="900" b="1" dirty="0"/>
            </a:p>
          </p:txBody>
        </p:sp>
        <p:sp>
          <p:nvSpPr>
            <p:cNvPr id="33" name="Left Arrow 32"/>
            <p:cNvSpPr/>
            <p:nvPr/>
          </p:nvSpPr>
          <p:spPr>
            <a:xfrm rot="18255800">
              <a:off x="2892391" y="4519573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25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34" name="Left Arrow 33"/>
            <p:cNvSpPr/>
            <p:nvPr/>
          </p:nvSpPr>
          <p:spPr>
            <a:xfrm rot="19832625">
              <a:off x="2494048" y="4094538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20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35" name="Left Arrow 34"/>
            <p:cNvSpPr/>
            <p:nvPr/>
          </p:nvSpPr>
          <p:spPr>
            <a:xfrm>
              <a:off x="2369556" y="3630956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15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41" name="Down Ribbon 40"/>
            <p:cNvSpPr/>
            <p:nvPr/>
          </p:nvSpPr>
          <p:spPr>
            <a:xfrm rot="2168463">
              <a:off x="61239" y="5232386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15 minutes:</a:t>
              </a:r>
              <a:r>
                <a:rPr lang="tr-TR" sz="1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quarter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42" name="Down Ribbon 41"/>
            <p:cNvSpPr/>
            <p:nvPr/>
          </p:nvSpPr>
          <p:spPr>
            <a:xfrm rot="19106065">
              <a:off x="6611596" y="5185820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30 minutes: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half </a:t>
              </a:r>
              <a:r>
                <a:rPr lang="tr-TR" sz="900" b="1" dirty="0" smtClean="0">
                  <a:solidFill>
                    <a:srgbClr val="0070C0"/>
                  </a:solidFill>
                </a:rPr>
                <a:t>(an hour)</a:t>
              </a:r>
              <a:endParaRPr lang="en-US" sz="900" b="1" dirty="0">
                <a:solidFill>
                  <a:srgbClr val="0070C0"/>
                </a:solidFill>
              </a:endParaRPr>
            </a:p>
          </p:txBody>
        </p:sp>
        <p:sp>
          <p:nvSpPr>
            <p:cNvPr id="43" name="Down Ribbon 42"/>
            <p:cNvSpPr/>
            <p:nvPr/>
          </p:nvSpPr>
          <p:spPr>
            <a:xfrm rot="19106065">
              <a:off x="171114" y="1343663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60 minutes: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an hour</a:t>
              </a:r>
              <a:endParaRPr lang="en-US" sz="900" b="1" dirty="0">
                <a:solidFill>
                  <a:srgbClr val="0070C0"/>
                </a:solidFill>
              </a:endParaRPr>
            </a:p>
          </p:txBody>
        </p:sp>
        <p:sp>
          <p:nvSpPr>
            <p:cNvPr id="44" name="Down Ribbon 43"/>
            <p:cNvSpPr/>
            <p:nvPr/>
          </p:nvSpPr>
          <p:spPr>
            <a:xfrm rot="2690136">
              <a:off x="6469951" y="1376787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800" b="1" dirty="0" smtClean="0">
                  <a:solidFill>
                    <a:srgbClr val="CC0066"/>
                  </a:solidFill>
                </a:rPr>
                <a:t>p.m.: </a:t>
              </a:r>
              <a:r>
                <a:rPr lang="tr-TR" sz="800" b="1" dirty="0" smtClean="0">
                  <a:solidFill>
                    <a:srgbClr val="0070C0"/>
                  </a:solidFill>
                </a:rPr>
                <a:t>after noon</a:t>
              </a:r>
            </a:p>
            <a:p>
              <a:pPr algn="ctr"/>
              <a:r>
                <a:rPr lang="tr-TR" sz="800" b="1" dirty="0" smtClean="0">
                  <a:solidFill>
                    <a:srgbClr val="CC0066"/>
                  </a:solidFill>
                </a:rPr>
                <a:t>a.m.: </a:t>
              </a:r>
              <a:r>
                <a:rPr lang="tr-TR" sz="700" b="1" dirty="0" smtClean="0">
                  <a:solidFill>
                    <a:srgbClr val="0070C0"/>
                  </a:solidFill>
                </a:rPr>
                <a:t>before noon </a:t>
              </a:r>
              <a:endParaRPr lang="en-US" sz="800" b="1" dirty="0">
                <a:solidFill>
                  <a:srgbClr val="0070C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4067944" y="3356992"/>
              <a:ext cx="1080000" cy="1080120"/>
            </a:xfrm>
            <a:prstGeom prst="ellipse">
              <a:avLst/>
            </a:prstGeom>
            <a:blipFill>
              <a:blip r:embed="rId3" cstate="print">
                <a:lum bright="-69000"/>
              </a:blip>
              <a:stretch>
                <a:fillRect/>
              </a:stretch>
            </a:blip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b="1" dirty="0" smtClean="0"/>
                <a:t>It is</a:t>
              </a:r>
              <a:endParaRPr lang="en-US" sz="1050" b="1" dirty="0"/>
            </a:p>
          </p:txBody>
        </p:sp>
      </p:grpSp>
      <p:pic>
        <p:nvPicPr>
          <p:cNvPr id="1029" name="Picture 5" descr="C:\Users\Nihat\Desktop\Clock_Face_by_MissMinded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1"/>
            <a:ext cx="3921229" cy="3816423"/>
          </a:xfrm>
          <a:prstGeom prst="rect">
            <a:avLst/>
          </a:prstGeom>
          <a:noFill/>
        </p:spPr>
      </p:pic>
      <p:sp>
        <p:nvSpPr>
          <p:cNvPr id="39" name="Rounded Rectangle 38"/>
          <p:cNvSpPr/>
          <p:nvPr/>
        </p:nvSpPr>
        <p:spPr>
          <a:xfrm>
            <a:off x="3851920" y="4149080"/>
            <a:ext cx="4896544" cy="864096"/>
          </a:xfrm>
          <a:prstGeom prst="roundRect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What time is it?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1560" y="5301208"/>
            <a:ext cx="8136904" cy="864096"/>
          </a:xfrm>
          <a:prstGeom prst="roundRect">
            <a:avLst/>
          </a:prstGeom>
          <a:solidFill>
            <a:srgbClr val="99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It is nine o’clock.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Up Arrow 52"/>
          <p:cNvSpPr/>
          <p:nvPr/>
        </p:nvSpPr>
        <p:spPr>
          <a:xfrm rot="16200000">
            <a:off x="1699548" y="2096852"/>
            <a:ext cx="216024" cy="1440160"/>
          </a:xfrm>
          <a:prstGeom prst="upArrow">
            <a:avLst>
              <a:gd name="adj1" fmla="val 100000"/>
              <a:gd name="adj2" fmla="val 48372"/>
            </a:avLst>
          </a:prstGeom>
          <a:solidFill>
            <a:srgbClr val="00B0F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>
            <a:off x="2167600" y="1484784"/>
            <a:ext cx="172152" cy="1656184"/>
          </a:xfrm>
          <a:prstGeom prst="upArrow">
            <a:avLst>
              <a:gd name="adj1" fmla="val 100000"/>
              <a:gd name="adj2" fmla="val 48372"/>
            </a:avLst>
          </a:prstGeom>
          <a:solidFill>
            <a:srgbClr val="FF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53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2411760" y="116632"/>
            <a:ext cx="4392488" cy="576064"/>
          </a:xfrm>
          <a:prstGeom prst="roundRect">
            <a:avLst/>
          </a:prstGeom>
          <a:solidFill>
            <a:srgbClr val="99CC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THE TIME IN ENGLISH</a:t>
            </a:r>
            <a:endParaRPr lang="en-US" sz="2800" b="1" dirty="0" smtClean="0"/>
          </a:p>
        </p:txBody>
      </p:sp>
      <p:grpSp>
        <p:nvGrpSpPr>
          <p:cNvPr id="2" name="Group 31"/>
          <p:cNvGrpSpPr/>
          <p:nvPr/>
        </p:nvGrpSpPr>
        <p:grpSpPr>
          <a:xfrm>
            <a:off x="4283968" y="736569"/>
            <a:ext cx="4904942" cy="3124479"/>
            <a:chOff x="61239" y="736569"/>
            <a:chExt cx="9127671" cy="6122347"/>
          </a:xfrm>
        </p:grpSpPr>
        <p:pic>
          <p:nvPicPr>
            <p:cNvPr id="19" name="Picture 18" descr="Clock_Face_by_MissMinded copy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18249" y="1270428"/>
              <a:ext cx="5079365" cy="5130159"/>
            </a:xfrm>
            <a:prstGeom prst="rect">
              <a:avLst/>
            </a:prstGeom>
          </p:spPr>
        </p:pic>
        <p:sp>
          <p:nvSpPr>
            <p:cNvPr id="14" name="Circular Arrow 13"/>
            <p:cNvSpPr/>
            <p:nvPr/>
          </p:nvSpPr>
          <p:spPr>
            <a:xfrm rot="5400000">
              <a:off x="1490142" y="708850"/>
              <a:ext cx="6108116" cy="6192016"/>
            </a:xfrm>
            <a:prstGeom prst="circularArrow">
              <a:avLst>
                <a:gd name="adj1" fmla="val 4673"/>
                <a:gd name="adj2" fmla="val 581020"/>
                <a:gd name="adj3" fmla="val 20962298"/>
                <a:gd name="adj4" fmla="val 10881461"/>
                <a:gd name="adj5" fmla="val 5579"/>
              </a:avLst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164288" y="3212976"/>
              <a:ext cx="1476672" cy="1152128"/>
            </a:xfrm>
            <a:prstGeom prst="roundRect">
              <a:avLst>
                <a:gd name="adj" fmla="val 13004"/>
              </a:avLst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rgbClr val="FF0066"/>
                  </a:solidFill>
                </a:rPr>
                <a:t>past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20" name="Circular Arrow 19"/>
            <p:cNvSpPr/>
            <p:nvPr/>
          </p:nvSpPr>
          <p:spPr>
            <a:xfrm rot="16200000">
              <a:off x="1545743" y="694619"/>
              <a:ext cx="6108116" cy="6192016"/>
            </a:xfrm>
            <a:prstGeom prst="circularArrow">
              <a:avLst>
                <a:gd name="adj1" fmla="val 4673"/>
                <a:gd name="adj2" fmla="val 581020"/>
                <a:gd name="adj3" fmla="val 20962298"/>
                <a:gd name="adj4" fmla="val 10881461"/>
                <a:gd name="adj5" fmla="val 5579"/>
              </a:avLst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7544" y="3212976"/>
              <a:ext cx="1476672" cy="1152128"/>
            </a:xfrm>
            <a:prstGeom prst="roundRect">
              <a:avLst>
                <a:gd name="adj" fmla="val 13004"/>
              </a:avLst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rgbClr val="FF0066"/>
                  </a:solidFill>
                </a:rPr>
                <a:t>to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 rot="12723849">
              <a:off x="3051532" y="3436033"/>
              <a:ext cx="2088232" cy="36004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31" name="Right Arrow 30"/>
            <p:cNvSpPr/>
            <p:nvPr/>
          </p:nvSpPr>
          <p:spPr>
            <a:xfrm rot="13422894">
              <a:off x="3142101" y="3230307"/>
              <a:ext cx="2088232" cy="36004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4" name="Right Arrow 23"/>
            <p:cNvSpPr/>
            <p:nvPr/>
          </p:nvSpPr>
          <p:spPr>
            <a:xfrm rot="16200000">
              <a:off x="3214066" y="2759982"/>
              <a:ext cx="2736304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10 o’clock</a:t>
              </a:r>
              <a:endParaRPr lang="en-US" sz="900" b="1" dirty="0"/>
            </a:p>
          </p:txBody>
        </p:sp>
        <p:sp>
          <p:nvSpPr>
            <p:cNvPr id="25" name="Right Arrow 24"/>
            <p:cNvSpPr/>
            <p:nvPr/>
          </p:nvSpPr>
          <p:spPr>
            <a:xfrm rot="18852431">
              <a:off x="3784309" y="2882840"/>
              <a:ext cx="2707451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7 past 10</a:t>
              </a:r>
              <a:endParaRPr lang="en-US" sz="900" b="1" dirty="0"/>
            </a:p>
          </p:txBody>
        </p:sp>
        <p:sp>
          <p:nvSpPr>
            <p:cNvPr id="26" name="Right Arrow 25"/>
            <p:cNvSpPr/>
            <p:nvPr/>
          </p:nvSpPr>
          <p:spPr>
            <a:xfrm rot="20042455">
              <a:off x="4222555" y="3249146"/>
              <a:ext cx="2550774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11 past 10</a:t>
              </a:r>
              <a:endParaRPr lang="en-US" sz="900" b="1" dirty="0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4211960" y="3630956"/>
              <a:ext cx="25922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15 past 10</a:t>
              </a:r>
              <a:endParaRPr lang="en-US" sz="900" b="1" dirty="0"/>
            </a:p>
          </p:txBody>
        </p:sp>
        <p:sp>
          <p:nvSpPr>
            <p:cNvPr id="28" name="Right Arrow 27"/>
            <p:cNvSpPr/>
            <p:nvPr/>
          </p:nvSpPr>
          <p:spPr>
            <a:xfrm rot="1508571">
              <a:off x="3988065" y="4138062"/>
              <a:ext cx="26408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20 past 10</a:t>
              </a:r>
              <a:endParaRPr lang="en-US" sz="900" b="1" dirty="0"/>
            </a:p>
          </p:txBody>
        </p:sp>
        <p:sp>
          <p:nvSpPr>
            <p:cNvPr id="29" name="Right Arrow 28"/>
            <p:cNvSpPr/>
            <p:nvPr/>
          </p:nvSpPr>
          <p:spPr>
            <a:xfrm rot="3023151">
              <a:off x="3791293" y="4477313"/>
              <a:ext cx="2478587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24 past 10</a:t>
              </a:r>
              <a:endParaRPr lang="en-US" sz="900" b="1" dirty="0"/>
            </a:p>
          </p:txBody>
        </p:sp>
        <p:sp>
          <p:nvSpPr>
            <p:cNvPr id="30" name="Right Arrow 29"/>
            <p:cNvSpPr/>
            <p:nvPr/>
          </p:nvSpPr>
          <p:spPr>
            <a:xfrm rot="5400000">
              <a:off x="3286067" y="4600718"/>
              <a:ext cx="25922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half past 10</a:t>
              </a:r>
              <a:endParaRPr lang="en-US" sz="900" b="1" dirty="0"/>
            </a:p>
          </p:txBody>
        </p:sp>
        <p:sp>
          <p:nvSpPr>
            <p:cNvPr id="33" name="Left Arrow 32"/>
            <p:cNvSpPr/>
            <p:nvPr/>
          </p:nvSpPr>
          <p:spPr>
            <a:xfrm rot="18255800">
              <a:off x="2892391" y="4519573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25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34" name="Left Arrow 33"/>
            <p:cNvSpPr/>
            <p:nvPr/>
          </p:nvSpPr>
          <p:spPr>
            <a:xfrm rot="19832625">
              <a:off x="2494048" y="4094538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20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35" name="Left Arrow 34"/>
            <p:cNvSpPr/>
            <p:nvPr/>
          </p:nvSpPr>
          <p:spPr>
            <a:xfrm>
              <a:off x="2369556" y="3630956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15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41" name="Down Ribbon 40"/>
            <p:cNvSpPr/>
            <p:nvPr/>
          </p:nvSpPr>
          <p:spPr>
            <a:xfrm rot="2168463">
              <a:off x="61239" y="5232386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15 minutes:</a:t>
              </a:r>
              <a:r>
                <a:rPr lang="tr-TR" sz="1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quarter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42" name="Down Ribbon 41"/>
            <p:cNvSpPr/>
            <p:nvPr/>
          </p:nvSpPr>
          <p:spPr>
            <a:xfrm rot="19106065">
              <a:off x="6611596" y="5185820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30 minutes: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half </a:t>
              </a:r>
              <a:r>
                <a:rPr lang="tr-TR" sz="900" b="1" dirty="0" smtClean="0">
                  <a:solidFill>
                    <a:srgbClr val="0070C0"/>
                  </a:solidFill>
                </a:rPr>
                <a:t>(an hour)</a:t>
              </a:r>
              <a:endParaRPr lang="en-US" sz="900" b="1" dirty="0">
                <a:solidFill>
                  <a:srgbClr val="0070C0"/>
                </a:solidFill>
              </a:endParaRPr>
            </a:p>
          </p:txBody>
        </p:sp>
        <p:sp>
          <p:nvSpPr>
            <p:cNvPr id="43" name="Down Ribbon 42"/>
            <p:cNvSpPr/>
            <p:nvPr/>
          </p:nvSpPr>
          <p:spPr>
            <a:xfrm rot="19106065">
              <a:off x="171114" y="1343663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60 minutes: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an hour</a:t>
              </a:r>
              <a:endParaRPr lang="en-US" sz="900" b="1" dirty="0">
                <a:solidFill>
                  <a:srgbClr val="0070C0"/>
                </a:solidFill>
              </a:endParaRPr>
            </a:p>
          </p:txBody>
        </p:sp>
        <p:sp>
          <p:nvSpPr>
            <p:cNvPr id="44" name="Down Ribbon 43"/>
            <p:cNvSpPr/>
            <p:nvPr/>
          </p:nvSpPr>
          <p:spPr>
            <a:xfrm rot="2690136">
              <a:off x="6469951" y="1376787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800" b="1" dirty="0" smtClean="0">
                  <a:solidFill>
                    <a:srgbClr val="CC0066"/>
                  </a:solidFill>
                </a:rPr>
                <a:t>p.m.: </a:t>
              </a:r>
              <a:r>
                <a:rPr lang="tr-TR" sz="800" b="1" dirty="0" smtClean="0">
                  <a:solidFill>
                    <a:srgbClr val="0070C0"/>
                  </a:solidFill>
                </a:rPr>
                <a:t>after noon</a:t>
              </a:r>
            </a:p>
            <a:p>
              <a:pPr algn="ctr"/>
              <a:r>
                <a:rPr lang="tr-TR" sz="800" b="1" dirty="0" smtClean="0">
                  <a:solidFill>
                    <a:srgbClr val="CC0066"/>
                  </a:solidFill>
                </a:rPr>
                <a:t>a.m.: </a:t>
              </a:r>
              <a:r>
                <a:rPr lang="tr-TR" sz="700" b="1" dirty="0" smtClean="0">
                  <a:solidFill>
                    <a:srgbClr val="0070C0"/>
                  </a:solidFill>
                </a:rPr>
                <a:t>before noon </a:t>
              </a:r>
              <a:endParaRPr lang="en-US" sz="800" b="1" dirty="0">
                <a:solidFill>
                  <a:srgbClr val="0070C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4067944" y="3356992"/>
              <a:ext cx="1080000" cy="1080120"/>
            </a:xfrm>
            <a:prstGeom prst="ellipse">
              <a:avLst/>
            </a:prstGeom>
            <a:blipFill>
              <a:blip r:embed="rId3" cstate="print">
                <a:lum bright="-69000"/>
              </a:blip>
              <a:stretch>
                <a:fillRect/>
              </a:stretch>
            </a:blip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b="1" dirty="0" smtClean="0"/>
                <a:t>It is</a:t>
              </a:r>
              <a:endParaRPr lang="en-US" sz="1050" b="1" dirty="0"/>
            </a:p>
          </p:txBody>
        </p:sp>
      </p:grpSp>
      <p:pic>
        <p:nvPicPr>
          <p:cNvPr id="1029" name="Picture 5" descr="C:\Users\Nihat\Desktop\Clock_Face_by_MissMinded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1"/>
            <a:ext cx="3921229" cy="3816423"/>
          </a:xfrm>
          <a:prstGeom prst="rect">
            <a:avLst/>
          </a:prstGeom>
          <a:noFill/>
        </p:spPr>
      </p:pic>
      <p:sp>
        <p:nvSpPr>
          <p:cNvPr id="39" name="Rounded Rectangle 38"/>
          <p:cNvSpPr/>
          <p:nvPr/>
        </p:nvSpPr>
        <p:spPr>
          <a:xfrm>
            <a:off x="3851920" y="4149080"/>
            <a:ext cx="4896544" cy="864096"/>
          </a:xfrm>
          <a:prstGeom prst="roundRect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What time is it?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1560" y="5301208"/>
            <a:ext cx="8136904" cy="864096"/>
          </a:xfrm>
          <a:prstGeom prst="roundRect">
            <a:avLst/>
          </a:prstGeom>
          <a:solidFill>
            <a:srgbClr val="99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It is eight past nine.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Up Arrow 52"/>
          <p:cNvSpPr/>
          <p:nvPr/>
        </p:nvSpPr>
        <p:spPr>
          <a:xfrm rot="16367082">
            <a:off x="1637700" y="2040190"/>
            <a:ext cx="213209" cy="1556040"/>
          </a:xfrm>
          <a:prstGeom prst="upArrow">
            <a:avLst>
              <a:gd name="adj1" fmla="val 100000"/>
              <a:gd name="adj2" fmla="val 48372"/>
            </a:avLst>
          </a:prstGeom>
          <a:solidFill>
            <a:srgbClr val="00B0F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 rot="2945789">
            <a:off x="2516264" y="1670142"/>
            <a:ext cx="188793" cy="1656184"/>
          </a:xfrm>
          <a:prstGeom prst="upArrow">
            <a:avLst>
              <a:gd name="adj1" fmla="val 100000"/>
              <a:gd name="adj2" fmla="val 48372"/>
            </a:avLst>
          </a:prstGeom>
          <a:solidFill>
            <a:srgbClr val="FF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53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2411760" y="116632"/>
            <a:ext cx="4392488" cy="576064"/>
          </a:xfrm>
          <a:prstGeom prst="roundRect">
            <a:avLst/>
          </a:prstGeom>
          <a:solidFill>
            <a:srgbClr val="99CC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THE TIME IN ENGLISH</a:t>
            </a:r>
            <a:endParaRPr lang="en-US" sz="2800" b="1" dirty="0" smtClean="0"/>
          </a:p>
        </p:txBody>
      </p:sp>
      <p:grpSp>
        <p:nvGrpSpPr>
          <p:cNvPr id="2" name="Group 31"/>
          <p:cNvGrpSpPr/>
          <p:nvPr/>
        </p:nvGrpSpPr>
        <p:grpSpPr>
          <a:xfrm>
            <a:off x="4283968" y="736569"/>
            <a:ext cx="4904942" cy="3124479"/>
            <a:chOff x="61239" y="736569"/>
            <a:chExt cx="9127671" cy="6122347"/>
          </a:xfrm>
        </p:grpSpPr>
        <p:pic>
          <p:nvPicPr>
            <p:cNvPr id="19" name="Picture 18" descr="Clock_Face_by_MissMinded copy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18249" y="1270428"/>
              <a:ext cx="5079365" cy="5130159"/>
            </a:xfrm>
            <a:prstGeom prst="rect">
              <a:avLst/>
            </a:prstGeom>
          </p:spPr>
        </p:pic>
        <p:sp>
          <p:nvSpPr>
            <p:cNvPr id="14" name="Circular Arrow 13"/>
            <p:cNvSpPr/>
            <p:nvPr/>
          </p:nvSpPr>
          <p:spPr>
            <a:xfrm rot="5400000">
              <a:off x="1490142" y="708850"/>
              <a:ext cx="6108116" cy="6192016"/>
            </a:xfrm>
            <a:prstGeom prst="circularArrow">
              <a:avLst>
                <a:gd name="adj1" fmla="val 4673"/>
                <a:gd name="adj2" fmla="val 581020"/>
                <a:gd name="adj3" fmla="val 20962298"/>
                <a:gd name="adj4" fmla="val 10881461"/>
                <a:gd name="adj5" fmla="val 5579"/>
              </a:avLst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164288" y="3212976"/>
              <a:ext cx="1476672" cy="1152128"/>
            </a:xfrm>
            <a:prstGeom prst="roundRect">
              <a:avLst>
                <a:gd name="adj" fmla="val 13004"/>
              </a:avLst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rgbClr val="FF0066"/>
                  </a:solidFill>
                </a:rPr>
                <a:t>past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20" name="Circular Arrow 19"/>
            <p:cNvSpPr/>
            <p:nvPr/>
          </p:nvSpPr>
          <p:spPr>
            <a:xfrm rot="16200000">
              <a:off x="1545743" y="694619"/>
              <a:ext cx="6108116" cy="6192016"/>
            </a:xfrm>
            <a:prstGeom prst="circularArrow">
              <a:avLst>
                <a:gd name="adj1" fmla="val 4673"/>
                <a:gd name="adj2" fmla="val 581020"/>
                <a:gd name="adj3" fmla="val 20962298"/>
                <a:gd name="adj4" fmla="val 10881461"/>
                <a:gd name="adj5" fmla="val 5579"/>
              </a:avLst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7544" y="3212976"/>
              <a:ext cx="1476672" cy="1152128"/>
            </a:xfrm>
            <a:prstGeom prst="roundRect">
              <a:avLst>
                <a:gd name="adj" fmla="val 13004"/>
              </a:avLst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rgbClr val="FF0066"/>
                  </a:solidFill>
                </a:rPr>
                <a:t>to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 rot="12723849">
              <a:off x="3051532" y="3436033"/>
              <a:ext cx="2088232" cy="36004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31" name="Right Arrow 30"/>
            <p:cNvSpPr/>
            <p:nvPr/>
          </p:nvSpPr>
          <p:spPr>
            <a:xfrm rot="13422894">
              <a:off x="3142101" y="3230307"/>
              <a:ext cx="2088232" cy="36004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4" name="Right Arrow 23"/>
            <p:cNvSpPr/>
            <p:nvPr/>
          </p:nvSpPr>
          <p:spPr>
            <a:xfrm rot="16200000">
              <a:off x="3214066" y="2759982"/>
              <a:ext cx="2736304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10 o’clock</a:t>
              </a:r>
              <a:endParaRPr lang="en-US" sz="900" b="1" dirty="0"/>
            </a:p>
          </p:txBody>
        </p:sp>
        <p:sp>
          <p:nvSpPr>
            <p:cNvPr id="25" name="Right Arrow 24"/>
            <p:cNvSpPr/>
            <p:nvPr/>
          </p:nvSpPr>
          <p:spPr>
            <a:xfrm rot="18852431">
              <a:off x="3784309" y="2882840"/>
              <a:ext cx="2707451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7 past 10</a:t>
              </a:r>
              <a:endParaRPr lang="en-US" sz="900" b="1" dirty="0"/>
            </a:p>
          </p:txBody>
        </p:sp>
        <p:sp>
          <p:nvSpPr>
            <p:cNvPr id="26" name="Right Arrow 25"/>
            <p:cNvSpPr/>
            <p:nvPr/>
          </p:nvSpPr>
          <p:spPr>
            <a:xfrm rot="20042455">
              <a:off x="4222555" y="3249146"/>
              <a:ext cx="2550774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11 past 10</a:t>
              </a:r>
              <a:endParaRPr lang="en-US" sz="900" b="1" dirty="0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4211960" y="3630956"/>
              <a:ext cx="25922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15 past 10</a:t>
              </a:r>
              <a:endParaRPr lang="en-US" sz="900" b="1" dirty="0"/>
            </a:p>
          </p:txBody>
        </p:sp>
        <p:sp>
          <p:nvSpPr>
            <p:cNvPr id="28" name="Right Arrow 27"/>
            <p:cNvSpPr/>
            <p:nvPr/>
          </p:nvSpPr>
          <p:spPr>
            <a:xfrm rot="1508571">
              <a:off x="3988065" y="4138062"/>
              <a:ext cx="26408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20 past 10</a:t>
              </a:r>
              <a:endParaRPr lang="en-US" sz="900" b="1" dirty="0"/>
            </a:p>
          </p:txBody>
        </p:sp>
        <p:sp>
          <p:nvSpPr>
            <p:cNvPr id="29" name="Right Arrow 28"/>
            <p:cNvSpPr/>
            <p:nvPr/>
          </p:nvSpPr>
          <p:spPr>
            <a:xfrm rot="3023151">
              <a:off x="3791293" y="4477313"/>
              <a:ext cx="2478587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24 past 10</a:t>
              </a:r>
              <a:endParaRPr lang="en-US" sz="900" b="1" dirty="0"/>
            </a:p>
          </p:txBody>
        </p:sp>
        <p:sp>
          <p:nvSpPr>
            <p:cNvPr id="30" name="Right Arrow 29"/>
            <p:cNvSpPr/>
            <p:nvPr/>
          </p:nvSpPr>
          <p:spPr>
            <a:xfrm rot="5400000">
              <a:off x="3286067" y="4600718"/>
              <a:ext cx="25922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half past 10</a:t>
              </a:r>
              <a:endParaRPr lang="en-US" sz="900" b="1" dirty="0"/>
            </a:p>
          </p:txBody>
        </p:sp>
        <p:sp>
          <p:nvSpPr>
            <p:cNvPr id="33" name="Left Arrow 32"/>
            <p:cNvSpPr/>
            <p:nvPr/>
          </p:nvSpPr>
          <p:spPr>
            <a:xfrm rot="18255800">
              <a:off x="2892391" y="4519573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25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34" name="Left Arrow 33"/>
            <p:cNvSpPr/>
            <p:nvPr/>
          </p:nvSpPr>
          <p:spPr>
            <a:xfrm rot="19832625">
              <a:off x="2494048" y="4094538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20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35" name="Left Arrow 34"/>
            <p:cNvSpPr/>
            <p:nvPr/>
          </p:nvSpPr>
          <p:spPr>
            <a:xfrm>
              <a:off x="2369556" y="3630956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15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41" name="Down Ribbon 40"/>
            <p:cNvSpPr/>
            <p:nvPr/>
          </p:nvSpPr>
          <p:spPr>
            <a:xfrm rot="2168463">
              <a:off x="61239" y="5232386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15 minutes:</a:t>
              </a:r>
              <a:r>
                <a:rPr lang="tr-TR" sz="1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quarter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42" name="Down Ribbon 41"/>
            <p:cNvSpPr/>
            <p:nvPr/>
          </p:nvSpPr>
          <p:spPr>
            <a:xfrm rot="19106065">
              <a:off x="6611596" y="5185820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30 minutes: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half </a:t>
              </a:r>
              <a:r>
                <a:rPr lang="tr-TR" sz="900" b="1" dirty="0" smtClean="0">
                  <a:solidFill>
                    <a:srgbClr val="0070C0"/>
                  </a:solidFill>
                </a:rPr>
                <a:t>(an hour)</a:t>
              </a:r>
              <a:endParaRPr lang="en-US" sz="900" b="1" dirty="0">
                <a:solidFill>
                  <a:srgbClr val="0070C0"/>
                </a:solidFill>
              </a:endParaRPr>
            </a:p>
          </p:txBody>
        </p:sp>
        <p:sp>
          <p:nvSpPr>
            <p:cNvPr id="43" name="Down Ribbon 42"/>
            <p:cNvSpPr/>
            <p:nvPr/>
          </p:nvSpPr>
          <p:spPr>
            <a:xfrm rot="19106065">
              <a:off x="171114" y="1343663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60 minutes: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an hour</a:t>
              </a:r>
              <a:endParaRPr lang="en-US" sz="900" b="1" dirty="0">
                <a:solidFill>
                  <a:srgbClr val="0070C0"/>
                </a:solidFill>
              </a:endParaRPr>
            </a:p>
          </p:txBody>
        </p:sp>
        <p:sp>
          <p:nvSpPr>
            <p:cNvPr id="44" name="Down Ribbon 43"/>
            <p:cNvSpPr/>
            <p:nvPr/>
          </p:nvSpPr>
          <p:spPr>
            <a:xfrm rot="2690136">
              <a:off x="6469951" y="1376787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800" b="1" dirty="0" smtClean="0">
                  <a:solidFill>
                    <a:srgbClr val="CC0066"/>
                  </a:solidFill>
                </a:rPr>
                <a:t>p.m.: </a:t>
              </a:r>
              <a:r>
                <a:rPr lang="tr-TR" sz="800" b="1" dirty="0" smtClean="0">
                  <a:solidFill>
                    <a:srgbClr val="0070C0"/>
                  </a:solidFill>
                </a:rPr>
                <a:t>after noon</a:t>
              </a:r>
            </a:p>
            <a:p>
              <a:pPr algn="ctr"/>
              <a:r>
                <a:rPr lang="tr-TR" sz="800" b="1" dirty="0" smtClean="0">
                  <a:solidFill>
                    <a:srgbClr val="CC0066"/>
                  </a:solidFill>
                </a:rPr>
                <a:t>a.m.: </a:t>
              </a:r>
              <a:r>
                <a:rPr lang="tr-TR" sz="700" b="1" dirty="0" smtClean="0">
                  <a:solidFill>
                    <a:srgbClr val="0070C0"/>
                  </a:solidFill>
                </a:rPr>
                <a:t>before noon </a:t>
              </a:r>
              <a:endParaRPr lang="en-US" sz="800" b="1" dirty="0">
                <a:solidFill>
                  <a:srgbClr val="0070C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4067944" y="3356992"/>
              <a:ext cx="1080000" cy="1080120"/>
            </a:xfrm>
            <a:prstGeom prst="ellipse">
              <a:avLst/>
            </a:prstGeom>
            <a:blipFill>
              <a:blip r:embed="rId3" cstate="print">
                <a:lum bright="-69000"/>
              </a:blip>
              <a:stretch>
                <a:fillRect/>
              </a:stretch>
            </a:blip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b="1" dirty="0" smtClean="0"/>
                <a:t>It is</a:t>
              </a:r>
              <a:endParaRPr lang="en-US" sz="1050" b="1" dirty="0"/>
            </a:p>
          </p:txBody>
        </p:sp>
      </p:grpSp>
      <p:pic>
        <p:nvPicPr>
          <p:cNvPr id="1029" name="Picture 5" descr="C:\Users\Nihat\Desktop\Clock_Face_by_MissMinded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1"/>
            <a:ext cx="3921229" cy="3816423"/>
          </a:xfrm>
          <a:prstGeom prst="rect">
            <a:avLst/>
          </a:prstGeom>
          <a:noFill/>
        </p:spPr>
      </p:pic>
      <p:sp>
        <p:nvSpPr>
          <p:cNvPr id="39" name="Rounded Rectangle 38"/>
          <p:cNvSpPr/>
          <p:nvPr/>
        </p:nvSpPr>
        <p:spPr>
          <a:xfrm>
            <a:off x="3851920" y="4149080"/>
            <a:ext cx="4896544" cy="864096"/>
          </a:xfrm>
          <a:prstGeom prst="roundRect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What time is it?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1560" y="5301208"/>
            <a:ext cx="8136904" cy="864096"/>
          </a:xfrm>
          <a:prstGeom prst="roundRect">
            <a:avLst/>
          </a:prstGeom>
          <a:solidFill>
            <a:srgbClr val="99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It is a quarter past twelve.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Up Arrow 52"/>
          <p:cNvSpPr/>
          <p:nvPr/>
        </p:nvSpPr>
        <p:spPr>
          <a:xfrm rot="500896">
            <a:off x="2243762" y="1509687"/>
            <a:ext cx="176033" cy="1556040"/>
          </a:xfrm>
          <a:prstGeom prst="upArrow">
            <a:avLst>
              <a:gd name="adj1" fmla="val 100000"/>
              <a:gd name="adj2" fmla="val 48372"/>
            </a:avLst>
          </a:prstGeom>
          <a:solidFill>
            <a:srgbClr val="00B0F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 rot="5400000">
            <a:off x="2707416" y="1981216"/>
            <a:ext cx="200776" cy="1656184"/>
          </a:xfrm>
          <a:prstGeom prst="upArrow">
            <a:avLst>
              <a:gd name="adj1" fmla="val 100000"/>
              <a:gd name="adj2" fmla="val 48372"/>
            </a:avLst>
          </a:prstGeom>
          <a:solidFill>
            <a:srgbClr val="FF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53" grpId="0" animBg="1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2411760" y="116632"/>
            <a:ext cx="4392488" cy="576064"/>
          </a:xfrm>
          <a:prstGeom prst="roundRect">
            <a:avLst/>
          </a:prstGeom>
          <a:solidFill>
            <a:srgbClr val="99CC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THE TIME IN ENGLISH</a:t>
            </a:r>
            <a:endParaRPr lang="en-US" sz="2800" b="1" dirty="0" smtClean="0"/>
          </a:p>
        </p:txBody>
      </p:sp>
      <p:grpSp>
        <p:nvGrpSpPr>
          <p:cNvPr id="2" name="Group 31"/>
          <p:cNvGrpSpPr/>
          <p:nvPr/>
        </p:nvGrpSpPr>
        <p:grpSpPr>
          <a:xfrm>
            <a:off x="4283968" y="736569"/>
            <a:ext cx="4904942" cy="3124479"/>
            <a:chOff x="61239" y="736569"/>
            <a:chExt cx="9127671" cy="6122347"/>
          </a:xfrm>
        </p:grpSpPr>
        <p:pic>
          <p:nvPicPr>
            <p:cNvPr id="19" name="Picture 18" descr="Clock_Face_by_MissMinded copy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18249" y="1270428"/>
              <a:ext cx="5079365" cy="5130159"/>
            </a:xfrm>
            <a:prstGeom prst="rect">
              <a:avLst/>
            </a:prstGeom>
          </p:spPr>
        </p:pic>
        <p:sp>
          <p:nvSpPr>
            <p:cNvPr id="14" name="Circular Arrow 13"/>
            <p:cNvSpPr/>
            <p:nvPr/>
          </p:nvSpPr>
          <p:spPr>
            <a:xfrm rot="5400000">
              <a:off x="1490142" y="708850"/>
              <a:ext cx="6108116" cy="6192016"/>
            </a:xfrm>
            <a:prstGeom prst="circularArrow">
              <a:avLst>
                <a:gd name="adj1" fmla="val 4673"/>
                <a:gd name="adj2" fmla="val 581020"/>
                <a:gd name="adj3" fmla="val 20962298"/>
                <a:gd name="adj4" fmla="val 10881461"/>
                <a:gd name="adj5" fmla="val 5579"/>
              </a:avLst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164288" y="3212976"/>
              <a:ext cx="1476672" cy="1152128"/>
            </a:xfrm>
            <a:prstGeom prst="roundRect">
              <a:avLst>
                <a:gd name="adj" fmla="val 13004"/>
              </a:avLst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rgbClr val="FF0066"/>
                  </a:solidFill>
                </a:rPr>
                <a:t>past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20" name="Circular Arrow 19"/>
            <p:cNvSpPr/>
            <p:nvPr/>
          </p:nvSpPr>
          <p:spPr>
            <a:xfrm rot="16200000">
              <a:off x="1545743" y="694619"/>
              <a:ext cx="6108116" cy="6192016"/>
            </a:xfrm>
            <a:prstGeom prst="circularArrow">
              <a:avLst>
                <a:gd name="adj1" fmla="val 4673"/>
                <a:gd name="adj2" fmla="val 581020"/>
                <a:gd name="adj3" fmla="val 20962298"/>
                <a:gd name="adj4" fmla="val 10881461"/>
                <a:gd name="adj5" fmla="val 5579"/>
              </a:avLst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7544" y="3212976"/>
              <a:ext cx="1476672" cy="1152128"/>
            </a:xfrm>
            <a:prstGeom prst="roundRect">
              <a:avLst>
                <a:gd name="adj" fmla="val 13004"/>
              </a:avLst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rgbClr val="FF0066"/>
                  </a:solidFill>
                </a:rPr>
                <a:t>to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 rot="12723849">
              <a:off x="3051532" y="3436033"/>
              <a:ext cx="2088232" cy="36004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31" name="Right Arrow 30"/>
            <p:cNvSpPr/>
            <p:nvPr/>
          </p:nvSpPr>
          <p:spPr>
            <a:xfrm rot="13422894">
              <a:off x="3142101" y="3230307"/>
              <a:ext cx="2088232" cy="36004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4" name="Right Arrow 23"/>
            <p:cNvSpPr/>
            <p:nvPr/>
          </p:nvSpPr>
          <p:spPr>
            <a:xfrm rot="16200000">
              <a:off x="3214066" y="2759982"/>
              <a:ext cx="2736304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10 o’clock</a:t>
              </a:r>
              <a:endParaRPr lang="en-US" sz="900" b="1" dirty="0"/>
            </a:p>
          </p:txBody>
        </p:sp>
        <p:sp>
          <p:nvSpPr>
            <p:cNvPr id="25" name="Right Arrow 24"/>
            <p:cNvSpPr/>
            <p:nvPr/>
          </p:nvSpPr>
          <p:spPr>
            <a:xfrm rot="18852431">
              <a:off x="3784309" y="2882840"/>
              <a:ext cx="2707451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7 past 10</a:t>
              </a:r>
              <a:endParaRPr lang="en-US" sz="900" b="1" dirty="0"/>
            </a:p>
          </p:txBody>
        </p:sp>
        <p:sp>
          <p:nvSpPr>
            <p:cNvPr id="26" name="Right Arrow 25"/>
            <p:cNvSpPr/>
            <p:nvPr/>
          </p:nvSpPr>
          <p:spPr>
            <a:xfrm rot="20042455">
              <a:off x="4222555" y="3249146"/>
              <a:ext cx="2550774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11 past 10</a:t>
              </a:r>
              <a:endParaRPr lang="en-US" sz="900" b="1" dirty="0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4211960" y="3630956"/>
              <a:ext cx="25922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15 past 10</a:t>
              </a:r>
              <a:endParaRPr lang="en-US" sz="900" b="1" dirty="0"/>
            </a:p>
          </p:txBody>
        </p:sp>
        <p:sp>
          <p:nvSpPr>
            <p:cNvPr id="28" name="Right Arrow 27"/>
            <p:cNvSpPr/>
            <p:nvPr/>
          </p:nvSpPr>
          <p:spPr>
            <a:xfrm rot="1508571">
              <a:off x="3988065" y="4138062"/>
              <a:ext cx="26408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20 past 10</a:t>
              </a:r>
              <a:endParaRPr lang="en-US" sz="900" b="1" dirty="0"/>
            </a:p>
          </p:txBody>
        </p:sp>
        <p:sp>
          <p:nvSpPr>
            <p:cNvPr id="29" name="Right Arrow 28"/>
            <p:cNvSpPr/>
            <p:nvPr/>
          </p:nvSpPr>
          <p:spPr>
            <a:xfrm rot="3023151">
              <a:off x="3791293" y="4477313"/>
              <a:ext cx="2478587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24 past 10</a:t>
              </a:r>
              <a:endParaRPr lang="en-US" sz="900" b="1" dirty="0"/>
            </a:p>
          </p:txBody>
        </p:sp>
        <p:sp>
          <p:nvSpPr>
            <p:cNvPr id="30" name="Right Arrow 29"/>
            <p:cNvSpPr/>
            <p:nvPr/>
          </p:nvSpPr>
          <p:spPr>
            <a:xfrm rot="5400000">
              <a:off x="3286067" y="4600718"/>
              <a:ext cx="25922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half past 10</a:t>
              </a:r>
              <a:endParaRPr lang="en-US" sz="900" b="1" dirty="0"/>
            </a:p>
          </p:txBody>
        </p:sp>
        <p:sp>
          <p:nvSpPr>
            <p:cNvPr id="33" name="Left Arrow 32"/>
            <p:cNvSpPr/>
            <p:nvPr/>
          </p:nvSpPr>
          <p:spPr>
            <a:xfrm rot="18255800">
              <a:off x="2892391" y="4519573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25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34" name="Left Arrow 33"/>
            <p:cNvSpPr/>
            <p:nvPr/>
          </p:nvSpPr>
          <p:spPr>
            <a:xfrm rot="19832625">
              <a:off x="2494048" y="4094538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20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35" name="Left Arrow 34"/>
            <p:cNvSpPr/>
            <p:nvPr/>
          </p:nvSpPr>
          <p:spPr>
            <a:xfrm>
              <a:off x="2369556" y="3630956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15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41" name="Down Ribbon 40"/>
            <p:cNvSpPr/>
            <p:nvPr/>
          </p:nvSpPr>
          <p:spPr>
            <a:xfrm rot="2168463">
              <a:off x="61239" y="5232386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15 minutes:</a:t>
              </a:r>
              <a:r>
                <a:rPr lang="tr-TR" sz="1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quarter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42" name="Down Ribbon 41"/>
            <p:cNvSpPr/>
            <p:nvPr/>
          </p:nvSpPr>
          <p:spPr>
            <a:xfrm rot="19106065">
              <a:off x="6611596" y="5185820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30 minutes: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half </a:t>
              </a:r>
              <a:r>
                <a:rPr lang="tr-TR" sz="900" b="1" dirty="0" smtClean="0">
                  <a:solidFill>
                    <a:srgbClr val="0070C0"/>
                  </a:solidFill>
                </a:rPr>
                <a:t>(an hour)</a:t>
              </a:r>
              <a:endParaRPr lang="en-US" sz="900" b="1" dirty="0">
                <a:solidFill>
                  <a:srgbClr val="0070C0"/>
                </a:solidFill>
              </a:endParaRPr>
            </a:p>
          </p:txBody>
        </p:sp>
        <p:sp>
          <p:nvSpPr>
            <p:cNvPr id="43" name="Down Ribbon 42"/>
            <p:cNvSpPr/>
            <p:nvPr/>
          </p:nvSpPr>
          <p:spPr>
            <a:xfrm rot="19106065">
              <a:off x="171114" y="1343663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60 minutes: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an hour</a:t>
              </a:r>
              <a:endParaRPr lang="en-US" sz="900" b="1" dirty="0">
                <a:solidFill>
                  <a:srgbClr val="0070C0"/>
                </a:solidFill>
              </a:endParaRPr>
            </a:p>
          </p:txBody>
        </p:sp>
        <p:sp>
          <p:nvSpPr>
            <p:cNvPr id="44" name="Down Ribbon 43"/>
            <p:cNvSpPr/>
            <p:nvPr/>
          </p:nvSpPr>
          <p:spPr>
            <a:xfrm rot="2690136">
              <a:off x="6469951" y="1376787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800" b="1" dirty="0" smtClean="0">
                  <a:solidFill>
                    <a:srgbClr val="CC0066"/>
                  </a:solidFill>
                </a:rPr>
                <a:t>p.m.: </a:t>
              </a:r>
              <a:r>
                <a:rPr lang="tr-TR" sz="800" b="1" dirty="0" smtClean="0">
                  <a:solidFill>
                    <a:srgbClr val="0070C0"/>
                  </a:solidFill>
                </a:rPr>
                <a:t>after noon</a:t>
              </a:r>
            </a:p>
            <a:p>
              <a:pPr algn="ctr"/>
              <a:r>
                <a:rPr lang="tr-TR" sz="800" b="1" dirty="0" smtClean="0">
                  <a:solidFill>
                    <a:srgbClr val="CC0066"/>
                  </a:solidFill>
                </a:rPr>
                <a:t>a.m.: </a:t>
              </a:r>
              <a:r>
                <a:rPr lang="tr-TR" sz="700" b="1" dirty="0" smtClean="0">
                  <a:solidFill>
                    <a:srgbClr val="0070C0"/>
                  </a:solidFill>
                </a:rPr>
                <a:t>before noon </a:t>
              </a:r>
              <a:endParaRPr lang="en-US" sz="800" b="1" dirty="0">
                <a:solidFill>
                  <a:srgbClr val="0070C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4067944" y="3356992"/>
              <a:ext cx="1080000" cy="1080120"/>
            </a:xfrm>
            <a:prstGeom prst="ellipse">
              <a:avLst/>
            </a:prstGeom>
            <a:blipFill>
              <a:blip r:embed="rId3" cstate="print">
                <a:lum bright="-69000"/>
              </a:blip>
              <a:stretch>
                <a:fillRect/>
              </a:stretch>
            </a:blip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b="1" dirty="0" smtClean="0"/>
                <a:t>It is</a:t>
              </a:r>
              <a:endParaRPr lang="en-US" sz="1050" b="1" dirty="0"/>
            </a:p>
          </p:txBody>
        </p:sp>
      </p:grpSp>
      <p:pic>
        <p:nvPicPr>
          <p:cNvPr id="1029" name="Picture 5" descr="C:\Users\Nihat\Desktop\Clock_Face_by_MissMinded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1"/>
            <a:ext cx="3921229" cy="3816423"/>
          </a:xfrm>
          <a:prstGeom prst="rect">
            <a:avLst/>
          </a:prstGeom>
          <a:noFill/>
        </p:spPr>
      </p:pic>
      <p:sp>
        <p:nvSpPr>
          <p:cNvPr id="39" name="Rounded Rectangle 38"/>
          <p:cNvSpPr/>
          <p:nvPr/>
        </p:nvSpPr>
        <p:spPr>
          <a:xfrm>
            <a:off x="3851920" y="4149080"/>
            <a:ext cx="4896544" cy="864096"/>
          </a:xfrm>
          <a:prstGeom prst="roundRect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What time is it?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1560" y="5301208"/>
            <a:ext cx="8136904" cy="864096"/>
          </a:xfrm>
          <a:prstGeom prst="roundRect">
            <a:avLst/>
          </a:prstGeom>
          <a:solidFill>
            <a:srgbClr val="99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It is half past four.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Up Arrow 52"/>
          <p:cNvSpPr/>
          <p:nvPr/>
        </p:nvSpPr>
        <p:spPr>
          <a:xfrm rot="8333300">
            <a:off x="2520851" y="2423485"/>
            <a:ext cx="231792" cy="1556040"/>
          </a:xfrm>
          <a:prstGeom prst="upArrow">
            <a:avLst>
              <a:gd name="adj1" fmla="val 100000"/>
              <a:gd name="adj2" fmla="val 48372"/>
            </a:avLst>
          </a:prstGeom>
          <a:solidFill>
            <a:srgbClr val="00B0F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 rot="10800000">
            <a:off x="2123729" y="2492896"/>
            <a:ext cx="200776" cy="1656184"/>
          </a:xfrm>
          <a:prstGeom prst="upArrow">
            <a:avLst>
              <a:gd name="adj1" fmla="val 100000"/>
              <a:gd name="adj2" fmla="val 48372"/>
            </a:avLst>
          </a:prstGeom>
          <a:solidFill>
            <a:srgbClr val="FF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53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2411760" y="116632"/>
            <a:ext cx="4392488" cy="576064"/>
          </a:xfrm>
          <a:prstGeom prst="roundRect">
            <a:avLst/>
          </a:prstGeom>
          <a:solidFill>
            <a:srgbClr val="99CC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THE TIME IN ENGLISH</a:t>
            </a:r>
            <a:endParaRPr lang="en-US" sz="2800" b="1" dirty="0" smtClean="0"/>
          </a:p>
        </p:txBody>
      </p:sp>
      <p:grpSp>
        <p:nvGrpSpPr>
          <p:cNvPr id="2" name="Group 31"/>
          <p:cNvGrpSpPr/>
          <p:nvPr/>
        </p:nvGrpSpPr>
        <p:grpSpPr>
          <a:xfrm>
            <a:off x="4283968" y="736569"/>
            <a:ext cx="4904942" cy="3124479"/>
            <a:chOff x="61239" y="736569"/>
            <a:chExt cx="9127671" cy="6122347"/>
          </a:xfrm>
        </p:grpSpPr>
        <p:pic>
          <p:nvPicPr>
            <p:cNvPr id="19" name="Picture 18" descr="Clock_Face_by_MissMinded copy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18249" y="1270428"/>
              <a:ext cx="5079365" cy="5130159"/>
            </a:xfrm>
            <a:prstGeom prst="rect">
              <a:avLst/>
            </a:prstGeom>
          </p:spPr>
        </p:pic>
        <p:sp>
          <p:nvSpPr>
            <p:cNvPr id="14" name="Circular Arrow 13"/>
            <p:cNvSpPr/>
            <p:nvPr/>
          </p:nvSpPr>
          <p:spPr>
            <a:xfrm rot="5400000">
              <a:off x="1490142" y="708850"/>
              <a:ext cx="6108116" cy="6192016"/>
            </a:xfrm>
            <a:prstGeom prst="circularArrow">
              <a:avLst>
                <a:gd name="adj1" fmla="val 4673"/>
                <a:gd name="adj2" fmla="val 581020"/>
                <a:gd name="adj3" fmla="val 20962298"/>
                <a:gd name="adj4" fmla="val 10881461"/>
                <a:gd name="adj5" fmla="val 5579"/>
              </a:avLst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164288" y="3212976"/>
              <a:ext cx="1476672" cy="1152128"/>
            </a:xfrm>
            <a:prstGeom prst="roundRect">
              <a:avLst>
                <a:gd name="adj" fmla="val 13004"/>
              </a:avLst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rgbClr val="FF0066"/>
                  </a:solidFill>
                </a:rPr>
                <a:t>past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20" name="Circular Arrow 19"/>
            <p:cNvSpPr/>
            <p:nvPr/>
          </p:nvSpPr>
          <p:spPr>
            <a:xfrm rot="16200000">
              <a:off x="1545743" y="694619"/>
              <a:ext cx="6108116" cy="6192016"/>
            </a:xfrm>
            <a:prstGeom prst="circularArrow">
              <a:avLst>
                <a:gd name="adj1" fmla="val 4673"/>
                <a:gd name="adj2" fmla="val 581020"/>
                <a:gd name="adj3" fmla="val 20962298"/>
                <a:gd name="adj4" fmla="val 10881461"/>
                <a:gd name="adj5" fmla="val 5579"/>
              </a:avLst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7544" y="3212976"/>
              <a:ext cx="1476672" cy="1152128"/>
            </a:xfrm>
            <a:prstGeom prst="roundRect">
              <a:avLst>
                <a:gd name="adj" fmla="val 13004"/>
              </a:avLst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rgbClr val="FF0066"/>
                  </a:solidFill>
                </a:rPr>
                <a:t>to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 rot="12723849">
              <a:off x="3051532" y="3436033"/>
              <a:ext cx="2088232" cy="36004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31" name="Right Arrow 30"/>
            <p:cNvSpPr/>
            <p:nvPr/>
          </p:nvSpPr>
          <p:spPr>
            <a:xfrm rot="13422894">
              <a:off x="3142101" y="3230307"/>
              <a:ext cx="2088232" cy="36004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4" name="Right Arrow 23"/>
            <p:cNvSpPr/>
            <p:nvPr/>
          </p:nvSpPr>
          <p:spPr>
            <a:xfrm rot="16200000">
              <a:off x="3214066" y="2759982"/>
              <a:ext cx="2736304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10 o’clock</a:t>
              </a:r>
              <a:endParaRPr lang="en-US" sz="900" b="1" dirty="0"/>
            </a:p>
          </p:txBody>
        </p:sp>
        <p:sp>
          <p:nvSpPr>
            <p:cNvPr id="25" name="Right Arrow 24"/>
            <p:cNvSpPr/>
            <p:nvPr/>
          </p:nvSpPr>
          <p:spPr>
            <a:xfrm rot="18852431">
              <a:off x="3784309" y="2882840"/>
              <a:ext cx="2707451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7 past 10</a:t>
              </a:r>
              <a:endParaRPr lang="en-US" sz="900" b="1" dirty="0"/>
            </a:p>
          </p:txBody>
        </p:sp>
        <p:sp>
          <p:nvSpPr>
            <p:cNvPr id="26" name="Right Arrow 25"/>
            <p:cNvSpPr/>
            <p:nvPr/>
          </p:nvSpPr>
          <p:spPr>
            <a:xfrm rot="20042455">
              <a:off x="4222555" y="3249146"/>
              <a:ext cx="2550774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11 past 10</a:t>
              </a:r>
              <a:endParaRPr lang="en-US" sz="900" b="1" dirty="0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4211960" y="3630956"/>
              <a:ext cx="25922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15 past 10</a:t>
              </a:r>
              <a:endParaRPr lang="en-US" sz="900" b="1" dirty="0"/>
            </a:p>
          </p:txBody>
        </p:sp>
        <p:sp>
          <p:nvSpPr>
            <p:cNvPr id="28" name="Right Arrow 27"/>
            <p:cNvSpPr/>
            <p:nvPr/>
          </p:nvSpPr>
          <p:spPr>
            <a:xfrm rot="1508571">
              <a:off x="3988065" y="4138062"/>
              <a:ext cx="26408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20 past 10</a:t>
              </a:r>
              <a:endParaRPr lang="en-US" sz="900" b="1" dirty="0"/>
            </a:p>
          </p:txBody>
        </p:sp>
        <p:sp>
          <p:nvSpPr>
            <p:cNvPr id="29" name="Right Arrow 28"/>
            <p:cNvSpPr/>
            <p:nvPr/>
          </p:nvSpPr>
          <p:spPr>
            <a:xfrm rot="3023151">
              <a:off x="3791293" y="4477313"/>
              <a:ext cx="2478587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24 past 10</a:t>
              </a:r>
              <a:endParaRPr lang="en-US" sz="900" b="1" dirty="0"/>
            </a:p>
          </p:txBody>
        </p:sp>
        <p:sp>
          <p:nvSpPr>
            <p:cNvPr id="30" name="Right Arrow 29"/>
            <p:cNvSpPr/>
            <p:nvPr/>
          </p:nvSpPr>
          <p:spPr>
            <a:xfrm rot="5400000">
              <a:off x="3286067" y="4600718"/>
              <a:ext cx="25922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half past 10</a:t>
              </a:r>
              <a:endParaRPr lang="en-US" sz="900" b="1" dirty="0"/>
            </a:p>
          </p:txBody>
        </p:sp>
        <p:sp>
          <p:nvSpPr>
            <p:cNvPr id="33" name="Left Arrow 32"/>
            <p:cNvSpPr/>
            <p:nvPr/>
          </p:nvSpPr>
          <p:spPr>
            <a:xfrm rot="18255800">
              <a:off x="2892391" y="4519573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25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34" name="Left Arrow 33"/>
            <p:cNvSpPr/>
            <p:nvPr/>
          </p:nvSpPr>
          <p:spPr>
            <a:xfrm rot="19832625">
              <a:off x="2494048" y="4094538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20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35" name="Left Arrow 34"/>
            <p:cNvSpPr/>
            <p:nvPr/>
          </p:nvSpPr>
          <p:spPr>
            <a:xfrm>
              <a:off x="2369556" y="3630956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15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41" name="Down Ribbon 40"/>
            <p:cNvSpPr/>
            <p:nvPr/>
          </p:nvSpPr>
          <p:spPr>
            <a:xfrm rot="2168463">
              <a:off x="61239" y="5232386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15 minutes:</a:t>
              </a:r>
              <a:r>
                <a:rPr lang="tr-TR" sz="1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quarter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42" name="Down Ribbon 41"/>
            <p:cNvSpPr/>
            <p:nvPr/>
          </p:nvSpPr>
          <p:spPr>
            <a:xfrm rot="19106065">
              <a:off x="6611596" y="5185820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30 minutes: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half </a:t>
              </a:r>
              <a:r>
                <a:rPr lang="tr-TR" sz="900" b="1" dirty="0" smtClean="0">
                  <a:solidFill>
                    <a:srgbClr val="0070C0"/>
                  </a:solidFill>
                </a:rPr>
                <a:t>(an hour)</a:t>
              </a:r>
              <a:endParaRPr lang="en-US" sz="900" b="1" dirty="0">
                <a:solidFill>
                  <a:srgbClr val="0070C0"/>
                </a:solidFill>
              </a:endParaRPr>
            </a:p>
          </p:txBody>
        </p:sp>
        <p:sp>
          <p:nvSpPr>
            <p:cNvPr id="43" name="Down Ribbon 42"/>
            <p:cNvSpPr/>
            <p:nvPr/>
          </p:nvSpPr>
          <p:spPr>
            <a:xfrm rot="19106065">
              <a:off x="171114" y="1343663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60 minutes: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an hour</a:t>
              </a:r>
              <a:endParaRPr lang="en-US" sz="900" b="1" dirty="0">
                <a:solidFill>
                  <a:srgbClr val="0070C0"/>
                </a:solidFill>
              </a:endParaRPr>
            </a:p>
          </p:txBody>
        </p:sp>
        <p:sp>
          <p:nvSpPr>
            <p:cNvPr id="44" name="Down Ribbon 43"/>
            <p:cNvSpPr/>
            <p:nvPr/>
          </p:nvSpPr>
          <p:spPr>
            <a:xfrm rot="2690136">
              <a:off x="6469951" y="1376787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800" b="1" dirty="0" smtClean="0">
                  <a:solidFill>
                    <a:srgbClr val="CC0066"/>
                  </a:solidFill>
                </a:rPr>
                <a:t>p.m.: </a:t>
              </a:r>
              <a:r>
                <a:rPr lang="tr-TR" sz="800" b="1" dirty="0" smtClean="0">
                  <a:solidFill>
                    <a:srgbClr val="0070C0"/>
                  </a:solidFill>
                </a:rPr>
                <a:t>after noon</a:t>
              </a:r>
            </a:p>
            <a:p>
              <a:pPr algn="ctr"/>
              <a:r>
                <a:rPr lang="tr-TR" sz="800" b="1" dirty="0" smtClean="0">
                  <a:solidFill>
                    <a:srgbClr val="CC0066"/>
                  </a:solidFill>
                </a:rPr>
                <a:t>a.m.: </a:t>
              </a:r>
              <a:r>
                <a:rPr lang="tr-TR" sz="700" b="1" dirty="0" smtClean="0">
                  <a:solidFill>
                    <a:srgbClr val="0070C0"/>
                  </a:solidFill>
                </a:rPr>
                <a:t>before noon </a:t>
              </a:r>
              <a:endParaRPr lang="en-US" sz="800" b="1" dirty="0">
                <a:solidFill>
                  <a:srgbClr val="0070C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4067944" y="3356992"/>
              <a:ext cx="1080000" cy="1080120"/>
            </a:xfrm>
            <a:prstGeom prst="ellipse">
              <a:avLst/>
            </a:prstGeom>
            <a:blipFill>
              <a:blip r:embed="rId3" cstate="print">
                <a:lum bright="-69000"/>
              </a:blip>
              <a:stretch>
                <a:fillRect/>
              </a:stretch>
            </a:blip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b="1" dirty="0" smtClean="0"/>
                <a:t>It is</a:t>
              </a:r>
              <a:endParaRPr lang="en-US" sz="1050" b="1" dirty="0"/>
            </a:p>
          </p:txBody>
        </p:sp>
      </p:grpSp>
      <p:pic>
        <p:nvPicPr>
          <p:cNvPr id="1029" name="Picture 5" descr="C:\Users\Nihat\Desktop\Clock_Face_by_MissMinded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1"/>
            <a:ext cx="3921229" cy="3816423"/>
          </a:xfrm>
          <a:prstGeom prst="rect">
            <a:avLst/>
          </a:prstGeom>
          <a:noFill/>
        </p:spPr>
      </p:pic>
      <p:sp>
        <p:nvSpPr>
          <p:cNvPr id="39" name="Rounded Rectangle 38"/>
          <p:cNvSpPr/>
          <p:nvPr/>
        </p:nvSpPr>
        <p:spPr>
          <a:xfrm>
            <a:off x="3851920" y="4149080"/>
            <a:ext cx="4896544" cy="864096"/>
          </a:xfrm>
          <a:prstGeom prst="roundRect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What time is it?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1560" y="5301208"/>
            <a:ext cx="8136904" cy="864096"/>
          </a:xfrm>
          <a:prstGeom prst="roundRect">
            <a:avLst/>
          </a:prstGeom>
          <a:solidFill>
            <a:srgbClr val="99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It is twenty to three.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Up Arrow 52"/>
          <p:cNvSpPr/>
          <p:nvPr/>
        </p:nvSpPr>
        <p:spPr>
          <a:xfrm rot="5064150">
            <a:off x="2675791" y="1877742"/>
            <a:ext cx="166481" cy="1556040"/>
          </a:xfrm>
          <a:prstGeom prst="upArrow">
            <a:avLst>
              <a:gd name="adj1" fmla="val 100000"/>
              <a:gd name="adj2" fmla="val 48372"/>
            </a:avLst>
          </a:prstGeom>
          <a:solidFill>
            <a:srgbClr val="00B0F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 rot="14132360">
            <a:off x="1752833" y="2133811"/>
            <a:ext cx="209859" cy="1656184"/>
          </a:xfrm>
          <a:prstGeom prst="upArrow">
            <a:avLst>
              <a:gd name="adj1" fmla="val 100000"/>
              <a:gd name="adj2" fmla="val 48372"/>
            </a:avLst>
          </a:prstGeom>
          <a:solidFill>
            <a:srgbClr val="FF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53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2411760" y="116632"/>
            <a:ext cx="4392488" cy="576064"/>
          </a:xfrm>
          <a:prstGeom prst="roundRect">
            <a:avLst/>
          </a:prstGeom>
          <a:solidFill>
            <a:srgbClr val="99CC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THE TIME IN ENGLISH</a:t>
            </a:r>
            <a:endParaRPr lang="en-US" sz="2800" b="1" dirty="0" smtClean="0"/>
          </a:p>
        </p:txBody>
      </p:sp>
      <p:grpSp>
        <p:nvGrpSpPr>
          <p:cNvPr id="2" name="Group 31"/>
          <p:cNvGrpSpPr/>
          <p:nvPr/>
        </p:nvGrpSpPr>
        <p:grpSpPr>
          <a:xfrm>
            <a:off x="4283968" y="736569"/>
            <a:ext cx="4904942" cy="3124479"/>
            <a:chOff x="61239" y="736569"/>
            <a:chExt cx="9127671" cy="6122347"/>
          </a:xfrm>
        </p:grpSpPr>
        <p:pic>
          <p:nvPicPr>
            <p:cNvPr id="19" name="Picture 18" descr="Clock_Face_by_MissMinded copy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18249" y="1270428"/>
              <a:ext cx="5079365" cy="5130159"/>
            </a:xfrm>
            <a:prstGeom prst="rect">
              <a:avLst/>
            </a:prstGeom>
          </p:spPr>
        </p:pic>
        <p:sp>
          <p:nvSpPr>
            <p:cNvPr id="14" name="Circular Arrow 13"/>
            <p:cNvSpPr/>
            <p:nvPr/>
          </p:nvSpPr>
          <p:spPr>
            <a:xfrm rot="5400000">
              <a:off x="1490142" y="708850"/>
              <a:ext cx="6108116" cy="6192016"/>
            </a:xfrm>
            <a:prstGeom prst="circularArrow">
              <a:avLst>
                <a:gd name="adj1" fmla="val 4673"/>
                <a:gd name="adj2" fmla="val 581020"/>
                <a:gd name="adj3" fmla="val 20962298"/>
                <a:gd name="adj4" fmla="val 10881461"/>
                <a:gd name="adj5" fmla="val 5579"/>
              </a:avLst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164288" y="3212976"/>
              <a:ext cx="1476672" cy="1152128"/>
            </a:xfrm>
            <a:prstGeom prst="roundRect">
              <a:avLst>
                <a:gd name="adj" fmla="val 13004"/>
              </a:avLst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rgbClr val="FF0066"/>
                  </a:solidFill>
                </a:rPr>
                <a:t>past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20" name="Circular Arrow 19"/>
            <p:cNvSpPr/>
            <p:nvPr/>
          </p:nvSpPr>
          <p:spPr>
            <a:xfrm rot="16200000">
              <a:off x="1545743" y="694619"/>
              <a:ext cx="6108116" cy="6192016"/>
            </a:xfrm>
            <a:prstGeom prst="circularArrow">
              <a:avLst>
                <a:gd name="adj1" fmla="val 4673"/>
                <a:gd name="adj2" fmla="val 581020"/>
                <a:gd name="adj3" fmla="val 20962298"/>
                <a:gd name="adj4" fmla="val 10881461"/>
                <a:gd name="adj5" fmla="val 5579"/>
              </a:avLst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7544" y="3212976"/>
              <a:ext cx="1476672" cy="1152128"/>
            </a:xfrm>
            <a:prstGeom prst="roundRect">
              <a:avLst>
                <a:gd name="adj" fmla="val 13004"/>
              </a:avLst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rgbClr val="FF0066"/>
                  </a:solidFill>
                </a:rPr>
                <a:t>to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 rot="12723849">
              <a:off x="3051532" y="3436033"/>
              <a:ext cx="2088232" cy="36004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31" name="Right Arrow 30"/>
            <p:cNvSpPr/>
            <p:nvPr/>
          </p:nvSpPr>
          <p:spPr>
            <a:xfrm rot="13422894">
              <a:off x="3142101" y="3230307"/>
              <a:ext cx="2088232" cy="36004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4" name="Right Arrow 23"/>
            <p:cNvSpPr/>
            <p:nvPr/>
          </p:nvSpPr>
          <p:spPr>
            <a:xfrm rot="16200000">
              <a:off x="3214066" y="2759982"/>
              <a:ext cx="2736304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10 o’clock</a:t>
              </a:r>
              <a:endParaRPr lang="en-US" sz="900" b="1" dirty="0"/>
            </a:p>
          </p:txBody>
        </p:sp>
        <p:sp>
          <p:nvSpPr>
            <p:cNvPr id="25" name="Right Arrow 24"/>
            <p:cNvSpPr/>
            <p:nvPr/>
          </p:nvSpPr>
          <p:spPr>
            <a:xfrm rot="18852431">
              <a:off x="3784309" y="2882840"/>
              <a:ext cx="2707451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7 past 10</a:t>
              </a:r>
              <a:endParaRPr lang="en-US" sz="900" b="1" dirty="0"/>
            </a:p>
          </p:txBody>
        </p:sp>
        <p:sp>
          <p:nvSpPr>
            <p:cNvPr id="26" name="Right Arrow 25"/>
            <p:cNvSpPr/>
            <p:nvPr/>
          </p:nvSpPr>
          <p:spPr>
            <a:xfrm rot="20042455">
              <a:off x="4222555" y="3249146"/>
              <a:ext cx="2550774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11 past 10</a:t>
              </a:r>
              <a:endParaRPr lang="en-US" sz="900" b="1" dirty="0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4211960" y="3630956"/>
              <a:ext cx="25922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15 past 10</a:t>
              </a:r>
              <a:endParaRPr lang="en-US" sz="900" b="1" dirty="0"/>
            </a:p>
          </p:txBody>
        </p:sp>
        <p:sp>
          <p:nvSpPr>
            <p:cNvPr id="28" name="Right Arrow 27"/>
            <p:cNvSpPr/>
            <p:nvPr/>
          </p:nvSpPr>
          <p:spPr>
            <a:xfrm rot="1508571">
              <a:off x="3988065" y="4138062"/>
              <a:ext cx="26408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20 past 10</a:t>
              </a:r>
              <a:endParaRPr lang="en-US" sz="900" b="1" dirty="0"/>
            </a:p>
          </p:txBody>
        </p:sp>
        <p:sp>
          <p:nvSpPr>
            <p:cNvPr id="29" name="Right Arrow 28"/>
            <p:cNvSpPr/>
            <p:nvPr/>
          </p:nvSpPr>
          <p:spPr>
            <a:xfrm rot="3023151">
              <a:off x="3791293" y="4477313"/>
              <a:ext cx="2478587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24 past 10</a:t>
              </a:r>
              <a:endParaRPr lang="en-US" sz="900" b="1" dirty="0"/>
            </a:p>
          </p:txBody>
        </p:sp>
        <p:sp>
          <p:nvSpPr>
            <p:cNvPr id="30" name="Right Arrow 29"/>
            <p:cNvSpPr/>
            <p:nvPr/>
          </p:nvSpPr>
          <p:spPr>
            <a:xfrm rot="5400000">
              <a:off x="3286067" y="4600718"/>
              <a:ext cx="25922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half past 10</a:t>
              </a:r>
              <a:endParaRPr lang="en-US" sz="900" b="1" dirty="0"/>
            </a:p>
          </p:txBody>
        </p:sp>
        <p:sp>
          <p:nvSpPr>
            <p:cNvPr id="33" name="Left Arrow 32"/>
            <p:cNvSpPr/>
            <p:nvPr/>
          </p:nvSpPr>
          <p:spPr>
            <a:xfrm rot="18255800">
              <a:off x="2892391" y="4519573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25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34" name="Left Arrow 33"/>
            <p:cNvSpPr/>
            <p:nvPr/>
          </p:nvSpPr>
          <p:spPr>
            <a:xfrm rot="19832625">
              <a:off x="2494048" y="4094538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20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35" name="Left Arrow 34"/>
            <p:cNvSpPr/>
            <p:nvPr/>
          </p:nvSpPr>
          <p:spPr>
            <a:xfrm>
              <a:off x="2369556" y="3630956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15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41" name="Down Ribbon 40"/>
            <p:cNvSpPr/>
            <p:nvPr/>
          </p:nvSpPr>
          <p:spPr>
            <a:xfrm rot="2168463">
              <a:off x="61239" y="5232386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15 minutes:</a:t>
              </a:r>
              <a:r>
                <a:rPr lang="tr-TR" sz="1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quarter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42" name="Down Ribbon 41"/>
            <p:cNvSpPr/>
            <p:nvPr/>
          </p:nvSpPr>
          <p:spPr>
            <a:xfrm rot="19106065">
              <a:off x="6611596" y="5185820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30 minutes: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half </a:t>
              </a:r>
              <a:r>
                <a:rPr lang="tr-TR" sz="900" b="1" dirty="0" smtClean="0">
                  <a:solidFill>
                    <a:srgbClr val="0070C0"/>
                  </a:solidFill>
                </a:rPr>
                <a:t>(an hour)</a:t>
              </a:r>
              <a:endParaRPr lang="en-US" sz="900" b="1" dirty="0">
                <a:solidFill>
                  <a:srgbClr val="0070C0"/>
                </a:solidFill>
              </a:endParaRPr>
            </a:p>
          </p:txBody>
        </p:sp>
        <p:sp>
          <p:nvSpPr>
            <p:cNvPr id="43" name="Down Ribbon 42"/>
            <p:cNvSpPr/>
            <p:nvPr/>
          </p:nvSpPr>
          <p:spPr>
            <a:xfrm rot="19106065">
              <a:off x="171114" y="1343663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60 minutes: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an hour</a:t>
              </a:r>
              <a:endParaRPr lang="en-US" sz="900" b="1" dirty="0">
                <a:solidFill>
                  <a:srgbClr val="0070C0"/>
                </a:solidFill>
              </a:endParaRPr>
            </a:p>
          </p:txBody>
        </p:sp>
        <p:sp>
          <p:nvSpPr>
            <p:cNvPr id="44" name="Down Ribbon 43"/>
            <p:cNvSpPr/>
            <p:nvPr/>
          </p:nvSpPr>
          <p:spPr>
            <a:xfrm rot="2690136">
              <a:off x="6469951" y="1376787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800" b="1" dirty="0" smtClean="0">
                  <a:solidFill>
                    <a:srgbClr val="CC0066"/>
                  </a:solidFill>
                </a:rPr>
                <a:t>p.m.: </a:t>
              </a:r>
              <a:r>
                <a:rPr lang="tr-TR" sz="800" b="1" dirty="0" smtClean="0">
                  <a:solidFill>
                    <a:srgbClr val="0070C0"/>
                  </a:solidFill>
                </a:rPr>
                <a:t>after noon</a:t>
              </a:r>
            </a:p>
            <a:p>
              <a:pPr algn="ctr"/>
              <a:r>
                <a:rPr lang="tr-TR" sz="800" b="1" dirty="0" smtClean="0">
                  <a:solidFill>
                    <a:srgbClr val="CC0066"/>
                  </a:solidFill>
                </a:rPr>
                <a:t>a.m.: </a:t>
              </a:r>
              <a:r>
                <a:rPr lang="tr-TR" sz="700" b="1" dirty="0" smtClean="0">
                  <a:solidFill>
                    <a:srgbClr val="0070C0"/>
                  </a:solidFill>
                </a:rPr>
                <a:t>before noon </a:t>
              </a:r>
              <a:endParaRPr lang="en-US" sz="800" b="1" dirty="0">
                <a:solidFill>
                  <a:srgbClr val="0070C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4067944" y="3356992"/>
              <a:ext cx="1080000" cy="1080120"/>
            </a:xfrm>
            <a:prstGeom prst="ellipse">
              <a:avLst/>
            </a:prstGeom>
            <a:blipFill>
              <a:blip r:embed="rId3" cstate="print">
                <a:lum bright="-69000"/>
              </a:blip>
              <a:stretch>
                <a:fillRect/>
              </a:stretch>
            </a:blip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b="1" dirty="0" smtClean="0"/>
                <a:t>It is</a:t>
              </a:r>
              <a:endParaRPr lang="en-US" sz="1050" b="1" dirty="0"/>
            </a:p>
          </p:txBody>
        </p:sp>
      </p:grpSp>
      <p:pic>
        <p:nvPicPr>
          <p:cNvPr id="1029" name="Picture 5" descr="C:\Users\Nihat\Desktop\Clock_Face_by_MissMinded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1"/>
            <a:ext cx="3921229" cy="3816423"/>
          </a:xfrm>
          <a:prstGeom prst="rect">
            <a:avLst/>
          </a:prstGeom>
          <a:noFill/>
        </p:spPr>
      </p:pic>
      <p:sp>
        <p:nvSpPr>
          <p:cNvPr id="39" name="Rounded Rectangle 38"/>
          <p:cNvSpPr/>
          <p:nvPr/>
        </p:nvSpPr>
        <p:spPr>
          <a:xfrm>
            <a:off x="3851920" y="4149080"/>
            <a:ext cx="4896544" cy="864096"/>
          </a:xfrm>
          <a:prstGeom prst="roundRect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What time is it?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1560" y="5301208"/>
            <a:ext cx="8136904" cy="864096"/>
          </a:xfrm>
          <a:prstGeom prst="roundRect">
            <a:avLst/>
          </a:prstGeom>
          <a:solidFill>
            <a:srgbClr val="99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It is a quarter to two.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Up Arrow 52"/>
          <p:cNvSpPr/>
          <p:nvPr/>
        </p:nvSpPr>
        <p:spPr>
          <a:xfrm rot="3005381">
            <a:off x="2570589" y="1679150"/>
            <a:ext cx="258744" cy="1556040"/>
          </a:xfrm>
          <a:prstGeom prst="upArrow">
            <a:avLst>
              <a:gd name="adj1" fmla="val 100000"/>
              <a:gd name="adj2" fmla="val 48372"/>
            </a:avLst>
          </a:prstGeom>
          <a:solidFill>
            <a:srgbClr val="00B0F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 rot="16200000">
            <a:off x="1589869" y="1971437"/>
            <a:ext cx="216026" cy="1656184"/>
          </a:xfrm>
          <a:prstGeom prst="upArrow">
            <a:avLst>
              <a:gd name="adj1" fmla="val 100000"/>
              <a:gd name="adj2" fmla="val 48372"/>
            </a:avLst>
          </a:prstGeom>
          <a:solidFill>
            <a:srgbClr val="FF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53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2411760" y="116632"/>
            <a:ext cx="4392488" cy="576064"/>
          </a:xfrm>
          <a:prstGeom prst="roundRect">
            <a:avLst/>
          </a:prstGeom>
          <a:solidFill>
            <a:srgbClr val="99CC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THE TIME IN ENGLISH</a:t>
            </a:r>
            <a:endParaRPr lang="en-US" sz="2800" b="1" dirty="0" smtClean="0"/>
          </a:p>
        </p:txBody>
      </p:sp>
      <p:grpSp>
        <p:nvGrpSpPr>
          <p:cNvPr id="2" name="Group 31"/>
          <p:cNvGrpSpPr/>
          <p:nvPr/>
        </p:nvGrpSpPr>
        <p:grpSpPr>
          <a:xfrm>
            <a:off x="4283968" y="736569"/>
            <a:ext cx="4904942" cy="3124479"/>
            <a:chOff x="61239" y="736569"/>
            <a:chExt cx="9127671" cy="6122347"/>
          </a:xfrm>
        </p:grpSpPr>
        <p:pic>
          <p:nvPicPr>
            <p:cNvPr id="19" name="Picture 18" descr="Clock_Face_by_MissMinded copy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18249" y="1270428"/>
              <a:ext cx="5079365" cy="5130159"/>
            </a:xfrm>
            <a:prstGeom prst="rect">
              <a:avLst/>
            </a:prstGeom>
          </p:spPr>
        </p:pic>
        <p:sp>
          <p:nvSpPr>
            <p:cNvPr id="14" name="Circular Arrow 13"/>
            <p:cNvSpPr/>
            <p:nvPr/>
          </p:nvSpPr>
          <p:spPr>
            <a:xfrm rot="5400000">
              <a:off x="1490142" y="708850"/>
              <a:ext cx="6108116" cy="6192016"/>
            </a:xfrm>
            <a:prstGeom prst="circularArrow">
              <a:avLst>
                <a:gd name="adj1" fmla="val 4673"/>
                <a:gd name="adj2" fmla="val 581020"/>
                <a:gd name="adj3" fmla="val 20962298"/>
                <a:gd name="adj4" fmla="val 10881461"/>
                <a:gd name="adj5" fmla="val 5579"/>
              </a:avLst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164288" y="3212976"/>
              <a:ext cx="1476672" cy="1152128"/>
            </a:xfrm>
            <a:prstGeom prst="roundRect">
              <a:avLst>
                <a:gd name="adj" fmla="val 13004"/>
              </a:avLst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rgbClr val="FF0066"/>
                  </a:solidFill>
                </a:rPr>
                <a:t>past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20" name="Circular Arrow 19"/>
            <p:cNvSpPr/>
            <p:nvPr/>
          </p:nvSpPr>
          <p:spPr>
            <a:xfrm rot="16200000">
              <a:off x="1545743" y="694619"/>
              <a:ext cx="6108116" cy="6192016"/>
            </a:xfrm>
            <a:prstGeom prst="circularArrow">
              <a:avLst>
                <a:gd name="adj1" fmla="val 4673"/>
                <a:gd name="adj2" fmla="val 581020"/>
                <a:gd name="adj3" fmla="val 20962298"/>
                <a:gd name="adj4" fmla="val 10881461"/>
                <a:gd name="adj5" fmla="val 5579"/>
              </a:avLst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7544" y="3212976"/>
              <a:ext cx="1476672" cy="1152128"/>
            </a:xfrm>
            <a:prstGeom prst="roundRect">
              <a:avLst>
                <a:gd name="adj" fmla="val 13004"/>
              </a:avLst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rgbClr val="FF0066"/>
                  </a:solidFill>
                </a:rPr>
                <a:t>to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 rot="12723849">
              <a:off x="3051532" y="3436033"/>
              <a:ext cx="2088232" cy="36004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31" name="Right Arrow 30"/>
            <p:cNvSpPr/>
            <p:nvPr/>
          </p:nvSpPr>
          <p:spPr>
            <a:xfrm rot="13422894">
              <a:off x="3142101" y="3230307"/>
              <a:ext cx="2088232" cy="360040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C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4" name="Right Arrow 23"/>
            <p:cNvSpPr/>
            <p:nvPr/>
          </p:nvSpPr>
          <p:spPr>
            <a:xfrm rot="16200000">
              <a:off x="3214066" y="2759982"/>
              <a:ext cx="2736304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10 o’clock</a:t>
              </a:r>
              <a:endParaRPr lang="en-US" sz="900" b="1" dirty="0"/>
            </a:p>
          </p:txBody>
        </p:sp>
        <p:sp>
          <p:nvSpPr>
            <p:cNvPr id="25" name="Right Arrow 24"/>
            <p:cNvSpPr/>
            <p:nvPr/>
          </p:nvSpPr>
          <p:spPr>
            <a:xfrm rot="18852431">
              <a:off x="3784309" y="2882840"/>
              <a:ext cx="2707451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7 past 10</a:t>
              </a:r>
              <a:endParaRPr lang="en-US" sz="900" b="1" dirty="0"/>
            </a:p>
          </p:txBody>
        </p:sp>
        <p:sp>
          <p:nvSpPr>
            <p:cNvPr id="26" name="Right Arrow 25"/>
            <p:cNvSpPr/>
            <p:nvPr/>
          </p:nvSpPr>
          <p:spPr>
            <a:xfrm rot="20042455">
              <a:off x="4222555" y="3249146"/>
              <a:ext cx="2550774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11 past 10</a:t>
              </a:r>
              <a:endParaRPr lang="en-US" sz="900" b="1" dirty="0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4211960" y="3630956"/>
              <a:ext cx="25922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15 past 10</a:t>
              </a:r>
              <a:endParaRPr lang="en-US" sz="900" b="1" dirty="0"/>
            </a:p>
          </p:txBody>
        </p:sp>
        <p:sp>
          <p:nvSpPr>
            <p:cNvPr id="28" name="Right Arrow 27"/>
            <p:cNvSpPr/>
            <p:nvPr/>
          </p:nvSpPr>
          <p:spPr>
            <a:xfrm rot="1508571">
              <a:off x="3988065" y="4138062"/>
              <a:ext cx="26408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20 past 10</a:t>
              </a:r>
              <a:endParaRPr lang="en-US" sz="900" b="1" dirty="0"/>
            </a:p>
          </p:txBody>
        </p:sp>
        <p:sp>
          <p:nvSpPr>
            <p:cNvPr id="29" name="Right Arrow 28"/>
            <p:cNvSpPr/>
            <p:nvPr/>
          </p:nvSpPr>
          <p:spPr>
            <a:xfrm rot="3023151">
              <a:off x="3791293" y="4477313"/>
              <a:ext cx="2478587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24 past 10</a:t>
              </a:r>
              <a:endParaRPr lang="en-US" sz="900" b="1" dirty="0"/>
            </a:p>
          </p:txBody>
        </p:sp>
        <p:sp>
          <p:nvSpPr>
            <p:cNvPr id="30" name="Right Arrow 29"/>
            <p:cNvSpPr/>
            <p:nvPr/>
          </p:nvSpPr>
          <p:spPr>
            <a:xfrm rot="5400000">
              <a:off x="3286067" y="4600718"/>
              <a:ext cx="2592288" cy="392867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tr-TR" sz="900" b="1" dirty="0" smtClean="0"/>
                <a:t>half past 10</a:t>
              </a:r>
              <a:endParaRPr lang="en-US" sz="900" b="1" dirty="0"/>
            </a:p>
          </p:txBody>
        </p:sp>
        <p:sp>
          <p:nvSpPr>
            <p:cNvPr id="33" name="Left Arrow 32"/>
            <p:cNvSpPr/>
            <p:nvPr/>
          </p:nvSpPr>
          <p:spPr>
            <a:xfrm rot="18255800">
              <a:off x="2892391" y="4519573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25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34" name="Left Arrow 33"/>
            <p:cNvSpPr/>
            <p:nvPr/>
          </p:nvSpPr>
          <p:spPr>
            <a:xfrm rot="19832625">
              <a:off x="2494048" y="4094538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20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35" name="Left Arrow 34"/>
            <p:cNvSpPr/>
            <p:nvPr/>
          </p:nvSpPr>
          <p:spPr>
            <a:xfrm>
              <a:off x="2369556" y="3630956"/>
              <a:ext cx="2520280" cy="404664"/>
            </a:xfrm>
            <a:prstGeom prst="leftArrow">
              <a:avLst>
                <a:gd name="adj1" fmla="val 100000"/>
                <a:gd name="adj2" fmla="val 51954"/>
              </a:avLst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900" b="1" dirty="0" smtClean="0">
                  <a:solidFill>
                    <a:srgbClr val="FFFF00"/>
                  </a:solidFill>
                </a:rPr>
                <a:t>15 to 11</a:t>
              </a:r>
              <a:endParaRPr lang="en-US" sz="900" b="1" dirty="0">
                <a:solidFill>
                  <a:srgbClr val="FFFF00"/>
                </a:solidFill>
              </a:endParaRPr>
            </a:p>
          </p:txBody>
        </p:sp>
        <p:sp>
          <p:nvSpPr>
            <p:cNvPr id="41" name="Down Ribbon 40"/>
            <p:cNvSpPr/>
            <p:nvPr/>
          </p:nvSpPr>
          <p:spPr>
            <a:xfrm rot="2168463">
              <a:off x="61239" y="5232386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15 minutes:</a:t>
              </a:r>
              <a:r>
                <a:rPr lang="tr-TR" sz="1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quarter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42" name="Down Ribbon 41"/>
            <p:cNvSpPr/>
            <p:nvPr/>
          </p:nvSpPr>
          <p:spPr>
            <a:xfrm rot="19106065">
              <a:off x="6611596" y="5185820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30 minutes: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half </a:t>
              </a:r>
              <a:r>
                <a:rPr lang="tr-TR" sz="900" b="1" dirty="0" smtClean="0">
                  <a:solidFill>
                    <a:srgbClr val="0070C0"/>
                  </a:solidFill>
                </a:rPr>
                <a:t>(an hour)</a:t>
              </a:r>
              <a:endParaRPr lang="en-US" sz="900" b="1" dirty="0">
                <a:solidFill>
                  <a:srgbClr val="0070C0"/>
                </a:solidFill>
              </a:endParaRPr>
            </a:p>
          </p:txBody>
        </p:sp>
        <p:sp>
          <p:nvSpPr>
            <p:cNvPr id="43" name="Down Ribbon 42"/>
            <p:cNvSpPr/>
            <p:nvPr/>
          </p:nvSpPr>
          <p:spPr>
            <a:xfrm rot="19106065">
              <a:off x="171114" y="1343663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00" b="1" dirty="0" smtClean="0">
                  <a:solidFill>
                    <a:srgbClr val="CC0066"/>
                  </a:solidFill>
                </a:rPr>
                <a:t>60 minutes: </a:t>
              </a:r>
              <a:r>
                <a:rPr lang="tr-TR" sz="1000" b="1" dirty="0" smtClean="0">
                  <a:solidFill>
                    <a:srgbClr val="0070C0"/>
                  </a:solidFill>
                </a:rPr>
                <a:t>an hour</a:t>
              </a:r>
              <a:endParaRPr lang="en-US" sz="900" b="1" dirty="0">
                <a:solidFill>
                  <a:srgbClr val="0070C0"/>
                </a:solidFill>
              </a:endParaRPr>
            </a:p>
          </p:txBody>
        </p:sp>
        <p:sp>
          <p:nvSpPr>
            <p:cNvPr id="44" name="Down Ribbon 43"/>
            <p:cNvSpPr/>
            <p:nvPr/>
          </p:nvSpPr>
          <p:spPr>
            <a:xfrm rot="2690136">
              <a:off x="6469951" y="1376787"/>
              <a:ext cx="2577314" cy="1048597"/>
            </a:xfrm>
            <a:prstGeom prst="ribbon">
              <a:avLst>
                <a:gd name="adj1" fmla="val 19951"/>
                <a:gd name="adj2" fmla="val 72717"/>
              </a:avLst>
            </a:prstGeom>
            <a:solidFill>
              <a:srgbClr val="FFFF00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800" b="1" dirty="0" smtClean="0">
                  <a:solidFill>
                    <a:srgbClr val="CC0066"/>
                  </a:solidFill>
                </a:rPr>
                <a:t>p.m.: </a:t>
              </a:r>
              <a:r>
                <a:rPr lang="tr-TR" sz="800" b="1" dirty="0" smtClean="0">
                  <a:solidFill>
                    <a:srgbClr val="0070C0"/>
                  </a:solidFill>
                </a:rPr>
                <a:t>after noon</a:t>
              </a:r>
            </a:p>
            <a:p>
              <a:pPr algn="ctr"/>
              <a:r>
                <a:rPr lang="tr-TR" sz="800" b="1" dirty="0" smtClean="0">
                  <a:solidFill>
                    <a:srgbClr val="CC0066"/>
                  </a:solidFill>
                </a:rPr>
                <a:t>a.m.: </a:t>
              </a:r>
              <a:r>
                <a:rPr lang="tr-TR" sz="700" b="1" dirty="0" smtClean="0">
                  <a:solidFill>
                    <a:srgbClr val="0070C0"/>
                  </a:solidFill>
                </a:rPr>
                <a:t>before noon </a:t>
              </a:r>
              <a:endParaRPr lang="en-US" sz="800" b="1" dirty="0">
                <a:solidFill>
                  <a:srgbClr val="0070C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4067944" y="3356992"/>
              <a:ext cx="1080000" cy="1080120"/>
            </a:xfrm>
            <a:prstGeom prst="ellipse">
              <a:avLst/>
            </a:prstGeom>
            <a:blipFill>
              <a:blip r:embed="rId3" cstate="print">
                <a:lum bright="-69000"/>
              </a:blip>
              <a:stretch>
                <a:fillRect/>
              </a:stretch>
            </a:blip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b="1" dirty="0" smtClean="0"/>
                <a:t>It is</a:t>
              </a:r>
              <a:endParaRPr lang="en-US" sz="1050" b="1" dirty="0"/>
            </a:p>
          </p:txBody>
        </p:sp>
      </p:grpSp>
      <p:pic>
        <p:nvPicPr>
          <p:cNvPr id="1029" name="Picture 5" descr="C:\Users\Nihat\Desktop\Clock_Face_by_MissMinded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1"/>
            <a:ext cx="3921229" cy="3816423"/>
          </a:xfrm>
          <a:prstGeom prst="rect">
            <a:avLst/>
          </a:prstGeom>
          <a:noFill/>
        </p:spPr>
      </p:pic>
      <p:sp>
        <p:nvSpPr>
          <p:cNvPr id="39" name="Rounded Rectangle 38"/>
          <p:cNvSpPr/>
          <p:nvPr/>
        </p:nvSpPr>
        <p:spPr>
          <a:xfrm>
            <a:off x="3851920" y="4149080"/>
            <a:ext cx="4896544" cy="864096"/>
          </a:xfrm>
          <a:prstGeom prst="roundRect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What time is it?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1560" y="5301208"/>
            <a:ext cx="8136904" cy="864096"/>
          </a:xfrm>
          <a:prstGeom prst="roundRect">
            <a:avLst/>
          </a:prstGeom>
          <a:solidFill>
            <a:srgbClr val="99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It is seven to eight.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Up Arrow 52"/>
          <p:cNvSpPr/>
          <p:nvPr/>
        </p:nvSpPr>
        <p:spPr>
          <a:xfrm rot="14090780">
            <a:off x="1791848" y="2223789"/>
            <a:ext cx="229074" cy="1556040"/>
          </a:xfrm>
          <a:prstGeom prst="upArrow">
            <a:avLst>
              <a:gd name="adj1" fmla="val 100000"/>
              <a:gd name="adj2" fmla="val 48372"/>
            </a:avLst>
          </a:prstGeom>
          <a:solidFill>
            <a:srgbClr val="00B0F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 rot="18547170">
            <a:off x="1854017" y="1631516"/>
            <a:ext cx="202598" cy="1656184"/>
          </a:xfrm>
          <a:prstGeom prst="upArrow">
            <a:avLst>
              <a:gd name="adj1" fmla="val 100000"/>
              <a:gd name="adj2" fmla="val 48372"/>
            </a:avLst>
          </a:prstGeom>
          <a:solidFill>
            <a:srgbClr val="FF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53" grpId="0" animBg="1"/>
      <p:bldP spid="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593</Words>
  <Application>Microsoft Office PowerPoint</Application>
  <PresentationFormat>On-screen Show (4:3)</PresentationFormat>
  <Paragraphs>172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Nihat KASIM</dc:creator>
  <cp:lastModifiedBy>Nihat KASIM</cp:lastModifiedBy>
  <cp:revision>27</cp:revision>
  <dcterms:created xsi:type="dcterms:W3CDTF">2014-05-02T10:46:00Z</dcterms:created>
  <dcterms:modified xsi:type="dcterms:W3CDTF">2014-05-03T17:38:27Z</dcterms:modified>
</cp:coreProperties>
</file>