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2EFDAB4-AD2B-4B59-8F23-22A78050DF95}" type="datetimeFigureOut">
              <a:rPr lang="ru-RU" smtClean="0"/>
              <a:pPr/>
              <a:t>08.10.2016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8D5FE3-5C22-40DE-9E41-0F552BB40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28604"/>
            <a:ext cx="8305800" cy="1928826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/>
              <a:t/>
            </a:r>
            <a:br>
              <a:rPr lang="ru-RU" sz="4000" i="1" dirty="0" smtClean="0"/>
            </a:br>
            <a:r>
              <a:rPr lang="ru-RU" sz="5300" i="1" dirty="0" smtClean="0">
                <a:solidFill>
                  <a:srgbClr val="92D050"/>
                </a:solidFill>
              </a:rPr>
              <a:t>Угол.</a:t>
            </a:r>
            <a:br>
              <a:rPr lang="ru-RU" sz="5300" i="1" dirty="0" smtClean="0">
                <a:solidFill>
                  <a:srgbClr val="92D050"/>
                </a:solidFill>
              </a:rPr>
            </a:br>
            <a:r>
              <a:rPr lang="ru-RU" sz="5300" i="1" dirty="0" smtClean="0">
                <a:solidFill>
                  <a:srgbClr val="92D050"/>
                </a:solidFill>
              </a:rPr>
              <a:t>Треугольник.</a:t>
            </a:r>
            <a:br>
              <a:rPr lang="ru-RU" sz="5300" i="1" dirty="0" smtClean="0">
                <a:solidFill>
                  <a:srgbClr val="92D050"/>
                </a:solidFill>
              </a:rPr>
            </a:br>
            <a:r>
              <a:rPr lang="ru-RU" sz="5300" i="1" dirty="0" smtClean="0">
                <a:solidFill>
                  <a:srgbClr val="92D050"/>
                </a:solidFill>
              </a:rPr>
              <a:t>Четырехугольник.</a:t>
            </a:r>
            <a:endParaRPr lang="ru-RU" sz="5300" i="1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986614" cy="295482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2000" dirty="0" smtClean="0">
                <a:solidFill>
                  <a:schemeClr val="accent3"/>
                </a:solidFill>
              </a:rPr>
              <a:t>УРОК – СКАЗКА</a:t>
            </a:r>
          </a:p>
          <a:p>
            <a:pPr algn="r"/>
            <a:r>
              <a:rPr lang="ru-RU" sz="2000" dirty="0" smtClean="0">
                <a:solidFill>
                  <a:schemeClr val="accent3"/>
                </a:solidFill>
              </a:rPr>
              <a:t>5 класс</a:t>
            </a:r>
          </a:p>
          <a:p>
            <a:pPr algn="r"/>
            <a:endParaRPr lang="ru-RU" sz="2000" dirty="0" smtClean="0"/>
          </a:p>
          <a:p>
            <a:pPr algn="r"/>
            <a:endParaRPr lang="ru-RU" sz="2000" dirty="0" smtClean="0"/>
          </a:p>
          <a:p>
            <a:pPr algn="r"/>
            <a:endParaRPr lang="ru-RU" sz="2000" dirty="0" smtClean="0"/>
          </a:p>
          <a:p>
            <a:pPr algn="r"/>
            <a:r>
              <a:rPr lang="ru-RU" sz="2000" dirty="0" smtClean="0"/>
              <a:t>Кравченко Юлия Анатольевна</a:t>
            </a:r>
          </a:p>
          <a:p>
            <a:pPr algn="r"/>
            <a:r>
              <a:rPr lang="ru-RU" sz="2000" dirty="0" smtClean="0"/>
              <a:t>МАОУ «СШ </a:t>
            </a:r>
            <a:r>
              <a:rPr lang="ru-RU" sz="2000" dirty="0" smtClean="0"/>
              <a:t>«Успех»</a:t>
            </a:r>
          </a:p>
          <a:p>
            <a:pPr algn="r"/>
            <a:r>
              <a:rPr lang="ru-RU" sz="2000" dirty="0" smtClean="0"/>
              <a:t>г. Хабаровск</a:t>
            </a:r>
          </a:p>
          <a:p>
            <a:pPr algn="r"/>
            <a:endParaRPr lang="ru-RU" sz="2000" dirty="0" smtClean="0"/>
          </a:p>
          <a:p>
            <a:pPr algn="r"/>
            <a:r>
              <a:rPr lang="ru-RU" sz="2000" dirty="0" smtClean="0"/>
              <a:t>         </a:t>
            </a:r>
            <a:endParaRPr lang="ru-RU" sz="2000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000100" y="2786058"/>
            <a:ext cx="1643074" cy="3071834"/>
          </a:xfrm>
          <a:prstGeom prst="triangl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2071670" y="3286124"/>
            <a:ext cx="2786082" cy="2500330"/>
          </a:xfrm>
          <a:prstGeom prst="parallelogram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57422" y="3571876"/>
            <a:ext cx="2786082" cy="1928826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107389" y="3607595"/>
            <a:ext cx="285752" cy="214314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535753" y="4607727"/>
            <a:ext cx="857256" cy="78581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i="1" dirty="0" smtClean="0">
                <a:solidFill>
                  <a:srgbClr val="92D050"/>
                </a:solidFill>
              </a:rPr>
              <a:t>IV</a:t>
            </a:r>
            <a:endParaRPr lang="ru-RU" sz="4800" i="1" dirty="0">
              <a:solidFill>
                <a:srgbClr val="92D05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sz="2400" dirty="0" smtClean="0">
                <a:solidFill>
                  <a:srgbClr val="FFC000"/>
                </a:solidFill>
              </a:rPr>
              <a:t>	Дружно взялись Иван-царевич и его воины за работу, решили задачи, громко произнесли ответы, замки упали, двери подземелья открылись.</a:t>
            </a:r>
          </a:p>
          <a:p>
            <a:pPr>
              <a:buNone/>
            </a:pPr>
            <a:endParaRPr lang="ru-RU" sz="24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FFC000"/>
                </a:solidFill>
              </a:rPr>
              <a:t>	Добрались они до Кощеева дворца, а на воротах задачи…</a:t>
            </a:r>
            <a:endParaRPr lang="ru-RU" sz="2400" dirty="0">
              <a:solidFill>
                <a:srgbClr val="FFC000"/>
              </a:solidFill>
            </a:endParaRPr>
          </a:p>
        </p:txBody>
      </p:sp>
      <p:pic>
        <p:nvPicPr>
          <p:cNvPr id="4098" name="Picture 2" descr="C:\Users\семья\Documents\i (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14290"/>
            <a:ext cx="3190884" cy="1857378"/>
          </a:xfrm>
          <a:prstGeom prst="rect">
            <a:avLst/>
          </a:prstGeom>
          <a:noFill/>
        </p:spPr>
      </p:pic>
      <p:pic>
        <p:nvPicPr>
          <p:cNvPr id="4099" name="Picture 3" descr="C:\Users\семья\Documents\i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5000636"/>
            <a:ext cx="3357586" cy="1756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900" i="1" dirty="0" smtClean="0">
                <a:solidFill>
                  <a:srgbClr val="92D050"/>
                </a:solidFill>
              </a:rPr>
              <a:t>ЗАДАНИЕ 5</a:t>
            </a:r>
            <a:br>
              <a:rPr lang="ru-RU" sz="4900" i="1" dirty="0" smtClean="0">
                <a:solidFill>
                  <a:srgbClr val="92D050"/>
                </a:solidFill>
              </a:rPr>
            </a:br>
            <a:r>
              <a:rPr lang="ru-RU" sz="2700" i="1" dirty="0" smtClean="0">
                <a:solidFill>
                  <a:srgbClr val="92D050"/>
                </a:solidFill>
              </a:rPr>
              <a:t>Решить задачи</a:t>
            </a:r>
            <a:r>
              <a:rPr lang="ru-RU" sz="3100" i="1" dirty="0" smtClean="0"/>
              <a:t/>
            </a:r>
            <a:br>
              <a:rPr lang="ru-RU" sz="3100" i="1" dirty="0" smtClean="0"/>
            </a:br>
            <a:endParaRPr lang="ru-RU" sz="31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1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2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	Найти периметр и площадь прямоугольника, одна сторона которого 12см, а другая в четыре раза больше.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Найти периметр и площадь прямоугольника, одна сторона которого 56см, а другая в четыре раза меньше.</a:t>
            </a:r>
            <a:endParaRPr lang="ru-RU" dirty="0"/>
          </a:p>
        </p:txBody>
      </p:sp>
      <p:pic>
        <p:nvPicPr>
          <p:cNvPr id="5122" name="Picture 2" descr="C:\Users\семья\Documents\i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42852"/>
            <a:ext cx="14763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емья\Documents\i 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71414"/>
            <a:ext cx="3857652" cy="2654348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400" b="1" i="1" dirty="0" smtClean="0"/>
              <a:t>	</a:t>
            </a:r>
            <a:r>
              <a:rPr lang="ru-RU" sz="2400" b="1" i="1" dirty="0" smtClean="0">
                <a:solidFill>
                  <a:srgbClr val="FFC000"/>
                </a:solidFill>
              </a:rPr>
              <a:t>Решили воины и эти задачи, открылись ворота, победили они Кощея Бессмертного, освободили Елену Прекрасную и в тот же день сыграли свадьбу.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FFC000"/>
                </a:solidFill>
              </a:rPr>
              <a:t>	Проведал Иван-царевич вместе с Еленой сестриц, вернулись домой и стали жить-поживать, добра наживать!!!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92D050"/>
                </a:solidFill>
              </a:rPr>
              <a:t>Тут и сказки конец, а кто хорошо решал, тот МОЛОДЕЦ!!!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800" i="1" dirty="0" smtClean="0">
                <a:solidFill>
                  <a:srgbClr val="92D050"/>
                </a:solidFill>
              </a:rPr>
              <a:t>ЦЕЛЬ:</a:t>
            </a:r>
            <a:endParaRPr lang="ru-RU" sz="4800" i="1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- обобщить и закрепить формулы периметра и площади, навыки построений и вычислений;</a:t>
            </a: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- привить аккуратность и точность измерений и построений.</a:t>
            </a:r>
          </a:p>
          <a:p>
            <a:pPr>
              <a:buNone/>
            </a:pPr>
            <a:endParaRPr lang="ru-RU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C000"/>
                </a:solidFill>
              </a:rPr>
              <a:t>     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                                          </a:t>
            </a:r>
            <a:r>
              <a:rPr lang="en-US" b="1" i="1" dirty="0" smtClean="0">
                <a:solidFill>
                  <a:schemeClr val="accent1"/>
                </a:solidFill>
              </a:rPr>
              <a:t>“</a:t>
            </a:r>
            <a:r>
              <a:rPr lang="ru-RU" b="1" i="1" dirty="0" smtClean="0">
                <a:solidFill>
                  <a:schemeClr val="accent1"/>
                </a:solidFill>
              </a:rPr>
              <a:t>Мы, играя, проверяем,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1"/>
                </a:solidFill>
              </a:rPr>
              <a:t>                                        что умеем и что знаем</a:t>
            </a:r>
            <a:r>
              <a:rPr lang="en-US" b="1" i="1" dirty="0" smtClean="0">
                <a:solidFill>
                  <a:schemeClr val="accent1"/>
                </a:solidFill>
              </a:rPr>
              <a:t>”</a:t>
            </a:r>
            <a:r>
              <a:rPr lang="ru-RU" dirty="0" smtClean="0">
                <a:solidFill>
                  <a:srgbClr val="FFC000"/>
                </a:solidFill>
              </a:rPr>
              <a:t>    </a:t>
            </a:r>
          </a:p>
          <a:p>
            <a:pPr>
              <a:buNone/>
            </a:pPr>
            <a:endParaRPr lang="ru-RU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FFC000"/>
                </a:solidFill>
              </a:rPr>
              <a:t>                                                                   Разбиваемся на две дружины </a:t>
            </a:r>
            <a:r>
              <a:rPr lang="ru-RU" dirty="0" smtClean="0">
                <a:solidFill>
                  <a:srgbClr val="FFC000"/>
                </a:solidFill>
              </a:rPr>
              <a:t>     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семья\Documents\i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714752"/>
            <a:ext cx="2886571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i="1" dirty="0" smtClean="0">
                <a:solidFill>
                  <a:srgbClr val="92D050"/>
                </a:solidFill>
              </a:rPr>
              <a:t>I</a:t>
            </a:r>
            <a:endParaRPr lang="ru-RU" sz="4800" i="1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rgbClr val="FFC000"/>
                </a:solidFill>
              </a:rPr>
              <a:t>В некотором царстве, в некотором государстве жил-был Иван-царевич. И было у него три сестры: Мария, Анна и Ольга. Отец и мать у них умерли. Выросли сестры и отдал их Иван-царевич замуж за царей Медного, Серебряного и Золотого царства. Целый год он не виделся с сестрами, соскучился и решил их навестить. По дороге повстречал он Елену Прекрасную, полюбили они друг друга. Но злой Кощей Бессмертный похитил Елену Прекрасную.</a:t>
            </a:r>
          </a:p>
          <a:p>
            <a:pPr algn="just">
              <a:buNone/>
            </a:pPr>
            <a:endParaRPr lang="ru-RU" sz="2000" dirty="0" smtClean="0">
              <a:solidFill>
                <a:srgbClr val="FFC000"/>
              </a:solidFill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FFC000"/>
                </a:solidFill>
              </a:rPr>
              <a:t>	Взял Иван-царевич верных своих воинов и поехал выручать любимую. Доехали они до реки, видят огромный камень загородил дорогу на мост. А на камне задачи.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семья\Documents\i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68998"/>
            <a:ext cx="5357850" cy="2752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800" i="1" dirty="0" smtClean="0">
                <a:solidFill>
                  <a:srgbClr val="92D050"/>
                </a:solidFill>
              </a:rPr>
              <a:t>ЗАДАНИЕ 1</a:t>
            </a:r>
            <a:br>
              <a:rPr lang="ru-RU" sz="4800" i="1" dirty="0" smtClean="0">
                <a:solidFill>
                  <a:srgbClr val="92D050"/>
                </a:solidFill>
              </a:rPr>
            </a:br>
            <a:r>
              <a:rPr lang="ru-RU" sz="3200" i="1" dirty="0" smtClean="0">
                <a:solidFill>
                  <a:srgbClr val="92D050"/>
                </a:solidFill>
              </a:rPr>
              <a:t>Записать названия всех углов.</a:t>
            </a:r>
            <a:endParaRPr lang="ru-RU" sz="4800" i="1" dirty="0">
              <a:solidFill>
                <a:srgbClr val="92D05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</a:t>
            </a:r>
            <a:r>
              <a:rPr lang="en-US" dirty="0" smtClean="0">
                <a:solidFill>
                  <a:srgbClr val="FFC000"/>
                </a:solidFill>
              </a:rPr>
              <a:t>I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</a:t>
            </a:r>
            <a:r>
              <a:rPr lang="en-US" dirty="0" smtClean="0">
                <a:solidFill>
                  <a:srgbClr val="FFC000"/>
                </a:solidFill>
              </a:rPr>
              <a:t>II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</a:rPr>
              <a:t>А</a:t>
            </a:r>
            <a:r>
              <a:rPr lang="ru-RU" sz="2000" dirty="0" smtClean="0"/>
              <a:t>                          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</a:rPr>
              <a:t>В</a:t>
            </a:r>
            <a:r>
              <a:rPr lang="ru-RU" sz="2000" dirty="0" smtClean="0"/>
              <a:t>       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ru-RU" sz="2000" dirty="0" smtClean="0"/>
              <a:t>                          </a:t>
            </a:r>
            <a:r>
              <a:rPr lang="en-US" sz="2000" dirty="0" smtClean="0"/>
              <a:t>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C</a:t>
            </a:r>
            <a:r>
              <a:rPr lang="en-US" sz="2000" dirty="0" smtClean="0"/>
              <a:t>  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F</a:t>
            </a:r>
            <a:r>
              <a:rPr lang="en-US" sz="2000" dirty="0" smtClean="0"/>
              <a:t>                         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N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M</a:t>
            </a:r>
          </a:p>
          <a:p>
            <a:pPr>
              <a:buNone/>
            </a:pPr>
            <a:r>
              <a:rPr lang="en-US" sz="2000" dirty="0" smtClean="0"/>
              <a:t>       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S </a:t>
            </a:r>
            <a:r>
              <a:rPr lang="en-US" sz="2000" dirty="0" smtClean="0"/>
              <a:t>                   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n>
                  <a:solidFill>
                    <a:sysClr val="windowText" lastClr="000000"/>
                  </a:solidFill>
                </a:ln>
              </a:rPr>
              <a:t>     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D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E </a:t>
            </a:r>
            <a:r>
              <a:rPr lang="en-US" sz="2000" dirty="0" smtClean="0"/>
              <a:t>            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K</a:t>
            </a:r>
            <a:r>
              <a:rPr lang="en-US" sz="2000" dirty="0" smtClean="0"/>
              <a:t>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O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      P</a:t>
            </a:r>
            <a:r>
              <a:rPr lang="en-US" sz="2000" dirty="0" smtClean="0"/>
              <a:t>                              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L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                          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H</a:t>
            </a:r>
          </a:p>
          <a:p>
            <a:pPr>
              <a:buNone/>
            </a:pPr>
            <a:r>
              <a:rPr lang="en-US" sz="2000" dirty="0" smtClean="0"/>
              <a:t>                              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</a:rPr>
              <a:t>T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3074" name="Picture 2" descr="C:\Users\семья\Documents\i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4702" y="142852"/>
            <a:ext cx="1402566" cy="1357322"/>
          </a:xfrm>
          <a:prstGeom prst="rect">
            <a:avLst/>
          </a:prstGeom>
          <a:noFill/>
        </p:spPr>
      </p:pic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392877" y="2821777"/>
            <a:ext cx="1357322" cy="8572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500166" y="3929066"/>
            <a:ext cx="1714512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1393009" y="2750339"/>
            <a:ext cx="1285884" cy="10715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5143504" y="2714620"/>
            <a:ext cx="1500198" cy="1143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643702" y="2714620"/>
            <a:ext cx="1714512" cy="12144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6179355" y="3250405"/>
            <a:ext cx="1285884" cy="3571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142976" y="4714884"/>
            <a:ext cx="2500330" cy="7143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0800000" flipV="1">
            <a:off x="2000232" y="4786322"/>
            <a:ext cx="1643074" cy="114300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0800000" flipV="1">
            <a:off x="1214414" y="4786322"/>
            <a:ext cx="2428892" cy="6429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357818" y="4572008"/>
            <a:ext cx="3071834" cy="3571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5322099" y="4607727"/>
            <a:ext cx="1500198" cy="14287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357818" y="4572008"/>
            <a:ext cx="2571768" cy="100013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800" i="1" dirty="0" smtClean="0">
                <a:solidFill>
                  <a:srgbClr val="92D050"/>
                </a:solidFill>
              </a:rPr>
              <a:t>ЗАДАНИЕ 2</a:t>
            </a:r>
            <a:br>
              <a:rPr lang="ru-RU" sz="4800" i="1" dirty="0" smtClean="0">
                <a:solidFill>
                  <a:srgbClr val="92D050"/>
                </a:solidFill>
              </a:rPr>
            </a:br>
            <a:r>
              <a:rPr lang="ru-RU" sz="3100" i="1" dirty="0" smtClean="0">
                <a:solidFill>
                  <a:srgbClr val="92D050"/>
                </a:solidFill>
              </a:rPr>
              <a:t>Построить углы.</a:t>
            </a:r>
            <a:endParaRPr lang="ru-RU" sz="3100" i="1" dirty="0">
              <a:solidFill>
                <a:srgbClr val="92D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</a:t>
            </a:r>
            <a:r>
              <a:rPr lang="en-US" dirty="0" smtClean="0">
                <a:solidFill>
                  <a:srgbClr val="FFC000"/>
                </a:solidFill>
              </a:rPr>
              <a:t>I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</a:t>
            </a:r>
            <a:r>
              <a:rPr lang="en-US" dirty="0" smtClean="0">
                <a:solidFill>
                  <a:srgbClr val="FFC000"/>
                </a:solidFill>
              </a:rPr>
              <a:t>II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АВО = 152</a:t>
            </a:r>
            <a:r>
              <a:rPr lang="en-US" baseline="30000" dirty="0" smtClean="0"/>
              <a:t>0</a:t>
            </a:r>
            <a:endParaRPr lang="en-US" dirty="0" smtClean="0"/>
          </a:p>
          <a:p>
            <a:pPr>
              <a:buNone/>
            </a:pPr>
            <a:r>
              <a:rPr lang="en-US" baseline="30000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  MNR</a:t>
            </a:r>
            <a:r>
              <a:rPr lang="ru-RU" dirty="0" smtClean="0"/>
              <a:t> = </a:t>
            </a:r>
            <a:r>
              <a:rPr lang="en-US" dirty="0" smtClean="0"/>
              <a:t>80</a:t>
            </a:r>
            <a:r>
              <a:rPr lang="ru-RU" baseline="30000" dirty="0" smtClean="0"/>
              <a:t>0</a:t>
            </a:r>
            <a:endParaRPr lang="ru-RU" dirty="0" smtClean="0"/>
          </a:p>
          <a:p>
            <a:pPr>
              <a:buNone/>
            </a:pPr>
            <a:r>
              <a:rPr lang="en-US" baseline="30000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  CDF</a:t>
            </a:r>
            <a:r>
              <a:rPr lang="ru-RU" dirty="0" smtClean="0"/>
              <a:t> = </a:t>
            </a:r>
            <a:r>
              <a:rPr lang="en-US" dirty="0" smtClean="0"/>
              <a:t>65</a:t>
            </a:r>
            <a:r>
              <a:rPr lang="ru-RU" baseline="30000" dirty="0" smtClean="0"/>
              <a:t>0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KEL = 125</a:t>
            </a:r>
            <a:r>
              <a:rPr lang="en-US" baseline="30000" dirty="0" smtClean="0"/>
              <a:t>0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en-US" baseline="30000" dirty="0" smtClean="0"/>
              <a:t> 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  PNV</a:t>
            </a:r>
            <a:r>
              <a:rPr lang="ru-RU" dirty="0" smtClean="0"/>
              <a:t> = </a:t>
            </a:r>
            <a:r>
              <a:rPr lang="en-US" dirty="0" smtClean="0"/>
              <a:t>140</a:t>
            </a:r>
            <a:r>
              <a:rPr lang="ru-RU" baseline="30000" dirty="0" smtClean="0"/>
              <a:t>0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en-US" baseline="30000" dirty="0" smtClean="0"/>
              <a:t> </a:t>
            </a: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      QSC</a:t>
            </a:r>
            <a:r>
              <a:rPr lang="ru-RU" dirty="0" smtClean="0"/>
              <a:t> = </a:t>
            </a:r>
            <a:r>
              <a:rPr lang="en-US" dirty="0" smtClean="0"/>
              <a:t>75</a:t>
            </a:r>
            <a:r>
              <a:rPr lang="ru-RU" baseline="30000" dirty="0" smtClean="0"/>
              <a:t>0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i="1" dirty="0" smtClean="0">
                <a:solidFill>
                  <a:srgbClr val="92D050"/>
                </a:solidFill>
              </a:rPr>
              <a:t>Решены задачи правильно, </a:t>
            </a:r>
          </a:p>
          <a:p>
            <a:pPr>
              <a:buNone/>
            </a:pPr>
            <a:r>
              <a:rPr lang="ru-RU" i="1" dirty="0" smtClean="0">
                <a:solidFill>
                  <a:srgbClr val="92D050"/>
                </a:solidFill>
              </a:rPr>
              <a:t>сдвинется камень</a:t>
            </a:r>
            <a:r>
              <a:rPr lang="en-US" dirty="0" smtClean="0">
                <a:solidFill>
                  <a:srgbClr val="92D050"/>
                </a:solidFill>
              </a:rPr>
              <a:t> </a:t>
            </a:r>
            <a:r>
              <a:rPr lang="ru-RU" i="1" dirty="0" smtClean="0">
                <a:solidFill>
                  <a:srgbClr val="92D050"/>
                </a:solidFill>
              </a:rPr>
              <a:t>и </a:t>
            </a:r>
          </a:p>
          <a:p>
            <a:pPr>
              <a:buNone/>
            </a:pPr>
            <a:r>
              <a:rPr lang="ru-RU" i="1" dirty="0" smtClean="0">
                <a:solidFill>
                  <a:srgbClr val="92D050"/>
                </a:solidFill>
              </a:rPr>
              <a:t>освободиться дорога на мост.</a:t>
            </a:r>
            <a:endParaRPr lang="ru-RU" dirty="0">
              <a:solidFill>
                <a:srgbClr val="92D05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928662" y="2928934"/>
            <a:ext cx="142876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28662" y="3071810"/>
            <a:ext cx="2143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821505" y="3821909"/>
            <a:ext cx="214314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57224" y="4000504"/>
            <a:ext cx="2143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750067" y="4679165"/>
            <a:ext cx="285752" cy="214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85786" y="4929198"/>
            <a:ext cx="35719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4893471" y="2893215"/>
            <a:ext cx="285752" cy="214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929190" y="3143248"/>
            <a:ext cx="28575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5036347" y="3821909"/>
            <a:ext cx="214314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072066" y="4000504"/>
            <a:ext cx="2143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4929190" y="4500570"/>
            <a:ext cx="214314" cy="214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29190" y="4714884"/>
            <a:ext cx="35719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семья\Documents\i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42852"/>
            <a:ext cx="14763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i="1" dirty="0" smtClean="0">
                <a:solidFill>
                  <a:srgbClr val="92D050"/>
                </a:solidFill>
              </a:rPr>
              <a:t>II</a:t>
            </a:r>
            <a:endParaRPr lang="ru-RU" sz="4800" i="1" dirty="0">
              <a:solidFill>
                <a:srgbClr val="92D05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rgbClr val="FFC000"/>
                </a:solidFill>
              </a:rPr>
              <a:t>Долго они ехали по лесу, пока не привела их дорога к избушке Бабы-Яги. Давно она враждовала с Кощеем, поэтому и согласилась помочь Ивану-царевичу, но только в том случае, если его воины решат задачи, написанные на стенах ее избушки.</a:t>
            </a:r>
            <a:endParaRPr lang="ru-RU" sz="2000" dirty="0">
              <a:solidFill>
                <a:srgbClr val="FFC000"/>
              </a:solidFill>
            </a:endParaRPr>
          </a:p>
        </p:txBody>
      </p:sp>
      <p:pic>
        <p:nvPicPr>
          <p:cNvPr id="2050" name="Picture 2" descr="C:\Users\семья\Documents\i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42852"/>
            <a:ext cx="3786214" cy="2055066"/>
          </a:xfrm>
          <a:prstGeom prst="rect">
            <a:avLst/>
          </a:prstGeom>
          <a:noFill/>
        </p:spPr>
      </p:pic>
      <p:pic>
        <p:nvPicPr>
          <p:cNvPr id="2051" name="Picture 3" descr="C:\Users\семья\Documents\i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3920740"/>
            <a:ext cx="3857652" cy="2371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>
                <a:solidFill>
                  <a:srgbClr val="92D050"/>
                </a:solidFill>
              </a:rPr>
              <a:t>ЗАДАНИЕ 3</a:t>
            </a:r>
            <a:br>
              <a:rPr lang="ru-RU" sz="4800" i="1" dirty="0" smtClean="0">
                <a:solidFill>
                  <a:srgbClr val="92D050"/>
                </a:solidFill>
              </a:rPr>
            </a:br>
            <a:r>
              <a:rPr lang="ru-RU" sz="2800" i="1" dirty="0" smtClean="0">
                <a:solidFill>
                  <a:srgbClr val="92D050"/>
                </a:solidFill>
              </a:rPr>
              <a:t>Решить задачи</a:t>
            </a:r>
            <a:r>
              <a:rPr lang="ru-RU" sz="4800" i="1" dirty="0" smtClean="0"/>
              <a:t/>
            </a:r>
            <a:br>
              <a:rPr lang="ru-RU" sz="4800" i="1" dirty="0" smtClean="0"/>
            </a:br>
            <a:endParaRPr lang="ru-RU" sz="48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1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Дружина 2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C000"/>
                </a:solidFill>
              </a:rPr>
              <a:t>Периметр треугольника АВС равен 80см. Сторона АВ равна 12см, сторона ВС длиннее АВ в 3 раза. Найти длину стороны АС.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C000"/>
                </a:solidFill>
              </a:rPr>
              <a:t>Периметр треугольника СЕК равен 36дм. Сторона СЕ равна 15дм, а сторона ЕК короче стороны СЕ в 3 раза. Найти длину стороны СК.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семья\Documents\i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42852"/>
            <a:ext cx="14763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i="1" dirty="0" smtClean="0">
                <a:solidFill>
                  <a:srgbClr val="92D050"/>
                </a:solidFill>
              </a:rPr>
              <a:t>III</a:t>
            </a:r>
            <a:endParaRPr lang="ru-RU" sz="4800" i="1" dirty="0">
              <a:solidFill>
                <a:srgbClr val="92D05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pPr>
              <a:lnSpc>
                <a:spcPct val="150000"/>
              </a:lnSpc>
              <a:buNone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rgbClr val="FFC000"/>
                </a:solidFill>
              </a:rPr>
              <a:t>Прощаясь с Иваном-царевичем, Баба-Яга рассказала ему о силе правильных ответов на любые задачи: </a:t>
            </a:r>
            <a:r>
              <a:rPr lang="en-US" sz="2000" dirty="0" smtClean="0">
                <a:solidFill>
                  <a:srgbClr val="FFC000"/>
                </a:solidFill>
              </a:rPr>
              <a:t>“</a:t>
            </a:r>
            <a:r>
              <a:rPr lang="ru-RU" sz="2000" dirty="0" smtClean="0">
                <a:solidFill>
                  <a:srgbClr val="FFC000"/>
                </a:solidFill>
              </a:rPr>
              <a:t>Коль нужно тебе какой запор отпереть или наоборот закрыть накрепко, произнеси их вслух и вмиг твое желание исполнится</a:t>
            </a:r>
            <a:r>
              <a:rPr lang="en-US" sz="2000" dirty="0" smtClean="0">
                <a:solidFill>
                  <a:srgbClr val="FFC000"/>
                </a:solidFill>
              </a:rPr>
              <a:t>”</a:t>
            </a:r>
            <a:endParaRPr lang="ru-RU" sz="2000" dirty="0" smtClean="0">
              <a:solidFill>
                <a:srgbClr val="FFC00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FFC000"/>
                </a:solidFill>
              </a:rPr>
              <a:t>	Подслушал этот разговор Черный ворон и рассказал обо всём Кощею. Подстерег тот Ивана-царевича и его воинов, схватил и бросил в глубокое подземелье, которое замкнул на шесть замков. </a:t>
            </a:r>
            <a:endParaRPr lang="ru-RU" sz="2000" dirty="0">
              <a:solidFill>
                <a:srgbClr val="FFC000"/>
              </a:solidFill>
            </a:endParaRPr>
          </a:p>
        </p:txBody>
      </p:sp>
      <p:pic>
        <p:nvPicPr>
          <p:cNvPr id="2050" name="Picture 2" descr="C:\Users\семья\Documents\i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4291" y="214290"/>
            <a:ext cx="3335361" cy="1785950"/>
          </a:xfrm>
          <a:prstGeom prst="rect">
            <a:avLst/>
          </a:prstGeom>
          <a:noFill/>
        </p:spPr>
      </p:pic>
      <p:pic>
        <p:nvPicPr>
          <p:cNvPr id="2051" name="Picture 3" descr="C:\Users\семья\Documents\i (1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238" y="5357825"/>
            <a:ext cx="2195498" cy="1084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800" i="1" smtClean="0">
                <a:solidFill>
                  <a:srgbClr val="92D050"/>
                </a:solidFill>
              </a:rPr>
              <a:t>ЗАДАНИЕ </a:t>
            </a:r>
            <a:r>
              <a:rPr lang="ru-RU" sz="4800" i="1" dirty="0" smtClean="0">
                <a:solidFill>
                  <a:srgbClr val="92D050"/>
                </a:solidFill>
              </a:rPr>
              <a:t>4</a:t>
            </a:r>
            <a:br>
              <a:rPr lang="ru-RU" sz="4800" i="1" dirty="0" smtClean="0">
                <a:solidFill>
                  <a:srgbClr val="92D050"/>
                </a:solidFill>
              </a:rPr>
            </a:br>
            <a:r>
              <a:rPr lang="ru-RU" sz="2700" i="1" dirty="0" smtClean="0">
                <a:solidFill>
                  <a:srgbClr val="92D050"/>
                </a:solidFill>
              </a:rPr>
              <a:t>Вычислить </a:t>
            </a:r>
            <a:endParaRPr lang="ru-RU" sz="2700" i="1" dirty="0">
              <a:solidFill>
                <a:srgbClr val="92D05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4040188" cy="750887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C000"/>
                </a:solidFill>
              </a:rPr>
              <a:t>ДРУЖИНА 1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0" y="2362200"/>
            <a:ext cx="4040188" cy="3763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4000" b="1" dirty="0" smtClean="0"/>
              <a:t>43 · 42 - 41</a:t>
            </a:r>
            <a:r>
              <a:rPr lang="ru-RU" sz="4000" b="1" baseline="30000" dirty="0" smtClean="0"/>
              <a:t>2 </a:t>
            </a:r>
            <a:r>
              <a:rPr lang="ru-RU" sz="4000" b="1" dirty="0" smtClean="0"/>
              <a:t> </a:t>
            </a:r>
            <a:endParaRPr lang="ru-RU" sz="4000" dirty="0" smtClean="0"/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/>
              <a:t>(12 + 18</a:t>
            </a:r>
            <a:r>
              <a:rPr lang="ru-RU" sz="4000" b="1" baseline="30000" dirty="0" smtClean="0"/>
              <a:t>2</a:t>
            </a:r>
            <a:r>
              <a:rPr lang="ru-RU" sz="4000" b="1" dirty="0" smtClean="0"/>
              <a:t>) : 12</a:t>
            </a:r>
            <a:endParaRPr lang="ru-RU" sz="4000" dirty="0" smtClean="0"/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/>
              <a:t>35</a:t>
            </a:r>
            <a:r>
              <a:rPr lang="ru-RU" sz="4000" b="1" baseline="30000" dirty="0" smtClean="0"/>
              <a:t>2</a:t>
            </a:r>
            <a:r>
              <a:rPr lang="ru-RU" sz="4000" b="1" dirty="0" smtClean="0"/>
              <a:t> - 34 · 32</a:t>
            </a:r>
            <a:endParaRPr lang="ru-RU" sz="4000" dirty="0" smtClean="0"/>
          </a:p>
          <a:p>
            <a:pPr>
              <a:buNone/>
            </a:pPr>
            <a:endParaRPr lang="ru-RU" sz="4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5102225" y="1535113"/>
            <a:ext cx="4041775" cy="750887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C000"/>
                </a:solidFill>
              </a:rPr>
              <a:t>ДРУЖИНА 2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102225" y="2362200"/>
            <a:ext cx="4041775" cy="3763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4000" b="1" dirty="0" smtClean="0"/>
              <a:t>(14 + 16</a:t>
            </a:r>
            <a:r>
              <a:rPr lang="ru-RU" sz="4000" b="1" baseline="30000" dirty="0" smtClean="0"/>
              <a:t>2</a:t>
            </a:r>
            <a:r>
              <a:rPr lang="ru-RU" sz="4000" b="1" dirty="0" smtClean="0"/>
              <a:t>) : 15</a:t>
            </a:r>
            <a:endParaRPr lang="ru-RU" sz="4000" dirty="0" smtClean="0"/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/>
              <a:t>47 · 45 - 44</a:t>
            </a:r>
            <a:r>
              <a:rPr lang="ru-RU" sz="4000" b="1" baseline="30000" dirty="0" smtClean="0"/>
              <a:t>2</a:t>
            </a:r>
            <a:endParaRPr lang="ru-RU" sz="4000" dirty="0" smtClean="0"/>
          </a:p>
          <a:p>
            <a:pPr>
              <a:lnSpc>
                <a:spcPct val="150000"/>
              </a:lnSpc>
              <a:buNone/>
            </a:pPr>
            <a:r>
              <a:rPr lang="ru-RU" sz="4000" b="1" dirty="0" smtClean="0"/>
              <a:t>(12 + 16</a:t>
            </a:r>
            <a:r>
              <a:rPr lang="ru-RU" sz="4000" b="1" baseline="30000" dirty="0" smtClean="0"/>
              <a:t>2</a:t>
            </a:r>
            <a:r>
              <a:rPr lang="ru-RU" sz="4000" b="1" dirty="0" smtClean="0"/>
              <a:t>) : 67</a:t>
            </a:r>
            <a:r>
              <a:rPr lang="ru-RU" sz="4000" b="1" baseline="30000" dirty="0" smtClean="0"/>
              <a:t> </a:t>
            </a:r>
            <a:endParaRPr lang="ru-RU" sz="4000" dirty="0" smtClean="0"/>
          </a:p>
        </p:txBody>
      </p:sp>
      <p:pic>
        <p:nvPicPr>
          <p:cNvPr id="3074" name="Picture 2" descr="C:\Users\семья\Documents\i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142852"/>
            <a:ext cx="14763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198</TotalTime>
  <Words>184</Words>
  <Application>Microsoft Office PowerPoint</Application>
  <PresentationFormat>Экран (4:3)</PresentationFormat>
  <Paragraphs>106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 Угол. Треугольник. Четырехугольник.</vt:lpstr>
      <vt:lpstr>ЦЕЛЬ:</vt:lpstr>
      <vt:lpstr>I</vt:lpstr>
      <vt:lpstr>ЗАДАНИЕ 1 Записать названия всех углов.</vt:lpstr>
      <vt:lpstr>ЗАДАНИЕ 2 Построить углы.</vt:lpstr>
      <vt:lpstr>II</vt:lpstr>
      <vt:lpstr> ЗАДАНИЕ 3 Решить задачи </vt:lpstr>
      <vt:lpstr>III</vt:lpstr>
      <vt:lpstr>ЗАДАНИЕ 4 Вычислить </vt:lpstr>
      <vt:lpstr>IV</vt:lpstr>
      <vt:lpstr>ЗАДАНИЕ 5 Решить задачи </vt:lpstr>
      <vt:lpstr>Слайд 12</vt:lpstr>
    </vt:vector>
  </TitlesOfParts>
  <Company>DVGD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Угол. Треугольник. Четырехугольник.</dc:title>
  <dc:creator>Windows User</dc:creator>
  <cp:lastModifiedBy>User</cp:lastModifiedBy>
  <cp:revision>34</cp:revision>
  <dcterms:created xsi:type="dcterms:W3CDTF">2014-06-07T04:10:23Z</dcterms:created>
  <dcterms:modified xsi:type="dcterms:W3CDTF">2016-10-08T08:33:01Z</dcterms:modified>
</cp:coreProperties>
</file>