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84" r:id="rId7"/>
    <p:sldId id="285" r:id="rId8"/>
    <p:sldId id="286" r:id="rId9"/>
    <p:sldId id="28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88" r:id="rId20"/>
    <p:sldId id="278" r:id="rId21"/>
    <p:sldId id="289" r:id="rId22"/>
    <p:sldId id="280" r:id="rId23"/>
    <p:sldId id="260" r:id="rId24"/>
    <p:sldId id="273" r:id="rId25"/>
    <p:sldId id="276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1E9"/>
    <a:srgbClr val="6E0C5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5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14D02-40F4-4357-93A2-D8212AE269F7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57160-69A1-47BB-BBFD-710EACFDC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2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22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Цветок – гиперссылка на слайд с заданием.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66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 к задаче:  67,9% учащихся закончили четверть на“4” и “5” ,  42,9% учеников посещают спортивные секции,   57,1% учеников посещают различные кружки.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2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 к задаче: Заработная плата сотрудника 22 950 рублей. Премия 10 327,5 рублей.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сумма 33 277,5 рублей. Налог 4 326,08 рублей. Сумма, которую получит сотрудник 28 951,42 рубля.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8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Гиперссылка на задание с сайта </a:t>
            </a:r>
            <a:r>
              <a:rPr lang="en-US" dirty="0" smtClean="0"/>
              <a:t>http://learningapps.org/display?v=pevk5z1c</a:t>
            </a:r>
            <a:r>
              <a:rPr lang="ru-RU" dirty="0" smtClean="0"/>
              <a:t>    нажатием мыши</a:t>
            </a:r>
            <a:r>
              <a:rPr lang="ru-RU" baseline="0" dirty="0" smtClean="0"/>
              <a:t> на прямоугольник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Изучение и применение полезных свойств растений уходит в глубокую древность. 17 век был временем усиленного сбора сведений о полезных растениях. О важности правильного питания уже 100 лет назад говорил мудрый врач Авиценна (Ибн Сина). </a:t>
            </a:r>
            <a:r>
              <a:rPr lang="ru-RU" dirty="0" smtClean="0"/>
              <a:t>Рецепт здоровой пищи от кулинара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3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что вы знаете о домашних растениях и цветах? Есть ли от них какая-то польза? …Конечно, растения и цветы не только создают уют и украшают наши квартиры, но и очищают воздух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4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Внесите изменения в ценники: Какой бы вы выбрали цветок в ваш класс?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Цветок – гиперссылка на решение.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7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Цветок – гиперссылка на слайд с заданием.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3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Цветок – гиперссылка на слайд с заданием.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4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Цветок – гиперссылка на слайд с заданием.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0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Цветок – гиперссылка на слайд с заданием.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57160-69A1-47BB-BBFD-710EACFDCC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6;&#1094;&#1077;&#1085;&#1090;&#1099;.pptx#-1,9,&#1047;&#1072;&#1076;&#1072;&#1085;&#1080;&#1077; 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evk5z1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2.xml"/><Relationship Id="rId7" Type="http://schemas.openxmlformats.org/officeDocument/2006/relationships/slide" Target="slide13.xm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slide" Target="slide10.xml"/><Relationship Id="rId5" Type="http://schemas.openxmlformats.org/officeDocument/2006/relationships/slide" Target="slide14.xm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4256514"/>
            <a:ext cx="4175638" cy="12573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математики МАОУ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«СОШ 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74 г.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Ижевска»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Токметовой Ирины   Вениаминовны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778" y="1933438"/>
            <a:ext cx="6768752" cy="212365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6E0C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 на проценты</a:t>
            </a:r>
            <a:endParaRPr lang="ru-RU" sz="6600" b="1" dirty="0">
              <a:ln w="11430"/>
              <a:solidFill>
                <a:srgbClr val="6E0C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9002" y="188640"/>
            <a:ext cx="53578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1% - это сотая часть числа.               1% = 0,01.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5656221"/>
            <a:ext cx="111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4315" y="1031467"/>
            <a:ext cx="6093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 «Математика» в 6 классе на тему: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Диффенбахия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2857496"/>
            <a:ext cx="7858180" cy="35004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300 : 100 = 3(руб.) – 1%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∙ 10 = 30(руб.) – скидка от первоначальной цены.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300 – 30 = 270(руб.)-новая цена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диффенбахии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270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t0.gstatic.com/images?q=tbn:ANd9GcTAZdYr-ZBPfDwdNSkBCIANLVPFZaOQa7wO25qvv_KhmMm-4JxU">
            <a:hlinkClick r:id="rId3" action="ppaction://hlinkpres?slideindex=9&amp;slidetitle=Задание 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928670"/>
            <a:ext cx="1332401" cy="161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00430" y="1643050"/>
            <a:ext cx="307183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руб.   -   100%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?   руб.   -   10 %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Фиалка</a:t>
            </a:r>
            <a:endParaRPr lang="ru-RU" dirty="0"/>
          </a:p>
        </p:txBody>
      </p:sp>
      <p:sp>
        <p:nvSpPr>
          <p:cNvPr id="25602" name="AutoShape 2" descr="data:image/jpg;base64,/9j/4AAQSkZJRgABAQAAAQABAAD/2wBDAAkGBwgHBgkIBwgKCgkLDRYPDQwMDRsUFRAWIB0iIiAdHx8kKDQsJCYxJx8fLT0tMTU3Ojo6Iys/RD84QzQ5Ojf/2wBDAQoKCg0MDRoPDxo3JR8lNzc3Nzc3Nzc3Nzc3Nzc3Nzc3Nzc3Nzc3Nzc3Nzc3Nzc3Nzc3Nzc3Nzc3Nzc3Nzc3Nzf/wAARCABOAHUDASIAAhEBAxEB/8QAHAAAAgMBAQEBAAAAAAAAAAAABQYDBAcAAgEI/8QAORAAAgECBAUCBAQFAgcAAAAAAQIDBBEABRIhBhMxQVEicRRhgZEHIzKxFUKhwfBy8RZSYmSistH/xAAZAQADAQEBAAAAAAAAAAAAAAABAgMEAAX/xAAkEQACAgICAwABBQAAAAAAAAAAAQIRAyESMQQTQWEFFCJxof/aAAwDAQACEQMRAD8A0yjpoeRFaOO+leiA9sC814koqIcqgip6iYMQ7OtkT623+mAnEVdXR1Rg1zLGiJyljYqHFh6tuu9/2wnGb4VnpVvULI2o+rdLjoR2G579sPGLmnXwpDG5JtfA9Hxdm8uYOGjiRTcCE06aU73uDceO974I5RxWBU8rNIqZo3OkTJFp0G3cW3+m++EWkh0S1FRUyObaVRYyukqDvck7b+5/vcy2upZqqpj5lNLI36Nbnb5AdB064u8MsicnqvholhlKPJ6/A+8TtT1HCuaTQGJ0+FksyAW6HH54oKGqzCpjpaGnkqJ5DZY4lLE41T4yqhy7MqOMs8EtHMZVO6qdBsw8dhi5+HWTQZFkFPmy0stTmGaRAIySgcqMsSLbWBOkXBv+kbi9sZE9bMfZm1Nwdnk2drlUuXVMM6somLR+mJT/ADE302tv13wY4v4GouHaGoqEzGpqmUokaCBVsxO5fc+m17W3vt88bFLMYKjLI5s0eOOod4Y4kQMkj2/SzdQbeetum2Fv8R3/AIXwjWRT1qySz1KiJRGWuL36nodievy9g2FqjBGthj/DldXF9GtgbrJsf9Jx9zSjnXKYXmpXTn+pJWjsCAdze3++JPw4jaPjWhVxvZ/r6DgKVoROzWa6eloqed9MbyxR6tJA+Qt9yMDTV5lXfDNSRUlHHyC05qYtR5g2CgXBG+3+b0MzqqV+JtEs45AvFUKBswBuQflcC598BOIKysk4gSmyKpjqHqCVKKwKBr23btex79sXjixpW9mlQxtN30NMeeJHKKTMKaGnqI7c3QNStc/qU+PN+mPaZhQVBHriTW5SMPYF/byd+mF1MuzBqiRs7y+D42PSYr2MboTclT/zXG5O/TFeoo4XzGnqoDPUzQvrKAAqpsoHpsCN2U38nxY4aWFcdIaWBcLQwZjywU9Kd+3tjsA6jOoZppIWIimgcrIrtb2Iv1Bx2MttaM3EbM+qDLMalSSCqqIxe4sLb7fXxhSzKMU5WoM8hZibxIpJI9wb/wBMOnGj2mozOriIw+lluLttcX9rYQ6meRcweJ3YrGbhXF2Fxb+YeCe2K4sqhP8AkVxSUJ2+ivmdV8Tp+DZ0COkg5ihA4tbSQLXvsb98e6GaeamjMRp4yiFVKqCVJv18i/7/AEwSyqhjqFmnqJueb6lLsDp+ntt+2BjW580tNVqKdjZVKBrjodz5sTh8mdttp6Y0/Ik5PiE6KSpjocwHxDVCS0UoluANNkLA2HS3T6/a9kj5lw3w5TxU0oMqSfEm4vpYrbT13Ub7eWJ9p6DmHgyqdlFmo5CW0gFhY2J87WwqcIZvW1jS5fUT8yNILxKwGrYqLX69CcZcnLjaM2S0tGtR5lBHW5bS09Is9NKnNNVGFYQO+kFmsfSLH5HY9sWpcty16p6SojgzWQgT08bJrEZG2prmx3vhBiz6Ph6k+DqFM0NRIS8ai7rcdevTYdcLue8R1NHHSw0NTJEuo3ci0jr3DEHob2+3jAjO1+To5E1vse+N692pgrR/Cz1sDJOzC4tfbbz/AGP2z3gJY2/Eqhji5nL9WnWLHeMnEGecRPmeWRy1dVNJWoGiVGfUETYgqelri1uv74i/Ca7cf5Z5u/8A6HFKvYzp9DhxTHSNn1cyJzCkjC7Efr77283A9sXODaCjGSySQRH4kSSa5beoezAbi1vrgtx7w2tPTLX5ZDctMXqlYltQY7kAn3wn5XmdRlMsnwczSMZN1azLqIsAR2AFjt8sXwZIp7GxS9clN9DGZWqIJJMxDR06OYAOhJK/0277YzbLOI46T4uYUSpJI3pWEkAAizEHffa+/W+LvF882Y1MIqaoxBVLNHclCx6sfn9OgGFw0yS1Lcpbxj0jvc4bLm3r4Wnmc5XEM02bCoQztEhnc2kdlG9hYfS2OxPQZQ0dKpdApbtjsZG7ZD+zcJa+jmp41SpUEIL9etsKWc5PSVtTzmkjZu5ANz9O/wBcMUR006G4ACAk3tbbEM9ZTxUzVEtQggDBTIp1AE+SOmFlOyijQjZhw7HIutJZS97emLsR774jy3h6njkb4wO6OdTFwUsfkAemC8/E4jzMRMAYGkMaqguz+CPuMXp54qmUxI6awbcvUNS+46jCprs7TLGZNS/8PVlHSSK7tSvHFEq2udNgBjHock4gppFlp8ur4pANmWNgd/njWGFqiIA3Gtf3GGSonjp2CSFtRFwAO2K81Wyc1XZiVNlWd8kc2lruYSSddGz/AHN9/tjxNw/mFRMZqmmzJ3P/AGJ6ffbGoZhmk9TJVU8E3LjiKlSosb79fqMQUefOlYPjpyI2FnvcgbdQANt/3x1KuSRX9tJ4vaujMX4ZlaMj+G5jzD1kFK33tfBzgLLJct41oauXL56akjLs88ysqqCh23+Zxoz5lRyqoSe4fYMVIBxFWR3VQehcbYPNNOiK2M82b5XLGUergZGFiCcJmc8P5LNPJUUFdDDI+5IBsSD38/vv1x1cTBGNKXkYHlr22xShjzGZmErpGLjUA1tup9jbtvv4xTF42TJD29L/AEN8dASfhSlqKp5KuuE9/mVH9O2L9Hw/ldLdzLGXUaUAvYfO1sHIoqcoJOcqgna/c/4DiqppZ5mEEqytvcobgWtffzuMQljyx3KLH5fEVMxhpTy1hkUqtxsSPG++Ox4zKAKUsPP9sdhVJV0LsPV+YCA0uXpFJJJWaIgbDT6ttrkb4g44zAQZZBkeXUMitG4LollR0G1z3Ym3W22nvjzxXUxU2RgltLuLCz2YAjcgb3/zcYWMnyHM63K0zk1utXHJpjMWdlRSxI0i+5NwFJ7nyML8Y7e6CVNkAzeqSny+jLS0MsaiqYk60YnUWU7EAkGw8273wd4oy2lyppq+n5MMaOFlqmszHawRfVq1WFthvfr1wLyGpy1aEJQV1PDXMZARKqoWAsNHgXtf2t3GA+YV0gyhZJBBEkycwRsbjV0dVHm5tjoppbGikohbLa9KyOCq9SKXBZX6rY79P7YIZ5n9NU6xHDIEXbWTud/GF7h+sE8tKioqBZEGlenUHb3wR4ny2OnqZpYCEpS1nLHZN7HbuMJkvjSIZd0W4q34ijSaGLSrMQOYgIJBPUHqDa3zwm5rV/EZieVHpWn/AC7tYXPU2t9sMWYwmKijjppllggTVqVhcgC9zbqPthTLRSfnPDKzsVKMkg0273Hz837Y2yVxSPenhU8Si32GaCvlYCAi8anyfqcM2R1EtWU5jtJG045RY3uAN9/F/wBsIdLUocxkiqaS5uAyMeotcHbvh8yB9ddSopHL5i6R4FjjPNJNnjZoxjmqHQazCNIad55EDcpSwGE+vnqVrF0mNeav5frB3IIufP8AnjB/i6vbVLl8ciKpi/MN99/5ft++EenzFcvgnjlqClK3ReXqOo2Gx62sDt88bf03yniXGfTJTa5EzyVVDlknOWOoUP63Mh9NtrgA369+n0xBQFZuV/DKoGSJSzIpCbE6SBffpvi0GpMqyyCvD85Xayqx2J3uGAF9uh/2wkhjFmMcpI5SvqutxYX7Wti3l5HGVxl2ugJq6NJrpC3L1dQLHa29hjsUjUCWJGvcG5BGOx5CdlhjzrKVzSngIl0NGu2pNYI27YF5nmT5FRwU1PnEEYgAm5C05MxcG5/6bH5nptfBsVaNEgswOkdvlgTmCUdVdalWIIK7IDt7k4evoWvogSUdVW0FVUmNUMciEi13YPfc9uwGwG7DHyWhjjaCoGqOUfrCmwP0+eGhvgKVyYjOAPMYN++/q37dcD6mehlZQY22Xa0fT/y/fBVipF/IZVetpt7nmp1Pzw98QUNPWUM0RGmVz+q/pO/Qj++EPKZ6QV9IsEbA85Qbrbv7nGgZhLFJG6+tdQ6gC4xzjaFybMxmyPM4YKmlp5zFRuxZ41Ozm1vF/GK6wVsxijnVY7C35ZILG3fwflh1r4qZ0EbVdYAvWyJ6vf7YoS5pTRMyJFqUdA8QNtvN/wDN8Kvb02KsmVKkwZTZXT0irOZXkZyAyM3rJ3/m8beAdxhk4ZR3zykYhI01BFiQXsB88LsNRFJIvNZrqbi0IPb/AFeSf6YashkpY8yoXUOGWQHZAL7H54Kg6tuwJbt9hvinhuKrVZKOkHPka8kitpuLd9/P7YzCXh6oeuWSpNokciNF6DsTjbpq6KSy2kC+LD/7haqcro1ldpJJX1MSBpAABPv1xKEqDOFtUZvk2WTUTVEUm1m1XJG4wFo8vSSR/wAlwjepdz07WPtbGjZrQUKRiNTLy39Ok77e+q+IIqGhiQaFcKAAo09Bb3w8pNqkGGOnbAcNLamijjD2QW647DDOKeONOUrbk3uPb547AUXRRv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img1.liveinternet.ru/images/attach/b/3/51/177/51177702_senpol005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3504" y="1714488"/>
            <a:ext cx="307183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 руб.   -   100%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  руб.   -    10 %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3929066"/>
            <a:ext cx="7858180" cy="24288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42 : 100 = 0,42(руб.) – 1%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0,42 ∙ 10 = 4,2(руб.) – скидка от первоначальной        цены.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42 – 4,2 = 37,8(руб.) - новая цена фиалки.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Ответ: 37,8руб.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endParaRPr lang="ru-RU" dirty="0"/>
          </a:p>
        </p:txBody>
      </p:sp>
      <p:pic>
        <p:nvPicPr>
          <p:cNvPr id="5" name="Picture 12" descr="http://t1.gstatic.com/images?q=tbn:ANd9GcQxefndxQhrXycMNeS5I-roBsdIZWBLcKahGr2Tcxt_oZ03iWGTO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500174"/>
            <a:ext cx="1500198" cy="167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29058" y="1714488"/>
            <a:ext cx="307183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92 руб.   -   100%  ?   руб.   -    10 %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857224" y="3929066"/>
            <a:ext cx="7858180" cy="242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: 100 = 0,92(руб.) – 1%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0,92 ∙ 10 = 9,2(руб.) – скидка от первоначальной        цены.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– 9,2 = 82,8(руб.) - новая цена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хлорофитума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Ответ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82,8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руб.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Роза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6" descr="http://t1.gstatic.com/images?q=tbn:ANd9GcQDbJwcjEmfv7MdF9EIwhGrqv6rG2XpqVJq72-g6M0Ee5OFPYWTy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071546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29058" y="1714488"/>
            <a:ext cx="307183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160 руб.   -   100%         ?     руб.   -    10 %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3357562"/>
            <a:ext cx="7858180" cy="26432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160 : 100 = 1,6(руб.) – 1%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1,6 ∙ 10 = 16 (руб.) – скидка от первоначальной цены.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160 – 16 = 144(руб.)-новая цена розы.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Ответ: 144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Драцена</a:t>
            </a:r>
            <a:endParaRPr lang="ru-RU" dirty="0"/>
          </a:p>
        </p:txBody>
      </p:sp>
      <p:pic>
        <p:nvPicPr>
          <p:cNvPr id="5" name="Picture 2" descr="http://t1.gstatic.com/images?q=tbn:ANd9GcQ2B1B9rpmguIUBKXzg7Va8fciK_R-YdjjvTMt0jPjp_oT9HWGEL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643050"/>
            <a:ext cx="153024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29058" y="1714488"/>
            <a:ext cx="307183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 руб.   -   100%         ?     руб.   -    10 %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3357562"/>
            <a:ext cx="7858180" cy="26432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 : 100 = 1,8(руб.) – 1%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1,8 ∙ 10 = 18 (руб.) – скидка от первоначальной цены.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 – 18 = 162(руб.)-новая цена драцены.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Ответ: 162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99656" y="2458918"/>
            <a:ext cx="5328592" cy="1224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классе 28 учеников, 19 из них учатся на “4” и “5”.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округлить до десятых процента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958" y="70575"/>
            <a:ext cx="752949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учителя.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4958" y="1000108"/>
            <a:ext cx="6809410" cy="1542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Вычислить: какой процент учащихся закончили четверть на“4” и “5”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ublic\Pictures\Sample Pictures\index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8" y="2478172"/>
            <a:ext cx="2736304" cy="167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6462" y="4149080"/>
            <a:ext cx="67779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12 учеников посещают спортивные секции,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учеников посещают различные кружки.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процент учащихся посещают спортивные секции, кружки?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54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4141" y="1844824"/>
            <a:ext cx="7610926" cy="526893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сотрудника – 13 500 рублей.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за совмещение обязанностей – 60 %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за командировку 10%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заработная плата сотрудника?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45% от начисленной суммы.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 13% (вычесть).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получит сотрудник?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704" y="188640"/>
            <a:ext cx="752949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 бухгалтера .</a:t>
            </a:r>
          </a:p>
        </p:txBody>
      </p:sp>
      <p:pic>
        <p:nvPicPr>
          <p:cNvPr id="7" name="Рисунок 4" descr="figur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746" y="4235620"/>
            <a:ext cx="2182741" cy="20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42" y="1124744"/>
            <a:ext cx="13985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794883"/>
            <a:ext cx="4527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Miniature" pitchFamily="2" charset="0"/>
              </a:rPr>
              <a:t>Физкультминутка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8918" y="2027440"/>
            <a:ext cx="5148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рука, вниз рука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Потянулись мы слегка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поменяли руки,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не до скуки.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Крутим-вертим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Разминаем шею….стой.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встряхнулись лихо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на стул садимся тихо.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4098" name="Picture 2" descr="http://sport-sch10tr.narod.ru/images/clip_image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4883"/>
            <a:ext cx="1293709" cy="11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изкультминут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55" y="2348880"/>
            <a:ext cx="1890471" cy="23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980728"/>
            <a:ext cx="7715304" cy="53117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40% от числа 25 (1б)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число, если 20% его составляют 33 (1б)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процентов составляет 20 рублей от 40 рублей (1б).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процентов 30 рублей больше, чем 20? (1б)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число 60 на 33 % (2б)</a:t>
            </a:r>
          </a:p>
          <a:p>
            <a:pPr marL="0" indent="0">
              <a:buNone/>
            </a:pPr>
            <a:endParaRPr lang="ru-RU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 больше числа а на 33 %. На сколько процентов а меньше в? (2б)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товара сначала снизилась на 20%, затем повысилась на 50%. Как изменилась цена? (2б)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 свежего винограда, массой 8 кг  составляет 99%, а в сушёном виде -50%. Какова масса винограда в сушеном виде?  (2б)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88640"/>
            <a:ext cx="69127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15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39" y="1268760"/>
            <a:ext cx="70426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узнал…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был удивлен…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открыл для себя…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пришел к выводу…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не понял…</a:t>
            </a:r>
          </a:p>
        </p:txBody>
      </p:sp>
      <p:pic>
        <p:nvPicPr>
          <p:cNvPr id="3" name="Picture 11" descr="school21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56" y="3501008"/>
            <a:ext cx="1727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87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4143404" cy="6540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6E0C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 </a:t>
            </a:r>
            <a:endParaRPr lang="en-US" b="1" dirty="0">
              <a:ln w="11430"/>
              <a:solidFill>
                <a:srgbClr val="6E0C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485778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Предметные: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задачи,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проценты.</a:t>
            </a:r>
          </a:p>
          <a:p>
            <a:pPr marL="0" indent="0">
              <a:buNone/>
            </a:pP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осуществлять самооценку на основе критерия успешности учебной деятельности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 – уметь определять и формулировать цель на уроке с помощью учителя; высказывать своё предположение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 – уметь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формулировать свои мысли;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слушать и понимать речь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других.</a:t>
            </a:r>
          </a:p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применять полученные умения и навыки вычисления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процентов, уметь извлекать из математических текстов необходимую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 (знаний о растениях, водоемах).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435" y="5157192"/>
            <a:ext cx="8180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Решая задачи, в которых речь идёт о свежих и сухих фруктах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 п., как правило, следует найти массу сухого вещества, которая остается неизменной.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Ирина\Desktop\Мои рисунки\клипарты\привет (2)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435" y="4750793"/>
            <a:ext cx="935489" cy="5238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3751" y="1054607"/>
            <a:ext cx="6343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 складе было 100 кг ягод. Анализ показал, что в ягодах 99% воды. Через некоторое время часть воды испарилась, и её процентное содержание в ягодах упало до 98 %. Сколько теперь весят ягоды?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Яг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130" y="1197474"/>
            <a:ext cx="1619063" cy="121429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14480" y="0"/>
            <a:ext cx="5786478" cy="1197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Решите задачи</a:t>
            </a:r>
            <a:endParaRPr lang="ru-RU" sz="3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358" y="3011468"/>
            <a:ext cx="66788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Свежий гриб содержит 90% воды, а сушеный 15%. Сколько сушеных грибов получится из 17 кг свежих? Сколько надо взять свежих грибов, чтобы получить 3,4 кг сушеных?</a:t>
            </a:r>
          </a:p>
        </p:txBody>
      </p:sp>
      <p:pic>
        <p:nvPicPr>
          <p:cNvPr id="10" name="Picture 2" descr="http://t0.gstatic.com/images?q=tbn:ANd9GcSfU19gQknCJQJbeK6kystTRiM3QdMQnwK34qCOcmM5XUQMWJS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3342" y="3265050"/>
            <a:ext cx="1713653" cy="12240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714488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Найдем массу сухого вещества в ягодах.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100% - 99% = 1% -процентное содержание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сухого вещества в ягодах;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100: 100 = 1(кг) – масса сухого вещества.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100% - 98%  = 2% – процентное содержание сухого вещества в ягодах после испарения части воды;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Найдем новую массу ягод. Т.к. 2% равны 1 кг, имеем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: 2 ∙ 100= 50(кг)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50 кг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7148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складе было 100 кг ягод. Анализ показал, что в ягодах 99% воды. Через некоторое время часть воды испарилась, и её процентное содержание в ягодах упало до 98 %. Сколько теперь весят ягоды?</a:t>
            </a:r>
          </a:p>
        </p:txBody>
      </p:sp>
      <p:pic>
        <p:nvPicPr>
          <p:cNvPr id="27650" name="Picture 2" descr="http://t1.gstatic.com/images?q=tbn:ANd9GcTRJUIDF-CMyH6rsXl92GKJG6cKJqIm3ilx89IBhk3lSBrx_epnO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071678"/>
            <a:ext cx="1785950" cy="1315604"/>
          </a:xfrm>
          <a:prstGeom prst="rect">
            <a:avLst/>
          </a:prstGeom>
          <a:noFill/>
        </p:spPr>
      </p:pic>
      <p:pic>
        <p:nvPicPr>
          <p:cNvPr id="27652" name="Picture 4" descr="http://t2.gstatic.com/images?q=tbn:ANd9GcTxUji7B0PSDZzlwwO-En1ftPnqqcrKA4vRwo9EcMxWMi0nHpK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7305">
            <a:off x="4286249" y="5577587"/>
            <a:ext cx="1000132" cy="1000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3211" y="554278"/>
            <a:ext cx="77867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100% - 90% =10% – процентное содержание сухого вещества в свежих грибах;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 : 10 = 1,7(кг) – масса сухого вещества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100% -15% = 85% – процентное содержание сухого вещества в сушеных грибах;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Т.к. 85% равны 1,7 кг, имеем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=2(кг) – сушеных грибов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Найдем массу сухого вещества в 3,4 кг сушеных.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(кг)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Т.к 2,89 кг равны 10%, имеем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(кг)- свежих грибов надо взять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2 кг, 28,9 кг</a:t>
            </a:r>
            <a:endParaRPr lang="ru-RU" sz="2400" dirty="0"/>
          </a:p>
        </p:txBody>
      </p:sp>
      <p:pic>
        <p:nvPicPr>
          <p:cNvPr id="31746" name="Picture 2" descr="http://t2.gstatic.com/images?q=tbn:ANd9GcRKBkasbh9LG5q5TDj8nqlewsZZP9QoY3Zip9tg_o6ij2xf7u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66"/>
            <a:ext cx="1976433" cy="13152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 и литература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831863"/>
            <a:ext cx="7715304" cy="5631725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 по математике.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А.С.Чесноков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К.И.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Нешков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М.: Просвещение, 2003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А.Г. Мерзляк. В.Б. Полонский и др., М.: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Илекса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1998</a:t>
            </a:r>
          </a:p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ru/search?q=%D0%BA%D0%B0%D1%80%D1%82%D0%B8%D0%BD%D0%BA%D0%B8+%D0%BA%D0%BE%D0%BC%D0%BD%D0%B0%D1%82%D0%BD%D1%8B%D0%B5+%D1%86%D0%B2%D0%B5%D1%82%D1%8B&amp;newwindow=1&amp;biw=1366&amp;bih=643&amp;site=webhp&amp;tbm=isch&amp;imgil=cJ75T5M8Y1Z4uM%253A%253B4uukUue97SFNJM%253Bhttp%25253A%25252F%25252Fflormarket.by%25252Fcatalog%25252Fkomnatnye-cvety-v-gorshkax&amp;source=iu&amp;pf=m&amp;fir=cJ75T5M8Y1Z4uM%253A%252C4uukUue97SFNJM%252C_&amp;usg=__tiSspJ1pwyd0ZVdOlJDw7KfWlL4%3D&amp;ved=0CDUQyjc&amp;ei=15oZVf-UG87cPerbgMgF#imgdii=_&amp;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imgrc=YSnKArI_XAdEEM%253A%3BPR2pX1vxV0CZ8M%3Bhttp%253A%252F%252Fcvitka.com%252FSaintpaulia_ionantha04.jpg%3Bhttp%253A%252F%252Fwww.liveinternet.ru%252Fusers%252Fswetad%252Frubric%252F3499196%252F%3B800%3B596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http://videouroki.net/look/superfizmin/righttd/index.html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58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094800"/>
              </p:ext>
            </p:extLst>
          </p:nvPr>
        </p:nvGraphicFramePr>
        <p:xfrm>
          <a:off x="1060535" y="3608432"/>
          <a:ext cx="6541758" cy="1188720"/>
        </p:xfrm>
        <a:graphic>
          <a:graphicData uri="http://schemas.openxmlformats.org/drawingml/2006/table">
            <a:tbl>
              <a:tblPr/>
              <a:tblGrid>
                <a:gridCol w="2180586"/>
                <a:gridCol w="2180586"/>
                <a:gridCol w="2180586"/>
              </a:tblGrid>
              <a:tr h="7767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/>
                        <a:t> </a:t>
                      </a:r>
                      <a:r>
                        <a:rPr lang="ru-RU" sz="2400" strike="sngStrike" dirty="0"/>
                        <a:t> 2 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/>
                        <a:t/>
                      </a:r>
                      <a:br>
                        <a:rPr lang="ru-RU" sz="2400" dirty="0"/>
                      </a:br>
                      <a:r>
                        <a:rPr lang="ru-RU" sz="2400" dirty="0"/>
                        <a:t> </a:t>
                      </a:r>
                      <a:r>
                        <a:rPr lang="ru-RU" sz="2400" strike="sngStrike" dirty="0"/>
                        <a:t> 3 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8" name="Picture 6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52" y="2328397"/>
            <a:ext cx="1876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9944"/>
            <a:ext cx="575925" cy="2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18" y="24514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93" y="2204864"/>
            <a:ext cx="1657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06" y="4446144"/>
            <a:ext cx="573900" cy="21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93" y="22048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2964" y="648866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3252" y="945594"/>
            <a:ext cx="369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ребус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89112"/>
              </p:ext>
            </p:extLst>
          </p:nvPr>
        </p:nvGraphicFramePr>
        <p:xfrm>
          <a:off x="1391513" y="946172"/>
          <a:ext cx="6204823" cy="23388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4135"/>
                <a:gridCol w="2450688"/>
              </a:tblGrid>
              <a:tr h="3373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умею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9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затрудняюсь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3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хочу научиться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3672" y="203501"/>
            <a:ext cx="7230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Выбери  </a:t>
            </a:r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  </a:t>
            </a:r>
            <a:r>
              <a:rPr lang="ru-RU" sz="3200" b="1" dirty="0">
                <a:ln w="1143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данной теме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694730"/>
            <a:ext cx="4706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Находить процент от числа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066020"/>
            <a:ext cx="556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Находить число по его проценту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9385" y="4604355"/>
            <a:ext cx="6808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Приводить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проценты к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дроби и наоборот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1656" y="4156395"/>
            <a:ext cx="472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Решать задачи на проценты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53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35136" y="980728"/>
            <a:ext cx="4994400" cy="341632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7200" b="1" dirty="0" smtClean="0">
                <a:ln w="11430"/>
                <a:solidFill>
                  <a:srgbClr val="6E0C5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 на проценты</a:t>
            </a:r>
            <a:endParaRPr lang="ru-RU" sz="7200" b="1" dirty="0">
              <a:ln w="11430"/>
              <a:solidFill>
                <a:srgbClr val="6E0C5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9252" y="4509120"/>
            <a:ext cx="585336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1% - это сотая часть числа.               1% = 0,01.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http://blog-nalog.ru/wp-content/uploads/2014/03/perc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r="13315"/>
          <a:stretch/>
        </p:blipFill>
        <p:spPr bwMode="auto">
          <a:xfrm>
            <a:off x="683568" y="1196752"/>
            <a:ext cx="2851568" cy="26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09352" y="188640"/>
            <a:ext cx="414340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 </a:t>
            </a:r>
            <a:endParaRPr lang="en-US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/>
          <a:stretch/>
        </p:blipFill>
        <p:spPr bwMode="auto">
          <a:xfrm>
            <a:off x="1907704" y="1844824"/>
            <a:ext cx="5256583" cy="2959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468052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68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640960" cy="92869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Рецепт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здоровой пищи от кулинара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5315412"/>
              </p:ext>
            </p:extLst>
          </p:nvPr>
        </p:nvGraphicFramePr>
        <p:xfrm>
          <a:off x="1053183" y="2060848"/>
          <a:ext cx="7232453" cy="28346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16225"/>
                <a:gridCol w="1808114"/>
                <a:gridCol w="180811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Салат  из одуванчиков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 г.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Листья салата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Зеленый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лук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Петрушка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Растительное масло (по желанию можно добавить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яйцо)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1142984"/>
            <a:ext cx="714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массу каждого компонента в рецепте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0" y="2857496"/>
          <a:ext cx="1732372" cy="1828800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17323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04248" y="211959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000108"/>
            <a:ext cx="8136904" cy="15422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любой цветок и выполните вычисления.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Вы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узнаете, на сколько процентов снижается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микробов в комнате от летучих фитонцидов комнатных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растений.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214290"/>
            <a:ext cx="51435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Задание 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 эколога.</a:t>
            </a:r>
            <a:endParaRPr kumimoji="0" lang="ru-RU" sz="4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68945"/>
              </p:ext>
            </p:extLst>
          </p:nvPr>
        </p:nvGraphicFramePr>
        <p:xfrm>
          <a:off x="899592" y="2542400"/>
          <a:ext cx="6987814" cy="350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0278"/>
                <a:gridCol w="3509354"/>
                <a:gridCol w="1438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Цветок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  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составляет количество микробов от фитонцидов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Туя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335 от 500 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Хризантема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 от 50 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Аспарагус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1,9 от 5 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Бегония или герань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0,86 от 2 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9221"/>
              </p:ext>
            </p:extLst>
          </p:nvPr>
        </p:nvGraphicFramePr>
        <p:xfrm>
          <a:off x="6541569" y="3887968"/>
          <a:ext cx="159540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Picture 2" descr="http://t0.gstatic.com/images?q=tbn:ANd9GcRUd96QUgttxMZMjZD9AI1Gz00S6gYCo3dSmIvUu5blJSBX8-m26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6093" y="2542400"/>
            <a:ext cx="1357322" cy="1855007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T9XdRLW4vIe5FQOHO8PfRDb7j6Y_Udhs26XvJ0XaB1Zzo2zOQW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500" y="3379214"/>
            <a:ext cx="1313631" cy="133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t1.gstatic.com/images?q=tbn:ANd9GcTgXjvmCExvbpIN4WqnnDKeMwdaB-kfQb4AnYgyio4F0Y1zxwKLGQ"/>
          <p:cNvPicPr>
            <a:picLocks noChangeAspect="1" noChangeArrowheads="1"/>
          </p:cNvPicPr>
          <p:nvPr/>
        </p:nvPicPr>
        <p:blipFill>
          <a:blip r:embed="rId5" cstate="print"/>
          <a:srcRect t="7895"/>
          <a:stretch>
            <a:fillRect/>
          </a:stretch>
        </p:blipFill>
        <p:spPr bwMode="auto">
          <a:xfrm>
            <a:off x="7830369" y="4981383"/>
            <a:ext cx="1214446" cy="16668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http://www.myjulia.ru/data/cache/2009/12/23/293470_2488nothumb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0169" y="5523269"/>
            <a:ext cx="1253759" cy="94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t1.gstatic.com/images?q=tbn:ANd9GcQxefndxQhrXycMNeS5I-roBsdIZWBLcKahGr2Tcxt_oZ03iWGTO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643314"/>
            <a:ext cx="1500198" cy="167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480" y="1000108"/>
            <a:ext cx="5572164" cy="114300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Праздничная распродажа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любителям комнатных цветов!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Цены снижены на 10%.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958" y="70575"/>
            <a:ext cx="752949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продавца - покупателю.</a:t>
            </a:r>
          </a:p>
        </p:txBody>
      </p:sp>
      <p:pic>
        <p:nvPicPr>
          <p:cNvPr id="1026" name="Picture 2" descr="http://t1.gstatic.com/images?q=tbn:ANd9GcQ2B1B9rpmguIUBKXzg7Va8fciK_R-YdjjvTMt0jPjp_oT9HWGE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500306"/>
            <a:ext cx="153024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4286256"/>
            <a:ext cx="1412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Драцена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180 р.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t1.gstatic.com/images?q=tbn:ANd9GcQDbJwcjEmfv7MdF9EIwhGrqv6rG2XpqVJq72-g6M0Ee5OFPYWTyQ">
            <a:hlinkClick r:id="rId7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3286124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357422" y="5072074"/>
            <a:ext cx="1023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Роза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160 р.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32" name="Picture 8" descr="http://t2.gstatic.com/images?q=tbn:ANd9GcRNy5vMNgQkPykN6dnJAYgaUxOj_PPpLBHPjtkm9Z9WH4dtkYOiX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3214686"/>
            <a:ext cx="1571635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500694" y="4929198"/>
            <a:ext cx="1300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Фиалка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42 р.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5357826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92 р.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://t0.gstatic.com/images?q=tbn:ANd9GcTAZdYr-ZBPfDwdNSkBCIANLVPFZaOQa7wO25qvv_KhmMm-4JxU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500306"/>
            <a:ext cx="1332401" cy="161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858016" y="4286256"/>
            <a:ext cx="1786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Диффенбахия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300 р.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0364" y="2643182"/>
            <a:ext cx="29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новую цену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33561" y="6463588"/>
            <a:ext cx="616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Учитель математики - Токметова  Ирина Вениаминовна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1503</TotalTime>
  <Words>1655</Words>
  <Application>Microsoft Office PowerPoint</Application>
  <PresentationFormat>Экран (4:3)</PresentationFormat>
  <Paragraphs>246</Paragraphs>
  <Slides>23</Slides>
  <Notes>12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TS101908703</vt:lpstr>
      <vt:lpstr>Презентация PowerPoint</vt:lpstr>
      <vt:lpstr>Цель урока </vt:lpstr>
      <vt:lpstr>Презентация PowerPoint</vt:lpstr>
      <vt:lpstr>Презентация PowerPoint</vt:lpstr>
      <vt:lpstr>Презентация PowerPoint</vt:lpstr>
      <vt:lpstr>Повторение</vt:lpstr>
      <vt:lpstr>Рецепт здоровой пищи от кулинара</vt:lpstr>
      <vt:lpstr>Презентация PowerPoint</vt:lpstr>
      <vt:lpstr>Презентация PowerPoint</vt:lpstr>
      <vt:lpstr>Диффенбахия </vt:lpstr>
      <vt:lpstr>Фиалка</vt:lpstr>
      <vt:lpstr>Хлорофитум</vt:lpstr>
      <vt:lpstr>Роза </vt:lpstr>
      <vt:lpstr>Драцена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 и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Проценты</dc:title>
  <dc:creator>Ирина</dc:creator>
  <cp:lastModifiedBy>Asus</cp:lastModifiedBy>
  <cp:revision>102</cp:revision>
  <dcterms:created xsi:type="dcterms:W3CDTF">2011-04-12T14:26:12Z</dcterms:created>
  <dcterms:modified xsi:type="dcterms:W3CDTF">2015-06-10T20:04:20Z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