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256" r:id="rId2"/>
    <p:sldId id="269" r:id="rId3"/>
    <p:sldId id="274" r:id="rId4"/>
    <p:sldId id="258" r:id="rId5"/>
    <p:sldId id="264" r:id="rId6"/>
    <p:sldId id="275" r:id="rId7"/>
    <p:sldId id="267" r:id="rId8"/>
    <p:sldId id="276" r:id="rId9"/>
    <p:sldId id="262" r:id="rId10"/>
    <p:sldId id="257" r:id="rId11"/>
    <p:sldId id="27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00CC"/>
    <a:srgbClr val="F4F9FA"/>
    <a:srgbClr val="EAF5F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69" autoAdjust="0"/>
  </p:normalViewPr>
  <p:slideViewPr>
    <p:cSldViewPr>
      <p:cViewPr varScale="1">
        <p:scale>
          <a:sx n="99" d="100"/>
          <a:sy n="99" d="100"/>
        </p:scale>
        <p:origin x="-3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457937-8653-498A-A82E-94E8B382FC50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F9C05-35C4-40F4-9769-9AC4424100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5937F3-6467-4C47-9A6F-C1EA182DDD50}" type="slidenum">
              <a:rPr lang="ru-RU"/>
              <a:pPr/>
              <a:t>5</a:t>
            </a:fld>
            <a:endParaRPr lang="ru-RU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korolewa.nytvasc2.ru/index.php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881273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0"/>
            <a:ext cx="2808287" cy="1582738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916238" y="0"/>
            <a:ext cx="3240087" cy="1484313"/>
          </a:xfrm>
          <a:prstGeom prst="rect">
            <a:avLst/>
          </a:prstGeom>
          <a:solidFill>
            <a:schemeClr val="bg1">
              <a:alpha val="74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395288" y="1341438"/>
            <a:ext cx="8424862" cy="3887787"/>
          </a:xfrm>
          <a:prstGeom prst="roundRect">
            <a:avLst>
              <a:gd name="adj" fmla="val 16667"/>
            </a:avLst>
          </a:prstGeom>
          <a:solidFill>
            <a:schemeClr val="bg1">
              <a:alpha val="94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6149" name="Picture 5" descr="watermar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6308725"/>
            <a:ext cx="431800" cy="382588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827088" y="1844675"/>
            <a:ext cx="7772400" cy="1470025"/>
          </a:xfrm>
        </p:spPr>
        <p:txBody>
          <a:bodyPr/>
          <a:lstStyle>
            <a:lvl1pPr>
              <a:defRPr sz="6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149725"/>
            <a:ext cx="8129588" cy="1008063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831902E-7B88-4FB1-8D4F-7436405E2FFE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596900" y="6453188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korolewa.nytvasc2.ru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korolewa.nytvasc2.ru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67A2A7A-2AE1-44C3-8B61-F69590D1A0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 descr="http://s15.radikal.ru/i188/1102/cc/b31edd6af4f9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571876"/>
            <a:ext cx="762000" cy="1409700"/>
          </a:xfrm>
          <a:prstGeom prst="rect">
            <a:avLst/>
          </a:prstGeom>
          <a:noFill/>
        </p:spPr>
      </p:pic>
      <p:pic>
        <p:nvPicPr>
          <p:cNvPr id="16390" name="Picture 6" descr="http://www.doskaurala.ru/orimg/19800-01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2071678"/>
            <a:ext cx="1008884" cy="1262014"/>
          </a:xfrm>
          <a:prstGeom prst="rect">
            <a:avLst/>
          </a:prstGeom>
          <a:noFill/>
        </p:spPr>
      </p:pic>
      <p:pic>
        <p:nvPicPr>
          <p:cNvPr id="16388" name="Picture 4" descr="http://agulife.ru/media/photos/gallery/79af87eaf5f11cb2db508436355ee4ac.jpg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5786" y="3429000"/>
            <a:ext cx="1314459" cy="1643074"/>
          </a:xfrm>
          <a:prstGeom prst="rect">
            <a:avLst/>
          </a:prstGeom>
          <a:noFill/>
        </p:spPr>
      </p:pic>
      <p:pic>
        <p:nvPicPr>
          <p:cNvPr id="16386" name="Picture 2" descr="http://megalife.com.ua/uploads/posts/2011-02/1297452743_163758.jpg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715240" y="1785926"/>
            <a:ext cx="1428760" cy="1785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Удачи! 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korolewa.nytvasc2.ru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15A52B-3F32-4887-9CF4-AFDE2A28A2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B2DDE-BADB-45D8-BBAD-186656A658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korolewa.nytvasc2.ru/index.php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250825" y="1412875"/>
            <a:ext cx="8497888" cy="3960813"/>
          </a:xfrm>
          <a:prstGeom prst="roundRect">
            <a:avLst>
              <a:gd name="adj" fmla="val 16667"/>
            </a:avLst>
          </a:prstGeom>
          <a:solidFill>
            <a:schemeClr val="bg1">
              <a:alpha val="94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8338" y="64531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6666FF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korolewa.nytvasc2.ru</a:t>
            </a:r>
            <a:endParaRPr 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8011F1-F499-4E10-9759-6B0F0254344E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5127" name="Picture 7" descr="watermark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9388" y="6308725"/>
            <a:ext cx="431800" cy="382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5" r:id="rId3"/>
    <p:sldLayoutId id="2147483656" r:id="rId4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3366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000099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0099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0099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99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gulife.ru/media/photos/gallery/79af87eaf5f11cb2db508436355ee4ac.jpg" TargetMode="External"/><Relationship Id="rId7" Type="http://schemas.openxmlformats.org/officeDocument/2006/relationships/hyperlink" Target="http://theinspirationroom.com/daily/print/2010/3/sochi_2014.jpg" TargetMode="External"/><Relationship Id="rId2" Type="http://schemas.openxmlformats.org/officeDocument/2006/relationships/hyperlink" Target="http://megalife.com.ua/uploads/posts/2011-02/1297452743_163758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wsmoldova.md/images/18812/73/188127313.jpg" TargetMode="External"/><Relationship Id="rId5" Type="http://schemas.openxmlformats.org/officeDocument/2006/relationships/hyperlink" Target="http://s15.radikal.ru/i188/1102/cc/b31edd6af4f9.png" TargetMode="External"/><Relationship Id="rId4" Type="http://schemas.openxmlformats.org/officeDocument/2006/relationships/hyperlink" Target="http://www.doskaurala.ru/orimg/19800-01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korolewa.nytvasc2.ru</a:t>
            </a:r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285861"/>
            <a:ext cx="7772400" cy="571503"/>
          </a:xfrm>
        </p:spPr>
        <p:txBody>
          <a:bodyPr/>
          <a:lstStyle/>
          <a:p>
            <a:r>
              <a:rPr lang="ru-RU" sz="6000" dirty="0"/>
              <a:t>Зимние олимпийские </a:t>
            </a:r>
            <a:br>
              <a:rPr lang="ru-RU" sz="6000" dirty="0"/>
            </a:br>
            <a:r>
              <a:rPr lang="ru-RU" sz="6000" dirty="0"/>
              <a:t>игры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650" y="428605"/>
            <a:ext cx="8129588" cy="2143139"/>
          </a:xfrm>
        </p:spPr>
        <p:txBody>
          <a:bodyPr/>
          <a:lstStyle/>
          <a:p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6" name="Picture 5" descr="L:\олимпиада\800px-Stamps_of_Russia_2012_No_1559-61_Mascots_2014_Winter_Olympi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3929090" cy="266429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L:\олимпиада\70423078_vv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2016223" cy="274549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L:\олимпиада\330px-RIAN_archive_104486_22nd_Olympics_opening_ga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708920"/>
            <a:ext cx="2071702" cy="388843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206" y="1428736"/>
            <a:ext cx="1714512" cy="135219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 rot="20677608">
            <a:off x="1580444" y="2389934"/>
            <a:ext cx="5488474" cy="96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dirty="0" smtClean="0">
                <a:solidFill>
                  <a:srgbClr val="FF0000"/>
                </a:solidFill>
              </a:rPr>
              <a:t>Олимпийский девиз: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sz="3200" dirty="0" smtClean="0">
                <a:solidFill>
                  <a:srgbClr val="0000CC"/>
                </a:solidFill>
              </a:rPr>
              <a:t>Быстрее</a:t>
            </a:r>
            <a:r>
              <a:rPr lang="ru-RU" sz="3200" dirty="0" smtClean="0">
                <a:solidFill>
                  <a:srgbClr val="FF0000"/>
                </a:solidFill>
              </a:rPr>
              <a:t>, </a:t>
            </a:r>
            <a:r>
              <a:rPr lang="ru-RU" sz="3200" dirty="0" smtClean="0">
                <a:solidFill>
                  <a:srgbClr val="00B0F0"/>
                </a:solidFill>
              </a:rPr>
              <a:t>выше</a:t>
            </a:r>
            <a:r>
              <a:rPr lang="ru-RU" sz="3200" dirty="0" smtClean="0">
                <a:solidFill>
                  <a:srgbClr val="FF0000"/>
                </a:solidFill>
              </a:rPr>
              <a:t>, </a:t>
            </a:r>
            <a:r>
              <a:rPr lang="ru-RU" sz="3200" dirty="0" smtClean="0">
                <a:solidFill>
                  <a:srgbClr val="7030A0"/>
                </a:solidFill>
              </a:rPr>
              <a:t>сильнее</a:t>
            </a:r>
            <a:r>
              <a:rPr lang="ru-RU" dirty="0" smtClean="0">
                <a:solidFill>
                  <a:srgbClr val="7030A0"/>
                </a:solidFill>
              </a:rPr>
              <a:t>!»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медали-олимпийских-игр-20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3429000"/>
            <a:ext cx="2357454" cy="1357322"/>
          </a:xfrm>
          <a:prstGeom prst="rect">
            <a:avLst/>
          </a:prstGeom>
          <a:noFill/>
        </p:spPr>
      </p:pic>
      <p:pic>
        <p:nvPicPr>
          <p:cNvPr id="12" name="Picture 6" descr="талисманы Сочи 2014 картинк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5286388"/>
            <a:ext cx="1133475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korolewa.nytvasc2.ru</a:t>
            </a:r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ссылки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/>
              <a:t>Лучик </a:t>
            </a:r>
            <a:r>
              <a:rPr lang="ru-RU" sz="2400" dirty="0">
                <a:hlinkClick r:id="rId2"/>
              </a:rPr>
              <a:t>http://megalife.com.ua/uploads/posts/2011-02/1297452743_163758.jpg</a:t>
            </a:r>
            <a:r>
              <a:rPr lang="ru-RU" sz="24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Снежинка </a:t>
            </a:r>
            <a:r>
              <a:rPr lang="ru-RU" sz="2400" dirty="0">
                <a:hlinkClick r:id="rId3"/>
              </a:rPr>
              <a:t>http://agulife.ru/media/photos/gallery/79af87eaf5f11cb2db508436355ee4ac.jpg</a:t>
            </a:r>
            <a:r>
              <a:rPr lang="ru-RU" sz="24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Медведь </a:t>
            </a:r>
            <a:r>
              <a:rPr lang="ru-RU" sz="2400" dirty="0">
                <a:hlinkClick r:id="rId4"/>
              </a:rPr>
              <a:t>http://www.doskaurala.ru/orimg/19800-01.jpg</a:t>
            </a:r>
            <a:r>
              <a:rPr lang="ru-RU" sz="24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Зайка </a:t>
            </a:r>
            <a:r>
              <a:rPr lang="ru-RU" sz="2400" dirty="0">
                <a:hlinkClick r:id="rId5"/>
              </a:rPr>
              <a:t>http://s15.radikal.ru/i188/1102/cc/b31edd6af4f9.png</a:t>
            </a:r>
            <a:r>
              <a:rPr lang="ru-RU" sz="24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Кольца </a:t>
            </a:r>
            <a:r>
              <a:rPr lang="ru-RU" sz="2400" dirty="0">
                <a:hlinkClick r:id="rId6"/>
              </a:rPr>
              <a:t>http://www.newsmoldova.md/images/18812/73/188127313.jpg</a:t>
            </a:r>
            <a:r>
              <a:rPr lang="ru-RU" sz="2400" dirty="0"/>
              <a:t> </a:t>
            </a:r>
          </a:p>
          <a:p>
            <a:pPr>
              <a:lnSpc>
                <a:spcPct val="80000"/>
              </a:lnSpc>
            </a:pPr>
            <a:r>
              <a:rPr lang="ru-RU" sz="2400" dirty="0" err="1"/>
              <a:t>Фон</a:t>
            </a:r>
            <a:r>
              <a:rPr lang="ru-RU" sz="2400" dirty="0" err="1">
                <a:hlinkClick r:id="rId7"/>
              </a:rPr>
              <a:t>http</a:t>
            </a:r>
            <a:r>
              <a:rPr lang="ru-RU" sz="2400" dirty="0">
                <a:hlinkClick r:id="rId7"/>
              </a:rPr>
              <a:t>://</a:t>
            </a:r>
            <a:r>
              <a:rPr lang="ru-RU" sz="2400" dirty="0" err="1">
                <a:hlinkClick r:id="rId7"/>
              </a:rPr>
              <a:t>theinspirationroom.com</a:t>
            </a:r>
            <a:r>
              <a:rPr lang="ru-RU" sz="2400" dirty="0">
                <a:hlinkClick r:id="rId7"/>
              </a:rPr>
              <a:t>/</a:t>
            </a:r>
            <a:r>
              <a:rPr lang="ru-RU" sz="2400" dirty="0" err="1">
                <a:hlinkClick r:id="rId7"/>
              </a:rPr>
              <a:t>daily</a:t>
            </a:r>
            <a:r>
              <a:rPr lang="ru-RU" sz="2400" dirty="0">
                <a:hlinkClick r:id="rId7"/>
              </a:rPr>
              <a:t>/</a:t>
            </a:r>
            <a:r>
              <a:rPr lang="ru-RU" sz="2400" dirty="0" err="1">
                <a:hlinkClick r:id="rId7"/>
              </a:rPr>
              <a:t>print</a:t>
            </a:r>
            <a:r>
              <a:rPr lang="ru-RU" sz="2400" dirty="0">
                <a:hlinkClick r:id="rId7"/>
              </a:rPr>
              <a:t>/2010/3/sochi_2014.jpg</a:t>
            </a:r>
            <a:r>
              <a:rPr lang="ru-RU" sz="24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3568" y="98072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 • 3 = 21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772816"/>
            <a:ext cx="120243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71600" y="141277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00232" y="2060848"/>
            <a:ext cx="69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206084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99592" y="2852936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 = 21 : 3</a:t>
            </a:r>
          </a:p>
          <a:p>
            <a:r>
              <a:rPr lang="ru-RU" u="sng" dirty="0" smtClean="0"/>
              <a:t>Х = 7___</a:t>
            </a:r>
          </a:p>
          <a:p>
            <a:r>
              <a:rPr lang="ru-RU" dirty="0" smtClean="0"/>
              <a:t>7 • 3 =21</a:t>
            </a:r>
          </a:p>
          <a:p>
            <a:r>
              <a:rPr lang="ru-RU" dirty="0" smtClean="0"/>
              <a:t>   21 = 21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86116" y="92867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24 :Х = 3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72198" y="92867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 : 5 = 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1785926"/>
            <a:ext cx="114300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00760" y="1857364"/>
            <a:ext cx="1143008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786182" y="150017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429388" y="150017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714876" y="200024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143768" y="200024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929058" y="200024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24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6286512" y="200024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3428992" y="2857496"/>
            <a:ext cx="1357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 = 24 : 3</a:t>
            </a:r>
          </a:p>
          <a:p>
            <a:r>
              <a:rPr lang="ru-RU" u="sng" dirty="0" smtClean="0"/>
              <a:t>Х = 8___</a:t>
            </a:r>
          </a:p>
          <a:p>
            <a:r>
              <a:rPr lang="ru-RU" dirty="0" smtClean="0"/>
              <a:t>24 : 8 = 3</a:t>
            </a:r>
          </a:p>
          <a:p>
            <a:r>
              <a:rPr lang="ru-RU" dirty="0" smtClean="0"/>
              <a:t>        3 +3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929322" y="2928934"/>
            <a:ext cx="1643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 = 5 • 2</a:t>
            </a:r>
          </a:p>
          <a:p>
            <a:r>
              <a:rPr lang="ru-RU" u="sng" dirty="0" smtClean="0"/>
              <a:t>Х = 10__</a:t>
            </a:r>
          </a:p>
          <a:p>
            <a:r>
              <a:rPr lang="ru-RU" dirty="0" smtClean="0"/>
              <a:t>10 : 5 = 2</a:t>
            </a:r>
          </a:p>
          <a:p>
            <a:r>
              <a:rPr lang="ru-RU" dirty="0" smtClean="0"/>
              <a:t>       2 = 2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девиз: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  Очень я хочу учиться,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  Не лениться, а трудиться!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  Точно знаю - я смогу, 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FF0000"/>
                </a:solidFill>
              </a:rPr>
              <a:t>И ребятам помогу!</a:t>
            </a:r>
            <a:r>
              <a:rPr lang="en-US" sz="3600" b="1" i="1" dirty="0" smtClean="0"/>
              <a:t>              </a:t>
            </a:r>
          </a:p>
          <a:p>
            <a:pPr>
              <a:buNone/>
            </a:pPr>
            <a:r>
              <a:rPr lang="en-US" sz="3600" b="1" i="1" dirty="0" smtClean="0"/>
              <a:t>            </a:t>
            </a:r>
            <a:r>
              <a:rPr lang="ru-RU" sz="3600" b="1" i="1" dirty="0" smtClean="0"/>
              <a:t>  </a:t>
            </a:r>
            <a:endParaRPr lang="en-US" sz="3600" b="1" i="1" dirty="0" smtClean="0"/>
          </a:p>
          <a:p>
            <a:pPr algn="ctr">
              <a:buNone/>
            </a:pPr>
            <a:r>
              <a:rPr lang="en-US" sz="3600" b="1" i="1" dirty="0" smtClean="0"/>
              <a:t>         </a:t>
            </a:r>
            <a:endParaRPr lang="ru-RU" sz="3600" b="1" i="1" dirty="0" smtClean="0">
              <a:solidFill>
                <a:srgbClr val="7030A0"/>
              </a:solidFill>
            </a:endParaRPr>
          </a:p>
          <a:p>
            <a:endParaRPr lang="ru-RU" sz="3600" b="1" i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korolewa.nytvasc2.ru</a:t>
            </a:r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2425" algn="l"/>
                <a:tab pos="4625975" algn="ctr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2425" algn="l"/>
                <a:tab pos="4625975" algn="ctr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2425" algn="l"/>
                <a:tab pos="4625975" algn="ctr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Символы Олимпиады в Сочи 2014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-531440"/>
            <a:ext cx="221457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 descr="символика Олимпиады в Сочи 2014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645024"/>
            <a:ext cx="2000264" cy="292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Символы Олимпиады в Сочи 2014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-571528"/>
            <a:ext cx="221457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Символы Олимпиады в Сочи 2014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-500090"/>
            <a:ext cx="221457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korolewa.nytvasc2.ru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71600" y="1412776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CC"/>
                </a:solidFill>
              </a:rPr>
              <a:t>3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227687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CC"/>
                </a:solidFill>
              </a:rPr>
              <a:t>к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3688" y="141277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CC"/>
                </a:solidFill>
              </a:rPr>
              <a:t>8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7704" y="234888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CC"/>
                </a:solidFill>
              </a:rPr>
              <a:t>о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9792" y="141277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CC"/>
                </a:solidFill>
              </a:rPr>
              <a:t>15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43808" y="2348880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0000CC"/>
                </a:solidFill>
              </a:rPr>
              <a:t>р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07904" y="141277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CC"/>
                </a:solidFill>
              </a:rPr>
              <a:t>40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9912" y="234888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CC"/>
                </a:solidFill>
              </a:rPr>
              <a:t>е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4008" y="141277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CC"/>
                </a:solidFill>
              </a:rPr>
              <a:t>50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16016" y="227687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0000CC"/>
                </a:solidFill>
              </a:rPr>
              <a:t>н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0800000" flipV="1">
            <a:off x="5580112" y="1444498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CC"/>
                </a:solidFill>
              </a:rPr>
              <a:t>85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52120" y="234888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0000CC"/>
                </a:solidFill>
              </a:rPr>
              <a:t>ь</a:t>
            </a:r>
            <a:endParaRPr lang="ru-RU" sz="4000" dirty="0">
              <a:solidFill>
                <a:srgbClr val="0000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75656" y="3068960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уравнения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korolewa.nytvasc2.ru</a:t>
            </a:r>
            <a:endParaRPr lang="ru-RU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/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Тема урока</a:t>
            </a:r>
            <a:r>
              <a:rPr lang="ru-RU" sz="4000" dirty="0" smtClean="0"/>
              <a:t>: Решение уравнений на умножение и деление</a:t>
            </a:r>
            <a:endParaRPr lang="ru-RU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Цель урока</a:t>
            </a:r>
            <a:r>
              <a:rPr lang="ru-RU" dirty="0" smtClean="0"/>
              <a:t>: Научиться решать уравнения на умножение и деление</a:t>
            </a:r>
            <a:endParaRPr lang="ru-RU" dirty="0"/>
          </a:p>
        </p:txBody>
      </p:sp>
      <p:pic>
        <p:nvPicPr>
          <p:cNvPr id="5" name="Picture 2" descr="&amp;Zcy;&amp;acy;&amp;jcy;&amp;kcy;&amp;acy; "/>
          <p:cNvPicPr>
            <a:picLocks noChangeAspect="1" noChangeArrowheads="1"/>
          </p:cNvPicPr>
          <p:nvPr/>
        </p:nvPicPr>
        <p:blipFill>
          <a:blip r:embed="rId2" cstate="email"/>
          <a:srcRect r="17207"/>
          <a:stretch>
            <a:fillRect/>
          </a:stretch>
        </p:blipFill>
        <p:spPr bwMode="auto">
          <a:xfrm>
            <a:off x="7000892" y="2857496"/>
            <a:ext cx="1643074" cy="3238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762000" y="457200"/>
            <a:ext cx="68580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Narrow" pitchFamily="34" charset="0"/>
              </a:rPr>
              <a:t>Способ решения</a:t>
            </a:r>
          </a:p>
        </p:txBody>
      </p:sp>
      <p:graphicFrame>
        <p:nvGraphicFramePr>
          <p:cNvPr id="32875" name="Group 107"/>
          <p:cNvGraphicFramePr>
            <a:graphicFrameLocks noGrp="1"/>
          </p:cNvGraphicFramePr>
          <p:nvPr/>
        </p:nvGraphicFramePr>
        <p:xfrm>
          <a:off x="1524000" y="1905000"/>
          <a:ext cx="6096000" cy="137160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Найти компоненты, соответствующие сторонам и площади прямоугольника.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17" name="Text Box 49"/>
          <p:cNvSpPr txBox="1">
            <a:spLocks noChangeArrowheads="1"/>
          </p:cNvSpPr>
          <p:nvPr/>
        </p:nvSpPr>
        <p:spPr bwMode="auto">
          <a:xfrm>
            <a:off x="3886200" y="3810000"/>
            <a:ext cx="175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latin typeface="Arial" charset="0"/>
              </a:rPr>
              <a:t>Неизвестна сторона?</a:t>
            </a:r>
          </a:p>
        </p:txBody>
      </p:sp>
      <p:graphicFrame>
        <p:nvGraphicFramePr>
          <p:cNvPr id="32828" name="Group 60"/>
          <p:cNvGraphicFramePr>
            <a:graphicFrameLocks noGrp="1"/>
          </p:cNvGraphicFramePr>
          <p:nvPr/>
        </p:nvGraphicFramePr>
        <p:xfrm>
          <a:off x="3810000" y="3733800"/>
          <a:ext cx="1981200" cy="838200"/>
        </p:xfrm>
        <a:graphic>
          <a:graphicData uri="http://schemas.openxmlformats.org/drawingml/2006/table">
            <a:tbl>
              <a:tblPr/>
              <a:tblGrid>
                <a:gridCol w="19812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30" name="Line 62"/>
          <p:cNvSpPr>
            <a:spLocks noChangeShapeType="1"/>
          </p:cNvSpPr>
          <p:nvPr/>
        </p:nvSpPr>
        <p:spPr bwMode="auto">
          <a:xfrm>
            <a:off x="5791200" y="4419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831" name="Line 63"/>
          <p:cNvSpPr>
            <a:spLocks noChangeShapeType="1"/>
          </p:cNvSpPr>
          <p:nvPr/>
        </p:nvSpPr>
        <p:spPr bwMode="auto">
          <a:xfrm>
            <a:off x="2743200" y="44196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832" name="Line 64"/>
          <p:cNvSpPr>
            <a:spLocks noChangeShapeType="1"/>
          </p:cNvSpPr>
          <p:nvPr/>
        </p:nvSpPr>
        <p:spPr bwMode="auto">
          <a:xfrm>
            <a:off x="6858000" y="4419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2833" name="Line 65"/>
          <p:cNvSpPr>
            <a:spLocks noChangeShapeType="1"/>
          </p:cNvSpPr>
          <p:nvPr/>
        </p:nvSpPr>
        <p:spPr bwMode="auto">
          <a:xfrm>
            <a:off x="2743200" y="4419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graphicFrame>
        <p:nvGraphicFramePr>
          <p:cNvPr id="32851" name="Group 83"/>
          <p:cNvGraphicFramePr>
            <a:graphicFrameLocks noGrp="1"/>
          </p:cNvGraphicFramePr>
          <p:nvPr/>
        </p:nvGraphicFramePr>
        <p:xfrm>
          <a:off x="1905000" y="5334000"/>
          <a:ext cx="1752600" cy="609600"/>
        </p:xfrm>
        <a:graphic>
          <a:graphicData uri="http://schemas.openxmlformats.org/drawingml/2006/table">
            <a:tbl>
              <a:tblPr/>
              <a:tblGrid>
                <a:gridCol w="1752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а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= 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: 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  <a:endParaRPr kumimoji="0" lang="ru-RU" sz="28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874" name="Group 106"/>
          <p:cNvGraphicFramePr>
            <a:graphicFrameLocks noGrp="1"/>
          </p:cNvGraphicFramePr>
          <p:nvPr/>
        </p:nvGraphicFramePr>
        <p:xfrm>
          <a:off x="2514600" y="5410200"/>
          <a:ext cx="381000" cy="518160"/>
        </p:xfrm>
        <a:graphic>
          <a:graphicData uri="http://schemas.openxmlformats.org/drawingml/2006/table">
            <a:tbl>
              <a:tblPr/>
              <a:tblGrid>
                <a:gridCol w="381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852" name="Group 84"/>
          <p:cNvGraphicFramePr>
            <a:graphicFrameLocks noGrp="1"/>
          </p:cNvGraphicFramePr>
          <p:nvPr/>
        </p:nvGraphicFramePr>
        <p:xfrm>
          <a:off x="6172200" y="5410200"/>
          <a:ext cx="1905000" cy="609600"/>
        </p:xfrm>
        <a:graphic>
          <a:graphicData uri="http://schemas.openxmlformats.org/drawingml/2006/table">
            <a:tbl>
              <a:tblPr/>
              <a:tblGrid>
                <a:gridCol w="19050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= 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x </a:t>
                      </a:r>
                      <a:r>
                        <a:rPr kumimoji="0" lang="en-US" sz="28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</a:t>
                      </a:r>
                      <a:endParaRPr kumimoji="0" lang="ru-RU" sz="2800" b="0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873" name="Group 105"/>
          <p:cNvGraphicFramePr>
            <a:graphicFrameLocks noGrp="1"/>
          </p:cNvGraphicFramePr>
          <p:nvPr/>
        </p:nvGraphicFramePr>
        <p:xfrm>
          <a:off x="6248400" y="5486400"/>
          <a:ext cx="381000" cy="518160"/>
        </p:xfrm>
        <a:graphic>
          <a:graphicData uri="http://schemas.openxmlformats.org/drawingml/2006/table">
            <a:tbl>
              <a:tblPr/>
              <a:tblGrid>
                <a:gridCol w="3810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871" name="Text Box 103"/>
          <p:cNvSpPr txBox="1">
            <a:spLocks noChangeArrowheads="1"/>
          </p:cNvSpPr>
          <p:nvPr/>
        </p:nvSpPr>
        <p:spPr bwMode="auto">
          <a:xfrm>
            <a:off x="2895600" y="39624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0">
                <a:latin typeface="Arial" charset="0"/>
              </a:rPr>
              <a:t>да</a:t>
            </a:r>
          </a:p>
        </p:txBody>
      </p:sp>
      <p:sp>
        <p:nvSpPr>
          <p:cNvPr id="32872" name="Text Box 104"/>
          <p:cNvSpPr txBox="1">
            <a:spLocks noChangeArrowheads="1"/>
          </p:cNvSpPr>
          <p:nvPr/>
        </p:nvSpPr>
        <p:spPr bwMode="auto">
          <a:xfrm>
            <a:off x="5867400" y="3962400"/>
            <a:ext cx="99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0">
                <a:latin typeface="Arial" charset="0"/>
              </a:rPr>
              <a:t>нет</a:t>
            </a:r>
          </a:p>
        </p:txBody>
      </p:sp>
      <p:sp>
        <p:nvSpPr>
          <p:cNvPr id="32876" name="Line 108"/>
          <p:cNvSpPr>
            <a:spLocks noChangeShapeType="1"/>
          </p:cNvSpPr>
          <p:nvPr/>
        </p:nvSpPr>
        <p:spPr bwMode="auto">
          <a:xfrm>
            <a:off x="4724400" y="3352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764704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3366CC"/>
                </a:solidFill>
              </a:rPr>
              <a:t>Х:3=9</a:t>
            </a:r>
          </a:p>
          <a:p>
            <a:r>
              <a:rPr lang="ru-RU" sz="4000" dirty="0" smtClean="0">
                <a:solidFill>
                  <a:srgbClr val="3366CC"/>
                </a:solidFill>
              </a:rPr>
              <a:t>Х=9:3</a:t>
            </a:r>
          </a:p>
          <a:p>
            <a:r>
              <a:rPr lang="ru-RU" sz="4000" dirty="0" smtClean="0">
                <a:solidFill>
                  <a:srgbClr val="3366CC"/>
                </a:solidFill>
              </a:rPr>
              <a:t>Х=3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1800" y="764704"/>
            <a:ext cx="2232248" cy="201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3366CC"/>
                </a:solidFill>
              </a:rPr>
              <a:t>Х•2=10</a:t>
            </a:r>
          </a:p>
          <a:p>
            <a:r>
              <a:rPr lang="ru-RU" sz="4000" dirty="0" smtClean="0">
                <a:solidFill>
                  <a:srgbClr val="3366CC"/>
                </a:solidFill>
              </a:rPr>
              <a:t>Х=10:2</a:t>
            </a:r>
          </a:p>
          <a:p>
            <a:r>
              <a:rPr lang="ru-RU" sz="4000" dirty="0" smtClean="0">
                <a:solidFill>
                  <a:srgbClr val="3366CC"/>
                </a:solidFill>
              </a:rPr>
              <a:t>Х=5</a:t>
            </a:r>
            <a:endParaRPr lang="ru-RU" sz="4000" dirty="0">
              <a:solidFill>
                <a:srgbClr val="3366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764704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3366CC"/>
                </a:solidFill>
              </a:rPr>
              <a:t>12:х=6</a:t>
            </a:r>
          </a:p>
          <a:p>
            <a:r>
              <a:rPr lang="ru-RU" sz="4000" dirty="0" smtClean="0">
                <a:solidFill>
                  <a:srgbClr val="3366CC"/>
                </a:solidFill>
              </a:rPr>
              <a:t>Х=12:6</a:t>
            </a:r>
          </a:p>
          <a:p>
            <a:r>
              <a:rPr lang="ru-RU" sz="4000" dirty="0" smtClean="0">
                <a:solidFill>
                  <a:srgbClr val="3366CC"/>
                </a:solidFill>
              </a:rPr>
              <a:t>Х=2</a:t>
            </a:r>
            <a:endParaRPr lang="ru-RU" sz="4000" dirty="0">
              <a:solidFill>
                <a:srgbClr val="3366CC"/>
              </a:solidFill>
            </a:endParaRPr>
          </a:p>
        </p:txBody>
      </p:sp>
      <p:pic>
        <p:nvPicPr>
          <p:cNvPr id="8" name="Picture 10" descr="символика Олимпиады в Сочи 2014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2000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Физкультминутка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korolewa.nytvasc2.ru</a:t>
            </a: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357298"/>
            <a:ext cx="1738321" cy="2085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357298"/>
            <a:ext cx="1252540" cy="199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3857628"/>
            <a:ext cx="1209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14752"/>
            <a:ext cx="23050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1357298"/>
            <a:ext cx="221457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 4 : Х  = 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2214554"/>
            <a:ext cx="178595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 =2 4 :8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3071810"/>
            <a:ext cx="128588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Х=3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43570" y="1428736"/>
            <a:ext cx="171451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3 × Х = 18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57884" y="2285992"/>
            <a:ext cx="1357322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 =18 : 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98" y="3214686"/>
            <a:ext cx="107157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Х=6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" name="Picture 10" descr="символика Олимпиады в Сочи 2014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8"/>
            <a:ext cx="2000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0" descr="символика Олимпиады в Сочи 2014 картин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6"/>
            <a:ext cx="2000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L:\олимпиада\6a00d83452cb3169e2013488ad9acd970c-320w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1571612"/>
            <a:ext cx="4286280" cy="435546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лимпиада">
  <a:themeElements>
    <a:clrScheme name="олимпиада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лимпиад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лимпиада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лимпиада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лимпиада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лимпиада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лимпиада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лимпиада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лимпиада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лимпиада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лимпиада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лимпиада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лимпиада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лимпиада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1283</TotalTime>
  <Words>235</Words>
  <Application>Microsoft Office PowerPoint</Application>
  <PresentationFormat>Экран (4:3)</PresentationFormat>
  <Paragraphs>88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олимпиада</vt:lpstr>
      <vt:lpstr>Зимние олимпийские  игры</vt:lpstr>
      <vt:lpstr>Наш девиз:</vt:lpstr>
      <vt:lpstr>Слайд 3</vt:lpstr>
      <vt:lpstr>  Тема урока: Решение уравнений на умножение и деление</vt:lpstr>
      <vt:lpstr>Слайд 5</vt:lpstr>
      <vt:lpstr>Слайд 6</vt:lpstr>
      <vt:lpstr>Физкультминутка</vt:lpstr>
      <vt:lpstr>Слайд 8</vt:lpstr>
      <vt:lpstr>Слайд 9</vt:lpstr>
      <vt:lpstr>ссылки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user</cp:lastModifiedBy>
  <cp:revision>43</cp:revision>
  <dcterms:created xsi:type="dcterms:W3CDTF">2013-07-16T15:08:58Z</dcterms:created>
  <dcterms:modified xsi:type="dcterms:W3CDTF">2014-11-20T16:58:52Z</dcterms:modified>
</cp:coreProperties>
</file>