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1" r:id="rId4"/>
    <p:sldId id="298" r:id="rId5"/>
    <p:sldId id="271" r:id="rId6"/>
    <p:sldId id="260" r:id="rId7"/>
    <p:sldId id="258" r:id="rId8"/>
    <p:sldId id="264" r:id="rId9"/>
    <p:sldId id="272" r:id="rId10"/>
    <p:sldId id="263" r:id="rId11"/>
    <p:sldId id="273" r:id="rId12"/>
    <p:sldId id="274" r:id="rId13"/>
    <p:sldId id="265" r:id="rId14"/>
    <p:sldId id="275" r:id="rId15"/>
    <p:sldId id="262" r:id="rId16"/>
    <p:sldId id="276" r:id="rId17"/>
    <p:sldId id="266" r:id="rId18"/>
    <p:sldId id="277" r:id="rId19"/>
    <p:sldId id="259" r:id="rId20"/>
    <p:sldId id="267" r:id="rId21"/>
    <p:sldId id="268" r:id="rId22"/>
    <p:sldId id="269" r:id="rId23"/>
    <p:sldId id="270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D3F7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483-20FE-489C-97E2-1E2FC910ACE7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A45D00-2429-4DEC-A302-838DB11C47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483-20FE-489C-97E2-1E2FC910ACE7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45D00-2429-4DEC-A302-838DB11C47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483-20FE-489C-97E2-1E2FC910ACE7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45D00-2429-4DEC-A302-838DB11C47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C7C483-20FE-489C-97E2-1E2FC910ACE7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EA45D00-2429-4DEC-A302-838DB11C47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483-20FE-489C-97E2-1E2FC910ACE7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45D00-2429-4DEC-A302-838DB11C47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483-20FE-489C-97E2-1E2FC910ACE7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45D00-2429-4DEC-A302-838DB11C47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45D00-2429-4DEC-A302-838DB11C47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483-20FE-489C-97E2-1E2FC910ACE7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483-20FE-489C-97E2-1E2FC910ACE7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45D00-2429-4DEC-A302-838DB11C47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483-20FE-489C-97E2-1E2FC910ACE7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45D00-2429-4DEC-A302-838DB11C47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C7C483-20FE-489C-97E2-1E2FC910ACE7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A45D00-2429-4DEC-A302-838DB11C47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483-20FE-489C-97E2-1E2FC910ACE7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A45D00-2429-4DEC-A302-838DB11C47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5C7C483-20FE-489C-97E2-1E2FC910ACE7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EA45D00-2429-4DEC-A302-838DB11C47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6000768"/>
            <a:ext cx="5876908" cy="714372"/>
          </a:xfrm>
        </p:spPr>
        <p:txBody>
          <a:bodyPr/>
          <a:lstStyle/>
          <a:p>
            <a:endParaRPr lang="ru-RU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571480"/>
            <a:ext cx="8305800" cy="257176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«Южные поэмы»</a:t>
            </a:r>
            <a:b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</a:b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Александр Сергеевич Пушкин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6386" name="Picture 2" descr="http://i4.otzovik.com/product/2012/06/77397.png"/>
          <p:cNvPicPr>
            <a:picLocks noChangeAspect="1" noChangeArrowheads="1"/>
          </p:cNvPicPr>
          <p:nvPr/>
        </p:nvPicPr>
        <p:blipFill>
          <a:blip r:embed="rId2" cstate="print"/>
          <a:srcRect l="16001" r="17999"/>
          <a:stretch>
            <a:fillRect/>
          </a:stretch>
        </p:blipFill>
        <p:spPr bwMode="auto">
          <a:xfrm>
            <a:off x="357158" y="3643314"/>
            <a:ext cx="1857388" cy="281420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392" name="Picture 8" descr="http://proscope.ru/data/images/x_658545c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500306"/>
            <a:ext cx="2315584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94" name="Picture 10" descr="http://www.playcast.ru/uploads/2015/02/24/12298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786190"/>
            <a:ext cx="3286148" cy="20859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71406" y="1714488"/>
            <a:ext cx="5643602" cy="421484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«Узник»</a:t>
            </a:r>
          </a:p>
          <a:p>
            <a:pPr algn="ctr"/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Сижу за решеткой в темнице сырой.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Вскормленный в неволе орел молодой,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Мой грустный товарищ, махая крылом,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Кровавую пищу клюет под окном,</a:t>
            </a:r>
          </a:p>
          <a:p>
            <a:pPr algn="ctr"/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Клюет, и бросает, и смотрит в окно,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Как будто со мною задумал одно;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Зовет меня взглядом и криком своим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вымолвить хочет: «Давай улетим!</a:t>
            </a:r>
          </a:p>
          <a:p>
            <a:pPr algn="ctr"/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Мы вольные птицы; пора, брат, пора!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Туда, где за тучей белеет гора,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Туда, где синеют морские края,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Туда, где гуляем лишь ветер… да я!..»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000132"/>
          </a:xfrm>
        </p:spPr>
        <p:txBody>
          <a:bodyPr>
            <a:noAutofit/>
          </a:bodyPr>
          <a:lstStyle/>
          <a:p>
            <a:pPr algn="ctr"/>
            <a:r>
              <a:rPr lang="ru-RU" sz="4800" b="1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4800" b="1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4800" b="1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4800" b="1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Стихотворение «Узник»</a:t>
            </a:r>
            <a:endParaRPr lang="ru-RU" sz="4800" b="1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26626" name="Picture 2" descr="http://feb-web.ru/feb/irl/pictures/il6-193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000240"/>
            <a:ext cx="318324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357298"/>
            <a:ext cx="8401080" cy="271464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Стихотворение «Узник», написанное Александром Пушкиным в 1822 году, относится к периоду его южной ссылки (1820-1824 гг.), когда поэт по приказу генерал-губернатора Санкт-Петербурга был вынужден покинуть столицу и отправиться в Кишинев. Важное место в стихотворении отведено личным переживаниям поэта. Ссылка напоминает ему темницу, а он сам чувствует себя узником в этой темнице. </a:t>
            </a:r>
            <a:endParaRPr lang="ru-RU" b="1" i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52400"/>
            <a:ext cx="9429784" cy="1219200"/>
          </a:xfrm>
        </p:spPr>
        <p:txBody>
          <a:bodyPr>
            <a:noAutofit/>
          </a:bodyPr>
          <a:lstStyle/>
          <a:p>
            <a:pPr algn="ctr"/>
            <a:r>
              <a:rPr lang="ru-RU" sz="4000" b="1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История создания стихотворения «Узник»</a:t>
            </a:r>
            <a:endParaRPr lang="ru-RU" sz="4000" b="1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29698" name="Picture 2" descr="http://ayurvedic-massage.ru/wp-content/uploads/2015/01/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929066"/>
            <a:ext cx="4357718" cy="2477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357298"/>
            <a:ext cx="6643702" cy="2071702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стихах периода южной ссылки он пишет об испанской революции и о восстании в Неаполе («В. Л. Давыдову», 1821). Когда поэт узнал о восстании в Греции, он сам пожелал принять в нем участие («Война», 1821; «Гречанке», 1822). Одно из наиболее острых политических стихотворений Пушкина этих лет— «Кинжал» (1821) —было воспринято многими декабристами как призыв к цареубийству. Однако поражение народно-освободительных движений в Европе, торжество реакции приводили к появлению у Пушкина элементов разочарованности, скептицизма («Свободы сеятель пустынный…», 1823, «Недвижный страж дремал…», 1824). Эти настроения в определенной степени отразились и в его романтических поэмах, созданных на юге.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Стихотворения периода южной ссылки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</p:txBody>
      </p:sp>
      <p:pic>
        <p:nvPicPr>
          <p:cNvPr id="31750" name="Picture 6" descr="http://img1.liveinternet.ru/images/attach/c/2/69/490/69490739_Lit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071810"/>
            <a:ext cx="2214578" cy="1790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2" name="Picture 8" descr="http://rilmark.ru/catalog/20141005/20141005:649-160-608/2caa8506351b756c7eef4ab973e83933-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428736"/>
            <a:ext cx="2420031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1754" name="Picture 10" descr="http://cs629118.vk.me/v629118583/20d07/ThMsRDHd2x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357694"/>
            <a:ext cx="2286016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1756" name="Picture 12" descr="http://cs629118.vk.me/v629118583/20d0e/pqKGuDFrAw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43380"/>
            <a:ext cx="2714644" cy="2035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-142908" y="1524000"/>
            <a:ext cx="5715040" cy="497683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«Погасло дневное светило»</a:t>
            </a:r>
          </a:p>
          <a:p>
            <a:pPr algn="ctr"/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«На море синее вечерний пал туман.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Шуми, шуми, послушное ветрило,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Волнуйся подо мной, угрюмый океан.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 вижу берег отдаленный,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Земли полуденной волшебные края;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 волненьем и тоской туда </a:t>
            </a:r>
            <a:r>
              <a:rPr lang="ru-RU" sz="22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стремлюся</a:t>
            </a: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я,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Воспоминаньем упоенный…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чувствую: в очах родились слезы вновь;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Душа кипит и замирает;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Мечта знакомая вокруг меня летает;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 вспомнил прежних лет безумную любовь,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всё, чем я страдал, и всё, что сердцу мило,</a:t>
            </a:r>
            <a:b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Желаний и надежд томительный обман…»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00042"/>
            <a:ext cx="9286908" cy="8715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</a:br>
            <a:r>
              <a:rPr lang="ru-RU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4000" b="1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Стихотворение  «Погасло дневное светило»</a:t>
            </a:r>
            <a:endParaRPr lang="ru-RU" sz="4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24578" name="Picture 2" descr="http://s55.radikal.ru/i148/1106/2b/c9d6edc93f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1071546"/>
            <a:ext cx="2357454" cy="3447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0" name="Picture 4" descr="http://artnow.ru/img/318000/318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714884"/>
            <a:ext cx="2857520" cy="18631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86116" y="1524000"/>
            <a:ext cx="5400684" cy="497683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Стихотворение  «Погасло дневное светило» А.С. Пушкин написал в 1820 году, когда отправлялся в свою южную ссылку. Путешествие на корабле из Феодосии в Гурзуф навеяло воспоминания о безвозвратно минувшем времени. «Погасло дневное светило» - яркий пример философской лирики, поскольку в этом стихотворении автор пытается понять природу мироздания и найти в нем место для человека. </a:t>
            </a:r>
            <a:endParaRPr lang="ru-RU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152400"/>
            <a:ext cx="8786874" cy="12192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spc="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История создания стихотворения «Погасло дневное светило»</a:t>
            </a:r>
            <a:endParaRPr lang="ru-RU" sz="3200" b="1" spc="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32770" name="Picture 2" descr="http://ocls.kyivlibs.org.ua/pushkin/abonement_pushkina/ab_images/Pushkin/Virshi/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2571768" cy="18919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CE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2772" name="Picture 4" descr="http://4.bp.blogspot.com/-1RmimKyWfJw/T-mJErUeALI/AAAAAAAAIss/F53bg1VnqaU/s1600/%D0%93%D1%83%D1%80%D0%B7%D1%83%D1%84_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00504"/>
            <a:ext cx="2928958" cy="2235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524000"/>
            <a:ext cx="5786478" cy="4572000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«Птичка»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чужбине свято наблюдаю</a:t>
            </a:r>
            <a:b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Родной обычай старины:</a:t>
            </a:r>
            <a:b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 волю птичку выпускаю</a:t>
            </a:r>
            <a:b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 светлом празднике весны.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 стал доступен утешенью;</a:t>
            </a:r>
            <a:b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 что на бога мне роптать,</a:t>
            </a:r>
            <a:b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Когда хоть одному творенью</a:t>
            </a:r>
            <a:b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 мог свободу даровать!</a:t>
            </a:r>
          </a:p>
          <a:p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85728"/>
            <a:ext cx="840108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4400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4900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Стихотворение «Птичка»</a:t>
            </a:r>
            <a:endParaRPr lang="ru-RU" sz="4900" b="1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27650" name="Picture 2" descr="http://img0.liveinternet.ru/images/attach/c/8/101/729/101729602_aspushkinkstihotvoreniyuptichka201326h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571612"/>
            <a:ext cx="2815822" cy="4000528"/>
          </a:xfrm>
          <a:prstGeom prst="roundRect">
            <a:avLst>
              <a:gd name="adj" fmla="val 16667"/>
            </a:avLst>
          </a:prstGeom>
          <a:ln w="38100">
            <a:solidFill>
              <a:schemeClr val="tx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71802" y="1524000"/>
            <a:ext cx="5614998" cy="497683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Стихотворение «Птичка» А.С. Пушкина была написана в 1823 году. В то время он пребывал в южной ссылке. В каждой ссылке он чувствовал себя узником, заключенным, человеком, лишенным свободы. Такое положение угнетало его и именно в ссылках у Пушкина рождались стихотворения, посвященные свободе. Это стихотворение он впервые написал в письме к Н.И. </a:t>
            </a:r>
            <a:r>
              <a:rPr lang="ru-RU" b="1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Гнедичу</a:t>
            </a:r>
            <a:r>
              <a:rPr lang="ru-RU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86874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История создания стихотворения «Птичка»</a:t>
            </a:r>
            <a:endParaRPr lang="ru-RU" b="1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33794" name="Picture 2" descr="http://cs405827.vk.me/v405827380/9cf1/pTUA-MUTP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928802"/>
            <a:ext cx="2571768" cy="3562725"/>
          </a:xfrm>
          <a:prstGeom prst="rect">
            <a:avLst/>
          </a:prstGeom>
          <a:ln w="28575">
            <a:solidFill>
              <a:schemeClr val="accent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500174"/>
            <a:ext cx="5786446" cy="500066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Редеет облаков летучая гряда;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Звезда печальная, вечерняя звезда,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Твой луч осеребрил увядшие равнины,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дремлющий залив, и черных скал вершины;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Люблю твой слабый свет в небесной вышине: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Он думы разбудил, уснувшие во мне.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 помню твой восход, знакомое светило,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Над мирною страной, где все для сердца мило,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Где стройны </a:t>
            </a:r>
            <a:r>
              <a:rPr lang="ru-RU" sz="2900" b="1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тополы</a:t>
            </a: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 долинах вознеслись,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Где дремлет нежный мирт и темный кипарис,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сладостно шумят полуденные волны.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Там некогда в горах, сердечной думы полный,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Над морем я влачил задумчивую лень,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Когда на хижины сходила ночи тень —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дева юная во мгле тебя искала</a:t>
            </a:r>
            <a:b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именем своим подругам называла.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428660" y="152400"/>
            <a:ext cx="9715568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 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Стихотворение «Редеет облаков летучая гряда…»</a:t>
            </a:r>
            <a:endParaRPr lang="ru-RU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23556" name="Picture 4" descr="http://upyourpic.org/images/201312/c7n5zo7ti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785926"/>
            <a:ext cx="2700453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524000"/>
            <a:ext cx="8472518" cy="269081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Стихотворение «Редеет облаков летучая гряда» напечатано в «Полярной звезде» на 1824 год и включено в раздел «Подражания древним» сборника 1826 г. с пропуском последних трех стихов. Написано в Каменке, Киевском имении братьев Давыдовых, у которых А. С. Пушкин гостил с ноября 1820 г. по февраль 1821 г.</a:t>
            </a:r>
            <a:endParaRPr lang="ru-RU" b="1" i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relaxedInse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spc="0" dirty="0" smtClean="0">
                <a:ln w="1143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История создания стихотворения «Редеет облаков летучая гряда…»</a:t>
            </a:r>
            <a:endParaRPr lang="ru-RU" sz="3200" b="1" spc="0" dirty="0">
              <a:ln w="11430">
                <a:solidFill>
                  <a:srgbClr val="FFFF00"/>
                </a:solidFill>
              </a:ln>
              <a:solidFill>
                <a:srgbClr val="FFC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" name="Picture 2" descr="http://vdp.mycdn.me/getImage?id=9550498329&amp;idx=1&amp;thumbType=32"/>
          <p:cNvPicPr>
            <a:picLocks noChangeAspect="1" noChangeArrowheads="1"/>
          </p:cNvPicPr>
          <p:nvPr/>
        </p:nvPicPr>
        <p:blipFill>
          <a:blip r:embed="rId2" cstate="print"/>
          <a:srcRect l="4167" r="4166"/>
          <a:stretch>
            <a:fillRect/>
          </a:stretch>
        </p:blipFill>
        <p:spPr bwMode="auto">
          <a:xfrm>
            <a:off x="2786050" y="4000504"/>
            <a:ext cx="4071966" cy="24986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643174" y="1928802"/>
            <a:ext cx="6215106" cy="207170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творчестве Пушкина «южные поэмы» сыграли большую роль: «Кавказский пленник» (1820-21) во многом подготовил «Евгения Онегина»; важное место займут в дальнейшем тема мятежной «воли» и нравственного закона, заявленная в «Братьях-разбойниках» (1821-22), сопоставление и противопоставление гармонии и стихии, кротости и страсти, «ангельского» и «демонического», начатое в «Бахчисарайском фонтане» (1823) контрастом Марии и </a:t>
            </a:r>
            <a:r>
              <a:rPr lang="ru-RU" b="1" i="1" dirty="0" err="1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Заремы</a:t>
            </a:r>
            <a:r>
              <a:rPr lang="ru-RU" b="1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b="1" i="1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DeflateTop">
              <a:avLst/>
            </a:prstTxWarp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Южные поэмы</a:t>
            </a:r>
            <a:endParaRPr lang="ru-RU" sz="4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http://cs305108.vk.me/v305108993/1079/FhPhEH2td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428868"/>
            <a:ext cx="2714644" cy="3240405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 descr="http://mypresentation.ru/documents/e318a0715bb77bd140fc884725ab3d3e/img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714752"/>
            <a:ext cx="3714776" cy="2786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643050"/>
            <a:ext cx="5715040" cy="157163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 </a:t>
            </a:r>
            <a:endParaRPr lang="ru-RU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Александр Сергеевич Пушкин (26 мая (6 июня) 1799 — 29 января (10 февраля) 1837) - русский поэт, драматург и прозаик, реформатор русского литературного языка.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52400"/>
            <a:ext cx="8472518" cy="1219200"/>
          </a:xfrm>
        </p:spPr>
        <p:txBody>
          <a:bodyPr>
            <a:prstTxWarp prst="textDeflate">
              <a:avLst/>
            </a:prstTxWarp>
            <a:normAutofit fontScale="90000"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Александр Сергеевич Пушкин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074" name="Picture 2" descr="http://s017.radikal.ru/i402/1303/ee/eb719ea927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286124"/>
            <a:ext cx="2458308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http://yourstup.ru/images/b/2/rol-tsarskogo-sela-v-zhizni-i-poehz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214686"/>
            <a:ext cx="2214578" cy="305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cs627122.vk.me/v627122543/4f1c/3Ek8AvATffU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857364"/>
            <a:ext cx="2500330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2844" y="1524000"/>
            <a:ext cx="5643602" cy="204787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«Кавказский пленник» (1820—1821) — первая из цикла южных байронических поэм Пушкина. Под влиянием восточных поэм лорда Байрона русский поэт планировал создать описательные поэмы о Крыме и Кавказе. </a:t>
            </a:r>
            <a:endParaRPr lang="ru-RU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8587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49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 Создание и появление «Кавказского Пленника»</a:t>
            </a:r>
            <a:endParaRPr lang="ru-RU" sz="49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22530" name="Picture 2" descr="http://orelsh.ru/wp-content/uploads/2015/03/%D0%A2%D0%B8%D1%82%D1%83%D0%BB%D1%8C%D0%BD%D1%8B%D0%B9-%D0%BB%D0%B8%D1%81%D1%82-%D0%BF%D0%BE%D1%8D%D0%BC%D1%8B-%D0%9A%D0%B0%D0%B2%D0%BA%D0%B0%D0%B7%D1%81%D0%BA%D0%B8%D0%B9-%D0%BF%D0%BB%D0%B5%D0%BD%D0%BD%D0%B8%D0%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3643314"/>
            <a:ext cx="190382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://gagarinskiymedia.ru/upload/iblock/91b/91b721458607530a1e79069546505e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786190"/>
            <a:ext cx="3357586" cy="2357454"/>
          </a:xfrm>
          <a:prstGeom prst="rect">
            <a:avLst/>
          </a:prstGeom>
          <a:ln w="3810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2" name="Picture 2" descr="http://img0.liveinternet.ru/images/attach/c/3/76/72/76072666_4408052_kavk_pl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000372"/>
            <a:ext cx="1875831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://www.metod-kopilka.ru/images/doc/50/45223/img7.jpg"/>
          <p:cNvPicPr>
            <a:picLocks noChangeAspect="1" noChangeArrowheads="1"/>
          </p:cNvPicPr>
          <p:nvPr/>
        </p:nvPicPr>
        <p:blipFill>
          <a:blip r:embed="rId5" cstate="print"/>
          <a:srcRect b="4166"/>
          <a:stretch>
            <a:fillRect/>
          </a:stretch>
        </p:blipFill>
        <p:spPr bwMode="auto">
          <a:xfrm>
            <a:off x="5929322" y="1428736"/>
            <a:ext cx="2786082" cy="2002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57310"/>
          </a:xfrm>
        </p:spPr>
        <p:txBody>
          <a:bodyPr>
            <a:prstTxWarp prst="textStop">
              <a:avLst/>
            </a:prstTxWarp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/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История Ханского Дворца</a:t>
            </a:r>
            <a:endParaRPr lang="ru-RU" b="1" cap="all" spc="0" dirty="0">
              <a:ln/>
              <a:solidFill>
                <a:schemeClr val="accent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098" name="Picture 2" descr="http://promo-s.pro/upload/medialibrary/a0a/a0afac1d307b78c06c65138a57d800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714776" cy="23217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&amp;Kcy;&amp;acy;&amp;rcy;&amp;tcy;&amp;acy; &amp;dcy;&amp;vcy;&amp;ocy;&amp;rcy;&amp;ts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571612"/>
            <a:ext cx="3429024" cy="4599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http://cs628229.vk.me/v628229583/1c196/6YS_tBZwER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4214818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prstTxWarp prst="textCurveDown">
              <a:avLst/>
            </a:prstTxWarp>
            <a:normAutofit fontScale="90000"/>
          </a:bodyPr>
          <a:lstStyle/>
          <a:p>
            <a:pPr algn="ctr"/>
            <a:r>
              <a:rPr lang="ru-RU" sz="5400" b="1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Екатерининская миля</a:t>
            </a:r>
            <a:endParaRPr lang="ru-RU" sz="5400" b="1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3074" name="Picture 2" descr="http://world-tour-travel.ru/wp-content/uploads/2015/02/b086ee2aba1a603d6f8ccec11f927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3929090" cy="2082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http://family-travel.crimea.ru/Pamjatniki/milja/P1011015.jpg"/>
          <p:cNvPicPr>
            <a:picLocks noChangeAspect="1" noChangeArrowheads="1"/>
          </p:cNvPicPr>
          <p:nvPr/>
        </p:nvPicPr>
        <p:blipFill>
          <a:blip r:embed="rId3" cstate="print"/>
          <a:srcRect r="3333"/>
          <a:stretch>
            <a:fillRect/>
          </a:stretch>
        </p:blipFill>
        <p:spPr bwMode="auto">
          <a:xfrm>
            <a:off x="4929190" y="2071678"/>
            <a:ext cx="3500462" cy="3240945"/>
          </a:xfrm>
          <a:prstGeom prst="rect">
            <a:avLst/>
          </a:prstGeom>
          <a:ln w="5715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8" name="Picture 6" descr="http://www.tourprom.ru/site_media/images/poiphoto/cache/na-fone-mecheti_1_w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14752"/>
            <a:ext cx="3714776" cy="2744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3F7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52400"/>
            <a:ext cx="8786874" cy="847708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Мост через реку </a:t>
            </a:r>
            <a:r>
              <a:rPr lang="ru-RU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Чурук-Су</a:t>
            </a:r>
            <a:endParaRPr lang="ru-RU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2050" name="Picture 2" descr="http://photos.wikimapia.org/p/00/04/98/00/06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714752"/>
            <a:ext cx="3571900" cy="26789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2" name="Picture 4" descr="http://photos.wikimapia.org/p/00/02/42/29/20_big.jpg"/>
          <p:cNvPicPr>
            <a:picLocks noChangeAspect="1" noChangeArrowheads="1"/>
          </p:cNvPicPr>
          <p:nvPr/>
        </p:nvPicPr>
        <p:blipFill>
          <a:blip r:embed="rId3" cstate="print"/>
          <a:srcRect b="5475"/>
          <a:stretch>
            <a:fillRect/>
          </a:stretch>
        </p:blipFill>
        <p:spPr bwMode="auto">
          <a:xfrm>
            <a:off x="500034" y="1071546"/>
            <a:ext cx="3500462" cy="228781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54" name="Picture 6" descr="http://photo.foto-planeta.com/view/3/5/8/1/bahchisaray-358180.jpg"/>
          <p:cNvPicPr>
            <a:picLocks noChangeAspect="1" noChangeArrowheads="1"/>
          </p:cNvPicPr>
          <p:nvPr/>
        </p:nvPicPr>
        <p:blipFill>
          <a:blip r:embed="rId4" cstate="print"/>
          <a:srcRect b="6249"/>
          <a:stretch>
            <a:fillRect/>
          </a:stretch>
        </p:blipFill>
        <p:spPr bwMode="auto">
          <a:xfrm>
            <a:off x="4572000" y="1142984"/>
            <a:ext cx="4000528" cy="2506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http://i073.radikal.ru/1110/79/e159f089eff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929066"/>
            <a:ext cx="3357586" cy="25024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206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914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relaxedInse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spc="0" dirty="0" smtClean="0">
                <a:ln w="11430">
                  <a:solidFill>
                    <a:srgbClr val="FFC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Дворцовые ворота</a:t>
            </a:r>
            <a:endParaRPr lang="ru-RU" sz="5400" b="1" spc="0" dirty="0">
              <a:ln w="11430">
                <a:solidFill>
                  <a:srgbClr val="FFC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55298" name="Picture 2" descr="http://art16.ru/gallery2/d/70593-7/Untitled_Panoram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4296770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3F7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300" name="Picture 4" descr="http://few77.users.photofile.ru/photo/few77/115021015/xlarge/137269688.jpg"/>
          <p:cNvPicPr>
            <a:picLocks noChangeAspect="1" noChangeArrowheads="1"/>
          </p:cNvPicPr>
          <p:nvPr/>
        </p:nvPicPr>
        <p:blipFill>
          <a:blip r:embed="rId3" cstate="print"/>
          <a:srcRect t="15306"/>
          <a:stretch>
            <a:fillRect/>
          </a:stretch>
        </p:blipFill>
        <p:spPr bwMode="auto">
          <a:xfrm>
            <a:off x="2714612" y="4214818"/>
            <a:ext cx="4500594" cy="2379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2" name="Picture 6" descr="http://coins.ucoz.ru/_ph/22/35987301.jpg"/>
          <p:cNvPicPr>
            <a:picLocks noChangeAspect="1" noChangeArrowheads="1"/>
          </p:cNvPicPr>
          <p:nvPr/>
        </p:nvPicPr>
        <p:blipFill>
          <a:blip r:embed="rId4" cstate="print"/>
          <a:srcRect t="16216"/>
          <a:stretch>
            <a:fillRect/>
          </a:stretch>
        </p:blipFill>
        <p:spPr bwMode="auto">
          <a:xfrm>
            <a:off x="6286512" y="1000108"/>
            <a:ext cx="2411196" cy="3149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Сторожевая надвратная башня и свитский корпус</a:t>
            </a:r>
            <a:endParaRPr lang="ru-RU" b="1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54274" name="Picture 2" descr="http://serg-klymenko.narod.ru/Other_World/Photo/Ukraine.Crimea/IMG_4660-4658.jpg"/>
          <p:cNvPicPr>
            <a:picLocks noChangeAspect="1" noChangeArrowheads="1"/>
          </p:cNvPicPr>
          <p:nvPr/>
        </p:nvPicPr>
        <p:blipFill>
          <a:blip r:embed="rId2" cstate="print"/>
          <a:srcRect b="10204"/>
          <a:stretch>
            <a:fillRect/>
          </a:stretch>
        </p:blipFill>
        <p:spPr bwMode="auto">
          <a:xfrm>
            <a:off x="428596" y="1500174"/>
            <a:ext cx="3643338" cy="2282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6" name="Picture 4" descr="http://www.stejka.com/cache/800_600_max/xanskiy_dvorec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571612"/>
            <a:ext cx="3071834" cy="218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80" name="Picture 8" descr="http://cs629118.vk.me/v629118583/20d16/xXpQd2x1Yh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000504"/>
            <a:ext cx="3333750" cy="24955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06" y="152400"/>
            <a:ext cx="8964000" cy="1062022"/>
          </a:xfrm>
        </p:spPr>
        <p:txBody>
          <a:bodyPr>
            <a:prstTxWarp prst="textCanUp">
              <a:avLst/>
            </a:prstTxWarp>
            <a:normAutofit fontScale="90000"/>
          </a:bodyPr>
          <a:lstStyle/>
          <a:p>
            <a:pPr algn="ctr"/>
            <a:r>
              <a:rPr lang="ru-RU" b="1" dirty="0" smtClean="0"/>
              <a:t> </a:t>
            </a:r>
            <a:r>
              <a:rPr lang="ru-RU" sz="4000" b="1" dirty="0" smtClean="0"/>
              <a:t> </a:t>
            </a: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Ворота в посольский дворик</a:t>
            </a:r>
            <a:endParaRPr lang="ru-RU" sz="40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53252" name="Picture 4" descr="http://nuz.uz/uploads/posts/2015-08/1439015299_1_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71942"/>
            <a:ext cx="3714776" cy="2460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4" name="Picture 6" descr="http://maxim-666.ucoz.ru/_ph/21/588664000.jpg"/>
          <p:cNvPicPr>
            <a:picLocks noChangeAspect="1" noChangeArrowheads="1"/>
          </p:cNvPicPr>
          <p:nvPr/>
        </p:nvPicPr>
        <p:blipFill>
          <a:blip r:embed="rId3" cstate="print"/>
          <a:srcRect b="8536"/>
          <a:stretch>
            <a:fillRect/>
          </a:stretch>
        </p:blipFill>
        <p:spPr bwMode="auto">
          <a:xfrm>
            <a:off x="4357686" y="1500174"/>
            <a:ext cx="3786214" cy="23072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3256" name="Picture 8" descr="http://www.nezabarom.ua/img/objects/14f48726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571612"/>
            <a:ext cx="2962891" cy="4500594"/>
          </a:xfrm>
          <a:prstGeom prst="rect">
            <a:avLst/>
          </a:prstGeom>
          <a:ln w="38100">
            <a:solidFill>
              <a:srgbClr val="D3F7FF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Главный дворцовый корпус с «Посольскими дверями»</a:t>
            </a:r>
            <a:endParaRPr lang="ru-RU" sz="40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52226" name="Picture 2" descr="http://our-travels.info/gallery2/main.php?g2_view=core.DownloadItem&amp;g2_itemId=1406&amp;g2_serialNumber=8"/>
          <p:cNvPicPr>
            <a:picLocks noChangeAspect="1" noChangeArrowheads="1"/>
          </p:cNvPicPr>
          <p:nvPr/>
        </p:nvPicPr>
        <p:blipFill>
          <a:blip r:embed="rId2" cstate="print"/>
          <a:srcRect b="9999"/>
          <a:stretch>
            <a:fillRect/>
          </a:stretch>
        </p:blipFill>
        <p:spPr bwMode="auto">
          <a:xfrm>
            <a:off x="5429256" y="2143116"/>
            <a:ext cx="3071834" cy="36916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8" name="Picture 4" descr="http://i.azur.ru/aimg/42/1342_47d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000504"/>
            <a:ext cx="3786214" cy="2508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2230" name="Picture 6" descr="http://art16.ru/gallery2/d/70108-6/DSC09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500174"/>
            <a:ext cx="3500462" cy="23313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ru-RU" sz="4800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Зал Дивана, покои хана</a:t>
            </a:r>
            <a:endParaRPr lang="ru-RU" sz="4800" b="1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51202" name="Picture 2" descr="http://3.bp.blogspot.com/-AVpdfeUy4LY/T7l3YG1rQqI/AAAAAAAAA5w/sueGmaaQZPQ/s1600/%D0%BF%D0%BE%D0%BF%D0%BE%D0%BF%D0%BE%D0%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3786214" cy="2498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4" name="Picture 4" descr="http://puteshestvie.ucoz.ru/_ph/25/390307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00174"/>
            <a:ext cx="3429024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6" name="Picture 6" descr="http://tourlib.net/statti_tourism/images/hanskij-dvore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00504"/>
            <a:ext cx="3643338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08" name="Picture 8" descr="http://cs629118.vk.me/v629118583/20d1e/0cwlkGzWU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14752"/>
            <a:ext cx="3548064" cy="2655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Deflate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spc="0" dirty="0" smtClean="0">
                <a:ln w="11430">
                  <a:solidFill>
                    <a:srgbClr val="00B0F0"/>
                  </a:solidFill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Фонтанный дворик</a:t>
            </a:r>
            <a:endParaRPr lang="ru-RU" sz="5400" b="1" spc="0" dirty="0">
              <a:ln w="11430">
                <a:solidFill>
                  <a:srgbClr val="00B0F0"/>
                </a:solidFill>
              </a:ln>
              <a:blipFill>
                <a:blip r:embed="rId2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50184" name="Picture 8" descr="http://images-3.moifoto.org/big/1/108/1656503gnf.jpg?14451302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643050"/>
            <a:ext cx="3426965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D3F7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0186" name="Picture 10" descr="http://mtdata.ru/u18/photo48C8/20131592860-0/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4071942"/>
            <a:ext cx="3357586" cy="2518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188" name="Picture 12" descr="http://our-travels.info/gallery2/main.php?g2_view=core.DownloadItem&amp;g2_itemId=1415&amp;g2_serialNumber=8"/>
          <p:cNvPicPr>
            <a:picLocks noChangeAspect="1" noChangeArrowheads="1"/>
          </p:cNvPicPr>
          <p:nvPr/>
        </p:nvPicPr>
        <p:blipFill>
          <a:blip r:embed="rId5" cstate="print"/>
          <a:srcRect b="9999"/>
          <a:stretch>
            <a:fillRect/>
          </a:stretch>
        </p:blipFill>
        <p:spPr bwMode="auto">
          <a:xfrm>
            <a:off x="285720" y="1214422"/>
            <a:ext cx="2286016" cy="2747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928926" y="1071546"/>
            <a:ext cx="6000792" cy="228601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Пушкину грозила "исправительная" ссылка в Сибирь или в Соловецкий монастырь. Но поэт сам явился к столичному генерал-губернатору графу М. А. Милорадовичу и добровольно "выдал" тексты запрещенных стихотворений. Благодаря этому (а также заступничеству Карамзина) весной 1820 г. он отбыл в «мягкую», «воспитательную», ссылку на юг, под начало добросердечного генерала И. Н. </a:t>
            </a:r>
            <a:r>
              <a:rPr lang="ru-RU" sz="12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Инзова</a:t>
            </a:r>
            <a:r>
              <a:rPr lang="ru-RU" sz="1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 Но с каждым годом ссыльный Пушкин всё болезненней, всё острее переживал оторванность от друзей, от столичной жизни, от литературной среды. В апреле 1823 года он с тоской писал Петру Андреевичу Вяземскому: «Мои надежды не сбылись: мне нынешний год нельзя будет приехать ни в Москву, ни в Петербург». Не будучи членом тайных обществ, Пушкин на юге поддерживал дружеские отношения с их вождями и активными сотрудниками, переписывался с членами Северного общества (прежде всего с К. Ф. Рылеевым).</a:t>
            </a:r>
            <a:endParaRPr lang="ru-RU" sz="1200" b="1" i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286908" cy="1142984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spc="0" dirty="0" smtClean="0">
                <a:ln w="11430">
                  <a:solidFill>
                    <a:schemeClr val="accent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Биографический период (1820 – 1824гг.)</a:t>
            </a:r>
            <a:endParaRPr lang="ru-RU" sz="3600" b="1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4338" name="Picture 2" descr="http://img13.imageshack.us/img13/9463/daw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4"/>
            <a:ext cx="2428892" cy="23719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00034" y="3500438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М. А. Милорадович 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340" name="Picture 4" descr="http://russian-authors.ru/_mod_files/ce_images/image_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4071942"/>
            <a:ext cx="2071702" cy="244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786182" y="6429396"/>
            <a:ext cx="24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Н. М. Карамзин</a:t>
            </a:r>
            <a:endParaRPr lang="ru-RU" sz="16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342" name="Picture 6" descr="http://www.runivers.ru/upload/iblock/400/Inzov_IN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857628"/>
            <a:ext cx="2286016" cy="2608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857224" y="642939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И. Н. </a:t>
            </a:r>
            <a:r>
              <a:rPr lang="ru-RU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Инзов</a:t>
            </a:r>
            <a:endParaRPr lang="ru-RU" b="1" i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344" name="Picture 8" descr="http://player.myshared.ru/86559/data/images/img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4000504"/>
            <a:ext cx="1824947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7000892" y="635795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К. Ф. Рылеев</a:t>
            </a:r>
            <a:endParaRPr lang="ru-RU" b="1" i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071546"/>
            <a:ext cx="5857884" cy="328614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«Бахчисарайский фонтан» — вторая восточная байроническая поэма Александра Сергеевича Пушкина, написанная им в 1821—1823 годах (время южной ссылки) под впечатлением от посещения Бахчисарайского дворца крымских ханов. Основная часть поэмы написана в течение 1822 года. В 1823 году набрасывались проекты вступления. Осенью поэма получила окончательную отделку и была подготовлена Вяземским к печати. Первое издание поэмы «Бахчисарайский фонтан» вышло из печати в Петербурге 10 марта 1824 года. В сентябре 1825 г. на петербургской сцене была поставлена пьеса А. А. Шаховского «</a:t>
            </a:r>
            <a:r>
              <a:rPr lang="ru-RU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Керим-Гирей</a:t>
            </a: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крымский хан», последний акт которой представлял собой переделку пушкинской поэмы.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152400"/>
            <a:ext cx="8858312" cy="704832"/>
          </a:xfrm>
        </p:spPr>
        <p:txBody>
          <a:bodyPr>
            <a:normAutofit/>
          </a:bodyPr>
          <a:lstStyle/>
          <a:p>
            <a:pPr algn="ctr"/>
            <a:r>
              <a:rPr lang="ru-RU" sz="3600" b="1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Поэма «Бахчисарайский фонтан»</a:t>
            </a:r>
            <a:endParaRPr lang="ru-RU" sz="3600" b="1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9154" name="Picture 2" descr="http://www.neizvestniy-geniy.ru/images/works/photo/1/6107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857628"/>
            <a:ext cx="3500462" cy="2798447"/>
          </a:xfrm>
          <a:prstGeom prst="rect">
            <a:avLst/>
          </a:prstGeom>
          <a:ln w="38100" cap="rnd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9156" name="Picture 4" descr="http://megatorrents.org/forum/photos/091125155455184727_f0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071546"/>
            <a:ext cx="2696434" cy="3929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ru-RU" sz="4400" b="1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Малая дворцовая мечеть</a:t>
            </a:r>
            <a:endParaRPr lang="ru-RU" sz="4400" b="1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8132" name="Picture 4" descr="http://www.poluostrov-krym.com.ua/img/hanskiy713.jpg"/>
          <p:cNvPicPr>
            <a:picLocks noChangeAspect="1" noChangeArrowheads="1"/>
          </p:cNvPicPr>
          <p:nvPr/>
        </p:nvPicPr>
        <p:blipFill>
          <a:blip r:embed="rId2" cstate="print"/>
          <a:srcRect b="2499"/>
          <a:stretch>
            <a:fillRect/>
          </a:stretch>
        </p:blipFill>
        <p:spPr bwMode="auto">
          <a:xfrm>
            <a:off x="6000760" y="1214422"/>
            <a:ext cx="2643206" cy="3436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4" name="Picture 6" descr="http://4.bp.blogspot.com/-M4daT2iwlbY/UrtviTc3htI/AAAAAAAABJw/5MGsXb2iVUs/s1600/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3429024" cy="2476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6" name="Picture 8" descr="http://bikz.org/wp-content/gallery/main/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857628"/>
            <a:ext cx="4000528" cy="26648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InflateBottom">
              <a:avLst/>
            </a:prstTxWarp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Летняя беседка</a:t>
            </a:r>
            <a:endParaRPr lang="ru-RU" sz="6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7106" name="Picture 2" descr="http://mediasubs.ru/group/imgupload_tmp/1458_23034238_IyLWIxZ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3905277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7108" name="AutoShape 4" descr="https://img-fotki.yandex.ru/get/5819/213013444.4d/0_172d4d_59f590ec_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10" name="AutoShape 6" descr="https://img-fotki.yandex.ru/get/5819/213013444.4d/0_172d4d_59f590ec_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2" name="Picture 8" descr="http://photos.wikimapia.org/p/00/05/01/23/78_big.jpg"/>
          <p:cNvPicPr>
            <a:picLocks noChangeAspect="1" noChangeArrowheads="1"/>
          </p:cNvPicPr>
          <p:nvPr/>
        </p:nvPicPr>
        <p:blipFill>
          <a:blip r:embed="rId3" cstate="print"/>
          <a:srcRect l="6429"/>
          <a:stretch>
            <a:fillRect/>
          </a:stretch>
        </p:blipFill>
        <p:spPr bwMode="auto">
          <a:xfrm>
            <a:off x="4572000" y="3357562"/>
            <a:ext cx="4125734" cy="292895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CCE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spc="0" dirty="0" smtClean="0">
                <a:ln w="11430">
                  <a:solidFill>
                    <a:srgbClr val="FFC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Золотой кабинет</a:t>
            </a:r>
            <a:endParaRPr lang="ru-RU" sz="6000" b="1" spc="0" dirty="0">
              <a:ln w="11430">
                <a:solidFill>
                  <a:srgbClr val="FFC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6084" name="Picture 4" descr="http://4.bp.blogspot.com/-B4dolt_0yho/T_LUFWZP5fI/AAAAAAAAFWY/lOwPAvpbBr0/s1600/zolotoy_kabin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071942"/>
            <a:ext cx="3714776" cy="2474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086" name="Picture 6" descr="http://m.koshki-mishki.ru/cache/datsogallery_catid-49_900x510_0/BE0A06BC5A90-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00174"/>
            <a:ext cx="3571900" cy="23906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EC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6088" name="Picture 8" descr="http://bigpicture.ru/wp-content/uploads/2011/09/3726.jpg"/>
          <p:cNvPicPr>
            <a:picLocks noChangeAspect="1" noChangeArrowheads="1"/>
          </p:cNvPicPr>
          <p:nvPr/>
        </p:nvPicPr>
        <p:blipFill>
          <a:blip r:embed="rId4" cstate="print"/>
          <a:srcRect b="3750"/>
          <a:stretch>
            <a:fillRect/>
          </a:stretch>
        </p:blipFill>
        <p:spPr bwMode="auto">
          <a:xfrm>
            <a:off x="357158" y="1643050"/>
            <a:ext cx="3451244" cy="22145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Гаремный корпус</a:t>
            </a:r>
            <a:endParaRPr lang="ru-RU" sz="5400" b="1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5058" name="Picture 2" descr="http://puteshestvie.ucoz.ru/_ph/25/421785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714752"/>
            <a:ext cx="3643338" cy="2672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5060" name="Picture 4" descr="http://www.hansaray.crimea.com/images/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643050"/>
            <a:ext cx="4310058" cy="1939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2" name="Picture 6" descr="http://azur.ru/data/newfotos1/14/73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86190"/>
            <a:ext cx="3786174" cy="2524116"/>
          </a:xfrm>
          <a:prstGeom prst="rect">
            <a:avLst/>
          </a:prstGeom>
          <a:ln w="3810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52400"/>
            <a:ext cx="8501122" cy="776270"/>
          </a:xfrm>
        </p:spPr>
        <p:txBody>
          <a:bodyPr>
            <a:normAutofit/>
          </a:bodyPr>
          <a:lstStyle/>
          <a:p>
            <a:pPr algn="ctr"/>
            <a:r>
              <a:rPr lang="ru-RU" sz="3600" b="1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Соколиная башня (</a:t>
            </a:r>
            <a:r>
              <a:rPr lang="ru-RU" sz="3600" b="1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Тоган</a:t>
            </a:r>
            <a:r>
              <a:rPr lang="ru-RU" sz="3600" b="1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 </a:t>
            </a:r>
            <a:r>
              <a:rPr lang="ru-RU" sz="3600" b="1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кулеси</a:t>
            </a:r>
            <a:r>
              <a:rPr lang="ru-RU" sz="3600" b="1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)</a:t>
            </a:r>
            <a:endParaRPr lang="ru-RU" sz="3600" b="1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4034" name="Picture 2" descr="http://maxim-666.ucoz.ru/_ph/21/330317454.jpg"/>
          <p:cNvPicPr>
            <a:picLocks noChangeAspect="1" noChangeArrowheads="1"/>
          </p:cNvPicPr>
          <p:nvPr/>
        </p:nvPicPr>
        <p:blipFill>
          <a:blip r:embed="rId2" cstate="print"/>
          <a:srcRect b="4315"/>
          <a:stretch>
            <a:fillRect/>
          </a:stretch>
        </p:blipFill>
        <p:spPr bwMode="auto">
          <a:xfrm>
            <a:off x="357158" y="1214422"/>
            <a:ext cx="3714776" cy="2368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http://fotohomka.ru/images/Dec/03/8a1f8b7c10aa1407257dddf221ec08b4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86190"/>
            <a:ext cx="3809995" cy="28574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8" name="Picture 6" descr="http://thekievtimes.ua/wp-content/uploads/2013/06/1768.jpg"/>
          <p:cNvPicPr>
            <a:picLocks noChangeAspect="1" noChangeArrowheads="1"/>
          </p:cNvPicPr>
          <p:nvPr/>
        </p:nvPicPr>
        <p:blipFill>
          <a:blip r:embed="rId4" cstate="print"/>
          <a:srcRect l="56667" b="3749"/>
          <a:stretch>
            <a:fillRect/>
          </a:stretch>
        </p:blipFill>
        <p:spPr bwMode="auto">
          <a:xfrm>
            <a:off x="5072066" y="1142984"/>
            <a:ext cx="3473501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00B0F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Большая дворцовая мечеть (</a:t>
            </a:r>
            <a:r>
              <a:rPr lang="ru-RU" b="1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Хан-Джами</a:t>
            </a:r>
            <a:r>
              <a:rPr lang="ru-RU" b="1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)</a:t>
            </a:r>
            <a:endParaRPr lang="ru-RU" b="1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3010" name="Picture 2" descr="http://art16.ru/gallery2/d/70596-8/Untitled_Panoram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2941730" cy="4572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3012" name="Picture 4" descr="http://img-fotki.yandex.ru/get/6003/146763505.4/0_7ad44_90bc3a2d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428869"/>
            <a:ext cx="4476748" cy="29725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prstTxWarp prst="textDeflateTop">
              <a:avLst/>
            </a:prstTxWarp>
          </a:bodyPr>
          <a:lstStyle/>
          <a:p>
            <a:pPr algn="ctr"/>
            <a:r>
              <a:rPr lang="ru-RU" b="1" dirty="0" smtClean="0"/>
              <a:t> 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 Библиотечный корпус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1986" name="Picture 2" descr="http://static.panoramio.com/photos/large/71531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4143404" cy="2605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988" name="Picture 4" descr="http://static.panoramio.com/photos/large/71531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214818"/>
            <a:ext cx="498433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Баня </a:t>
            </a:r>
            <a:r>
              <a:rPr lang="ru-RU" b="1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Суры-Гюзель</a:t>
            </a:r>
            <a:r>
              <a:rPr lang="ru-RU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 («Желтая красавица»)</a:t>
            </a:r>
            <a:endParaRPr lang="ru-RU" b="1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0962" name="Picture 2" descr="http://images.aif.ru/003/435/457621b007734a4e0c9db22cf9ddd7c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428736"/>
            <a:ext cx="3857652" cy="2561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64" name="Picture 4" descr="http://bikz.org/wp-content/gallery/novosti/1_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286256"/>
            <a:ext cx="3500462" cy="222144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0966" name="Picture 6" descr="http://www.hansaray.crimea.com/images/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429132"/>
            <a:ext cx="4595778" cy="2068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4972056" cy="4572000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«Фонтану Бахчисарайского дворца»</a:t>
            </a:r>
          </a:p>
          <a:p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Фонтан любви, фонтан живой!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Принес я в дар тебе две розы.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Люблю немолчный говор твой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поэтические слезы.</a:t>
            </a:r>
          </a:p>
          <a:p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Твоя серебряная пыль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Меня кропит росою хладной: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Ах, лейся, лейся, ключ отрадный!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Журчи, журчи свою мне быль...</a:t>
            </a:r>
          </a:p>
          <a:p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Фонтан любви, фонтан печальный!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я твой мрамор вопрошал: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Хвалу стране прочел я </a:t>
            </a:r>
            <a:r>
              <a:rPr lang="ru-RU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дальной</a:t>
            </a: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;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Но о Марии ты молчал...</a:t>
            </a:r>
          </a:p>
          <a:p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Светило бледное гарема!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здесь ужель </a:t>
            </a:r>
            <a:r>
              <a:rPr lang="ru-RU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забвенно</a:t>
            </a: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ты?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Или Мария и </a:t>
            </a:r>
            <a:r>
              <a:rPr lang="ru-RU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Зарема</a:t>
            </a: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Одни счастливые мечты?</a:t>
            </a:r>
          </a:p>
          <a:p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Иль только сон воображенья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пустынной мгле нарисовал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Свои минутные виденья,</a:t>
            </a:r>
            <a:b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Души неясный идеал?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Стихотворение «Фонтану Бахчисарайского дворца»</a:t>
            </a:r>
            <a:endParaRPr lang="ru-RU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39938" name="Picture 2" descr="http://allpainters.ru/wp-content/uploads/2014/09/Bahchisarayskiy-font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000240"/>
            <a:ext cx="3959913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285728"/>
            <a:ext cx="6143668" cy="350046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середине 1823 года Пушкина перевели в Одессу, в распоряжение к куда более сурового в отношении с подчинёнными начальника – генерала Воронцова. Одесса в начале </a:t>
            </a:r>
            <a:r>
              <a:rPr lang="en-US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XIX</a:t>
            </a:r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века стала одним из признанных центров свободомыслия. Он пробыл здесь 13 месяцев: с 4 июля 1823 по 1 августа 1824 года. Пушкин полюбил город. Его часто видели с железной палкой в руке то в книжной лавке, то на причале порта. Он любил бродить по одесскому базару, по отдельным хуторам, посещал казино, бывал в театре.</a:t>
            </a:r>
            <a:endParaRPr lang="ru-RU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6324" name="Picture 4" descr="http://image.otdihinfo.ru/images/6562.jpg"/>
          <p:cNvPicPr>
            <a:picLocks noChangeAspect="1" noChangeArrowheads="1"/>
          </p:cNvPicPr>
          <p:nvPr/>
        </p:nvPicPr>
        <p:blipFill>
          <a:blip r:embed="rId2" cstate="print"/>
          <a:srcRect t="1864"/>
          <a:stretch>
            <a:fillRect/>
          </a:stretch>
        </p:blipFill>
        <p:spPr bwMode="auto">
          <a:xfrm>
            <a:off x="4714876" y="3643314"/>
            <a:ext cx="3500462" cy="257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8" name="Picture 8" descr="http://old.culture.ru/ru/uploads/media/atlas/0001/16/4a8aa851b1a614bcd5b4a6cd1f5a7be87275fb5d.jpeg"/>
          <p:cNvPicPr>
            <a:picLocks noChangeAspect="1" noChangeArrowheads="1"/>
          </p:cNvPicPr>
          <p:nvPr/>
        </p:nvPicPr>
        <p:blipFill>
          <a:blip r:embed="rId3" cstate="print"/>
          <a:srcRect l="20833" r="22222"/>
          <a:stretch>
            <a:fillRect/>
          </a:stretch>
        </p:blipFill>
        <p:spPr bwMode="auto">
          <a:xfrm>
            <a:off x="6429388" y="357166"/>
            <a:ext cx="2257738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00826" y="300037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М. С. Воронцов</a:t>
            </a:r>
            <a:endParaRPr lang="ru-RU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6330" name="Picture 10" descr="http://artru.info/il/img.php?img=9396"/>
          <p:cNvPicPr>
            <a:picLocks noChangeAspect="1" noChangeArrowheads="1"/>
          </p:cNvPicPr>
          <p:nvPr/>
        </p:nvPicPr>
        <p:blipFill>
          <a:blip r:embed="rId4" cstate="print"/>
          <a:srcRect l="1172" b="6249"/>
          <a:stretch>
            <a:fillRect/>
          </a:stretch>
        </p:blipFill>
        <p:spPr bwMode="auto">
          <a:xfrm>
            <a:off x="428596" y="3500438"/>
            <a:ext cx="3614737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2844" y="1524000"/>
            <a:ext cx="8786874" cy="19050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Стихотворение А. С. Пушкина «Фонтану Бахчисарайского дворца» было написано в 1824 году во время его ссылки в село Михайловское, «в дальний северный уезд». Поэт жил один в пустом доме, в глуши псковских лесов. Пушкин мучился, вспоминал Юг, Крым. Стихотворение отражает его впечатление от посещения Бахчисарая. В 1820 году он побывал в этом крымском городе и осмотрел ханский дворец.</a:t>
            </a:r>
            <a:endParaRPr lang="ru-RU" b="1" i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История создания стихотворения «Фонтану Бахчисарайского дворца»</a:t>
            </a:r>
            <a:endParaRPr lang="ru-RU" sz="32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38914" name="Picture 2" descr="http://bakhchisaray.ru.andrewkarpov.com/images/photoalbum/bakhchisaray/big/bv_Dsc09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286124"/>
            <a:ext cx="2500330" cy="3332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6" name="Picture 4" descr="http://img-fotki.yandex.ru/get/9324/254144581.7/0_d59ee_62956544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357562"/>
            <a:ext cx="4286280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428860" y="1285860"/>
            <a:ext cx="6400816" cy="247650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«Братья разбойники» (1822) — поэма А. С. Пушкина, основанная, по словам автора, на реальных событиях. Относится к числу так называемых «южных поэм» Пушкина, куда входят также «Кавказский пленник», «Бахчисарайский фонтан» и «Цыганы». Произведение являлось частью задуманной Пушкиным поэмы «Разбойники», уничтоженной писателем.   «Братья-разбойники» отличаются от других романтических поэм своим стилем и языком. </a:t>
            </a:r>
            <a:endParaRPr lang="ru-RU" b="1" i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Поэма «Братья разбойники»</a:t>
            </a:r>
            <a:endParaRPr lang="ru-RU" b="1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3074" name="Picture 2" descr="http://nemkino.ru/sites/default/files/bratiya_razboyni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59"/>
            <a:ext cx="2000264" cy="28503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http://vi.ill.in.ua/m/640x0/303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357694"/>
            <a:ext cx="3286108" cy="21907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http://sales-books.narod.ru/images/big/pz/pz1825/pz1825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00438"/>
            <a:ext cx="3619484" cy="2457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000108"/>
            <a:ext cx="6500826" cy="240506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Цыганы» — последняя южная романтическая поэма Александра Сергеевича Пушкина. В основу «Цыган», как и других «южных поэм», легли собственные наблюдения и впечатления поэта. В отрывках поэма была опубликована в передовом альманахе «Полярная звезда» в одном из номеров за 1825 год, а следом за первой фрагментарной публикацией последовала вторая, в альманахе </a:t>
            </a:r>
            <a:r>
              <a:rPr lang="ru-RU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Дельвига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«Северные цветы» за 1826 год. 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Поэма «Цыганы»</a:t>
            </a:r>
            <a:endParaRPr lang="ru-RU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</p:txBody>
      </p:sp>
      <p:pic>
        <p:nvPicPr>
          <p:cNvPr id="2050" name="Picture 2" descr="http://antikvaroshop.ru/image/Small/multimedia/books_covers/1006004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928670"/>
            <a:ext cx="2000264" cy="2487007"/>
          </a:xfrm>
          <a:prstGeom prst="rect">
            <a:avLst/>
          </a:prstGeom>
          <a:ln w="381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http://almatylit.ucoz.ru/_pu/5/97219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500570"/>
            <a:ext cx="2857520" cy="2146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4" name="Picture 6" descr="http://img0.liveinternet.ru/images/attach/c/7/97/251/97251064_4514961_s_taborom_1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357562"/>
            <a:ext cx="2357454" cy="3205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6" name="Picture 8" descr="http://www.svenko.net/img/lit_gypsies/zemfira/01-Zem_theat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357562"/>
            <a:ext cx="2928958" cy="182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786050" y="1524000"/>
            <a:ext cx="6143668" cy="261938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6 июня 1999 года был установлен памятник Пушкину в Бахчисарае. Памятник Пушкину в Бахчисарае создал целой коллектив скульпторов и архитекторов, а именно: архитекторы В.Г. Гнездилов, В.Н. Борисов, Гнездилова Е.В. и скульптор Константинова М.В. Это был специальный заказ от правительства Москвы, поэтому такое количество людей в нем участвовало. Бахчисарай в основном получил знаменитость только благодаря поэме Александра Пушкина «Бахчисарайский фонтан». Поэтому многие люди (путешественники) повторяя путь «изгнания» Пушкина, всегда посещают Бахчисарай.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Памятник А. С. Пушкину в Бахчисарае</a:t>
            </a:r>
            <a:endParaRPr lang="ru-RU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http://photo.qip.ru/photo/desha/2043234/large/32679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857628"/>
            <a:ext cx="3571900" cy="26825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://ww.shukach.com/sites/default/files/imagecache/node-gallery-display/post_images/141/tan-tol_u141_bahchisaray._pamyatnik_pushkinu_p1100408_novyy_razmer-56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2706479" cy="364333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285728"/>
            <a:ext cx="8929718" cy="321471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29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 юге зазвучал в полную силу его лирический голос. Именно по пути в ссылку, летом 1820 года, были созданы романтические элегии «Погасло дневное светило …» и «Редеет облаков летучая гряда …». Стихи, созданные на юге, постепенно складывались в один поэтический сюжет. Они превращались в лирический роман, повествующий о поэте, изгнанном властью на окраину империи, но не изменившем главной своей любви, - внутренней свободы. Чересчур серьёзные друзья-декабристы не могут поколебать его творческую веру в собственное предназначение. Пушкин пишет о свободе и о неволе, царящей вокруг, об утраченной любви, что одновременно разрывает сердце поэта и сулит ему блаженство воспоминаний. И о верной дружбе, которая сквозь пространство и время соединяет разлученных друзей, сводит их в тайный круг («Друзьям»: «Вчера был день разлуки шумной…», 1822 год). Мотивы свободы и неволи, звучат в цикле романтических «южных» поэм. </a:t>
            </a:r>
          </a:p>
          <a:p>
            <a:endParaRPr lang="ru-RU" dirty="0"/>
          </a:p>
        </p:txBody>
      </p:sp>
      <p:pic>
        <p:nvPicPr>
          <p:cNvPr id="4" name="Picture 6" descr="http://upyourpic.org/images/201312/s2hxbpjcf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714752"/>
            <a:ext cx="3929090" cy="2431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E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ttp://2.bp.blogspot.com/-B89f-pALPyU/T-BaNMEL64I/AAAAAAAAsQo/H9eCtkLnIHo/s1600/pushkin-crimea-gurzuf-by-aivazovsky-1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286124"/>
            <a:ext cx="3071834" cy="3051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928802"/>
            <a:ext cx="5643570" cy="235745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Южная ссылка - период расцвета романтизма Пушкина, сильнее всего проявившегося в созданных здесь поэмах, которые прочно утвердили за ним славу первого русского поэта благодаря яркости и новизне характеров и красок, виртуозному мастерству, созвучности умонастроениям передовых общественных и литературных кругов.</a:t>
            </a:r>
            <a:endParaRPr lang="ru-RU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CurveDown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 w="3810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Южная ссылка</a:t>
            </a:r>
            <a:endParaRPr lang="ru-RU" b="1" cap="all" spc="0" dirty="0">
              <a:ln w="3810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0000" stA="55000" endPos="48000" dist="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7410" name="Picture 2" descr="http://kr-ned.ru.images.1c-bitrix-cdn.ru/upload/iblock/de9/de9dbb68cd49542dddbebbdfa628a058.jpg?1433567038841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4357694"/>
            <a:ext cx="3071834" cy="2186878"/>
          </a:xfrm>
          <a:prstGeom prst="rect">
            <a:avLst/>
          </a:prstGeom>
          <a:ln w="57150" cap="rnd">
            <a:solidFill>
              <a:srgbClr val="CCFFC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412" name="Picture 4" descr="http://www.artiana.ru/art/Paintings/artsite/ajvazovsky-ik/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071942"/>
            <a:ext cx="3143272" cy="251068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416" name="Picture 8" descr="http://komtv.org/wp-content/uploads/2015/08/10_OurPushkin_OsininPavel_PushkinVKrimu.jpg"/>
          <p:cNvPicPr>
            <a:picLocks noChangeAspect="1" noChangeArrowheads="1"/>
          </p:cNvPicPr>
          <p:nvPr/>
        </p:nvPicPr>
        <p:blipFill>
          <a:blip r:embed="rId4" cstate="print"/>
          <a:srcRect l="6667" t="3386" r="6667" b="3509"/>
          <a:stretch>
            <a:fillRect/>
          </a:stretch>
        </p:blipFill>
        <p:spPr bwMode="auto">
          <a:xfrm>
            <a:off x="5786446" y="1857364"/>
            <a:ext cx="3140674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500174"/>
            <a:ext cx="5286380" cy="4929222"/>
          </a:xfrm>
        </p:spPr>
        <p:txBody>
          <a:bodyPr>
            <a:noAutofit/>
          </a:bodyPr>
          <a:lstStyle/>
          <a:p>
            <a:pPr algn="just"/>
            <a:r>
              <a:rPr lang="ru-RU" sz="1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Впечатления, навеянные на Пушкина пребыванием на Кавказе, в Крыму, встречи с декабристами в Кишиневе и на Украине — все это способствовало идейному росту поэта, дальнейшему развитию его таланта, углублению его духовных исканий. Лирические стихи, написанные Пушкиным в этот период, носят ярко выраженный романтический характер. Сама атмосфера южной природы, моря, свободной стихии предопределяла до известной степени образную систему его лирики. </a:t>
            </a:r>
            <a:endParaRPr lang="ru-RU" sz="1800" b="1" i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428660" y="152400"/>
            <a:ext cx="10072758" cy="1419212"/>
          </a:xfrm>
        </p:spPr>
        <p:txBody>
          <a:bodyPr>
            <a:noAutofit/>
          </a:bodyPr>
          <a:lstStyle/>
          <a:p>
            <a:pPr algn="ctr"/>
            <a:r>
              <a:rPr lang="ru-RU" sz="44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Творчество в период южной ссылки</a:t>
            </a:r>
            <a:endParaRPr lang="ru-RU" sz="4400" b="1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2050" name="Picture 2" descr="http://now-chita.ru/media/galleries/39966972-e1dd-47c3-940a-b86ff3ccc7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142984"/>
            <a:ext cx="2857552" cy="24411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http://spbgau.ru/files/nid/620/list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929066"/>
            <a:ext cx="3500462" cy="2516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524000"/>
            <a:ext cx="4786314" cy="45720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«К морю»</a:t>
            </a:r>
          </a:p>
          <a:p>
            <a:pPr algn="ctr"/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«Прощай, свободная стихия!</a:t>
            </a:r>
            <a:b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последний раз передо мной</a:t>
            </a:r>
            <a:b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Ты катишь волны </a:t>
            </a:r>
            <a:r>
              <a:rPr lang="ru-RU" sz="2300" b="1" i="1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голубые</a:t>
            </a: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блещешь гордою красой.</a:t>
            </a:r>
          </a:p>
          <a:p>
            <a:pPr algn="ctr">
              <a:spcBef>
                <a:spcPts val="0"/>
              </a:spcBef>
            </a:pP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Как друга ропот заунывный,</a:t>
            </a:r>
            <a:b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Как зов его в прощальный час,</a:t>
            </a:r>
            <a:b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Твой грустный шум, твой шум </a:t>
            </a:r>
          </a:p>
          <a:p>
            <a:pPr algn="ctr">
              <a:spcBef>
                <a:spcPts val="0"/>
              </a:spcBef>
            </a:pP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призывный</a:t>
            </a:r>
            <a:b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Услышал я в последний раз.</a:t>
            </a:r>
          </a:p>
          <a:p>
            <a:pPr algn="ctr"/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Моей души предел желанный!</a:t>
            </a:r>
            <a:b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Как часто по брегам твоим</a:t>
            </a:r>
            <a:b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Бродил я тихий и туманный,</a:t>
            </a:r>
            <a:b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Заветным умыслом томим!</a:t>
            </a:r>
          </a:p>
          <a:p>
            <a:pPr algn="ctr"/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Как я любил твои отзывы,</a:t>
            </a:r>
            <a:b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Глухие звуки, бездны глас,</a:t>
            </a:r>
            <a:b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тишину в вечерний час,</a:t>
            </a:r>
            <a:b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3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своенравные порывы!...»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72560" cy="1428760"/>
          </a:xfrm>
        </p:spPr>
        <p:txBody>
          <a:bodyPr>
            <a:prstTxWarp prst="textWave4">
              <a:avLst>
                <a:gd name="adj1" fmla="val 6250"/>
                <a:gd name="adj2" fmla="val -207"/>
              </a:avLst>
            </a:prstTxWarp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 w="38100">
                  <a:solidFill>
                    <a:srgbClr val="0070C0"/>
                  </a:solidFill>
                </a:ln>
                <a:solidFill>
                  <a:srgbClr val="CCECFF"/>
                </a:solidFill>
                <a:effectLst/>
                <a:latin typeface="Bookman Old Style" pitchFamily="18" charset="0"/>
              </a:rPr>
              <a:t>Стихотворение «К морю»</a:t>
            </a:r>
            <a:r>
              <a:rPr lang="ru-RU" b="1" cap="all" spc="0" dirty="0" smtClean="0">
                <a:ln w="38100">
                  <a:solidFill>
                    <a:srgbClr val="0070C0"/>
                  </a:solidFill>
                </a:ln>
                <a:solidFill>
                  <a:srgbClr val="CCEC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b="1" cap="all" spc="0" dirty="0" smtClean="0">
                <a:ln w="38100">
                  <a:solidFill>
                    <a:srgbClr val="0070C0"/>
                  </a:solidFill>
                </a:ln>
                <a:solidFill>
                  <a:srgbClr val="CCECFF"/>
                </a:solidFill>
                <a:effectLst>
                  <a:reflection blurRad="6350" stA="55000" endA="300" endPos="45500" dir="5400000" sy="-100000" algn="bl" rotWithShape="0"/>
                </a:effectLst>
              </a:rPr>
            </a:br>
            <a:endParaRPr lang="ru-RU" b="1" cap="all" spc="0" dirty="0">
              <a:ln w="38100">
                <a:solidFill>
                  <a:srgbClr val="0070C0"/>
                </a:solidFill>
              </a:ln>
              <a:solidFill>
                <a:srgbClr val="CCEC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5602" name="Picture 2" descr="http://pwpt.ru/uploads/presentation_screenshots/a0a93c06b01d5b9fcfba91c092987d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142984"/>
            <a:ext cx="3714776" cy="2786082"/>
          </a:xfrm>
          <a:prstGeom prst="rect">
            <a:avLst/>
          </a:prstGeom>
          <a:ln w="57150" cap="rnd">
            <a:solidFill>
              <a:srgbClr val="CCEC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604" name="Picture 4" descr="http://www.neizvestniy-geniy.ru/images/works/photo/1/6150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214818"/>
            <a:ext cx="3232427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70C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86116" y="1524000"/>
            <a:ext cx="5400684" cy="497683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i="1" dirty="0" smtClean="0">
                <a:solidFill>
                  <a:srgbClr val="D3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Стихотворение  стоит как бы на стыке двух периодов, поэтому в нем присутствуют и некоторые романтические темы и образы, и черты реализма. В первой же строке стихотворения лирический герой прощается с морем («Прощай, свободная стихия!»). Это прощание — и с реальным Черным морем (в 1824 году Пушкина высылают из Одессы в Михайловское, под надзор отца), и с морем как романтическим символом абсолютной свободы, и с самим романтизмом. </a:t>
            </a:r>
            <a:endParaRPr lang="ru-RU" b="1" i="1" dirty="0">
              <a:solidFill>
                <a:srgbClr val="D3F7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152400"/>
            <a:ext cx="8929750" cy="12192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spc="0" dirty="0" smtClean="0">
                <a:ln w="11430"/>
                <a:solidFill>
                  <a:srgbClr val="00B0F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История создания стихотворения «К морю»</a:t>
            </a:r>
            <a:endParaRPr lang="ru-RU" sz="4400" b="1" spc="0" dirty="0">
              <a:ln w="11430"/>
              <a:solidFill>
                <a:srgbClr val="00B0F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" name="Рисунок 3" descr="http://www.galeriaklasyki.pl/17987-3739-thickbox/pozegnanie-puszkina-z-morzem.jpg"/>
          <p:cNvPicPr/>
          <p:nvPr/>
        </p:nvPicPr>
        <p:blipFill>
          <a:blip r:embed="rId2" cstate="print"/>
          <a:srcRect l="16072" r="16428"/>
          <a:stretch>
            <a:fillRect/>
          </a:stretch>
        </p:blipFill>
        <p:spPr bwMode="auto">
          <a:xfrm>
            <a:off x="571472" y="1785926"/>
            <a:ext cx="2857520" cy="3929090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789</TotalTime>
  <Words>1471</Words>
  <Application>Microsoft Office PowerPoint</Application>
  <PresentationFormat>Экран (4:3)</PresentationFormat>
  <Paragraphs>89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Бумажная</vt:lpstr>
      <vt:lpstr>«Южные поэмы» Александр Сергеевич Пушкин</vt:lpstr>
      <vt:lpstr>Александр Сергеевич Пушкин</vt:lpstr>
      <vt:lpstr>Биографический период (1820 – 1824гг.)</vt:lpstr>
      <vt:lpstr>Презентация PowerPoint</vt:lpstr>
      <vt:lpstr>Презентация PowerPoint</vt:lpstr>
      <vt:lpstr>Южная ссылка</vt:lpstr>
      <vt:lpstr>Творчество в период южной ссылки</vt:lpstr>
      <vt:lpstr>Стихотворение «К морю» </vt:lpstr>
      <vt:lpstr>История создания стихотворения «К морю»</vt:lpstr>
      <vt:lpstr>  Стихотворение «Узник»</vt:lpstr>
      <vt:lpstr>История создания стихотворения «Узник»</vt:lpstr>
      <vt:lpstr>Стихотворения периода южной ссылки</vt:lpstr>
      <vt:lpstr>  Стихотворение  «Погасло дневное светило»</vt:lpstr>
      <vt:lpstr>История создания стихотворения «Погасло дневное светило»</vt:lpstr>
      <vt:lpstr>  Стихотворение «Птичка»</vt:lpstr>
      <vt:lpstr>История создания стихотворения «Птичка»</vt:lpstr>
      <vt:lpstr>  Стихотворение «Редеет облаков летучая гряда…»</vt:lpstr>
      <vt:lpstr>История создания стихотворения «Редеет облаков летучая гряда…»</vt:lpstr>
      <vt:lpstr>Южные поэмы</vt:lpstr>
      <vt:lpstr>  Создание и появление «Кавказского Пленника»</vt:lpstr>
      <vt:lpstr>История Ханского Дворца</vt:lpstr>
      <vt:lpstr>Екатерининская миля</vt:lpstr>
      <vt:lpstr> Мост через реку Чурук-Су</vt:lpstr>
      <vt:lpstr>Дворцовые ворота</vt:lpstr>
      <vt:lpstr>Сторожевая надвратная башня и свитский корпус</vt:lpstr>
      <vt:lpstr>  Ворота в посольский дворик</vt:lpstr>
      <vt:lpstr>Главный дворцовый корпус с «Посольскими дверями»</vt:lpstr>
      <vt:lpstr>Зал Дивана, покои хана</vt:lpstr>
      <vt:lpstr>Фонтанный дворик</vt:lpstr>
      <vt:lpstr>Поэма «Бахчисарайский фонтан»</vt:lpstr>
      <vt:lpstr>Малая дворцовая мечеть</vt:lpstr>
      <vt:lpstr>Летняя беседка</vt:lpstr>
      <vt:lpstr>Золотой кабинет</vt:lpstr>
      <vt:lpstr>Гаремный корпус</vt:lpstr>
      <vt:lpstr>Соколиная башня (Тоган кулеси)</vt:lpstr>
      <vt:lpstr>Большая дворцовая мечеть (Хан-Джами)</vt:lpstr>
      <vt:lpstr>  Библиотечный корпус</vt:lpstr>
      <vt:lpstr>Баня Суры-Гюзель («Желтая красавица»)</vt:lpstr>
      <vt:lpstr> Стихотворение «Фонтану Бахчисарайского дворца»</vt:lpstr>
      <vt:lpstr>История создания стихотворения «Фонтану Бахчисарайского дворца»</vt:lpstr>
      <vt:lpstr>Поэма «Братья разбойники»</vt:lpstr>
      <vt:lpstr>Поэма «Цыганы»</vt:lpstr>
      <vt:lpstr>Памятник А. С. Пушкину в Бахчисарае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Южные поэмы Александр Сергеевич Пушкин</dc:title>
  <dc:creator>Admin</dc:creator>
  <cp:lastModifiedBy>Учитель - 5</cp:lastModifiedBy>
  <cp:revision>107</cp:revision>
  <dcterms:created xsi:type="dcterms:W3CDTF">2015-11-06T11:44:21Z</dcterms:created>
  <dcterms:modified xsi:type="dcterms:W3CDTF">2016-04-06T13:03:20Z</dcterms:modified>
</cp:coreProperties>
</file>