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7" r:id="rId9"/>
    <p:sldId id="268" r:id="rId10"/>
    <p:sldId id="265" r:id="rId11"/>
    <p:sldId id="262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664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199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766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920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467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3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42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10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72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61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154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03FEC-D88F-4EE0-8521-0843902A3172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59D40-2C51-4AE0-947A-CED6031B6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7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80094"/>
          </a:xfrm>
          <a:prstGeom prst="rect">
            <a:avLst/>
          </a:prstGeom>
        </p:spPr>
      </p:pic>
      <p:sp>
        <p:nvSpPr>
          <p:cNvPr id="8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88742" y="832075"/>
            <a:ext cx="8814516" cy="2607972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Презентация к уроку по учебному предмету «Введение в естественно-научные предметы» в 5 классе на тему: </a:t>
            </a:r>
            <a:b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/>
            </a:r>
            <a:br>
              <a:rPr lang="ru-RU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</a:br>
            <a:r>
              <a:rPr lang="ru-RU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Что такое электричество?</a:t>
            </a:r>
            <a:endParaRPr lang="ru-RU" b="1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726970" y="4272122"/>
            <a:ext cx="4885222" cy="1742312"/>
          </a:xfrm>
        </p:spPr>
        <p:txBody>
          <a:bodyPr>
            <a:normAutofit/>
          </a:bodyPr>
          <a:lstStyle/>
          <a:p>
            <a:r>
              <a:rPr lang="ru-RU" dirty="0" smtClean="0"/>
              <a:t>Буракова Александра </a:t>
            </a:r>
            <a:r>
              <a:rPr lang="ru-RU" dirty="0" smtClean="0"/>
              <a:t>Николаевна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учитель физики</a:t>
            </a:r>
          </a:p>
          <a:p>
            <a:r>
              <a:rPr lang="ru-RU" dirty="0" smtClean="0"/>
              <a:t>МБОУ Гимназия № 9</a:t>
            </a:r>
          </a:p>
          <a:p>
            <a:r>
              <a:rPr lang="ru-RU" dirty="0" smtClean="0"/>
              <a:t>Г. Красноярск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7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432357" y="437882"/>
            <a:ext cx="7368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Солнечные электростанция (СЭС)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408172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Энергия солнца превращается в электрическую энергию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5869" y="2211958"/>
            <a:ext cx="3810000" cy="34480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66458" y="5879019"/>
            <a:ext cx="5228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Солнечная батарея</a:t>
            </a:r>
            <a:endParaRPr lang="ru-RU" sz="3600" b="1" dirty="0"/>
          </a:p>
        </p:txBody>
      </p:sp>
      <p:pic>
        <p:nvPicPr>
          <p:cNvPr id="3074" name="Picture 2" descr="Future Energy - Concepts for future electricity gener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07" y="2239279"/>
            <a:ext cx="5582411" cy="428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лево 8">
            <a:hlinkClick r:id="rId5" action="ppaction://hlinksldjump"/>
          </p:cNvPr>
          <p:cNvSpPr/>
          <p:nvPr/>
        </p:nvSpPr>
        <p:spPr>
          <a:xfrm flipH="1">
            <a:off x="10060545" y="437882"/>
            <a:ext cx="1131195" cy="7078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93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432357" y="437882"/>
            <a:ext cx="7368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Гидроэлектростанция (ГЭС)</a:t>
            </a:r>
            <a:endParaRPr lang="ru-RU" sz="4000" dirty="0"/>
          </a:p>
        </p:txBody>
      </p:sp>
      <p:pic>
        <p:nvPicPr>
          <p:cNvPr id="7" name="Picture 2" descr="Саяно-Шушенская ГЭС - фото, когда смотреть по ТВ - Яндекс.Телепрограм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32" y="2421466"/>
            <a:ext cx="6189788" cy="412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606517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Энергия движения воды превращается в электрическую энергию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54" y="2098233"/>
            <a:ext cx="3946585" cy="40435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35651" y="6141780"/>
            <a:ext cx="5228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гидрогенератор</a:t>
            </a:r>
            <a:endParaRPr lang="ru-RU" sz="3600" b="1" dirty="0"/>
          </a:p>
        </p:txBody>
      </p:sp>
      <p:sp>
        <p:nvSpPr>
          <p:cNvPr id="9" name="Стрелка влево 8">
            <a:hlinkClick r:id="rId5" action="ppaction://hlinksldjump"/>
          </p:cNvPr>
          <p:cNvSpPr/>
          <p:nvPr/>
        </p:nvSpPr>
        <p:spPr>
          <a:xfrm flipH="1">
            <a:off x="10060545" y="437882"/>
            <a:ext cx="1131195" cy="7078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59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432357" y="437882"/>
            <a:ext cx="7368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Ветровая электростанция (ВЭС)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06517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Энергия ветра превращается в электрическую энергию</a:t>
            </a:r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00" y="2378562"/>
            <a:ext cx="5578915" cy="41231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742" y="2421466"/>
            <a:ext cx="4610637" cy="36885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35651" y="6141780"/>
            <a:ext cx="5228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ветрогенератор</a:t>
            </a:r>
            <a:endParaRPr lang="ru-RU" sz="3600" b="1" dirty="0"/>
          </a:p>
        </p:txBody>
      </p:sp>
      <p:sp>
        <p:nvSpPr>
          <p:cNvPr id="10" name="Стрелка влево 9">
            <a:hlinkClick r:id="rId5" action="ppaction://hlinksldjump"/>
          </p:cNvPr>
          <p:cNvSpPr/>
          <p:nvPr/>
        </p:nvSpPr>
        <p:spPr>
          <a:xfrm flipH="1">
            <a:off x="10060545" y="437882"/>
            <a:ext cx="1131195" cy="7078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68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2"/>
          <p:cNvSpPr>
            <a:spLocks noGrp="1" noChangeArrowheads="1"/>
          </p:cNvSpPr>
          <p:nvPr>
            <p:ph type="title"/>
          </p:nvPr>
        </p:nvSpPr>
        <p:spPr>
          <a:xfrm>
            <a:off x="2362802" y="597485"/>
            <a:ext cx="8824175" cy="5334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Что объединяет все эти приборы?</a:t>
            </a:r>
            <a:endParaRPr lang="ru-RU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357" y="1330494"/>
            <a:ext cx="8224031" cy="4671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 rot="20391680">
            <a:off x="1359295" y="2605153"/>
            <a:ext cx="1037015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ЭЛЕКТРИЧЕСТВО</a:t>
            </a:r>
            <a:endParaRPr lang="ru-RU" sz="8800" b="1" cap="none" spc="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734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802" y="526046"/>
            <a:ext cx="7729470" cy="5334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 чем же суть электричества?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4187232" y="1700458"/>
            <a:ext cx="1152128" cy="1152128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4078415" y="2155413"/>
            <a:ext cx="214536" cy="196990"/>
            <a:chOff x="3211280" y="1849615"/>
            <a:chExt cx="214536" cy="196990"/>
          </a:xfrm>
        </p:grpSpPr>
        <p:sp>
          <p:nvSpPr>
            <p:cNvPr id="9" name="Овал 8"/>
            <p:cNvSpPr/>
            <p:nvPr/>
          </p:nvSpPr>
          <p:spPr>
            <a:xfrm>
              <a:off x="3211280" y="1849615"/>
              <a:ext cx="214536" cy="19699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Минус 9"/>
            <p:cNvSpPr/>
            <p:nvPr/>
          </p:nvSpPr>
          <p:spPr>
            <a:xfrm flipH="1">
              <a:off x="3247691" y="1897852"/>
              <a:ext cx="128338" cy="117502"/>
            </a:xfrm>
            <a:prstGeom prst="mathMinus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4607121" y="2118579"/>
            <a:ext cx="288032" cy="288032"/>
            <a:chOff x="1403648" y="1700808"/>
            <a:chExt cx="288032" cy="288032"/>
          </a:xfrm>
        </p:grpSpPr>
        <p:sp>
          <p:nvSpPr>
            <p:cNvPr id="12" name="Овал 11"/>
            <p:cNvSpPr/>
            <p:nvPr/>
          </p:nvSpPr>
          <p:spPr>
            <a:xfrm>
              <a:off x="1403648" y="1700808"/>
              <a:ext cx="288032" cy="28803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люс 12"/>
            <p:cNvSpPr/>
            <p:nvPr/>
          </p:nvSpPr>
          <p:spPr>
            <a:xfrm>
              <a:off x="1475656" y="1772816"/>
              <a:ext cx="144016" cy="144016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679452" y="1752807"/>
            <a:ext cx="2519536" cy="935732"/>
            <a:chOff x="2124472" y="4005436"/>
            <a:chExt cx="2519536" cy="935732"/>
          </a:xfrm>
        </p:grpSpPr>
        <p:sp>
          <p:nvSpPr>
            <p:cNvPr id="20" name="Цилиндр 19"/>
            <p:cNvSpPr/>
            <p:nvPr/>
          </p:nvSpPr>
          <p:spPr>
            <a:xfrm rot="5400000">
              <a:off x="2916374" y="3213534"/>
              <a:ext cx="935732" cy="2519536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2411760" y="4329285"/>
              <a:ext cx="288032" cy="288032"/>
              <a:chOff x="1403648" y="1700808"/>
              <a:chExt cx="288032" cy="288032"/>
            </a:xfrm>
          </p:grpSpPr>
          <p:sp>
            <p:nvSpPr>
              <p:cNvPr id="54" name="Овал 53"/>
              <p:cNvSpPr/>
              <p:nvPr/>
            </p:nvSpPr>
            <p:spPr>
              <a:xfrm>
                <a:off x="1403648" y="1700808"/>
                <a:ext cx="288032" cy="28803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5" name="Плюс 54"/>
              <p:cNvSpPr/>
              <p:nvPr/>
            </p:nvSpPr>
            <p:spPr>
              <a:xfrm>
                <a:off x="1475656" y="1772816"/>
                <a:ext cx="144016" cy="144016"/>
              </a:xfrm>
              <a:prstGeom prst="mathPlus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2" name="Группа 21"/>
            <p:cNvGrpSpPr/>
            <p:nvPr/>
          </p:nvGrpSpPr>
          <p:grpSpPr>
            <a:xfrm>
              <a:off x="3096208" y="4324302"/>
              <a:ext cx="288032" cy="288032"/>
              <a:chOff x="1403648" y="1700808"/>
              <a:chExt cx="288032" cy="288032"/>
            </a:xfrm>
          </p:grpSpPr>
          <p:sp>
            <p:nvSpPr>
              <p:cNvPr id="52" name="Овал 51"/>
              <p:cNvSpPr/>
              <p:nvPr/>
            </p:nvSpPr>
            <p:spPr>
              <a:xfrm>
                <a:off x="1403648" y="1700808"/>
                <a:ext cx="288032" cy="28803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3" name="Плюс 52"/>
              <p:cNvSpPr/>
              <p:nvPr/>
            </p:nvSpPr>
            <p:spPr>
              <a:xfrm>
                <a:off x="1475656" y="1772816"/>
                <a:ext cx="144016" cy="144016"/>
              </a:xfrm>
              <a:prstGeom prst="mathPlus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3780656" y="4318941"/>
              <a:ext cx="288032" cy="288032"/>
              <a:chOff x="1403648" y="1700808"/>
              <a:chExt cx="288032" cy="288032"/>
            </a:xfrm>
          </p:grpSpPr>
          <p:sp>
            <p:nvSpPr>
              <p:cNvPr id="50" name="Овал 49"/>
              <p:cNvSpPr/>
              <p:nvPr/>
            </p:nvSpPr>
            <p:spPr>
              <a:xfrm>
                <a:off x="1403648" y="1700808"/>
                <a:ext cx="288032" cy="28803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1" name="Плюс 50"/>
              <p:cNvSpPr/>
              <p:nvPr/>
            </p:nvSpPr>
            <p:spPr>
              <a:xfrm>
                <a:off x="1475656" y="1772816"/>
                <a:ext cx="144016" cy="144016"/>
              </a:xfrm>
              <a:prstGeom prst="mathPlus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0035163">
              <a:off x="3544387" y="4072678"/>
              <a:ext cx="524301" cy="219475"/>
            </a:xfrm>
            <a:prstGeom prst="rect">
              <a:avLst/>
            </a:prstGeom>
          </p:spPr>
        </p:pic>
        <p:grpSp>
          <p:nvGrpSpPr>
            <p:cNvPr id="25" name="Группа 24"/>
            <p:cNvGrpSpPr/>
            <p:nvPr/>
          </p:nvGrpSpPr>
          <p:grpSpPr>
            <a:xfrm rot="1353481">
              <a:off x="2728095" y="4083920"/>
              <a:ext cx="432048" cy="196990"/>
              <a:chOff x="3995936" y="2347894"/>
              <a:chExt cx="432048" cy="196990"/>
            </a:xfrm>
          </p:grpSpPr>
          <p:grpSp>
            <p:nvGrpSpPr>
              <p:cNvPr id="46" name="Группа 45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48" name="Овал 47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9" name="Минус 48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47" name="Прямая со стрелкой 46"/>
              <p:cNvCxnSpPr>
                <a:stCxn id="48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Группа 25"/>
            <p:cNvGrpSpPr/>
            <p:nvPr/>
          </p:nvGrpSpPr>
          <p:grpSpPr>
            <a:xfrm rot="20388066">
              <a:off x="2349788" y="4613841"/>
              <a:ext cx="432048" cy="196990"/>
              <a:chOff x="3995936" y="2347894"/>
              <a:chExt cx="432048" cy="196990"/>
            </a:xfrm>
          </p:grpSpPr>
          <p:grpSp>
            <p:nvGrpSpPr>
              <p:cNvPr id="42" name="Группа 41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44" name="Овал 43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5" name="Минус 44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43" name="Прямая со стрелкой 42"/>
              <p:cNvCxnSpPr>
                <a:stCxn id="44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Группа 26"/>
            <p:cNvGrpSpPr/>
            <p:nvPr/>
          </p:nvGrpSpPr>
          <p:grpSpPr>
            <a:xfrm rot="9192786">
              <a:off x="3198490" y="4651392"/>
              <a:ext cx="432048" cy="196990"/>
              <a:chOff x="3995936" y="2347894"/>
              <a:chExt cx="432048" cy="196990"/>
            </a:xfrm>
          </p:grpSpPr>
          <p:grpSp>
            <p:nvGrpSpPr>
              <p:cNvPr id="38" name="Группа 37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40" name="Овал 39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1" name="Минус 40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39" name="Прямая со стрелкой 38"/>
              <p:cNvCxnSpPr>
                <a:stCxn id="40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Группа 27"/>
            <p:cNvGrpSpPr/>
            <p:nvPr/>
          </p:nvGrpSpPr>
          <p:grpSpPr>
            <a:xfrm rot="8484596">
              <a:off x="2126438" y="4135740"/>
              <a:ext cx="432048" cy="196990"/>
              <a:chOff x="3995936" y="2347894"/>
              <a:chExt cx="432048" cy="196990"/>
            </a:xfrm>
          </p:grpSpPr>
          <p:grpSp>
            <p:nvGrpSpPr>
              <p:cNvPr id="34" name="Группа 33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36" name="Овал 35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7" name="Минус 36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35" name="Прямая со стрелкой 34"/>
              <p:cNvCxnSpPr>
                <a:stCxn id="36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Группа 28"/>
            <p:cNvGrpSpPr/>
            <p:nvPr/>
          </p:nvGrpSpPr>
          <p:grpSpPr>
            <a:xfrm>
              <a:off x="4046620" y="4637746"/>
              <a:ext cx="432048" cy="196990"/>
              <a:chOff x="3995936" y="2347894"/>
              <a:chExt cx="432048" cy="196990"/>
            </a:xfrm>
          </p:grpSpPr>
          <p:grpSp>
            <p:nvGrpSpPr>
              <p:cNvPr id="30" name="Группа 29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32" name="Овал 31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3" name="Минус 32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31" name="Прямая со стрелкой 30"/>
              <p:cNvCxnSpPr>
                <a:stCxn id="32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6" name="Группа 55"/>
          <p:cNvGrpSpPr/>
          <p:nvPr/>
        </p:nvGrpSpPr>
        <p:grpSpPr>
          <a:xfrm>
            <a:off x="8613110" y="1753201"/>
            <a:ext cx="2414795" cy="960284"/>
            <a:chOff x="5829612" y="1729619"/>
            <a:chExt cx="2414795" cy="960284"/>
          </a:xfrm>
        </p:grpSpPr>
        <p:sp>
          <p:nvSpPr>
            <p:cNvPr id="57" name="Цилиндр 56"/>
            <p:cNvSpPr/>
            <p:nvPr/>
          </p:nvSpPr>
          <p:spPr>
            <a:xfrm rot="5400000">
              <a:off x="6556868" y="1002363"/>
              <a:ext cx="960284" cy="2414795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8" name="Группа 57"/>
            <p:cNvGrpSpPr/>
            <p:nvPr/>
          </p:nvGrpSpPr>
          <p:grpSpPr>
            <a:xfrm>
              <a:off x="6087335" y="2015305"/>
              <a:ext cx="288032" cy="288032"/>
              <a:chOff x="1403648" y="1700808"/>
              <a:chExt cx="288032" cy="288032"/>
            </a:xfrm>
          </p:grpSpPr>
          <p:sp>
            <p:nvSpPr>
              <p:cNvPr id="100" name="Овал 99"/>
              <p:cNvSpPr/>
              <p:nvPr/>
            </p:nvSpPr>
            <p:spPr>
              <a:xfrm>
                <a:off x="1403648" y="1700808"/>
                <a:ext cx="288032" cy="28803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1" name="Плюс 100"/>
              <p:cNvSpPr/>
              <p:nvPr/>
            </p:nvSpPr>
            <p:spPr>
              <a:xfrm>
                <a:off x="1475656" y="1772816"/>
                <a:ext cx="144016" cy="144016"/>
              </a:xfrm>
              <a:prstGeom prst="mathPlus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59" name="Группа 58"/>
            <p:cNvGrpSpPr/>
            <p:nvPr/>
          </p:nvGrpSpPr>
          <p:grpSpPr>
            <a:xfrm>
              <a:off x="6754261" y="2025326"/>
              <a:ext cx="288032" cy="288032"/>
              <a:chOff x="1403648" y="1700808"/>
              <a:chExt cx="288032" cy="288032"/>
            </a:xfrm>
          </p:grpSpPr>
          <p:sp>
            <p:nvSpPr>
              <p:cNvPr id="98" name="Овал 97"/>
              <p:cNvSpPr/>
              <p:nvPr/>
            </p:nvSpPr>
            <p:spPr>
              <a:xfrm>
                <a:off x="1403648" y="1700808"/>
                <a:ext cx="288032" cy="28803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9" name="Плюс 98"/>
              <p:cNvSpPr/>
              <p:nvPr/>
            </p:nvSpPr>
            <p:spPr>
              <a:xfrm>
                <a:off x="1475656" y="1772816"/>
                <a:ext cx="144016" cy="144016"/>
              </a:xfrm>
              <a:prstGeom prst="mathPlus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7421187" y="2032117"/>
              <a:ext cx="288032" cy="288032"/>
              <a:chOff x="1403648" y="1700808"/>
              <a:chExt cx="288032" cy="288032"/>
            </a:xfrm>
          </p:grpSpPr>
          <p:sp>
            <p:nvSpPr>
              <p:cNvPr id="96" name="Овал 95"/>
              <p:cNvSpPr/>
              <p:nvPr/>
            </p:nvSpPr>
            <p:spPr>
              <a:xfrm>
                <a:off x="1403648" y="1700808"/>
                <a:ext cx="288032" cy="288032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7" name="Плюс 96"/>
              <p:cNvSpPr/>
              <p:nvPr/>
            </p:nvSpPr>
            <p:spPr>
              <a:xfrm>
                <a:off x="1475656" y="1772816"/>
                <a:ext cx="144016" cy="144016"/>
              </a:xfrm>
              <a:prstGeom prst="mathPlus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1" name="Группа 60"/>
            <p:cNvGrpSpPr/>
            <p:nvPr/>
          </p:nvGrpSpPr>
          <p:grpSpPr>
            <a:xfrm>
              <a:off x="6419001" y="1791753"/>
              <a:ext cx="432048" cy="196990"/>
              <a:chOff x="3995936" y="2347894"/>
              <a:chExt cx="432048" cy="196990"/>
            </a:xfrm>
          </p:grpSpPr>
          <p:grpSp>
            <p:nvGrpSpPr>
              <p:cNvPr id="92" name="Группа 91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94" name="Овал 93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5" name="Минус 94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93" name="Прямая со стрелкой 92"/>
              <p:cNvCxnSpPr>
                <a:stCxn id="94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2" name="Группа 61"/>
            <p:cNvGrpSpPr/>
            <p:nvPr/>
          </p:nvGrpSpPr>
          <p:grpSpPr>
            <a:xfrm>
              <a:off x="6015327" y="2472932"/>
              <a:ext cx="432048" cy="196990"/>
              <a:chOff x="3995936" y="2347894"/>
              <a:chExt cx="432048" cy="196990"/>
            </a:xfrm>
          </p:grpSpPr>
          <p:grpSp>
            <p:nvGrpSpPr>
              <p:cNvPr id="88" name="Группа 87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90" name="Овал 89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91" name="Минус 90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89" name="Прямая со стрелкой 88"/>
              <p:cNvCxnSpPr>
                <a:stCxn id="90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Группа 62"/>
            <p:cNvGrpSpPr/>
            <p:nvPr/>
          </p:nvGrpSpPr>
          <p:grpSpPr>
            <a:xfrm>
              <a:off x="6457495" y="2306261"/>
              <a:ext cx="432048" cy="196990"/>
              <a:chOff x="3995936" y="2347894"/>
              <a:chExt cx="432048" cy="196990"/>
            </a:xfrm>
          </p:grpSpPr>
          <p:grpSp>
            <p:nvGrpSpPr>
              <p:cNvPr id="84" name="Группа 83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86" name="Овал 85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7" name="Минус 86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85" name="Прямая со стрелкой 84"/>
              <p:cNvCxnSpPr>
                <a:stCxn id="86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Группа 63"/>
            <p:cNvGrpSpPr/>
            <p:nvPr/>
          </p:nvGrpSpPr>
          <p:grpSpPr>
            <a:xfrm>
              <a:off x="7133155" y="1867224"/>
              <a:ext cx="432048" cy="196990"/>
              <a:chOff x="3995936" y="2347894"/>
              <a:chExt cx="432048" cy="196990"/>
            </a:xfrm>
          </p:grpSpPr>
          <p:grpSp>
            <p:nvGrpSpPr>
              <p:cNvPr id="80" name="Группа 79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82" name="Овал 81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83" name="Минус 82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81" name="Прямая со стрелкой 80"/>
              <p:cNvCxnSpPr>
                <a:stCxn id="82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Группа 64"/>
            <p:cNvGrpSpPr/>
            <p:nvPr/>
          </p:nvGrpSpPr>
          <p:grpSpPr>
            <a:xfrm>
              <a:off x="7037010" y="2460424"/>
              <a:ext cx="432048" cy="196990"/>
              <a:chOff x="3995936" y="2347894"/>
              <a:chExt cx="432048" cy="196990"/>
            </a:xfrm>
          </p:grpSpPr>
          <p:grpSp>
            <p:nvGrpSpPr>
              <p:cNvPr id="76" name="Группа 75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78" name="Овал 77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9" name="Минус 78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77" name="Прямая со стрелкой 76"/>
              <p:cNvCxnSpPr>
                <a:stCxn id="78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Группа 65"/>
            <p:cNvGrpSpPr/>
            <p:nvPr/>
          </p:nvGrpSpPr>
          <p:grpSpPr>
            <a:xfrm>
              <a:off x="7636483" y="2361929"/>
              <a:ext cx="432048" cy="196990"/>
              <a:chOff x="3995936" y="2347894"/>
              <a:chExt cx="432048" cy="196990"/>
            </a:xfrm>
          </p:grpSpPr>
          <p:grpSp>
            <p:nvGrpSpPr>
              <p:cNvPr id="72" name="Группа 71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74" name="Овал 73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5" name="Минус 74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73" name="Прямая со стрелкой 72"/>
              <p:cNvCxnSpPr>
                <a:stCxn id="74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7" name="Группа 66"/>
            <p:cNvGrpSpPr/>
            <p:nvPr/>
          </p:nvGrpSpPr>
          <p:grpSpPr>
            <a:xfrm>
              <a:off x="7737063" y="1984861"/>
              <a:ext cx="432048" cy="196990"/>
              <a:chOff x="3995936" y="2347894"/>
              <a:chExt cx="432048" cy="196990"/>
            </a:xfrm>
          </p:grpSpPr>
          <p:grpSp>
            <p:nvGrpSpPr>
              <p:cNvPr id="68" name="Группа 67"/>
              <p:cNvGrpSpPr/>
              <p:nvPr/>
            </p:nvGrpSpPr>
            <p:grpSpPr>
              <a:xfrm>
                <a:off x="3995936" y="2347894"/>
                <a:ext cx="214536" cy="196990"/>
                <a:chOff x="3211280" y="1849615"/>
                <a:chExt cx="214536" cy="196990"/>
              </a:xfrm>
            </p:grpSpPr>
            <p:sp>
              <p:nvSpPr>
                <p:cNvPr id="70" name="Овал 69"/>
                <p:cNvSpPr/>
                <p:nvPr/>
              </p:nvSpPr>
              <p:spPr>
                <a:xfrm>
                  <a:off x="3211280" y="1849615"/>
                  <a:ext cx="214536" cy="19699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71" name="Минус 70"/>
                <p:cNvSpPr/>
                <p:nvPr/>
              </p:nvSpPr>
              <p:spPr>
                <a:xfrm flipH="1">
                  <a:off x="3247691" y="1897852"/>
                  <a:ext cx="128338" cy="117502"/>
                </a:xfrm>
                <a:prstGeom prst="mathMinus">
                  <a:avLst/>
                </a:prstGeom>
                <a:solidFill>
                  <a:schemeClr val="tx2"/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cxnSp>
            <p:nvCxnSpPr>
              <p:cNvPr id="69" name="Прямая со стрелкой 68"/>
              <p:cNvCxnSpPr>
                <a:stCxn id="70" idx="6"/>
              </p:cNvCxnSpPr>
              <p:nvPr/>
            </p:nvCxnSpPr>
            <p:spPr>
              <a:xfrm>
                <a:off x="4210472" y="2446389"/>
                <a:ext cx="21751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" name="Прямоугольник 101"/>
          <p:cNvSpPr/>
          <p:nvPr/>
        </p:nvSpPr>
        <p:spPr>
          <a:xfrm>
            <a:off x="2081825" y="2885068"/>
            <a:ext cx="5147456" cy="83099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э</a:t>
            </a:r>
            <a:r>
              <a:rPr lang="ru-RU" sz="4800" b="1" cap="none" spc="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лектрический ток</a:t>
            </a:r>
            <a:endParaRPr lang="ru-RU" sz="4800" b="1" cap="none" spc="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431" y="3795090"/>
            <a:ext cx="5774093" cy="271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106" y="2811980"/>
            <a:ext cx="2923503" cy="3962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903" y="152610"/>
            <a:ext cx="1883827" cy="1280271"/>
          </a:xfrm>
          <a:prstGeom prst="rect">
            <a:avLst/>
          </a:prstGeom>
        </p:spPr>
      </p:pic>
      <p:grpSp>
        <p:nvGrpSpPr>
          <p:cNvPr id="109" name="Группа 108"/>
          <p:cNvGrpSpPr/>
          <p:nvPr/>
        </p:nvGrpSpPr>
        <p:grpSpPr>
          <a:xfrm>
            <a:off x="1294540" y="1619387"/>
            <a:ext cx="1905363" cy="1187697"/>
            <a:chOff x="2335344" y="1456628"/>
            <a:chExt cx="1905363" cy="1187697"/>
          </a:xfrm>
        </p:grpSpPr>
        <p:sp>
          <p:nvSpPr>
            <p:cNvPr id="108" name="Стрелка вправо 107"/>
            <p:cNvSpPr/>
            <p:nvPr/>
          </p:nvSpPr>
          <p:spPr>
            <a:xfrm>
              <a:off x="2388819" y="1456628"/>
              <a:ext cx="1851888" cy="118769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2335344" y="1830388"/>
              <a:ext cx="18918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 smtClean="0"/>
                <a:t>Модель атома</a:t>
              </a:r>
              <a:endParaRPr lang="ru-RU" sz="2000" dirty="0"/>
            </a:p>
          </p:txBody>
        </p:sp>
      </p:grpSp>
      <p:sp>
        <p:nvSpPr>
          <p:cNvPr id="110" name="TextBox 109"/>
          <p:cNvSpPr txBox="1"/>
          <p:nvPr/>
        </p:nvSpPr>
        <p:spPr>
          <a:xfrm>
            <a:off x="2746840" y="1404169"/>
            <a:ext cx="1166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электрон</a:t>
            </a:r>
            <a:endParaRPr lang="ru-RU" dirty="0"/>
          </a:p>
        </p:txBody>
      </p:sp>
      <p:cxnSp>
        <p:nvCxnSpPr>
          <p:cNvPr id="112" name="Прямая со стрелкой 111"/>
          <p:cNvCxnSpPr>
            <a:stCxn id="110" idx="2"/>
          </p:cNvCxnSpPr>
          <p:nvPr/>
        </p:nvCxnSpPr>
        <p:spPr>
          <a:xfrm flipV="1">
            <a:off x="3329958" y="1687917"/>
            <a:ext cx="1074617" cy="855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2740722" y="2509450"/>
            <a:ext cx="889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протон</a:t>
            </a:r>
            <a:endParaRPr lang="ru-RU" dirty="0"/>
          </a:p>
        </p:txBody>
      </p:sp>
      <p:cxnSp>
        <p:nvCxnSpPr>
          <p:cNvPr id="115" name="Прямая со стрелкой 114"/>
          <p:cNvCxnSpPr>
            <a:stCxn id="113" idx="3"/>
            <a:endCxn id="12" idx="3"/>
          </p:cNvCxnSpPr>
          <p:nvPr/>
        </p:nvCxnSpPr>
        <p:spPr>
          <a:xfrm flipV="1">
            <a:off x="3630386" y="2364430"/>
            <a:ext cx="1018916" cy="3296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6269692" y="1289962"/>
            <a:ext cx="1316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проводник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88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7 -0.08217 C 0.07226 -0.08217 0.09401 -0.04514 0.09401 0.00116 C 0.09401 0.04699 0.07226 0.08449 0.0457 0.08449 C 0.01901 0.08449 -0.00247 0.04699 -0.00247 0.00116 C -0.00247 -0.04514 0.01901 -0.08217 0.0457 -0.08217 Z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2" grpId="0"/>
      <p:bldP spid="110" grpId="0"/>
      <p:bldP spid="113" grpId="0"/>
      <p:bldP spid="1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802" y="66830"/>
            <a:ext cx="6909987" cy="121515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 электрический ток «доходит» до нас?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227" y="1252095"/>
            <a:ext cx="9361932" cy="5474764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 rot="772840">
            <a:off x="112333" y="1326998"/>
            <a:ext cx="3141180" cy="1455737"/>
            <a:chOff x="359764" y="1933712"/>
            <a:chExt cx="3141180" cy="1409076"/>
          </a:xfrm>
        </p:grpSpPr>
        <p:sp>
          <p:nvSpPr>
            <p:cNvPr id="2" name="Стрелка вправо 1"/>
            <p:cNvSpPr/>
            <p:nvPr/>
          </p:nvSpPr>
          <p:spPr>
            <a:xfrm>
              <a:off x="373634" y="1933712"/>
              <a:ext cx="3127310" cy="140907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59764" y="2290917"/>
              <a:ext cx="31273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электростанция</a:t>
              </a:r>
              <a:endParaRPr lang="ru-RU" sz="32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 rot="20266049">
            <a:off x="132952" y="5051516"/>
            <a:ext cx="2716226" cy="1597278"/>
            <a:chOff x="193391" y="5424724"/>
            <a:chExt cx="2864601" cy="1560692"/>
          </a:xfrm>
        </p:grpSpPr>
        <p:sp>
          <p:nvSpPr>
            <p:cNvPr id="10" name="Стрелка влево 9"/>
            <p:cNvSpPr/>
            <p:nvPr/>
          </p:nvSpPr>
          <p:spPr>
            <a:xfrm rot="10800000">
              <a:off x="219993" y="5424724"/>
              <a:ext cx="2837999" cy="1560692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3391" y="5901440"/>
              <a:ext cx="26082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dirty="0" smtClean="0"/>
                <a:t>потребители</a:t>
              </a:r>
              <a:endParaRPr lang="ru-RU" sz="32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 rot="19264576">
            <a:off x="7307955" y="486899"/>
            <a:ext cx="3627021" cy="2058928"/>
            <a:chOff x="6895018" y="1283284"/>
            <a:chExt cx="3627021" cy="2058928"/>
          </a:xfrm>
        </p:grpSpPr>
        <p:sp>
          <p:nvSpPr>
            <p:cNvPr id="16" name="Стрелка влево 15"/>
            <p:cNvSpPr/>
            <p:nvPr/>
          </p:nvSpPr>
          <p:spPr>
            <a:xfrm>
              <a:off x="6895018" y="1283284"/>
              <a:ext cx="3627021" cy="2058928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281384" y="1740140"/>
              <a:ext cx="324065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Линии электропередач</a:t>
              </a:r>
              <a:endParaRPr lang="ru-RU" sz="3200" dirty="0"/>
            </a:p>
          </p:txBody>
        </p:sp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566145">
            <a:off x="9634480" y="4658914"/>
            <a:ext cx="2316583" cy="21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802" y="460154"/>
            <a:ext cx="8242582" cy="64742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Какие источники энергии вы знаете?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78" y="1782218"/>
            <a:ext cx="10134013" cy="325717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2" name="Прямоугольник 11">
            <a:hlinkClick r:id="rId4" action="ppaction://hlinksldjump"/>
          </p:cNvPr>
          <p:cNvSpPr/>
          <p:nvPr/>
        </p:nvSpPr>
        <p:spPr>
          <a:xfrm>
            <a:off x="1491065" y="5215096"/>
            <a:ext cx="2266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солнце</a:t>
            </a:r>
            <a:endParaRPr lang="ru-RU" sz="5400" b="0" cap="none" spc="0" dirty="0">
              <a:ln w="0">
                <a:solidFill>
                  <a:srgbClr val="FFFF00"/>
                </a:solidFill>
              </a:ln>
              <a:solidFill>
                <a:srgbClr val="FFFF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Прямоугольник 18">
            <a:hlinkClick r:id="rId5" action="ppaction://hlinksldjump"/>
          </p:cNvPr>
          <p:cNvSpPr/>
          <p:nvPr/>
        </p:nvSpPr>
        <p:spPr>
          <a:xfrm>
            <a:off x="5137718" y="5252365"/>
            <a:ext cx="15808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вода</a:t>
            </a:r>
            <a:endParaRPr lang="ru-RU" sz="5400" b="0" cap="none" spc="0" dirty="0">
              <a:ln w="0">
                <a:solidFill>
                  <a:schemeClr val="accent1"/>
                </a:solidFill>
              </a:ln>
              <a:solidFill>
                <a:schemeClr val="accent1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Прямоугольник 19">
            <a:hlinkClick r:id="rId6" action="ppaction://hlinksldjump"/>
          </p:cNvPr>
          <p:cNvSpPr/>
          <p:nvPr/>
        </p:nvSpPr>
        <p:spPr>
          <a:xfrm>
            <a:off x="8479548" y="5252365"/>
            <a:ext cx="1828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>
                  <a:solidFill>
                    <a:schemeClr val="bg2"/>
                  </a:solidFill>
                </a:ln>
                <a:solidFill>
                  <a:schemeClr val="bg2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ветер</a:t>
            </a:r>
            <a:endParaRPr lang="ru-RU" sz="5400" b="0" cap="none" spc="0" dirty="0">
              <a:ln w="0">
                <a:solidFill>
                  <a:schemeClr val="bg2"/>
                </a:solidFill>
              </a:ln>
              <a:solidFill>
                <a:schemeClr val="bg2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859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432357" y="437882"/>
            <a:ext cx="7368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Тепловая электростанция (ТЭС)</a:t>
            </a:r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06517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Энергия теплового пара превращается в электрическую энергию</a:t>
            </a:r>
            <a:endParaRPr lang="ru-RU" sz="3200" dirty="0"/>
          </a:p>
        </p:txBody>
      </p:sp>
      <p:pic>
        <p:nvPicPr>
          <p:cNvPr id="8" name="Picture 6" descr="Энергостолицу Урала завоевывает оппозиция Правда УрФ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54" y="2377738"/>
            <a:ext cx="6325849" cy="415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7" t="5460" r="4126" b="9164"/>
          <a:stretch/>
        </p:blipFill>
        <p:spPr bwMode="auto">
          <a:xfrm rot="16200000">
            <a:off x="7445646" y="2575422"/>
            <a:ext cx="4055095" cy="3026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186412" y="6116022"/>
            <a:ext cx="5228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парогенератор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97212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362803" y="60363"/>
            <a:ext cx="79660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Можно ли получить электричество из овощей и фруктов?</a:t>
            </a:r>
            <a:endParaRPr lang="ru-RU" sz="4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73" y="2708030"/>
            <a:ext cx="4574951" cy="360506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470065" y="2406794"/>
            <a:ext cx="64300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Оборудование: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/>
              <a:t>Лимон и апельсин;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/>
              <a:t>соединительные провода;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/>
              <a:t>Скрепки;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/>
              <a:t>Мультиметр;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/>
              <a:t>Осветительный элемент (светодиод)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18103" y="1365420"/>
            <a:ext cx="71656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>
                  <a:solidFill>
                    <a:schemeClr val="accent5">
                      <a:lumMod val="75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Проведем эксперимент</a:t>
            </a:r>
            <a:endParaRPr lang="ru-RU" sz="5400" b="0" cap="none" spc="0" dirty="0">
              <a:ln w="0">
                <a:solidFill>
                  <a:schemeClr val="accent5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559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2362802" y="461228"/>
            <a:ext cx="7057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/>
              <a:t>Ход </a:t>
            </a:r>
            <a:r>
              <a:rPr lang="ru-RU" sz="4000" dirty="0" smtClean="0"/>
              <a:t>эксперимента </a:t>
            </a:r>
            <a:r>
              <a:rPr lang="ru-RU" sz="2000" dirty="0" smtClean="0"/>
              <a:t>(работа в группах)</a:t>
            </a:r>
            <a:r>
              <a:rPr lang="ru-RU" sz="4000" dirty="0" smtClean="0"/>
              <a:t>: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574589" y="1515154"/>
            <a:ext cx="113898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Воткнуть в один из фруктов провода мультиметра. Зарегистрировать показания.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Соединить последовательно друг за другом апельсин и лимон, воткнув в них скрепки и соединив их проводами. Один провод мультиметра воткнуть в апельсин, другой в лимон. Зарегистрировать показания.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Разрезать </a:t>
            </a:r>
            <a:r>
              <a:rPr lang="ru-RU" sz="2400" dirty="0"/>
              <a:t>апельсин и лимон на несколько долек (с помощью учителя). Соединить все дольки друг за другом с помощью соединительных проводов и скрепок. В каждой дольке должно быть по две скрепки для входа и </a:t>
            </a:r>
            <a:r>
              <a:rPr lang="ru-RU" sz="2400" dirty="0" smtClean="0"/>
              <a:t>выхода.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К </a:t>
            </a:r>
            <a:r>
              <a:rPr lang="ru-RU" sz="2400" dirty="0"/>
              <a:t>концам долек фруктов присоединить мультиметр. Зарегистрировать </a:t>
            </a:r>
            <a:r>
              <a:rPr lang="ru-RU" sz="2400" dirty="0" smtClean="0"/>
              <a:t>показания.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Соединить </a:t>
            </a:r>
            <a:r>
              <a:rPr lang="ru-RU" sz="2400" dirty="0"/>
              <a:t>последовательно светодиод и попытаться его зажечь</a:t>
            </a:r>
            <a:r>
              <a:rPr lang="ru-RU" sz="2400" dirty="0" smtClean="0"/>
              <a:t>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3650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362802" y="1283284"/>
            <a:ext cx="7697744" cy="353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3" y="330819"/>
            <a:ext cx="1882584" cy="127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432357" y="450761"/>
            <a:ext cx="3878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Подведем итоги!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54580" y="1606517"/>
            <a:ext cx="6132551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ЭЛЕКТРИЧЕСТВО – природный запас энергии, который помогает сделать нашу жизнь лучше, ярче и интереснее!</a:t>
            </a:r>
          </a:p>
        </p:txBody>
      </p:sp>
      <p:pic>
        <p:nvPicPr>
          <p:cNvPr id="7170" name="Picture 2" descr="О компании - ВАР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35" y="1752712"/>
            <a:ext cx="4816699" cy="4816699"/>
          </a:xfrm>
          <a:prstGeom prst="rect">
            <a:avLst/>
          </a:prstGeom>
          <a:noFill/>
          <a:effectLst>
            <a:softEdge rad="266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284349" y="5462879"/>
            <a:ext cx="620849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B050"/>
                </a:solidFill>
              </a:rPr>
              <a:t>Берегите нашу природу!</a:t>
            </a:r>
          </a:p>
        </p:txBody>
      </p:sp>
    </p:spTree>
    <p:extLst>
      <p:ext uri="{BB962C8B-B14F-4D97-AF65-F5344CB8AC3E}">
        <p14:creationId xmlns:p14="http://schemas.microsoft.com/office/powerpoint/2010/main" val="189288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282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к уроку по учебному предмету «Введение в естественно-научные предметы» в 5 классе на тему:   Что такое электричество?</vt:lpstr>
      <vt:lpstr>Что объединяет все эти приборы?</vt:lpstr>
      <vt:lpstr>В чем же суть электричества?</vt:lpstr>
      <vt:lpstr>Как электрический ток «доходит» до нас?</vt:lpstr>
      <vt:lpstr>Какие источники энергии вы знаете?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Бурик</dc:creator>
  <cp:lastModifiedBy>Бурик</cp:lastModifiedBy>
  <cp:revision>32</cp:revision>
  <dcterms:created xsi:type="dcterms:W3CDTF">2015-03-16T13:27:37Z</dcterms:created>
  <dcterms:modified xsi:type="dcterms:W3CDTF">2015-03-21T13:29:28Z</dcterms:modified>
</cp:coreProperties>
</file>