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72" r:id="rId5"/>
    <p:sldId id="261" r:id="rId6"/>
    <p:sldId id="258" r:id="rId7"/>
    <p:sldId id="260" r:id="rId8"/>
    <p:sldId id="262" r:id="rId9"/>
    <p:sldId id="263" r:id="rId10"/>
    <p:sldId id="267" r:id="rId11"/>
    <p:sldId id="264" r:id="rId12"/>
    <p:sldId id="273" r:id="rId13"/>
    <p:sldId id="265" r:id="rId14"/>
    <p:sldId id="275" r:id="rId15"/>
    <p:sldId id="276" r:id="rId16"/>
    <p:sldId id="269" r:id="rId17"/>
    <p:sldId id="270" r:id="rId18"/>
    <p:sldId id="271" r:id="rId19"/>
    <p:sldId id="277" r:id="rId20"/>
    <p:sldId id="259" r:id="rId2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3300"/>
    <a:srgbClr val="660033"/>
    <a:srgbClr val="9999FF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93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47899"/>
            <a:ext cx="7772400" cy="12620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D52B8-7384-4C65-8AF9-3C44B7F7C1CF}" type="datetimeFigureOut">
              <a:rPr lang="ru-RU"/>
              <a:pPr>
                <a:defRPr/>
              </a:pPr>
              <a:t>14.06.2015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74313-2456-4752-A43F-0EA65369E1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F01DF-7636-46B9-9BED-B39A4469424E}" type="datetimeFigureOut">
              <a:rPr lang="ru-RU"/>
              <a:pPr>
                <a:defRPr/>
              </a:pPr>
              <a:t>14.06.2015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19779-0CF1-4465-BE64-D5E49507DC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E2333-CDBF-4807-8534-67104C0A8D4B}" type="datetimeFigureOut">
              <a:rPr lang="ru-RU"/>
              <a:pPr>
                <a:defRPr/>
              </a:pPr>
              <a:t>14.06.2015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42FC4-3B9E-486A-9287-A125A2573D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DB0FF-6C58-4DE9-A873-981E26479138}" type="datetimeFigureOut">
              <a:rPr lang="ru-RU"/>
              <a:pPr>
                <a:defRPr/>
              </a:pPr>
              <a:t>14.06.2015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A6076-708B-40F2-A91E-78650D3A9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65B22-4233-48E1-8D40-BD4983492369}" type="datetimeFigureOut">
              <a:rPr lang="ru-RU"/>
              <a:pPr>
                <a:defRPr/>
              </a:pPr>
              <a:t>14.06.2015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27BAF-D306-446C-8135-5063500E15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56CCE-5E33-4767-94B5-79D7FB5ACE95}" type="datetimeFigureOut">
              <a:rPr lang="ru-RU"/>
              <a:pPr>
                <a:defRPr/>
              </a:pPr>
              <a:t>14.06.2015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AF380-1E15-459F-835C-EA80BBE35E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E3A12-267A-4C79-828F-5AE12DAC6FDC}" type="datetimeFigureOut">
              <a:rPr lang="ru-RU"/>
              <a:pPr>
                <a:defRPr/>
              </a:pPr>
              <a:t>14.06.2015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25EE3-C188-4D27-B62F-CE585D983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3D747-A0D3-42F0-AE55-250D8CCA4896}" type="datetimeFigureOut">
              <a:rPr lang="ru-RU"/>
              <a:pPr>
                <a:defRPr/>
              </a:pPr>
              <a:t>14.06.2015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00159-60AE-4438-94AA-184372AA9E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1088D-D290-4E2F-B717-134A767864D9}" type="datetimeFigureOut">
              <a:rPr lang="ru-RU"/>
              <a:pPr>
                <a:defRPr/>
              </a:pPr>
              <a:t>14.06.2015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1C5E6-0B82-41B8-89AB-E97FEE18BB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E83A8-C345-491A-B301-4602CB8A5D7D}" type="datetimeFigureOut">
              <a:rPr lang="ru-RU"/>
              <a:pPr>
                <a:defRPr/>
              </a:pPr>
              <a:t>14.06.2015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77536-EAA5-4588-BD55-20DB911546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A09-AC6C-479B-B84D-6EAEE35B8056}" type="datetimeFigureOut">
              <a:rPr lang="ru-RU"/>
              <a:pPr>
                <a:defRPr/>
              </a:pPr>
              <a:t>14.06.2015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B6CBE-0101-4994-8FDF-9DC3EABA74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EBEA80-4D88-4B19-BE1F-52595BD2E032}" type="datetimeFigureOut">
              <a:rPr lang="ru-RU"/>
              <a:pPr>
                <a:defRPr/>
              </a:pPr>
              <a:t>14.06.2015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4E14450-6E5F-4EAE-B114-3EC752E097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4"/>
          <p:cNvSpPr>
            <a:spLocks noGrp="1"/>
          </p:cNvSpPr>
          <p:nvPr>
            <p:ph type="ctrTitle"/>
          </p:nvPr>
        </p:nvSpPr>
        <p:spPr>
          <a:xfrm>
            <a:off x="812800" y="917575"/>
            <a:ext cx="7772400" cy="1812925"/>
          </a:xfrm>
        </p:spPr>
        <p:txBody>
          <a:bodyPr/>
          <a:lstStyle/>
          <a:p>
            <a:pPr eaLnBrk="1" hangingPunct="1"/>
            <a:r>
              <a:rPr lang="ru-RU" sz="6600" b="1" smtClean="0"/>
              <a:t>Современное общество</a:t>
            </a:r>
          </a:p>
        </p:txBody>
      </p:sp>
      <p:sp>
        <p:nvSpPr>
          <p:cNvPr id="2051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85888" y="3433763"/>
            <a:ext cx="6858000" cy="1655762"/>
          </a:xfrm>
        </p:spPr>
        <p:txBody>
          <a:bodyPr/>
          <a:lstStyle/>
          <a:p>
            <a:pPr algn="r" eaLnBrk="1" hangingPunct="1"/>
            <a:r>
              <a:rPr lang="ru-RU" b="1" smtClean="0"/>
              <a:t>Обществознание, 6 класс</a:t>
            </a:r>
          </a:p>
          <a:p>
            <a:pPr algn="r" eaLnBrk="1" hangingPunct="1"/>
            <a:endParaRPr lang="ru-RU" smtClean="0"/>
          </a:p>
          <a:p>
            <a:pPr algn="r" eaLnBrk="1" hangingPunct="1"/>
            <a:r>
              <a:rPr lang="ru-RU" smtClean="0"/>
              <a:t>Куфаева Дарья Андреевна,</a:t>
            </a:r>
          </a:p>
          <a:p>
            <a:pPr algn="r" eaLnBrk="1" hangingPunct="1"/>
            <a:r>
              <a:rPr lang="ru-RU" smtClean="0"/>
              <a:t>учитель истории и обществознания,</a:t>
            </a:r>
          </a:p>
          <a:p>
            <a:pPr algn="r" eaLnBrk="1" hangingPunct="1"/>
            <a:r>
              <a:rPr lang="ru-RU" smtClean="0"/>
              <a:t>МАОУ лицей №100,</a:t>
            </a:r>
          </a:p>
          <a:p>
            <a:pPr algn="r" eaLnBrk="1" hangingPunct="1"/>
            <a:r>
              <a:rPr lang="ru-RU" smtClean="0"/>
              <a:t>г.Екатеринбург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19600" cy="3314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4332" y="3080084"/>
            <a:ext cx="5999668" cy="3777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6856" y="226622"/>
            <a:ext cx="4947144" cy="2779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3128211"/>
            <a:ext cx="5007388" cy="3729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293312" y="1303846"/>
            <a:ext cx="6773450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spc="50" dirty="0">
                <a:ln w="11430">
                  <a:solidFill>
                    <a:schemeClr val="tx1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Новые отрасли производства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215" y="619105"/>
            <a:ext cx="8853016" cy="5902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352811" y="1540701"/>
            <a:ext cx="6526060" cy="21236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Автоматизация производства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01421" cy="2959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6591" y="147387"/>
            <a:ext cx="428625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04147"/>
            <a:ext cx="4905370" cy="3609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33425" y="3345532"/>
            <a:ext cx="4410575" cy="3307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329674" y="1607766"/>
            <a:ext cx="5091522" cy="110799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600" b="1" dirty="0">
                <a:ln w="1143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Роботизация</a:t>
            </a: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310621" cy="6232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327760" y="2190721"/>
            <a:ext cx="6651320" cy="21236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600" b="1" dirty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Применение </a:t>
            </a:r>
            <a:r>
              <a:rPr lang="ru-RU" sz="6600" b="1" dirty="0" err="1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нанотехнологий</a:t>
            </a:r>
            <a:endParaRPr lang="ru-RU" sz="6600" b="1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Средства коммуникации – это…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3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ru-RU" sz="3600" smtClean="0"/>
              <a:t>… всё, что помогает людям общаться между собой (транспорт, радио, телевидение, газеты, Интернет).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4795838"/>
          </a:xfrm>
        </p:spPr>
        <p:txBody>
          <a:bodyPr/>
          <a:lstStyle/>
          <a:p>
            <a:pPr algn="ctr"/>
            <a:r>
              <a:rPr lang="ru-RU" sz="6600" b="1" smtClean="0"/>
              <a:t>Что можно сказать о современных средствах связи и коммуникации?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6277" y="0"/>
            <a:ext cx="4457723" cy="2786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6444" y="192505"/>
            <a:ext cx="3952896" cy="2964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947" y="2795834"/>
            <a:ext cx="3850105" cy="3850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104148"/>
            <a:ext cx="4957011" cy="3152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528175" y="850437"/>
            <a:ext cx="6112701" cy="212365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600" b="1" dirty="0">
                <a:ln w="11430">
                  <a:solidFill>
                    <a:srgbClr val="7030A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Новые средства коммуникации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76825" cy="3808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1621" y="3141306"/>
            <a:ext cx="5017168" cy="3716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4978" y="180474"/>
            <a:ext cx="3266574" cy="3266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74557" y="861809"/>
            <a:ext cx="7118905" cy="313932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600" b="1" dirty="0">
                <a:ln w="11430">
                  <a:solidFill>
                    <a:srgbClr val="7030A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Передача информации на любые расстояния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215900" y="365125"/>
            <a:ext cx="8699500" cy="1325563"/>
          </a:xfrm>
        </p:spPr>
        <p:txBody>
          <a:bodyPr/>
          <a:lstStyle/>
          <a:p>
            <a:r>
              <a:rPr lang="ru-RU" b="1" smtClean="0"/>
              <a:t>Информационная революция – это…</a:t>
            </a:r>
          </a:p>
        </p:txBody>
      </p:sp>
      <p:sp>
        <p:nvSpPr>
          <p:cNvPr id="19459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charset="0"/>
              <a:buNone/>
            </a:pPr>
            <a:r>
              <a:rPr lang="ru-RU" sz="3600" smtClean="0"/>
              <a:t>…качественные изменения во всех сферах жизни в связи с внедрением принципиально новых средств хранения, обработки и передачи информации.</a:t>
            </a:r>
          </a:p>
        </p:txBody>
      </p:sp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81326" y="3934326"/>
            <a:ext cx="4427835" cy="2923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600" b="1" smtClean="0"/>
              <a:t>Подведём итог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628650" y="1825625"/>
            <a:ext cx="8370888" cy="4351338"/>
          </a:xfrm>
        </p:spPr>
        <p:txBody>
          <a:bodyPr/>
          <a:lstStyle/>
          <a:p>
            <a:r>
              <a:rPr lang="ru-RU" sz="4000" smtClean="0"/>
              <a:t>Назовите характерные черты современного общества, приведите примеры.</a:t>
            </a:r>
          </a:p>
          <a:p>
            <a:r>
              <a:rPr lang="ru-RU" sz="4000" smtClean="0"/>
              <a:t>Что такое информационная революция? В чём она выражается?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6600" b="1" smtClean="0"/>
              <a:t>План</a:t>
            </a:r>
          </a:p>
        </p:txBody>
      </p:sp>
      <p:sp>
        <p:nvSpPr>
          <p:cNvPr id="3075" name="Объект 6"/>
          <p:cNvSpPr>
            <a:spLocks noGrp="1"/>
          </p:cNvSpPr>
          <p:nvPr>
            <p:ph idx="1"/>
          </p:nvPr>
        </p:nvSpPr>
        <p:spPr>
          <a:xfrm>
            <a:off x="493713" y="1503363"/>
            <a:ext cx="8337550" cy="4673600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/>
            </a:pPr>
            <a:r>
              <a:rPr lang="ru-RU" sz="4600" smtClean="0"/>
              <a:t>Состав современного общества</a:t>
            </a:r>
          </a:p>
          <a:p>
            <a:pPr marL="514350" indent="-514350" eaLnBrk="1" hangingPunct="1">
              <a:buFont typeface="Arial" charset="0"/>
              <a:buAutoNum type="arabicPeriod"/>
            </a:pPr>
            <a:r>
              <a:rPr lang="ru-RU" sz="4600" smtClean="0"/>
              <a:t>Современное производство</a:t>
            </a:r>
          </a:p>
          <a:p>
            <a:pPr marL="514350" indent="-514350" eaLnBrk="1" hangingPunct="1">
              <a:buFont typeface="Arial" charset="0"/>
              <a:buAutoNum type="arabicPeriod"/>
            </a:pPr>
            <a:r>
              <a:rPr lang="ru-RU" sz="4600" smtClean="0"/>
              <a:t>Современные средства связи и коммуникации</a:t>
            </a:r>
          </a:p>
          <a:p>
            <a:pPr marL="514350" indent="-514350" eaLnBrk="1" hangingPunct="1">
              <a:buFont typeface="Arial" charset="0"/>
              <a:buAutoNum type="arabicPeriod"/>
            </a:pPr>
            <a:r>
              <a:rPr lang="ru-RU" sz="4600" smtClean="0"/>
              <a:t>Информационная революция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b="1" smtClean="0"/>
              <a:t>Домашнее задание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Arial" charset="0"/>
              <a:buAutoNum type="arabicPeriod"/>
            </a:pPr>
            <a:r>
              <a:rPr lang="ru-RU" sz="4800" smtClean="0"/>
              <a:t>Параграф № 14. Быть готовыми к устному опросу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sz="4800" smtClean="0"/>
              <a:t>Практикум №2,3 (письменно)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4711700"/>
          </a:xfrm>
        </p:spPr>
        <p:txBody>
          <a:bodyPr/>
          <a:lstStyle/>
          <a:p>
            <a:pPr algn="ctr"/>
            <a:r>
              <a:rPr lang="ru-RU" sz="5400" b="1" smtClean="0"/>
              <a:t>Давайте попытаемся выявить характерные черты современного общества.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4242" y="3302668"/>
            <a:ext cx="4740442" cy="3555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003757" cy="3382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Выгнутая вправо стрелка 5"/>
          <p:cNvSpPr/>
          <p:nvPr/>
        </p:nvSpPr>
        <p:spPr>
          <a:xfrm>
            <a:off x="6208713" y="1660525"/>
            <a:ext cx="1406525" cy="3500438"/>
          </a:xfrm>
          <a:prstGeom prst="curvedLef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" y="1852518"/>
            <a:ext cx="9144000" cy="37856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000" b="1" dirty="0">
                <a:ln w="17780" cmpd="sng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Переход от индустриального к постиндустриальному обществу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3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4856163"/>
          </a:xfrm>
        </p:spPr>
        <p:txBody>
          <a:bodyPr/>
          <a:lstStyle/>
          <a:p>
            <a:pPr algn="ctr"/>
            <a:r>
              <a:rPr lang="ru-RU" sz="6000" b="1" smtClean="0"/>
              <a:t>Что можно сказать о </a:t>
            </a:r>
            <a:r>
              <a:rPr lang="ru-RU" sz="6000" b="1" u="sng" smtClean="0"/>
              <a:t>составе</a:t>
            </a:r>
            <a:r>
              <a:rPr lang="ru-RU" sz="6000" b="1" smtClean="0"/>
              <a:t> современного общества?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441" y="493295"/>
            <a:ext cx="8819147" cy="5879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53291" y="1364004"/>
            <a:ext cx="8521308" cy="101566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spc="50" dirty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Появление мегаполисов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52210" cy="3489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9829" y="3356811"/>
            <a:ext cx="5254171" cy="3501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96063" y="0"/>
            <a:ext cx="4547937" cy="3410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410952"/>
            <a:ext cx="4596063" cy="3447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312292" y="1578099"/>
            <a:ext cx="7092672" cy="286232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dirty="0">
                <a:ln w="1143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Только 5% населения страны занято в с/</a:t>
            </a:r>
            <a:r>
              <a:rPr lang="ru-RU" sz="6000" b="1" dirty="0" err="1">
                <a:ln w="1143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6000" b="1" dirty="0">
                <a:ln w="1143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Елена\Desktop\graphCASXYX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04781" cy="3248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03034" y="3152274"/>
            <a:ext cx="4940966" cy="3705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75748" y="0"/>
            <a:ext cx="4391526" cy="3238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3" name="Picture 5" descr="C:\Users\Елена\Desktop\Rabota_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3200400"/>
            <a:ext cx="4579314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788254" y="1679956"/>
            <a:ext cx="5185118" cy="25853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tx2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Появление новых профессий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4254500"/>
          </a:xfrm>
        </p:spPr>
        <p:txBody>
          <a:bodyPr/>
          <a:lstStyle/>
          <a:p>
            <a:pPr algn="ctr"/>
            <a:r>
              <a:rPr lang="ru-RU" sz="6600" b="1" smtClean="0"/>
              <a:t>Что можно сказать о современном </a:t>
            </a:r>
            <a:r>
              <a:rPr lang="ru-RU" sz="6600" b="1" u="sng" smtClean="0"/>
              <a:t>производстве</a:t>
            </a:r>
            <a:r>
              <a:rPr lang="ru-RU" sz="6600" b="1" smtClean="0"/>
              <a:t>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</TotalTime>
  <Words>191</Words>
  <Application>Microsoft Office PowerPoint</Application>
  <PresentationFormat>Экран (4:3)</PresentationFormat>
  <Paragraphs>36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Calibri</vt:lpstr>
      <vt:lpstr>Arial</vt:lpstr>
      <vt:lpstr>Calibri Light</vt:lpstr>
      <vt:lpstr>Тема Office</vt:lpstr>
      <vt:lpstr>Современное общество</vt:lpstr>
      <vt:lpstr>План</vt:lpstr>
      <vt:lpstr>Давайте попытаемся выявить характерные черты современного общества.</vt:lpstr>
      <vt:lpstr>Слайд 4</vt:lpstr>
      <vt:lpstr>Что можно сказать о составе современного общества?</vt:lpstr>
      <vt:lpstr>Слайд 6</vt:lpstr>
      <vt:lpstr>Слайд 7</vt:lpstr>
      <vt:lpstr>Слайд 8</vt:lpstr>
      <vt:lpstr>Что можно сказать о современном производстве?</vt:lpstr>
      <vt:lpstr>Слайд 10</vt:lpstr>
      <vt:lpstr>Слайд 11</vt:lpstr>
      <vt:lpstr>Слайд 12</vt:lpstr>
      <vt:lpstr>Слайд 13</vt:lpstr>
      <vt:lpstr>Средства коммуникации – это…</vt:lpstr>
      <vt:lpstr>Что можно сказать о современных средствах связи и коммуникации?</vt:lpstr>
      <vt:lpstr>Слайд 16</vt:lpstr>
      <vt:lpstr>Слайд 17</vt:lpstr>
      <vt:lpstr>Информационная революция – это…</vt:lpstr>
      <vt:lpstr>Подведём итог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Инна</dc:creator>
  <cp:lastModifiedBy>Елена</cp:lastModifiedBy>
  <cp:revision>45</cp:revision>
  <dcterms:created xsi:type="dcterms:W3CDTF">2015-02-16T07:43:27Z</dcterms:created>
  <dcterms:modified xsi:type="dcterms:W3CDTF">2015-06-14T09:57:32Z</dcterms:modified>
</cp:coreProperties>
</file>