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83" r:id="rId3"/>
    <p:sldId id="288" r:id="rId4"/>
    <p:sldId id="262" r:id="rId5"/>
    <p:sldId id="263" r:id="rId6"/>
    <p:sldId id="264" r:id="rId7"/>
    <p:sldId id="265" r:id="rId8"/>
    <p:sldId id="267" r:id="rId9"/>
    <p:sldId id="266" r:id="rId10"/>
    <p:sldId id="268" r:id="rId11"/>
    <p:sldId id="269" r:id="rId12"/>
    <p:sldId id="286" r:id="rId13"/>
    <p:sldId id="271" r:id="rId14"/>
    <p:sldId id="290" r:id="rId15"/>
    <p:sldId id="292" r:id="rId16"/>
    <p:sldId id="293" r:id="rId17"/>
    <p:sldId id="295" r:id="rId18"/>
    <p:sldId id="296" r:id="rId19"/>
    <p:sldId id="273" r:id="rId20"/>
    <p:sldId id="279" r:id="rId21"/>
    <p:sldId id="274" r:id="rId22"/>
    <p:sldId id="280" r:id="rId23"/>
    <p:sldId id="282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1F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1602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94EA6-F677-4898-90D7-6CE7009BD97F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2AFB64-5411-4521-BEA1-6A80F678A0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915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2AFB64-5411-4521-BEA1-6A80F678A0E8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jpeg"/><Relationship Id="rId12" Type="http://schemas.openxmlformats.org/officeDocument/2006/relationships/image" Target="../media/image36.png"/><Relationship Id="rId17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0.png"/><Relationship Id="rId1" Type="http://schemas.openxmlformats.org/officeDocument/2006/relationships/tags" Target="../tags/tag6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5" Type="http://schemas.openxmlformats.org/officeDocument/2006/relationships/image" Target="../media/image39.jpeg"/><Relationship Id="rId10" Type="http://schemas.openxmlformats.org/officeDocument/2006/relationships/image" Target="../media/image34.png"/><Relationship Id="rId4" Type="http://schemas.openxmlformats.org/officeDocument/2006/relationships/image" Target="../media/image28.jpe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4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4.jpeg"/><Relationship Id="rId7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31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Relationship Id="rId9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57.jpeg"/><Relationship Id="rId11" Type="http://schemas.openxmlformats.org/officeDocument/2006/relationships/image" Target="../media/image62.gif"/><Relationship Id="rId5" Type="http://schemas.openxmlformats.org/officeDocument/2006/relationships/image" Target="../media/image56.jpeg"/><Relationship Id="rId10" Type="http://schemas.openxmlformats.org/officeDocument/2006/relationships/image" Target="../media/image61.png"/><Relationship Id="rId4" Type="http://schemas.openxmlformats.org/officeDocument/2006/relationships/image" Target="../media/image55.jpeg"/><Relationship Id="rId9" Type="http://schemas.openxmlformats.org/officeDocument/2006/relationships/image" Target="../media/image6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eg"/><Relationship Id="rId4" Type="http://schemas.openxmlformats.org/officeDocument/2006/relationships/image" Target="../media/image7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Дидюля-Путь домой (Легенда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5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60506" y="5913049"/>
            <a:ext cx="609600" cy="609600"/>
          </a:xfrm>
          <a:prstGeom prst="rect">
            <a:avLst/>
          </a:prstGeom>
        </p:spPr>
      </p:pic>
      <p:pic>
        <p:nvPicPr>
          <p:cNvPr id="2" name="Picture 2" descr="C:\Users\кал\Pictures\картинки\Sample Pictures\для фона\1266325395_ramk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62" y="88464"/>
            <a:ext cx="9230719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139094" y="3674949"/>
            <a:ext cx="44262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000" b="1" dirty="0">
                <a:solidFill>
                  <a:srgbClr val="7030A0"/>
                </a:solidFill>
                <a:latin typeface="Arial Black" pitchFamily="34" charset="0"/>
              </a:rPr>
              <a:t>МБОУ «ООШ № 14</a:t>
            </a:r>
            <a:r>
              <a:rPr lang="ru-RU" sz="2000" b="1" dirty="0" smtClean="0">
                <a:solidFill>
                  <a:srgbClr val="7030A0"/>
                </a:solidFill>
                <a:latin typeface="Arial Black" pitchFamily="34" charset="0"/>
              </a:rPr>
              <a:t>».,</a:t>
            </a:r>
          </a:p>
          <a:p>
            <a:pPr algn="r"/>
            <a:r>
              <a:rPr lang="ru-RU" sz="2000" b="1" i="1" dirty="0" smtClean="0">
                <a:solidFill>
                  <a:srgbClr val="7030A0"/>
                </a:solidFill>
                <a:latin typeface="Arial Black" pitchFamily="34" charset="0"/>
              </a:rPr>
              <a:t>Учитель начальных классов,</a:t>
            </a:r>
          </a:p>
          <a:p>
            <a:pPr algn="r"/>
            <a:r>
              <a:rPr lang="ru-RU" sz="2000" b="1" i="1" dirty="0" smtClean="0">
                <a:solidFill>
                  <a:srgbClr val="7030A0"/>
                </a:solidFill>
                <a:latin typeface="Arial Black" pitchFamily="34" charset="0"/>
              </a:rPr>
              <a:t>Давыдова </a:t>
            </a:r>
            <a:r>
              <a:rPr lang="ru-RU" sz="2000" b="1" i="1" dirty="0" smtClean="0">
                <a:solidFill>
                  <a:srgbClr val="7030A0"/>
                </a:solidFill>
                <a:latin typeface="Arial Black" pitchFamily="34" charset="0"/>
              </a:rPr>
              <a:t>Н.П.</a:t>
            </a:r>
            <a:endParaRPr lang="ru-RU" sz="2000" b="1" i="1" dirty="0">
              <a:solidFill>
                <a:srgbClr val="7030A0"/>
              </a:solidFill>
              <a:latin typeface="Arial Black" pitchFamily="34" charset="0"/>
            </a:endParaRPr>
          </a:p>
        </p:txBody>
      </p:sp>
      <p:pic>
        <p:nvPicPr>
          <p:cNvPr id="2054" name="Picture 6" descr="C:\Users\кал\Pictures\картинки\Анимация\цветы\27_bloem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1897" y="5209790"/>
            <a:ext cx="952500" cy="1019175"/>
          </a:xfrm>
          <a:prstGeom prst="rect">
            <a:avLst/>
          </a:prstGeom>
          <a:noFill/>
        </p:spPr>
      </p:pic>
      <p:pic>
        <p:nvPicPr>
          <p:cNvPr id="2055" name="Picture 7" descr="C:\Users\кал\Pictures\картинки\Анимация\цветы\400_lg_clr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46131" y="5272588"/>
            <a:ext cx="1428750" cy="1295400"/>
          </a:xfrm>
          <a:prstGeom prst="rect">
            <a:avLst/>
          </a:prstGeom>
          <a:noFill/>
        </p:spPr>
      </p:pic>
      <p:pic>
        <p:nvPicPr>
          <p:cNvPr id="2059" name="Picture 11" descr="C:\Users\кал\Pictures\картинки\Анимация\цветы\bloem2028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9401" y="3517464"/>
            <a:ext cx="942975" cy="1190625"/>
          </a:xfrm>
          <a:prstGeom prst="rect">
            <a:avLst/>
          </a:prstGeom>
          <a:noFill/>
        </p:spPr>
      </p:pic>
      <p:pic>
        <p:nvPicPr>
          <p:cNvPr id="1026" name="Picture 2" descr="http://nachalo4ka.ru/wp-content/uploads/2014/08/032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221076"/>
            <a:ext cx="2009138" cy="227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nachalo4ka.ru/wp-content/uploads/2014/08/06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08"/>
            <a:ext cx="2136295" cy="284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nachalo4ka.ru/wp-content/uploads/2014/08/0111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573" y="27521"/>
            <a:ext cx="1736427" cy="153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35587" y="127693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i="1" dirty="0">
                <a:solidFill>
                  <a:srgbClr val="7030A0"/>
                </a:solidFill>
                <a:latin typeface="Arial Black" pitchFamily="34" charset="0"/>
              </a:rPr>
              <a:t>«Презентация к уроку по учебному предмету «Окружающий мир» в 3-ем классе на тему «Способы размножения растений».</a:t>
            </a:r>
            <a:endParaRPr lang="ru-RU" sz="2400" dirty="0">
              <a:solidFill>
                <a:srgbClr val="7030A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Tm="967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620688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cap="all" dirty="0">
                <a:solidFill>
                  <a:srgbClr val="7030A0"/>
                </a:solidFill>
              </a:rPr>
              <a:t>План</a:t>
            </a:r>
          </a:p>
        </p:txBody>
      </p:sp>
      <p:pic>
        <p:nvPicPr>
          <p:cNvPr id="16386" name="Picture 2" descr="Стена ВКонтакт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965" y="4149080"/>
            <a:ext cx="2746852" cy="263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://nachalo4ka.ru/wp-content/uploads/2014/08/0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58" y="-72223"/>
            <a:ext cx="3698215" cy="4023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1288142"/>
            <a:ext cx="6552728" cy="5326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Словарь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КАКИЕ БЫВАЮТ ЦВЕТЫ?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КАКОВО СТРОЕНИЕ ЦВЕТКА?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ЧТО ОБРАЗУЕТСЯ  НА МЕСТЕ ЦВЕТКА?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КАК  ПРОИСХОДИТ  ОПЫЛЕНИЕ?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КАК ПЧЕЛА ОПЫЛЯЕТ ЦВЕТОК?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КАКИЕ      БЫВАЮТ       ПЛОДЫ?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У КАКИХ РАСТЕНИЙ  НЕТ ЦВЕТОВ И ПЛОДОВ?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КАК   РАСПРОСТРАНЯЮТСЯ   СЕМЕНА?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 КАК ЕЩЁ РАЗМНОЖАЮТСЯ РАСТЕНИЯ?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Деление куста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Алгоритм. Способы размножения растений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Словарь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i="1" cap="all" dirty="0">
                <a:solidFill>
                  <a:srgbClr val="7030A0"/>
                </a:solidFill>
                <a:latin typeface="Arial Black" pitchFamily="34" charset="0"/>
              </a:rPr>
              <a:t>ПОЧЕМУ  РАСТЕНИЯ      ОТНОСЯТ  К   ЖИВЫМ     ОРГАНИЗМАМ?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i="1" cap="all" dirty="0">
                <a:solidFill>
                  <a:srgbClr val="7030A0"/>
                </a:solidFill>
                <a:latin typeface="Arial Black" pitchFamily="34" charset="0"/>
              </a:rPr>
              <a:t>Вывод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РАСТЕНИЯ   КРАСНОЙ   КНИГИ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Охрана растений. Что им угрожает?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Правила друзей природы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1200" b="1" cap="all" dirty="0">
                <a:solidFill>
                  <a:srgbClr val="7030A0"/>
                </a:solidFill>
                <a:latin typeface="Arial Black" pitchFamily="34" charset="0"/>
              </a:rPr>
              <a:t>Домашнее задание</a:t>
            </a:r>
          </a:p>
        </p:txBody>
      </p:sp>
    </p:spTree>
    <p:extLst>
      <p:ext uri="{BB962C8B-B14F-4D97-AF65-F5344CB8AC3E}">
        <p14:creationId xmlns:p14="http://schemas.microsoft.com/office/powerpoint/2010/main" val="100180657"/>
      </p:ext>
    </p:extLst>
  </p:cSld>
  <p:clrMapOvr>
    <a:masterClrMapping/>
  </p:clrMapOvr>
  <p:transition spd="slow" advTm="12572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458797"/>
            <a:ext cx="6120680" cy="317009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4000" b="1" dirty="0"/>
              <a:t>Словарь</a:t>
            </a:r>
          </a:p>
          <a:p>
            <a:r>
              <a:rPr lang="ru-RU" sz="4000" dirty="0"/>
              <a:t>Размножение – это свойство организмов воспроизводить себе подобных.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75656" y="620688"/>
            <a:ext cx="5904656" cy="14465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400" b="1" dirty="0"/>
              <a:t>Размножение растений</a:t>
            </a:r>
          </a:p>
        </p:txBody>
      </p:sp>
      <p:pic>
        <p:nvPicPr>
          <p:cNvPr id="4098" name="Picture 2" descr="http://nachalo4ka.ru/wp-content/uploads/2014/08/9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663" y="1916832"/>
            <a:ext cx="3154880" cy="473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086800"/>
      </p:ext>
    </p:extLst>
  </p:cSld>
  <p:clrMapOvr>
    <a:masterClrMapping/>
  </p:clrMapOvr>
  <p:transition spd="slow" advTm="4565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142852"/>
            <a:ext cx="6072230" cy="64294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Comic Sans MS" pitchFamily="66" charset="0"/>
              </a:rPr>
              <a:t>КАКИЕ БЫВАЮТ ЦВЕТЫ?</a:t>
            </a:r>
            <a:endParaRPr lang="ru-RU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857232"/>
            <a:ext cx="4714876" cy="78581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НА СТЕБЛЕ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МОЖЕТ РАЗВИВАТЬСЯ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ОДИНОЧНЫЙ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ЦВЕТОК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14942" y="785794"/>
            <a:ext cx="3643306" cy="114300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НА СТЕБЛЕ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МОГУТ РАЗВИВАТЬСЯ МНОГО ЦВЕТКОВ-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СОЦВЕТИЕ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5122" name="Picture 2" descr="C:\Users\кал\Pictures\фотографии\цветы\PIC_0068.JPG"/>
          <p:cNvPicPr>
            <a:picLocks noChangeAspect="1" noChangeArrowheads="1"/>
          </p:cNvPicPr>
          <p:nvPr/>
        </p:nvPicPr>
        <p:blipFill>
          <a:blip r:embed="rId3" cstate="print"/>
          <a:srcRect l="13044" b="2171"/>
          <a:stretch>
            <a:fillRect/>
          </a:stretch>
        </p:blipFill>
        <p:spPr bwMode="auto">
          <a:xfrm>
            <a:off x="7000892" y="2000240"/>
            <a:ext cx="1904956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3" name="Picture 3" descr="C:\Users\кал\Pictures\фотографии\цветы\гладиолус розовый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2000240"/>
            <a:ext cx="1896447" cy="29810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5" name="Picture 5" descr="C:\Users\кал\Pictures\фотографии\цветы\мак.JPG"/>
          <p:cNvPicPr>
            <a:picLocks noChangeAspect="1" noChangeArrowheads="1"/>
          </p:cNvPicPr>
          <p:nvPr/>
        </p:nvPicPr>
        <p:blipFill>
          <a:blip r:embed="rId5" cstate="print"/>
          <a:srcRect r="3163" b="8860"/>
          <a:stretch>
            <a:fillRect/>
          </a:stretch>
        </p:blipFill>
        <p:spPr bwMode="auto">
          <a:xfrm>
            <a:off x="285720" y="3857628"/>
            <a:ext cx="2631300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6" name="Picture 6" descr="C:\Users\кал\Pictures\фотографии\цветы\сирень розовая.JP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286512" y="4857760"/>
            <a:ext cx="2314751" cy="1785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7" name="Picture 7" descr="C:\Users\кал\Pictures\фотографии\цветы\фиалка жёлто-фиолетовая.JP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259269" y="1857364"/>
            <a:ext cx="2608494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4" name="Picture 4" descr="C:\Users\кал\Pictures\фотографии\цветы\ирис рыжий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43174" y="2143116"/>
            <a:ext cx="2000264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Прямоугольник 10"/>
          <p:cNvSpPr/>
          <p:nvPr/>
        </p:nvSpPr>
        <p:spPr>
          <a:xfrm>
            <a:off x="214282" y="1714488"/>
            <a:ext cx="1428760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ФИАЛКА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4282" y="5429264"/>
            <a:ext cx="847732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МАК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571868" y="4500570"/>
            <a:ext cx="1081094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ИРИС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286644" y="4429132"/>
            <a:ext cx="1562112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ГИАЦИНТ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00628" y="2000240"/>
            <a:ext cx="1919302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ГЛАДИОЛУС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715008" y="6286520"/>
            <a:ext cx="1223970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СИРЕНЬ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883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8244" y="99123"/>
            <a:ext cx="7286676" cy="64294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Comic Sans MS" pitchFamily="66" charset="0"/>
              </a:rPr>
              <a:t>КАКОВО СТРОЕНИЕ ЦВЕТКА?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215206" y="857232"/>
            <a:ext cx="1428760" cy="64294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БУТОН РОЗЫ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grpSp>
        <p:nvGrpSpPr>
          <p:cNvPr id="53" name="Группа 52"/>
          <p:cNvGrpSpPr/>
          <p:nvPr/>
        </p:nvGrpSpPr>
        <p:grpSpPr>
          <a:xfrm>
            <a:off x="1500198" y="1802570"/>
            <a:ext cx="3181384" cy="3736184"/>
            <a:chOff x="2143108" y="1071546"/>
            <a:chExt cx="4772076" cy="5761841"/>
          </a:xfrm>
        </p:grpSpPr>
        <p:pic>
          <p:nvPicPr>
            <p:cNvPr id="6146" name="Picture 2" descr="C:\Users\кал\Desktop\СКАНЕР\СТРОЕНИЕ ЦВЕТКА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85984" y="1107265"/>
              <a:ext cx="4143404" cy="545069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4">
                  <a:lumMod val="20000"/>
                  <a:lumOff val="8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cxnSp>
          <p:nvCxnSpPr>
            <p:cNvPr id="13" name="Прямая со стрелкой 12"/>
            <p:cNvCxnSpPr/>
            <p:nvPr/>
          </p:nvCxnSpPr>
          <p:spPr>
            <a:xfrm flipV="1">
              <a:off x="2571736" y="5911806"/>
              <a:ext cx="1214447" cy="921581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6" name="Прямая со стрелкой 15"/>
            <p:cNvCxnSpPr/>
            <p:nvPr/>
          </p:nvCxnSpPr>
          <p:spPr>
            <a:xfrm rot="16200000" flipV="1">
              <a:off x="2014537" y="4664101"/>
              <a:ext cx="785819" cy="71438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/>
            <p:nvPr/>
          </p:nvCxnSpPr>
          <p:spPr>
            <a:xfrm>
              <a:off x="2500298" y="5357826"/>
              <a:ext cx="2786082" cy="1588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2" name="Прямая со стрелкой 21"/>
            <p:cNvCxnSpPr/>
            <p:nvPr/>
          </p:nvCxnSpPr>
          <p:spPr>
            <a:xfrm>
              <a:off x="2143108" y="2857496"/>
              <a:ext cx="1071570" cy="642942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4" name="Прямая со стрелкой 23"/>
            <p:cNvCxnSpPr/>
            <p:nvPr/>
          </p:nvCxnSpPr>
          <p:spPr>
            <a:xfrm flipV="1">
              <a:off x="2357422" y="1071546"/>
              <a:ext cx="1214446" cy="357190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7" name="Прямая со стрелкой 26"/>
            <p:cNvCxnSpPr/>
            <p:nvPr/>
          </p:nvCxnSpPr>
          <p:spPr>
            <a:xfrm>
              <a:off x="2500298" y="1428736"/>
              <a:ext cx="1285884" cy="214314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31" name="Прямая со стрелкой 30"/>
            <p:cNvCxnSpPr>
              <a:stCxn id="30" idx="1"/>
            </p:cNvCxnSpPr>
            <p:nvPr/>
          </p:nvCxnSpPr>
          <p:spPr>
            <a:xfrm flipH="1" flipV="1">
              <a:off x="4357687" y="3357563"/>
              <a:ext cx="1707438" cy="184937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34" name="Прямая со стрелкой 33"/>
            <p:cNvCxnSpPr/>
            <p:nvPr/>
          </p:nvCxnSpPr>
          <p:spPr>
            <a:xfrm flipH="1" flipV="1">
              <a:off x="4071937" y="4500570"/>
              <a:ext cx="2843247" cy="368410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0" name="Прямая со стрелкой 39"/>
            <p:cNvCxnSpPr>
              <a:stCxn id="29" idx="1"/>
            </p:cNvCxnSpPr>
            <p:nvPr/>
          </p:nvCxnSpPr>
          <p:spPr>
            <a:xfrm flipH="1">
              <a:off x="5429257" y="2704292"/>
              <a:ext cx="1157427" cy="296080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4" name="Прямая со стрелкой 43"/>
            <p:cNvCxnSpPr>
              <a:stCxn id="29" idx="1"/>
            </p:cNvCxnSpPr>
            <p:nvPr/>
          </p:nvCxnSpPr>
          <p:spPr>
            <a:xfrm flipH="1" flipV="1">
              <a:off x="4929190" y="2428869"/>
              <a:ext cx="1657494" cy="275423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7" name="Прямая со стрелкой 46"/>
            <p:cNvCxnSpPr/>
            <p:nvPr/>
          </p:nvCxnSpPr>
          <p:spPr>
            <a:xfrm rot="5400000">
              <a:off x="3821901" y="1178703"/>
              <a:ext cx="714380" cy="642942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0" name="Прямая со стрелкой 49"/>
            <p:cNvCxnSpPr/>
            <p:nvPr/>
          </p:nvCxnSpPr>
          <p:spPr>
            <a:xfrm rot="16200000" flipH="1">
              <a:off x="4929190" y="1428736"/>
              <a:ext cx="1071570" cy="357190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pic>
        <p:nvPicPr>
          <p:cNvPr id="6147" name="Picture 3" descr="C:\Users\кал\Pictures\фотографии\цветы\роза розовая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806002" y="1571612"/>
            <a:ext cx="2104291" cy="1785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8" name="Picture 4" descr="C:\Users\кал\Pictures\фотографии\цветы\роза розовая 1.JP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654542" y="4572008"/>
            <a:ext cx="2250509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6" name="Прямоугольник 55"/>
          <p:cNvSpPr/>
          <p:nvPr/>
        </p:nvSpPr>
        <p:spPr>
          <a:xfrm>
            <a:off x="6572264" y="3929066"/>
            <a:ext cx="2357422" cy="70485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РАСКРЫТЫЙ ЦВЕТОК РОЗЫ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762268" y="1150084"/>
            <a:ext cx="3929090" cy="64294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ПЫЛЬНИКИ С ПЫЛЬЦЕВЫМИ ЗЁРНАМИ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3965" y="1609044"/>
            <a:ext cx="1724360" cy="433373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ЛЕПЕСТОК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1438" y="2714620"/>
            <a:ext cx="1428760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ВЕНЧИК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8112" y="4410049"/>
            <a:ext cx="2000264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ЧАШЕЛИСТИК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00030" y="5538753"/>
            <a:ext cx="2286016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ЦВЕТОНОЖКА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462582" y="2682706"/>
            <a:ext cx="1643042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ТЫЧИНКА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114876" y="3226230"/>
            <a:ext cx="1285852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ПЕСТИК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4448250" y="3979210"/>
            <a:ext cx="2000232" cy="571504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Зарождение семян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3187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5" grpId="0" animBg="1"/>
      <p:bldP spid="26" grpId="0" animBg="1"/>
      <p:bldP spid="28" grpId="0" animBg="1"/>
      <p:bldP spid="29" grpId="0" animBg="1"/>
      <p:bldP spid="30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0690" y="142852"/>
            <a:ext cx="6987733" cy="909884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Comic Sans MS" pitchFamily="66" charset="0"/>
              </a:rPr>
              <a:t>ЧТО ОБРАЗУЕТСЯ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Comic Sans MS" pitchFamily="66" charset="0"/>
              </a:rPr>
              <a:t> НА МЕСТЕ ЦВЕТКА?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2909" y="1052736"/>
            <a:ext cx="5715039" cy="209051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ЦВЕТОК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- ОРГАН РАЗМНОЖЕНИЯ 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РАСТЕНИЙ.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НА МЕСТЕ ЦВЕТКА ОБРАЗУЕТСЯ </a:t>
            </a:r>
          </a:p>
          <a:p>
            <a:endParaRPr lang="ru-RU" sz="16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ЧТОБЫ ОБРАЗОВАЛИСЬ ПЛОД И СЕМЕНА НЕОБХОДИМО, ЧТОБЫ ЦВЕТОК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ОПЫЛИЛСЯ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- ПЫЛЬЦА ТЫЧИНОК ПОПАЛА НА ПЕСТИК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</a:t>
            </a:r>
            <a:endParaRPr lang="ru-RU" sz="16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7171" name="Picture 3" descr="C:\Users\кал\Desktop\СКАНЕР\РЫЛЬЦА В 500 РАЗ, ПЫЛЬЦЕВЫЕ ЗЁРН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4211960" y="3282998"/>
            <a:ext cx="2574618" cy="2822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6" name="Группа 35"/>
          <p:cNvGrpSpPr/>
          <p:nvPr/>
        </p:nvGrpSpPr>
        <p:grpSpPr>
          <a:xfrm>
            <a:off x="179512" y="1573294"/>
            <a:ext cx="6375984" cy="4784664"/>
            <a:chOff x="1906623" y="1840727"/>
            <a:chExt cx="4861617" cy="4374354"/>
          </a:xfrm>
        </p:grpSpPr>
        <p:grpSp>
          <p:nvGrpSpPr>
            <p:cNvPr id="33" name="Группа 32"/>
            <p:cNvGrpSpPr/>
            <p:nvPr/>
          </p:nvGrpSpPr>
          <p:grpSpPr>
            <a:xfrm>
              <a:off x="1906623" y="1840727"/>
              <a:ext cx="4861617" cy="4374354"/>
              <a:chOff x="3500430" y="632931"/>
              <a:chExt cx="6129865" cy="5707169"/>
            </a:xfrm>
          </p:grpSpPr>
          <p:pic>
            <p:nvPicPr>
              <p:cNvPr id="7170" name="Picture 2" descr="C:\Users\кал\Pictures\фотографии\цветы\PIC_0076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14286"/>
              <a:stretch>
                <a:fillRect/>
              </a:stretch>
            </p:blipFill>
            <p:spPr bwMode="auto">
              <a:xfrm>
                <a:off x="3500430" y="3714752"/>
                <a:ext cx="3000397" cy="2625348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chemeClr val="accent4">
                    <a:lumMod val="20000"/>
                    <a:lumOff val="80000"/>
                  </a:schemeClr>
                </a:solidFill>
                <a:miter lim="800000"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  <p:cxnSp>
            <p:nvCxnSpPr>
              <p:cNvPr id="5" name="Прямая со стрелкой 4"/>
              <p:cNvCxnSpPr/>
              <p:nvPr/>
            </p:nvCxnSpPr>
            <p:spPr>
              <a:xfrm rot="5400000" flipH="1" flipV="1">
                <a:off x="4500562" y="5357826"/>
                <a:ext cx="500066" cy="214314"/>
              </a:xfrm>
              <a:prstGeom prst="straightConnector1">
                <a:avLst/>
              </a:prstGeom>
              <a:ln w="19050">
                <a:solidFill>
                  <a:srgbClr val="FFFF00"/>
                </a:solidFill>
                <a:tailEnd type="arrow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8" name="Прямая со стрелкой 7"/>
              <p:cNvCxnSpPr/>
              <p:nvPr/>
            </p:nvCxnSpPr>
            <p:spPr>
              <a:xfrm rot="16200000" flipV="1">
                <a:off x="4857752" y="5286388"/>
                <a:ext cx="428628" cy="285752"/>
              </a:xfrm>
              <a:prstGeom prst="straightConnector1">
                <a:avLst/>
              </a:prstGeom>
              <a:ln w="19050">
                <a:solidFill>
                  <a:srgbClr val="FFFF00"/>
                </a:solidFill>
                <a:tailEnd type="arrow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 стрелкой 14"/>
              <p:cNvCxnSpPr/>
              <p:nvPr/>
            </p:nvCxnSpPr>
            <p:spPr>
              <a:xfrm rot="10800000">
                <a:off x="4929190" y="5143512"/>
                <a:ext cx="571504" cy="71438"/>
              </a:xfrm>
              <a:prstGeom prst="straightConnector1">
                <a:avLst/>
              </a:prstGeom>
              <a:ln w="19050">
                <a:solidFill>
                  <a:srgbClr val="FFFF00"/>
                </a:solidFill>
                <a:tailEnd type="arrow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 стрелкой 17"/>
              <p:cNvCxnSpPr/>
              <p:nvPr/>
            </p:nvCxnSpPr>
            <p:spPr>
              <a:xfrm rot="5400000">
                <a:off x="4822033" y="4679165"/>
                <a:ext cx="500066" cy="285752"/>
              </a:xfrm>
              <a:prstGeom prst="straightConnector1">
                <a:avLst/>
              </a:prstGeom>
              <a:ln w="19050">
                <a:solidFill>
                  <a:srgbClr val="FFFF00"/>
                </a:solidFill>
                <a:tailEnd type="arrow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21" name="Прямая со стрелкой 20"/>
              <p:cNvCxnSpPr/>
              <p:nvPr/>
            </p:nvCxnSpPr>
            <p:spPr>
              <a:xfrm rot="16200000" flipH="1">
                <a:off x="4536281" y="4750603"/>
                <a:ext cx="428628" cy="357190"/>
              </a:xfrm>
              <a:prstGeom prst="straightConnector1">
                <a:avLst/>
              </a:prstGeom>
              <a:ln w="19050">
                <a:solidFill>
                  <a:srgbClr val="FFFF00"/>
                </a:solidFill>
                <a:tailEnd type="arrow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 стрелкой 25"/>
              <p:cNvCxnSpPr/>
              <p:nvPr/>
            </p:nvCxnSpPr>
            <p:spPr>
              <a:xfrm flipV="1">
                <a:off x="4929190" y="632931"/>
                <a:ext cx="4701105" cy="4394495"/>
              </a:xfrm>
              <a:prstGeom prst="straightConnector1">
                <a:avLst/>
              </a:prstGeom>
              <a:ln>
                <a:solidFill>
                  <a:srgbClr val="002060"/>
                </a:solidFill>
                <a:tailEnd type="arrow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</p:grpSp>
        <p:cxnSp>
          <p:nvCxnSpPr>
            <p:cNvPr id="9" name="Прямая со стрелкой 8"/>
            <p:cNvCxnSpPr/>
            <p:nvPr/>
          </p:nvCxnSpPr>
          <p:spPr>
            <a:xfrm>
              <a:off x="2571736" y="5357826"/>
              <a:ext cx="357190" cy="1588"/>
            </a:xfrm>
            <a:prstGeom prst="straightConnector1">
              <a:avLst/>
            </a:prstGeom>
            <a:ln w="19050">
              <a:solidFill>
                <a:srgbClr val="FFFF0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cxnSp>
        <p:nvCxnSpPr>
          <p:cNvPr id="39" name="Прямая со стрелкой 38"/>
          <p:cNvCxnSpPr/>
          <p:nvPr/>
        </p:nvCxnSpPr>
        <p:spPr>
          <a:xfrm rot="10800000">
            <a:off x="5429256" y="5643578"/>
            <a:ext cx="1500198" cy="214314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10800000">
            <a:off x="5143504" y="3929066"/>
            <a:ext cx="2428892" cy="2000264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8" name="Прямоугольник 37"/>
          <p:cNvSpPr/>
          <p:nvPr/>
        </p:nvSpPr>
        <p:spPr>
          <a:xfrm>
            <a:off x="6500826" y="5500702"/>
            <a:ext cx="2357422" cy="114300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УВЕЛИЧЕННЫЕ ПЫЛЬЦЕВЫЕ ЗЁРНА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86392" y="1219350"/>
            <a:ext cx="228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rgbClr val="C0504D">
                    <a:lumMod val="50000"/>
                  </a:srgbClr>
                </a:solidFill>
                <a:latin typeface="Comic Sans MS" pitchFamily="66" charset="0"/>
              </a:rPr>
              <a:t>ПЛОД С СЕМЕНАМИ.</a:t>
            </a:r>
            <a:endParaRPr lang="ru-RU" dirty="0"/>
          </a:p>
        </p:txBody>
      </p:sp>
    </p:spTree>
    <p:custDataLst>
      <p:tags r:id="rId1"/>
    </p:custDataLst>
  </p:cSld>
  <p:clrMapOvr>
    <a:masterClrMapping/>
  </p:clrMapOvr>
  <p:transition spd="slow" advTm="8391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575" y="214290"/>
            <a:ext cx="8643998" cy="64294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Monotype Corsiva" pitchFamily="66" charset="0"/>
              </a:rPr>
              <a:t>КАК  ПРОИСХОДИТ  ОПЫЛЕНИЕ?</a:t>
            </a:r>
            <a:endParaRPr lang="ru-RU" sz="36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1357298"/>
            <a:ext cx="2786082" cy="64294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 ПОМОЩЬЮ ВЕТРА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628" y="1285860"/>
            <a:ext cx="3857652" cy="71438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 ПОМОЩЬЮ  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ПТИЦ, ЖИВОТНЫХ 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И НАСЕКОМЫХ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3314" name="Picture 2" descr="ПРАВИЛА ИГРЫ *** / ОДУВАНЧИК - ЗАВЕРШЁННЫЙ ЛОНГМОБ / ВНИМАНИЕ! . КОНКУРС!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263282"/>
            <a:ext cx="3273417" cy="3360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Купить паззлы в интернет магазине Babytoy.r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594" y="2294649"/>
            <a:ext cx="5612400" cy="4393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461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642910" y="2500306"/>
            <a:ext cx="6215107" cy="4071966"/>
            <a:chOff x="357158" y="2285992"/>
            <a:chExt cx="6215107" cy="4071966"/>
          </a:xfrm>
        </p:grpSpPr>
        <p:pic>
          <p:nvPicPr>
            <p:cNvPr id="3" name="Picture 2" descr="C:\Users\кал\Desktop\СКАНЕР\ОПЫЛЕНИЕ ПЧЁЛАМИ.JPG"/>
            <p:cNvPicPr>
              <a:picLocks noChangeAspect="1" noChangeArrowheads="1"/>
            </p:cNvPicPr>
            <p:nvPr/>
          </p:nvPicPr>
          <p:blipFill>
            <a:blip r:embed="rId3"/>
            <a:srcRect r="47758"/>
            <a:stretch>
              <a:fillRect/>
            </a:stretch>
          </p:blipFill>
          <p:spPr bwMode="auto">
            <a:xfrm rot="10800000">
              <a:off x="357158" y="2285992"/>
              <a:ext cx="5852344" cy="407196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4">
                  <a:lumMod val="20000"/>
                  <a:lumOff val="8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cxnSp>
          <p:nvCxnSpPr>
            <p:cNvPr id="7" name="Прямая со стрелкой 6"/>
            <p:cNvCxnSpPr/>
            <p:nvPr/>
          </p:nvCxnSpPr>
          <p:spPr>
            <a:xfrm rot="5400000" flipH="1" flipV="1">
              <a:off x="4071935" y="5000636"/>
              <a:ext cx="1000132" cy="1588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0" name="Прямая со стрелкой 9"/>
            <p:cNvCxnSpPr/>
            <p:nvPr/>
          </p:nvCxnSpPr>
          <p:spPr>
            <a:xfrm rot="10800000">
              <a:off x="5857885" y="4643446"/>
              <a:ext cx="714380" cy="357190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2" name="Прямая со стрелкой 11"/>
            <p:cNvCxnSpPr/>
            <p:nvPr/>
          </p:nvCxnSpPr>
          <p:spPr>
            <a:xfrm rot="10800000" flipV="1">
              <a:off x="2928927" y="2500306"/>
              <a:ext cx="1214446" cy="642942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15" name="Прямоугольник 14"/>
          <p:cNvSpPr/>
          <p:nvPr/>
        </p:nvSpPr>
        <p:spPr>
          <a:xfrm>
            <a:off x="1535885" y="476672"/>
            <a:ext cx="6000792" cy="121444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Comic Sans MS" pitchFamily="66" charset="0"/>
              </a:rPr>
              <a:t>КАК ПЧЕЛА ОПЫЛЯЕТ ЦВЕТОК?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71736" y="2071678"/>
            <a:ext cx="3929090" cy="85725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ПЫЛЬНИКИ С ПЫЛЬЦЕВЫМИ ЗЁРНАМИ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500827" y="5000636"/>
            <a:ext cx="1419236" cy="42862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НЕКТАР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286249" y="5572140"/>
            <a:ext cx="1562112" cy="71438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ХОБОТОК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626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14290"/>
            <a:ext cx="8643998" cy="64294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Monotype Corsiva" pitchFamily="66" charset="0"/>
              </a:rPr>
              <a:t>КАКИЕ      БЫВАЮТ       ПЛОДЫ?</a:t>
            </a:r>
            <a:endParaRPr lang="ru-RU" sz="36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1000108"/>
            <a:ext cx="1714512" cy="50006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СОЧНЫЕ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64381" y="3001436"/>
            <a:ext cx="1428760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СУХИЕ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9223" name="Picture 7" descr="C:\Users\кал\Pictures\картинки\Sample Pictures\еда\053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876"/>
            <a:ext cx="1000132" cy="1000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Прямоугольник 17"/>
          <p:cNvSpPr/>
          <p:nvPr/>
        </p:nvSpPr>
        <p:spPr>
          <a:xfrm>
            <a:off x="3428992" y="3536138"/>
            <a:ext cx="2214578" cy="94774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ВНУТРИ ПЛОДА МНОГО СЕМЯН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357950" y="1000108"/>
            <a:ext cx="2133616" cy="120492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СЕМЕНА ЗАЩИЩЕНЫ СОЧНОЙ МЯКОТЬЮ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500826" y="4214818"/>
            <a:ext cx="2133616" cy="120492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СЕМЕНА ЗАЩИЩЕНЫ ЖЁСТКОЙ СКОРЛУПОЙ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9233" name="Picture 17" descr="C:\Users\кал\Pictures\картинки\Sample Pictures\времена года\ЛИСТЬЯ\dub95c.jpg"/>
          <p:cNvPicPr>
            <a:picLocks noChangeAspect="1" noChangeArrowheads="1"/>
          </p:cNvPicPr>
          <p:nvPr/>
        </p:nvPicPr>
        <p:blipFill>
          <a:blip r:embed="rId4"/>
          <a:srcRect l="41961" t="31469" r="13245" b="28385"/>
          <a:stretch>
            <a:fillRect/>
          </a:stretch>
        </p:blipFill>
        <p:spPr bwMode="auto">
          <a:xfrm>
            <a:off x="7643834" y="5429264"/>
            <a:ext cx="1350828" cy="1143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34" name="Picture 18" descr="C:\Users\кал\Desktop\СКАНЕР\ПЛОД МАКА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3571876"/>
            <a:ext cx="1168399" cy="14668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35" name="Picture 19" descr="C:\Users\кал\Pictures\картинки\Sample Pictures\фрукты, овощи\NA01473_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74" y="5500702"/>
            <a:ext cx="1381131" cy="10459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36" name="Picture 20" descr="C:\Users\кал\Desktop\СКАНЕР\ЗЕРНО ПШЕНИЦЫ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4572008"/>
            <a:ext cx="1071570" cy="1291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37" name="Picture 21" descr="C:\Users\кал\Desktop\СКАНЕР\СЕМЯ ПОДСОЛНЕЧНИКА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71604" y="4929198"/>
            <a:ext cx="895337" cy="13674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Прямоугольник 12"/>
          <p:cNvSpPr/>
          <p:nvPr/>
        </p:nvSpPr>
        <p:spPr>
          <a:xfrm>
            <a:off x="3714744" y="990584"/>
            <a:ext cx="2000264" cy="100013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ВНУТРИ ПЛОДА ОДНО СЕМЯ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-16837" y="3326605"/>
            <a:ext cx="1142976" cy="34766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ФУНДУК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0" y="5643578"/>
            <a:ext cx="1204890" cy="276228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ПШЕНИЦА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214546" y="3500438"/>
            <a:ext cx="723936" cy="276228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МАК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285852" y="6215082"/>
            <a:ext cx="1776394" cy="34766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ПОДСОЛНЕЧНИК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571868" y="2928934"/>
            <a:ext cx="928694" cy="28575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ВИШНЯ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250661" y="3114983"/>
            <a:ext cx="928694" cy="28575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СЛИВА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7103287" y="3718634"/>
            <a:ext cx="928694" cy="28575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ОГУРЕЦ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567634" y="2179470"/>
            <a:ext cx="1419204" cy="276228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АПЕЛЬСИН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3428992" y="5643578"/>
            <a:ext cx="928694" cy="28575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АРБУЗ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4714876" y="6000768"/>
            <a:ext cx="1133452" cy="20479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КУКУРУЗА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786710" y="6357958"/>
            <a:ext cx="1204890" cy="276228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ЖЁЛУДЬ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071670" y="1500174"/>
            <a:ext cx="1214446" cy="214314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ВИНОГРАД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1071538" y="2500306"/>
            <a:ext cx="990576" cy="276228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ЯБЛОКО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0" y="1714488"/>
            <a:ext cx="1062014" cy="276228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АБРИКОС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6643702" y="6429396"/>
            <a:ext cx="776262" cy="20479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Monotype Corsiva" pitchFamily="66" charset="0"/>
              </a:rPr>
              <a:t>ОРЕХ</a:t>
            </a:r>
            <a:endParaRPr lang="ru-RU" sz="1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6146" name="Picture 2" descr="Абрикос - Ольга Васильевна Смирнова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4" y="1990716"/>
            <a:ext cx="1033774" cy="814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Кукуруза - Ольга Васильевна Смирнов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700" y="4813821"/>
            <a:ext cx="1001803" cy="1230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Арбуз - Ольга Васильевна Смирнова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082" y="4572008"/>
            <a:ext cx="1053681" cy="99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Апельсин - Ольга Васильевна Смирнова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734" y="2553885"/>
            <a:ext cx="1359491" cy="84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Огурец - Ольга Васильевна Смирнова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981" y="3358626"/>
            <a:ext cx="1018097" cy="80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Слива - Ольга Васильевна Смирнова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941" y="2184367"/>
            <a:ext cx="1167414" cy="896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Яблоко - Ольга Васильевна Смирнова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9" y="1548061"/>
            <a:ext cx="748234" cy="928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Виноград - Ольга Васильевна Смирнова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049" y="1840597"/>
            <a:ext cx="935937" cy="935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Вишня - Ольга Васильевна Смирнова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969" y="2109311"/>
            <a:ext cx="892771" cy="78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1161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18" grpId="0" animBg="1"/>
      <p:bldP spid="19" grpId="0" animBg="1"/>
      <p:bldP spid="23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20762"/>
            <a:ext cx="7272808" cy="1285884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Monotype Corsiva" pitchFamily="66" charset="0"/>
              </a:rPr>
              <a:t>У КАКИХ РАСТЕНИЙ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Monotype Corsiva" pitchFamily="66" charset="0"/>
              </a:rPr>
              <a:t> НЕТ ЦВЕТОВ И ПЛОДОВ?</a:t>
            </a:r>
            <a:endParaRPr lang="ru-RU" sz="36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45037" y="1704935"/>
            <a:ext cx="2357454" cy="1285884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У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ХВОЙНЫХ</a:t>
            </a: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 РАСТЕНИЙ НЕТ ЦВЕТОВ И ПЛОДОВ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72132" y="4924651"/>
            <a:ext cx="3071834" cy="135732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СЕМЕНА ХВОЙНЫХ РАСТЕНИЙ СОЗРЕВАЮТ В ШИШКАХ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12290" name="Picture 2" descr="Заготовка, хранение и подготовка семян к посеву &quot;Звенящие кедры&quot; в Приморском кра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911" y="2029255"/>
            <a:ext cx="3810000" cy="263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Сосна румелийская Н40-60 ком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50" y="3348468"/>
            <a:ext cx="4219228" cy="3152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535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14290"/>
            <a:ext cx="8715436" cy="50006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Monotype Corsiva" pitchFamily="66" charset="0"/>
              </a:rPr>
              <a:t>КАК   РАСПРОСТРАНЯЮТСЯ   СЕМЕНА?</a:t>
            </a:r>
            <a:endParaRPr lang="ru-RU" sz="32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857232"/>
            <a:ext cx="8501122" cy="71438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У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СЕМЯН </a:t>
            </a: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 ЦВЕТКОВЫХ   РАСТЕНИЙ   ИМЕЕТСЯ  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СПЕЦИАЛЬНОЕ ПРИСПОСОБЛЕНИЕ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142844" y="2240874"/>
            <a:ext cx="3643338" cy="1973945"/>
            <a:chOff x="214282" y="3214686"/>
            <a:chExt cx="3643338" cy="2143140"/>
          </a:xfrm>
        </p:grpSpPr>
        <p:pic>
          <p:nvPicPr>
            <p:cNvPr id="12290" name="Picture 2" descr="C:\Users\кал\Desktop\СКАНЕР\ПЛОД КЛЁНА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14282" y="3214686"/>
              <a:ext cx="2325200" cy="1714512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</p:pic>
        <p:pic>
          <p:nvPicPr>
            <p:cNvPr id="12291" name="Picture 3" descr="C:\Users\кал\Desktop\СКАНЕР\ПЛОД ЯСЕНЯ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000232" y="3263672"/>
              <a:ext cx="1857388" cy="1905731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</p:pic>
        <p:sp>
          <p:nvSpPr>
            <p:cNvPr id="7" name="Прямоугольник 6"/>
            <p:cNvSpPr/>
            <p:nvPr/>
          </p:nvSpPr>
          <p:spPr>
            <a:xfrm>
              <a:off x="214282" y="4714884"/>
              <a:ext cx="1428760" cy="642942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rgbClr val="002060"/>
                  </a:solidFill>
                  <a:latin typeface="Monotype Corsiva" pitchFamily="66" charset="0"/>
                </a:rPr>
                <a:t>КЛЁН БЕЛЫЙ</a:t>
              </a:r>
              <a:endParaRPr lang="ru-RU" sz="2000" b="1" dirty="0">
                <a:solidFill>
                  <a:srgbClr val="002060"/>
                </a:solidFill>
                <a:latin typeface="Monotype Corsiva" pitchFamily="66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428860" y="4892458"/>
              <a:ext cx="1428760" cy="35719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rgbClr val="002060"/>
                  </a:solidFill>
                  <a:latin typeface="Monotype Corsiva" pitchFamily="66" charset="0"/>
                </a:rPr>
                <a:t>ЯСЕНЬ</a:t>
              </a:r>
              <a:endParaRPr lang="ru-RU" sz="2000" b="1" dirty="0">
                <a:solidFill>
                  <a:srgbClr val="002060"/>
                </a:solidFill>
                <a:latin typeface="Monotype Corsiva" pitchFamily="66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6433264" y="2500306"/>
            <a:ext cx="2558369" cy="2214578"/>
            <a:chOff x="5286380" y="3286124"/>
            <a:chExt cx="2490806" cy="2214578"/>
          </a:xfrm>
        </p:grpSpPr>
        <p:pic>
          <p:nvPicPr>
            <p:cNvPr id="12292" name="Picture 4" descr="C:\Users\кал\Desktop\СКАНЕР\ОДУВАНЧИК.JPG"/>
            <p:cNvPicPr>
              <a:picLocks noChangeAspect="1" noChangeArrowheads="1"/>
            </p:cNvPicPr>
            <p:nvPr/>
          </p:nvPicPr>
          <p:blipFill>
            <a:blip r:embed="rId5"/>
            <a:srcRect l="24485" t="34946"/>
            <a:stretch>
              <a:fillRect/>
            </a:stretch>
          </p:blipFill>
          <p:spPr bwMode="auto">
            <a:xfrm rot="10800000">
              <a:off x="5286380" y="3286124"/>
              <a:ext cx="2391502" cy="1919187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</p:pic>
        <p:sp>
          <p:nvSpPr>
            <p:cNvPr id="11" name="Прямоугольник 10"/>
            <p:cNvSpPr/>
            <p:nvPr/>
          </p:nvSpPr>
          <p:spPr>
            <a:xfrm>
              <a:off x="5929322" y="5143512"/>
              <a:ext cx="1847864" cy="35719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rgbClr val="002060"/>
                  </a:solidFill>
                  <a:latin typeface="Monotype Corsiva" pitchFamily="66" charset="0"/>
                </a:rPr>
                <a:t>ОДУВАНЧИК</a:t>
              </a:r>
              <a:endParaRPr lang="ru-RU" sz="2000" b="1" dirty="0">
                <a:solidFill>
                  <a:srgbClr val="002060"/>
                </a:solidFill>
                <a:latin typeface="Monotype Corsiva" pitchFamily="66" charset="0"/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4214810" y="3222206"/>
            <a:ext cx="1571636" cy="3000396"/>
            <a:chOff x="4357686" y="3714752"/>
            <a:chExt cx="1571636" cy="3000396"/>
          </a:xfrm>
        </p:grpSpPr>
        <p:pic>
          <p:nvPicPr>
            <p:cNvPr id="12293" name="Picture 5" descr="C:\Users\кал\Desktop\СКАНЕР\ЗЕРНО ПШЕНИЦЫ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500562" y="3714752"/>
              <a:ext cx="1143008" cy="137747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4">
                  <a:lumMod val="20000"/>
                  <a:lumOff val="8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3" name="Picture 17" descr="C:\Users\кал\Pictures\картинки\Sample Pictures\времена года\ЛИСТЬЯ\dub95c.jpg"/>
            <p:cNvPicPr>
              <a:picLocks noChangeAspect="1" noChangeArrowheads="1"/>
            </p:cNvPicPr>
            <p:nvPr/>
          </p:nvPicPr>
          <p:blipFill>
            <a:blip r:embed="rId7"/>
            <a:srcRect l="51437" t="41505" r="22505" b="33403"/>
            <a:stretch>
              <a:fillRect/>
            </a:stretch>
          </p:blipFill>
          <p:spPr bwMode="auto">
            <a:xfrm>
              <a:off x="4357686" y="5286388"/>
              <a:ext cx="1571636" cy="142876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4">
                  <a:lumMod val="20000"/>
                  <a:lumOff val="8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pic>
        <p:nvPicPr>
          <p:cNvPr id="12294" name="Picture 6" descr="C:\Users\кал\Desktop\СКАНЕР\СЕМЯ МЕДУНКИ С КРЮЧКОМ.JPG"/>
          <p:cNvPicPr>
            <a:picLocks noChangeAspect="1" noChangeArrowheads="1"/>
          </p:cNvPicPr>
          <p:nvPr/>
        </p:nvPicPr>
        <p:blipFill>
          <a:blip r:embed="rId8"/>
          <a:srcRect l="12635" t="13999" r="5271" b="17199"/>
          <a:stretch>
            <a:fillRect/>
          </a:stretch>
        </p:blipFill>
        <p:spPr bwMode="auto">
          <a:xfrm rot="5400000">
            <a:off x="810358" y="4690312"/>
            <a:ext cx="1808244" cy="214314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23" name="Прямоугольник 22"/>
          <p:cNvSpPr/>
          <p:nvPr/>
        </p:nvSpPr>
        <p:spPr>
          <a:xfrm>
            <a:off x="214282" y="6357958"/>
            <a:ext cx="1643074" cy="35719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МЕДУНКА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11266" name="Picture 2" descr="http://nachalo4ka.ru/wp-content/uploads/2014/08/024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767" y="5008156"/>
            <a:ext cx="1667865" cy="1717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142844" y="1714488"/>
            <a:ext cx="2571768" cy="526385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СЕМЯ СНАБЖЕНО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КРЫЛЫШКАМИ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57158" y="4286256"/>
            <a:ext cx="2571768" cy="78581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СЕМЯ СНАБЖЕНО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КРЮЧОЧКОМ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000496" y="2007760"/>
            <a:ext cx="2071702" cy="121444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СЕМЯ 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ПЕРЕНОСЯТ</a:t>
            </a: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 ЗВЕРИ, 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ПТИЦЫ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143372" y="4365214"/>
            <a:ext cx="1785950" cy="64294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ЗЕРНО ПШЕНИЦЫ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429256" y="5579660"/>
            <a:ext cx="1428760" cy="571504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ЖЁЛУДЬ ДУБА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286512" y="1785926"/>
            <a:ext cx="2641527" cy="78581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СЕМЯ СНАБЖЕНО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ПАРАШЮТИКОМ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279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57356" y="214290"/>
            <a:ext cx="7072362" cy="100013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Monotype Corsiva" pitchFamily="66" charset="0"/>
              </a:rPr>
              <a:t> КАК ЕЩЁ РАЗМНОЖАЮТСЯ РАСТЕНИЯ?</a:t>
            </a:r>
            <a:endParaRPr lang="ru-RU" sz="36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13315" name="Picture 3" descr="C:\Users\кал\Desktop\СКАНЕР\О НАРЦИССЕ - коп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366" y="1500174"/>
            <a:ext cx="5097576" cy="3071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142844" y="1500174"/>
            <a:ext cx="2071702" cy="50006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ЛУКОВИЦАМИ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86116" y="1571612"/>
            <a:ext cx="1857388" cy="50006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НАРЦИСС, тюльпан, лук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13317" name="Picture 5" descr="C:\Users\кал\Pictures\картинки\Sample Pictures\цветы\нарцисс\garden_01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6992" y="4580601"/>
            <a:ext cx="1530364" cy="15303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318" name="Picture 6" descr="C:\Users\кал\Pictures\картинки\Sample Pictures\фрукты, овощи\картофель\картофель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5143512"/>
            <a:ext cx="2381250" cy="1381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314" name="Picture 2" descr="C:\Users\кал\Desktop\СКАНЕР\КАРТОФЕЛЬ.JP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072198" y="1921282"/>
            <a:ext cx="2626873" cy="40441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6786578" y="5857892"/>
            <a:ext cx="1928826" cy="428628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КАРТОФЕЛЬ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72264" y="1500174"/>
            <a:ext cx="1928826" cy="50006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КЛУБНЯМИ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050" name="Picture 2" descr="лук - Ольга Васильевна Смирнова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22" y="157054"/>
            <a:ext cx="1040805" cy="1323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1299484"/>
      </p:ext>
    </p:extLst>
  </p:cSld>
  <p:clrMapOvr>
    <a:masterClrMapping/>
  </p:clrMapOvr>
  <p:transition spd="slow" advTm="4031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214282" y="428604"/>
            <a:ext cx="2748527" cy="2357454"/>
            <a:chOff x="214282" y="428604"/>
            <a:chExt cx="2748527" cy="2357454"/>
          </a:xfrm>
        </p:grpSpPr>
        <p:pic>
          <p:nvPicPr>
            <p:cNvPr id="14338" name="Picture 2" descr="C:\Users\кал\Desktop\СКАНЕР\РАЗМНОЖЕНИЕ ЧЕРЕНКАМИ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14282" y="428604"/>
              <a:ext cx="2748527" cy="235745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4">
                  <a:lumMod val="20000"/>
                  <a:lumOff val="8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cxnSp>
          <p:nvCxnSpPr>
            <p:cNvPr id="8" name="Прямая со стрелкой 7"/>
            <p:cNvCxnSpPr/>
            <p:nvPr/>
          </p:nvCxnSpPr>
          <p:spPr>
            <a:xfrm rot="16200000" flipH="1">
              <a:off x="1339430" y="625058"/>
              <a:ext cx="571504" cy="750099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pic>
        <p:nvPicPr>
          <p:cNvPr id="14340" name="Picture 4" descr="C:\Users\кал\Desktop\СКАНЕР\РАЗМНОЖЕНИЕ ЛИСТОМ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857232"/>
            <a:ext cx="2658325" cy="1460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9" name="Группа 18"/>
          <p:cNvGrpSpPr/>
          <p:nvPr/>
        </p:nvGrpSpPr>
        <p:grpSpPr>
          <a:xfrm>
            <a:off x="4035829" y="500042"/>
            <a:ext cx="2104173" cy="2611871"/>
            <a:chOff x="3643306" y="285728"/>
            <a:chExt cx="2571768" cy="2611871"/>
          </a:xfrm>
        </p:grpSpPr>
        <p:pic>
          <p:nvPicPr>
            <p:cNvPr id="14339" name="Picture 3" descr="C:\Users\кал\Desktop\СКАНЕР\РАЗМНОЖЕНИЕ КОРНЕВОЙ ПОРОСЛЬЮ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643306" y="285728"/>
              <a:ext cx="2571768" cy="261187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4">
                  <a:lumMod val="20000"/>
                  <a:lumOff val="8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cxnSp>
          <p:nvCxnSpPr>
            <p:cNvPr id="13" name="Прямая со стрелкой 12"/>
            <p:cNvCxnSpPr/>
            <p:nvPr/>
          </p:nvCxnSpPr>
          <p:spPr>
            <a:xfrm>
              <a:off x="3643307" y="785794"/>
              <a:ext cx="1428760" cy="1357322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1" name="Прямоугольник 20"/>
          <p:cNvSpPr/>
          <p:nvPr/>
        </p:nvSpPr>
        <p:spPr>
          <a:xfrm>
            <a:off x="3428992" y="3320403"/>
            <a:ext cx="1428760" cy="35719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МАЛИНА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14342" name="Picture 6" descr="C:\Users\кал\Desktop\СКАНЕР\УСЫ ЗЕМЛЯНИКИ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5072074"/>
            <a:ext cx="4048125" cy="15430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4" name="Прямоугольник 23"/>
          <p:cNvSpPr/>
          <p:nvPr/>
        </p:nvSpPr>
        <p:spPr>
          <a:xfrm>
            <a:off x="1428728" y="4452092"/>
            <a:ext cx="2000264" cy="47710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Клубника, ЗЕМЛЯНИКА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14344" name="Picture 8" descr="C:\Users\кал\Desktop\СКАНЕР\РОСТ ЛАНДЫША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628" y="5143512"/>
            <a:ext cx="3713163" cy="1428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6" name="Picture 10" descr="C:\Users\кал\Pictures\картинки\Sample Pictures\цветы\ландыши\ла.bmp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15272" y="3786190"/>
            <a:ext cx="958402" cy="133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" name="Прямоугольник 27"/>
          <p:cNvSpPr/>
          <p:nvPr/>
        </p:nvSpPr>
        <p:spPr>
          <a:xfrm>
            <a:off x="6215074" y="4786322"/>
            <a:ext cx="1643074" cy="35719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ЛАНДЫШ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42844" y="2571744"/>
            <a:ext cx="2000264" cy="35719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СМОРОДИНА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 flipH="1">
            <a:off x="5357818" y="4643446"/>
            <a:ext cx="214314" cy="1809890"/>
          </a:xfrm>
          <a:prstGeom prst="straightConnector1">
            <a:avLst/>
          </a:prstGeom>
          <a:ln w="57150">
            <a:solidFill>
              <a:srgbClr val="7030A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rot="16200000" flipH="1">
            <a:off x="607191" y="4536289"/>
            <a:ext cx="2000264" cy="1071570"/>
          </a:xfrm>
          <a:prstGeom prst="straightConnector1">
            <a:avLst/>
          </a:prstGeom>
          <a:ln w="57150">
            <a:solidFill>
              <a:srgbClr val="7030A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rot="10800000" flipV="1">
            <a:off x="6429388" y="642918"/>
            <a:ext cx="428628" cy="357190"/>
          </a:xfrm>
          <a:prstGeom prst="straightConnector1">
            <a:avLst/>
          </a:prstGeom>
          <a:ln w="57150">
            <a:solidFill>
              <a:srgbClr val="7030A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6215074" y="2214554"/>
            <a:ext cx="2143140" cy="35719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ФИАЛКА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3076" name="Picture 4" descr="Клубника - Ольга Васильевна Смирнова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4087289"/>
            <a:ext cx="1168405" cy="82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Малина - Ольга Васильевна Смирнов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90" y="2939225"/>
            <a:ext cx="937244" cy="924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7" name="Picture 11" descr="C:\Users\кал\Pictures\картинки\Анимация\цветы\4c7734ba33a8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643834" y="2285992"/>
            <a:ext cx="1355119" cy="13700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3" name="Прямоугольник 22"/>
          <p:cNvSpPr/>
          <p:nvPr/>
        </p:nvSpPr>
        <p:spPr>
          <a:xfrm>
            <a:off x="214282" y="214290"/>
            <a:ext cx="2071702" cy="50006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ЧЕРЕНКАМИ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100640" y="142852"/>
            <a:ext cx="1615375" cy="71438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КОРНЕВОЙ ПОРОСЛЬЮ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572264" y="214290"/>
            <a:ext cx="2071702" cy="50006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ЛИСТЬЯМИ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14282" y="3518372"/>
            <a:ext cx="1581160" cy="50006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УСАМИ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000628" y="4286256"/>
            <a:ext cx="2071702" cy="50006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КОРНЕВИЩЕ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68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6" grpId="0" animBg="1"/>
      <p:bldP spid="27" grpId="0" animBg="1"/>
      <p:bldP spid="3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14313"/>
            <a:ext cx="8229600" cy="17145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b="1" dirty="0" smtClean="0"/>
              <a:t>Деление куста</a:t>
            </a:r>
          </a:p>
        </p:txBody>
      </p:sp>
      <p:pic>
        <p:nvPicPr>
          <p:cNvPr id="6148" name="Рисунок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286000"/>
            <a:ext cx="1895475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Рисунок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357438"/>
            <a:ext cx="2033587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Рисунок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2357438"/>
            <a:ext cx="1971675" cy="329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Рисунок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2428875"/>
            <a:ext cx="1922462" cy="321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18651025"/>
      </p:ext>
    </p:extLst>
  </p:cSld>
  <p:clrMapOvr>
    <a:masterClrMapping/>
  </p:clrMapOvr>
  <p:transition spd="slow" advTm="190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nachalo4ka.ru/wp-content/uploads/2014/08/9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725" y="1241376"/>
            <a:ext cx="3146275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sz="4000" b="1" dirty="0" smtClean="0">
                <a:latin typeface="Monotype Corsiva" pitchFamily="66" charset="0"/>
              </a:rPr>
              <a:t>Способы размножения растений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Стеблевыми черенками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Листом (листовыми черенками) 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Усами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Луковицами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Клубнем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Корневой порослью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Корневищем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Делением куста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Семенами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dirty="0" smtClean="0"/>
              <a:t>     </a:t>
            </a:r>
            <a:r>
              <a:rPr lang="ru-RU" sz="2800" b="1" i="1" dirty="0" smtClean="0"/>
              <a:t>Вегетативные способы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i="1" dirty="0" smtClean="0"/>
              <a:t>размножения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sz="2800" b="1" i="1" dirty="0" smtClean="0"/>
          </a:p>
          <a:p>
            <a:pPr eaLnBrk="1" hangingPunct="1">
              <a:lnSpc>
                <a:spcPct val="90000"/>
              </a:lnSpc>
            </a:pPr>
            <a:endParaRPr lang="ru-RU" sz="2800" b="1" i="1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8909319"/>
      </p:ext>
    </p:extLst>
  </p:cSld>
  <p:clrMapOvr>
    <a:masterClrMapping/>
  </p:clrMapOvr>
  <p:transition spd="slow" advTm="1082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sz="6600" dirty="0" smtClean="0"/>
              <a:t>Словарь</a:t>
            </a:r>
          </a:p>
        </p:txBody>
      </p:sp>
      <p:sp>
        <p:nvSpPr>
          <p:cNvPr id="819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988840"/>
            <a:ext cx="5626968" cy="413732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4000" dirty="0" smtClean="0"/>
              <a:t>Размножение частями растений называют </a:t>
            </a:r>
            <a:r>
              <a:rPr lang="ru-RU" sz="4000" b="1" dirty="0" smtClean="0"/>
              <a:t>вегетативным</a:t>
            </a:r>
          </a:p>
        </p:txBody>
      </p:sp>
      <p:pic>
        <p:nvPicPr>
          <p:cNvPr id="1026" name="Picture 2" descr="http://nachalo4ka.ru/wp-content/uploads/2014/08/9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88841"/>
            <a:ext cx="3023483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4346433"/>
      </p:ext>
    </p:extLst>
  </p:cSld>
  <p:clrMapOvr>
    <a:masterClrMapping/>
  </p:clrMapOvr>
  <p:transition spd="slow" advTm="1523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3685" y="214290"/>
            <a:ext cx="7699544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3600" b="1" i="1" dirty="0" smtClean="0">
                <a:latin typeface="Monotype Corsiva" pitchFamily="66" charset="0"/>
              </a:rPr>
              <a:t>ПОЧЕМУ  РАСТЕНИЯ      ОТНОСЯТ</a:t>
            </a:r>
          </a:p>
          <a:p>
            <a:pPr algn="ctr"/>
            <a:r>
              <a:rPr lang="ru-RU" sz="3600" b="1" i="1" dirty="0" smtClean="0">
                <a:latin typeface="Monotype Corsiva" pitchFamily="66" charset="0"/>
              </a:rPr>
              <a:t> К   ЖИВЫМ     ОРГАНИЗМАМ?</a:t>
            </a:r>
            <a:endParaRPr lang="ru-RU" sz="3600" b="1" i="1" dirty="0">
              <a:latin typeface="Monotype Corsiva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5653" y="1928802"/>
            <a:ext cx="678423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latin typeface="Monotype Corsiva" pitchFamily="66" charset="0"/>
              </a:rPr>
              <a:t>РАСТЕНИЯ</a:t>
            </a:r>
            <a:r>
              <a:rPr lang="ru-RU" sz="3600" b="1" i="1" dirty="0" smtClean="0">
                <a:latin typeface="Monotype Corsiva" pitchFamily="66" charset="0"/>
              </a:rPr>
              <a:t>- </a:t>
            </a:r>
            <a:r>
              <a:rPr lang="ru-RU" sz="3600" b="1" i="1" u="sng" dirty="0" smtClean="0">
                <a:latin typeface="Monotype Corsiva" pitchFamily="66" charset="0"/>
              </a:rPr>
              <a:t>ЖИВОЙ ОРГАНИЗМ</a:t>
            </a:r>
            <a:endParaRPr lang="ru-RU" sz="3600" b="1" i="1" u="sng" dirty="0">
              <a:latin typeface="Monotype Corsiva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5211" y="3507255"/>
            <a:ext cx="2193229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Monotype Corsiva" pitchFamily="66" charset="0"/>
              </a:rPr>
              <a:t>ДЫШАТ,</a:t>
            </a:r>
            <a:endParaRPr lang="ru-RU" sz="3600" b="1" i="1" dirty="0">
              <a:latin typeface="Monotype Corsiva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9106" y="2867663"/>
            <a:ext cx="2994731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Monotype Corsiva" pitchFamily="66" charset="0"/>
              </a:rPr>
              <a:t>ПИТАЮТСЯ,</a:t>
            </a:r>
            <a:endParaRPr lang="ru-RU" sz="3600" b="1" i="1" dirty="0"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27414" y="3793980"/>
            <a:ext cx="2249334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Monotype Corsiva" pitchFamily="66" charset="0"/>
              </a:rPr>
              <a:t>РАСТУТ,</a:t>
            </a:r>
            <a:endParaRPr lang="ru-RU" sz="3600" b="1" i="1" dirty="0">
              <a:latin typeface="Monotype Corsiva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1971" y="4653136"/>
            <a:ext cx="4079963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Monotype Corsiva" pitchFamily="66" charset="0"/>
              </a:rPr>
              <a:t>РАЗМНОЖАЮТСЯ,</a:t>
            </a:r>
            <a:endParaRPr lang="ru-RU" sz="3600" b="1" i="1" dirty="0"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91880" y="5661248"/>
            <a:ext cx="358143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i="1" dirty="0" smtClean="0">
                <a:latin typeface="Monotype Corsiva" pitchFamily="66" charset="0"/>
              </a:rPr>
              <a:t>РАЗВИВАЮТСЯ.</a:t>
            </a:r>
            <a:endParaRPr lang="ru-RU" sz="3600" b="1" i="1" dirty="0">
              <a:latin typeface="Monotype Corsiva" pitchFamily="66" charset="0"/>
            </a:endParaRPr>
          </a:p>
        </p:txBody>
      </p:sp>
      <p:pic>
        <p:nvPicPr>
          <p:cNvPr id="10242" name="Picture 2" descr="http://nachalo4ka.ru/wp-content/uploads/2014/08/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999974"/>
            <a:ext cx="4114427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4392710"/>
      </p:ext>
    </p:extLst>
  </p:cSld>
  <p:clrMapOvr>
    <a:masterClrMapping/>
  </p:clrMapOvr>
  <p:transition spd="slow" advTm="7417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1740" y="55258"/>
            <a:ext cx="6408711" cy="316575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ru-RU" b="1" cap="all" dirty="0">
                <a:latin typeface="Comic Sans MS" pitchFamily="66" charset="0"/>
              </a:rPr>
              <a:t>Вывод</a:t>
            </a:r>
            <a:r>
              <a:rPr lang="ru-RU" cap="all" dirty="0">
                <a:latin typeface="Comic Sans MS" pitchFamily="66" charset="0"/>
              </a:rPr>
              <a:t>: </a:t>
            </a:r>
            <a:r>
              <a:rPr lang="ru-RU" dirty="0">
                <a:latin typeface="Comic Sans MS" pitchFamily="66" charset="0"/>
              </a:rPr>
              <a:t>Растения размножаются с помощью: человека, ветра, животных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4340" name="Picture 4" descr="http://nachalo4ka.ru/wp-content/uploads/2014/08/8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913759"/>
            <a:ext cx="3952280" cy="395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ttp://nachalo4ka.ru/wp-content/uploads/2014/08/03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80807"/>
            <a:ext cx="1428750" cy="145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://nachalo4ka.ru/wp-content/uploads/2014/08/03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7405"/>
            <a:ext cx="2768623" cy="432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Интересные задания 1 класс Базанова Полина - страница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84177" cy="163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694902"/>
      </p:ext>
    </p:extLst>
  </p:cSld>
  <p:clrMapOvr>
    <a:masterClrMapping/>
  </p:clrMapOvr>
  <p:transition spd="slow" advTm="1806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723482" y="6066811"/>
            <a:ext cx="1191352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Monotype Corsiva" pitchFamily="66" charset="0"/>
              </a:rPr>
              <a:t>ЛОТОС</a:t>
            </a:r>
            <a:endParaRPr lang="ru-RU" sz="2400" b="1" dirty="0">
              <a:latin typeface="Monotype Corsiva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65613" y="1076292"/>
            <a:ext cx="3454792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Monotype Corsiva" pitchFamily="66" charset="0"/>
              </a:rPr>
              <a:t>ВЕНЕРИН   БАШМАЧОК</a:t>
            </a:r>
            <a:endParaRPr lang="ru-RU" sz="2400" b="1" dirty="0">
              <a:latin typeface="Monotype Corsiva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11766"/>
            <a:ext cx="6046848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Monotype Corsiva" pitchFamily="66" charset="0"/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  <a:latin typeface="Monotype Corsiva" pitchFamily="66" charset="0"/>
              </a:rPr>
              <a:t>РАСТЕНИЯ   КРАСНОЙ   КНИГИ</a:t>
            </a:r>
            <a:endParaRPr lang="ru-RU" sz="32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93628" y="5281947"/>
            <a:ext cx="2470459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Monotype Corsiva" pitchFamily="66" charset="0"/>
              </a:rPr>
              <a:t>ПИОН </a:t>
            </a:r>
          </a:p>
          <a:p>
            <a:pPr algn="ctr"/>
            <a:r>
              <a:rPr lang="ru-RU" sz="2400" b="1" dirty="0" smtClean="0">
                <a:latin typeface="Monotype Corsiva" pitchFamily="66" charset="0"/>
              </a:rPr>
              <a:t>ДРЕВОВИДНЫЙ</a:t>
            </a:r>
            <a:endParaRPr lang="ru-RU" sz="2400" b="1" dirty="0">
              <a:latin typeface="Monotype Corsiva" pitchFamily="66" charset="0"/>
            </a:endParaRPr>
          </a:p>
        </p:txBody>
      </p:sp>
      <p:pic>
        <p:nvPicPr>
          <p:cNvPr id="4100" name="Picture 4" descr="http://img-2007-07.photosight.ru/04/21799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064" y="3127762"/>
            <a:ext cx="3288498" cy="268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Познавательная и справочная литература Страница 498 - BazarKnig.r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07459"/>
            <a:ext cx="2030286" cy="2647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Монета Молдовы Венерин башмачок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613" y="1537957"/>
            <a:ext cx="2883470" cy="318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3-tub-ru.yandex.net/i?id=6eec3f52c9f6738d831b2357d6ea2980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14" y="4825751"/>
            <a:ext cx="2681580" cy="189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nachalo4ka.ru/wp-content/uploads/2014/08/036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711" y="565709"/>
            <a:ext cx="3010977" cy="415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0751034"/>
      </p:ext>
    </p:extLst>
  </p:cSld>
  <p:clrMapOvr>
    <a:masterClrMapping/>
  </p:clrMapOvr>
  <p:transition spd="slow" advTm="718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304800"/>
            <a:ext cx="7772400" cy="14478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800" b="1" cap="all" dirty="0">
                <a:latin typeface="Comic Sans MS" pitchFamily="66" charset="0"/>
              </a:rPr>
              <a:t>Охрана растений.</a:t>
            </a:r>
            <a:br>
              <a:rPr lang="ru-RU" sz="4800" b="1" cap="all" dirty="0">
                <a:latin typeface="Comic Sans MS" pitchFamily="66" charset="0"/>
              </a:rPr>
            </a:br>
            <a:r>
              <a:rPr lang="ru-RU" sz="4800" b="1" cap="all" dirty="0">
                <a:latin typeface="Comic Sans MS" pitchFamily="66" charset="0"/>
              </a:rPr>
              <a:t>Что им </a:t>
            </a:r>
            <a:r>
              <a:rPr lang="ru-RU" sz="4800" b="1" cap="all" dirty="0" smtClean="0">
                <a:latin typeface="Comic Sans MS" pitchFamily="66" charset="0"/>
              </a:rPr>
              <a:t>угрожает?</a:t>
            </a:r>
            <a:endParaRPr lang="ru-RU" sz="4800" b="1" cap="all" dirty="0">
              <a:latin typeface="Comic Sans MS" pitchFamily="66" charset="0"/>
            </a:endParaRPr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533400" y="1905000"/>
            <a:ext cx="8077200" cy="43434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- Отходы промышленности</a:t>
            </a:r>
          </a:p>
          <a:p>
            <a:pPr algn="l"/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- Массовый отдых людей</a:t>
            </a:r>
          </a:p>
          <a:p>
            <a:pPr algn="l">
              <a:buFontTx/>
              <a:buChar char="-"/>
            </a:pPr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 Неумеренный сбор полезных растений</a:t>
            </a:r>
          </a:p>
          <a:p>
            <a:pPr algn="l">
              <a:buFontTx/>
              <a:buChar char="-"/>
            </a:pPr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Comic Sans MS" pitchFamily="66" charset="0"/>
              </a:rPr>
              <a:t>Перевыпас</a:t>
            </a:r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 сельскохозяйственных </a:t>
            </a:r>
            <a:r>
              <a:rPr lang="ru-RU" sz="2800" b="1" dirty="0" smtClean="0">
                <a:solidFill>
                  <a:schemeClr val="tx1"/>
                </a:solidFill>
                <a:latin typeface="Comic Sans MS" pitchFamily="66" charset="0"/>
              </a:rPr>
              <a:t>        животных</a:t>
            </a:r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>
              <a:buFontTx/>
              <a:buChar char="-"/>
            </a:pPr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 Распашка степей, вырубка лесов, осушение болот</a:t>
            </a:r>
          </a:p>
          <a:p>
            <a:pPr algn="l">
              <a:buFontTx/>
              <a:buChar char="-"/>
            </a:pPr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 Выхлопные газы автотранспорта</a:t>
            </a:r>
          </a:p>
          <a:p>
            <a:pPr algn="l"/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9218" name="Picture 2" descr="http://nachalo4ka.ru/wp-content/uploads/2014/08/0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223" y="3501008"/>
            <a:ext cx="1813716" cy="2663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892388"/>
      </p:ext>
    </p:extLst>
  </p:cSld>
  <p:clrMapOvr>
    <a:masterClrMapping/>
  </p:clrMapOvr>
  <p:transition spd="slow" advTm="8031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3"/>
            <a:ext cx="7772400" cy="86409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cap="all" dirty="0" smtClean="0">
                <a:latin typeface="Monotype Corsiva" pitchFamily="66" charset="0"/>
              </a:rPr>
              <a:t>Правила</a:t>
            </a:r>
            <a:r>
              <a:rPr lang="ru-RU" b="1" dirty="0" smtClean="0">
                <a:latin typeface="Monotype Corsiva" pitchFamily="66" charset="0"/>
              </a:rPr>
              <a:t> </a:t>
            </a:r>
            <a:r>
              <a:rPr lang="ru-RU" b="1" cap="all" dirty="0" smtClean="0">
                <a:latin typeface="Monotype Corsiva" pitchFamily="66" charset="0"/>
              </a:rPr>
              <a:t>друзей природы!</a:t>
            </a:r>
            <a:endParaRPr lang="ru-RU" b="1" cap="all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5963" y="1628800"/>
            <a:ext cx="8064896" cy="4464496"/>
          </a:xfrm>
        </p:spPr>
        <p:txBody>
          <a:bodyPr>
            <a:normAutofit/>
          </a:bodyPr>
          <a:lstStyle/>
          <a:p>
            <a:pPr marL="457200" indent="-457200" algn="l"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Не рви лесные и полевые цветы для букетов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Ходи по тропинкам, чтобы не топтать растения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Не шуми в природе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Не убивай без причины животных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Не ломай ветки деревьев и кустарников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Не загрязняй водоемы!</a:t>
            </a:r>
          </a:p>
          <a:p>
            <a:pPr marL="457200" indent="-457200">
              <a:buFont typeface="Wingdings" pitchFamily="2" charset="2"/>
              <a:buChar char="Ø"/>
            </a:pPr>
            <a:endParaRPr lang="ru-RU" dirty="0"/>
          </a:p>
        </p:txBody>
      </p:sp>
      <p:pic>
        <p:nvPicPr>
          <p:cNvPr id="5" name="Picture 2" descr="Правописание существительных 2-го склонен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039494"/>
            <a:ext cx="2267744" cy="1795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nachalo4ka.ru/wp-content/uploads/2014/08/03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07750"/>
            <a:ext cx="3001166" cy="339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1229082"/>
      </p:ext>
    </p:extLst>
  </p:cSld>
  <p:clrMapOvr>
    <a:masterClrMapping/>
  </p:clrMapOvr>
  <p:transition spd="slow" advTm="13519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3568" y="188641"/>
            <a:ext cx="7772400" cy="72008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cap="all" dirty="0">
                <a:solidFill>
                  <a:schemeClr val="accent2">
                    <a:lumMod val="75000"/>
                  </a:schemeClr>
                </a:solidFill>
              </a:rPr>
              <a:t>Домашнее задание:</a:t>
            </a:r>
            <a:endParaRPr lang="ru-RU" sz="3200" b="1" cap="all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539552" y="1052736"/>
            <a:ext cx="7704856" cy="5544616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Р.Т</a:t>
            </a:r>
            <a:r>
              <a:rPr lang="ru-RU" sz="2400" b="1" dirty="0">
                <a:solidFill>
                  <a:schemeClr val="tx1"/>
                </a:solidFill>
              </a:rPr>
              <a:t>. задание 15,16,17</a:t>
            </a:r>
          </a:p>
          <a:p>
            <a:r>
              <a:rPr lang="ru-RU" sz="2400" b="1" dirty="0" smtClean="0">
                <a:solidFill>
                  <a:schemeClr val="tx1"/>
                </a:solidFill>
              </a:rPr>
              <a:t>Составить </a:t>
            </a:r>
            <a:r>
              <a:rPr lang="ru-RU" sz="2400" b="1" dirty="0">
                <a:solidFill>
                  <a:schemeClr val="tx1"/>
                </a:solidFill>
              </a:rPr>
              <a:t>карточку-информацию о растении по плану: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– название;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– группа (дерево, кустарник, травянистое растение);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– где растет;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– когда и как цветет;</a:t>
            </a:r>
          </a:p>
          <a:p>
            <a:r>
              <a:rPr lang="ru-RU" sz="2400" b="1" dirty="0" smtClean="0">
                <a:solidFill>
                  <a:schemeClr val="tx1"/>
                </a:solidFill>
              </a:rPr>
              <a:t>– </a:t>
            </a:r>
            <a:r>
              <a:rPr lang="ru-RU" sz="2400" b="1" dirty="0">
                <a:solidFill>
                  <a:schemeClr val="tx1"/>
                </a:solidFill>
              </a:rPr>
              <a:t>как размножается;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– кем опыляется;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– какие образует семена;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– где используется человеком;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– занесено ли в Красную книгу.</a:t>
            </a:r>
          </a:p>
          <a:p>
            <a:pPr algn="l"/>
            <a:endParaRPr lang="ru-RU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8194" name="Picture 2" descr="http://nachalo4ka.ru/wp-content/uploads/2014/08/mudryiy-fili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017" y="2996952"/>
            <a:ext cx="2898781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892388"/>
      </p:ext>
    </p:extLst>
  </p:cSld>
  <p:clrMapOvr>
    <a:masterClrMapping/>
  </p:clrMapOvr>
  <p:transition spd="slow" advTm="9413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Удмуртия. . Мы сегодня переводим часы или нет? - на бэби.ру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5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136904" cy="93610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cap="all" dirty="0">
                <a:latin typeface="Comic Sans MS" pitchFamily="66" charset="0"/>
              </a:rPr>
              <a:t>Спасибо за внимание!</a:t>
            </a:r>
            <a:endParaRPr lang="ru-RU" cap="all" dirty="0"/>
          </a:p>
        </p:txBody>
      </p:sp>
    </p:spTree>
    <p:extLst>
      <p:ext uri="{BB962C8B-B14F-4D97-AF65-F5344CB8AC3E}">
        <p14:creationId xmlns:p14="http://schemas.microsoft.com/office/powerpoint/2010/main" val="56687043"/>
      </p:ext>
    </p:extLst>
  </p:cSld>
  <p:clrMapOvr>
    <a:masterClrMapping/>
  </p:clrMapOvr>
  <p:transition spd="slow" advTm="6698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7|1.7|1.7|1.5|1.2|1.4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2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7|2.2|1.6|1.8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9|1.7|2|1.4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7|1.6|1.4|1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.7|1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4|1.1|0.9|1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6|1.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819</TotalTime>
  <Words>564</Words>
  <Application>Microsoft Office PowerPoint</Application>
  <PresentationFormat>Экран (4:3)</PresentationFormat>
  <Paragraphs>175</Paragraphs>
  <Slides>23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Деление куста</vt:lpstr>
      <vt:lpstr>Способы размножения растений</vt:lpstr>
      <vt:lpstr>Словарь</vt:lpstr>
      <vt:lpstr>Презентация PowerPoint</vt:lpstr>
      <vt:lpstr>Вывод: Растения размножаются с помощью: человека, ветра, животных </vt:lpstr>
      <vt:lpstr>Презентация PowerPoint</vt:lpstr>
      <vt:lpstr>Охрана растений. Что им угрожает?</vt:lpstr>
      <vt:lpstr>Правила друзей природы!</vt:lpstr>
      <vt:lpstr>Домашнее задание: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admin</cp:lastModifiedBy>
  <cp:revision>69</cp:revision>
  <dcterms:created xsi:type="dcterms:W3CDTF">2010-04-16T15:00:03Z</dcterms:created>
  <dcterms:modified xsi:type="dcterms:W3CDTF">2015-04-08T07:12:55Z</dcterms:modified>
</cp:coreProperties>
</file>