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345" r:id="rId4"/>
    <p:sldId id="320" r:id="rId5"/>
    <p:sldId id="321" r:id="rId6"/>
    <p:sldId id="351" r:id="rId7"/>
    <p:sldId id="352" r:id="rId8"/>
    <p:sldId id="354" r:id="rId9"/>
    <p:sldId id="353" r:id="rId10"/>
    <p:sldId id="326" r:id="rId11"/>
    <p:sldId id="327" r:id="rId12"/>
    <p:sldId id="328" r:id="rId13"/>
    <p:sldId id="329" r:id="rId14"/>
    <p:sldId id="330" r:id="rId15"/>
    <p:sldId id="348" r:id="rId16"/>
    <p:sldId id="332" r:id="rId17"/>
    <p:sldId id="333" r:id="rId18"/>
    <p:sldId id="356" r:id="rId19"/>
    <p:sldId id="335" r:id="rId20"/>
    <p:sldId id="336" r:id="rId21"/>
    <p:sldId id="337" r:id="rId22"/>
    <p:sldId id="357" r:id="rId23"/>
    <p:sldId id="359" r:id="rId24"/>
    <p:sldId id="340" r:id="rId25"/>
    <p:sldId id="341" r:id="rId26"/>
    <p:sldId id="342" r:id="rId27"/>
    <p:sldId id="34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10D"/>
    <a:srgbClr val="460046"/>
    <a:srgbClr val="800080"/>
    <a:srgbClr val="212911"/>
    <a:srgbClr val="642F04"/>
    <a:srgbClr val="351413"/>
    <a:srgbClr val="AE5DFF"/>
    <a:srgbClr val="D4D3DF"/>
    <a:srgbClr val="DBD3E5"/>
    <a:srgbClr val="FDE8D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44" autoAdjust="0"/>
    <p:restoredTop sz="94660"/>
  </p:normalViewPr>
  <p:slideViewPr>
    <p:cSldViewPr>
      <p:cViewPr varScale="1">
        <p:scale>
          <a:sx n="69" d="100"/>
          <a:sy n="69" d="100"/>
        </p:scale>
        <p:origin x="-5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772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42034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778175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91081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307891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467906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751360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205359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343158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5203306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618243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671423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691193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4112519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0429027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4112519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19159755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7895822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075717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8395785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534356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52727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640659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4047809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689497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125676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040564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771011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42;%20&#1084;&#1080;&#1088;&#1077;%20&#1078;&#1080;&#1074;&#1086;&#1090;&#1085;&#1099;&#1093;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user\&#1056;&#1072;&#1073;&#1086;&#1095;&#1080;&#1081;%20&#1089;&#1090;&#1086;&#1083;\&#1041;&#1080;&#1086;&#1083;&#1086;&#1075;&#1080;&#1103;\&#1054;&#1090;&#1082;&#1088;&#1099;&#1090;&#1099;&#1081;%20&#1091;&#1088;&#1086;&#1082;\&#1079;&#1084;&#1077;&#1103;.wmv" TargetMode="Externa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zvuki-zhivotnyh-ryk-krokodila(muzofon.com)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7.xml"/><Relationship Id="rId18" Type="http://schemas.openxmlformats.org/officeDocument/2006/relationships/slide" Target="slide22.xml"/><Relationship Id="rId26" Type="http://schemas.openxmlformats.org/officeDocument/2006/relationships/slide" Target="slide27.xml"/><Relationship Id="rId3" Type="http://schemas.openxmlformats.org/officeDocument/2006/relationships/image" Target="../media/image2.jpeg"/><Relationship Id="rId21" Type="http://schemas.openxmlformats.org/officeDocument/2006/relationships/image" Target="../media/image9.png"/><Relationship Id="rId7" Type="http://schemas.openxmlformats.org/officeDocument/2006/relationships/slide" Target="slide11.xml"/><Relationship Id="rId12" Type="http://schemas.openxmlformats.org/officeDocument/2006/relationships/slide" Target="slide16.xml"/><Relationship Id="rId17" Type="http://schemas.openxmlformats.org/officeDocument/2006/relationships/slide" Target="slide21.xml"/><Relationship Id="rId25" Type="http://schemas.openxmlformats.org/officeDocument/2006/relationships/slide" Target="slide26.xml"/><Relationship Id="rId2" Type="http://schemas.openxmlformats.org/officeDocument/2006/relationships/notesSlide" Target="../notesSlides/notesSlide2.xml"/><Relationship Id="rId16" Type="http://schemas.openxmlformats.org/officeDocument/2006/relationships/slide" Target="slide20.xml"/><Relationship Id="rId20" Type="http://schemas.openxmlformats.org/officeDocument/2006/relationships/image" Target="../media/image8.png"/><Relationship Id="rId29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5.xml"/><Relationship Id="rId24" Type="http://schemas.openxmlformats.org/officeDocument/2006/relationships/slide" Target="slide25.xml"/><Relationship Id="rId5" Type="http://schemas.openxmlformats.org/officeDocument/2006/relationships/slide" Target="slide4.xml"/><Relationship Id="rId15" Type="http://schemas.openxmlformats.org/officeDocument/2006/relationships/slide" Target="slide19.xml"/><Relationship Id="rId23" Type="http://schemas.openxmlformats.org/officeDocument/2006/relationships/slide" Target="slide24.xml"/><Relationship Id="rId28" Type="http://schemas.openxmlformats.org/officeDocument/2006/relationships/slide" Target="slide5.xml"/><Relationship Id="rId10" Type="http://schemas.openxmlformats.org/officeDocument/2006/relationships/slide" Target="slide14.xml"/><Relationship Id="rId19" Type="http://schemas.openxmlformats.org/officeDocument/2006/relationships/image" Target="../media/image7.png"/><Relationship Id="rId31" Type="http://schemas.openxmlformats.org/officeDocument/2006/relationships/slide" Target="slide7.xml"/><Relationship Id="rId4" Type="http://schemas.openxmlformats.org/officeDocument/2006/relationships/slide" Target="slide3.xml"/><Relationship Id="rId9" Type="http://schemas.openxmlformats.org/officeDocument/2006/relationships/slide" Target="slide13.xml"/><Relationship Id="rId14" Type="http://schemas.openxmlformats.org/officeDocument/2006/relationships/slide" Target="slide18.xml"/><Relationship Id="rId22" Type="http://schemas.openxmlformats.org/officeDocument/2006/relationships/slide" Target="slide23.xml"/><Relationship Id="rId27" Type="http://schemas.openxmlformats.org/officeDocument/2006/relationships/slide" Target="slide6.xml"/><Relationship Id="rId30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user\&#1056;&#1072;&#1073;&#1086;&#1095;&#1080;&#1081;%20&#1089;&#1090;&#1086;&#1083;\&#1041;&#1080;&#1086;&#1083;&#1086;&#1075;&#1080;&#1103;\&#1054;&#1090;&#1082;&#1088;&#1099;&#1090;&#1099;&#1081;%20&#1091;&#1088;&#1086;&#1082;\&#1091;&#1090;&#1082;&#1072;.wmv" TargetMode="Externa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80;&#1085;&#1076;&#1102;&#1082;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89;&#1083;&#1086;&#1085;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Relationship Id="rId9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.xml"/><Relationship Id="rId2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83;&#1077;&#1089;&#1085;&#1086;&#1081;%20&#1086;&#1083;&#1077;&#1085;&#1100;.mp3" TargetMode="Externa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55;&#1077;&#1089;&#1085;&#1103;%20&#1086;&#1083;&#1077;&#1085;&#1100;%20&#1084;&#1080;&#1085;&#1091;&#1089;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20.jpeg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42;%20&#1084;&#1080;&#1088;&#1077;%20&#1078;&#1080;&#1074;&#1086;&#1090;&#1085;&#1099;&#1093;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4;&#1090;&#1082;&#1088;&#1099;&#1090;&#1099;&#1081;%20&#1091;&#1088;&#1086;&#1082;\&#1043;&#1086;&#1083;&#1086;&#1089;&#1072;%20&#1078;&#1080;&#1074;&#1086;&#1090;&#1085;&#1099;&#1093;\&#1083;&#1103;&#1075;&#1091;&#1096;&#1082;&#1072;.mp3" TargetMode="Externa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8.png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1691680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5868144" y="6237312"/>
            <a:ext cx="2700300" cy="3600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9692" y="-11705"/>
            <a:ext cx="676875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sz="6000" b="1" cap="none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76256" y="1484784"/>
            <a:ext cx="1174526" cy="2160240"/>
          </a:xfrm>
          <a:prstGeom prst="rect">
            <a:avLst/>
          </a:prstGeom>
          <a:noFill/>
        </p:spPr>
      </p:pic>
      <p:pic>
        <p:nvPicPr>
          <p:cNvPr id="8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2478158" y="1412776"/>
            <a:ext cx="1174526" cy="216024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92802" y="3945830"/>
            <a:ext cx="8442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«Удивительные животные»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В мире животных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7000892" y="4929198"/>
            <a:ext cx="661990" cy="66199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019447" y="4068653"/>
            <a:ext cx="63367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Суринамская </a:t>
            </a:r>
            <a:r>
              <a:rPr lang="ru-RU" sz="5400" i="1" dirty="0" err="1" smtClean="0">
                <a:solidFill>
                  <a:srgbClr val="C00000"/>
                </a:solidFill>
                <a:latin typeface="Georgia" pitchFamily="18" charset="0"/>
              </a:rPr>
              <a:t>пипа</a:t>
            </a:r>
            <a:endParaRPr lang="ru-RU" sz="5400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835696" y="1628800"/>
            <a:ext cx="576064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Как называется жаба, обитающая в Бразилии, которая вынашивает свое потомство на спине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335563" y="232360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Земноводные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4-конечная звезда 7"/>
          <p:cNvSpPr/>
          <p:nvPr/>
        </p:nvSpPr>
        <p:spPr>
          <a:xfrm>
            <a:off x="7500958" y="1428736"/>
            <a:ext cx="646932" cy="571504"/>
          </a:xfrm>
          <a:prstGeom prst="star4">
            <a:avLst>
              <a:gd name="adj" fmla="val 6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026" name="Picture 2" descr="http://kimmiphillips.com/wp-content/uploads/2012/05/050512_Wikipedia_543px-Surinam_toad_DFd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142984"/>
            <a:ext cx="5397772" cy="59578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19672" y="4575495"/>
            <a:ext cx="58978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>
                <a:solidFill>
                  <a:srgbClr val="C00000"/>
                </a:solidFill>
                <a:latin typeface="Georgia" panose="02040502050405020303" pitchFamily="18" charset="0"/>
              </a:rPr>
              <a:t>Лягушка-голиаф имеет тело длиной до 25 см, масса до 3,25 кг</a:t>
            </a:r>
            <a:endParaRPr lang="ru-RU" sz="2800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57413" y="1557777"/>
            <a:ext cx="695944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Как называется самая крупная самая </a:t>
            </a:r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крупная лягушка. Встречается в Африке: в Камеруне, Анголе и Экваториальной Гвинее</a:t>
            </a: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.. 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157516" y="2691284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Земноводные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4-конечная звезда 7"/>
          <p:cNvSpPr/>
          <p:nvPr/>
        </p:nvSpPr>
        <p:spPr>
          <a:xfrm>
            <a:off x="8215338" y="1285860"/>
            <a:ext cx="504056" cy="440115"/>
          </a:xfrm>
          <a:prstGeom prst="star4">
            <a:avLst>
              <a:gd name="adj" fmla="val 231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052" name="Picture 4" descr="http://www.n4hr.org/up/uploads/n4hr_1361442306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12" y="1641539"/>
            <a:ext cx="6286500" cy="46291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352723" y="3643754"/>
            <a:ext cx="76328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20000"/>
              </a:spcBef>
              <a:buAutoNum type="arabicPeriod"/>
            </a:pPr>
            <a:r>
              <a:rPr lang="ru-RU" sz="4000" i="1" dirty="0" smtClean="0">
                <a:solidFill>
                  <a:srgbClr val="C00000"/>
                </a:solidFill>
                <a:latin typeface="Georgia" pitchFamily="18" charset="0"/>
              </a:rPr>
              <a:t>Масса превышает массу мозга в 2 раза</a:t>
            </a: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ru-RU" sz="4000" i="1" dirty="0" smtClean="0">
                <a:solidFill>
                  <a:srgbClr val="C00000"/>
                </a:solidFill>
                <a:latin typeface="Georgia" pitchFamily="18" charset="0"/>
              </a:rPr>
              <a:t>Участвуют в проглатывании пищи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48245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Почему глаза лягушек называют удивительными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488324" y="161917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Земноводные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024659" y="4157375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Змеи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19672" y="1628800"/>
            <a:ext cx="536459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 каких животных можно сказать, что они вылезают из кожи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Пресмыкающиеся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4268" y="1238701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farm9.static.flickr.com/8077/8305873721_f135720e0b_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794" y="2182403"/>
            <a:ext cx="5918352" cy="3949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4-конечная звезда 9"/>
          <p:cNvSpPr/>
          <p:nvPr/>
        </p:nvSpPr>
        <p:spPr>
          <a:xfrm>
            <a:off x="8143900" y="3643314"/>
            <a:ext cx="714380" cy="714380"/>
          </a:xfrm>
          <a:prstGeom prst="star4">
            <a:avLst>
              <a:gd name="adj" fmla="val 207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219673" y="4391398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Змея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14480" y="928671"/>
            <a:ext cx="6500858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Ребятам о зверятах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!!!</a:t>
            </a:r>
          </a:p>
          <a:p>
            <a:pPr>
              <a:spcBef>
                <a:spcPct val="20000"/>
              </a:spcBef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 каком животном идет речь?</a:t>
            </a:r>
            <a:endParaRPr lang="ru-RU" sz="2800" b="1" i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33592" y="1772816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Ребятам о зверятах!!!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змея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571472" y="2643182"/>
            <a:ext cx="6350001" cy="357187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98465" y="4785723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Хамелеон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36296" y="1484191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Пресмыкающиеся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7786710" y="4643446"/>
            <a:ext cx="789808" cy="571504"/>
          </a:xfrm>
          <a:prstGeom prst="star4">
            <a:avLst>
              <a:gd name="adj" fmla="val 6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7877" y="2201262"/>
            <a:ext cx="6010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Глаза какого животного могут смотреть в разные стороны независимого друг от друга</a:t>
            </a:r>
          </a:p>
        </p:txBody>
      </p:sp>
      <p:pic>
        <p:nvPicPr>
          <p:cNvPr id="5122" name="Picture 2" descr="http://real-facts.ru/wp-content/uploads/xamelio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1928802"/>
            <a:ext cx="5751309" cy="43245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78483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Крокодил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Пресмыкающиеся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060848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Чей голос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098" name="Picture 2" descr="http://s53.radikal.ru/i139/1208/a5/a69c3ce32df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8718"/>
            <a:ext cx="6408712" cy="48065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4-конечная звезда 11"/>
          <p:cNvSpPr/>
          <p:nvPr/>
        </p:nvSpPr>
        <p:spPr>
          <a:xfrm>
            <a:off x="8091748" y="4471555"/>
            <a:ext cx="504056" cy="440115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3" name="zvuki-zhivotnyh-ryk-krokodila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7929586" y="21431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31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Конкурс капитана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9672" y="1645506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1. Ядовитая змея с капюшоном.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9450" y="2451009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2.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Органы дыхания пресмыкающихся.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3298258"/>
            <a:ext cx="4474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3.Самая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крупная змея.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4437112"/>
            <a:ext cx="5344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4. Процесс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восстановления утраченной части тела.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169" y="5681903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5. Предки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пресмыкающихся.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10473" y="1704806"/>
            <a:ext cx="1136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Кобра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1987" y="2915965"/>
            <a:ext cx="1254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Легкие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06405" y="3746649"/>
            <a:ext cx="1660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Анаконда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92552" y="4601064"/>
            <a:ext cx="2366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Регенерация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52119" y="5589240"/>
            <a:ext cx="2206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Стегоцефалы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39236" y="1470782"/>
            <a:ext cx="360040" cy="2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339236" y="2463347"/>
            <a:ext cx="360040" cy="2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351452" y="3321435"/>
            <a:ext cx="360040" cy="2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409792" y="4368334"/>
            <a:ext cx="360040" cy="2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422268" y="5589240"/>
            <a:ext cx="360040" cy="2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611933" y="1640821"/>
            <a:ext cx="648072" cy="42796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5-конечная звезда 31"/>
          <p:cNvSpPr/>
          <p:nvPr/>
        </p:nvSpPr>
        <p:spPr>
          <a:xfrm>
            <a:off x="299506" y="2348880"/>
            <a:ext cx="492074" cy="4680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5-конечная звезда 32"/>
          <p:cNvSpPr/>
          <p:nvPr/>
        </p:nvSpPr>
        <p:spPr>
          <a:xfrm>
            <a:off x="395536" y="3437800"/>
            <a:ext cx="540433" cy="4232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545543" y="4601064"/>
            <a:ext cx="390426" cy="52322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5-конечная звезда 34"/>
          <p:cNvSpPr/>
          <p:nvPr/>
        </p:nvSpPr>
        <p:spPr>
          <a:xfrm>
            <a:off x="299506" y="5705605"/>
            <a:ext cx="492074" cy="4068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12" grpId="0"/>
      <p:bldP spid="13" grpId="0"/>
      <p:bldP spid="14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367644" y="3931896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Альбатрос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66056" y="1696162"/>
            <a:ext cx="55542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Какая птица обладает наибольшим размахом крыльев в полёте?</a:t>
            </a:r>
            <a:endParaRPr lang="ru-RU" sz="3200" dirty="0" smtClean="0"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36296" y="1484784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6" descr="http://pt.wallpapersam.com/wallpapers/2013/06/Albatroz-576x10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000240"/>
            <a:ext cx="6924068" cy="3894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4-конечная звезда 11"/>
          <p:cNvSpPr/>
          <p:nvPr/>
        </p:nvSpPr>
        <p:spPr>
          <a:xfrm>
            <a:off x="7858148" y="4572008"/>
            <a:ext cx="646932" cy="582991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182443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979712" y="3981837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Колибри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63688" y="1628800"/>
            <a:ext cx="52205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rgbClr val="002060"/>
                </a:solidFill>
                <a:latin typeface="Georgia" pitchFamily="18" charset="0"/>
              </a:rPr>
              <a:t>Какая птица может летать хвостом вперед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4268" y="197794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8286776" y="1643050"/>
            <a:ext cx="504056" cy="440115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9218" name="Picture 2" descr="http://stat16.privet.ru/lr/0b039ad4cf7d4b19db0d615d5c0bafc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714488"/>
            <a:ext cx="6191250" cy="4648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Рисунок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00" y="-129078"/>
            <a:ext cx="9121688" cy="6858000"/>
          </a:xfrm>
          <a:prstGeom prst="rect">
            <a:avLst/>
          </a:prstGeom>
        </p:spPr>
      </p:pic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931657" y="1756888"/>
            <a:ext cx="888184" cy="842462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980172" y="1742683"/>
            <a:ext cx="869461" cy="842463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27" name="AutoShape 5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023767" y="2844771"/>
            <a:ext cx="886514" cy="696139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3128" name="AutoShape 56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053559" y="2852936"/>
            <a:ext cx="902817" cy="687974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29" name="AutoShape 57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8099450" y="2852936"/>
            <a:ext cx="865038" cy="687974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130" name="AutoShape 58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971279" y="3753914"/>
            <a:ext cx="848562" cy="731338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31" name="AutoShape 59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036235" y="3753914"/>
            <a:ext cx="851944" cy="731338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32" name="AutoShape 60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023767" y="3765172"/>
            <a:ext cx="886514" cy="72008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3133" name="AutoShape 61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053559" y="3765172"/>
            <a:ext cx="902817" cy="72008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34" name="AutoShape 62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8099450" y="3759514"/>
            <a:ext cx="865038" cy="725738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135" name="AutoShape 63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4005393" y="4695474"/>
            <a:ext cx="814447" cy="688955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36" name="AutoShape 64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999054" y="4695474"/>
            <a:ext cx="875622" cy="688955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37" name="AutoShape 65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6021240" y="4701073"/>
            <a:ext cx="889041" cy="683355"/>
          </a:xfrm>
          <a:prstGeom prst="bevel">
            <a:avLst>
              <a:gd name="adj" fmla="val 5456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3138" name="AutoShape 66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053559" y="4703856"/>
            <a:ext cx="902817" cy="680572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39" name="AutoShape 67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8099450" y="4695474"/>
            <a:ext cx="865038" cy="688954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251520" y="1756887"/>
            <a:ext cx="3500625" cy="842464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Рыбы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251520" y="4739198"/>
            <a:ext cx="3503365" cy="677696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251520" y="2781012"/>
            <a:ext cx="3491357" cy="76268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Земноводные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251520" y="3765172"/>
            <a:ext cx="3503365" cy="72008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Пресмыкающиеся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9" cstate="screen"/>
          <a:srcRect/>
          <a:stretch>
            <a:fillRect/>
          </a:stretch>
        </p:blipFill>
        <p:spPr>
          <a:xfrm>
            <a:off x="7740352" y="6381328"/>
            <a:ext cx="1152128" cy="30080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488411" y="116632"/>
            <a:ext cx="61366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54884" y="925890"/>
            <a:ext cx="2736304" cy="578044"/>
          </a:xfrm>
          <a:prstGeom prst="rect">
            <a:avLst/>
          </a:prstGeom>
          <a:noFill/>
        </p:spPr>
      </p:pic>
      <p:pic>
        <p:nvPicPr>
          <p:cNvPr id="37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21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3759180" y="6138022"/>
            <a:ext cx="2880320" cy="608468"/>
          </a:xfrm>
          <a:prstGeom prst="rect">
            <a:avLst/>
          </a:prstGeom>
          <a:noFill/>
        </p:spPr>
      </p:pic>
      <p:sp>
        <p:nvSpPr>
          <p:cNvPr id="41" name="AutoShape 68"/>
          <p:cNvSpPr>
            <a:spLocks noChangeArrowheads="1"/>
          </p:cNvSpPr>
          <p:nvPr/>
        </p:nvSpPr>
        <p:spPr bwMode="auto">
          <a:xfrm>
            <a:off x="251520" y="5670840"/>
            <a:ext cx="3531262" cy="710488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Млекопитающие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AutoShape 68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3999178" y="5649186"/>
            <a:ext cx="877682" cy="732142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43" name="AutoShape 7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5036235" y="5595708"/>
            <a:ext cx="813398" cy="785619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44" name="AutoShape 7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6066029" y="5615345"/>
            <a:ext cx="844252" cy="765981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45" name="AutoShape 7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7053559" y="5619538"/>
            <a:ext cx="902817" cy="714996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46" name="AutoShape 7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8099450" y="5575944"/>
            <a:ext cx="865038" cy="75859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9" name="AutoShape 51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7084415" y="1756887"/>
            <a:ext cx="871961" cy="871787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40" name="AutoShape 50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066029" y="1756887"/>
            <a:ext cx="844252" cy="842463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47" name="AutoShape 54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5054797" y="2823896"/>
            <a:ext cx="769869" cy="717014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48" name="AutoShape 53">
            <a:hlinkClick r:id="rId30" action="ppaction://hlinksldjump"/>
          </p:cNvPr>
          <p:cNvSpPr>
            <a:spLocks noChangeArrowheads="1"/>
          </p:cNvSpPr>
          <p:nvPr/>
        </p:nvSpPr>
        <p:spPr bwMode="auto">
          <a:xfrm>
            <a:off x="3999178" y="2864107"/>
            <a:ext cx="856518" cy="676803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49" name="AutoShape 52">
            <a:hlinkClick r:id="rId31" action="ppaction://hlinksldjump"/>
          </p:cNvPr>
          <p:cNvSpPr>
            <a:spLocks noChangeArrowheads="1"/>
          </p:cNvSpPr>
          <p:nvPr/>
        </p:nvSpPr>
        <p:spPr bwMode="auto">
          <a:xfrm>
            <a:off x="8114206" y="1756888"/>
            <a:ext cx="778273" cy="842462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39" grpId="0" animBg="1"/>
      <p:bldP spid="40" grpId="0" animBg="1"/>
      <p:bldP spid="47" grpId="0" animBg="1"/>
      <p:bldP spid="48" grpId="0" animBg="1"/>
      <p:bldP spid="4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27684" y="4542764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Утка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9414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Ребятам о зверятах!!!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593576" y="4318388"/>
            <a:ext cx="504056" cy="440115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3" name="утка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1214414" y="2714620"/>
            <a:ext cx="5587996" cy="3143248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643042" y="1214422"/>
            <a:ext cx="6500858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Ребятам о зверятах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!!!</a:t>
            </a:r>
          </a:p>
          <a:p>
            <a:pPr>
              <a:spcBef>
                <a:spcPct val="20000"/>
              </a:spcBef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 каком животном идет речь?</a:t>
            </a:r>
            <a:endParaRPr lang="ru-RU" sz="2800" b="1" i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Индюк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Чей голос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8072462" y="3000372"/>
            <a:ext cx="504056" cy="440115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8194" name="Picture 2" descr="http://s1.uploads.ru/t/81zo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72" y="1771749"/>
            <a:ext cx="6475636" cy="4381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индю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8143900" y="15716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3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7978433" y="2868986"/>
            <a:ext cx="504056" cy="440115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256964"/>
            <a:ext cx="60207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Об этой птице сложено очень много легенд и поверий. Китайцы считают ее символом благосостояния, полинезийцы – ночным злым богом, а древние греки – считали ее олицетворением мудрости.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5230" y="3848920"/>
            <a:ext cx="5650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Эта единственная птица, у которой оба глаза расположены на лицевом диске и направлены вперед.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5230" y="5361774"/>
            <a:ext cx="5581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Эта птица способна поворачивать голову на 180 градусов.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7385094" y="1772816"/>
            <a:ext cx="1579393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7385094" y="3945029"/>
            <a:ext cx="1579393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7382886" y="5233445"/>
            <a:ext cx="1579393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://img1.liveinternet.ru/images/attach/c/2/74/495/74495303_large_Sova_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1500174"/>
            <a:ext cx="6599302" cy="5142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91680" y="4670235"/>
            <a:ext cx="33123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Бобры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75656" y="1628800"/>
            <a:ext cx="554461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Работящие зверьки, строят дом среди реки. 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Если в гости кто придет, знайте, что из речки вход.</a:t>
            </a:r>
            <a:endParaRPr lang="ru-RU" sz="3200" dirty="0" smtClean="0">
              <a:solidFill>
                <a:schemeClr val="accent6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Млекопитающие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164288" y="1662212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s019.radikal.ru/i632/1211/df/a5b821fc258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047" y="1856828"/>
            <a:ext cx="6923833" cy="459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конечная звезда 1"/>
          <p:cNvSpPr/>
          <p:nvPr/>
        </p:nvSpPr>
        <p:spPr>
          <a:xfrm>
            <a:off x="7992380" y="3861048"/>
            <a:ext cx="648072" cy="6219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Слон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Чей голос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Млекопитающие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anapet.info/wp-content/uploads/2011/01/elephant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72" y="2198416"/>
            <a:ext cx="7031260" cy="46808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4-конечная звезда 11"/>
          <p:cNvSpPr/>
          <p:nvPr/>
        </p:nvSpPr>
        <p:spPr>
          <a:xfrm>
            <a:off x="8286776" y="2714620"/>
            <a:ext cx="504056" cy="440115"/>
          </a:xfrm>
          <a:prstGeom prst="star4">
            <a:avLst>
              <a:gd name="adj" fmla="val 15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3" name="сло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7929586" y="17144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8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Ехидна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Кто это ?</a:t>
            </a:r>
          </a:p>
          <a:p>
            <a:pPr>
              <a:spcBef>
                <a:spcPct val="20000"/>
              </a:spcBef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224836" y="1051513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01024" y="5786454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Млекопитающие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evolutionhappens.org/site/Img/AboutUs/Pressroom/ExtremeMammals/echid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65" y="2216653"/>
            <a:ext cx="6590379" cy="4392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015716" y="4077072"/>
            <a:ext cx="29523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Олень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19672" y="1673804"/>
            <a:ext cx="6696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О каком Млекопитающем животном идет речь в этой песне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272300" y="2511907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Млекопитающие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Песня олень 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6286512" y="3071810"/>
            <a:ext cx="304800" cy="304800"/>
          </a:xfrm>
          <a:prstGeom prst="rect">
            <a:avLst/>
          </a:prstGeom>
        </p:spPr>
      </p:pic>
      <p:pic>
        <p:nvPicPr>
          <p:cNvPr id="13" name="лесной олень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/>
          <a:stretch>
            <a:fillRect/>
          </a:stretch>
        </p:blipFill>
        <p:spPr>
          <a:xfrm>
            <a:off x="6429388" y="47148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06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571604" y="1928802"/>
            <a:ext cx="439248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6600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Ребусы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804248" y="1704249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Млекопитающие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В мире животных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938218" cy="93821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051720" y="3899202"/>
            <a:ext cx="7632848" cy="144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Аквариум</a:t>
            </a:r>
          </a:p>
          <a:p>
            <a:pPr>
              <a:spcBef>
                <a:spcPct val="20000"/>
              </a:spcBef>
            </a:pP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857524" y="1276479"/>
            <a:ext cx="58326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800080"/>
                </a:solidFill>
                <a:latin typeface="Georgia" panose="02040502050405020303" pitchFamily="18" charset="0"/>
              </a:rPr>
              <a:t>На окошке – пруд, в нём рыбёшки живут. У стеклянных берегов не бывает рыбаков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64685" y="270892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Рыбы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-конечная звезда 4"/>
          <p:cNvSpPr/>
          <p:nvPr/>
        </p:nvSpPr>
        <p:spPr>
          <a:xfrm>
            <a:off x="7929586" y="1500174"/>
            <a:ext cx="785818" cy="85725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050" name="Picture 2" descr="http://acvarii-de-vis.ro/image/cache/data/Acvarii/Acvariu%20Acvarek%20110L-500x5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826" b="12789"/>
          <a:stretch/>
        </p:blipFill>
        <p:spPr bwMode="auto">
          <a:xfrm>
            <a:off x="1868239" y="2193719"/>
            <a:ext cx="5811217" cy="4322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366719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035336" y="3552372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Рыба - ёж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835696" y="1254239"/>
            <a:ext cx="525658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i="1" dirty="0" smtClean="0">
                <a:solidFill>
                  <a:srgbClr val="800080"/>
                </a:solidFill>
                <a:latin typeface="Georgia" pitchFamily="18" charset="0"/>
              </a:rPr>
              <a:t>Назовите рыбу название которой сходно с названием насекомоядного млекопитающего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8284" y="2132856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Рыбы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7858148" y="1428736"/>
            <a:ext cx="861246" cy="714380"/>
          </a:xfrm>
          <a:prstGeom prst="star4">
            <a:avLst>
              <a:gd name="adj" fmla="val 6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" name="AutoShape 4" descr="http://im2-tub-ru.yandex.net/i?id=140205758-40-72&amp;n=21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://st.stranamam.ru/data/cache/2013dec/30/40/10611205_6076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43" y="1873541"/>
            <a:ext cx="6300737" cy="4722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99896" y="3784781"/>
            <a:ext cx="56526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Кистеперые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19672" y="1088238"/>
            <a:ext cx="626469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dirty="0" smtClean="0">
                <a:solidFill>
                  <a:srgbClr val="460046"/>
                </a:solidFill>
                <a:latin typeface="Georgia" panose="02040502050405020303" pitchFamily="18" charset="0"/>
              </a:rPr>
              <a:t>Какие рыбы были наиболее вероятными предшественниками земноводных животных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98476" y="2394482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Рыбы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dic.academic.ru/pictures/dic_biology/l_0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83" y="2787144"/>
            <a:ext cx="7004097" cy="3502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4-конечная звезда 11"/>
          <p:cNvSpPr/>
          <p:nvPr/>
        </p:nvSpPr>
        <p:spPr>
          <a:xfrm>
            <a:off x="8072462" y="1857364"/>
            <a:ext cx="575494" cy="500066"/>
          </a:xfrm>
          <a:prstGeom prst="star4">
            <a:avLst>
              <a:gd name="adj" fmla="val 6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Конкурс капитана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6956" y="1110307"/>
            <a:ext cx="6574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460046"/>
                </a:solidFill>
                <a:latin typeface="Georgia" panose="02040502050405020303" pitchFamily="18" charset="0"/>
              </a:rPr>
              <a:t>1. Сколько кругов кровообращения у рыб?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001097" y="151124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460046"/>
                </a:solidFill>
              </a:rPr>
              <a:t>1</a:t>
            </a:r>
            <a:endParaRPr lang="ru-RU" sz="2800" i="1" dirty="0">
              <a:solidFill>
                <a:srgbClr val="46004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2204864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rgbClr val="460046"/>
                </a:solidFill>
                <a:latin typeface="Georgia" pitchFamily="18" charset="0"/>
              </a:rPr>
              <a:t>2. Где расположены глаза у камбалы?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32936" y="2580859"/>
            <a:ext cx="1823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>
                <a:solidFill>
                  <a:srgbClr val="460046"/>
                </a:solidFill>
                <a:latin typeface="Georgia" pitchFamily="18" charset="0"/>
              </a:rPr>
              <a:t>н</a:t>
            </a:r>
            <a:r>
              <a:rPr lang="ru-RU" sz="2800" i="1" dirty="0" smtClean="0">
                <a:solidFill>
                  <a:srgbClr val="460046"/>
                </a:solidFill>
                <a:latin typeface="Georgia" pitchFamily="18" charset="0"/>
              </a:rPr>
              <a:t>а спине</a:t>
            </a:r>
            <a:endParaRPr lang="ru-RU" sz="2800" i="1" dirty="0">
              <a:solidFill>
                <a:srgbClr val="460046"/>
              </a:solidFill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871" y="2923707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rgbClr val="460046"/>
                </a:solidFill>
                <a:latin typeface="Georgia" panose="02040502050405020303" pitchFamily="18" charset="0"/>
              </a:rPr>
              <a:t>3. Эта рыба по форме напоминает шахматную фигуру.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07991" y="3492975"/>
            <a:ext cx="265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460046"/>
                </a:solidFill>
                <a:latin typeface="Georgia" panose="02040502050405020303" pitchFamily="18" charset="0"/>
              </a:rPr>
              <a:t>морской конёк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1475656" y="4178671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rgbClr val="460046"/>
                </a:solidFill>
                <a:latin typeface="Georgia" panose="02040502050405020303" pitchFamily="18" charset="0"/>
              </a:rPr>
              <a:t>4. Какие рыбы носят название небесных тел?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41388" y="4848669"/>
            <a:ext cx="2335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460046"/>
                </a:solidFill>
                <a:latin typeface="Georgia" panose="02040502050405020303" pitchFamily="18" charset="0"/>
              </a:rPr>
              <a:t>луна, солнце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75656" y="5563666"/>
            <a:ext cx="59263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460046"/>
                </a:solidFill>
                <a:latin typeface="Georgia" panose="02040502050405020303" pitchFamily="18" charset="0"/>
              </a:rPr>
              <a:t>5. Какие рыбы имеют оружие на голове? 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944396" y="6210793"/>
            <a:ext cx="5344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rgbClr val="460046"/>
                </a:solidFill>
                <a:latin typeface="Georgia" panose="02040502050405020303" pitchFamily="18" charset="0"/>
              </a:rPr>
              <a:t>Рыба-меч, рыба-молот, рыба-пила</a:t>
            </a:r>
            <a:endParaRPr lang="ru-RU" sz="2400" i="1" dirty="0">
              <a:solidFill>
                <a:srgbClr val="460046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5-конечная звезда 21"/>
          <p:cNvSpPr/>
          <p:nvPr/>
        </p:nvSpPr>
        <p:spPr>
          <a:xfrm>
            <a:off x="1646956" y="548680"/>
            <a:ext cx="4047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862432" y="2296036"/>
            <a:ext cx="4047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/>
          <p:cNvSpPr/>
          <p:nvPr/>
        </p:nvSpPr>
        <p:spPr>
          <a:xfrm>
            <a:off x="862432" y="3117915"/>
            <a:ext cx="4047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862432" y="4223676"/>
            <a:ext cx="4047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877399" y="5608671"/>
            <a:ext cx="4047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справка 22">
            <a:hlinkClick r:id="" action="ppaction://noaction" highlightClick="1"/>
          </p:cNvPr>
          <p:cNvSpPr/>
          <p:nvPr/>
        </p:nvSpPr>
        <p:spPr>
          <a:xfrm>
            <a:off x="8577161" y="1340768"/>
            <a:ext cx="279315" cy="28803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справка 28">
            <a:hlinkClick r:id="" action="ppaction://noaction" highlightClick="1"/>
          </p:cNvPr>
          <p:cNvSpPr/>
          <p:nvPr/>
        </p:nvSpPr>
        <p:spPr>
          <a:xfrm>
            <a:off x="8640452" y="2322458"/>
            <a:ext cx="279315" cy="28803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справка 29">
            <a:hlinkClick r:id="" action="ppaction://noaction" highlightClick="1"/>
          </p:cNvPr>
          <p:cNvSpPr/>
          <p:nvPr/>
        </p:nvSpPr>
        <p:spPr>
          <a:xfrm>
            <a:off x="8606761" y="3104964"/>
            <a:ext cx="279315" cy="28803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правляющая кнопка: справка 30">
            <a:hlinkClick r:id="" action="ppaction://noaction" highlightClick="1"/>
          </p:cNvPr>
          <p:cNvSpPr/>
          <p:nvPr/>
        </p:nvSpPr>
        <p:spPr>
          <a:xfrm>
            <a:off x="8677048" y="4305554"/>
            <a:ext cx="279315" cy="28803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справка 31">
            <a:hlinkClick r:id="" action="ppaction://noaction" highlightClick="1"/>
          </p:cNvPr>
          <p:cNvSpPr/>
          <p:nvPr/>
        </p:nvSpPr>
        <p:spPr>
          <a:xfrm>
            <a:off x="8716818" y="5680679"/>
            <a:ext cx="279315" cy="28803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02744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4" grpId="0"/>
      <p:bldP spid="17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309563" y="3972266"/>
            <a:ext cx="7632848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>
                <a:solidFill>
                  <a:srgbClr val="C00000"/>
                </a:solidFill>
                <a:latin typeface="Georgia" pitchFamily="18" charset="0"/>
              </a:rPr>
              <a:t>Белуга.</a:t>
            </a:r>
          </a:p>
          <a:p>
            <a:pPr>
              <a:spcBef>
                <a:spcPct val="20000"/>
              </a:spcBef>
            </a:pPr>
            <a:r>
              <a:rPr lang="ru-RU" sz="2800" i="1">
                <a:solidFill>
                  <a:srgbClr val="C00000"/>
                </a:solidFill>
                <a:latin typeface="Georgia" pitchFamily="18" charset="0"/>
              </a:rPr>
              <a:t>До 9м длина и вес 400кг</a:t>
            </a:r>
            <a:endParaRPr lang="ru-RU" sz="2800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87760" y="1553756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i="1">
                <a:solidFill>
                  <a:srgbClr val="460046"/>
                </a:solidFill>
                <a:latin typeface="Georgia" pitchFamily="18" charset="0"/>
              </a:rPr>
              <a:t>Какая промысловая рыба самая крупная в России</a:t>
            </a:r>
            <a:endParaRPr lang="ru-RU" sz="2800" b="1" i="1" dirty="0">
              <a:solidFill>
                <a:srgbClr val="460046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92280" y="206874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Рыбы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5-конечная звезда 1"/>
          <p:cNvSpPr/>
          <p:nvPr/>
        </p:nvSpPr>
        <p:spPr>
          <a:xfrm>
            <a:off x="7929586" y="1357298"/>
            <a:ext cx="792088" cy="68486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287.photobucket.com/albums/ll130/villvice/huso_hus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29" y="2578287"/>
            <a:ext cx="7434555" cy="2787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12736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4413316"/>
            <a:ext cx="76328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5400" i="1" dirty="0" smtClean="0">
                <a:solidFill>
                  <a:srgbClr val="C00000"/>
                </a:solidFill>
                <a:latin typeface="Georgia" pitchFamily="18" charset="0"/>
              </a:rPr>
              <a:t>Лягушка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Земноводные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236296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1628800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Чей голос</a:t>
            </a:r>
          </a:p>
          <a:p>
            <a:endParaRPr lang="ru-RU" sz="3200" dirty="0">
              <a:solidFill>
                <a:schemeClr val="accent3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лягу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6072198" y="18573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1200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97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583866" y="4020280"/>
            <a:ext cx="59766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600" i="1" dirty="0">
                <a:solidFill>
                  <a:srgbClr val="C00000"/>
                </a:solidFill>
                <a:latin typeface="Georgia" pitchFamily="18" charset="0"/>
              </a:rPr>
              <a:t>«Амфибия»(от греч.) – «</a:t>
            </a:r>
            <a:r>
              <a:rPr lang="ru-RU" sz="3600" i="1" dirty="0" err="1">
                <a:solidFill>
                  <a:srgbClr val="C00000"/>
                </a:solidFill>
                <a:latin typeface="Georgia" pitchFamily="18" charset="0"/>
              </a:rPr>
              <a:t>двоякоживущее</a:t>
            </a:r>
            <a:r>
              <a:rPr lang="ru-RU" sz="3600" i="1" dirty="0">
                <a:solidFill>
                  <a:srgbClr val="C00000"/>
                </a:solidFill>
                <a:latin typeface="Georgia" pitchFamily="18" charset="0"/>
              </a:rPr>
              <a:t>»: на земле и в воде.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27684" y="1644700"/>
            <a:ext cx="66967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i="1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Почему лягушек называют Амфибиями, что означает это слово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858016" y="2571744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Земноводные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131154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1911</TotalTime>
  <Words>509</Words>
  <Application>Microsoft Office PowerPoint</Application>
  <PresentationFormat>Экран (4:3)</PresentationFormat>
  <Paragraphs>180</Paragraphs>
  <Slides>27</Slides>
  <Notes>27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91</cp:revision>
  <dcterms:created xsi:type="dcterms:W3CDTF">2014-01-06T16:00:12Z</dcterms:created>
  <dcterms:modified xsi:type="dcterms:W3CDTF">2015-11-25T10:09:10Z</dcterms:modified>
</cp:coreProperties>
</file>