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11" r:id="rId4"/>
    <p:sldMasterId id="2147484051" r:id="rId5"/>
  </p:sldMasterIdLst>
  <p:sldIdLst>
    <p:sldId id="256" r:id="rId6"/>
    <p:sldId id="258" r:id="rId7"/>
    <p:sldId id="257" r:id="rId8"/>
    <p:sldId id="274" r:id="rId9"/>
    <p:sldId id="259" r:id="rId10"/>
    <p:sldId id="280" r:id="rId11"/>
    <p:sldId id="261" r:id="rId12"/>
    <p:sldId id="260" r:id="rId13"/>
    <p:sldId id="264" r:id="rId14"/>
    <p:sldId id="265" r:id="rId15"/>
    <p:sldId id="271" r:id="rId16"/>
    <p:sldId id="272" r:id="rId17"/>
    <p:sldId id="267" r:id="rId18"/>
    <p:sldId id="268" r:id="rId19"/>
    <p:sldId id="269" r:id="rId20"/>
    <p:sldId id="270" r:id="rId21"/>
    <p:sldId id="276" r:id="rId22"/>
    <p:sldId id="278" r:id="rId23"/>
    <p:sldId id="28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15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fontAlgn="auto">
              <a:spcBef>
                <a:spcPts val="0"/>
              </a:spcBef>
              <a:spcAft>
                <a:spcPts val="0"/>
              </a:spcAft>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fontAlgn="auto">
              <a:spcBef>
                <a:spcPts val="0"/>
              </a:spcBef>
              <a:spcAft>
                <a:spcPts val="0"/>
              </a:spcAft>
              <a:defRPr>
                <a:solidFill>
                  <a:srgbClr val="1C1C1C"/>
                </a:solidFill>
              </a:defRPr>
            </a:lvl1pPr>
          </a:lstStyle>
          <a:p>
            <a:pPr>
              <a:defRPr/>
            </a:pPr>
            <a:fld id="{629A7625-FA2D-4DDC-A05A-2C7C2F79E1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F730D0A3-DD11-44CB-9822-A277E4B188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B2FE97DC-AC66-4B02-AB9E-73DF6D657F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9E3F59BB-89E5-4D28-9A1D-4D81D1B496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eaLnBrk="0" hangingPunct="0">
                <a:defRPr/>
              </a:pPr>
              <a:endParaRPr lang="en-US">
                <a:solidFill>
                  <a:srgbClr val="000000"/>
                </a:solidFill>
                <a:latin typeface="+mn-lt"/>
                <a:cs typeface="+mn-cs"/>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fontAlgn="auto">
              <a:spcBef>
                <a:spcPts val="0"/>
              </a:spcBef>
              <a:spcAft>
                <a:spcPts val="0"/>
              </a:spcAft>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fontAlgn="auto">
              <a:spcBef>
                <a:spcPts val="0"/>
              </a:spcBef>
              <a:spcAft>
                <a:spcPts val="0"/>
              </a:spcAft>
              <a:defRPr>
                <a:solidFill>
                  <a:srgbClr val="1C1C1C"/>
                </a:solidFill>
              </a:defRPr>
            </a:lvl1pPr>
          </a:lstStyle>
          <a:p>
            <a:pPr>
              <a:defRPr/>
            </a:pPr>
            <a:fld id="{5DC837F3-1520-4A64-A1FE-4A0FC7DBA18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56D322C5-C5A2-488A-A9B5-889EA0BB20B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E15492BE-3FC1-4580-9A51-3D45D1E9471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B85525BA-2B0C-4154-B883-EAB453BAC30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2F658300-4EC4-43C8-98C1-AE39C6817CC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5E2E9A45-2B04-45CE-A048-2F63A651919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9463E74E-D32A-412D-B9A2-028A8BD8CC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537AD12B-366A-4DB2-BACF-11152C93E12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55405973-F165-4D2B-90E0-246A67E9A13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ECA10B7D-30F5-484D-8304-EF307418436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238A4E29-B32C-403C-805A-EDFC2927248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61DFC243-5937-4CE4-BAA6-643542D3FE9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1C7232ED-E387-44C1-9AE5-82DC2A5C3B6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7" name="Freeform 5"/>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1" name="Freeform 19"/>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4" name="Freeform 22"/>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5" name="Freeform 23"/>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sp>
        <p:nvSpPr>
          <p:cNvPr id="4125" name="Rectangle 29"/>
          <p:cNvSpPr>
            <a:spLocks noGrp="1" noChangeArrowheads="1"/>
          </p:cNvSpPr>
          <p:nvPr>
            <p:ph type="ctrTitle" sz="quarter"/>
          </p:nvPr>
        </p:nvSpPr>
        <p:spPr>
          <a:xfrm>
            <a:off x="685800" y="1868488"/>
            <a:ext cx="7772400" cy="1600200"/>
          </a:xfrm>
        </p:spPr>
        <p:txBody>
          <a:bodyPr anchorCtr="1"/>
          <a:lstStyle>
            <a:lvl1pPr>
              <a:defRPr/>
            </a:lvl1pPr>
          </a:lstStyle>
          <a:p>
            <a:pPr lvl="0"/>
            <a:r>
              <a:rPr lang="en-US" noProof="0" smtClean="0"/>
              <a:t>Click to edit Master title style</a:t>
            </a:r>
          </a:p>
        </p:txBody>
      </p:sp>
      <p:sp>
        <p:nvSpPr>
          <p:cNvPr id="4126"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noProof="0" smtClean="0"/>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fontAlgn="auto">
              <a:spcBef>
                <a:spcPts val="0"/>
              </a:spcBef>
              <a:spcAft>
                <a:spcPts val="0"/>
              </a:spcAft>
              <a:defRPr>
                <a:latin typeface="+mn-lt"/>
              </a:defRPr>
            </a:lvl1pPr>
          </a:lstStyle>
          <a:p>
            <a:pPr>
              <a:defRPr/>
            </a:pPr>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fontAlgn="auto">
              <a:spcBef>
                <a:spcPts val="0"/>
              </a:spcBef>
              <a:spcAft>
                <a:spcPts val="0"/>
              </a:spcAft>
              <a:defRPr>
                <a:latin typeface="+mn-lt"/>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fontAlgn="auto">
              <a:spcBef>
                <a:spcPts val="0"/>
              </a:spcBef>
              <a:spcAft>
                <a:spcPts val="0"/>
              </a:spcAft>
              <a:defRPr>
                <a:latin typeface="+mn-lt"/>
              </a:defRPr>
            </a:lvl1pPr>
          </a:lstStyle>
          <a:p>
            <a:pPr>
              <a:defRPr/>
            </a:pPr>
            <a:fld id="{7B18E6E8-3EC3-4C35-A124-FDA1CC821FF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69BC129-17C1-41B5-8894-9B3A5229AD0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0301EC6-A9FC-42C8-9051-EA7E61D9C15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BD5F835-51D0-4D53-9AAF-53D28A1BF7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03507B1-6E24-485E-AB30-03364CB2CC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E0B149D8-A805-41EE-820C-B849F997276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E4D91A4-C509-4022-879E-2E255D5F10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F2CCF1B-4829-4193-BF80-0BB62D23209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E47AA24-1FCC-46E0-A413-067512724FA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8229403-B498-40B2-8903-434A1FA5DD9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B6DB52F-0D0E-4D12-A09D-D3EC647249A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5BB37AC-0CA7-4728-A490-836E2D960CC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7" name="Freeform 5"/>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1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1" name="Freeform 19"/>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4" name="Freeform 22"/>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5" name="Freeform 23"/>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2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sp>
        <p:nvSpPr>
          <p:cNvPr id="4125" name="Rectangle 29"/>
          <p:cNvSpPr>
            <a:spLocks noGrp="1" noChangeArrowheads="1"/>
          </p:cNvSpPr>
          <p:nvPr>
            <p:ph type="ctrTitle" sz="quarter"/>
          </p:nvPr>
        </p:nvSpPr>
        <p:spPr>
          <a:xfrm>
            <a:off x="685800" y="1868488"/>
            <a:ext cx="7772400" cy="1600200"/>
          </a:xfrm>
        </p:spPr>
        <p:txBody>
          <a:bodyPr anchorCtr="1"/>
          <a:lstStyle>
            <a:lvl1pPr>
              <a:defRPr/>
            </a:lvl1pPr>
          </a:lstStyle>
          <a:p>
            <a:pPr lvl="0"/>
            <a:r>
              <a:rPr lang="en-US" noProof="0" smtClean="0"/>
              <a:t>Click to edit Master title style</a:t>
            </a:r>
          </a:p>
        </p:txBody>
      </p:sp>
      <p:sp>
        <p:nvSpPr>
          <p:cNvPr id="4126"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noProof="0" smtClean="0"/>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fontAlgn="auto">
              <a:spcBef>
                <a:spcPts val="0"/>
              </a:spcBef>
              <a:spcAft>
                <a:spcPts val="0"/>
              </a:spcAft>
              <a:defRPr>
                <a:latin typeface="+mn-lt"/>
              </a:defRPr>
            </a:lvl1pPr>
          </a:lstStyle>
          <a:p>
            <a:pPr>
              <a:defRPr/>
            </a:pPr>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fontAlgn="auto">
              <a:spcBef>
                <a:spcPts val="0"/>
              </a:spcBef>
              <a:spcAft>
                <a:spcPts val="0"/>
              </a:spcAft>
              <a:defRPr>
                <a:latin typeface="+mn-lt"/>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fontAlgn="auto">
              <a:spcBef>
                <a:spcPts val="0"/>
              </a:spcBef>
              <a:spcAft>
                <a:spcPts val="0"/>
              </a:spcAft>
              <a:defRPr>
                <a:latin typeface="+mn-lt"/>
              </a:defRPr>
            </a:lvl1pPr>
          </a:lstStyle>
          <a:p>
            <a:pPr>
              <a:defRPr/>
            </a:pPr>
            <a:fld id="{27AC2275-29F0-45FC-A670-6F6C540B389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1BBE6EF-9B25-4686-932E-A6F647C39EE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29A6B53-048C-4336-98CD-FDC52B75E19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F44C86D-B18D-45DC-99AB-A5DF8F6288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26EC6A65-0F6C-40AA-B6E0-6519E3300C6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02EB3A7-112F-4315-90E9-FF4225D527D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71A56D7-3D7D-43C4-8324-8A41C2E5C42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E655DA1-1363-45E1-8561-9E9462AB03B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2E86E5F-E7B3-4A82-A512-ECBF111F911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838813F-B1EA-4BA9-B88F-DB73047A8DD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6F527F4-2021-49A1-A7EC-8EEC8DF9BF5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37C7382-D55C-4107-BAF2-E317CC689FD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B8A9CAA4-34A8-4EA6-AB39-04AC7E6683AB}" type="datetimeFigureOut">
              <a:rPr lang="en-US" smtClean="0"/>
              <a:pPr>
                <a:defRPr/>
              </a:pPr>
              <a:t>2/15/2014</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E5C5F88C-0F30-4629-9A79-8815BE81999D}"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EC501556-5BE9-4C3F-AAF6-15C818D01A50}" type="datetimeFigureOut">
              <a:rPr lang="en-US" smtClean="0"/>
              <a:pPr>
                <a:defRPr/>
              </a:pPr>
              <a:t>2/15/2014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44C0950B-F40D-45DB-876A-8A3A2DEDE842}"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819BBF8F-85F1-4BCA-9640-D2974FE1B94D}" type="datetimeFigureOut">
              <a:rPr lang="en-US" smtClean="0"/>
              <a:pPr>
                <a:defRPr/>
              </a:pPr>
              <a:t>2/15/2014</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5F0F8CEB-882B-43F3-921F-43CC64DA50D2}"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4059AE8E-42F6-425D-B6B3-63402E4B42C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BB064390-7438-4D21-91A3-99C512822AAF}" type="datetimeFigureOut">
              <a:rPr lang="en-US" smtClean="0"/>
              <a:pPr>
                <a:defRPr/>
              </a:pPr>
              <a:t>2/15/2014</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09C5A489-CB84-4D3C-8E9F-8AB45D9DE2B1}"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93E9C016-6498-4536-80B5-B8A44C66F6C1}" type="datetimeFigureOut">
              <a:rPr lang="en-US" smtClean="0"/>
              <a:pPr>
                <a:defRPr/>
              </a:pPr>
              <a:t>2/15/2014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103E7F74-CB4C-4203-A541-84274C2658D5}"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B19E6CA-7322-4A10-A03F-8FDB1F081EA6}" type="datetimeFigureOut">
              <a:rPr lang="en-US" smtClean="0"/>
              <a:pPr>
                <a:defRPr/>
              </a:pPr>
              <a:t>2/15/2014</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FE8F1B-FD67-436D-8168-ED633CB10126}"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3D0FA8C-D49E-49B3-A43B-D4E51912207C}" type="datetimeFigureOut">
              <a:rPr lang="en-US" smtClean="0"/>
              <a:pPr>
                <a:defRPr/>
              </a:pPr>
              <a:t>2/15/2014</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2F0DCC-9389-456E-B52D-F8C51C0FEC21}"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936E123D-811F-42AD-90D1-CCD26DD2B84B}" type="datetimeFigureOut">
              <a:rPr lang="en-US" smtClean="0"/>
              <a:pPr>
                <a:defRPr/>
              </a:pPr>
              <a:t>2/15/2014</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37E1B4-4FFF-4BCE-81E2-82EE2323702B}"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6BEB8110-44A1-47E6-B20F-AAC631F1E642}" type="datetimeFigureOut">
              <a:rPr lang="en-US" smtClean="0"/>
              <a:pPr>
                <a:defRPr/>
              </a:pPr>
              <a:t>2/15/2014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B38A5712-C88E-464C-8291-8A7C14326537}"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AA4C93F-B972-42C6-892C-3535FE545C93}" type="datetimeFigureOut">
              <a:rPr lang="en-US" smtClean="0"/>
              <a:pPr>
                <a:defRPr/>
              </a:pPr>
              <a:t>2/15/2014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861265-9730-4EAE-8FC7-BE004EE850CC}"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FAE44F1-CB31-49FF-A17B-830E1499279B}" type="datetimeFigureOut">
              <a:rPr lang="en-US" smtClean="0"/>
              <a:pPr>
                <a:defRPr/>
              </a:pPr>
              <a:t>2/15/2014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AA4194-588F-433C-977C-F90554EFA57B}"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CE41532E-F5BD-4603-9AAF-4ADFDEA13D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267DA3CC-7D80-4849-9A9A-15C663A722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79168ECA-C996-4392-86F4-A8B98A9C8F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F403C8E2-C586-4B9B-A999-7906EE6515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18292CED-24EF-4192-8D21-9C3FA24F0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cs typeface="+mn-cs"/>
              </a:defRPr>
            </a:lvl1pPr>
          </a:lstStyle>
          <a:p>
            <a:pPr>
              <a:defRPr/>
            </a:pPr>
            <a:fld id="{8FD50FB5-4F05-43BE-8258-ECFA39E405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en-US" sz="2400">
              <a:solidFill>
                <a:srgbClr val="000000"/>
              </a:solidFill>
              <a:latin typeface="+mn-lt"/>
              <a:cs typeface="+mn-cs"/>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cs typeface="+mn-cs"/>
              </a:defRPr>
            </a:lvl1pPr>
          </a:lstStyle>
          <a:p>
            <a:pPr>
              <a:defRPr/>
            </a:pPr>
            <a:fld id="{703389A3-0EB7-4912-8FB2-90D49F3143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6700" cy="757238"/>
            <a:chOff x="0" y="0"/>
            <a:chExt cx="5768" cy="477"/>
          </a:xfrm>
        </p:grpSpPr>
        <p:sp>
          <p:nvSpPr>
            <p:cNvPr id="307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7" name="Freeform 5"/>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1" name="Freeform 19"/>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4" name="Freeform 22"/>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5" name="Freeform 23"/>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grpSp>
        <p:nvGrpSpPr>
          <p:cNvPr id="5123" name="Group 25"/>
          <p:cNvGrpSpPr>
            <a:grpSpLocks/>
          </p:cNvGrpSpPr>
          <p:nvPr/>
        </p:nvGrpSpPr>
        <p:grpSpPr bwMode="auto">
          <a:xfrm>
            <a:off x="0" y="6180138"/>
            <a:ext cx="9169400" cy="138112"/>
            <a:chOff x="0" y="4032"/>
            <a:chExt cx="5776" cy="87"/>
          </a:xfrm>
        </p:grpSpPr>
        <p:sp>
          <p:nvSpPr>
            <p:cNvPr id="309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10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sp>
        <p:nvSpPr>
          <p:cNvPr id="5124"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3" name="Rectangle 31"/>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solidFill>
                  <a:srgbClr val="545472"/>
                </a:solidFill>
                <a:latin typeface="Times New Roman" pitchFamily="18" charset="0"/>
                <a:cs typeface="+mn-cs"/>
              </a:defRPr>
            </a:lvl1pPr>
          </a:lstStyle>
          <a:p>
            <a:pPr>
              <a:defRPr/>
            </a:pPr>
            <a:endParaRPr lang="en-US"/>
          </a:p>
        </p:txBody>
      </p:sp>
      <p:sp>
        <p:nvSpPr>
          <p:cNvPr id="3104" name="Rectangle 32"/>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solidFill>
                  <a:srgbClr val="545472"/>
                </a:solidFill>
                <a:latin typeface="Times New Roman" pitchFamily="18" charset="0"/>
                <a:cs typeface="+mn-cs"/>
              </a:defRPr>
            </a:lvl1pPr>
          </a:lstStyle>
          <a:p>
            <a:pPr>
              <a:defRPr/>
            </a:pPr>
            <a:endParaRPr lang="en-US"/>
          </a:p>
        </p:txBody>
      </p:sp>
      <p:sp>
        <p:nvSpPr>
          <p:cNvPr id="3105" name="Rectangle 33"/>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solidFill>
                  <a:srgbClr val="545472"/>
                </a:solidFill>
                <a:latin typeface="Times New Roman" pitchFamily="18" charset="0"/>
                <a:cs typeface="+mn-cs"/>
              </a:defRPr>
            </a:lvl1pPr>
          </a:lstStyle>
          <a:p>
            <a:pPr>
              <a:defRPr/>
            </a:pPr>
            <a:fld id="{0720953D-8E58-4BF4-8502-FF5EFBDC3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7"/>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8"/>
        </a:buBlip>
        <a:defRPr sz="2000">
          <a:solidFill>
            <a:schemeClr val="tx1"/>
          </a:solidFill>
          <a:latin typeface="+mn-lt"/>
        </a:defRPr>
      </a:lvl5pPr>
      <a:lvl6pPr marL="2514600" indent="-228600" algn="l" rtl="0" fontAlgn="base">
        <a:spcBef>
          <a:spcPct val="20000"/>
        </a:spcBef>
        <a:spcAft>
          <a:spcPct val="0"/>
        </a:spcAft>
        <a:buSzPct val="70000"/>
        <a:buBlip>
          <a:blip r:embed="rId18"/>
        </a:buBlip>
        <a:defRPr sz="2000">
          <a:solidFill>
            <a:schemeClr val="tx1"/>
          </a:solidFill>
          <a:latin typeface="+mn-lt"/>
        </a:defRPr>
      </a:lvl6pPr>
      <a:lvl7pPr marL="2971800" indent="-228600" algn="l" rtl="0" fontAlgn="base">
        <a:spcBef>
          <a:spcPct val="20000"/>
        </a:spcBef>
        <a:spcAft>
          <a:spcPct val="0"/>
        </a:spcAft>
        <a:buSzPct val="70000"/>
        <a:buBlip>
          <a:blip r:embed="rId18"/>
        </a:buBlip>
        <a:defRPr sz="2000">
          <a:solidFill>
            <a:schemeClr val="tx1"/>
          </a:solidFill>
          <a:latin typeface="+mn-lt"/>
        </a:defRPr>
      </a:lvl7pPr>
      <a:lvl8pPr marL="3429000" indent="-228600" algn="l" rtl="0" fontAlgn="base">
        <a:spcBef>
          <a:spcPct val="20000"/>
        </a:spcBef>
        <a:spcAft>
          <a:spcPct val="0"/>
        </a:spcAft>
        <a:buSzPct val="70000"/>
        <a:buBlip>
          <a:blip r:embed="rId18"/>
        </a:buBlip>
        <a:defRPr sz="2000">
          <a:solidFill>
            <a:schemeClr val="tx1"/>
          </a:solidFill>
          <a:latin typeface="+mn-lt"/>
        </a:defRPr>
      </a:lvl8pPr>
      <a:lvl9pPr marL="3886200" indent="-228600" algn="l" rtl="0" fontAlgn="base">
        <a:spcBef>
          <a:spcPct val="20000"/>
        </a:spcBef>
        <a:spcAft>
          <a:spcPct val="0"/>
        </a:spcAft>
        <a:buSzPct val="70000"/>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6700" cy="757238"/>
            <a:chOff x="0" y="0"/>
            <a:chExt cx="5768" cy="477"/>
          </a:xfrm>
        </p:grpSpPr>
        <p:sp>
          <p:nvSpPr>
            <p:cNvPr id="307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7" name="Freeform 5"/>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7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8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1" name="Freeform 19"/>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4" name="Freeform 22"/>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5" name="Freeform 23"/>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grpSp>
        <p:nvGrpSpPr>
          <p:cNvPr id="6147" name="Group 25"/>
          <p:cNvGrpSpPr>
            <a:grpSpLocks/>
          </p:cNvGrpSpPr>
          <p:nvPr/>
        </p:nvGrpSpPr>
        <p:grpSpPr bwMode="auto">
          <a:xfrm>
            <a:off x="0" y="6180138"/>
            <a:ext cx="9169400" cy="138112"/>
            <a:chOff x="0" y="4032"/>
            <a:chExt cx="5776" cy="87"/>
          </a:xfrm>
        </p:grpSpPr>
        <p:sp>
          <p:nvSpPr>
            <p:cNvPr id="309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09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sp>
          <p:nvSpPr>
            <p:cNvPr id="310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545472"/>
                </a:solidFill>
                <a:latin typeface="Times New Roman" pitchFamily="18" charset="0"/>
                <a:cs typeface="+mn-cs"/>
              </a:endParaRPr>
            </a:p>
          </p:txBody>
        </p:sp>
      </p:grpSp>
      <p:sp>
        <p:nvSpPr>
          <p:cNvPr id="6148"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9"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3" name="Rectangle 31"/>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solidFill>
                  <a:srgbClr val="545472"/>
                </a:solidFill>
                <a:latin typeface="Times New Roman" pitchFamily="18" charset="0"/>
                <a:cs typeface="+mn-cs"/>
              </a:defRPr>
            </a:lvl1pPr>
          </a:lstStyle>
          <a:p>
            <a:pPr>
              <a:defRPr/>
            </a:pPr>
            <a:endParaRPr lang="en-US"/>
          </a:p>
        </p:txBody>
      </p:sp>
      <p:sp>
        <p:nvSpPr>
          <p:cNvPr id="3104" name="Rectangle 32"/>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solidFill>
                  <a:srgbClr val="545472"/>
                </a:solidFill>
                <a:latin typeface="Times New Roman" pitchFamily="18" charset="0"/>
                <a:cs typeface="+mn-cs"/>
              </a:defRPr>
            </a:lvl1pPr>
          </a:lstStyle>
          <a:p>
            <a:pPr>
              <a:defRPr/>
            </a:pPr>
            <a:endParaRPr lang="en-US"/>
          </a:p>
        </p:txBody>
      </p:sp>
      <p:sp>
        <p:nvSpPr>
          <p:cNvPr id="3105" name="Rectangle 33"/>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solidFill>
                  <a:srgbClr val="545472"/>
                </a:solidFill>
                <a:latin typeface="Times New Roman" pitchFamily="18" charset="0"/>
                <a:cs typeface="+mn-cs"/>
              </a:defRPr>
            </a:lvl1pPr>
          </a:lstStyle>
          <a:p>
            <a:pPr>
              <a:defRPr/>
            </a:pPr>
            <a:fld id="{407FFF42-EDC2-4F5C-B7A3-0B7365705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7"/>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8"/>
        </a:buBlip>
        <a:defRPr sz="2000">
          <a:solidFill>
            <a:schemeClr val="tx1"/>
          </a:solidFill>
          <a:latin typeface="+mn-lt"/>
        </a:defRPr>
      </a:lvl5pPr>
      <a:lvl6pPr marL="2514600" indent="-228600" algn="l" rtl="0" fontAlgn="base">
        <a:spcBef>
          <a:spcPct val="20000"/>
        </a:spcBef>
        <a:spcAft>
          <a:spcPct val="0"/>
        </a:spcAft>
        <a:buSzPct val="70000"/>
        <a:buBlip>
          <a:blip r:embed="rId18"/>
        </a:buBlip>
        <a:defRPr sz="2000">
          <a:solidFill>
            <a:schemeClr val="tx1"/>
          </a:solidFill>
          <a:latin typeface="+mn-lt"/>
        </a:defRPr>
      </a:lvl6pPr>
      <a:lvl7pPr marL="2971800" indent="-228600" algn="l" rtl="0" fontAlgn="base">
        <a:spcBef>
          <a:spcPct val="20000"/>
        </a:spcBef>
        <a:spcAft>
          <a:spcPct val="0"/>
        </a:spcAft>
        <a:buSzPct val="70000"/>
        <a:buBlip>
          <a:blip r:embed="rId18"/>
        </a:buBlip>
        <a:defRPr sz="2000">
          <a:solidFill>
            <a:schemeClr val="tx1"/>
          </a:solidFill>
          <a:latin typeface="+mn-lt"/>
        </a:defRPr>
      </a:lvl7pPr>
      <a:lvl8pPr marL="3429000" indent="-228600" algn="l" rtl="0" fontAlgn="base">
        <a:spcBef>
          <a:spcPct val="20000"/>
        </a:spcBef>
        <a:spcAft>
          <a:spcPct val="0"/>
        </a:spcAft>
        <a:buSzPct val="70000"/>
        <a:buBlip>
          <a:blip r:embed="rId18"/>
        </a:buBlip>
        <a:defRPr sz="2000">
          <a:solidFill>
            <a:schemeClr val="tx1"/>
          </a:solidFill>
          <a:latin typeface="+mn-lt"/>
        </a:defRPr>
      </a:lvl8pPr>
      <a:lvl9pPr marL="3886200" indent="-228600" algn="l" rtl="0" fontAlgn="base">
        <a:spcBef>
          <a:spcPct val="20000"/>
        </a:spcBef>
        <a:spcAft>
          <a:spcPct val="0"/>
        </a:spcAft>
        <a:buSzPct val="70000"/>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8FD50FB5-4F05-43BE-8258-ECFA39E4054E}"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PENGEMBANGAN SISTEM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PENDEKATAN PENGEMBANGAN </a:t>
            </a:r>
            <a:endParaRPr lang="en-US" dirty="0"/>
          </a:p>
        </p:txBody>
      </p:sp>
      <p:sp>
        <p:nvSpPr>
          <p:cNvPr id="64515" name="Rectangle 2"/>
          <p:cNvSpPr>
            <a:spLocks noChangeArrowheads="1"/>
          </p:cNvSpPr>
          <p:nvPr/>
        </p:nvSpPr>
        <p:spPr bwMode="auto">
          <a:xfrm>
            <a:off x="533400" y="1676400"/>
            <a:ext cx="8077200" cy="2586038"/>
          </a:xfrm>
          <a:prstGeom prst="rect">
            <a:avLst/>
          </a:prstGeom>
          <a:noFill/>
          <a:ln w="9525">
            <a:noFill/>
            <a:miter lim="800000"/>
            <a:headEnd/>
            <a:tailEnd/>
          </a:ln>
        </p:spPr>
        <p:txBody>
          <a:bodyPr>
            <a:spAutoFit/>
          </a:bodyPr>
          <a:lstStyle/>
          <a:p>
            <a:r>
              <a:rPr lang="en-US" b="1">
                <a:solidFill>
                  <a:srgbClr val="000000"/>
                </a:solidFill>
                <a:latin typeface="Book Antiqua" pitchFamily="18" charset="0"/>
              </a:rPr>
              <a:t>Object Oriented Analysis and Design (OOAD) </a:t>
            </a:r>
            <a:endParaRPr lang="en-US">
              <a:solidFill>
                <a:srgbClr val="000000"/>
              </a:solidFill>
              <a:latin typeface="Book Antiqua" pitchFamily="18" charset="0"/>
            </a:endParaRPr>
          </a:p>
          <a:p>
            <a:pPr algn="just"/>
            <a:r>
              <a:rPr lang="en-US">
                <a:solidFill>
                  <a:srgbClr val="000000"/>
                </a:solidFill>
                <a:latin typeface="Book Antiqua" pitchFamily="18" charset="0"/>
              </a:rPr>
              <a:t>Pendekatan yang terakhir adalah pendekatan berbasis Objek. Seiring dengan berkembangnya trend pemrograman berbasis objek maka analisis dan desain sistem juga bisa menggunakan konsep objek. Pendekatan baru untuk pengembangan sistem ini sering disebut sebagai pendekatan ketiga setelah pendekatan yang berorientasi data dan berorientasi proses. OOAD adalah metode pengembangan sistem yang lebih menekankan pada objek dibandingkan dengan data atau proses. Ada beberapa ciri khas dari pendekatan ini yaitu object, Inheritance dan object class </a:t>
            </a:r>
            <a:endParaRPr 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PENDEKATAN PENGEMBANGAN </a:t>
            </a:r>
            <a:endParaRPr lang="en-US" dirty="0"/>
          </a:p>
        </p:txBody>
      </p:sp>
      <p:sp>
        <p:nvSpPr>
          <p:cNvPr id="3" name="Rectangle 2"/>
          <p:cNvSpPr/>
          <p:nvPr/>
        </p:nvSpPr>
        <p:spPr>
          <a:xfrm>
            <a:off x="533400" y="1600200"/>
            <a:ext cx="7848600" cy="4246563"/>
          </a:xfrm>
          <a:prstGeom prst="rect">
            <a:avLst/>
          </a:prstGeom>
        </p:spPr>
        <p:txBody>
          <a:bodyPr>
            <a:spAutoFit/>
          </a:bodyPr>
          <a:lstStyle/>
          <a:p>
            <a:pPr algn="just" fontAlgn="auto">
              <a:spcBef>
                <a:spcPts val="0"/>
              </a:spcBef>
              <a:spcAft>
                <a:spcPts val="0"/>
              </a:spcAft>
              <a:defRPr/>
            </a:pPr>
            <a:r>
              <a:rPr lang="en-US" i="1" dirty="0">
                <a:latin typeface="+mn-lt"/>
                <a:cs typeface="+mn-cs"/>
              </a:rPr>
              <a:t>OOAD</a:t>
            </a:r>
            <a:r>
              <a:rPr lang="en-US" dirty="0">
                <a:latin typeface="+mn-lt"/>
                <a:cs typeface="+mn-cs"/>
              </a:rPr>
              <a:t>, </a:t>
            </a:r>
            <a:r>
              <a:rPr lang="en-US" dirty="0" err="1">
                <a:latin typeface="+mn-lt"/>
                <a:cs typeface="+mn-cs"/>
              </a:rPr>
              <a:t>merupakan</a:t>
            </a:r>
            <a:r>
              <a:rPr lang="en-US" dirty="0">
                <a:latin typeface="+mn-lt"/>
                <a:cs typeface="+mn-cs"/>
              </a:rPr>
              <a:t> </a:t>
            </a:r>
            <a:r>
              <a:rPr lang="en-US" dirty="0" err="1">
                <a:latin typeface="+mn-lt"/>
                <a:cs typeface="+mn-cs"/>
              </a:rPr>
              <a:t>penggabungan</a:t>
            </a:r>
            <a:r>
              <a:rPr lang="en-US" dirty="0">
                <a:latin typeface="+mn-lt"/>
                <a:cs typeface="+mn-cs"/>
              </a:rPr>
              <a:t> 3 (</a:t>
            </a:r>
            <a:r>
              <a:rPr lang="en-US" dirty="0" err="1">
                <a:latin typeface="+mn-lt"/>
                <a:cs typeface="+mn-cs"/>
              </a:rPr>
              <a:t>tiga</a:t>
            </a:r>
            <a:r>
              <a:rPr lang="en-US" dirty="0">
                <a:latin typeface="+mn-lt"/>
                <a:cs typeface="+mn-cs"/>
              </a:rPr>
              <a:t>) </a:t>
            </a:r>
            <a:r>
              <a:rPr lang="en-US" dirty="0" err="1">
                <a:latin typeface="+mn-lt"/>
                <a:cs typeface="+mn-cs"/>
              </a:rPr>
              <a:t>pendekatan</a:t>
            </a:r>
            <a:r>
              <a:rPr lang="en-US" dirty="0">
                <a:latin typeface="+mn-lt"/>
                <a:cs typeface="+mn-cs"/>
              </a:rPr>
              <a:t>, </a:t>
            </a:r>
            <a:r>
              <a:rPr lang="en-US" dirty="0" err="1">
                <a:latin typeface="+mn-lt"/>
                <a:cs typeface="+mn-cs"/>
              </a:rPr>
              <a:t>yaitu</a:t>
            </a:r>
            <a:r>
              <a:rPr lang="en-US" dirty="0">
                <a:latin typeface="+mn-lt"/>
                <a:cs typeface="+mn-cs"/>
              </a:rPr>
              <a:t>: </a:t>
            </a:r>
            <a:r>
              <a:rPr lang="en-US" i="1" dirty="0">
                <a:latin typeface="+mn-lt"/>
                <a:cs typeface="+mn-cs"/>
              </a:rPr>
              <a:t>Object Oriented Design (OOD), Object Oriented Analysis (OOA)</a:t>
            </a:r>
            <a:r>
              <a:rPr lang="en-US" dirty="0">
                <a:latin typeface="+mn-lt"/>
                <a:cs typeface="+mn-cs"/>
              </a:rPr>
              <a:t> </a:t>
            </a:r>
            <a:r>
              <a:rPr lang="en-US" dirty="0" err="1">
                <a:latin typeface="+mn-lt"/>
                <a:cs typeface="+mn-cs"/>
              </a:rPr>
              <a:t>dan</a:t>
            </a:r>
            <a:r>
              <a:rPr lang="en-US" dirty="0">
                <a:latin typeface="+mn-lt"/>
                <a:cs typeface="+mn-cs"/>
              </a:rPr>
              <a:t> </a:t>
            </a:r>
            <a:r>
              <a:rPr lang="en-US" i="1" dirty="0">
                <a:latin typeface="+mn-lt"/>
                <a:cs typeface="+mn-cs"/>
              </a:rPr>
              <a:t>Object Oriented Programming (OOP)</a:t>
            </a:r>
            <a:r>
              <a:rPr lang="en-US" dirty="0">
                <a:latin typeface="+mn-lt"/>
                <a:cs typeface="+mn-cs"/>
              </a:rPr>
              <a:t>.</a:t>
            </a:r>
          </a:p>
          <a:p>
            <a:pPr marL="285750" indent="-285750" algn="just" fontAlgn="auto">
              <a:spcBef>
                <a:spcPts val="0"/>
              </a:spcBef>
              <a:spcAft>
                <a:spcPts val="0"/>
              </a:spcAft>
              <a:buFont typeface="Arial" pitchFamily="34" charset="0"/>
              <a:buChar char="•"/>
              <a:defRPr/>
            </a:pPr>
            <a:r>
              <a:rPr lang="en-US" i="1" dirty="0">
                <a:latin typeface="+mn-lt"/>
                <a:cs typeface="+mn-cs"/>
              </a:rPr>
              <a:t>OOA</a:t>
            </a:r>
            <a:r>
              <a:rPr lang="en-US" dirty="0">
                <a:latin typeface="+mn-lt"/>
                <a:cs typeface="+mn-cs"/>
              </a:rPr>
              <a:t> </a:t>
            </a:r>
            <a:r>
              <a:rPr lang="en-US" dirty="0" err="1">
                <a:latin typeface="+mn-lt"/>
                <a:cs typeface="+mn-cs"/>
              </a:rPr>
              <a:t>merupakan</a:t>
            </a:r>
            <a:r>
              <a:rPr lang="en-US" dirty="0">
                <a:latin typeface="+mn-lt"/>
                <a:cs typeface="+mn-cs"/>
              </a:rPr>
              <a:t> </a:t>
            </a:r>
            <a:r>
              <a:rPr lang="en-US" dirty="0" err="1">
                <a:latin typeface="+mn-lt"/>
                <a:cs typeface="+mn-cs"/>
              </a:rPr>
              <a:t>metode</a:t>
            </a:r>
            <a:r>
              <a:rPr lang="en-US" dirty="0">
                <a:latin typeface="+mn-lt"/>
                <a:cs typeface="+mn-cs"/>
              </a:rPr>
              <a:t> </a:t>
            </a:r>
            <a:r>
              <a:rPr lang="en-US" dirty="0" err="1">
                <a:latin typeface="+mn-lt"/>
                <a:cs typeface="+mn-cs"/>
              </a:rPr>
              <a:t>analisis</a:t>
            </a:r>
            <a:r>
              <a:rPr lang="en-US" dirty="0">
                <a:latin typeface="+mn-lt"/>
                <a:cs typeface="+mn-cs"/>
              </a:rPr>
              <a:t> yang </a:t>
            </a:r>
            <a:r>
              <a:rPr lang="en-US" dirty="0" err="1">
                <a:latin typeface="+mn-lt"/>
                <a:cs typeface="+mn-cs"/>
              </a:rPr>
              <a:t>memeriksa</a:t>
            </a:r>
            <a:r>
              <a:rPr lang="en-US" dirty="0">
                <a:latin typeface="+mn-lt"/>
                <a:cs typeface="+mn-cs"/>
              </a:rPr>
              <a:t> </a:t>
            </a:r>
            <a:r>
              <a:rPr lang="en-US" dirty="0" err="1">
                <a:latin typeface="+mn-lt"/>
                <a:cs typeface="+mn-cs"/>
              </a:rPr>
              <a:t>kebutuhan</a:t>
            </a:r>
            <a:r>
              <a:rPr lang="en-US" dirty="0">
                <a:latin typeface="+mn-lt"/>
                <a:cs typeface="+mn-cs"/>
              </a:rPr>
              <a:t> (</a:t>
            </a:r>
            <a:r>
              <a:rPr lang="en-US" i="1" dirty="0">
                <a:latin typeface="+mn-lt"/>
                <a:cs typeface="+mn-cs"/>
              </a:rPr>
              <a:t>requirement</a:t>
            </a:r>
            <a:r>
              <a:rPr lang="en-US" dirty="0">
                <a:latin typeface="+mn-lt"/>
                <a:cs typeface="+mn-cs"/>
              </a:rPr>
              <a:t>) </a:t>
            </a:r>
            <a:r>
              <a:rPr lang="en-US" dirty="0" err="1">
                <a:latin typeface="+mn-lt"/>
                <a:cs typeface="+mn-cs"/>
              </a:rPr>
              <a:t>berdasarkan</a:t>
            </a:r>
            <a:r>
              <a:rPr lang="en-US" dirty="0">
                <a:latin typeface="+mn-lt"/>
                <a:cs typeface="+mn-cs"/>
              </a:rPr>
              <a:t> </a:t>
            </a:r>
            <a:r>
              <a:rPr lang="en-US" dirty="0" err="1">
                <a:latin typeface="+mn-lt"/>
                <a:cs typeface="+mn-cs"/>
              </a:rPr>
              <a:t>prespektif</a:t>
            </a:r>
            <a:r>
              <a:rPr lang="en-US" dirty="0">
                <a:latin typeface="+mn-lt"/>
                <a:cs typeface="+mn-cs"/>
              </a:rPr>
              <a:t> </a:t>
            </a:r>
            <a:r>
              <a:rPr lang="en-US" dirty="0" err="1">
                <a:latin typeface="+mn-lt"/>
                <a:cs typeface="+mn-cs"/>
              </a:rPr>
              <a:t>pengumpulan</a:t>
            </a:r>
            <a:r>
              <a:rPr lang="en-US" dirty="0">
                <a:latin typeface="+mn-lt"/>
                <a:cs typeface="+mn-cs"/>
              </a:rPr>
              <a:t> </a:t>
            </a:r>
            <a:r>
              <a:rPr lang="en-US" dirty="0" err="1">
                <a:latin typeface="+mn-lt"/>
                <a:cs typeface="+mn-cs"/>
              </a:rPr>
              <a:t>objek-objek</a:t>
            </a:r>
            <a:r>
              <a:rPr lang="en-US" dirty="0">
                <a:latin typeface="+mn-lt"/>
                <a:cs typeface="+mn-cs"/>
              </a:rPr>
              <a:t> </a:t>
            </a:r>
            <a:r>
              <a:rPr lang="en-US" dirty="0" err="1">
                <a:latin typeface="+mn-lt"/>
                <a:cs typeface="+mn-cs"/>
              </a:rPr>
              <a:t>dan</a:t>
            </a:r>
            <a:r>
              <a:rPr lang="en-US" dirty="0">
                <a:latin typeface="+mn-lt"/>
                <a:cs typeface="+mn-cs"/>
              </a:rPr>
              <a:t> </a:t>
            </a:r>
            <a:r>
              <a:rPr lang="en-US" dirty="0" err="1">
                <a:latin typeface="+mn-lt"/>
                <a:cs typeface="+mn-cs"/>
              </a:rPr>
              <a:t>kelas-kelas</a:t>
            </a:r>
            <a:r>
              <a:rPr lang="en-US" dirty="0">
                <a:latin typeface="+mn-lt"/>
                <a:cs typeface="+mn-cs"/>
              </a:rPr>
              <a:t> </a:t>
            </a:r>
            <a:r>
              <a:rPr lang="en-US" dirty="0" err="1">
                <a:latin typeface="+mn-lt"/>
                <a:cs typeface="+mn-cs"/>
              </a:rPr>
              <a:t>dalam</a:t>
            </a:r>
            <a:r>
              <a:rPr lang="en-US" dirty="0">
                <a:latin typeface="+mn-lt"/>
                <a:cs typeface="+mn-cs"/>
              </a:rPr>
              <a:t> </a:t>
            </a:r>
            <a:r>
              <a:rPr lang="en-US" dirty="0" err="1">
                <a:latin typeface="+mn-lt"/>
                <a:cs typeface="+mn-cs"/>
              </a:rPr>
              <a:t>sebuah</a:t>
            </a:r>
            <a:r>
              <a:rPr lang="en-US" dirty="0">
                <a:latin typeface="+mn-lt"/>
                <a:cs typeface="+mn-cs"/>
              </a:rPr>
              <a:t> </a:t>
            </a:r>
            <a:r>
              <a:rPr lang="en-US" i="1" dirty="0">
                <a:latin typeface="+mn-lt"/>
                <a:cs typeface="+mn-cs"/>
              </a:rPr>
              <a:t>domain problem, </a:t>
            </a:r>
          </a:p>
          <a:p>
            <a:pPr marL="285750" indent="-285750" algn="just" fontAlgn="auto">
              <a:spcBef>
                <a:spcPts val="0"/>
              </a:spcBef>
              <a:spcAft>
                <a:spcPts val="0"/>
              </a:spcAft>
              <a:buFont typeface="Arial" pitchFamily="34" charset="0"/>
              <a:buChar char="•"/>
              <a:defRPr/>
            </a:pPr>
            <a:r>
              <a:rPr lang="en-US" i="1" dirty="0">
                <a:latin typeface="+mn-lt"/>
                <a:cs typeface="+mn-cs"/>
              </a:rPr>
              <a:t>OOD</a:t>
            </a:r>
            <a:r>
              <a:rPr lang="en-US" dirty="0">
                <a:latin typeface="+mn-lt"/>
                <a:cs typeface="+mn-cs"/>
              </a:rPr>
              <a:t> </a:t>
            </a:r>
            <a:r>
              <a:rPr lang="en-US" dirty="0" err="1">
                <a:latin typeface="+mn-lt"/>
                <a:cs typeface="+mn-cs"/>
              </a:rPr>
              <a:t>merupakan</a:t>
            </a:r>
            <a:r>
              <a:rPr lang="en-US" dirty="0">
                <a:latin typeface="+mn-lt"/>
                <a:cs typeface="+mn-cs"/>
              </a:rPr>
              <a:t> </a:t>
            </a:r>
            <a:r>
              <a:rPr lang="en-US" dirty="0" err="1">
                <a:latin typeface="+mn-lt"/>
                <a:cs typeface="+mn-cs"/>
              </a:rPr>
              <a:t>sebuah</a:t>
            </a:r>
            <a:r>
              <a:rPr lang="en-US" dirty="0">
                <a:latin typeface="+mn-lt"/>
                <a:cs typeface="+mn-cs"/>
              </a:rPr>
              <a:t> </a:t>
            </a:r>
            <a:r>
              <a:rPr lang="en-US" dirty="0" err="1">
                <a:latin typeface="+mn-lt"/>
                <a:cs typeface="+mn-cs"/>
              </a:rPr>
              <a:t>metode</a:t>
            </a:r>
            <a:r>
              <a:rPr lang="en-US" dirty="0">
                <a:latin typeface="+mn-lt"/>
                <a:cs typeface="+mn-cs"/>
              </a:rPr>
              <a:t> </a:t>
            </a:r>
            <a:r>
              <a:rPr lang="en-US" dirty="0" err="1">
                <a:latin typeface="+mn-lt"/>
                <a:cs typeface="+mn-cs"/>
              </a:rPr>
              <a:t>mendesain</a:t>
            </a:r>
            <a:r>
              <a:rPr lang="en-US" dirty="0">
                <a:latin typeface="+mn-lt"/>
                <a:cs typeface="+mn-cs"/>
              </a:rPr>
              <a:t> yang </a:t>
            </a:r>
            <a:r>
              <a:rPr lang="en-US" dirty="0" err="1">
                <a:latin typeface="+mn-lt"/>
                <a:cs typeface="+mn-cs"/>
              </a:rPr>
              <a:t>mencakup</a:t>
            </a:r>
            <a:r>
              <a:rPr lang="en-US" dirty="0">
                <a:latin typeface="+mn-lt"/>
                <a:cs typeface="+mn-cs"/>
              </a:rPr>
              <a:t> proses </a:t>
            </a:r>
            <a:r>
              <a:rPr lang="en-US" dirty="0" err="1">
                <a:latin typeface="+mn-lt"/>
                <a:cs typeface="+mn-cs"/>
              </a:rPr>
              <a:t>pendekompoisisan</a:t>
            </a:r>
            <a:r>
              <a:rPr lang="en-US" dirty="0">
                <a:latin typeface="+mn-lt"/>
                <a:cs typeface="+mn-cs"/>
              </a:rPr>
              <a:t> </a:t>
            </a:r>
            <a:r>
              <a:rPr lang="en-US" dirty="0" err="1">
                <a:latin typeface="+mn-lt"/>
                <a:cs typeface="+mn-cs"/>
              </a:rPr>
              <a:t>objek</a:t>
            </a:r>
            <a:r>
              <a:rPr lang="en-US" dirty="0">
                <a:latin typeface="+mn-lt"/>
                <a:cs typeface="+mn-cs"/>
              </a:rPr>
              <a:t> </a:t>
            </a:r>
            <a:r>
              <a:rPr lang="en-US" dirty="0" err="1">
                <a:latin typeface="+mn-lt"/>
                <a:cs typeface="+mn-cs"/>
              </a:rPr>
              <a:t>dan</a:t>
            </a:r>
            <a:r>
              <a:rPr lang="en-US" dirty="0">
                <a:latin typeface="+mn-lt"/>
                <a:cs typeface="+mn-cs"/>
              </a:rPr>
              <a:t> </a:t>
            </a:r>
            <a:r>
              <a:rPr lang="en-US" dirty="0" err="1">
                <a:latin typeface="+mn-lt"/>
                <a:cs typeface="+mn-cs"/>
              </a:rPr>
              <a:t>digambarkan</a:t>
            </a:r>
            <a:r>
              <a:rPr lang="en-US" dirty="0">
                <a:latin typeface="+mn-lt"/>
                <a:cs typeface="+mn-cs"/>
              </a:rPr>
              <a:t> </a:t>
            </a:r>
            <a:r>
              <a:rPr lang="en-US" dirty="0" err="1">
                <a:latin typeface="+mn-lt"/>
                <a:cs typeface="+mn-cs"/>
              </a:rPr>
              <a:t>dalam</a:t>
            </a:r>
            <a:r>
              <a:rPr lang="en-US" dirty="0">
                <a:latin typeface="+mn-lt"/>
                <a:cs typeface="+mn-cs"/>
              </a:rPr>
              <a:t> </a:t>
            </a:r>
            <a:r>
              <a:rPr lang="en-US" dirty="0" err="1">
                <a:latin typeface="+mn-lt"/>
                <a:cs typeface="+mn-cs"/>
              </a:rPr>
              <a:t>notasi</a:t>
            </a:r>
            <a:r>
              <a:rPr lang="en-US" dirty="0">
                <a:latin typeface="+mn-lt"/>
                <a:cs typeface="+mn-cs"/>
              </a:rPr>
              <a:t> </a:t>
            </a:r>
            <a:r>
              <a:rPr lang="en-US" dirty="0" err="1">
                <a:latin typeface="+mn-lt"/>
                <a:cs typeface="+mn-cs"/>
              </a:rPr>
              <a:t>sehingga</a:t>
            </a:r>
            <a:r>
              <a:rPr lang="en-US" dirty="0">
                <a:latin typeface="+mn-lt"/>
                <a:cs typeface="+mn-cs"/>
              </a:rPr>
              <a:t> </a:t>
            </a:r>
            <a:r>
              <a:rPr lang="en-US" dirty="0" err="1">
                <a:latin typeface="+mn-lt"/>
                <a:cs typeface="+mn-cs"/>
              </a:rPr>
              <a:t>bisa</a:t>
            </a:r>
            <a:r>
              <a:rPr lang="en-US" dirty="0">
                <a:latin typeface="+mn-lt"/>
                <a:cs typeface="+mn-cs"/>
              </a:rPr>
              <a:t> </a:t>
            </a:r>
            <a:r>
              <a:rPr lang="en-US" dirty="0" err="1">
                <a:latin typeface="+mn-lt"/>
                <a:cs typeface="+mn-cs"/>
              </a:rPr>
              <a:t>menggambarkan</a:t>
            </a:r>
            <a:r>
              <a:rPr lang="en-US" dirty="0">
                <a:latin typeface="+mn-lt"/>
                <a:cs typeface="+mn-cs"/>
              </a:rPr>
              <a:t> </a:t>
            </a:r>
            <a:r>
              <a:rPr lang="en-US" i="1" dirty="0">
                <a:latin typeface="+mn-lt"/>
                <a:cs typeface="+mn-cs"/>
              </a:rPr>
              <a:t>static</a:t>
            </a:r>
            <a:r>
              <a:rPr lang="en-US" dirty="0">
                <a:latin typeface="+mn-lt"/>
                <a:cs typeface="+mn-cs"/>
              </a:rPr>
              <a:t> </a:t>
            </a:r>
            <a:r>
              <a:rPr lang="en-US" dirty="0" err="1">
                <a:latin typeface="+mn-lt"/>
                <a:cs typeface="+mn-cs"/>
              </a:rPr>
              <a:t>dan</a:t>
            </a:r>
            <a:r>
              <a:rPr lang="en-US" dirty="0">
                <a:latin typeface="+mn-lt"/>
                <a:cs typeface="+mn-cs"/>
              </a:rPr>
              <a:t> </a:t>
            </a:r>
            <a:r>
              <a:rPr lang="en-US" i="1" dirty="0">
                <a:latin typeface="+mn-lt"/>
                <a:cs typeface="+mn-cs"/>
              </a:rPr>
              <a:t>dynamic</a:t>
            </a:r>
            <a:r>
              <a:rPr lang="en-US" dirty="0">
                <a:latin typeface="+mn-lt"/>
                <a:cs typeface="+mn-cs"/>
              </a:rPr>
              <a:t> model </a:t>
            </a:r>
            <a:r>
              <a:rPr lang="en-US" dirty="0" err="1">
                <a:latin typeface="+mn-lt"/>
                <a:cs typeface="+mn-cs"/>
              </a:rPr>
              <a:t>sistem</a:t>
            </a:r>
            <a:r>
              <a:rPr lang="en-US" dirty="0">
                <a:latin typeface="+mn-lt"/>
                <a:cs typeface="+mn-cs"/>
              </a:rPr>
              <a:t> </a:t>
            </a:r>
            <a:r>
              <a:rPr lang="en-US" dirty="0" err="1">
                <a:latin typeface="+mn-lt"/>
                <a:cs typeface="+mn-cs"/>
              </a:rPr>
              <a:t>baik</a:t>
            </a:r>
            <a:r>
              <a:rPr lang="en-US" dirty="0">
                <a:latin typeface="+mn-lt"/>
                <a:cs typeface="+mn-cs"/>
              </a:rPr>
              <a:t> </a:t>
            </a:r>
            <a:r>
              <a:rPr lang="en-US" dirty="0" err="1">
                <a:latin typeface="+mn-lt"/>
                <a:cs typeface="+mn-cs"/>
              </a:rPr>
              <a:t>secara</a:t>
            </a:r>
            <a:r>
              <a:rPr lang="en-US" dirty="0">
                <a:latin typeface="+mn-lt"/>
                <a:cs typeface="+mn-cs"/>
              </a:rPr>
              <a:t> </a:t>
            </a:r>
            <a:r>
              <a:rPr lang="en-US" i="1" dirty="0">
                <a:latin typeface="+mn-lt"/>
                <a:cs typeface="+mn-cs"/>
              </a:rPr>
              <a:t>logical</a:t>
            </a:r>
            <a:r>
              <a:rPr lang="en-US" dirty="0">
                <a:latin typeface="+mn-lt"/>
                <a:cs typeface="+mn-cs"/>
              </a:rPr>
              <a:t> </a:t>
            </a:r>
            <a:r>
              <a:rPr lang="en-US" dirty="0" err="1">
                <a:latin typeface="+mn-lt"/>
                <a:cs typeface="+mn-cs"/>
              </a:rPr>
              <a:t>dan</a:t>
            </a:r>
            <a:r>
              <a:rPr lang="en-US" dirty="0">
                <a:latin typeface="+mn-lt"/>
                <a:cs typeface="+mn-cs"/>
              </a:rPr>
              <a:t>/</a:t>
            </a:r>
            <a:r>
              <a:rPr lang="en-US" dirty="0" err="1">
                <a:latin typeface="+mn-lt"/>
                <a:cs typeface="+mn-cs"/>
              </a:rPr>
              <a:t>atau</a:t>
            </a:r>
            <a:r>
              <a:rPr lang="en-US" dirty="0">
                <a:latin typeface="+mn-lt"/>
                <a:cs typeface="+mn-cs"/>
              </a:rPr>
              <a:t> </a:t>
            </a:r>
            <a:r>
              <a:rPr lang="en-US" i="1" dirty="0">
                <a:latin typeface="+mn-lt"/>
                <a:cs typeface="+mn-cs"/>
              </a:rPr>
              <a:t>physical</a:t>
            </a:r>
            <a:r>
              <a:rPr lang="en-US" dirty="0">
                <a:latin typeface="+mn-lt"/>
                <a:cs typeface="+mn-cs"/>
              </a:rPr>
              <a:t> </a:t>
            </a:r>
          </a:p>
          <a:p>
            <a:pPr marL="285750" indent="-285750" algn="just" fontAlgn="auto">
              <a:spcBef>
                <a:spcPts val="0"/>
              </a:spcBef>
              <a:spcAft>
                <a:spcPts val="0"/>
              </a:spcAft>
              <a:buFont typeface="Arial" pitchFamily="34" charset="0"/>
              <a:buChar char="•"/>
              <a:defRPr/>
            </a:pPr>
            <a:r>
              <a:rPr lang="en-US" dirty="0">
                <a:latin typeface="+mn-lt"/>
                <a:cs typeface="+mn-cs"/>
              </a:rPr>
              <a:t>OOP </a:t>
            </a:r>
            <a:r>
              <a:rPr lang="en-US" dirty="0" err="1">
                <a:latin typeface="+mn-lt"/>
                <a:cs typeface="+mn-cs"/>
              </a:rPr>
              <a:t>merupakan</a:t>
            </a:r>
            <a:r>
              <a:rPr lang="en-US" dirty="0">
                <a:latin typeface="+mn-lt"/>
                <a:cs typeface="+mn-cs"/>
              </a:rPr>
              <a:t> </a:t>
            </a:r>
            <a:r>
              <a:rPr lang="en-US" dirty="0" err="1">
                <a:latin typeface="+mn-lt"/>
                <a:cs typeface="+mn-cs"/>
              </a:rPr>
              <a:t>sebuah</a:t>
            </a:r>
            <a:r>
              <a:rPr lang="en-US" dirty="0">
                <a:latin typeface="+mn-lt"/>
                <a:cs typeface="+mn-cs"/>
              </a:rPr>
              <a:t> </a:t>
            </a:r>
            <a:r>
              <a:rPr lang="en-US" dirty="0" err="1">
                <a:latin typeface="+mn-lt"/>
                <a:cs typeface="+mn-cs"/>
              </a:rPr>
              <a:t>metode</a:t>
            </a:r>
            <a:r>
              <a:rPr lang="en-US" dirty="0">
                <a:latin typeface="+mn-lt"/>
                <a:cs typeface="+mn-cs"/>
              </a:rPr>
              <a:t> </a:t>
            </a:r>
            <a:r>
              <a:rPr lang="en-US" dirty="0" err="1">
                <a:latin typeface="+mn-lt"/>
                <a:cs typeface="+mn-cs"/>
              </a:rPr>
              <a:t>untuk</a:t>
            </a:r>
            <a:r>
              <a:rPr lang="en-US" dirty="0">
                <a:latin typeface="+mn-lt"/>
                <a:cs typeface="+mn-cs"/>
              </a:rPr>
              <a:t> </a:t>
            </a:r>
            <a:r>
              <a:rPr lang="en-US" dirty="0" err="1">
                <a:latin typeface="+mn-lt"/>
                <a:cs typeface="+mn-cs"/>
              </a:rPr>
              <a:t>mengimplementasikan</a:t>
            </a:r>
            <a:r>
              <a:rPr lang="en-US" dirty="0">
                <a:latin typeface="+mn-lt"/>
                <a:cs typeface="+mn-cs"/>
              </a:rPr>
              <a:t> program yang </a:t>
            </a:r>
            <a:r>
              <a:rPr lang="en-US" dirty="0" err="1">
                <a:latin typeface="+mn-lt"/>
                <a:cs typeface="+mn-cs"/>
              </a:rPr>
              <a:t>diorganisasikan</a:t>
            </a:r>
            <a:r>
              <a:rPr lang="en-US" dirty="0">
                <a:latin typeface="+mn-lt"/>
                <a:cs typeface="+mn-cs"/>
              </a:rPr>
              <a:t> </a:t>
            </a:r>
            <a:r>
              <a:rPr lang="en-US" dirty="0" err="1">
                <a:latin typeface="+mn-lt"/>
                <a:cs typeface="+mn-cs"/>
              </a:rPr>
              <a:t>sebagai</a:t>
            </a:r>
            <a:r>
              <a:rPr lang="en-US" dirty="0">
                <a:latin typeface="+mn-lt"/>
                <a:cs typeface="+mn-cs"/>
              </a:rPr>
              <a:t> </a:t>
            </a:r>
            <a:r>
              <a:rPr lang="en-US" dirty="0" err="1">
                <a:latin typeface="+mn-lt"/>
                <a:cs typeface="+mn-cs"/>
              </a:rPr>
              <a:t>kumpulan</a:t>
            </a:r>
            <a:r>
              <a:rPr lang="en-US" dirty="0">
                <a:latin typeface="+mn-lt"/>
                <a:cs typeface="+mn-cs"/>
              </a:rPr>
              <a:t> </a:t>
            </a:r>
            <a:r>
              <a:rPr lang="en-US" dirty="0" err="1">
                <a:latin typeface="+mn-lt"/>
                <a:cs typeface="+mn-cs"/>
              </a:rPr>
              <a:t>objek</a:t>
            </a:r>
            <a:r>
              <a:rPr lang="en-US" dirty="0">
                <a:latin typeface="+mn-lt"/>
                <a:cs typeface="+mn-cs"/>
              </a:rPr>
              <a:t> </a:t>
            </a:r>
            <a:r>
              <a:rPr lang="en-US" dirty="0" err="1">
                <a:latin typeface="+mn-lt"/>
                <a:cs typeface="+mn-cs"/>
              </a:rPr>
              <a:t>dimana</a:t>
            </a:r>
            <a:r>
              <a:rPr lang="en-US" dirty="0">
                <a:latin typeface="+mn-lt"/>
                <a:cs typeface="+mn-cs"/>
              </a:rPr>
              <a:t> </a:t>
            </a:r>
            <a:r>
              <a:rPr lang="en-US" dirty="0" err="1">
                <a:latin typeface="+mn-lt"/>
                <a:cs typeface="+mn-cs"/>
              </a:rPr>
              <a:t>tiap-tiap</a:t>
            </a:r>
            <a:r>
              <a:rPr lang="en-US" dirty="0">
                <a:latin typeface="+mn-lt"/>
                <a:cs typeface="+mn-cs"/>
              </a:rPr>
              <a:t> </a:t>
            </a:r>
            <a:r>
              <a:rPr lang="en-US" dirty="0" err="1">
                <a:latin typeface="+mn-lt"/>
                <a:cs typeface="+mn-cs"/>
              </a:rPr>
              <a:t>objek</a:t>
            </a:r>
            <a:r>
              <a:rPr lang="en-US" dirty="0">
                <a:latin typeface="+mn-lt"/>
                <a:cs typeface="+mn-cs"/>
              </a:rPr>
              <a:t> </a:t>
            </a:r>
            <a:r>
              <a:rPr lang="en-US" dirty="0" err="1">
                <a:latin typeface="+mn-lt"/>
                <a:cs typeface="+mn-cs"/>
              </a:rPr>
              <a:t>merupakan</a:t>
            </a:r>
            <a:r>
              <a:rPr lang="en-US" dirty="0">
                <a:latin typeface="+mn-lt"/>
                <a:cs typeface="+mn-cs"/>
              </a:rPr>
              <a:t> </a:t>
            </a:r>
            <a:r>
              <a:rPr lang="en-US" dirty="0" err="1">
                <a:latin typeface="+mn-lt"/>
                <a:cs typeface="+mn-cs"/>
              </a:rPr>
              <a:t>instan</a:t>
            </a:r>
            <a:r>
              <a:rPr lang="en-US" dirty="0">
                <a:latin typeface="+mn-lt"/>
                <a:cs typeface="+mn-cs"/>
              </a:rPr>
              <a:t> </a:t>
            </a:r>
            <a:r>
              <a:rPr lang="en-US" dirty="0" err="1">
                <a:latin typeface="+mn-lt"/>
                <a:cs typeface="+mn-cs"/>
              </a:rPr>
              <a:t>dari</a:t>
            </a:r>
            <a:r>
              <a:rPr lang="en-US" dirty="0">
                <a:latin typeface="+mn-lt"/>
                <a:cs typeface="+mn-cs"/>
              </a:rPr>
              <a:t> </a:t>
            </a:r>
            <a:r>
              <a:rPr lang="en-US" dirty="0" err="1">
                <a:latin typeface="+mn-lt"/>
                <a:cs typeface="+mn-cs"/>
              </a:rPr>
              <a:t>sebuah</a:t>
            </a:r>
            <a:r>
              <a:rPr lang="en-US" dirty="0">
                <a:latin typeface="+mn-lt"/>
                <a:cs typeface="+mn-cs"/>
              </a:rPr>
              <a:t> </a:t>
            </a:r>
            <a:r>
              <a:rPr lang="en-US" dirty="0" err="1">
                <a:latin typeface="+mn-lt"/>
                <a:cs typeface="+mn-cs"/>
              </a:rPr>
              <a:t>kelas</a:t>
            </a:r>
            <a:r>
              <a:rPr lang="en-US" dirty="0">
                <a:latin typeface="+mn-lt"/>
                <a:cs typeface="+mn-cs"/>
              </a:rPr>
              <a:t> </a:t>
            </a:r>
            <a:r>
              <a:rPr lang="en-US" dirty="0" err="1">
                <a:latin typeface="+mn-lt"/>
                <a:cs typeface="+mn-cs"/>
              </a:rPr>
              <a:t>dan</a:t>
            </a:r>
            <a:r>
              <a:rPr lang="en-US" dirty="0">
                <a:latin typeface="+mn-lt"/>
                <a:cs typeface="+mn-cs"/>
              </a:rPr>
              <a:t> </a:t>
            </a:r>
            <a:r>
              <a:rPr lang="en-US" dirty="0" err="1">
                <a:latin typeface="+mn-lt"/>
                <a:cs typeface="+mn-cs"/>
              </a:rPr>
              <a:t>kelas</a:t>
            </a:r>
            <a:r>
              <a:rPr lang="en-US" dirty="0">
                <a:latin typeface="+mn-lt"/>
                <a:cs typeface="+mn-cs"/>
              </a:rPr>
              <a:t> </a:t>
            </a:r>
            <a:r>
              <a:rPr lang="en-US" dirty="0" err="1">
                <a:latin typeface="+mn-lt"/>
                <a:cs typeface="+mn-cs"/>
              </a:rPr>
              <a:t>merupakan</a:t>
            </a:r>
            <a:r>
              <a:rPr lang="en-US" dirty="0">
                <a:latin typeface="+mn-lt"/>
                <a:cs typeface="+mn-cs"/>
              </a:rPr>
              <a:t> </a:t>
            </a:r>
            <a:r>
              <a:rPr lang="en-US" dirty="0" err="1">
                <a:latin typeface="+mn-lt"/>
                <a:cs typeface="+mn-cs"/>
              </a:rPr>
              <a:t>salah</a:t>
            </a:r>
            <a:r>
              <a:rPr lang="en-US" dirty="0">
                <a:latin typeface="+mn-lt"/>
                <a:cs typeface="+mn-cs"/>
              </a:rPr>
              <a:t> </a:t>
            </a:r>
            <a:r>
              <a:rPr lang="en-US" dirty="0" err="1">
                <a:latin typeface="+mn-lt"/>
                <a:cs typeface="+mn-cs"/>
              </a:rPr>
              <a:t>satu</a:t>
            </a:r>
            <a:r>
              <a:rPr lang="en-US" dirty="0">
                <a:latin typeface="+mn-lt"/>
                <a:cs typeface="+mn-cs"/>
              </a:rPr>
              <a:t> </a:t>
            </a:r>
            <a:r>
              <a:rPr lang="en-US" dirty="0" err="1">
                <a:latin typeface="+mn-lt"/>
                <a:cs typeface="+mn-cs"/>
              </a:rPr>
              <a:t>dari</a:t>
            </a:r>
            <a:r>
              <a:rPr lang="en-US" dirty="0">
                <a:latin typeface="+mn-lt"/>
                <a:cs typeface="+mn-cs"/>
              </a:rPr>
              <a:t> </a:t>
            </a:r>
            <a:r>
              <a:rPr lang="en-US" dirty="0" err="1">
                <a:latin typeface="+mn-lt"/>
                <a:cs typeface="+mn-cs"/>
              </a:rPr>
              <a:t>kumpulan</a:t>
            </a:r>
            <a:r>
              <a:rPr lang="en-US" dirty="0">
                <a:latin typeface="+mn-lt"/>
                <a:cs typeface="+mn-cs"/>
              </a:rPr>
              <a:t> </a:t>
            </a:r>
            <a:r>
              <a:rPr lang="en-US" dirty="0" err="1">
                <a:latin typeface="+mn-lt"/>
                <a:cs typeface="+mn-cs"/>
              </a:rPr>
              <a:t>kelas</a:t>
            </a:r>
            <a:r>
              <a:rPr lang="en-US" dirty="0">
                <a:latin typeface="+mn-lt"/>
                <a:cs typeface="+mn-cs"/>
              </a:rPr>
              <a:t> yang </a:t>
            </a:r>
            <a:r>
              <a:rPr lang="en-US" dirty="0" err="1">
                <a:latin typeface="+mn-lt"/>
                <a:cs typeface="+mn-cs"/>
              </a:rPr>
              <a:t>saling</a:t>
            </a:r>
            <a:r>
              <a:rPr lang="en-US" dirty="0">
                <a:latin typeface="+mn-lt"/>
                <a:cs typeface="+mn-cs"/>
              </a:rPr>
              <a:t> </a:t>
            </a:r>
            <a:r>
              <a:rPr lang="en-US" dirty="0" err="1">
                <a:latin typeface="+mn-lt"/>
                <a:cs typeface="+mn-cs"/>
              </a:rPr>
              <a:t>berhubungan</a:t>
            </a:r>
            <a:r>
              <a:rPr lang="en-US" dirty="0">
                <a:latin typeface="+mn-lt"/>
                <a:cs typeface="+mn-cs"/>
              </a:rPr>
              <a:t> </a:t>
            </a:r>
            <a:r>
              <a:rPr lang="en-US" dirty="0" err="1">
                <a:latin typeface="+mn-lt"/>
                <a:cs typeface="+mn-cs"/>
              </a:rPr>
              <a:t>secara</a:t>
            </a:r>
            <a:r>
              <a:rPr lang="en-US" dirty="0">
                <a:latin typeface="+mn-lt"/>
                <a:cs typeface="+mn-cs"/>
              </a:rPr>
              <a:t> </a:t>
            </a:r>
            <a:r>
              <a:rPr lang="en-US" dirty="0" err="1">
                <a:latin typeface="+mn-lt"/>
                <a:cs typeface="+mn-cs"/>
              </a:rPr>
              <a:t>hirarki</a:t>
            </a:r>
            <a:r>
              <a:rPr lang="en-US" dirty="0">
                <a:latin typeface="+mn-lt"/>
                <a:cs typeface="+mn-cs"/>
              </a:rPr>
              <a:t> </a:t>
            </a:r>
            <a:r>
              <a:rPr lang="en-US" dirty="0" err="1">
                <a:latin typeface="+mn-lt"/>
                <a:cs typeface="+mn-cs"/>
              </a:rPr>
              <a:t>menggunakan</a:t>
            </a:r>
            <a:r>
              <a:rPr lang="en-US" dirty="0">
                <a:latin typeface="+mn-lt"/>
                <a:cs typeface="+mn-cs"/>
              </a:rPr>
              <a:t> inheritance relationship</a:t>
            </a:r>
          </a:p>
          <a:p>
            <a:pPr marL="285750" indent="-285750" algn="just" fontAlgn="auto">
              <a:spcBef>
                <a:spcPts val="0"/>
              </a:spcBef>
              <a:spcAft>
                <a:spcPts val="0"/>
              </a:spcAft>
              <a:buFont typeface="Arial" pitchFamily="34" charset="0"/>
              <a:buChar cha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PENDEKATAN PENGEMBANGAN </a:t>
            </a:r>
            <a:endParaRPr lang="en-US" dirty="0"/>
          </a:p>
        </p:txBody>
      </p:sp>
      <p:sp>
        <p:nvSpPr>
          <p:cNvPr id="66563" name="Rectangle 2"/>
          <p:cNvSpPr>
            <a:spLocks noChangeArrowheads="1"/>
          </p:cNvSpPr>
          <p:nvPr/>
        </p:nvSpPr>
        <p:spPr bwMode="auto">
          <a:xfrm>
            <a:off x="457200" y="1828800"/>
            <a:ext cx="8229600" cy="923925"/>
          </a:xfrm>
          <a:prstGeom prst="rect">
            <a:avLst/>
          </a:prstGeom>
          <a:noFill/>
          <a:ln w="9525">
            <a:noFill/>
            <a:miter lim="800000"/>
            <a:headEnd/>
            <a:tailEnd/>
          </a:ln>
        </p:spPr>
        <p:txBody>
          <a:bodyPr>
            <a:spAutoFit/>
          </a:bodyPr>
          <a:lstStyle/>
          <a:p>
            <a:pPr algn="just"/>
            <a:r>
              <a:rPr lang="en-US">
                <a:latin typeface="Calibri" pitchFamily="34" charset="0"/>
              </a:rPr>
              <a:t>Hubungan antara </a:t>
            </a:r>
            <a:r>
              <a:rPr lang="en-US" i="1">
                <a:latin typeface="Calibri" pitchFamily="34" charset="0"/>
              </a:rPr>
              <a:t>OOA, OOD</a:t>
            </a:r>
            <a:r>
              <a:rPr lang="en-US">
                <a:latin typeface="Calibri" pitchFamily="34" charset="0"/>
              </a:rPr>
              <a:t> dan </a:t>
            </a:r>
            <a:r>
              <a:rPr lang="en-US" i="1">
                <a:latin typeface="Calibri" pitchFamily="34" charset="0"/>
              </a:rPr>
              <a:t>OOP</a:t>
            </a:r>
            <a:r>
              <a:rPr lang="en-US">
                <a:latin typeface="Calibri" pitchFamily="34" charset="0"/>
              </a:rPr>
              <a:t> adalah: hasil pemodelan atau pengumpulan objek dari </a:t>
            </a:r>
            <a:r>
              <a:rPr lang="en-US" i="1">
                <a:latin typeface="Calibri" pitchFamily="34" charset="0"/>
              </a:rPr>
              <a:t>OOA</a:t>
            </a:r>
            <a:r>
              <a:rPr lang="en-US">
                <a:latin typeface="Calibri" pitchFamily="34" charset="0"/>
              </a:rPr>
              <a:t> akan digunakan oleh </a:t>
            </a:r>
            <a:r>
              <a:rPr lang="en-US" i="1">
                <a:latin typeface="Calibri" pitchFamily="34" charset="0"/>
              </a:rPr>
              <a:t>OOD</a:t>
            </a:r>
            <a:r>
              <a:rPr lang="en-US">
                <a:latin typeface="Calibri" pitchFamily="34" charset="0"/>
              </a:rPr>
              <a:t> dan hasil dari </a:t>
            </a:r>
            <a:r>
              <a:rPr lang="en-US" i="1">
                <a:latin typeface="Calibri" pitchFamily="34" charset="0"/>
              </a:rPr>
              <a:t>OOD</a:t>
            </a:r>
            <a:r>
              <a:rPr lang="en-US">
                <a:latin typeface="Calibri" pitchFamily="34" charset="0"/>
              </a:rPr>
              <a:t> akan digunakan sebagai </a:t>
            </a:r>
            <a:r>
              <a:rPr lang="en-US" i="1">
                <a:latin typeface="Calibri" pitchFamily="34" charset="0"/>
              </a:rPr>
              <a:t>blueprint</a:t>
            </a:r>
            <a:r>
              <a:rPr lang="en-US">
                <a:latin typeface="Calibri" pitchFamily="34" charset="0"/>
              </a:rPr>
              <a:t> untuk membangun sistem dengan menggunakan </a:t>
            </a:r>
            <a:r>
              <a:rPr lang="en-US" i="1">
                <a:latin typeface="Calibri" pitchFamily="34" charset="0"/>
              </a:rPr>
              <a:t>OOP</a:t>
            </a:r>
            <a:r>
              <a:rPr lang="en-US">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2800" smtClean="0">
                <a:latin typeface="Arial" charset="0"/>
              </a:rPr>
              <a:t>Metodologi dan Strategi Pengembangan Sistem</a:t>
            </a:r>
            <a:r>
              <a:rPr lang="en-US" smtClean="0"/>
              <a:t> </a:t>
            </a:r>
          </a:p>
        </p:txBody>
      </p:sp>
      <p:graphicFrame>
        <p:nvGraphicFramePr>
          <p:cNvPr id="2050" name="Object 16"/>
          <p:cNvGraphicFramePr>
            <a:graphicFrameLocks noGrp="1" noChangeAspect="1"/>
          </p:cNvGraphicFramePr>
          <p:nvPr>
            <p:ph idx="1"/>
          </p:nvPr>
        </p:nvGraphicFramePr>
        <p:xfrm>
          <a:off x="1905000" y="1981200"/>
          <a:ext cx="5715000" cy="4435475"/>
        </p:xfrm>
        <a:graphic>
          <a:graphicData uri="http://schemas.openxmlformats.org/presentationml/2006/ole">
            <p:oleObj spid="_x0000_s2050" name="Visio" r:id="rId3" imgW="3445431" imgH="5440204"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Strategi Metodologis </a:t>
            </a:r>
          </a:p>
        </p:txBody>
      </p:sp>
      <p:sp>
        <p:nvSpPr>
          <p:cNvPr id="67587" name="Rectangle 3"/>
          <p:cNvSpPr>
            <a:spLocks noGrp="1" noChangeArrowheads="1"/>
          </p:cNvSpPr>
          <p:nvPr>
            <p:ph type="body" idx="1"/>
          </p:nvPr>
        </p:nvSpPr>
        <p:spPr/>
        <p:txBody>
          <a:bodyPr/>
          <a:lstStyle/>
          <a:p>
            <a:pPr eaLnBrk="1" hangingPunct="1"/>
            <a:r>
              <a:rPr lang="en-US" sz="1400" smtClean="0">
                <a:latin typeface="Arial" charset="0"/>
              </a:rPr>
              <a:t>Metodologi dan rute  dapat mendukung opsi apakah membangun solusi perangkat lunak sendiri atau membeli perangkat lunak komersial dari vendor perangkat lunak</a:t>
            </a:r>
          </a:p>
          <a:p>
            <a:pPr eaLnBrk="1" hangingPunct="1"/>
            <a:r>
              <a:rPr lang="en-US" sz="1400" smtClean="0">
                <a:latin typeface="Arial" charset="0"/>
              </a:rPr>
              <a:t>Metodologi mungkin sangat presfektif ( Sentuhlah semua dasar: Ikutilah semua aturan “) atau relatif adaptif  (‘Ubahlah seperlunya dalam garis pedoman tertentu </a:t>
            </a:r>
          </a:p>
          <a:p>
            <a:pPr eaLnBrk="1" hangingPunct="1">
              <a:lnSpc>
                <a:spcPct val="85000"/>
              </a:lnSpc>
            </a:pPr>
            <a:r>
              <a:rPr lang="en-US" sz="1400" smtClean="0">
                <a:latin typeface="Arial" charset="0"/>
              </a:rPr>
              <a:t>Metodologi dapat di karakteristikan sebagai model driven (Buatlah Gambar sistem “) atau Product driven (“bagunlah produk dan lihat bagaimana para pengguna bereaksi)</a:t>
            </a:r>
          </a:p>
          <a:p>
            <a:pPr eaLnBrk="1" hangingPunct="1">
              <a:lnSpc>
                <a:spcPct val="85000"/>
              </a:lnSpc>
            </a:pPr>
            <a:r>
              <a:rPr lang="en-US" sz="1400" smtClean="0">
                <a:latin typeface="Arial" charset="0"/>
              </a:rPr>
              <a:t>Metodologi-metodologi model driven dengan cepat bergerak ke fokus pada teknologi berorientasi objek yang digunakan untuk mengkonstruksi sistem saat ini</a:t>
            </a:r>
          </a:p>
          <a:p>
            <a:pPr eaLnBrk="1" hangingPunct="1">
              <a:lnSpc>
                <a:spcPct val="85000"/>
              </a:lnSpc>
            </a:pPr>
            <a:r>
              <a:rPr lang="en-US" sz="1400" smtClean="0">
                <a:latin typeface="Arial" charset="0"/>
              </a:rPr>
              <a:t>Pendekatan Produk driven cendrung menekankan baik prototyping cepat atau menuliskan kode program secepat mungkin ( extreme Programming/Pemrograman ekstrem)</a:t>
            </a:r>
          </a:p>
          <a:p>
            <a:pPr eaLnBrk="1" hangingPunct="1">
              <a:lnSpc>
                <a:spcPct val="85000"/>
              </a:lnSpc>
            </a:pPr>
            <a:r>
              <a:rPr lang="en-US" sz="1400" smtClean="0">
                <a:latin typeface="Arial" charset="0"/>
              </a:rPr>
              <a:t>Metode Cerdas (Agile Method), Metode yang berisi peralatan dan teknik-teknik semua metodologi </a:t>
            </a:r>
          </a:p>
          <a:p>
            <a:pPr eaLnBrk="1" hangingPunct="1">
              <a:lnSpc>
                <a:spcPct val="85000"/>
              </a:lnSpc>
            </a:pPr>
            <a:endParaRPr lang="en-US" sz="1400"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Alternatif Membangun Sistem </a:t>
            </a:r>
          </a:p>
        </p:txBody>
      </p:sp>
      <p:sp>
        <p:nvSpPr>
          <p:cNvPr id="68611" name="Rectangle 3"/>
          <p:cNvSpPr>
            <a:spLocks noGrp="1" noChangeArrowheads="1"/>
          </p:cNvSpPr>
          <p:nvPr>
            <p:ph type="body" idx="1"/>
          </p:nvPr>
        </p:nvSpPr>
        <p:spPr>
          <a:xfrm>
            <a:off x="1182688" y="2017713"/>
            <a:ext cx="7772400" cy="5299075"/>
          </a:xfrm>
        </p:spPr>
        <p:txBody>
          <a:bodyPr/>
          <a:lstStyle/>
          <a:p>
            <a:pPr eaLnBrk="1" hangingPunct="1">
              <a:lnSpc>
                <a:spcPct val="85000"/>
              </a:lnSpc>
            </a:pPr>
            <a:r>
              <a:rPr lang="en-US" sz="1800" smtClean="0">
                <a:latin typeface="Arial" charset="0"/>
              </a:rPr>
              <a:t>Model Driven Development</a:t>
            </a:r>
            <a:r>
              <a:rPr lang="en-US" sz="1600" smtClean="0"/>
              <a:t> </a:t>
            </a:r>
            <a:br>
              <a:rPr lang="en-US" sz="1600" smtClean="0"/>
            </a:br>
            <a:r>
              <a:rPr lang="en-US" sz="1200" smtClean="0">
                <a:latin typeface="Arial" charset="0"/>
              </a:rPr>
              <a:t>Sebuah strategi pengembangan sistem yang menekankan pembuatan gambar model-model sistem untuk membantu visualisasi dan analisis dan mendesain sistem informasi</a:t>
            </a:r>
            <a:r>
              <a:rPr lang="en-US" sz="1400" smtClean="0">
                <a:latin typeface="Arial" charset="0"/>
              </a:rPr>
              <a:t> </a:t>
            </a:r>
          </a:p>
          <a:p>
            <a:pPr eaLnBrk="1" hangingPunct="1">
              <a:lnSpc>
                <a:spcPct val="85000"/>
              </a:lnSpc>
            </a:pPr>
            <a:r>
              <a:rPr lang="en-US" sz="1800" smtClean="0">
                <a:latin typeface="Arial" charset="0"/>
              </a:rPr>
              <a:t>Process Modeling</a:t>
            </a:r>
          </a:p>
          <a:p>
            <a:pPr eaLnBrk="1" hangingPunct="1">
              <a:lnSpc>
                <a:spcPct val="85000"/>
              </a:lnSpc>
              <a:buFont typeface="Wingdings" pitchFamily="2" charset="2"/>
              <a:buNone/>
            </a:pPr>
            <a:r>
              <a:rPr lang="en-US" sz="600" smtClean="0">
                <a:latin typeface="Arial" charset="0"/>
              </a:rPr>
              <a:t>                </a:t>
            </a:r>
            <a:r>
              <a:rPr lang="en-US" sz="1200" smtClean="0">
                <a:latin typeface="Arial" charset="0"/>
              </a:rPr>
              <a:t>Sebuah teknik berpusat pada proses yang di populerkan oleh metodologi analisis dan desain terstruktur (structured analysis and desain) yang menggunakan model-model persyaratan proses bisnis untuk memperoleh desain perangkat lunak efektif untuk sebuah sistem. </a:t>
            </a:r>
          </a:p>
          <a:p>
            <a:pPr eaLnBrk="1" hangingPunct="1">
              <a:lnSpc>
                <a:spcPct val="85000"/>
              </a:lnSpc>
            </a:pPr>
            <a:r>
              <a:rPr lang="en-US" sz="1800" smtClean="0">
                <a:latin typeface="Arial" charset="0"/>
              </a:rPr>
              <a:t>Data Modeling </a:t>
            </a:r>
          </a:p>
          <a:p>
            <a:pPr eaLnBrk="1" hangingPunct="1">
              <a:lnSpc>
                <a:spcPct val="85000"/>
              </a:lnSpc>
              <a:buFont typeface="Wingdings" pitchFamily="2" charset="2"/>
              <a:buNone/>
            </a:pPr>
            <a:r>
              <a:rPr lang="en-US" sz="600" smtClean="0">
                <a:latin typeface="Arial" charset="0"/>
              </a:rPr>
              <a:t>                </a:t>
            </a:r>
            <a:r>
              <a:rPr lang="en-US" sz="1200" smtClean="0">
                <a:latin typeface="Arial" charset="0"/>
              </a:rPr>
              <a:t>Sebuah teknik berpusat pada data yang digunakan untuk memodelkan persyaratan-persyaratan data bisnis dan mendesain sistem-sitem database yang memenuhi persyaratan tersebut.Model-model data yang sering disebut adalah entity relationship diagram.  </a:t>
            </a:r>
          </a:p>
          <a:p>
            <a:pPr eaLnBrk="1" hangingPunct="1">
              <a:lnSpc>
                <a:spcPct val="85000"/>
              </a:lnSpc>
            </a:pPr>
            <a:r>
              <a:rPr lang="en-US" sz="1800" smtClean="0">
                <a:latin typeface="Arial" charset="0"/>
              </a:rPr>
              <a:t>Object Modeling </a:t>
            </a:r>
          </a:p>
          <a:p>
            <a:pPr eaLnBrk="1" hangingPunct="1">
              <a:lnSpc>
                <a:spcPct val="85000"/>
              </a:lnSpc>
              <a:buFont typeface="Wingdings" pitchFamily="2" charset="2"/>
              <a:buNone/>
            </a:pPr>
            <a:r>
              <a:rPr lang="en-US" sz="1200" smtClean="0">
                <a:latin typeface="Arial" charset="0"/>
              </a:rPr>
              <a:t>	Sebuah teknik yang mencoba untuk menyatukan data dan proses ke dalam konsepsi tunggal yang disebut objcet.Model-model objek adalah diagram-diagram yang mendokumentasikan sebuah sistem dalam artian objek-objek dan interaksi –interaksi mereka</a:t>
            </a:r>
          </a:p>
          <a:p>
            <a:pPr eaLnBrk="1" hangingPunct="1">
              <a:lnSpc>
                <a:spcPct val="85000"/>
              </a:lnSpc>
            </a:pPr>
            <a:r>
              <a:rPr lang="en-US" sz="1800" smtClean="0">
                <a:latin typeface="Arial" charset="0"/>
              </a:rPr>
              <a:t>Rapid Application Development </a:t>
            </a:r>
          </a:p>
          <a:p>
            <a:pPr eaLnBrk="1" hangingPunct="1">
              <a:lnSpc>
                <a:spcPct val="85000"/>
              </a:lnSpc>
              <a:buFont typeface="Wingdings" pitchFamily="2" charset="2"/>
              <a:buNone/>
            </a:pPr>
            <a:r>
              <a:rPr lang="en-US" sz="1200" smtClean="0">
                <a:latin typeface="Arial" charset="0"/>
              </a:rPr>
              <a:t>	Sebuah strategi pengembangan sistem yang menekankan kecepatan pengembangan melalui keterlibatan pengguna yang ekstensif dalam konstruksi cepat.</a:t>
            </a:r>
          </a:p>
          <a:p>
            <a:pPr eaLnBrk="1" hangingPunct="1">
              <a:lnSpc>
                <a:spcPct val="85000"/>
              </a:lnSpc>
            </a:pPr>
            <a:r>
              <a:rPr lang="en-US" sz="1800" smtClean="0">
                <a:latin typeface="Arial" charset="0"/>
              </a:rPr>
              <a:t>Prototype </a:t>
            </a:r>
          </a:p>
          <a:p>
            <a:pPr eaLnBrk="1" hangingPunct="1">
              <a:lnSpc>
                <a:spcPct val="85000"/>
              </a:lnSpc>
              <a:buFont typeface="Wingdings" pitchFamily="2" charset="2"/>
              <a:buNone/>
            </a:pPr>
            <a:r>
              <a:rPr lang="en-US" sz="1200" smtClean="0">
                <a:latin typeface="Arial" charset="0"/>
              </a:rPr>
              <a:t>	Sebuah model skala kecil , representatif atau model bekerja dari persyaratan pengguna atau desain yang diusulkan untuk sebuah sistem informasi </a:t>
            </a:r>
          </a:p>
          <a:p>
            <a:pPr eaLnBrk="1" hangingPunct="1">
              <a:lnSpc>
                <a:spcPct val="90000"/>
              </a:lnSpc>
              <a:buFont typeface="Wingdings" pitchFamily="2" charset="2"/>
              <a:buNone/>
            </a:pPr>
            <a:endParaRPr lang="en-US" sz="1200" smtClean="0">
              <a:latin typeface="Arial" charset="0"/>
            </a:endParaRPr>
          </a:p>
          <a:p>
            <a:pPr eaLnBrk="1" hangingPunct="1">
              <a:lnSpc>
                <a:spcPct val="90000"/>
              </a:lnSpc>
              <a:buFont typeface="Wingdings" pitchFamily="2" charset="2"/>
              <a:buNone/>
            </a:pPr>
            <a:endParaRPr lang="en-US" sz="700" smtClean="0">
              <a:latin typeface="Arial" charset="0"/>
            </a:endParaRPr>
          </a:p>
          <a:p>
            <a:pPr eaLnBrk="1" hangingPunct="1">
              <a:lnSpc>
                <a:spcPct val="90000"/>
              </a:lnSpc>
              <a:buFont typeface="Wingdings" pitchFamily="2" charset="2"/>
              <a:buNone/>
            </a:pPr>
            <a:r>
              <a:rPr lang="en-US" sz="1200" smtClean="0">
                <a:latin typeface="Arial" charset="0"/>
              </a:rPr>
              <a:t> </a:t>
            </a:r>
          </a:p>
          <a:p>
            <a:pPr eaLnBrk="1" hangingPunct="1">
              <a:lnSpc>
                <a:spcPct val="80000"/>
              </a:lnSpc>
            </a:pPr>
            <a:endParaRPr lang="en-US" sz="1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2800" smtClean="0"/>
              <a:t>Alternatif Membeli Sistem serta peralatan dan teknologi terotomatisasi</a:t>
            </a:r>
          </a:p>
        </p:txBody>
      </p:sp>
      <p:sp>
        <p:nvSpPr>
          <p:cNvPr id="69635" name="Rectangle 3"/>
          <p:cNvSpPr>
            <a:spLocks noGrp="1" noChangeArrowheads="1"/>
          </p:cNvSpPr>
          <p:nvPr>
            <p:ph type="body" idx="1"/>
          </p:nvPr>
        </p:nvSpPr>
        <p:spPr/>
        <p:txBody>
          <a:bodyPr/>
          <a:lstStyle/>
          <a:p>
            <a:pPr eaLnBrk="1" hangingPunct="1"/>
            <a:r>
              <a:rPr lang="en-US" sz="1600" b="1" smtClean="0">
                <a:latin typeface="Arial" charset="0"/>
              </a:rPr>
              <a:t>Comercial Application Package</a:t>
            </a:r>
          </a:p>
          <a:p>
            <a:pPr eaLnBrk="1" hangingPunct="1">
              <a:lnSpc>
                <a:spcPct val="85000"/>
              </a:lnSpc>
              <a:buFont typeface="Wingdings" pitchFamily="2" charset="2"/>
              <a:buNone/>
            </a:pPr>
            <a:r>
              <a:rPr lang="en-US" sz="1000" smtClean="0"/>
              <a:t>         </a:t>
            </a:r>
            <a:r>
              <a:rPr lang="en-US" sz="1400" smtClean="0">
                <a:latin typeface="Arial" charset="0"/>
              </a:rPr>
              <a:t>Untuk banyak aplikasi inti sumber daya manusia, finansial, usaha perolehan (Procurement),manufacturing, distribusi, pembelian sistem mungkin lebih kompetitif (contohnya : enterprise resource planning (ERP) yang memuat semua aplikasi sistem informasi inti untuk keseluruhan bisnis contohnya produk SAP </a:t>
            </a:r>
          </a:p>
          <a:p>
            <a:pPr eaLnBrk="1" hangingPunct="1">
              <a:lnSpc>
                <a:spcPct val="85000"/>
              </a:lnSpc>
              <a:buFont typeface="Wingdings" pitchFamily="2" charset="2"/>
              <a:buNone/>
            </a:pPr>
            <a:endParaRPr lang="en-US" sz="1400" smtClean="0">
              <a:latin typeface="Arial" charset="0"/>
            </a:endParaRPr>
          </a:p>
          <a:p>
            <a:pPr eaLnBrk="1" hangingPunct="1">
              <a:lnSpc>
                <a:spcPct val="85000"/>
              </a:lnSpc>
            </a:pPr>
            <a:r>
              <a:rPr lang="en-US" sz="1600" b="1" smtClean="0">
                <a:latin typeface="Arial" charset="0"/>
              </a:rPr>
              <a:t>Computer –Assisted Systems Engineering (CASE)</a:t>
            </a:r>
          </a:p>
          <a:p>
            <a:pPr eaLnBrk="1" hangingPunct="1">
              <a:lnSpc>
                <a:spcPct val="85000"/>
              </a:lnSpc>
              <a:buFont typeface="Wingdings" pitchFamily="2" charset="2"/>
              <a:buNone/>
            </a:pPr>
            <a:r>
              <a:rPr lang="en-US" sz="1000" smtClean="0"/>
              <a:t>         </a:t>
            </a:r>
            <a:r>
              <a:rPr lang="en-US" sz="1400" smtClean="0">
                <a:latin typeface="Arial" charset="0"/>
              </a:rPr>
              <a:t>Pengunaan peralatan perangkat lunak terotomatisasi yang mendukung pembuatan gambar dan analisis model-model sistem , dan spesifikasi-spesifikasi yang berhubungan. Contoh peralatan oracle Designer 2000, Relational Rose. </a:t>
            </a:r>
          </a:p>
          <a:p>
            <a:pPr eaLnBrk="1" hangingPunct="1">
              <a:lnSpc>
                <a:spcPct val="85000"/>
              </a:lnSpc>
              <a:buFont typeface="Wingdings" pitchFamily="2" charset="2"/>
              <a:buNone/>
            </a:pPr>
            <a:r>
              <a:rPr lang="en-US" sz="1400" smtClean="0">
                <a:latin typeface="Arial" charset="0"/>
              </a:rPr>
              <a:t>	</a:t>
            </a:r>
          </a:p>
          <a:p>
            <a:pPr eaLnBrk="1" hangingPunct="1">
              <a:lnSpc>
                <a:spcPct val="85000"/>
              </a:lnSpc>
            </a:pPr>
            <a:r>
              <a:rPr lang="en-US" sz="1600" b="1" smtClean="0">
                <a:latin typeface="Arial" charset="0"/>
              </a:rPr>
              <a:t>Application Development environment (ADE) </a:t>
            </a:r>
          </a:p>
          <a:p>
            <a:pPr eaLnBrk="1" hangingPunct="1">
              <a:lnSpc>
                <a:spcPct val="85000"/>
              </a:lnSpc>
              <a:buFont typeface="Wingdings" pitchFamily="2" charset="2"/>
              <a:buNone/>
            </a:pPr>
            <a:r>
              <a:rPr lang="en-US" sz="1600" smtClean="0">
                <a:latin typeface="Arial" charset="0"/>
              </a:rPr>
              <a:t>	Peralatan pengembangan perangkat lunak terintergrasi yang menyediakan semua fasilitas yang diperlukan untuk mengembangkan perangkat lunak aplikasi baru dengan kecepatan dan kualitas maksimal.</a:t>
            </a:r>
          </a:p>
          <a:p>
            <a:pPr eaLnBrk="1" hangingPunct="1">
              <a:lnSpc>
                <a:spcPct val="85000"/>
              </a:lnSpc>
              <a:buFont typeface="Wingdings" pitchFamily="2" charset="2"/>
              <a:buNone/>
            </a:pPr>
            <a:r>
              <a:rPr lang="en-US" sz="1600" smtClean="0">
                <a:latin typeface="Arial" charset="0"/>
              </a:rPr>
              <a:t>		</a:t>
            </a:r>
          </a:p>
          <a:p>
            <a:pPr eaLnBrk="1" hangingPunct="1">
              <a:lnSpc>
                <a:spcPct val="85000"/>
              </a:lnSpc>
              <a:buFont typeface="Wingdings" pitchFamily="2" charset="2"/>
              <a:buNone/>
            </a:pPr>
            <a:r>
              <a:rPr lang="en-US" sz="280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whi74173_0309L"/>
          <p:cNvPicPr>
            <a:picLocks noChangeAspect="1" noChangeArrowheads="1"/>
          </p:cNvPicPr>
          <p:nvPr/>
        </p:nvPicPr>
        <p:blipFill>
          <a:blip r:embed="rId2"/>
          <a:srcRect/>
          <a:stretch>
            <a:fillRect/>
          </a:stretch>
        </p:blipFill>
        <p:spPr bwMode="auto">
          <a:xfrm>
            <a:off x="0" y="342900"/>
            <a:ext cx="8686800" cy="6515100"/>
          </a:xfrm>
          <a:prstGeom prst="rect">
            <a:avLst/>
          </a:prstGeom>
          <a:noFill/>
          <a:ln w="9525">
            <a:noFill/>
            <a:miter lim="800000"/>
            <a:headEnd/>
            <a:tailEnd/>
          </a:ln>
        </p:spPr>
      </p:pic>
      <p:sp>
        <p:nvSpPr>
          <p:cNvPr id="70659" name="Text Box 3"/>
          <p:cNvSpPr txBox="1">
            <a:spLocks noChangeArrowheads="1"/>
          </p:cNvSpPr>
          <p:nvPr/>
        </p:nvSpPr>
        <p:spPr bwMode="auto">
          <a:xfrm>
            <a:off x="2514600" y="0"/>
            <a:ext cx="4521200" cy="457200"/>
          </a:xfrm>
          <a:prstGeom prst="rect">
            <a:avLst/>
          </a:prstGeom>
          <a:noFill/>
          <a:ln w="9525">
            <a:noFill/>
            <a:miter lim="800000"/>
            <a:headEnd/>
            <a:tailEnd/>
          </a:ln>
        </p:spPr>
        <p:txBody>
          <a:bodyPr wrap="none">
            <a:spAutoFit/>
          </a:bodyPr>
          <a:lstStyle/>
          <a:p>
            <a:r>
              <a:rPr lang="en-US" sz="2400">
                <a:solidFill>
                  <a:srgbClr val="545472"/>
                </a:solidFill>
                <a:latin typeface="Times New Roman" pitchFamily="18" charset="0"/>
              </a:rPr>
              <a:t>Model driven development strategy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whi74173_0310L"/>
          <p:cNvPicPr>
            <a:picLocks noChangeAspect="1" noChangeArrowheads="1"/>
          </p:cNvPicPr>
          <p:nvPr/>
        </p:nvPicPr>
        <p:blipFill>
          <a:blip r:embed="rId2"/>
          <a:srcRect/>
          <a:stretch>
            <a:fillRect/>
          </a:stretch>
        </p:blipFill>
        <p:spPr bwMode="auto">
          <a:xfrm>
            <a:off x="0" y="533400"/>
            <a:ext cx="8915400" cy="6324600"/>
          </a:xfrm>
          <a:prstGeom prst="rect">
            <a:avLst/>
          </a:prstGeom>
          <a:noFill/>
          <a:ln w="9525">
            <a:noFill/>
            <a:miter lim="800000"/>
            <a:headEnd/>
            <a:tailEnd/>
          </a:ln>
        </p:spPr>
      </p:pic>
      <p:sp>
        <p:nvSpPr>
          <p:cNvPr id="71683" name="Text Box 3"/>
          <p:cNvSpPr txBox="1">
            <a:spLocks noChangeArrowheads="1"/>
          </p:cNvSpPr>
          <p:nvPr/>
        </p:nvSpPr>
        <p:spPr bwMode="auto">
          <a:xfrm>
            <a:off x="1279525" y="-34925"/>
            <a:ext cx="184150" cy="457200"/>
          </a:xfrm>
          <a:prstGeom prst="rect">
            <a:avLst/>
          </a:prstGeom>
          <a:noFill/>
          <a:ln w="9525">
            <a:noFill/>
            <a:miter lim="800000"/>
            <a:headEnd/>
            <a:tailEnd/>
          </a:ln>
        </p:spPr>
        <p:txBody>
          <a:bodyPr wrap="none">
            <a:spAutoFit/>
          </a:bodyPr>
          <a:lstStyle/>
          <a:p>
            <a:endParaRPr lang="en-US" sz="2400">
              <a:solidFill>
                <a:srgbClr val="545472"/>
              </a:solidFill>
              <a:latin typeface="Times New Roman" pitchFamily="18" charset="0"/>
            </a:endParaRPr>
          </a:p>
        </p:txBody>
      </p:sp>
      <p:sp>
        <p:nvSpPr>
          <p:cNvPr id="71684" name="Text Box 4"/>
          <p:cNvSpPr txBox="1">
            <a:spLocks noChangeArrowheads="1"/>
          </p:cNvSpPr>
          <p:nvPr/>
        </p:nvSpPr>
        <p:spPr bwMode="auto">
          <a:xfrm>
            <a:off x="2514600" y="0"/>
            <a:ext cx="3584575" cy="457200"/>
          </a:xfrm>
          <a:prstGeom prst="rect">
            <a:avLst/>
          </a:prstGeom>
          <a:noFill/>
          <a:ln w="9525">
            <a:noFill/>
            <a:miter lim="800000"/>
            <a:headEnd/>
            <a:tailEnd/>
          </a:ln>
        </p:spPr>
        <p:txBody>
          <a:bodyPr wrap="none">
            <a:spAutoFit/>
          </a:bodyPr>
          <a:lstStyle/>
          <a:p>
            <a:r>
              <a:rPr lang="en-US" sz="2400">
                <a:solidFill>
                  <a:srgbClr val="545472"/>
                </a:solidFill>
                <a:latin typeface="Times New Roman" pitchFamily="18" charset="0"/>
              </a:rPr>
              <a:t>RAD Development strategy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228600" y="914400"/>
            <a:ext cx="8458200" cy="2308225"/>
          </a:xfrm>
          <a:prstGeom prst="rect">
            <a:avLst/>
          </a:prstGeom>
          <a:noFill/>
          <a:ln w="9525">
            <a:noFill/>
            <a:miter lim="800000"/>
            <a:headEnd/>
            <a:tailEnd/>
          </a:ln>
        </p:spPr>
        <p:txBody>
          <a:bodyPr>
            <a:spAutoFit/>
          </a:bodyPr>
          <a:lstStyle/>
          <a:p>
            <a:endParaRPr lang="en-US"/>
          </a:p>
          <a:p>
            <a:pPr algn="ctr"/>
            <a:r>
              <a:rPr lang="en-US" b="1"/>
              <a:t>LATIHAN </a:t>
            </a:r>
          </a:p>
          <a:p>
            <a:pPr algn="ctr"/>
            <a:endParaRPr lang="en-US" b="1"/>
          </a:p>
          <a:p>
            <a:r>
              <a:rPr lang="en-US"/>
              <a:t>Asumsikan anda diberi sebuah tugas pemrograman yang mensyaratkan anda untuk membuat beberapa modifikasi pada sebuah program komputer.Jelaskan pendekatan pengembangan sistem yang akan anda gunakan  untuk memecahkan masalah tersebut ?</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SIKLUS HIDUP SISTEM </a:t>
            </a:r>
          </a:p>
        </p:txBody>
      </p:sp>
      <p:sp>
        <p:nvSpPr>
          <p:cNvPr id="1028" name="Rectangle 3"/>
          <p:cNvSpPr>
            <a:spLocks noGrp="1" noChangeArrowheads="1"/>
          </p:cNvSpPr>
          <p:nvPr>
            <p:ph type="body" sz="half" idx="1"/>
          </p:nvPr>
        </p:nvSpPr>
        <p:spPr>
          <a:xfrm>
            <a:off x="1182688" y="2017713"/>
            <a:ext cx="6845300" cy="4114800"/>
          </a:xfrm>
        </p:spPr>
        <p:txBody>
          <a:bodyPr/>
          <a:lstStyle/>
          <a:p>
            <a:pPr eaLnBrk="1" hangingPunct="1">
              <a:buFont typeface="Wingdings" pitchFamily="2" charset="2"/>
              <a:buNone/>
            </a:pPr>
            <a:r>
              <a:rPr lang="en-US" sz="1400" smtClean="0">
                <a:latin typeface="Arial" charset="0"/>
              </a:rPr>
              <a:t>	</a:t>
            </a:r>
          </a:p>
        </p:txBody>
      </p:sp>
      <p:graphicFrame>
        <p:nvGraphicFramePr>
          <p:cNvPr id="1026" name="Object 16"/>
          <p:cNvGraphicFramePr>
            <a:graphicFrameLocks noGrp="1" noChangeAspect="1"/>
          </p:cNvGraphicFramePr>
          <p:nvPr>
            <p:ph sz="half" idx="2"/>
          </p:nvPr>
        </p:nvGraphicFramePr>
        <p:xfrm>
          <a:off x="3059113" y="3987800"/>
          <a:ext cx="4176712" cy="2565400"/>
        </p:xfrm>
        <a:graphic>
          <a:graphicData uri="http://schemas.openxmlformats.org/presentationml/2006/ole">
            <p:oleObj spid="_x0000_s1026" name="Visio" r:id="rId3" imgW="2707005" imgH="1867989" progId="">
              <p:embed/>
            </p:oleObj>
          </a:graphicData>
        </a:graphic>
      </p:graphicFrame>
      <p:sp>
        <p:nvSpPr>
          <p:cNvPr id="1029" name="Rectangle 14"/>
          <p:cNvSpPr>
            <a:spLocks noChangeArrowheads="1"/>
          </p:cNvSpPr>
          <p:nvPr/>
        </p:nvSpPr>
        <p:spPr bwMode="auto">
          <a:xfrm>
            <a:off x="1116013" y="1844675"/>
            <a:ext cx="6913562" cy="2100263"/>
          </a:xfrm>
          <a:prstGeom prst="rect">
            <a:avLst/>
          </a:prstGeom>
          <a:noFill/>
          <a:ln w="9525">
            <a:noFill/>
            <a:miter lim="800000"/>
            <a:headEnd/>
            <a:tailEnd/>
          </a:ln>
        </p:spPr>
        <p:txBody>
          <a:bodyPr>
            <a:spAutoFit/>
          </a:bodyPr>
          <a:lstStyle/>
          <a:p>
            <a:pPr eaLnBrk="0" hangingPunct="0"/>
            <a:r>
              <a:rPr lang="en-US" sz="1200">
                <a:solidFill>
                  <a:srgbClr val="000000"/>
                </a:solidFill>
              </a:rPr>
              <a:t>Proses Pengembangan sistem berasal dari system life cycle/siklus hidup sistem.       Siklus hidup sistem terjadi begitu saja  </a:t>
            </a:r>
          </a:p>
          <a:p>
            <a:pPr eaLnBrk="0" hangingPunct="0"/>
            <a:endParaRPr lang="en-US" sz="1200">
              <a:solidFill>
                <a:srgbClr val="000000"/>
              </a:solidFill>
            </a:endParaRPr>
          </a:p>
          <a:p>
            <a:pPr eaLnBrk="0" hangingPunct="0"/>
            <a:r>
              <a:rPr lang="en-US" sz="1200">
                <a:solidFill>
                  <a:srgbClr val="000000"/>
                </a:solidFill>
              </a:rPr>
              <a:t>System Life cycle  adalah pemfaktoran umur hidup sebuah sistem informasi ke dalam dua tahap (1) pengembangan sistem dan (2) Operasi dan perawatan sistem – pertama anda membangunnya , kemudian anda menggunakan dan merawatnya . Pada akhirnya, anda kembali ke pengembangan ulang sebuh sistem baru </a:t>
            </a:r>
          </a:p>
          <a:p>
            <a:pPr eaLnBrk="0" hangingPunct="0"/>
            <a:endParaRPr lang="en-US" sz="1200">
              <a:solidFill>
                <a:srgbClr val="000000"/>
              </a:solidFill>
            </a:endParaRPr>
          </a:p>
          <a:p>
            <a:pPr eaLnBrk="0" hangingPunct="0"/>
            <a:r>
              <a:rPr lang="en-US" sz="1200">
                <a:solidFill>
                  <a:srgbClr val="000000"/>
                </a:solidFill>
              </a:rPr>
              <a:t>System Development Methodology  / metodologi pengembangan sistem , mengeksekusi tahap pengembangan sistem siklus hidup sistem . </a:t>
            </a:r>
          </a:p>
          <a:p>
            <a:pPr eaLnBrk="0" hangingPunct="0"/>
            <a:endParaRPr lang="en-US"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Pendekatan</a:t>
            </a:r>
            <a:r>
              <a:rPr lang="en-US" dirty="0" smtClean="0"/>
              <a:t> </a:t>
            </a:r>
            <a:r>
              <a:rPr lang="en-US" dirty="0" err="1" smtClean="0"/>
              <a:t>Pengembangan</a:t>
            </a:r>
            <a:r>
              <a:rPr lang="en-US" dirty="0" smtClean="0"/>
              <a:t> </a:t>
            </a:r>
            <a:r>
              <a:rPr lang="en-US" dirty="0" err="1" smtClean="0"/>
              <a:t>Sistem</a:t>
            </a:r>
            <a:r>
              <a:rPr lang="en-US" dirty="0" smtClean="0"/>
              <a:t> </a:t>
            </a:r>
            <a:endParaRPr lang="en-US" dirty="0"/>
          </a:p>
        </p:txBody>
      </p:sp>
      <p:sp>
        <p:nvSpPr>
          <p:cNvPr id="57347" name="Content Placeholder 2"/>
          <p:cNvSpPr>
            <a:spLocks noGrp="1"/>
          </p:cNvSpPr>
          <p:nvPr>
            <p:ph idx="1"/>
          </p:nvPr>
        </p:nvSpPr>
        <p:spPr/>
        <p:txBody>
          <a:bodyPr/>
          <a:lstStyle/>
          <a:p>
            <a:pPr marL="0" indent="0" algn="just" eaLnBrk="1" hangingPunct="1">
              <a:buFont typeface="Arial" charset="0"/>
              <a:buNone/>
            </a:pPr>
            <a:r>
              <a:rPr lang="en-US" sz="2000" smtClean="0"/>
              <a:t>Dalam pengembangan sebuah sistem, kita mengenal konsep SDLC (system development life cycle). Secara global definisi SDLC dapat dikatakan sebagai suatu proses berkesinambungan untuk menciptakan atau merubah sebuah sistem, merupakan sebuah model atau metodologi yang digunakan untuk melakukan pengembangan sistem</a:t>
            </a:r>
          </a:p>
          <a:p>
            <a:pPr marL="0" indent="0" algn="just" eaLnBrk="1" hangingPunct="1">
              <a:buFont typeface="Arial" charset="0"/>
              <a:buNone/>
            </a:pPr>
            <a:endParaRPr lang="en-US" sz="2000" smtClean="0">
              <a:solidFill>
                <a:srgbClr val="000000"/>
              </a:solidFill>
              <a:latin typeface="Arial" charset="0"/>
              <a:cs typeface="Arial" charset="0"/>
            </a:endParaRPr>
          </a:p>
          <a:p>
            <a:pPr marL="0" indent="0" algn="just" eaLnBrk="1" hangingPunct="1">
              <a:buFont typeface="Arial" charset="0"/>
              <a:buNone/>
            </a:pPr>
            <a:endParaRPr lang="en-US" sz="1900" smtClean="0">
              <a:solidFill>
                <a:srgbClr val="000000"/>
              </a:solidFill>
              <a:latin typeface="Arial" charset="0"/>
              <a:cs typeface="Arial" charset="0"/>
            </a:endParaRPr>
          </a:p>
        </p:txBody>
      </p:sp>
      <p:pic>
        <p:nvPicPr>
          <p:cNvPr id="57348" name="Picture 3"/>
          <p:cNvPicPr>
            <a:picLocks noChangeAspect="1"/>
          </p:cNvPicPr>
          <p:nvPr/>
        </p:nvPicPr>
        <p:blipFill>
          <a:blip r:embed="rId2"/>
          <a:srcRect/>
          <a:stretch>
            <a:fillRect/>
          </a:stretch>
        </p:blipFill>
        <p:spPr bwMode="auto">
          <a:xfrm>
            <a:off x="2514600" y="3352800"/>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mtClean="0"/>
              <a:t>Proses Pengembangan Sistem </a:t>
            </a:r>
          </a:p>
        </p:txBody>
      </p:sp>
      <p:sp>
        <p:nvSpPr>
          <p:cNvPr id="58371" name="Rectangle 3"/>
          <p:cNvSpPr>
            <a:spLocks noGrp="1" noChangeArrowheads="1"/>
          </p:cNvSpPr>
          <p:nvPr>
            <p:ph type="body" sz="half" idx="1"/>
          </p:nvPr>
        </p:nvSpPr>
        <p:spPr>
          <a:xfrm>
            <a:off x="1187450" y="1773238"/>
            <a:ext cx="7205663" cy="4114800"/>
          </a:xfrm>
        </p:spPr>
        <p:txBody>
          <a:bodyPr/>
          <a:lstStyle/>
          <a:p>
            <a:pPr eaLnBrk="1" hangingPunct="1"/>
            <a:r>
              <a:rPr lang="en-US" sz="1400" smtClean="0">
                <a:latin typeface="Arial" charset="0"/>
              </a:rPr>
              <a:t>System development process/ process pengembangan sistem adalah satu set aktivitas , metode , dan peralatan terotomasi yang digunakan stakeholder untuk mengembangkan dan memelihara sistem informasi dan perangkat lunak . Proses pengenbangan sistem ini kebanyakan organisasi mengikuti pendeketan pemecahan masalah. Pemecahan masalah tersebut bisa kita kelompokan kedalam empat tahap atau fase yang harus diselesikan untuk semua proyek pengembangan sistem</a:t>
            </a:r>
          </a:p>
        </p:txBody>
      </p:sp>
      <p:graphicFrame>
        <p:nvGraphicFramePr>
          <p:cNvPr id="10296" name="Group 56"/>
          <p:cNvGraphicFramePr>
            <a:graphicFrameLocks noGrp="1"/>
          </p:cNvGraphicFramePr>
          <p:nvPr>
            <p:ph sz="half" idx="2"/>
          </p:nvPr>
        </p:nvGraphicFramePr>
        <p:xfrm>
          <a:off x="1692275" y="3213100"/>
          <a:ext cx="6408738" cy="3462636"/>
        </p:xfrm>
        <a:graphic>
          <a:graphicData uri="http://schemas.openxmlformats.org/drawingml/2006/table">
            <a:tbl>
              <a:tblPr/>
              <a:tblGrid>
                <a:gridCol w="2808288"/>
                <a:gridCol w="3600450"/>
              </a:tblGrid>
              <a:tr h="3523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rPr>
                        <a:t>Proses Pengembangan Sistem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Langkah-langkah pemecahan masalah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0" scaled="1"/>
                    </a:gradFill>
                  </a:tcPr>
                </a:tc>
              </a:tr>
              <a:tr h="5744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rPr>
                        <a:t>Permulaan sistem  /planning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1.Mengidentifikasi Masalah (Juga merencanakan solusi untuk masalah)</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07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Analisis Sistem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2.Menganalisa dan memahami masalah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3.Mengidentifikasi persyaratan dan harapan solusi</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07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Desain Sistem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4.Mengidentifikasi solusi alternatif dan memilih tindakan terbaik</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5.Mendesain solusi yang dipilih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Implementasi Sistem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6.Mengimplementasikan solusi yang dipilih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rPr>
                        <a:t>7.Mengevaluasi hasilnya (Jika masalah tidakterpecahkan, kembalilahke langkah 1 atau 2 seperlunya)</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Pendekatan</a:t>
            </a:r>
            <a:r>
              <a:rPr lang="en-US" dirty="0" smtClean="0"/>
              <a:t> </a:t>
            </a:r>
            <a:r>
              <a:rPr lang="en-US" dirty="0" err="1" smtClean="0"/>
              <a:t>Pengembangan</a:t>
            </a:r>
            <a:r>
              <a:rPr lang="en-US" dirty="0" smtClean="0"/>
              <a:t> </a:t>
            </a:r>
            <a:r>
              <a:rPr lang="en-US" dirty="0" err="1" smtClean="0"/>
              <a:t>Sistem</a:t>
            </a:r>
            <a:r>
              <a:rPr lang="en-US" dirty="0" smtClean="0"/>
              <a:t> </a:t>
            </a:r>
            <a:endParaRPr lang="en-US" dirty="0"/>
          </a:p>
        </p:txBody>
      </p:sp>
      <p:sp>
        <p:nvSpPr>
          <p:cNvPr id="59395" name="Rectangle 2"/>
          <p:cNvSpPr>
            <a:spLocks noChangeArrowheads="1"/>
          </p:cNvSpPr>
          <p:nvPr/>
        </p:nvSpPr>
        <p:spPr bwMode="auto">
          <a:xfrm>
            <a:off x="762000" y="1371600"/>
            <a:ext cx="7772400" cy="3544888"/>
          </a:xfrm>
          <a:prstGeom prst="rect">
            <a:avLst/>
          </a:prstGeom>
          <a:noFill/>
          <a:ln w="9525">
            <a:noFill/>
            <a:miter lim="800000"/>
            <a:headEnd/>
            <a:tailEnd/>
          </a:ln>
        </p:spPr>
        <p:txBody>
          <a:bodyPr>
            <a:spAutoFit/>
          </a:bodyPr>
          <a:lstStyle/>
          <a:p>
            <a:pPr algn="just">
              <a:spcAft>
                <a:spcPts val="1000"/>
              </a:spcAft>
            </a:pPr>
            <a:r>
              <a:rPr lang="en-US">
                <a:latin typeface="Calibri" pitchFamily="34" charset="0"/>
              </a:rPr>
              <a:t>Biasanya sebuah langkah akan diselesaikan terlebih dahulu sebelum melanjutkan ke fase berikutnya. Keuntungan menggunakan metodologi ini requirement harus didefinisikan lebih mendalam sebelum proses coding dilakukan. Disamping itu metodologi ini memungkinkan sesedikit mungkin perubahan dilakukan pada saat proyek berlangsung. Namun, metodologi ini juga mempunyai beberapa kelemahan, diantaranya desain harus komplit sebelum programming dimulai, serta jika terjadi fase yang terlewati, maka biaya yang akan ditimbulkan akan lumayan besar.</a:t>
            </a:r>
          </a:p>
          <a:p>
            <a:pPr algn="just">
              <a:spcAft>
                <a:spcPts val="1000"/>
              </a:spcAft>
            </a:pPr>
            <a:r>
              <a:rPr lang="en-US">
                <a:latin typeface="Calibri" pitchFamily="34" charset="0"/>
              </a:rPr>
              <a:t>Bagian dari metodologi ini antara lain Waterfall Modeling dan Parallel Development. Berbeda dengan Waterfall Modeling, Parallel Development memungkinkan beberapa fase dilakukan secara bersama-sama untuk mempersingkat waktu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92125" y="528638"/>
            <a:ext cx="8077200" cy="1050925"/>
          </a:xfrm>
          <a:prstGeom prst="rect">
            <a:avLst/>
          </a:prstGeom>
          <a:noFill/>
          <a:ln w="9525">
            <a:noFill/>
            <a:miter lim="800000"/>
            <a:headEnd/>
            <a:tailEnd/>
          </a:ln>
        </p:spPr>
        <p:txBody>
          <a:bodyPr>
            <a:spAutoFit/>
          </a:bodyPr>
          <a:lstStyle/>
          <a:p>
            <a:pPr algn="just">
              <a:spcAft>
                <a:spcPts val="1000"/>
              </a:spcAft>
            </a:pPr>
            <a:r>
              <a:rPr lang="en-US" b="1">
                <a:latin typeface="Calibri" pitchFamily="34" charset="0"/>
              </a:rPr>
              <a:t>Structural Design</a:t>
            </a:r>
            <a:endParaRPr lang="en-US">
              <a:latin typeface="Calibri" pitchFamily="34" charset="0"/>
            </a:endParaRPr>
          </a:p>
          <a:p>
            <a:pPr algn="just">
              <a:spcAft>
                <a:spcPts val="1000"/>
              </a:spcAft>
            </a:pPr>
            <a:r>
              <a:rPr lang="en-US">
                <a:latin typeface="Calibri" pitchFamily="34" charset="0"/>
              </a:rPr>
              <a:t>Merupakan sebuah metode pengembangan sistem dimana antara satu fase ke fase yang lain dilakukan secara berurutan.</a:t>
            </a:r>
          </a:p>
        </p:txBody>
      </p:sp>
      <p:pic>
        <p:nvPicPr>
          <p:cNvPr id="60419" name="Picture 3"/>
          <p:cNvPicPr>
            <a:picLocks noChangeAspect="1"/>
          </p:cNvPicPr>
          <p:nvPr/>
        </p:nvPicPr>
        <p:blipFill>
          <a:blip r:embed="rId2"/>
          <a:srcRect/>
          <a:stretch>
            <a:fillRect/>
          </a:stretch>
        </p:blipFill>
        <p:spPr bwMode="auto">
          <a:xfrm>
            <a:off x="609600" y="1828800"/>
            <a:ext cx="79597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Pendekatan</a:t>
            </a:r>
            <a:r>
              <a:rPr lang="en-US" dirty="0" smtClean="0"/>
              <a:t> </a:t>
            </a:r>
            <a:r>
              <a:rPr lang="en-US" dirty="0" err="1" smtClean="0"/>
              <a:t>Pengembangan</a:t>
            </a:r>
            <a:r>
              <a:rPr lang="en-US" dirty="0" smtClean="0"/>
              <a:t> </a:t>
            </a:r>
            <a:r>
              <a:rPr lang="en-US" dirty="0" err="1" smtClean="0"/>
              <a:t>Sistem</a:t>
            </a:r>
            <a:r>
              <a:rPr lang="en-US" dirty="0" smtClean="0"/>
              <a:t> </a:t>
            </a:r>
            <a:endParaRPr lang="en-US" dirty="0"/>
          </a:p>
        </p:txBody>
      </p:sp>
      <p:sp>
        <p:nvSpPr>
          <p:cNvPr id="61443" name="Rectangle 3"/>
          <p:cNvSpPr>
            <a:spLocks noChangeArrowheads="1"/>
          </p:cNvSpPr>
          <p:nvPr/>
        </p:nvSpPr>
        <p:spPr bwMode="auto">
          <a:xfrm>
            <a:off x="685800" y="1676400"/>
            <a:ext cx="7467600" cy="1200150"/>
          </a:xfrm>
          <a:prstGeom prst="rect">
            <a:avLst/>
          </a:prstGeom>
          <a:noFill/>
          <a:ln w="9525">
            <a:noFill/>
            <a:miter lim="800000"/>
            <a:headEnd/>
            <a:tailEnd/>
          </a:ln>
        </p:spPr>
        <p:txBody>
          <a:bodyPr>
            <a:spAutoFit/>
          </a:bodyPr>
          <a:lstStyle/>
          <a:p>
            <a:pPr algn="just">
              <a:spcAft>
                <a:spcPts val="1000"/>
              </a:spcAft>
            </a:pPr>
            <a:r>
              <a:rPr lang="en-US">
                <a:latin typeface="Calibri" pitchFamily="34" charset="0"/>
              </a:rPr>
              <a:t>Phased Development membagi sistem secara keseluruhan menjadi beberapa versi sistem. Setelah desain untuk versi pertama selesai maka akan dilanjutkan ke implementasi. Setelah versi pertama terselesaikan, maka pengembang akan memulai lagi ke versi selanjutnya.</a:t>
            </a:r>
          </a:p>
        </p:txBody>
      </p:sp>
      <p:sp>
        <p:nvSpPr>
          <p:cNvPr id="61444" name="Rectangle 4"/>
          <p:cNvSpPr>
            <a:spLocks noChangeArrowheads="1"/>
          </p:cNvSpPr>
          <p:nvPr/>
        </p:nvSpPr>
        <p:spPr bwMode="auto">
          <a:xfrm>
            <a:off x="700088" y="2917825"/>
            <a:ext cx="7315200" cy="2159000"/>
          </a:xfrm>
          <a:prstGeom prst="rect">
            <a:avLst/>
          </a:prstGeom>
          <a:noFill/>
          <a:ln w="9525">
            <a:noFill/>
            <a:miter lim="800000"/>
            <a:headEnd/>
            <a:tailEnd/>
          </a:ln>
        </p:spPr>
        <p:txBody>
          <a:bodyPr>
            <a:spAutoFit/>
          </a:bodyPr>
          <a:lstStyle/>
          <a:p>
            <a:pPr algn="just">
              <a:spcAft>
                <a:spcPts val="1000"/>
              </a:spcAft>
            </a:pPr>
            <a:r>
              <a:rPr lang="en-US">
                <a:latin typeface="Calibri" pitchFamily="34" charset="0"/>
              </a:rPr>
              <a:t>Metodologi </a:t>
            </a:r>
            <a:r>
              <a:rPr lang="en-US" b="1">
                <a:latin typeface="Calibri" pitchFamily="34" charset="0"/>
              </a:rPr>
              <a:t>prototyping </a:t>
            </a:r>
            <a:r>
              <a:rPr lang="en-US">
                <a:latin typeface="Calibri" pitchFamily="34" charset="0"/>
              </a:rPr>
              <a:t>melakukan analisis, desain dan implementasi secara bersamaan, kemudian dilakukan secara berulang-ulang untuk mendapat review dari pengguna. Sebuah prototiping adalah sebuah sistem dalam fungsi yang sangat minimal.</a:t>
            </a:r>
          </a:p>
          <a:p>
            <a:pPr algn="just">
              <a:spcAft>
                <a:spcPts val="1000"/>
              </a:spcAft>
            </a:pPr>
            <a:r>
              <a:rPr lang="en-US">
                <a:latin typeface="Calibri" pitchFamily="34" charset="0"/>
              </a:rPr>
              <a:t>Sedangkan metodologi </a:t>
            </a:r>
            <a:r>
              <a:rPr lang="en-US" b="1">
                <a:latin typeface="Calibri" pitchFamily="34" charset="0"/>
              </a:rPr>
              <a:t>Throwaway Prototyping</a:t>
            </a:r>
            <a:r>
              <a:rPr lang="en-US">
                <a:latin typeface="Calibri" pitchFamily="34" charset="0"/>
              </a:rPr>
              <a:t> hampir sama dengan metodologi Prototyping. Perbedaannya bahwa pada metodologi ini, analisis dilakukan lebih mendalam lagi.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Pendekatan</a:t>
            </a:r>
            <a:r>
              <a:rPr lang="en-US" dirty="0" smtClean="0"/>
              <a:t> </a:t>
            </a:r>
            <a:r>
              <a:rPr lang="en-US" dirty="0" err="1" smtClean="0"/>
              <a:t>Pengembangan</a:t>
            </a:r>
            <a:r>
              <a:rPr lang="en-US" dirty="0" smtClean="0"/>
              <a:t> </a:t>
            </a:r>
            <a:r>
              <a:rPr lang="en-US" dirty="0" err="1" smtClean="0"/>
              <a:t>Sistem</a:t>
            </a:r>
            <a:r>
              <a:rPr lang="en-US" dirty="0" smtClean="0"/>
              <a:t> </a:t>
            </a:r>
            <a:endParaRPr lang="en-US" dirty="0"/>
          </a:p>
        </p:txBody>
      </p:sp>
      <p:sp>
        <p:nvSpPr>
          <p:cNvPr id="62467" name="Rectangle 3"/>
          <p:cNvSpPr>
            <a:spLocks noChangeArrowheads="1"/>
          </p:cNvSpPr>
          <p:nvPr/>
        </p:nvSpPr>
        <p:spPr bwMode="auto">
          <a:xfrm>
            <a:off x="609600" y="1270000"/>
            <a:ext cx="7696200" cy="1328738"/>
          </a:xfrm>
          <a:prstGeom prst="rect">
            <a:avLst/>
          </a:prstGeom>
          <a:noFill/>
          <a:ln w="9525">
            <a:noFill/>
            <a:miter lim="800000"/>
            <a:headEnd/>
            <a:tailEnd/>
          </a:ln>
        </p:spPr>
        <p:txBody>
          <a:bodyPr>
            <a:spAutoFit/>
          </a:bodyPr>
          <a:lstStyle/>
          <a:p>
            <a:pPr algn="just">
              <a:spcAft>
                <a:spcPts val="1000"/>
              </a:spcAft>
            </a:pPr>
            <a:r>
              <a:rPr lang="en-US" b="1">
                <a:latin typeface="Calibri" pitchFamily="34" charset="0"/>
              </a:rPr>
              <a:t>Rapid Application Development (RAD)</a:t>
            </a:r>
            <a:endParaRPr lang="en-US">
              <a:latin typeface="Calibri" pitchFamily="34" charset="0"/>
            </a:endParaRPr>
          </a:p>
          <a:p>
            <a:pPr algn="just">
              <a:spcAft>
                <a:spcPts val="1000"/>
              </a:spcAft>
            </a:pPr>
            <a:r>
              <a:rPr lang="en-US">
                <a:latin typeface="Calibri" pitchFamily="34" charset="0"/>
              </a:rPr>
              <a:t>Metodologi ini melakukan beberapa penyesuaian terhadap SDLC pada beberapa bagian sehingga lebih cepat untuk sampai ke tangan pengguna. metodologi ini biasanya mensyaratkan beberapa teknik dan alat2 khusus agar proses bisa cepat</a:t>
            </a:r>
          </a:p>
        </p:txBody>
      </p:sp>
      <p:pic>
        <p:nvPicPr>
          <p:cNvPr id="62468" name="Picture 4"/>
          <p:cNvPicPr>
            <a:picLocks noChangeAspect="1"/>
          </p:cNvPicPr>
          <p:nvPr/>
        </p:nvPicPr>
        <p:blipFill>
          <a:blip r:embed="rId2"/>
          <a:srcRect/>
          <a:stretch>
            <a:fillRect/>
          </a:stretch>
        </p:blipFill>
        <p:spPr bwMode="auto">
          <a:xfrm>
            <a:off x="1447800" y="2598738"/>
            <a:ext cx="6172200" cy="413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PENDEKATAN PENGEMBANGAN </a:t>
            </a:r>
            <a:endParaRPr lang="en-US" dirty="0"/>
          </a:p>
        </p:txBody>
      </p:sp>
      <p:sp>
        <p:nvSpPr>
          <p:cNvPr id="63491" name="Rectangle 2"/>
          <p:cNvSpPr>
            <a:spLocks noChangeArrowheads="1"/>
          </p:cNvSpPr>
          <p:nvPr/>
        </p:nvSpPr>
        <p:spPr bwMode="auto">
          <a:xfrm>
            <a:off x="533400" y="1676400"/>
            <a:ext cx="8077200" cy="2586038"/>
          </a:xfrm>
          <a:prstGeom prst="rect">
            <a:avLst/>
          </a:prstGeom>
          <a:noFill/>
          <a:ln w="9525">
            <a:noFill/>
            <a:miter lim="800000"/>
            <a:headEnd/>
            <a:tailEnd/>
          </a:ln>
        </p:spPr>
        <p:txBody>
          <a:bodyPr>
            <a:spAutoFit/>
          </a:bodyPr>
          <a:lstStyle/>
          <a:p>
            <a:r>
              <a:rPr lang="en-US" b="1">
                <a:solidFill>
                  <a:srgbClr val="000000"/>
                </a:solidFill>
                <a:latin typeface="Book Antiqua" pitchFamily="18" charset="0"/>
              </a:rPr>
              <a:t>Object Oriented Analysis and Design (OOAD) </a:t>
            </a:r>
            <a:endParaRPr lang="en-US">
              <a:solidFill>
                <a:srgbClr val="000000"/>
              </a:solidFill>
              <a:latin typeface="Book Antiqua" pitchFamily="18" charset="0"/>
            </a:endParaRPr>
          </a:p>
          <a:p>
            <a:pPr algn="just"/>
            <a:r>
              <a:rPr lang="en-US">
                <a:solidFill>
                  <a:srgbClr val="000000"/>
                </a:solidFill>
                <a:latin typeface="Book Antiqua" pitchFamily="18" charset="0"/>
              </a:rPr>
              <a:t>Pendekatan yang terakhir adalah pendekatan berbasis Objek. Seiring dengan berkembangnya trend pemrograman berbasis objek maka analisis dan desain sistem juga bisa menggunakan konsep objek. Pendekatan baru untuk pengembangan sistem ini sering disebut sebagai pendekatan ketiga setelah pendekatan yang berorientasi data dan berorientasi proses. OOAD adalah metode pengembangan sistem yang lebih menekankan pada objek dibandingkan dengan data atau proses. Ada beberapa ciri khas dari pendekatan ini yaitu object, Inheritance dan object class </a:t>
            </a:r>
            <a:endParaRPr lang="en-US">
              <a:latin typeface="Calibri" pitchFamily="34" charset="0"/>
            </a:endParaRPr>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1110</Words>
  <Application>Microsoft Office PowerPoint</Application>
  <PresentationFormat>On-screen Show (4:3)</PresentationFormat>
  <Paragraphs>90</Paragraphs>
  <Slides>19</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2" baseType="lpstr">
      <vt:lpstr>Arial</vt:lpstr>
      <vt:lpstr>Tahoma</vt:lpstr>
      <vt:lpstr>Wingdings</vt:lpstr>
      <vt:lpstr>Calibri</vt:lpstr>
      <vt:lpstr>Cambria</vt:lpstr>
      <vt:lpstr>Times New Roman</vt:lpstr>
      <vt:lpstr>Book Antiqua</vt:lpstr>
      <vt:lpstr>Blends</vt:lpstr>
      <vt:lpstr>1_Blends</vt:lpstr>
      <vt:lpstr>Sumi Painting</vt:lpstr>
      <vt:lpstr>2_Sumi Painting</vt:lpstr>
      <vt:lpstr>Trek</vt:lpstr>
      <vt:lpstr>Visio</vt:lpstr>
      <vt:lpstr>PENGEMBANGAN SISTEM  </vt:lpstr>
      <vt:lpstr>SIKLUS HIDUP SISTEM </vt:lpstr>
      <vt:lpstr>Pendekatan Pengembangan Sistem </vt:lpstr>
      <vt:lpstr>Proses Pengembangan Sistem </vt:lpstr>
      <vt:lpstr>Pendekatan Pengembangan Sistem </vt:lpstr>
      <vt:lpstr>Slide 6</vt:lpstr>
      <vt:lpstr>Pendekatan Pengembangan Sistem </vt:lpstr>
      <vt:lpstr>Pendekatan Pengembangan Sistem </vt:lpstr>
      <vt:lpstr>PENDEKATAN PENGEMBANGAN </vt:lpstr>
      <vt:lpstr>PENDEKATAN PENGEMBANGAN </vt:lpstr>
      <vt:lpstr>PENDEKATAN PENGEMBANGAN </vt:lpstr>
      <vt:lpstr>PENDEKATAN PENGEMBANGAN </vt:lpstr>
      <vt:lpstr>Metodologi dan Strategi Pengembangan Sistem </vt:lpstr>
      <vt:lpstr>Strategi Metodologis </vt:lpstr>
      <vt:lpstr>Alternatif Membangun Sistem </vt:lpstr>
      <vt:lpstr>Alternatif Membeli Sistem serta peralatan dan teknologi terotomatisasi</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irma</dc:creator>
  <cp:lastModifiedBy>Windows 7</cp:lastModifiedBy>
  <cp:revision>26</cp:revision>
  <dcterms:created xsi:type="dcterms:W3CDTF">2010-10-19T20:55:17Z</dcterms:created>
  <dcterms:modified xsi:type="dcterms:W3CDTF">2014-02-15T08:34:37Z</dcterms:modified>
</cp:coreProperties>
</file>