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9" r:id="rId8"/>
    <p:sldId id="270" r:id="rId9"/>
    <p:sldId id="271" r:id="rId10"/>
    <p:sldId id="272" r:id="rId11"/>
    <p:sldId id="263" r:id="rId12"/>
    <p:sldId id="264" r:id="rId13"/>
    <p:sldId id="265" r:id="rId14"/>
    <p:sldId id="266" r:id="rId15"/>
    <p:sldId id="267" r:id="rId16"/>
    <p:sldId id="268" r:id="rId17"/>
    <p:sldId id="273" r:id="rId18"/>
    <p:sldId id="274" r:id="rId19"/>
    <p:sldId id="275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1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0D2B62-5762-494E-B27F-68040546CA98}" type="datetimeFigureOut">
              <a:rPr lang="ru-RU" smtClean="0"/>
              <a:pPr/>
              <a:t>20.06.2015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FD57A7-14DC-4515-B339-8F24B179062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9304" y="5661248"/>
            <a:ext cx="7854696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Презентацию выполнила </a:t>
            </a:r>
          </a:p>
          <a:p>
            <a:r>
              <a:rPr lang="ru-RU" sz="2000" dirty="0" smtClean="0"/>
              <a:t>Мамедова </a:t>
            </a:r>
            <a:r>
              <a:rPr lang="ru-RU" sz="2000" dirty="0" err="1" smtClean="0"/>
              <a:t>Севда</a:t>
            </a:r>
            <a:r>
              <a:rPr lang="ru-RU" sz="2000" dirty="0" smtClean="0"/>
              <a:t> </a:t>
            </a:r>
            <a:r>
              <a:rPr lang="ru-RU" sz="2000" dirty="0" err="1" smtClean="0"/>
              <a:t>Адалят</a:t>
            </a:r>
            <a:r>
              <a:rPr lang="ru-RU" sz="2000" dirty="0" smtClean="0"/>
              <a:t> </a:t>
            </a:r>
            <a:r>
              <a:rPr lang="ru-RU" sz="2000" dirty="0" err="1" smtClean="0"/>
              <a:t>кызы</a:t>
            </a:r>
            <a:endParaRPr lang="ru-RU" sz="2000" dirty="0" smtClean="0"/>
          </a:p>
          <a:p>
            <a:r>
              <a:rPr lang="ru-RU" sz="2000" dirty="0" smtClean="0"/>
              <a:t>учитель английского языка ГБОУ СОШ №1929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47664" y="332656"/>
            <a:ext cx="9189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</a:t>
            </a:r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Present Continuous Tense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314" name="AutoShape 2" descr="Картинки по запросу present continuous ten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Картинки по запросу present continuous ten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://www.engames.eu/wp-content/uploads/2015/01/present-continuous_eng_mind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6070170" cy="42930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chai-puer.ru/wp-content/uploads/2013/01/vostochnyey-vechera-v-kafe-Tea-Room-so-skidkoy__tea_girl_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248472" cy="26654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2936"/>
            <a:ext cx="45589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she drinking milk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700" name="Picture 4" descr="http://www.inmsk.ru/images/36589/39/365893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8640"/>
            <a:ext cx="4099215" cy="26642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60032" y="2852936"/>
            <a:ext cx="39977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Are they running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702" name="Picture 6" descr="http://www.stepandstep.ru/admin/cache/images/404/8610605/2111093370.jpg?f=5e0pwYvaXMKpRSe%2FSZ1K9XaFaIPs%2FtzKXX%2F9Z5MPOPn06RdSw1PW%2FF966J%2BkusD7WQzm8h9qrl0uolG%2Bj8ncaBi6O7Xna%2BSzJs2O5yzMxTqY2upNvqBoU99EpTzQ0%2BpUHfJAYirLQ2H8ghNTQ%2F%2BK0WIVcqE4Y04tJVj4zKnvx2pduLztJnauNYKgZjrf1PFd8gjtB9g2vmhYqdGGmVZVJeNuG%2FXSnIUV3JDleDeR3i9PvgzKQCHdteTmnTHM6jK%2FzpmfIpu2T4cgId4BopX91Z95gHOqHE70Y6QtKtaOHrlAYrA%3D&amp;hash=d66c88a98fd96a82c476917fb92717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56992"/>
            <a:ext cx="4283968" cy="27076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6093296"/>
            <a:ext cx="39573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Are they dancing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706" name="Picture 10" descr="http://www.roditeli.ua/uploads/m_pages/69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356992"/>
            <a:ext cx="4032448" cy="271348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16016" y="6093296"/>
            <a:ext cx="42566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she riding a bike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764704"/>
            <a:ext cx="4376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задание  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1035" y="1686966"/>
            <a:ext cx="2925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en-US" sz="5400" b="1" cap="all" spc="0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Read</a:t>
            </a:r>
            <a:endParaRPr lang="ru-RU" sz="5400" b="1" cap="all" spc="0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8695" y="2708920"/>
            <a:ext cx="5494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</a:t>
            </a:r>
            <a:r>
              <a:rPr lang="en-US" sz="5400" b="1" cap="all" spc="0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And choose</a:t>
            </a:r>
            <a:endParaRPr lang="ru-RU" sz="5400" b="1" cap="all" spc="0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85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620688"/>
            <a:ext cx="6019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i="1" dirty="0" smtClean="0"/>
              <a:t>1. </a:t>
            </a:r>
            <a:r>
              <a:rPr lang="en-US" sz="3600" i="1" dirty="0" smtClean="0"/>
              <a:t>Sue</a:t>
            </a:r>
            <a:r>
              <a:rPr lang="en-US" sz="3600" i="1" dirty="0"/>
              <a:t>… the cats in the garden.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340768"/>
            <a:ext cx="698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  A</a:t>
            </a:r>
            <a:r>
              <a:rPr lang="en-US" sz="3200" dirty="0">
                <a:solidFill>
                  <a:srgbClr val="FFC000"/>
                </a:solidFill>
              </a:rPr>
              <a:t>)  are  watching        </a:t>
            </a:r>
            <a:r>
              <a:rPr lang="en-US" sz="3200" dirty="0" smtClean="0">
                <a:solidFill>
                  <a:srgbClr val="FFC000"/>
                </a:solidFill>
              </a:rPr>
              <a:t>  </a:t>
            </a:r>
            <a:r>
              <a:rPr lang="en-US" sz="3200" dirty="0">
                <a:solidFill>
                  <a:srgbClr val="FFC000"/>
                </a:solidFill>
              </a:rPr>
              <a:t>B)  is watching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2276872"/>
            <a:ext cx="640871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2. Listen!  Tom  …  the piano</a:t>
            </a:r>
            <a:r>
              <a:rPr lang="en-US" sz="3600" dirty="0" smtClean="0"/>
              <a:t>.</a:t>
            </a:r>
            <a:endParaRPr lang="ru-RU" sz="3600" dirty="0" smtClean="0"/>
          </a:p>
          <a:p>
            <a:endParaRPr lang="ru-RU" dirty="0"/>
          </a:p>
          <a:p>
            <a:pPr marL="457200" indent="-457200">
              <a:buAutoNum type="alphaUcParenR"/>
            </a:pPr>
            <a:r>
              <a:rPr lang="en-US" sz="3200" dirty="0" smtClean="0">
                <a:solidFill>
                  <a:srgbClr val="FFC000"/>
                </a:solidFill>
              </a:rPr>
              <a:t>is </a:t>
            </a:r>
            <a:r>
              <a:rPr lang="en-US" sz="3200" dirty="0">
                <a:solidFill>
                  <a:srgbClr val="FFC000"/>
                </a:solidFill>
              </a:rPr>
              <a:t>playing             </a:t>
            </a:r>
            <a:r>
              <a:rPr lang="en-US" sz="3200" dirty="0" smtClean="0">
                <a:solidFill>
                  <a:srgbClr val="FFC000"/>
                </a:solidFill>
              </a:rPr>
              <a:t> B</a:t>
            </a:r>
            <a:r>
              <a:rPr lang="en-US" sz="3200" dirty="0">
                <a:solidFill>
                  <a:srgbClr val="FFC000"/>
                </a:solidFill>
              </a:rPr>
              <a:t>)  are </a:t>
            </a:r>
            <a:r>
              <a:rPr lang="ru-RU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 smtClean="0">
                <a:solidFill>
                  <a:srgbClr val="FFC000"/>
                </a:solidFill>
              </a:rPr>
              <a:t>playing</a:t>
            </a:r>
            <a:endParaRPr lang="ru-RU" sz="3200" dirty="0" smtClean="0">
              <a:solidFill>
                <a:srgbClr val="FFC000"/>
              </a:solidFill>
            </a:endParaRPr>
          </a:p>
          <a:p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3861048"/>
            <a:ext cx="662473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3. What…?  Is it an orange</a:t>
            </a:r>
            <a:r>
              <a:rPr lang="en-US" sz="3600" dirty="0" smtClean="0"/>
              <a:t>?</a:t>
            </a:r>
            <a:endParaRPr lang="ru-RU" sz="3600" dirty="0" smtClean="0"/>
          </a:p>
          <a:p>
            <a:endParaRPr lang="ru-RU" dirty="0"/>
          </a:p>
          <a:p>
            <a:r>
              <a:rPr lang="en-US" sz="3200" dirty="0" smtClean="0">
                <a:solidFill>
                  <a:srgbClr val="FFC000"/>
                </a:solidFill>
              </a:rPr>
              <a:t>A) </a:t>
            </a:r>
            <a:r>
              <a:rPr lang="en-US" sz="3200" dirty="0">
                <a:solidFill>
                  <a:srgbClr val="FFC000"/>
                </a:solidFill>
              </a:rPr>
              <a:t>you are  eating  </a:t>
            </a:r>
            <a:r>
              <a:rPr lang="en-US" sz="3200" dirty="0" smtClean="0">
                <a:solidFill>
                  <a:srgbClr val="FFC000"/>
                </a:solidFill>
              </a:rPr>
              <a:t>  B</a:t>
            </a:r>
            <a:r>
              <a:rPr lang="en-US" sz="3200" dirty="0">
                <a:solidFill>
                  <a:srgbClr val="FFC000"/>
                </a:solidFill>
              </a:rPr>
              <a:t>) are </a:t>
            </a:r>
            <a:r>
              <a:rPr lang="en-US" sz="3200" dirty="0" smtClean="0">
                <a:solidFill>
                  <a:srgbClr val="FFC000"/>
                </a:solidFill>
              </a:rPr>
              <a:t>you eating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6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764704"/>
            <a:ext cx="74888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4. Look, Mum!  I… my face</a:t>
            </a:r>
            <a:r>
              <a:rPr lang="en-US" sz="3600" dirty="0" smtClean="0"/>
              <a:t>!</a:t>
            </a:r>
            <a:endParaRPr lang="ru-RU" sz="3600" dirty="0" smtClean="0"/>
          </a:p>
          <a:p>
            <a:pPr algn="just"/>
            <a:endParaRPr lang="ru-RU" sz="2400" dirty="0"/>
          </a:p>
          <a:p>
            <a:pPr algn="just"/>
            <a:r>
              <a:rPr lang="en-US" sz="3200" dirty="0" smtClean="0">
                <a:solidFill>
                  <a:srgbClr val="FFC000"/>
                </a:solidFill>
              </a:rPr>
              <a:t>A</a:t>
            </a:r>
            <a:r>
              <a:rPr lang="en-US" sz="3200" dirty="0">
                <a:solidFill>
                  <a:srgbClr val="FFC000"/>
                </a:solidFill>
              </a:rPr>
              <a:t>) </a:t>
            </a:r>
            <a:r>
              <a:rPr lang="en-US" sz="3200" dirty="0" smtClean="0">
                <a:solidFill>
                  <a:srgbClr val="FFC000"/>
                </a:solidFill>
              </a:rPr>
              <a:t> </a:t>
            </a:r>
            <a:r>
              <a:rPr lang="en-US" sz="3200" dirty="0">
                <a:solidFill>
                  <a:srgbClr val="FFC000"/>
                </a:solidFill>
              </a:rPr>
              <a:t>’m painting     </a:t>
            </a:r>
            <a:r>
              <a:rPr lang="en-US" sz="3200" dirty="0" smtClean="0">
                <a:solidFill>
                  <a:srgbClr val="FFC000"/>
                </a:solidFill>
              </a:rPr>
              <a:t>  </a:t>
            </a:r>
            <a:r>
              <a:rPr lang="en-US" sz="3200" dirty="0">
                <a:solidFill>
                  <a:srgbClr val="FFC000"/>
                </a:solidFill>
              </a:rPr>
              <a:t>B) painting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636912"/>
            <a:ext cx="7056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5. Where’s Sandra?  ...trees again?</a:t>
            </a:r>
            <a:endParaRPr lang="ru-RU" sz="3600" dirty="0"/>
          </a:p>
          <a:p>
            <a:endParaRPr lang="ru-RU" sz="2400" dirty="0"/>
          </a:p>
          <a:p>
            <a:pPr marL="457200" indent="-457200">
              <a:buAutoNum type="alphaUcParenR"/>
            </a:pPr>
            <a:r>
              <a:rPr lang="en-US" sz="3200" dirty="0" smtClean="0">
                <a:solidFill>
                  <a:srgbClr val="FFC000"/>
                </a:solidFill>
              </a:rPr>
              <a:t>She is climbing     B)  Is she climbing</a:t>
            </a:r>
          </a:p>
          <a:p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725144"/>
            <a:ext cx="741682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</a:t>
            </a:r>
            <a:r>
              <a:rPr lang="en-US" sz="3600" dirty="0" smtClean="0"/>
              <a:t>6</a:t>
            </a:r>
            <a:r>
              <a:rPr lang="en-US" sz="3600" dirty="0"/>
              <a:t>. The children…!  </a:t>
            </a:r>
            <a:r>
              <a:rPr lang="en-US" sz="3600" dirty="0" smtClean="0"/>
              <a:t>They’re  playing!</a:t>
            </a:r>
            <a:endParaRPr lang="ru-RU" sz="3600" dirty="0" smtClean="0"/>
          </a:p>
          <a:p>
            <a:endParaRPr lang="ru-RU" dirty="0"/>
          </a:p>
          <a:p>
            <a:r>
              <a:rPr lang="en-US" sz="3200" dirty="0" smtClean="0">
                <a:solidFill>
                  <a:srgbClr val="FFC000"/>
                </a:solidFill>
              </a:rPr>
              <a:t>A</a:t>
            </a:r>
            <a:r>
              <a:rPr lang="en-US" sz="3200" dirty="0">
                <a:solidFill>
                  <a:srgbClr val="FFC000"/>
                </a:solidFill>
              </a:rPr>
              <a:t>)  aren’t  swimming </a:t>
            </a:r>
            <a:r>
              <a:rPr lang="en-US" sz="3200" dirty="0" smtClean="0">
                <a:solidFill>
                  <a:srgbClr val="FFC000"/>
                </a:solidFill>
              </a:rPr>
              <a:t>  </a:t>
            </a:r>
            <a:r>
              <a:rPr lang="en-US" sz="3200" dirty="0">
                <a:solidFill>
                  <a:srgbClr val="FFC000"/>
                </a:solidFill>
              </a:rPr>
              <a:t>B) isn’t  swimming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7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5244" y="836712"/>
            <a:ext cx="4498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  2.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6509" y="1844824"/>
            <a:ext cx="8270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READ AND UNDERLINE.</a:t>
            </a:r>
            <a:endParaRPr lang="ru-RU" sz="5400" b="1" cap="all" spc="0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292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196752"/>
            <a:ext cx="8352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/>
              <a:t>1. </a:t>
            </a:r>
            <a:r>
              <a:rPr lang="en-US" sz="3600" dirty="0" smtClean="0"/>
              <a:t>Cathy </a:t>
            </a:r>
            <a:r>
              <a:rPr lang="en-US" sz="3600" dirty="0"/>
              <a:t>is </a:t>
            </a:r>
            <a:r>
              <a:rPr lang="en-US" sz="3600" dirty="0">
                <a:solidFill>
                  <a:srgbClr val="FFC000"/>
                </a:solidFill>
              </a:rPr>
              <a:t>making</a:t>
            </a:r>
            <a:r>
              <a:rPr lang="en-US" sz="3600" dirty="0"/>
              <a:t>/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painting</a:t>
            </a:r>
            <a:r>
              <a:rPr lang="en-US" sz="3600" dirty="0"/>
              <a:t> a sandcastle.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348880"/>
            <a:ext cx="7141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/>
              <a:t>2.</a:t>
            </a:r>
            <a:r>
              <a:rPr lang="en-US" sz="3600" dirty="0" smtClean="0"/>
              <a:t> </a:t>
            </a:r>
            <a:r>
              <a:rPr lang="en-US" sz="3600" dirty="0"/>
              <a:t>Is Lisa </a:t>
            </a:r>
            <a:r>
              <a:rPr lang="en-US" sz="3600" dirty="0">
                <a:solidFill>
                  <a:srgbClr val="FFC000"/>
                </a:solidFill>
              </a:rPr>
              <a:t>painting</a:t>
            </a:r>
            <a:r>
              <a:rPr lang="en-US" sz="3600" dirty="0"/>
              <a:t>/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doing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dirty="0"/>
              <a:t>a picture?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645024"/>
            <a:ext cx="8248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dirty="0"/>
              <a:t> </a:t>
            </a:r>
            <a:r>
              <a:rPr lang="ru-RU" sz="3600" dirty="0" smtClean="0"/>
              <a:t>3. </a:t>
            </a:r>
            <a:r>
              <a:rPr lang="en-US" sz="3600" dirty="0" smtClean="0"/>
              <a:t>Are </a:t>
            </a:r>
            <a:r>
              <a:rPr lang="en-US" sz="3600" dirty="0"/>
              <a:t>you </a:t>
            </a:r>
            <a:r>
              <a:rPr lang="en-US" sz="3600" dirty="0" smtClean="0">
                <a:solidFill>
                  <a:srgbClr val="FFC000"/>
                </a:solidFill>
              </a:rPr>
              <a:t>making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dirty="0" smtClean="0"/>
              <a:t>/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having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dirty="0"/>
              <a:t>a good time?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869160"/>
            <a:ext cx="69991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/>
              <a:t> </a:t>
            </a:r>
            <a:r>
              <a:rPr lang="ru-RU" sz="3600" dirty="0" smtClean="0"/>
              <a:t>4. </a:t>
            </a:r>
            <a:r>
              <a:rPr lang="en-US" sz="3600" dirty="0" smtClean="0"/>
              <a:t>We </a:t>
            </a:r>
            <a:r>
              <a:rPr lang="en-US" sz="3600" dirty="0"/>
              <a:t>are </a:t>
            </a:r>
            <a:r>
              <a:rPr lang="en-US" sz="3600" dirty="0" smtClean="0">
                <a:solidFill>
                  <a:srgbClr val="FFC000"/>
                </a:solidFill>
              </a:rPr>
              <a:t>having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smtClean="0"/>
              <a:t>/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playing</a:t>
            </a:r>
            <a:r>
              <a:rPr lang="en-US" sz="3600" dirty="0"/>
              <a:t> a game.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7856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9064" y="76470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5. </a:t>
            </a:r>
            <a:r>
              <a:rPr lang="en-US" sz="3600" dirty="0" smtClean="0"/>
              <a:t>Look  </a:t>
            </a:r>
            <a:r>
              <a:rPr lang="en-US" sz="3600" dirty="0"/>
              <a:t>at  them! They </a:t>
            </a:r>
            <a:r>
              <a:rPr lang="en-US" sz="3600" dirty="0" smtClean="0"/>
              <a:t>are     </a:t>
            </a:r>
            <a:r>
              <a:rPr lang="en-US" sz="3600" dirty="0" smtClean="0">
                <a:solidFill>
                  <a:srgbClr val="FFC000"/>
                </a:solidFill>
              </a:rPr>
              <a:t>climbing</a:t>
            </a:r>
            <a:r>
              <a:rPr lang="en-US" sz="3600" dirty="0" smtClean="0"/>
              <a:t>/</a:t>
            </a:r>
            <a:r>
              <a:rPr lang="en-US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sleeping</a:t>
            </a:r>
            <a:r>
              <a:rPr lang="en-US" sz="3600" dirty="0" smtClean="0"/>
              <a:t> </a:t>
            </a:r>
            <a:r>
              <a:rPr lang="en-US" sz="3600" dirty="0"/>
              <a:t>a tree.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348880"/>
            <a:ext cx="6838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/>
              <a:t>6. </a:t>
            </a:r>
            <a:r>
              <a:rPr lang="en-US" sz="3600" dirty="0" smtClean="0"/>
              <a:t>Is </a:t>
            </a:r>
            <a:r>
              <a:rPr lang="en-US" sz="3600" dirty="0"/>
              <a:t>Paul </a:t>
            </a:r>
            <a:r>
              <a:rPr lang="en-US" sz="3600" dirty="0">
                <a:solidFill>
                  <a:srgbClr val="FFC000"/>
                </a:solidFill>
              </a:rPr>
              <a:t>eating</a:t>
            </a:r>
            <a:r>
              <a:rPr lang="en-US" sz="3600" dirty="0"/>
              <a:t>/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having</a:t>
            </a:r>
            <a:r>
              <a:rPr lang="en-US" sz="3600" dirty="0"/>
              <a:t> an apple?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356992"/>
            <a:ext cx="82609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/>
              <a:t>7. </a:t>
            </a:r>
            <a:r>
              <a:rPr lang="en-US" sz="3600" dirty="0" smtClean="0"/>
              <a:t>I’m </a:t>
            </a:r>
            <a:r>
              <a:rPr lang="en-US" sz="3600" dirty="0">
                <a:solidFill>
                  <a:srgbClr val="FFC000"/>
                </a:solidFill>
              </a:rPr>
              <a:t>watching</a:t>
            </a:r>
            <a:r>
              <a:rPr lang="en-US" sz="3600" dirty="0"/>
              <a:t>/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singing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dirty="0"/>
              <a:t>TV in the living </a:t>
            </a:r>
            <a:endParaRPr lang="en-US" sz="3600" dirty="0" smtClean="0"/>
          </a:p>
          <a:p>
            <a:pPr lvl="0"/>
            <a:r>
              <a:rPr lang="en-US" sz="3600" dirty="0" smtClean="0"/>
              <a:t>room</a:t>
            </a:r>
            <a:r>
              <a:rPr lang="en-US" sz="3600" dirty="0"/>
              <a:t>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5013176"/>
            <a:ext cx="7026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/>
              <a:t>8</a:t>
            </a:r>
            <a:r>
              <a:rPr lang="ru-RU" sz="3600" dirty="0" smtClean="0"/>
              <a:t>. </a:t>
            </a:r>
            <a:r>
              <a:rPr lang="en-US" sz="3600" dirty="0" smtClean="0"/>
              <a:t>Is </a:t>
            </a:r>
            <a:r>
              <a:rPr lang="en-US" sz="3600" dirty="0"/>
              <a:t>John </a:t>
            </a:r>
            <a:r>
              <a:rPr lang="en-US" sz="3600" dirty="0">
                <a:solidFill>
                  <a:srgbClr val="FFC000"/>
                </a:solidFill>
              </a:rPr>
              <a:t>dancing</a:t>
            </a:r>
            <a:r>
              <a:rPr lang="en-US" sz="3600" dirty="0"/>
              <a:t>/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driving</a:t>
            </a:r>
            <a:r>
              <a:rPr lang="en-US" sz="3600" dirty="0"/>
              <a:t> his car?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3149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764704"/>
            <a:ext cx="4314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 3.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3635" y="1916832"/>
            <a:ext cx="915763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Put the verbs in brackets into </a:t>
            </a:r>
          </a:p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present simple or the</a:t>
            </a:r>
          </a:p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Present continuous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116632" y="404664"/>
            <a:ext cx="9793088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1.John is in his room. He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…..(</a:t>
            </a:r>
            <a:r>
              <a:rPr lang="en-US" sz="40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listen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to music.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2.Daniel….. 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go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surfing every Sunday.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3…..(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it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/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not rain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at the moment.</a:t>
            </a:r>
          </a:p>
          <a:p>
            <a:pPr algn="ctr"/>
            <a:endParaRPr lang="en-US" sz="40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4…...(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you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/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speak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English?</a:t>
            </a:r>
          </a:p>
          <a:p>
            <a:pPr algn="ctr"/>
            <a:endParaRPr lang="en-US" sz="40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5.Tom…..(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play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the piano when he wants to relax.</a:t>
            </a:r>
          </a:p>
          <a:p>
            <a:pPr algn="ctr"/>
            <a:endParaRPr lang="en-US" sz="4000" b="1" dirty="0" smtClean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0688"/>
            <a:ext cx="8892306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I…..(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wait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for Nina right now.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7. Sam and Jane….. 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not ride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their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bikes to school every day.</a:t>
            </a:r>
          </a:p>
          <a:p>
            <a:pPr algn="ctr"/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8. Once a week we…..(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have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dinner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at a restaurant.</a:t>
            </a:r>
          </a:p>
          <a:p>
            <a:pPr algn="ctr"/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9.What’s the matter? Why …..</a:t>
            </a:r>
          </a:p>
          <a:p>
            <a:pPr algn="ctr"/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you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/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cry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)?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10. I always…..(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have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 a glass of milk</a:t>
            </a:r>
          </a:p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efore I go to bed.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979" y="1196752"/>
            <a:ext cx="882047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 Continuous </a:t>
            </a:r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употребляется когда речь идет о </a:t>
            </a:r>
          </a:p>
          <a:p>
            <a:pPr algn="ctr"/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действиях, происходящих сейчас, в момент речи</a:t>
            </a:r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sz="3200" b="1" dirty="0" smtClean="0">
              <a:ln/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 (сигналы), употребляемые с</a:t>
            </a:r>
          </a:p>
          <a:p>
            <a:pPr algn="ctr"/>
            <a:r>
              <a:rPr lang="en-US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 Continuous</a:t>
            </a:r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moment </a:t>
            </a:r>
            <a:r>
              <a:rPr lang="ru-RU" sz="3200" b="1" dirty="0" smtClean="0">
                <a:ln/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др.</a:t>
            </a:r>
            <a:endParaRPr lang="ru-RU" sz="3200" b="1" dirty="0">
              <a:ln/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628800"/>
            <a:ext cx="85258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3"/>
                </a:solidFill>
              </a:rPr>
              <a:t>Спасибо за внимание!</a:t>
            </a:r>
            <a:endParaRPr lang="ru-RU" sz="6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1746" y="188640"/>
            <a:ext cx="465524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Утвердительная форма</a:t>
            </a:r>
          </a:p>
          <a:p>
            <a:pPr algn="ctr"/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268760" y="620688"/>
            <a:ext cx="11412760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rgbClr val="FFFF00"/>
                </a:solidFill>
              </a:rPr>
              <a:t>                              </a:t>
            </a:r>
            <a:r>
              <a:rPr lang="en-US" sz="2400" b="1" dirty="0" smtClean="0">
                <a:ln/>
                <a:solidFill>
                  <a:srgbClr val="FFFF00"/>
                </a:solidFill>
              </a:rPr>
              <a:t>Present </a:t>
            </a:r>
            <a:r>
              <a:rPr lang="en-US" sz="2400" b="1" dirty="0" err="1" smtClean="0">
                <a:ln/>
                <a:solidFill>
                  <a:srgbClr val="FFFF00"/>
                </a:solidFill>
              </a:rPr>
              <a:t>Continious</a:t>
            </a:r>
            <a:r>
              <a:rPr lang="en-US" sz="2400" b="1" dirty="0" smtClean="0">
                <a:ln/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ln/>
                <a:solidFill>
                  <a:srgbClr val="FFFF00"/>
                </a:solidFill>
              </a:rPr>
              <a:t>образуется при помощи </a:t>
            </a:r>
          </a:p>
          <a:p>
            <a:pPr algn="ctr"/>
            <a:r>
              <a:rPr lang="ru-RU" sz="2400" b="1" dirty="0" smtClean="0">
                <a:ln/>
                <a:solidFill>
                  <a:srgbClr val="FFFF00"/>
                </a:solidFill>
              </a:rPr>
              <a:t>вспомогательного глагола</a:t>
            </a:r>
            <a:r>
              <a:rPr lang="ru-RU" sz="2400" b="1" dirty="0" smtClean="0">
                <a:ln/>
                <a:solidFill>
                  <a:srgbClr val="FFC000"/>
                </a:solidFill>
              </a:rPr>
              <a:t>  </a:t>
            </a:r>
            <a:r>
              <a:rPr lang="en-US" sz="2400" b="1" dirty="0" smtClean="0">
                <a:ln/>
                <a:solidFill>
                  <a:schemeClr val="tx1">
                    <a:lumMod val="95000"/>
                  </a:schemeClr>
                </a:solidFill>
              </a:rPr>
              <a:t>to be </a:t>
            </a:r>
            <a:r>
              <a:rPr lang="en-US" sz="2400" b="1" dirty="0" smtClean="0">
                <a:ln/>
                <a:solidFill>
                  <a:srgbClr val="FFFF00"/>
                </a:solidFill>
              </a:rPr>
              <a:t>(am</a:t>
            </a:r>
            <a:r>
              <a:rPr lang="ru-RU" sz="2400" b="1" dirty="0" smtClean="0">
                <a:ln/>
                <a:solidFill>
                  <a:srgbClr val="FFFF00"/>
                </a:solidFill>
              </a:rPr>
              <a:t>,</a:t>
            </a:r>
            <a:r>
              <a:rPr lang="en-US" sz="2400" b="1" dirty="0" smtClean="0">
                <a:ln/>
                <a:solidFill>
                  <a:srgbClr val="FFFF00"/>
                </a:solidFill>
              </a:rPr>
              <a:t>is</a:t>
            </a:r>
            <a:r>
              <a:rPr lang="ru-RU" sz="2400" b="1" dirty="0" smtClean="0">
                <a:ln/>
                <a:solidFill>
                  <a:srgbClr val="FFFF00"/>
                </a:solidFill>
              </a:rPr>
              <a:t>,</a:t>
            </a:r>
            <a:r>
              <a:rPr lang="en-US" sz="2400" b="1" dirty="0" smtClean="0">
                <a:ln/>
                <a:solidFill>
                  <a:srgbClr val="FFFF00"/>
                </a:solidFill>
              </a:rPr>
              <a:t>are) </a:t>
            </a:r>
            <a:r>
              <a:rPr lang="ru-RU" sz="2400" b="1" dirty="0" smtClean="0">
                <a:ln/>
                <a:solidFill>
                  <a:srgbClr val="FFFF00"/>
                </a:solidFill>
              </a:rPr>
              <a:t>и</a:t>
            </a:r>
          </a:p>
          <a:p>
            <a:pPr algn="ctr"/>
            <a:r>
              <a:rPr lang="ru-RU" sz="2400" b="1" dirty="0" smtClean="0">
                <a:ln/>
                <a:solidFill>
                  <a:srgbClr val="FFC000"/>
                </a:solidFill>
              </a:rPr>
              <a:t> смыслового глагола с окончанием –</a:t>
            </a:r>
            <a:r>
              <a:rPr lang="en-US" sz="2400" b="1" dirty="0" err="1" smtClean="0">
                <a:ln/>
              </a:rPr>
              <a:t>ing</a:t>
            </a:r>
            <a:r>
              <a:rPr lang="en-US" sz="2400" b="1" dirty="0" smtClean="0">
                <a:ln/>
                <a:solidFill>
                  <a:schemeClr val="bg2">
                    <a:lumMod val="40000"/>
                    <a:lumOff val="60000"/>
                  </a:schemeClr>
                </a:solidFill>
              </a:rPr>
              <a:t>.</a:t>
            </a:r>
          </a:p>
          <a:p>
            <a:pPr algn="ctr"/>
            <a:r>
              <a:rPr lang="en-US" sz="2400" b="1" cap="none" spc="0" dirty="0" smtClean="0">
                <a:ln/>
                <a:solidFill>
                  <a:srgbClr val="FFC000"/>
                </a:solidFill>
                <a:effectLst/>
              </a:rPr>
              <a:t>We</a:t>
            </a:r>
            <a:r>
              <a:rPr lang="ru-RU" sz="2400" b="1" cap="none" spc="0" dirty="0" smtClean="0">
                <a:ln/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2400" b="1" cap="none" spc="0" dirty="0" smtClean="0">
                <a:ln/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2400" b="1" cap="none" spc="0" dirty="0" smtClean="0">
                <a:ln/>
                <a:effectLst/>
              </a:rPr>
              <a:t>are playing </a:t>
            </a:r>
            <a:r>
              <a:rPr lang="en-US" sz="2400" b="1" cap="none" spc="0" dirty="0" smtClean="0">
                <a:ln/>
                <a:solidFill>
                  <a:srgbClr val="FFC000"/>
                </a:solidFill>
                <a:effectLst/>
              </a:rPr>
              <a:t>a </a:t>
            </a:r>
            <a:r>
              <a:rPr lang="en-US" sz="2400" cap="none" spc="0" dirty="0" smtClean="0">
                <a:ln/>
                <a:solidFill>
                  <a:srgbClr val="FFC000"/>
                </a:solidFill>
                <a:effectLst/>
              </a:rPr>
              <a:t>game</a:t>
            </a:r>
            <a:r>
              <a:rPr lang="ru-RU" sz="2400" b="1" cap="none" spc="0" dirty="0" smtClean="0">
                <a:ln/>
                <a:solidFill>
                  <a:srgbClr val="FFC000"/>
                </a:solidFill>
                <a:effectLst/>
              </a:rPr>
              <a:t>.</a:t>
            </a:r>
          </a:p>
          <a:p>
            <a:pPr algn="ctr"/>
            <a:endParaRPr lang="en-US" sz="2800" b="1" cap="none" spc="0" dirty="0" smtClean="0">
              <a:ln/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492896" y="2060848"/>
            <a:ext cx="11945834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Отрицательная форма</a:t>
            </a:r>
          </a:p>
          <a:p>
            <a:pPr algn="ctr"/>
            <a:r>
              <a:rPr lang="ru-RU" sz="2400" b="1" spc="150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          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Отрицательные предложения образуются при</a:t>
            </a:r>
          </a:p>
          <a:p>
            <a:pPr algn="ctr"/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       помощи отрицательной формы глагола </a:t>
            </a:r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 be</a:t>
            </a:r>
            <a:endParaRPr lang="ru-RU" sz="24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           </a:t>
            </a:r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(am not, is not/isn’t ,are not/aren’t)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 смыслового</a:t>
            </a:r>
          </a:p>
          <a:p>
            <a:pPr algn="ctr"/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r>
              <a:rPr lang="ru-RU" sz="2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лагола с окончанием –</a:t>
            </a:r>
            <a:r>
              <a:rPr lang="en-US" sz="2400" b="1" cap="none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ing</a:t>
            </a:r>
            <a:r>
              <a:rPr lang="en-US" sz="2400" b="1" cap="none" spc="150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They</a:t>
            </a:r>
            <a:r>
              <a:rPr lang="en-US" sz="2400" b="1" spc="150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are not playing</a:t>
            </a:r>
            <a:r>
              <a:rPr lang="en-US" sz="2400" b="1" spc="150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2400" b="1" cap="none" spc="150" dirty="0">
              <a:ln w="11430"/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799931" y="4365104"/>
            <a:ext cx="1269539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Вопросительная форма</a:t>
            </a:r>
          </a:p>
          <a:p>
            <a:pPr algn="ctr"/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               Вопросительные предложения образуются при </a:t>
            </a:r>
          </a:p>
          <a:p>
            <a:pPr algn="ctr"/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</a:t>
            </a:r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помощи нужной формы глагола </a:t>
            </a:r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 be 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</a:t>
            </a:r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am, is, are)+</a:t>
            </a:r>
          </a:p>
          <a:p>
            <a:pPr algn="ctr"/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en-US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    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подлежащее</a:t>
            </a:r>
            <a:r>
              <a:rPr lang="ru-RU" sz="2400" b="1" spc="150" dirty="0" err="1" smtClean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+</a:t>
            </a:r>
            <a:r>
              <a:rPr lang="ru-RU" sz="2400" b="1" spc="150" dirty="0" smtClean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смысловой глагол 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 окончанием –</a:t>
            </a:r>
            <a:r>
              <a:rPr lang="en-US" sz="2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ing</a:t>
            </a:r>
            <a:r>
              <a:rPr lang="en-US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en-US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Are they playing a game?</a:t>
            </a:r>
            <a:r>
              <a:rPr lang="ru-RU" sz="2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spc="150" dirty="0" smtClean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659" y="1412776"/>
            <a:ext cx="821077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/>
                <a:solidFill>
                  <a:schemeClr val="accent3"/>
                </a:solidFill>
                <a:effectLst/>
              </a:rPr>
              <a:t>What are the people</a:t>
            </a:r>
          </a:p>
          <a:p>
            <a:pPr algn="ctr"/>
            <a:r>
              <a:rPr lang="en-US" sz="6000" b="1" cap="none" spc="0" dirty="0" smtClean="0">
                <a:ln/>
                <a:solidFill>
                  <a:schemeClr val="accent3"/>
                </a:solidFill>
                <a:effectLst/>
              </a:rPr>
              <a:t> in the pictures doing?</a:t>
            </a:r>
            <a:endParaRPr lang="ru-RU" sz="6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trana-sovetov.com/images/stories/tip/health/fitness/learning-to-r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199540" cy="3036591"/>
          </a:xfrm>
          <a:prstGeom prst="rect">
            <a:avLst/>
          </a:prstGeom>
          <a:noFill/>
        </p:spPr>
      </p:pic>
      <p:pic>
        <p:nvPicPr>
          <p:cNvPr id="17412" name="Picture 4" descr="http://stroiniashka.ru/statii/eshe_str/poh/11/fitness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4320480" cy="2997334"/>
          </a:xfrm>
          <a:prstGeom prst="rect">
            <a:avLst/>
          </a:prstGeom>
          <a:noFill/>
        </p:spPr>
      </p:pic>
      <p:pic>
        <p:nvPicPr>
          <p:cNvPr id="17414" name="Picture 6" descr="http://vospitaniedetej.ru/uploads/posts/2012-11/deti-igraut-v-futb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4248472" cy="3024336"/>
          </a:xfrm>
          <a:prstGeom prst="rect">
            <a:avLst/>
          </a:prstGeom>
          <a:noFill/>
        </p:spPr>
      </p:pic>
      <p:pic>
        <p:nvPicPr>
          <p:cNvPr id="17416" name="Picture 8" descr="http://paidagogos.com/wp-content/uploads/2013/10/%D0%9C%D1%83%D0%B7%D1%8B%D0%BA%D0%B0%D0%BB%D1%8C%D0%BD%D0%BE%D0%B5-%D1%81%D0%B0%D0%BC%D0%BE%D0%B2%D0%BE%D1%81%D0%BF%D0%B8%D1%82%D0%B0%D0%BD%D0%B8%D0%B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573016"/>
            <a:ext cx="4248472" cy="30243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volga.lentaregion.ru/wp-content/uploads/2011/08/tv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032448" cy="3024336"/>
          </a:xfrm>
          <a:prstGeom prst="rect">
            <a:avLst/>
          </a:prstGeom>
          <a:noFill/>
        </p:spPr>
      </p:pic>
      <p:pic>
        <p:nvPicPr>
          <p:cNvPr id="16388" name="Picture 4" descr="http://shkolazhizni.ru/img/content/i111/111865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88640"/>
            <a:ext cx="3874890" cy="3024335"/>
          </a:xfrm>
          <a:prstGeom prst="rect">
            <a:avLst/>
          </a:prstGeom>
          <a:noFill/>
        </p:spPr>
      </p:pic>
      <p:pic>
        <p:nvPicPr>
          <p:cNvPr id="16390" name="Picture 6" descr="http://www.mc-panaceya.ru/wp-content/uploads/2015/03/20120529220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89040"/>
            <a:ext cx="4032448" cy="2803854"/>
          </a:xfrm>
          <a:prstGeom prst="rect">
            <a:avLst/>
          </a:prstGeom>
          <a:noFill/>
        </p:spPr>
      </p:pic>
      <p:pic>
        <p:nvPicPr>
          <p:cNvPr id="16392" name="Picture 8" descr="http://shkolazhizni.ru/img/content/i114/114750_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789040"/>
            <a:ext cx="3960440" cy="28224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0"/>
            <a:ext cx="466416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Read and correct</a:t>
            </a:r>
            <a:endParaRPr lang="ru-RU" sz="4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http://strana-sovetov.com/images/stories/tip/health/fitness/learning-to-r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3888432" cy="22909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852936"/>
            <a:ext cx="3587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</a:t>
            </a:r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She is jumping.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Picture 4" descr="http://stroiniashka.ru/statii/eshe_str/poh/11/fitness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4104456" cy="230425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92080" y="2924944"/>
            <a:ext cx="32873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She is skipping.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" name="Picture 6" descr="http://vospitaniedetej.ru/uploads/posts/2012-11/deti-igraut-v-futb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3960440" cy="230425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3528" y="5780782"/>
            <a:ext cx="354257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They are playing </a:t>
            </a:r>
          </a:p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basketball.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2" name="Picture 8" descr="http://paidagogos.com/wp-content/uploads/2013/10/%D0%9C%D1%83%D0%B7%D1%8B%D0%BA%D0%B0%D0%BB%D1%8C%D0%BD%D0%BE%D0%B5-%D1%81%D0%B0%D0%BC%D0%BE%D0%B2%D0%BE%D1%81%D0%BF%D0%B8%D1%82%D0%B0%D0%BD%D0%B8%D0%B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3016"/>
            <a:ext cx="4176464" cy="230425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879942" y="5780782"/>
            <a:ext cx="361368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He is playing the</a:t>
            </a:r>
          </a:p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guitar.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olga.lentaregion.ru/wp-content/uploads/2011/08/tv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032448" cy="2592288"/>
          </a:xfrm>
          <a:prstGeom prst="rect">
            <a:avLst/>
          </a:prstGeom>
          <a:noFill/>
        </p:spPr>
      </p:pic>
      <p:pic>
        <p:nvPicPr>
          <p:cNvPr id="5" name="Picture 4" descr="http://shkolazhizni.ru/img/content/i111/111865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8640"/>
            <a:ext cx="4104456" cy="25922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780928"/>
            <a:ext cx="50526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They are reading a book.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780928"/>
            <a:ext cx="32299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She is sleeping.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8" name="Picture 6" descr="http://www.mc-panaceya.ru/wp-content/uploads/2015/03/20120529220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01008"/>
            <a:ext cx="4032448" cy="2808312"/>
          </a:xfrm>
          <a:prstGeom prst="rect">
            <a:avLst/>
          </a:prstGeom>
          <a:noFill/>
        </p:spPr>
      </p:pic>
      <p:pic>
        <p:nvPicPr>
          <p:cNvPr id="9" name="Picture 8" descr="http://shkolazhizni.ru/img/content/i114/114750_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01008"/>
            <a:ext cx="4104456" cy="27363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6273225"/>
            <a:ext cx="43671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She is singing a song.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6273225"/>
            <a:ext cx="31332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She is cooking.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0342" y="0"/>
            <a:ext cx="7243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4400" b="1" cap="none" spc="0" dirty="0" smtClean="0">
                <a:ln/>
                <a:solidFill>
                  <a:srgbClr val="002060"/>
                </a:solidFill>
                <a:effectLst/>
              </a:rPr>
              <a:t>Now answer the questions</a:t>
            </a:r>
            <a:endParaRPr lang="ru-RU" sz="44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1026" name="Picture 2" descr="http://www.gastronom.ru/binfiles/images/20141020/bd0cdf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036949" cy="24433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8579" y="3212976"/>
            <a:ext cx="41539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she watching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tv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http://www.autotri.ru/mir_auto/img/78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4104456" cy="23431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75175" y="3140968"/>
            <a:ext cx="43688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she driving a car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30" name="Picture 6" descr="http://static-web-0.kspu.ru/web/images/2013/07/22/d15dbe0513f642225042f1925df9e881/prepodovatel-anglijsk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3810000" cy="2514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6334780"/>
            <a:ext cx="35142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she teaching 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32" name="AutoShape 8" descr="http://www.livelib.ru/reader/juliru/o/s0p94rjr/1311080842_howtowriteforweb01-o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rebenochek.com/wp-content/uploads/2012/08/x_23eac0a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717032"/>
            <a:ext cx="4104456" cy="244827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64088" y="6334780"/>
            <a:ext cx="31229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he reading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257</TotalTime>
  <Words>609</Words>
  <Application>Microsoft Office PowerPoint</Application>
  <PresentationFormat>Экран (4:3)</PresentationFormat>
  <Paragraphs>102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 Krookie</dc:creator>
  <cp:lastModifiedBy>Sevda</cp:lastModifiedBy>
  <cp:revision>33</cp:revision>
  <dcterms:created xsi:type="dcterms:W3CDTF">2015-06-15T19:57:47Z</dcterms:created>
  <dcterms:modified xsi:type="dcterms:W3CDTF">2015-06-20T18:08:27Z</dcterms:modified>
</cp:coreProperties>
</file>