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5" r:id="rId18"/>
    <p:sldId id="274" r:id="rId19"/>
    <p:sldId id="273" r:id="rId20"/>
    <p:sldId id="272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537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6FA-B9E7-4C09-968A-BA8010581749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7FEF-A6F6-4579-A1F5-1ED7F3FF5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6FA-B9E7-4C09-968A-BA8010581749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7FEF-A6F6-4579-A1F5-1ED7F3FF5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6FA-B9E7-4C09-968A-BA8010581749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7FEF-A6F6-4579-A1F5-1ED7F3FF5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6FA-B9E7-4C09-968A-BA8010581749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7FEF-A6F6-4579-A1F5-1ED7F3FF5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6FA-B9E7-4C09-968A-BA8010581749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7FEF-A6F6-4579-A1F5-1ED7F3FF5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6FA-B9E7-4C09-968A-BA8010581749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7FEF-A6F6-4579-A1F5-1ED7F3FF5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6FA-B9E7-4C09-968A-BA8010581749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7FEF-A6F6-4579-A1F5-1ED7F3FF5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6FA-B9E7-4C09-968A-BA8010581749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7FEF-A6F6-4579-A1F5-1ED7F3FF5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6FA-B9E7-4C09-968A-BA8010581749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7FEF-A6F6-4579-A1F5-1ED7F3FF5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6FA-B9E7-4C09-968A-BA8010581749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7FEF-A6F6-4579-A1F5-1ED7F3FF5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6FA-B9E7-4C09-968A-BA8010581749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7FEF-A6F6-4579-A1F5-1ED7F3FF5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126FA-B9E7-4C09-968A-BA8010581749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7FEF-A6F6-4579-A1F5-1ED7F3FF5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atkasim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4632" cy="2691730"/>
          </a:xfrm>
        </p:spPr>
        <p:txBody>
          <a:bodyPr>
            <a:no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</a:t>
            </a:r>
            <a:endParaRPr lang="en-US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5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QUESTION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3" y="2564904"/>
            <a:ext cx="3650431" cy="370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827584" y="1412776"/>
            <a:ext cx="5832648" cy="1656184"/>
          </a:xfrm>
          <a:prstGeom prst="wedgeRoundRectCallout">
            <a:avLst>
              <a:gd name="adj1" fmla="val 48523"/>
              <a:gd name="adj2" fmla="val 117712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You         help me.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771800" y="1874628"/>
            <a:ext cx="936104" cy="720080"/>
          </a:xfrm>
          <a:prstGeom prst="wedgeRoundRectCallout">
            <a:avLst>
              <a:gd name="adj1" fmla="val 49319"/>
              <a:gd name="adj2" fmla="val 30222"/>
              <a:gd name="adj3" fmla="val 16667"/>
            </a:avLst>
          </a:prstGeom>
          <a:solidFill>
            <a:schemeClr val="bg1">
              <a:lumMod val="95000"/>
              <a:alpha val="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can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flipH="1">
            <a:off x="1187624" y="1052736"/>
            <a:ext cx="2304256" cy="2088232"/>
          </a:xfrm>
          <a:prstGeom prst="circularArrow">
            <a:avLst/>
          </a:prstGeom>
          <a:solidFill>
            <a:srgbClr val="00B0F0"/>
          </a:solidFill>
          <a:ln w="1905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860032" y="1844824"/>
            <a:ext cx="936104" cy="720080"/>
          </a:xfrm>
          <a:prstGeom prst="wedgeRoundRectCallout">
            <a:avLst>
              <a:gd name="adj1" fmla="val 49319"/>
              <a:gd name="adj2" fmla="val 30222"/>
              <a:gd name="adj3" fmla="val 16667"/>
            </a:avLst>
          </a:prstGeom>
          <a:solidFill>
            <a:schemeClr val="bg1">
              <a:lumMod val="95000"/>
              <a:alpha val="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5449E-6 L -0.18507 -0.004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6" grpId="1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80751"/>
            <a:ext cx="4104456" cy="560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5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QUESTION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2996952"/>
            <a:ext cx="5832648" cy="1656184"/>
          </a:xfrm>
          <a:prstGeom prst="wedgeRoundRectCallout">
            <a:avLst>
              <a:gd name="adj1" fmla="val -66765"/>
              <a:gd name="adj2" fmla="val -53868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Can you answer this question?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20888"/>
            <a:ext cx="5254699" cy="324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5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QUESTION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39552" y="1340768"/>
            <a:ext cx="5832648" cy="1656184"/>
          </a:xfrm>
          <a:prstGeom prst="wedgeRoundRectCallout">
            <a:avLst>
              <a:gd name="adj1" fmla="val 49970"/>
              <a:gd name="adj2" fmla="val 82886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Can you play chess? 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412776"/>
            <a:ext cx="2880320" cy="461664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/>
              <a:t>Can is a modal verb.</a:t>
            </a:r>
          </a:p>
          <a:p>
            <a:r>
              <a:rPr lang="tr-TR" sz="2000" b="1" u="sng" dirty="0" smtClean="0">
                <a:solidFill>
                  <a:srgbClr val="FF0000"/>
                </a:solidFill>
              </a:rPr>
              <a:t>We use can to express: </a:t>
            </a:r>
          </a:p>
          <a:p>
            <a:pPr>
              <a:lnSpc>
                <a:spcPct val="250000"/>
              </a:lnSpc>
              <a:buFont typeface="Wingdings" pitchFamily="2" charset="2"/>
              <a:buChar char="v"/>
            </a:pPr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ability, </a:t>
            </a:r>
          </a:p>
          <a:p>
            <a:pPr>
              <a:lnSpc>
                <a:spcPct val="250000"/>
              </a:lnSpc>
              <a:buFont typeface="Wingdings" pitchFamily="2" charset="2"/>
              <a:buChar char="v"/>
            </a:pPr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permission</a:t>
            </a:r>
          </a:p>
          <a:p>
            <a:pPr>
              <a:lnSpc>
                <a:spcPct val="250000"/>
              </a:lnSpc>
              <a:buFont typeface="Wingdings" pitchFamily="2" charset="2"/>
              <a:buChar char="v"/>
            </a:pPr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request, </a:t>
            </a:r>
          </a:p>
          <a:p>
            <a:pPr>
              <a:lnSpc>
                <a:spcPct val="250000"/>
              </a:lnSpc>
              <a:buFont typeface="Wingdings" pitchFamily="2" charset="2"/>
              <a:buChar char="v"/>
            </a:pPr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Possibility or impossibility</a:t>
            </a:r>
            <a:endParaRPr lang="en-US" sz="2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67744" y="2204864"/>
            <a:ext cx="3960440" cy="576064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tr-TR" sz="2400" b="1" u="sng" dirty="0" smtClean="0">
                <a:solidFill>
                  <a:srgbClr val="FFFF00"/>
                </a:solidFill>
              </a:rPr>
              <a:t>can</a:t>
            </a: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 ride a horse.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67744" y="3068960"/>
            <a:ext cx="3960440" cy="576064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You </a:t>
            </a:r>
            <a:r>
              <a:rPr lang="tr-TR" sz="2400" b="1" u="sng" dirty="0" smtClean="0">
                <a:solidFill>
                  <a:srgbClr val="FFFF00"/>
                </a:solidFill>
              </a:rPr>
              <a:t>can</a:t>
            </a: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 come in.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67744" y="3861048"/>
            <a:ext cx="3960440" cy="576064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u="sng" dirty="0" smtClean="0">
                <a:solidFill>
                  <a:srgbClr val="FFFF00"/>
                </a:solidFill>
              </a:rPr>
              <a:t>Can</a:t>
            </a: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  I borrow your pen?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67744" y="4653136"/>
            <a:ext cx="3960440" cy="576064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Everybody </a:t>
            </a:r>
            <a:r>
              <a:rPr lang="tr-TR" sz="2400" b="1" u="sng" dirty="0" smtClean="0">
                <a:solidFill>
                  <a:srgbClr val="FFFF00"/>
                </a:solidFill>
              </a:rPr>
              <a:t>can </a:t>
            </a: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learn English.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79712" y="2348880"/>
            <a:ext cx="504056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5875">
            <a:solidFill>
              <a:schemeClr val="tx1">
                <a:lumMod val="95000"/>
                <a:lumOff val="5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979712" y="3212976"/>
            <a:ext cx="504056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5875">
            <a:solidFill>
              <a:schemeClr val="tx1">
                <a:lumMod val="95000"/>
                <a:lumOff val="5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979712" y="4005064"/>
            <a:ext cx="504056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5875">
            <a:solidFill>
              <a:schemeClr val="tx1">
                <a:lumMod val="95000"/>
                <a:lumOff val="5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979712" y="4725144"/>
            <a:ext cx="504056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5875">
            <a:solidFill>
              <a:schemeClr val="tx1">
                <a:lumMod val="95000"/>
                <a:lumOff val="5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052736"/>
            <a:ext cx="1427312" cy="170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204864"/>
            <a:ext cx="1008112" cy="180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278308"/>
            <a:ext cx="1368152" cy="14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25144"/>
            <a:ext cx="155941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9592" y="1628800"/>
          <a:ext cx="7416825" cy="3657600"/>
        </p:xfrm>
        <a:graphic>
          <a:graphicData uri="http://schemas.openxmlformats.org/drawingml/2006/table">
            <a:tbl>
              <a:tblPr firstRow="1" bandRow="1">
                <a:solidFill>
                  <a:srgbClr val="0B0F0F">
                    <a:alpha val="18824"/>
                  </a:srgbClr>
                </a:solidFill>
                <a:tableStyleId>{2D5ABB26-0587-4C30-8999-92F81FD0307C}</a:tableStyleId>
              </a:tblPr>
              <a:tblGrid>
                <a:gridCol w="2472275"/>
                <a:gridCol w="2472275"/>
                <a:gridCol w="2472275"/>
              </a:tblGrid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I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</a:t>
                      </a:r>
                      <a:r>
                        <a:rPr lang="tr-TR" sz="2400" b="1" cap="none" spc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swim.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I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can’t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swim.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I swim?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You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swim.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You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can’t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swim.</a:t>
                      </a:r>
                      <a:endParaRPr lang="en-US" sz="2400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you swim?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He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swim.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He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can’t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swim.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he swim?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She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swim.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She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can’t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swim.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</a:t>
                      </a:r>
                      <a:r>
                        <a:rPr lang="tr-TR" sz="2400" b="1" cap="none" spc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she swim?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It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swim.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It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can’t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swim.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it swim?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We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swim.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We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can’t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swim.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we swim?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You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swim.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You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can’t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swim.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you swim?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They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swim.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They 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can’t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swim.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Can</a:t>
                      </a:r>
                      <a:r>
                        <a:rPr lang="tr-TR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they</a:t>
                      </a:r>
                      <a:r>
                        <a:rPr lang="tr-TR" sz="2400" b="1" cap="none" spc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swim?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259632" y="1196752"/>
            <a:ext cx="1800200" cy="432048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positive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07904" y="1196752"/>
            <a:ext cx="1800200" cy="432048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negative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28184" y="1196752"/>
            <a:ext cx="1800200" cy="432048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question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7584" y="5445224"/>
            <a:ext cx="3240360" cy="864096"/>
          </a:xfrm>
          <a:prstGeom prst="roundRect">
            <a:avLst/>
          </a:prstGeom>
          <a:solidFill>
            <a:srgbClr val="953735">
              <a:alpha val="67843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00B0F0"/>
                </a:solidFill>
              </a:rPr>
              <a:t>SHORT ANSWERS:</a:t>
            </a:r>
          </a:p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Can you swim?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11960" y="5445224"/>
            <a:ext cx="3240360" cy="864096"/>
          </a:xfrm>
          <a:prstGeom prst="roundRect">
            <a:avLst/>
          </a:prstGeom>
          <a:solidFill>
            <a:srgbClr val="953735">
              <a:alpha val="67843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Yes, I can. </a:t>
            </a:r>
            <a:r>
              <a:rPr lang="tr-TR" sz="2800" b="1" dirty="0" smtClean="0">
                <a:solidFill>
                  <a:srgbClr val="00B0F0"/>
                </a:solidFill>
              </a:rPr>
              <a:t>Or</a:t>
            </a:r>
          </a:p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No, I can’t.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EXERCISES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63881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ular Callout 11"/>
          <p:cNvSpPr/>
          <p:nvPr/>
        </p:nvSpPr>
        <p:spPr>
          <a:xfrm>
            <a:off x="539552" y="1268760"/>
            <a:ext cx="5184576" cy="1224136"/>
          </a:xfrm>
          <a:prstGeom prst="wedgeRoundRectCallout">
            <a:avLst>
              <a:gd name="adj1" fmla="val 21208"/>
              <a:gd name="adj2" fmla="val 136898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tr-TR" sz="3600" b="1" dirty="0" smtClean="0">
                <a:solidFill>
                  <a:srgbClr val="FFFF00"/>
                </a:solidFill>
              </a:rPr>
              <a:t> can </a:t>
            </a:r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repair my car.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EXERCISES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36912"/>
            <a:ext cx="4363938" cy="36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ular Callout 9"/>
          <p:cNvSpPr/>
          <p:nvPr/>
        </p:nvSpPr>
        <p:spPr>
          <a:xfrm>
            <a:off x="539552" y="1268760"/>
            <a:ext cx="5184576" cy="1224136"/>
          </a:xfrm>
          <a:prstGeom prst="wedgeRoundRectCallout">
            <a:avLst>
              <a:gd name="adj1" fmla="val 45628"/>
              <a:gd name="adj2" fmla="val 111616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tr-TR" sz="3600" b="1" dirty="0" smtClean="0">
                <a:solidFill>
                  <a:srgbClr val="FFFF00"/>
                </a:solidFill>
              </a:rPr>
              <a:t> can’t </a:t>
            </a:r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find my mirror.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868144" y="908720"/>
            <a:ext cx="2771800" cy="2016224"/>
          </a:xfrm>
          <a:prstGeom prst="wedgeEllipseCallout">
            <a:avLst>
              <a:gd name="adj1" fmla="val -11190"/>
              <a:gd name="adj2" fmla="val 70175"/>
            </a:avLst>
          </a:prstGeom>
          <a:blipFill>
            <a:blip r:embed="rId3" cstate="print"/>
            <a:stretch>
              <a:fillRect/>
            </a:stretch>
          </a:blipFill>
          <a:ln w="15875">
            <a:solidFill>
              <a:schemeClr val="tx1">
                <a:lumMod val="95000"/>
                <a:lumOff val="5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EXERCISES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66388"/>
            <a:ext cx="3298478" cy="445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ular Callout 9"/>
          <p:cNvSpPr/>
          <p:nvPr/>
        </p:nvSpPr>
        <p:spPr>
          <a:xfrm>
            <a:off x="539552" y="1268760"/>
            <a:ext cx="5184576" cy="1224136"/>
          </a:xfrm>
          <a:prstGeom prst="wedgeRoundRectCallout">
            <a:avLst>
              <a:gd name="adj1" fmla="val 42372"/>
              <a:gd name="adj2" fmla="val 73692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This bucket is very heavy.  I </a:t>
            </a:r>
            <a:r>
              <a:rPr lang="tr-TR" sz="3600" b="1" dirty="0" smtClean="0">
                <a:solidFill>
                  <a:srgbClr val="FFFF00"/>
                </a:solidFill>
              </a:rPr>
              <a:t>can’t</a:t>
            </a:r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 carry it!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EXERCISES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84784"/>
            <a:ext cx="4064868" cy="466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ular Callout 9"/>
          <p:cNvSpPr/>
          <p:nvPr/>
        </p:nvSpPr>
        <p:spPr>
          <a:xfrm>
            <a:off x="467544" y="3789040"/>
            <a:ext cx="5184576" cy="1224136"/>
          </a:xfrm>
          <a:prstGeom prst="wedgeRoundRectCallout">
            <a:avLst>
              <a:gd name="adj1" fmla="val 42484"/>
              <a:gd name="adj2" fmla="val -110908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Wait! You </a:t>
            </a:r>
            <a:r>
              <a:rPr lang="tr-TR" sz="3600" b="1" dirty="0" smtClean="0">
                <a:solidFill>
                  <a:srgbClr val="FFFF00"/>
                </a:solidFill>
              </a:rPr>
              <a:t>can’t</a:t>
            </a:r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 enter here!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EXERCISES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928948" cy="419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ular Callout 9"/>
          <p:cNvSpPr/>
          <p:nvPr/>
        </p:nvSpPr>
        <p:spPr>
          <a:xfrm>
            <a:off x="3419872" y="1340768"/>
            <a:ext cx="5184576" cy="1224136"/>
          </a:xfrm>
          <a:prstGeom prst="wedgeRoundRectCallout">
            <a:avLst>
              <a:gd name="adj1" fmla="val -52053"/>
              <a:gd name="adj2" fmla="val 96676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tr-TR" sz="3600" b="1" dirty="0" smtClean="0">
                <a:solidFill>
                  <a:srgbClr val="FFFF00"/>
                </a:solidFill>
              </a:rPr>
              <a:t> can </a:t>
            </a:r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have my tooth out.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988840"/>
            <a:ext cx="3306671" cy="416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3491880" y="1484784"/>
            <a:ext cx="5040560" cy="1656184"/>
          </a:xfrm>
          <a:prstGeom prst="wedgeRoundRectCallout">
            <a:avLst>
              <a:gd name="adj1" fmla="val -65108"/>
              <a:gd name="adj2" fmla="val 59103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tr-TR" sz="3600" b="1" dirty="0" smtClean="0">
                <a:solidFill>
                  <a:srgbClr val="FFFF00"/>
                </a:solidFill>
              </a:rPr>
              <a:t>can</a:t>
            </a:r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 play basketball.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68088" y="2016976"/>
            <a:ext cx="792088" cy="57606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19872" y="3284984"/>
            <a:ext cx="1656184" cy="2592288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</a:rPr>
              <a:t>pronoun </a:t>
            </a:r>
            <a:r>
              <a:rPr lang="tr-TR" sz="2400" b="1" dirty="0" smtClean="0">
                <a:solidFill>
                  <a:srgbClr val="FFFF00"/>
                </a:solidFill>
              </a:rPr>
              <a:t>or noun</a:t>
            </a:r>
          </a:p>
          <a:p>
            <a:pPr algn="ctr"/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(I, you, he, she, it, we, they</a:t>
            </a: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48064" y="3284984"/>
            <a:ext cx="1656184" cy="2592288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can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76256" y="3284984"/>
            <a:ext cx="1656184" cy="2592288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verb</a:t>
            </a:r>
            <a:endParaRPr lang="tr-TR" sz="4000" b="1" dirty="0" smtClean="0">
              <a:solidFill>
                <a:srgbClr val="FFFF00"/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without “ing, s, or to”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851920" y="2564904"/>
            <a:ext cx="360040" cy="864096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9639094">
            <a:off x="5014758" y="2494157"/>
            <a:ext cx="360040" cy="1212073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7920738">
            <a:off x="6338786" y="2114370"/>
            <a:ext cx="360040" cy="1959605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POSITIVE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EXERCISES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4244950" cy="469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ular Callout 9"/>
          <p:cNvSpPr/>
          <p:nvPr/>
        </p:nvSpPr>
        <p:spPr>
          <a:xfrm>
            <a:off x="539552" y="1556792"/>
            <a:ext cx="4752528" cy="1224136"/>
          </a:xfrm>
          <a:prstGeom prst="wedgeRoundRectCallout">
            <a:avLst>
              <a:gd name="adj1" fmla="val 58670"/>
              <a:gd name="adj2" fmla="val 44962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tr-TR" sz="3600" b="1" dirty="0" smtClean="0">
                <a:solidFill>
                  <a:srgbClr val="FFFF00"/>
                </a:solidFill>
              </a:rPr>
              <a:t> can </a:t>
            </a:r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travel faster than the bus.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908720"/>
            <a:ext cx="6228184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rgbClr val="000000"/>
                </a:solidFill>
              </a:rPr>
              <a:t>Please visit </a:t>
            </a:r>
            <a:r>
              <a:rPr lang="tr-TR" dirty="0" smtClean="0">
                <a:solidFill>
                  <a:srgbClr val="000000"/>
                </a:solidFill>
                <a:hlinkClick r:id="rId3"/>
              </a:rPr>
              <a:t>www.nihatkasim.org</a:t>
            </a:r>
            <a:r>
              <a:rPr lang="tr-TR" dirty="0" smtClean="0">
                <a:solidFill>
                  <a:srgbClr val="000000"/>
                </a:solidFill>
              </a:rPr>
              <a:t> To download this presentation</a:t>
            </a:r>
          </a:p>
          <a:p>
            <a:pPr algn="r"/>
            <a:r>
              <a:rPr lang="tr-TR" dirty="0" smtClean="0">
                <a:solidFill>
                  <a:srgbClr val="000000"/>
                </a:solidFill>
              </a:rPr>
              <a:t> and to take a  short quiz about “can”.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3068960"/>
            <a:ext cx="7128792" cy="2691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5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THANKS</a:t>
            </a:r>
            <a:endParaRPr kumimoji="0" lang="en-US" sz="115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91396"/>
            <a:ext cx="3239145" cy="41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539552" y="1772815"/>
            <a:ext cx="5040560" cy="1656184"/>
          </a:xfrm>
          <a:prstGeom prst="wedgeRoundRectCallout">
            <a:avLst>
              <a:gd name="adj1" fmla="val 59924"/>
              <a:gd name="adj2" fmla="val 33621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tr-TR" sz="3600" b="1" dirty="0" smtClean="0">
                <a:solidFill>
                  <a:srgbClr val="FFFF00"/>
                </a:solidFill>
              </a:rPr>
              <a:t>can</a:t>
            </a:r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 ride a bike.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544" y="3573015"/>
            <a:ext cx="1656184" cy="2592288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</a:rPr>
              <a:t>pronoun </a:t>
            </a:r>
            <a:r>
              <a:rPr lang="tr-TR" sz="2400" b="1" dirty="0" smtClean="0">
                <a:solidFill>
                  <a:srgbClr val="FFFF00"/>
                </a:solidFill>
              </a:rPr>
              <a:t>or noun</a:t>
            </a:r>
          </a:p>
          <a:p>
            <a:pPr algn="ctr"/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(I, you, he, she, it, we, they</a:t>
            </a: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95736" y="3573015"/>
            <a:ext cx="1656184" cy="2592288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can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23928" y="3573015"/>
            <a:ext cx="1656184" cy="2592288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verb</a:t>
            </a:r>
          </a:p>
          <a:p>
            <a:pPr algn="ctr"/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without “ing, s, or to”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403648" y="2852936"/>
            <a:ext cx="360040" cy="864096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0280854">
            <a:off x="2265514" y="2804251"/>
            <a:ext cx="360040" cy="1212073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8502981">
            <a:off x="3556679" y="2541932"/>
            <a:ext cx="360040" cy="1625502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POSITIVE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988840"/>
            <a:ext cx="3913695" cy="426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3491880" y="1484784"/>
            <a:ext cx="5040560" cy="1656184"/>
          </a:xfrm>
          <a:prstGeom prst="wedgeRoundRectCallout">
            <a:avLst>
              <a:gd name="adj1" fmla="val -55898"/>
              <a:gd name="adj2" fmla="val 41265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tr-TR" sz="3600" b="1" dirty="0" smtClean="0">
                <a:solidFill>
                  <a:srgbClr val="FFFF00"/>
                </a:solidFill>
              </a:rPr>
              <a:t>can</a:t>
            </a:r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 climb a tree.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19872" y="3284984"/>
            <a:ext cx="1656184" cy="2592288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</a:rPr>
              <a:t>pronoun </a:t>
            </a:r>
            <a:r>
              <a:rPr lang="tr-TR" sz="2400" b="1" dirty="0" smtClean="0">
                <a:solidFill>
                  <a:srgbClr val="FFFF00"/>
                </a:solidFill>
              </a:rPr>
              <a:t>or noun</a:t>
            </a:r>
          </a:p>
          <a:p>
            <a:pPr algn="ctr"/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(I, you, he, she, it, we, they</a:t>
            </a: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48064" y="3284984"/>
            <a:ext cx="1656184" cy="2592288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can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76256" y="3284984"/>
            <a:ext cx="1656184" cy="2592288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verb</a:t>
            </a:r>
            <a:endParaRPr lang="tr-TR" sz="4000" b="1" dirty="0" smtClean="0">
              <a:solidFill>
                <a:srgbClr val="FFFF00"/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without “ing, s, or to”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11960" y="2564904"/>
            <a:ext cx="360040" cy="864096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9190325">
            <a:off x="5136438" y="2466114"/>
            <a:ext cx="360040" cy="1212073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288028">
            <a:off x="6568342" y="2375266"/>
            <a:ext cx="360040" cy="1449088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POSITIVE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76872"/>
            <a:ext cx="3200267" cy="352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755576" y="1412776"/>
            <a:ext cx="5040560" cy="1656184"/>
          </a:xfrm>
          <a:prstGeom prst="wedgeRoundRectCallout">
            <a:avLst>
              <a:gd name="adj1" fmla="val 56296"/>
              <a:gd name="adj2" fmla="val 45512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tr-TR" sz="3600" b="1" dirty="0" smtClean="0">
                <a:solidFill>
                  <a:srgbClr val="FFFF00"/>
                </a:solidFill>
              </a:rPr>
              <a:t>can</a:t>
            </a:r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 play tennis.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3568" y="3212976"/>
            <a:ext cx="1656184" cy="2592288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</a:rPr>
              <a:t>pronoun </a:t>
            </a:r>
            <a:r>
              <a:rPr lang="tr-TR" sz="2400" b="1" dirty="0" smtClean="0">
                <a:solidFill>
                  <a:srgbClr val="FFFF00"/>
                </a:solidFill>
              </a:rPr>
              <a:t>or noun</a:t>
            </a:r>
          </a:p>
          <a:p>
            <a:pPr algn="ctr"/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(I, you, he, she, it, we, they</a:t>
            </a: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1760" y="3212976"/>
            <a:ext cx="1656184" cy="2592288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can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39952" y="3212976"/>
            <a:ext cx="1656184" cy="2592288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verb</a:t>
            </a:r>
            <a:endParaRPr lang="tr-TR" sz="4000" b="1" dirty="0" smtClean="0">
              <a:solidFill>
                <a:srgbClr val="FFFF00"/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without “ing, s, or to”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475656" y="2492896"/>
            <a:ext cx="360040" cy="864096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9888163">
            <a:off x="2400134" y="2394106"/>
            <a:ext cx="360040" cy="1212073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8756837">
            <a:off x="3832038" y="2303258"/>
            <a:ext cx="360040" cy="1449088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POSITIVE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628800"/>
            <a:ext cx="2522338" cy="442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971600" y="1556792"/>
            <a:ext cx="5040560" cy="1656184"/>
          </a:xfrm>
          <a:prstGeom prst="wedgeRoundRectCallout">
            <a:avLst>
              <a:gd name="adj1" fmla="val 64948"/>
              <a:gd name="adj2" fmla="val 25126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tr-TR" sz="3600" b="1" dirty="0" smtClean="0">
                <a:solidFill>
                  <a:srgbClr val="FFFF00"/>
                </a:solidFill>
              </a:rPr>
              <a:t>can</a:t>
            </a:r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 speak English.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9592" y="3356992"/>
            <a:ext cx="1656184" cy="2592288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</a:rPr>
              <a:t>pronoun </a:t>
            </a:r>
            <a:r>
              <a:rPr lang="tr-TR" sz="2400" b="1" dirty="0" smtClean="0">
                <a:solidFill>
                  <a:srgbClr val="FFFF00"/>
                </a:solidFill>
              </a:rPr>
              <a:t>or noun</a:t>
            </a:r>
          </a:p>
          <a:p>
            <a:pPr algn="ctr"/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(I, you, he, she, it, we, they</a:t>
            </a: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27784" y="3356992"/>
            <a:ext cx="1656184" cy="2592288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can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55976" y="3356992"/>
            <a:ext cx="1656184" cy="2592288"/>
          </a:xfrm>
          <a:prstGeom prst="roundRect">
            <a:avLst/>
          </a:prstGeom>
          <a:solidFill>
            <a:schemeClr val="tx1">
              <a:lumMod val="95000"/>
              <a:lumOff val="5000"/>
              <a:alpha val="26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verb</a:t>
            </a:r>
            <a:endParaRPr lang="tr-TR" sz="4000" b="1" dirty="0" smtClean="0">
              <a:solidFill>
                <a:srgbClr val="FFFF00"/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without “ing, s, or to”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547664" y="2636912"/>
            <a:ext cx="360040" cy="864096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9190325">
            <a:off x="2616158" y="2538122"/>
            <a:ext cx="360040" cy="1212073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8835090">
            <a:off x="4048062" y="2447274"/>
            <a:ext cx="360040" cy="1449088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POSITIVE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NEGATIVE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068960"/>
            <a:ext cx="4857844" cy="324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827584" y="1412776"/>
            <a:ext cx="5040560" cy="1656184"/>
          </a:xfrm>
          <a:prstGeom prst="wedgeRoundRectCallout">
            <a:avLst>
              <a:gd name="adj1" fmla="val -8174"/>
              <a:gd name="adj2" fmla="val 94778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tr-TR" sz="3600" b="1" dirty="0" smtClean="0">
                <a:solidFill>
                  <a:srgbClr val="FFFF00"/>
                </a:solidFill>
              </a:rPr>
              <a:t>cannot</a:t>
            </a:r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 ride a bike.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619672" y="1888696"/>
            <a:ext cx="1440160" cy="720080"/>
          </a:xfrm>
          <a:prstGeom prst="wedgeRoundRectCallout">
            <a:avLst>
              <a:gd name="adj1" fmla="val 49319"/>
              <a:gd name="adj2" fmla="val 30222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can’t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92896"/>
            <a:ext cx="3600177" cy="368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827584" y="1412776"/>
            <a:ext cx="5040560" cy="1656184"/>
          </a:xfrm>
          <a:prstGeom prst="wedgeRoundRectCallout">
            <a:avLst>
              <a:gd name="adj1" fmla="val 56575"/>
              <a:gd name="adj2" fmla="val 38717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tr-TR" sz="3600" b="1" dirty="0" smtClean="0">
                <a:solidFill>
                  <a:srgbClr val="FFFF00"/>
                </a:solidFill>
              </a:rPr>
              <a:t>cannot</a:t>
            </a:r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 speak English.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331640" y="1888696"/>
            <a:ext cx="1440160" cy="720080"/>
          </a:xfrm>
          <a:prstGeom prst="wedgeRoundRectCallout">
            <a:avLst>
              <a:gd name="adj1" fmla="val 49319"/>
              <a:gd name="adj2" fmla="val 30222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can’t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NEGATIVE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827584" y="1412776"/>
            <a:ext cx="5040560" cy="1656184"/>
          </a:xfrm>
          <a:prstGeom prst="wedgeRoundRectCallout">
            <a:avLst>
              <a:gd name="adj1" fmla="val 56575"/>
              <a:gd name="adj2" fmla="val 38717"/>
              <a:gd name="adj3" fmla="val 16667"/>
            </a:avLst>
          </a:prstGeom>
          <a:solidFill>
            <a:schemeClr val="tx1">
              <a:lumMod val="85000"/>
              <a:lumOff val="15000"/>
              <a:alpha val="39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tr-TR" sz="3600" b="1" dirty="0" smtClean="0">
                <a:solidFill>
                  <a:srgbClr val="FFFF00"/>
                </a:solidFill>
              </a:rPr>
              <a:t>cannot</a:t>
            </a:r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 paint my room.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187624" y="1888696"/>
            <a:ext cx="1440160" cy="720080"/>
          </a:xfrm>
          <a:prstGeom prst="wedgeRoundRectCallout">
            <a:avLst>
              <a:gd name="adj1" fmla="val 49319"/>
              <a:gd name="adj2" fmla="val 30222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can’t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3292649" cy="425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5220072" y="332656"/>
            <a:ext cx="1800200" cy="576064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tx1">
                <a:lumMod val="85000"/>
                <a:lumOff val="1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NEGATIVE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452</Words>
  <Application>Microsoft Office PowerPoint</Application>
  <PresentationFormat>On-screen Show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</dc:title>
  <dc:creator>Nihat</dc:creator>
  <cp:lastModifiedBy>Nihat</cp:lastModifiedBy>
  <cp:revision>66</cp:revision>
  <dcterms:created xsi:type="dcterms:W3CDTF">2013-01-01T15:53:13Z</dcterms:created>
  <dcterms:modified xsi:type="dcterms:W3CDTF">2013-01-06T13:47:51Z</dcterms:modified>
</cp:coreProperties>
</file>