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78" r:id="rId2"/>
    <p:sldId id="279" r:id="rId3"/>
    <p:sldId id="256" r:id="rId4"/>
    <p:sldId id="257" r:id="rId5"/>
    <p:sldId id="276" r:id="rId6"/>
    <p:sldId id="274" r:id="rId7"/>
    <p:sldId id="269" r:id="rId8"/>
    <p:sldId id="268" r:id="rId9"/>
    <p:sldId id="267" r:id="rId10"/>
    <p:sldId id="263" r:id="rId11"/>
    <p:sldId id="275" r:id="rId12"/>
    <p:sldId id="270" r:id="rId13"/>
    <p:sldId id="261" r:id="rId14"/>
    <p:sldId id="260" r:id="rId15"/>
    <p:sldId id="262" r:id="rId16"/>
    <p:sldId id="264" r:id="rId17"/>
    <p:sldId id="277" r:id="rId18"/>
    <p:sldId id="266" r:id="rId19"/>
    <p:sldId id="280" r:id="rId20"/>
    <p:sldId id="281" r:id="rId2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 descr="D:\Мои рисунки\РАМКИ\рамка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3" descr="D:\Мои рисунки\РАМКИ\рамка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338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457200" y="381000"/>
            <a:ext cx="8229600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Презентация к  уроку учителя начальных классов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МБОУ  гимназии № 10 города Челябинска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Мазикиной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Светланы Викторовны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Учебно-методический комплекс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Школа 2100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Предмет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Окружающий мир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Класс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класс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Тема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Хозяйство человека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Цели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Формировать представление о хозяйстве человека; уважительное отношение к труду людей,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расширить представления учащихся о профессиях.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Содействовать формированию и развитию учебно-информационных умений и навыков младших школьников,  умению работать в паре и в группах; содействовать развитию коммуникативной культуры учащихся; развитие кругозора, мышления, внимания, наблюдательности.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Способствовать сплочению классного коллектива, помочь учащимся осознать ценность совместной деятельности; формировать познавательный интерес к людям труда и их профессиям.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381000" y="304800"/>
            <a:ext cx="8534400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Планируемые результаты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Личностные универсальные учебные действия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формирование целостного взгляда на мир в его органичном единстве и разнообразии природы, формирование учебно-познавательного интереса к новому учебному материалу, способность к самооценке.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Регулятивные универсальные учебные действия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преобразовывать практическую задачу в познавательную, самостоятельно адекватно оценивать правильность выполнения действия.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Познавательные универсальные учебные действия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использовать таблицы, модели, схемы, строить речевые высказывания в устной форме, осуществлять анализ объектов с выделением существенных и несущественных признаков, проводить сравнение, классификацию, группировку, обобщение по заданным критериям.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Коммуникативные универсальные учебные действия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формулировать собственное мнение, договариваться и приходить к общему решению в совместной деятельности (при работе  в паре и а группе)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Духовно-нравственное развитие и воспитание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: воспитание нравственного чувства, этического сознания и готовности совершать позитивные поступки, в том числе речевые; гражданско-патриотическое воспитание; воспитание трудолюбия, способности к познанию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13" descr="D:\Мои рисунки\РАМКИ\рамка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338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Светлана\Рабочий стол\фон\Рисунок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30"/>
            <a:ext cx="9144000" cy="684657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828800" y="762000"/>
            <a:ext cx="586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latin typeface="Book Antiqua" pitchFamily="18" charset="0"/>
              </a:rPr>
              <a:t>Громко прозвенел звонок,</a:t>
            </a:r>
            <a:endParaRPr lang="ru-RU" sz="3600" b="1" i="1" dirty="0">
              <a:solidFill>
                <a:srgbClr val="C00000"/>
              </a:solidFill>
              <a:latin typeface="Book Antiqu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62200" y="3352800"/>
            <a:ext cx="44839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  <a:latin typeface="Book Antiqua" pitchFamily="18" charset="0"/>
              </a:rPr>
              <a:t>Знаешь – говори, </a:t>
            </a:r>
          </a:p>
          <a:p>
            <a:pPr algn="ctr"/>
            <a:r>
              <a:rPr lang="ru-RU" sz="3600" b="1" i="1" dirty="0" smtClean="0">
                <a:solidFill>
                  <a:srgbClr val="C00000"/>
                </a:solidFill>
                <a:latin typeface="Book Antiqua" pitchFamily="18" charset="0"/>
              </a:rPr>
              <a:t>не знаешь – слушай!</a:t>
            </a:r>
            <a:endParaRPr lang="ru-RU" sz="3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925876" y="2438400"/>
            <a:ext cx="309392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Девиз урока: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Documents and Settings\Светлана\Мои документы\Мои рисунки\дети\clip_image00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676400"/>
            <a:ext cx="6781800" cy="489377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0"/>
            <a:ext cx="762253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Однажды летом на даче</a:t>
            </a:r>
          </a:p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ребята </a:t>
            </a:r>
            <a:r>
              <a:rPr lang="ru-RU" sz="5400" b="1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заспорили…</a:t>
            </a:r>
            <a:endParaRPr lang="ru-RU" sz="5400" b="1" cap="none" spc="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33400" y="457200"/>
            <a:ext cx="81534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– Как вы думаете, о чем мы будем говорить сегодня на уроке?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Кто считает, что он мало знает о профессиях, и хотел бы еще больше узнать, заштрихуйте первый кружок ЗЕЛЕНЫМ цветом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 Кто достаточно знает о профессиях, но еще не все, заштрихуйте первый кружок ЖЕЛТЫМ цветом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Кто считает, что все знает о профессиях - заштрихуйте первый кружок КРАСНЫМ  цветом.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7467600" y="2819400"/>
            <a:ext cx="685800" cy="6858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7543800" y="4267200"/>
            <a:ext cx="685800" cy="6858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7620000" y="5410200"/>
            <a:ext cx="685800" cy="6858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0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2743200" y="533400"/>
            <a:ext cx="4495800" cy="58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200" dirty="0" smtClean="0">
                <a:solidFill>
                  <a:srgbClr val="993300"/>
                </a:solidFill>
              </a:rPr>
              <a:t>             Всё </a:t>
            </a:r>
            <a:r>
              <a:rPr lang="ru-RU" sz="2200" dirty="0">
                <a:solidFill>
                  <a:srgbClr val="993300"/>
                </a:solidFill>
              </a:rPr>
              <a:t>для всех </a:t>
            </a:r>
          </a:p>
          <a:p>
            <a:r>
              <a:rPr lang="ru-RU" sz="2200" dirty="0">
                <a:solidFill>
                  <a:srgbClr val="993300"/>
                </a:solidFill>
              </a:rPr>
              <a:t>Каменщик строит жилища,</a:t>
            </a:r>
          </a:p>
          <a:p>
            <a:r>
              <a:rPr lang="ru-RU" sz="2200" dirty="0">
                <a:solidFill>
                  <a:srgbClr val="993300"/>
                </a:solidFill>
              </a:rPr>
              <a:t>Платье – работа портного.</a:t>
            </a:r>
          </a:p>
          <a:p>
            <a:r>
              <a:rPr lang="ru-RU" sz="2200" dirty="0">
                <a:solidFill>
                  <a:srgbClr val="993300"/>
                </a:solidFill>
              </a:rPr>
              <a:t>Но ведь портному работать</a:t>
            </a:r>
          </a:p>
          <a:p>
            <a:r>
              <a:rPr lang="ru-RU" sz="2200" dirty="0">
                <a:solidFill>
                  <a:srgbClr val="993300"/>
                </a:solidFill>
              </a:rPr>
              <a:t>Негде без тёплого крова.</a:t>
            </a:r>
          </a:p>
          <a:p>
            <a:r>
              <a:rPr lang="ru-RU" sz="2200" dirty="0">
                <a:solidFill>
                  <a:srgbClr val="993300"/>
                </a:solidFill>
              </a:rPr>
              <a:t>Каменщик был бы раздетым,</a:t>
            </a:r>
          </a:p>
          <a:p>
            <a:r>
              <a:rPr lang="ru-RU" sz="2200" dirty="0">
                <a:solidFill>
                  <a:srgbClr val="993300"/>
                </a:solidFill>
              </a:rPr>
              <a:t>Если б умелые руки</a:t>
            </a:r>
          </a:p>
          <a:p>
            <a:r>
              <a:rPr lang="ru-RU" sz="2200" dirty="0">
                <a:solidFill>
                  <a:srgbClr val="993300"/>
                </a:solidFill>
              </a:rPr>
              <a:t>Вовремя не смастерили</a:t>
            </a:r>
          </a:p>
          <a:p>
            <a:r>
              <a:rPr lang="ru-RU" sz="2200" dirty="0">
                <a:solidFill>
                  <a:srgbClr val="993300"/>
                </a:solidFill>
              </a:rPr>
              <a:t>Фартук, и куртку, и брюки.</a:t>
            </a:r>
          </a:p>
          <a:p>
            <a:r>
              <a:rPr lang="ru-RU" sz="2200" dirty="0">
                <a:solidFill>
                  <a:srgbClr val="993300"/>
                </a:solidFill>
              </a:rPr>
              <a:t>Пекарь сапожнику к сроку</a:t>
            </a:r>
          </a:p>
          <a:p>
            <a:r>
              <a:rPr lang="ru-RU" sz="2200" dirty="0">
                <a:solidFill>
                  <a:srgbClr val="993300"/>
                </a:solidFill>
              </a:rPr>
              <a:t>Сшить сапоги поручает.</a:t>
            </a:r>
          </a:p>
          <a:p>
            <a:r>
              <a:rPr lang="ru-RU" sz="2200" dirty="0">
                <a:solidFill>
                  <a:srgbClr val="993300"/>
                </a:solidFill>
              </a:rPr>
              <a:t>Ну а сапожник без хлеба</a:t>
            </a:r>
          </a:p>
          <a:p>
            <a:r>
              <a:rPr lang="ru-RU" sz="2200" dirty="0">
                <a:solidFill>
                  <a:srgbClr val="993300"/>
                </a:solidFill>
              </a:rPr>
              <a:t>Много ль нашьёт, натачает?</a:t>
            </a:r>
          </a:p>
          <a:p>
            <a:r>
              <a:rPr lang="ru-RU" sz="2200" dirty="0">
                <a:solidFill>
                  <a:srgbClr val="993300"/>
                </a:solidFill>
              </a:rPr>
              <a:t>Стало быть, так и выходит,</a:t>
            </a:r>
          </a:p>
          <a:p>
            <a:r>
              <a:rPr lang="ru-RU" sz="2200" dirty="0">
                <a:solidFill>
                  <a:srgbClr val="993300"/>
                </a:solidFill>
              </a:rPr>
              <a:t>Всё, что мы делаем, нужно.</a:t>
            </a:r>
          </a:p>
          <a:p>
            <a:r>
              <a:rPr lang="ru-RU" sz="2200" dirty="0">
                <a:solidFill>
                  <a:srgbClr val="993300"/>
                </a:solidFill>
              </a:rPr>
              <a:t>Значит, давайте трудиться</a:t>
            </a:r>
          </a:p>
          <a:p>
            <a:r>
              <a:rPr lang="ru-RU" sz="2200" dirty="0">
                <a:solidFill>
                  <a:srgbClr val="993300"/>
                </a:solidFill>
              </a:rPr>
              <a:t>Честно, усердно и дружно.</a:t>
            </a:r>
          </a:p>
        </p:txBody>
      </p:sp>
      <p:pic>
        <p:nvPicPr>
          <p:cNvPr id="1026" name="Picture 2" descr="C:\Documents and Settings\Светлана\Рабочий стол\ПРОФЕССИИ\КАРТИНКИ\каменщи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85800"/>
            <a:ext cx="2667000" cy="2807368"/>
          </a:xfrm>
          <a:prstGeom prst="rect">
            <a:avLst/>
          </a:prstGeom>
          <a:noFill/>
        </p:spPr>
      </p:pic>
      <p:pic>
        <p:nvPicPr>
          <p:cNvPr id="1027" name="Picture 3" descr="C:\Documents and Settings\Светлана\Рабочий стол\ПРОФЕССИИ\КАРТИНКИ\портной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4200" y="609600"/>
            <a:ext cx="2209800" cy="2751465"/>
          </a:xfrm>
          <a:prstGeom prst="rect">
            <a:avLst/>
          </a:prstGeom>
          <a:noFill/>
        </p:spPr>
      </p:pic>
      <p:pic>
        <p:nvPicPr>
          <p:cNvPr id="1028" name="Picture 4" descr="C:\Documents and Settings\Светлана\Рабочий стол\ПРОФЕССИИ\КАРТИНКИ\кондитер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3733800"/>
            <a:ext cx="2350467" cy="2362200"/>
          </a:xfrm>
          <a:prstGeom prst="rect">
            <a:avLst/>
          </a:prstGeom>
          <a:noFill/>
        </p:spPr>
      </p:pic>
      <p:pic>
        <p:nvPicPr>
          <p:cNvPr id="1029" name="Picture 5" descr="C:\Documents and Settings\Светлана\Рабочий стол\ПРОФЕССИИ\k635203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77000" y="3733799"/>
            <a:ext cx="2514600" cy="2671763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52400" y="6334780"/>
            <a:ext cx="8763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Вывод</a:t>
            </a:r>
            <a:r>
              <a:rPr lang="ru-RU" sz="2800" dirty="0" smtClean="0"/>
              <a:t>: </a:t>
            </a:r>
            <a:r>
              <a:rPr lang="ru-RU" sz="2800" dirty="0" smtClean="0"/>
              <a:t>все профессии нужны, все профессии важны</a:t>
            </a:r>
            <a:endParaRPr lang="ru-RU" sz="2800" dirty="0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304800" y="0"/>
            <a:ext cx="8686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 чем спорили ребята?</a:t>
            </a: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Кто из ребят прав? Есть ли среди профессий главная?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:\Documents and Settings\Светлана\Рабочий стол\Рисунок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4400" y="1524000"/>
            <a:ext cx="4146285" cy="3124200"/>
          </a:xfrm>
          <a:prstGeom prst="rect">
            <a:avLst/>
          </a:prstGeom>
          <a:noFill/>
        </p:spPr>
      </p:pic>
      <p:pic>
        <p:nvPicPr>
          <p:cNvPr id="24580" name="Picture 4" descr="C:\Documents and Settings\Светлана\Рабочий стол\Рисунок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1524000"/>
            <a:ext cx="4114800" cy="3124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52600" y="457200"/>
            <a:ext cx="5638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>
                <a:solidFill>
                  <a:srgbClr val="0066CC"/>
                </a:solidFill>
                <a:latin typeface="Comic Sans MS" pitchFamily="66" charset="0"/>
              </a:rPr>
              <a:t>Город и село.</a:t>
            </a:r>
            <a:endParaRPr lang="ru-RU" sz="6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57200" y="5105400"/>
            <a:ext cx="838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В городе и в селе живут люди разных профессий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915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66CC"/>
                </a:solidFill>
                <a:latin typeface="Comic Sans MS" pitchFamily="66" charset="0"/>
              </a:rPr>
              <a:t>Чем занимаются городские жители, а чем - сельские?</a:t>
            </a:r>
          </a:p>
        </p:txBody>
      </p:sp>
      <p:pic>
        <p:nvPicPr>
          <p:cNvPr id="49165" name="Picture 13" descr="C32-12 коп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076700"/>
            <a:ext cx="163830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6" name="Picture 14" descr="Копия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1989138"/>
            <a:ext cx="2354262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7" name="Picture 15" descr="Копия (2)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4076700"/>
            <a:ext cx="1398588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8" name="Picture 16" descr="C32-14 копи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1628775"/>
            <a:ext cx="2011362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9" name="Picture 17" descr="3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27763" y="4292600"/>
            <a:ext cx="2381250" cy="153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70" name="Picture 18" descr="4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55875" y="4221163"/>
            <a:ext cx="1820863" cy="190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71" name="Picture 19" descr="4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16463" y="1773238"/>
            <a:ext cx="1327150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72" name="Picture 20" descr="4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627313" y="2060575"/>
            <a:ext cx="201612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Копия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71800" y="152400"/>
            <a:ext cx="3200400" cy="2128862"/>
          </a:xfrm>
          <a:prstGeom prst="rect">
            <a:avLst/>
          </a:prstGeom>
          <a:noFill/>
          <a:ln w="38100">
            <a:solidFill>
              <a:srgbClr val="CC6600"/>
            </a:solidFill>
            <a:miter lim="800000"/>
            <a:headEnd/>
            <a:tailEnd/>
          </a:ln>
        </p:spPr>
      </p:pic>
      <p:sp>
        <p:nvSpPr>
          <p:cNvPr id="9222" name="Text Box 7"/>
          <p:cNvSpPr txBox="1">
            <a:spLocks noChangeArrowheads="1"/>
          </p:cNvSpPr>
          <p:nvPr/>
        </p:nvSpPr>
        <p:spPr bwMode="auto">
          <a:xfrm>
            <a:off x="1371600" y="304800"/>
            <a:ext cx="123732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</a:rPr>
              <a:t>Село</a:t>
            </a:r>
          </a:p>
        </p:txBody>
      </p:sp>
      <p:sp>
        <p:nvSpPr>
          <p:cNvPr id="53257" name="Text Box 9"/>
          <p:cNvSpPr txBox="1">
            <a:spLocks noChangeArrowheads="1"/>
          </p:cNvSpPr>
          <p:nvPr/>
        </p:nvSpPr>
        <p:spPr bwMode="auto">
          <a:xfrm>
            <a:off x="685800" y="2438400"/>
            <a:ext cx="8077200" cy="830997"/>
          </a:xfrm>
          <a:prstGeom prst="rect">
            <a:avLst/>
          </a:prstGeom>
          <a:solidFill>
            <a:srgbClr val="FFCC66"/>
          </a:solidFill>
          <a:ln w="38100">
            <a:solidFill>
              <a:srgbClr val="CC66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В селе люди занимаются </a:t>
            </a:r>
            <a:r>
              <a:rPr lang="ru-RU" sz="2400" dirty="0" smtClean="0"/>
              <a:t> выращиванием </a:t>
            </a:r>
            <a:r>
              <a:rPr lang="ru-RU" sz="2400" dirty="0"/>
              <a:t>культурных</a:t>
            </a:r>
          </a:p>
          <a:p>
            <a:pPr algn="ctr"/>
            <a:r>
              <a:rPr lang="ru-RU" sz="2400" dirty="0"/>
              <a:t>растений и </a:t>
            </a:r>
            <a:r>
              <a:rPr lang="ru-RU" sz="2400" dirty="0" smtClean="0"/>
              <a:t>разведением домашних </a:t>
            </a:r>
            <a:r>
              <a:rPr lang="ru-RU" sz="2400" dirty="0"/>
              <a:t>животных.</a:t>
            </a:r>
          </a:p>
        </p:txBody>
      </p:sp>
      <p:pic>
        <p:nvPicPr>
          <p:cNvPr id="12" name="Picture 2" descr="C:\Documents and Settings\Светлана\Рабочий стол\0_695d2_5660b9fa_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3505200"/>
            <a:ext cx="3810000" cy="25722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Прямоугольник 12"/>
          <p:cNvSpPr/>
          <p:nvPr/>
        </p:nvSpPr>
        <p:spPr>
          <a:xfrm>
            <a:off x="990600" y="6096000"/>
            <a:ext cx="32086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растениеводство</a:t>
            </a:r>
            <a:endParaRPr lang="ru-RU" sz="3200" b="1" dirty="0">
              <a:ln w="10160">
                <a:solidFill>
                  <a:schemeClr val="accent1"/>
                </a:solidFill>
                <a:prstDash val="solid"/>
              </a:ln>
              <a:solidFill>
                <a:srgbClr val="00B05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4" name="Picture 1" descr="C:\Documents and Settings\Светлана\Рабочий стол\ПРОФЕССИИ\КАРТИНКИ\Рисунокз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76800" y="3429000"/>
            <a:ext cx="3886200" cy="267050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sp>
        <p:nvSpPr>
          <p:cNvPr id="15" name="Прямоугольник 14"/>
          <p:cNvSpPr/>
          <p:nvPr/>
        </p:nvSpPr>
        <p:spPr>
          <a:xfrm>
            <a:off x="5410200" y="6096000"/>
            <a:ext cx="31518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животноводство</a:t>
            </a:r>
            <a:endParaRPr lang="ru-RU" sz="3200" b="1" dirty="0">
              <a:ln w="10160">
                <a:solidFill>
                  <a:schemeClr val="accent1"/>
                </a:solidFill>
                <a:prstDash val="solid"/>
              </a:ln>
              <a:solidFill>
                <a:srgbClr val="00B05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7" grpId="0" animBg="1"/>
      <p:bldP spid="13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676400" y="0"/>
            <a:ext cx="60696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Сельское хозяйство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7" name="Picture 1" descr="C:\Documents and Settings\Светлана\Рабочий стол\ПРОФЕССИИ\КАРТИНКИ\сканирование0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762000"/>
            <a:ext cx="8763000" cy="60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3" name="Picture 5" descr="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9400" y="152400"/>
            <a:ext cx="3200400" cy="2133600"/>
          </a:xfrm>
          <a:prstGeom prst="rect">
            <a:avLst/>
          </a:prstGeom>
          <a:noFill/>
          <a:ln w="38100">
            <a:solidFill>
              <a:srgbClr val="006600"/>
            </a:solidFill>
            <a:miter lim="800000"/>
            <a:headEnd/>
            <a:tailEnd/>
          </a:ln>
        </p:spPr>
      </p:pic>
      <p:sp>
        <p:nvSpPr>
          <p:cNvPr id="9221" name="Text Box 6"/>
          <p:cNvSpPr txBox="1">
            <a:spLocks noChangeArrowheads="1"/>
          </p:cNvSpPr>
          <p:nvPr/>
        </p:nvSpPr>
        <p:spPr bwMode="auto">
          <a:xfrm>
            <a:off x="762000" y="457200"/>
            <a:ext cx="143430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</a:rPr>
              <a:t>Город</a:t>
            </a:r>
          </a:p>
        </p:txBody>
      </p:sp>
      <p:sp>
        <p:nvSpPr>
          <p:cNvPr id="53256" name="Text Box 8"/>
          <p:cNvSpPr txBox="1">
            <a:spLocks noChangeArrowheads="1"/>
          </p:cNvSpPr>
          <p:nvPr/>
        </p:nvSpPr>
        <p:spPr bwMode="auto">
          <a:xfrm>
            <a:off x="381000" y="2438400"/>
            <a:ext cx="8382000" cy="830997"/>
          </a:xfrm>
          <a:prstGeom prst="rect">
            <a:avLst/>
          </a:prstGeom>
          <a:solidFill>
            <a:srgbClr val="DDDDDD"/>
          </a:solidFill>
          <a:ln w="38100">
            <a:solidFill>
              <a:srgbClr val="4D4D4D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В городе </a:t>
            </a:r>
            <a:r>
              <a:rPr lang="ru-RU" sz="2400" dirty="0" smtClean="0"/>
              <a:t>множество заводов </a:t>
            </a:r>
            <a:r>
              <a:rPr lang="ru-RU" sz="2400" dirty="0"/>
              <a:t>и </a:t>
            </a:r>
            <a:r>
              <a:rPr lang="ru-RU" sz="2400" dirty="0" smtClean="0"/>
              <a:t>фабрик на которых делают нужные для жизни людей ВЕЩИ</a:t>
            </a:r>
            <a:endParaRPr lang="ru-RU" sz="2400" dirty="0"/>
          </a:p>
        </p:txBody>
      </p:sp>
      <p:pic>
        <p:nvPicPr>
          <p:cNvPr id="12" name="Picture 2" descr="C:\Documents and Settings\Светлана\Рабочий стол\ПРОФЕССИИ\КАРТИНКИ\Копия (3) сканирование0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3372486"/>
            <a:ext cx="6705600" cy="34855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534400" cy="990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66CC"/>
                </a:solidFill>
                <a:latin typeface="Comic Sans MS" pitchFamily="66" charset="0"/>
              </a:rPr>
              <a:t>Чем занимаются городские жители, </a:t>
            </a:r>
            <a:br>
              <a:rPr lang="ru-RU" sz="3600" b="1" dirty="0" smtClean="0">
                <a:solidFill>
                  <a:srgbClr val="0066CC"/>
                </a:solidFill>
                <a:latin typeface="Comic Sans MS" pitchFamily="66" charset="0"/>
              </a:rPr>
            </a:br>
            <a:r>
              <a:rPr lang="ru-RU" sz="3600" b="1" dirty="0" smtClean="0">
                <a:solidFill>
                  <a:srgbClr val="0066CC"/>
                </a:solidFill>
                <a:latin typeface="Comic Sans MS" pitchFamily="66" charset="0"/>
              </a:rPr>
              <a:t>а чем - сельские?</a:t>
            </a:r>
            <a:endParaRPr lang="ru-RU" sz="3600" dirty="0"/>
          </a:p>
        </p:txBody>
      </p:sp>
      <p:sp>
        <p:nvSpPr>
          <p:cNvPr id="9221" name="Text Box 6"/>
          <p:cNvSpPr txBox="1">
            <a:spLocks noChangeArrowheads="1"/>
          </p:cNvSpPr>
          <p:nvPr/>
        </p:nvSpPr>
        <p:spPr bwMode="auto">
          <a:xfrm>
            <a:off x="762000" y="2971800"/>
            <a:ext cx="143430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</a:rPr>
              <a:t>Город</a:t>
            </a:r>
          </a:p>
        </p:txBody>
      </p:sp>
      <p:sp>
        <p:nvSpPr>
          <p:cNvPr id="9222" name="Text Box 7"/>
          <p:cNvSpPr txBox="1">
            <a:spLocks noChangeArrowheads="1"/>
          </p:cNvSpPr>
          <p:nvPr/>
        </p:nvSpPr>
        <p:spPr bwMode="auto">
          <a:xfrm>
            <a:off x="7086600" y="2971800"/>
            <a:ext cx="123732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</a:rPr>
              <a:t>Село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57600" y="1066800"/>
            <a:ext cx="20574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доярка</a:t>
            </a:r>
          </a:p>
          <a:p>
            <a:r>
              <a:rPr lang="ru-RU" sz="2400" b="1" dirty="0" smtClean="0"/>
              <a:t>токарь</a:t>
            </a:r>
          </a:p>
          <a:p>
            <a:r>
              <a:rPr lang="ru-RU" sz="2400" b="1" dirty="0" smtClean="0"/>
              <a:t>рабочий</a:t>
            </a:r>
          </a:p>
          <a:p>
            <a:r>
              <a:rPr lang="ru-RU" sz="2400" b="1" dirty="0" smtClean="0"/>
              <a:t>маляр</a:t>
            </a:r>
          </a:p>
          <a:p>
            <a:r>
              <a:rPr lang="ru-RU" sz="2400" b="1" dirty="0" smtClean="0"/>
              <a:t>комбайнер</a:t>
            </a:r>
          </a:p>
          <a:p>
            <a:r>
              <a:rPr lang="ru-RU" sz="2400" b="1" dirty="0" smtClean="0"/>
              <a:t>пастух</a:t>
            </a:r>
          </a:p>
          <a:p>
            <a:r>
              <a:rPr lang="ru-RU" sz="2400" b="1" dirty="0" smtClean="0"/>
              <a:t>инженер</a:t>
            </a:r>
          </a:p>
          <a:p>
            <a:r>
              <a:rPr lang="ru-RU" sz="2400" b="1" dirty="0" smtClean="0"/>
              <a:t>каменщик</a:t>
            </a:r>
          </a:p>
          <a:p>
            <a:r>
              <a:rPr lang="ru-RU" sz="2400" b="1" dirty="0" smtClean="0"/>
              <a:t>пастух</a:t>
            </a:r>
          </a:p>
          <a:p>
            <a:r>
              <a:rPr lang="ru-RU" sz="2400" b="1" dirty="0" smtClean="0"/>
              <a:t>птичница</a:t>
            </a:r>
          </a:p>
          <a:p>
            <a:r>
              <a:rPr lang="ru-RU" sz="2400" b="1" dirty="0" smtClean="0"/>
              <a:t>сталевар</a:t>
            </a:r>
          </a:p>
          <a:p>
            <a:r>
              <a:rPr lang="ru-RU" sz="2400" b="1" dirty="0" smtClean="0"/>
              <a:t>садовод</a:t>
            </a:r>
          </a:p>
          <a:p>
            <a:r>
              <a:rPr lang="ru-RU" sz="2400" b="1" dirty="0" smtClean="0"/>
              <a:t>тракторист</a:t>
            </a:r>
          </a:p>
          <a:p>
            <a:r>
              <a:rPr lang="ru-RU" sz="2400" b="1" dirty="0" smtClean="0"/>
              <a:t>булочник</a:t>
            </a:r>
            <a:endParaRPr lang="ru-RU" sz="2400" b="1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4876800" y="1371600"/>
            <a:ext cx="2133600" cy="1676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5400000">
            <a:off x="2209800" y="1676400"/>
            <a:ext cx="1447800" cy="1447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10800000" flipV="1">
            <a:off x="2286000" y="2133600"/>
            <a:ext cx="1371600" cy="1219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10800000" flipV="1">
            <a:off x="2362200" y="2438400"/>
            <a:ext cx="1295400" cy="1066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5334000" y="2819400"/>
            <a:ext cx="1600200" cy="457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4953000" y="3124200"/>
            <a:ext cx="1905000" cy="304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10800000">
            <a:off x="2667000" y="3505200"/>
            <a:ext cx="990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rot="10800000">
            <a:off x="2362200" y="3657600"/>
            <a:ext cx="1295400" cy="228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V="1">
            <a:off x="4876800" y="3505200"/>
            <a:ext cx="1981200" cy="762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V="1">
            <a:off x="5105400" y="3657600"/>
            <a:ext cx="1828800" cy="914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10800000">
            <a:off x="2209800" y="3733800"/>
            <a:ext cx="1447800" cy="1295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V="1">
            <a:off x="4953000" y="3810000"/>
            <a:ext cx="2057400" cy="1524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5257800" y="3962400"/>
            <a:ext cx="1828800" cy="1752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rot="16200000" flipV="1">
            <a:off x="1790700" y="4229100"/>
            <a:ext cx="2209800" cy="1524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8" name="Picture 1" descr="C:\Documents and Settings\Светлана\Мои документы\Мои рисунки\дети\0_8e973_78d7739a_ori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9400" y="4764213"/>
            <a:ext cx="2215310" cy="1636587"/>
          </a:xfrm>
          <a:prstGeom prst="rect">
            <a:avLst/>
          </a:prstGeom>
          <a:noFill/>
        </p:spPr>
      </p:pic>
      <p:sp>
        <p:nvSpPr>
          <p:cNvPr id="39" name="TextBox 38"/>
          <p:cNvSpPr txBox="1"/>
          <p:nvPr/>
        </p:nvSpPr>
        <p:spPr>
          <a:xfrm>
            <a:off x="6934200" y="6457890"/>
            <a:ext cx="198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РАБОТА  В  ПАРЕ</a:t>
            </a:r>
            <a:endParaRPr lang="ru-RU" sz="2000" b="1" dirty="0"/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228600" y="6324600"/>
            <a:ext cx="2286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САМОПРОВЕРКА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Светлана\Рабочий стол\ПРОФЕССИИ\КАРТИНКИ\сканирование00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914400"/>
            <a:ext cx="8228406" cy="56388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33400" y="228600"/>
            <a:ext cx="805964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Что везем в город, а что из города?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rot="10800000">
            <a:off x="3124200" y="15240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rot="10800000">
            <a:off x="3124200" y="59436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3124200" y="30480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3124200" y="44958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C:\Documents and Settings\Светлана\Мои документы\Мои рисунки\транспорт\Копия (2) 88b1f32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685799"/>
            <a:ext cx="2971800" cy="1767541"/>
          </a:xfrm>
          <a:prstGeom prst="rect">
            <a:avLst/>
          </a:prstGeom>
          <a:noFill/>
        </p:spPr>
      </p:pic>
      <p:pic>
        <p:nvPicPr>
          <p:cNvPr id="7169" name="Picture 1" descr="C:\Documents and Settings\Светлана\Мои документы\Мои рисунки\Картинки на тему ШКОЛА\01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7000" y="457200"/>
            <a:ext cx="2085975" cy="201149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743200" y="228600"/>
            <a:ext cx="37981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Транспорт 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7170" name="Picture 2" descr="C:\Documents and Settings\Светлана\Рабочий стол\ПРОФЕССИИ\КАРТИНКИ\МАШИНА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7800" y="2743200"/>
            <a:ext cx="3686175" cy="2228850"/>
          </a:xfrm>
          <a:prstGeom prst="rect">
            <a:avLst/>
          </a:prstGeom>
          <a:noFill/>
        </p:spPr>
      </p:pic>
      <p:pic>
        <p:nvPicPr>
          <p:cNvPr id="7171" name="Picture 3" descr="C:\Documents and Settings\Светлана\Мои документы\Мои рисунки\транспорт\Копия 88b1f32d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47800" y="4419600"/>
            <a:ext cx="6096000" cy="1723739"/>
          </a:xfrm>
          <a:prstGeom prst="rect">
            <a:avLst/>
          </a:prstGeom>
          <a:noFill/>
        </p:spPr>
      </p:pic>
      <p:pic>
        <p:nvPicPr>
          <p:cNvPr id="7173" name="Picture 5" descr="C:\Documents and Settings\Светлана\Мои документы\Мои рисунки\транспорт\Копия (4) 88b1f32d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2400" y="2667000"/>
            <a:ext cx="3200400" cy="1867220"/>
          </a:xfrm>
          <a:prstGeom prst="rect">
            <a:avLst/>
          </a:prstGeom>
          <a:noFill/>
        </p:spPr>
      </p:pic>
      <p:pic>
        <p:nvPicPr>
          <p:cNvPr id="7175" name="Picture 7" descr="C:\Documents and Settings\Светлана\Мои документы\Мои рисунки\транспорт\Копия (3) 88b1f32d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00400" y="1371600"/>
            <a:ext cx="2677391" cy="20574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28600" y="6106180"/>
            <a:ext cx="8305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О людях каких профессий мы еще не говорили?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Светлана\Рабочий стол\79737267_profesi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447800"/>
            <a:ext cx="8293845" cy="3886200"/>
          </a:xfrm>
          <a:prstGeom prst="rect">
            <a:avLst/>
          </a:prstGeom>
          <a:noFill/>
        </p:spPr>
      </p:pic>
      <p:pic>
        <p:nvPicPr>
          <p:cNvPr id="5123" name="Picture 3" descr="C:\Documents and Settings\Светлана\Рабочий стол\Копия 79737267_profesiy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3505200"/>
            <a:ext cx="2667000" cy="189086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5715000"/>
            <a:ext cx="797385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Где живут люди этих профессий?</a:t>
            </a:r>
            <a:endParaRPr lang="ru-RU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47800" y="304800"/>
            <a:ext cx="6647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Сфера обслуживания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Documents and Settings\Светлана\Рабочий стол\ПРОФЕССИИ\КАРТИНКИ\Копия (5) сканирование0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524000" y="2057400"/>
            <a:ext cx="6117957" cy="141577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Кто где работает</a:t>
            </a:r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?</a:t>
            </a:r>
          </a:p>
          <a:p>
            <a:pPr algn="ctr"/>
            <a:r>
              <a:rPr lang="ru-RU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(работа в группе)</a:t>
            </a:r>
            <a:endParaRPr lang="ru-RU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4" name="Picture 1" descr="C:\Documents and Settings\Светлана\Мои документы\Мои рисунки\Картинки на тему ШКОЛА\m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3429000"/>
            <a:ext cx="1676400" cy="15161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762000" y="2667000"/>
            <a:ext cx="762000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343275" algn="l"/>
              </a:tabLs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Проверка с самооценкой.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34327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– Что вам нужно было сделать?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34327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– Удалось вам выполнить работу? Были ли трудности?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34327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– Вы выполнил всё правильно или были недочёты?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34327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Понравилось ли вам работать в группе?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3" name="Picture 1" descr="C:\Documents and Settings\Светлана\Мои документы\Мои рисунки\Картинки на тему ШКОЛА\m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381000"/>
            <a:ext cx="2362200" cy="213637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581400" y="1066800"/>
            <a:ext cx="490967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Групповая работа</a:t>
            </a:r>
            <a:endParaRPr lang="ru-RU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Picture 13" descr="D:\Мои рисунки\РАМКИ\рамка.t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Светлана\Рабочий стол\ФОН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 rot="21018626">
            <a:off x="2019362" y="4301672"/>
            <a:ext cx="2275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 </a:t>
            </a:r>
            <a:r>
              <a:rPr lang="ru-RU" sz="3200" b="1" dirty="0" smtClean="0"/>
              <a:t>врач</a:t>
            </a:r>
            <a:endParaRPr lang="ru-RU" sz="3200" b="1" dirty="0"/>
          </a:p>
        </p:txBody>
      </p:sp>
      <p:sp>
        <p:nvSpPr>
          <p:cNvPr id="4" name="TextBox 3"/>
          <p:cNvSpPr txBox="1"/>
          <p:nvPr/>
        </p:nvSpPr>
        <p:spPr>
          <a:xfrm rot="20941682">
            <a:off x="2022511" y="1759164"/>
            <a:ext cx="220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учитель</a:t>
            </a:r>
            <a:endParaRPr lang="ru-RU" sz="3200" b="1" dirty="0"/>
          </a:p>
        </p:txBody>
      </p:sp>
      <p:sp>
        <p:nvSpPr>
          <p:cNvPr id="5" name="TextBox 4"/>
          <p:cNvSpPr txBox="1"/>
          <p:nvPr/>
        </p:nvSpPr>
        <p:spPr>
          <a:xfrm rot="554008">
            <a:off x="1174118" y="2401641"/>
            <a:ext cx="243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менеджер</a:t>
            </a:r>
            <a:endParaRPr lang="ru-RU" sz="3200" b="1" dirty="0"/>
          </a:p>
        </p:txBody>
      </p:sp>
      <p:sp>
        <p:nvSpPr>
          <p:cNvPr id="6" name="TextBox 5"/>
          <p:cNvSpPr txBox="1"/>
          <p:nvPr/>
        </p:nvSpPr>
        <p:spPr>
          <a:xfrm rot="21366595">
            <a:off x="1845213" y="2843333"/>
            <a:ext cx="2971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строитель</a:t>
            </a:r>
            <a:endParaRPr lang="ru-RU" sz="32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038600" y="1447800"/>
            <a:ext cx="4724400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Профессий много в мире есть,</a:t>
            </a:r>
            <a:br>
              <a:rPr lang="ru-RU" sz="2400" dirty="0" smtClean="0"/>
            </a:br>
            <a:r>
              <a:rPr lang="ru-RU" sz="2400" dirty="0" smtClean="0"/>
              <a:t>Их невозможно перечесть.</a:t>
            </a:r>
            <a:br>
              <a:rPr lang="ru-RU" sz="2400" dirty="0" smtClean="0"/>
            </a:br>
            <a:r>
              <a:rPr lang="ru-RU" sz="2400" dirty="0" smtClean="0"/>
              <a:t>Сегодня многие нужны, </a:t>
            </a:r>
            <a:br>
              <a:rPr lang="ru-RU" sz="2400" dirty="0" smtClean="0"/>
            </a:br>
            <a:r>
              <a:rPr lang="ru-RU" sz="2400" dirty="0" smtClean="0"/>
              <a:t>И актуальны, и важны.</a:t>
            </a:r>
            <a:br>
              <a:rPr lang="ru-RU" sz="2400" dirty="0" smtClean="0"/>
            </a:br>
            <a:r>
              <a:rPr lang="ru-RU" sz="2400" dirty="0" smtClean="0"/>
              <a:t>И ты скорее подрастай, </a:t>
            </a:r>
            <a:br>
              <a:rPr lang="ru-RU" sz="2400" dirty="0" smtClean="0"/>
            </a:br>
            <a:r>
              <a:rPr lang="ru-RU" sz="2400" dirty="0" smtClean="0"/>
              <a:t>Профессией овладевай.</a:t>
            </a:r>
            <a:br>
              <a:rPr lang="ru-RU" sz="2400" dirty="0" smtClean="0"/>
            </a:br>
            <a:r>
              <a:rPr lang="ru-RU" sz="2400" dirty="0" smtClean="0"/>
              <a:t>Старайся в деле первым быть</a:t>
            </a:r>
            <a:br>
              <a:rPr lang="ru-RU" sz="2400" dirty="0" smtClean="0"/>
            </a:br>
            <a:r>
              <a:rPr lang="ru-RU" sz="2400" dirty="0" smtClean="0"/>
              <a:t>И людям пользу приносить</a:t>
            </a:r>
            <a:r>
              <a:rPr lang="ru-RU" sz="2800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 rot="21129634">
            <a:off x="1324524" y="3370222"/>
            <a:ext cx="32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водитель</a:t>
            </a:r>
            <a:endParaRPr lang="ru-RU" sz="3200" b="1" dirty="0"/>
          </a:p>
        </p:txBody>
      </p:sp>
      <p:sp>
        <p:nvSpPr>
          <p:cNvPr id="10" name="TextBox 9"/>
          <p:cNvSpPr txBox="1"/>
          <p:nvPr/>
        </p:nvSpPr>
        <p:spPr>
          <a:xfrm rot="494400">
            <a:off x="2162524" y="4063377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бухгалтер</a:t>
            </a:r>
            <a:endParaRPr lang="ru-RU" sz="3200" b="1" dirty="0"/>
          </a:p>
        </p:txBody>
      </p:sp>
      <p:sp>
        <p:nvSpPr>
          <p:cNvPr id="11" name="TextBox 10"/>
          <p:cNvSpPr txBox="1"/>
          <p:nvPr/>
        </p:nvSpPr>
        <p:spPr>
          <a:xfrm rot="484050">
            <a:off x="1399059" y="1408795"/>
            <a:ext cx="2743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инженер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3500438" y="2643188"/>
            <a:ext cx="285750" cy="2143125"/>
            <a:chOff x="2934" y="4194"/>
            <a:chExt cx="360" cy="2160"/>
          </a:xfrm>
        </p:grpSpPr>
        <p:sp>
          <p:nvSpPr>
            <p:cNvPr id="27658" name="Line 10"/>
            <p:cNvSpPr>
              <a:spLocks noChangeShapeType="1"/>
            </p:cNvSpPr>
            <p:nvPr/>
          </p:nvSpPr>
          <p:spPr bwMode="auto">
            <a:xfrm>
              <a:off x="3114" y="4194"/>
              <a:ext cx="0" cy="2160"/>
            </a:xfrm>
            <a:prstGeom prst="line">
              <a:avLst/>
            </a:prstGeom>
            <a:ln>
              <a:headEnd/>
              <a:tailEnd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7657" name="Line 9"/>
            <p:cNvSpPr>
              <a:spLocks noChangeShapeType="1"/>
            </p:cNvSpPr>
            <p:nvPr/>
          </p:nvSpPr>
          <p:spPr bwMode="auto">
            <a:xfrm>
              <a:off x="2934" y="5274"/>
              <a:ext cx="360" cy="0"/>
            </a:xfrm>
            <a:prstGeom prst="line">
              <a:avLst/>
            </a:prstGeom>
            <a:ln>
              <a:headEnd/>
              <a:tailEnd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7656" name="Line 8"/>
            <p:cNvSpPr>
              <a:spLocks noChangeShapeType="1"/>
            </p:cNvSpPr>
            <p:nvPr/>
          </p:nvSpPr>
          <p:spPr bwMode="auto">
            <a:xfrm>
              <a:off x="2934" y="6354"/>
              <a:ext cx="360" cy="0"/>
            </a:xfrm>
            <a:prstGeom prst="line">
              <a:avLst/>
            </a:prstGeom>
            <a:ln>
              <a:headEnd/>
              <a:tailEnd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7655" name="Line 7"/>
            <p:cNvSpPr>
              <a:spLocks noChangeShapeType="1"/>
            </p:cNvSpPr>
            <p:nvPr/>
          </p:nvSpPr>
          <p:spPr bwMode="auto">
            <a:xfrm>
              <a:off x="2934" y="4194"/>
              <a:ext cx="360" cy="0"/>
            </a:xfrm>
            <a:prstGeom prst="line">
              <a:avLst/>
            </a:prstGeom>
            <a:ln>
              <a:headEnd/>
              <a:tailEnd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22531" name="Rectangle 21"/>
          <p:cNvSpPr>
            <a:spLocks noChangeArrowheads="1"/>
          </p:cNvSpPr>
          <p:nvPr/>
        </p:nvSpPr>
        <p:spPr bwMode="auto">
          <a:xfrm>
            <a:off x="1357313" y="714375"/>
            <a:ext cx="6786562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3200" b="1">
                <a:latin typeface="Calibri" pitchFamily="34" charset="0"/>
                <a:cs typeface="Times New Roman" pitchFamily="18" charset="0"/>
              </a:rPr>
              <a:t>Оцените свою работу на уроке и </a:t>
            </a:r>
          </a:p>
          <a:p>
            <a:pPr eaLnBrk="0" hangingPunct="0"/>
            <a:r>
              <a:rPr lang="ru-RU" sz="3200" b="1">
                <a:latin typeface="Calibri" pitchFamily="34" charset="0"/>
                <a:cs typeface="Times New Roman" pitchFamily="18" charset="0"/>
              </a:rPr>
              <a:t>поработайте с нашими линеечками</a:t>
            </a:r>
            <a:r>
              <a:rPr lang="ru-RU" sz="3200">
                <a:latin typeface="Calibri" pitchFamily="34" charset="0"/>
                <a:cs typeface="Times New Roman" pitchFamily="18" charset="0"/>
              </a:rPr>
              <a:t>:</a:t>
            </a:r>
            <a:endParaRPr lang="ru-RU" sz="3200"/>
          </a:p>
          <a:p>
            <a:pPr eaLnBrk="0" hangingPunct="0"/>
            <a:endParaRPr lang="ru-RU"/>
          </a:p>
        </p:txBody>
      </p:sp>
      <p:sp>
        <p:nvSpPr>
          <p:cNvPr id="27670" name="Rectangle 22"/>
          <p:cNvSpPr>
            <a:spLocks noChangeArrowheads="1"/>
          </p:cNvSpPr>
          <p:nvPr/>
        </p:nvSpPr>
        <p:spPr bwMode="auto">
          <a:xfrm>
            <a:off x="3929063" y="1928813"/>
            <a:ext cx="4071937" cy="298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1400">
                <a:latin typeface="Calibri" pitchFamily="34" charset="0"/>
                <a:cs typeface="Times New Roman" pitchFamily="18" charset="0"/>
              </a:rPr>
              <a:t>             </a:t>
            </a:r>
          </a:p>
          <a:p>
            <a:pPr eaLnBrk="0" hangingPunct="0"/>
            <a:endParaRPr lang="ru-RU" sz="1400">
              <a:latin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ru-RU" sz="3200">
                <a:latin typeface="Calibri" pitchFamily="34" charset="0"/>
                <a:cs typeface="Times New Roman" pitchFamily="18" charset="0"/>
              </a:rPr>
              <a:t>очень понравилось</a:t>
            </a:r>
            <a:endParaRPr lang="ru-RU" sz="3200"/>
          </a:p>
          <a:p>
            <a:pPr eaLnBrk="0" hangingPunct="0"/>
            <a:r>
              <a:rPr lang="ru-RU" sz="3200">
                <a:latin typeface="Calibri" pitchFamily="34" charset="0"/>
                <a:cs typeface="Times New Roman" pitchFamily="18" charset="0"/>
              </a:rPr>
              <a:t>               </a:t>
            </a:r>
          </a:p>
          <a:p>
            <a:pPr eaLnBrk="0" hangingPunct="0"/>
            <a:r>
              <a:rPr lang="ru-RU" sz="3200">
                <a:latin typeface="Calibri" pitchFamily="34" charset="0"/>
                <a:cs typeface="Times New Roman" pitchFamily="18" charset="0"/>
              </a:rPr>
              <a:t>понравилось</a:t>
            </a:r>
            <a:endParaRPr lang="ru-RU" sz="3200"/>
          </a:p>
          <a:p>
            <a:pPr eaLnBrk="0" hangingPunct="0"/>
            <a:r>
              <a:rPr lang="ru-RU" sz="3200">
                <a:latin typeface="Calibri" pitchFamily="34" charset="0"/>
                <a:cs typeface="Times New Roman" pitchFamily="18" charset="0"/>
              </a:rPr>
              <a:t>                                                                                                                </a:t>
            </a:r>
            <a:endParaRPr lang="ru-RU" sz="3200"/>
          </a:p>
          <a:p>
            <a:pPr eaLnBrk="0" hangingPunct="0"/>
            <a:r>
              <a:rPr lang="ru-RU" sz="3200">
                <a:latin typeface="Calibri" pitchFamily="34" charset="0"/>
                <a:cs typeface="Times New Roman" pitchFamily="18" charset="0"/>
              </a:rPr>
              <a:t>не понравилось</a:t>
            </a:r>
            <a:endParaRPr lang="ru-RU" sz="3200"/>
          </a:p>
        </p:txBody>
      </p:sp>
      <p:sp>
        <p:nvSpPr>
          <p:cNvPr id="23" name="Прямоугольник 22"/>
          <p:cNvSpPr>
            <a:spLocks noChangeArrowheads="1"/>
          </p:cNvSpPr>
          <p:nvPr/>
        </p:nvSpPr>
        <p:spPr bwMode="auto">
          <a:xfrm>
            <a:off x="3929063" y="2357438"/>
            <a:ext cx="457200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3200">
                <a:latin typeface="Calibri" pitchFamily="34" charset="0"/>
                <a:cs typeface="Times New Roman" pitchFamily="18" charset="0"/>
              </a:rPr>
              <a:t>узнал много нового</a:t>
            </a:r>
            <a:endParaRPr lang="ru-RU" sz="3200"/>
          </a:p>
          <a:p>
            <a:pPr eaLnBrk="0" hangingPunct="0"/>
            <a:r>
              <a:rPr lang="ru-RU" sz="3200">
                <a:latin typeface="Calibri" pitchFamily="34" charset="0"/>
                <a:cs typeface="Times New Roman" pitchFamily="18" charset="0"/>
              </a:rPr>
              <a:t>               </a:t>
            </a:r>
          </a:p>
          <a:p>
            <a:pPr eaLnBrk="0" hangingPunct="0"/>
            <a:r>
              <a:rPr lang="ru-RU" sz="3200">
                <a:latin typeface="Calibri" pitchFamily="34" charset="0"/>
                <a:cs typeface="Times New Roman" pitchFamily="18" charset="0"/>
              </a:rPr>
              <a:t>что-то уже знал</a:t>
            </a:r>
            <a:endParaRPr lang="ru-RU" sz="3200"/>
          </a:p>
          <a:p>
            <a:pPr eaLnBrk="0" hangingPunct="0"/>
            <a:r>
              <a:rPr lang="ru-RU" sz="3200">
                <a:latin typeface="Calibri" pitchFamily="34" charset="0"/>
                <a:cs typeface="Times New Roman" pitchFamily="18" charset="0"/>
              </a:rPr>
              <a:t>                                                                                                                </a:t>
            </a:r>
            <a:endParaRPr lang="ru-RU" sz="3200"/>
          </a:p>
          <a:p>
            <a:pPr eaLnBrk="0" hangingPunct="0"/>
            <a:r>
              <a:rPr lang="ru-RU" sz="3200">
                <a:latin typeface="Calibri" pitchFamily="34" charset="0"/>
                <a:cs typeface="Times New Roman" pitchFamily="18" charset="0"/>
              </a:rPr>
              <a:t>не узнал ничего</a:t>
            </a:r>
            <a:r>
              <a:rPr lang="ru-RU" sz="3200">
                <a:cs typeface="Times New Roman" pitchFamily="18" charset="0"/>
              </a:rPr>
              <a:t> </a:t>
            </a:r>
            <a:r>
              <a:rPr lang="ru-RU" sz="3200">
                <a:latin typeface="Calibri" pitchFamily="34" charset="0"/>
                <a:cs typeface="Times New Roman" pitchFamily="18" charset="0"/>
              </a:rPr>
              <a:t>нового</a:t>
            </a:r>
            <a:endParaRPr lang="ru-RU" sz="3200"/>
          </a:p>
        </p:txBody>
      </p:sp>
      <p:sp>
        <p:nvSpPr>
          <p:cNvPr id="24" name="Прямоугольник 23"/>
          <p:cNvSpPr>
            <a:spLocks noChangeArrowheads="1"/>
          </p:cNvSpPr>
          <p:nvPr/>
        </p:nvSpPr>
        <p:spPr bwMode="auto">
          <a:xfrm>
            <a:off x="3929063" y="2428875"/>
            <a:ext cx="45720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3200">
                <a:latin typeface="Calibri" pitchFamily="34" charset="0"/>
                <a:cs typeface="Times New Roman" pitchFamily="18" charset="0"/>
              </a:rPr>
              <a:t>было очень легко</a:t>
            </a:r>
            <a:endParaRPr lang="ru-RU" sz="3200"/>
          </a:p>
          <a:p>
            <a:pPr eaLnBrk="0" hangingPunct="0"/>
            <a:r>
              <a:rPr lang="ru-RU" sz="3200">
                <a:latin typeface="Calibri" pitchFamily="34" charset="0"/>
                <a:cs typeface="Times New Roman" pitchFamily="18" charset="0"/>
              </a:rPr>
              <a:t>               </a:t>
            </a:r>
          </a:p>
          <a:p>
            <a:pPr eaLnBrk="0" hangingPunct="0"/>
            <a:r>
              <a:rPr lang="ru-RU" sz="3200">
                <a:latin typeface="Calibri" pitchFamily="34" charset="0"/>
                <a:cs typeface="Times New Roman" pitchFamily="18" charset="0"/>
              </a:rPr>
              <a:t>встретил затруднения</a:t>
            </a:r>
            <a:endParaRPr lang="ru-RU" sz="3200"/>
          </a:p>
          <a:p>
            <a:pPr eaLnBrk="0" hangingPunct="0"/>
            <a:r>
              <a:rPr lang="ru-RU" sz="3200">
                <a:latin typeface="Calibri" pitchFamily="34" charset="0"/>
                <a:cs typeface="Times New Roman" pitchFamily="18" charset="0"/>
              </a:rPr>
              <a:t>                                                                                                                было трудно</a:t>
            </a:r>
            <a:endParaRPr lang="ru-RU" sz="3200"/>
          </a:p>
        </p:txBody>
      </p:sp>
      <p:pic>
        <p:nvPicPr>
          <p:cNvPr id="22535" name="Picture 13" descr="D:\Мои рисунки\РАМКИ\рамка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70" grpId="0"/>
      <p:bldP spid="23" grpId="0"/>
      <p:bldP spid="23" grpId="1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13" descr="D:\Мои рисунки\РАМКИ\рамка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WordArt 4"/>
          <p:cNvSpPr>
            <a:spLocks noChangeArrowheads="1" noChangeShapeType="1" noTextEdit="1"/>
          </p:cNvSpPr>
          <p:nvPr/>
        </p:nvSpPr>
        <p:spPr bwMode="auto">
          <a:xfrm>
            <a:off x="2133600" y="762000"/>
            <a:ext cx="5257800" cy="2286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Молодцы</a:t>
            </a:r>
            <a:r>
              <a:rPr lang="ru-RU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!</a:t>
            </a:r>
          </a:p>
          <a:p>
            <a:pPr algn="ctr"/>
            <a:r>
              <a:rPr lang="ru-RU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Спасибо за урок</a:t>
            </a:r>
            <a:endParaRPr lang="ru-RU" sz="3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"/>
              <a:cs typeface="Arial"/>
            </a:endParaRPr>
          </a:p>
        </p:txBody>
      </p:sp>
      <p:pic>
        <p:nvPicPr>
          <p:cNvPr id="23555" name="Picture 6" descr="0d35e3ae5f6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3573463"/>
            <a:ext cx="2808287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14" descr="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5" y="4357688"/>
            <a:ext cx="1366838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14" descr="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25" y="4357688"/>
            <a:ext cx="1366838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1270</TotalTime>
  <Words>598</Words>
  <PresentationFormat>Экран (4:3)</PresentationFormat>
  <Paragraphs>123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Чем занимаются городские жители, а чем - сельские?</vt:lpstr>
      <vt:lpstr>Слайд 9</vt:lpstr>
      <vt:lpstr>Слайд 10</vt:lpstr>
      <vt:lpstr>Слайд 11</vt:lpstr>
      <vt:lpstr>Чем занимаются городские жители,  а чем - сельские?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Администратор</cp:lastModifiedBy>
  <cp:revision>78</cp:revision>
  <dcterms:modified xsi:type="dcterms:W3CDTF">2015-04-22T16:31:24Z</dcterms:modified>
</cp:coreProperties>
</file>