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13"/>
  </p:notesMasterIdLst>
  <p:sldIdLst>
    <p:sldId id="257" r:id="rId3"/>
    <p:sldId id="683" r:id="rId4"/>
    <p:sldId id="1059" r:id="rId5"/>
    <p:sldId id="1154" r:id="rId6"/>
    <p:sldId id="381" r:id="rId7"/>
    <p:sldId id="1157" r:id="rId8"/>
    <p:sldId id="1158" r:id="rId9"/>
    <p:sldId id="1063" r:id="rId10"/>
    <p:sldId id="1082" r:id="rId11"/>
    <p:sldId id="1128" r:id="rId12"/>
    <p:sldId id="1119" r:id="rId13"/>
    <p:sldId id="1126" r:id="rId14"/>
    <p:sldId id="1122" r:id="rId15"/>
    <p:sldId id="1125" r:id="rId16"/>
    <p:sldId id="650" r:id="rId17"/>
    <p:sldId id="1124" r:id="rId18"/>
    <p:sldId id="651" r:id="rId19"/>
    <p:sldId id="1087" r:id="rId20"/>
    <p:sldId id="1088" r:id="rId21"/>
    <p:sldId id="653" r:id="rId22"/>
    <p:sldId id="1123" r:id="rId23"/>
    <p:sldId id="655" r:id="rId24"/>
    <p:sldId id="553" r:id="rId25"/>
    <p:sldId id="1159" r:id="rId26"/>
    <p:sldId id="1130" r:id="rId27"/>
    <p:sldId id="1129" r:id="rId28"/>
    <p:sldId id="1131" r:id="rId29"/>
    <p:sldId id="1132" r:id="rId30"/>
    <p:sldId id="1133" r:id="rId31"/>
    <p:sldId id="561" r:id="rId32"/>
    <p:sldId id="563" r:id="rId33"/>
    <p:sldId id="545" r:id="rId34"/>
    <p:sldId id="1135" r:id="rId35"/>
    <p:sldId id="565" r:id="rId36"/>
    <p:sldId id="567" r:id="rId37"/>
    <p:sldId id="1134" r:id="rId38"/>
    <p:sldId id="1090" r:id="rId39"/>
    <p:sldId id="585" r:id="rId40"/>
    <p:sldId id="593" r:id="rId41"/>
    <p:sldId id="1093" r:id="rId42"/>
    <p:sldId id="1092" r:id="rId43"/>
    <p:sldId id="596" r:id="rId44"/>
    <p:sldId id="1116" r:id="rId45"/>
    <p:sldId id="603" r:id="rId46"/>
    <p:sldId id="416" r:id="rId47"/>
    <p:sldId id="577" r:id="rId48"/>
    <p:sldId id="578" r:id="rId49"/>
    <p:sldId id="580" r:id="rId50"/>
    <p:sldId id="581" r:id="rId51"/>
    <p:sldId id="667" r:id="rId52"/>
    <p:sldId id="604" r:id="rId53"/>
    <p:sldId id="1117" r:id="rId54"/>
    <p:sldId id="1144" r:id="rId55"/>
    <p:sldId id="1145" r:id="rId56"/>
    <p:sldId id="606" r:id="rId57"/>
    <p:sldId id="1146" r:id="rId58"/>
    <p:sldId id="613" r:id="rId59"/>
    <p:sldId id="1147" r:id="rId60"/>
    <p:sldId id="662" r:id="rId61"/>
    <p:sldId id="615" r:id="rId62"/>
    <p:sldId id="571" r:id="rId63"/>
    <p:sldId id="572" r:id="rId64"/>
    <p:sldId id="573" r:id="rId65"/>
    <p:sldId id="1160" r:id="rId66"/>
    <p:sldId id="1148" r:id="rId67"/>
    <p:sldId id="1149" r:id="rId68"/>
    <p:sldId id="1150" r:id="rId69"/>
    <p:sldId id="1151" r:id="rId70"/>
    <p:sldId id="1152" r:id="rId71"/>
    <p:sldId id="1091" r:id="rId72"/>
    <p:sldId id="618" r:id="rId73"/>
    <p:sldId id="1136" r:id="rId74"/>
    <p:sldId id="1137" r:id="rId75"/>
    <p:sldId id="1138" r:id="rId76"/>
    <p:sldId id="620" r:id="rId77"/>
    <p:sldId id="1139" r:id="rId78"/>
    <p:sldId id="621" r:id="rId79"/>
    <p:sldId id="1161" r:id="rId80"/>
    <p:sldId id="1094" r:id="rId81"/>
    <p:sldId id="1162" r:id="rId82"/>
    <p:sldId id="626" r:id="rId83"/>
    <p:sldId id="630" r:id="rId84"/>
    <p:sldId id="1140" r:id="rId85"/>
    <p:sldId id="1141" r:id="rId86"/>
    <p:sldId id="633" r:id="rId87"/>
    <p:sldId id="1163" r:id="rId88"/>
    <p:sldId id="1164" r:id="rId89"/>
    <p:sldId id="636" r:id="rId90"/>
    <p:sldId id="637" r:id="rId91"/>
    <p:sldId id="1118" r:id="rId92"/>
    <p:sldId id="1095" r:id="rId93"/>
    <p:sldId id="800" r:id="rId94"/>
    <p:sldId id="798" r:id="rId95"/>
    <p:sldId id="796" r:id="rId96"/>
    <p:sldId id="652" r:id="rId97"/>
    <p:sldId id="802" r:id="rId98"/>
    <p:sldId id="654" r:id="rId99"/>
    <p:sldId id="657" r:id="rId100"/>
    <p:sldId id="658" r:id="rId101"/>
    <p:sldId id="804" r:id="rId102"/>
    <p:sldId id="1153" r:id="rId103"/>
    <p:sldId id="1097" r:id="rId104"/>
    <p:sldId id="1105" r:id="rId105"/>
    <p:sldId id="557" r:id="rId106"/>
    <p:sldId id="1165" r:id="rId107"/>
    <p:sldId id="1103" r:id="rId108"/>
    <p:sldId id="1166" r:id="rId109"/>
    <p:sldId id="1115" r:id="rId110"/>
    <p:sldId id="1143" r:id="rId111"/>
    <p:sldId id="367"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4F5"/>
    <a:srgbClr val="DCEFF0"/>
    <a:srgbClr val="FFFFCC"/>
    <a:srgbClr val="FFFF9B"/>
    <a:srgbClr val="00602B"/>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59313-863A-4AC4-8F1D-8D55A165EBAB}" v="10" dt="2020-10-25T19:18:20.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943" autoAdjust="0"/>
    <p:restoredTop sz="62579" autoAdjust="0"/>
  </p:normalViewPr>
  <p:slideViewPr>
    <p:cSldViewPr snapToGrid="0">
      <p:cViewPr varScale="1">
        <p:scale>
          <a:sx n="50" d="100"/>
          <a:sy n="50" d="100"/>
        </p:scale>
        <p:origin x="187" y="34"/>
      </p:cViewPr>
      <p:guideLst/>
    </p:cSldViewPr>
  </p:slideViewPr>
  <p:outlineViewPr>
    <p:cViewPr>
      <p:scale>
        <a:sx n="33" d="100"/>
        <a:sy n="33" d="100"/>
      </p:scale>
      <p:origin x="0" y="-39355"/>
    </p:cViewPr>
  </p:outlineViewPr>
  <p:notesTextViewPr>
    <p:cViewPr>
      <p:scale>
        <a:sx n="1" d="1"/>
        <a:sy n="1" d="1"/>
      </p:scale>
      <p:origin x="0" y="0"/>
    </p:cViewPr>
  </p:notesTextViewPr>
  <p:notesViewPr>
    <p:cSldViewPr snapToGrid="0" showGuides="1">
      <p:cViewPr varScale="1">
        <p:scale>
          <a:sx n="62" d="100"/>
          <a:sy n="62" d="100"/>
        </p:scale>
        <p:origin x="830"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notesMaster" Target="notesMasters/notesMaster1.xml"/><Relationship Id="rId118"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presProps" Target="presProps.xml"/><Relationship Id="rId119"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Fike" userId="5c45a6d57a602c52" providerId="LiveId" clId="{78459313-863A-4AC4-8F1D-8D55A165EBAB}"/>
    <pc:docChg chg="undo custSel delSld modSld">
      <pc:chgData name="Robert Fike" userId="5c45a6d57a602c52" providerId="LiveId" clId="{78459313-863A-4AC4-8F1D-8D55A165EBAB}" dt="2020-10-25T22:55:36.798" v="264" actId="948"/>
      <pc:docMkLst>
        <pc:docMk/>
      </pc:docMkLst>
      <pc:sldChg chg="modSp mod modNotes modNotesTx">
        <pc:chgData name="Robert Fike" userId="5c45a6d57a602c52" providerId="LiveId" clId="{78459313-863A-4AC4-8F1D-8D55A165EBAB}" dt="2020-10-22T23:41:21.080" v="157" actId="255"/>
        <pc:sldMkLst>
          <pc:docMk/>
          <pc:sldMk cId="2134992260" sldId="416"/>
        </pc:sldMkLst>
        <pc:spChg chg="mod">
          <ac:chgData name="Robert Fike" userId="5c45a6d57a602c52" providerId="LiveId" clId="{78459313-863A-4AC4-8F1D-8D55A165EBAB}" dt="2020-10-22T23:37:34.939" v="155" actId="12"/>
          <ac:spMkLst>
            <pc:docMk/>
            <pc:sldMk cId="2134992260" sldId="416"/>
            <ac:spMk id="3" creationId="{00000000-0000-0000-0000-000000000000}"/>
          </ac:spMkLst>
        </pc:spChg>
      </pc:sldChg>
      <pc:sldChg chg="modSp">
        <pc:chgData name="Robert Fike" userId="5c45a6d57a602c52" providerId="LiveId" clId="{78459313-863A-4AC4-8F1D-8D55A165EBAB}" dt="2020-10-12T19:00:49.847" v="26" actId="14100"/>
        <pc:sldMkLst>
          <pc:docMk/>
          <pc:sldMk cId="2801807244" sldId="553"/>
        </pc:sldMkLst>
        <pc:spChg chg="mod">
          <ac:chgData name="Robert Fike" userId="5c45a6d57a602c52" providerId="LiveId" clId="{78459313-863A-4AC4-8F1D-8D55A165EBAB}" dt="2020-10-12T19:00:49.847" v="26" actId="14100"/>
          <ac:spMkLst>
            <pc:docMk/>
            <pc:sldMk cId="2801807244" sldId="553"/>
            <ac:spMk id="16387" creationId="{00000000-0000-0000-0000-000000000000}"/>
          </ac:spMkLst>
        </pc:spChg>
      </pc:sldChg>
      <pc:sldChg chg="modNotes">
        <pc:chgData name="Robert Fike" userId="5c45a6d57a602c52" providerId="LiveId" clId="{78459313-863A-4AC4-8F1D-8D55A165EBAB}" dt="2020-10-21T23:50:31.024" v="68" actId="255"/>
        <pc:sldMkLst>
          <pc:docMk/>
          <pc:sldMk cId="1013386833" sldId="563"/>
        </pc:sldMkLst>
      </pc:sldChg>
      <pc:sldChg chg="modNotes">
        <pc:chgData name="Robert Fike" userId="5c45a6d57a602c52" providerId="LiveId" clId="{78459313-863A-4AC4-8F1D-8D55A165EBAB}" dt="2020-10-22T00:24:45.523" v="96" actId="20577"/>
        <pc:sldMkLst>
          <pc:docMk/>
          <pc:sldMk cId="1568915416" sldId="565"/>
        </pc:sldMkLst>
      </pc:sldChg>
      <pc:sldChg chg="modNotesTx">
        <pc:chgData name="Robert Fike" userId="5c45a6d57a602c52" providerId="LiveId" clId="{78459313-863A-4AC4-8F1D-8D55A165EBAB}" dt="2020-10-13T16:24:16.734" v="38" actId="20577"/>
        <pc:sldMkLst>
          <pc:docMk/>
          <pc:sldMk cId="344677584" sldId="567"/>
        </pc:sldMkLst>
      </pc:sldChg>
      <pc:sldChg chg="modSp mod modNotes">
        <pc:chgData name="Robert Fike" userId="5c45a6d57a602c52" providerId="LiveId" clId="{78459313-863A-4AC4-8F1D-8D55A165EBAB}" dt="2020-10-22T23:42:56.898" v="162" actId="948"/>
        <pc:sldMkLst>
          <pc:docMk/>
          <pc:sldMk cId="4043693980" sldId="577"/>
        </pc:sldMkLst>
        <pc:spChg chg="mod">
          <ac:chgData name="Robert Fike" userId="5c45a6d57a602c52" providerId="LiveId" clId="{78459313-863A-4AC4-8F1D-8D55A165EBAB}" dt="2020-10-22T23:39:06.561" v="156"/>
          <ac:spMkLst>
            <pc:docMk/>
            <pc:sldMk cId="4043693980" sldId="577"/>
            <ac:spMk id="3" creationId="{00000000-0000-0000-0000-000000000000}"/>
          </ac:spMkLst>
        </pc:spChg>
      </pc:sldChg>
      <pc:sldChg chg="modNotes">
        <pc:chgData name="Robert Fike" userId="5c45a6d57a602c52" providerId="LiveId" clId="{78459313-863A-4AC4-8F1D-8D55A165EBAB}" dt="2020-10-23T15:31:32.707" v="169" actId="115"/>
        <pc:sldMkLst>
          <pc:docMk/>
          <pc:sldMk cId="482975748" sldId="578"/>
        </pc:sldMkLst>
      </pc:sldChg>
      <pc:sldChg chg="modSp mod modNotes">
        <pc:chgData name="Robert Fike" userId="5c45a6d57a602c52" providerId="LiveId" clId="{78459313-863A-4AC4-8F1D-8D55A165EBAB}" dt="2020-10-23T15:33:31.375" v="190" actId="20577"/>
        <pc:sldMkLst>
          <pc:docMk/>
          <pc:sldMk cId="3241005515" sldId="580"/>
        </pc:sldMkLst>
        <pc:spChg chg="mod">
          <ac:chgData name="Robert Fike" userId="5c45a6d57a602c52" providerId="LiveId" clId="{78459313-863A-4AC4-8F1D-8D55A165EBAB}" dt="2020-10-23T15:33:31.375" v="190" actId="20577"/>
          <ac:spMkLst>
            <pc:docMk/>
            <pc:sldMk cId="3241005515" sldId="580"/>
            <ac:spMk id="18434" creationId="{00000000-0000-0000-0000-000000000000}"/>
          </ac:spMkLst>
        </pc:spChg>
      </pc:sldChg>
      <pc:sldChg chg="modSp mod modNotes">
        <pc:chgData name="Robert Fike" userId="5c45a6d57a602c52" providerId="LiveId" clId="{78459313-863A-4AC4-8F1D-8D55A165EBAB}" dt="2020-10-25T22:52:05.059" v="252" actId="113"/>
        <pc:sldMkLst>
          <pc:docMk/>
          <pc:sldMk cId="874660924" sldId="581"/>
        </pc:sldMkLst>
        <pc:spChg chg="mod">
          <ac:chgData name="Robert Fike" userId="5c45a6d57a602c52" providerId="LiveId" clId="{78459313-863A-4AC4-8F1D-8D55A165EBAB}" dt="2020-10-23T15:42:46.915" v="204" actId="20577"/>
          <ac:spMkLst>
            <pc:docMk/>
            <pc:sldMk cId="874660924" sldId="581"/>
            <ac:spMk id="18434" creationId="{00000000-0000-0000-0000-000000000000}"/>
          </ac:spMkLst>
        </pc:spChg>
      </pc:sldChg>
      <pc:sldChg chg="modNotes">
        <pc:chgData name="Robert Fike" userId="5c45a6d57a602c52" providerId="LiveId" clId="{78459313-863A-4AC4-8F1D-8D55A165EBAB}" dt="2020-10-22T00:39:09.929" v="98" actId="20577"/>
        <pc:sldMkLst>
          <pc:docMk/>
          <pc:sldMk cId="4098325689" sldId="585"/>
        </pc:sldMkLst>
      </pc:sldChg>
      <pc:sldChg chg="modNotes">
        <pc:chgData name="Robert Fike" userId="5c45a6d57a602c52" providerId="LiveId" clId="{78459313-863A-4AC4-8F1D-8D55A165EBAB}" dt="2020-10-22T18:54:47.506" v="148"/>
        <pc:sldMkLst>
          <pc:docMk/>
          <pc:sldMk cId="2051411237" sldId="603"/>
        </pc:sldMkLst>
      </pc:sldChg>
      <pc:sldChg chg="modSp mod">
        <pc:chgData name="Robert Fike" userId="5c45a6d57a602c52" providerId="LiveId" clId="{78459313-863A-4AC4-8F1D-8D55A165EBAB}" dt="2020-10-23T17:13:20.504" v="210" actId="20577"/>
        <pc:sldMkLst>
          <pc:docMk/>
          <pc:sldMk cId="1618296689" sldId="613"/>
        </pc:sldMkLst>
        <pc:spChg chg="mod">
          <ac:chgData name="Robert Fike" userId="5c45a6d57a602c52" providerId="LiveId" clId="{78459313-863A-4AC4-8F1D-8D55A165EBAB}" dt="2020-10-23T17:13:20.504" v="210" actId="20577"/>
          <ac:spMkLst>
            <pc:docMk/>
            <pc:sldMk cId="1618296689" sldId="613"/>
            <ac:spMk id="18434" creationId="{00000000-0000-0000-0000-000000000000}"/>
          </ac:spMkLst>
        </pc:spChg>
      </pc:sldChg>
      <pc:sldChg chg="modNotes">
        <pc:chgData name="Robert Fike" userId="5c45a6d57a602c52" providerId="LiveId" clId="{78459313-863A-4AC4-8F1D-8D55A165EBAB}" dt="2020-10-25T22:53:03.123" v="255" actId="948"/>
        <pc:sldMkLst>
          <pc:docMk/>
          <pc:sldMk cId="1761233479" sldId="618"/>
        </pc:sldMkLst>
      </pc:sldChg>
      <pc:sldChg chg="modSp mod modNotes">
        <pc:chgData name="Robert Fike" userId="5c45a6d57a602c52" providerId="LiveId" clId="{78459313-863A-4AC4-8F1D-8D55A165EBAB}" dt="2020-10-25T22:53:55.385" v="260" actId="14100"/>
        <pc:sldMkLst>
          <pc:docMk/>
          <pc:sldMk cId="3087616043" sldId="620"/>
        </pc:sldMkLst>
        <pc:spChg chg="mod">
          <ac:chgData name="Robert Fike" userId="5c45a6d57a602c52" providerId="LiveId" clId="{78459313-863A-4AC4-8F1D-8D55A165EBAB}" dt="2020-10-15T00:31:38.287" v="50" actId="20577"/>
          <ac:spMkLst>
            <pc:docMk/>
            <pc:sldMk cId="3087616043" sldId="620"/>
            <ac:spMk id="3" creationId="{00000000-0000-0000-0000-000000000000}"/>
          </ac:spMkLst>
        </pc:spChg>
      </pc:sldChg>
      <pc:sldChg chg="modNotes">
        <pc:chgData name="Robert Fike" userId="5c45a6d57a602c52" providerId="LiveId" clId="{78459313-863A-4AC4-8F1D-8D55A165EBAB}" dt="2020-10-23T23:38:05.629" v="215" actId="948"/>
        <pc:sldMkLst>
          <pc:docMk/>
          <pc:sldMk cId="3625969880" sldId="621"/>
        </pc:sldMkLst>
      </pc:sldChg>
      <pc:sldChg chg="modNotes">
        <pc:chgData name="Robert Fike" userId="5c45a6d57a602c52" providerId="LiveId" clId="{78459313-863A-4AC4-8F1D-8D55A165EBAB}" dt="2020-10-24T20:05:25.765" v="238" actId="948"/>
        <pc:sldMkLst>
          <pc:docMk/>
          <pc:sldMk cId="1710160446" sldId="626"/>
        </pc:sldMkLst>
      </pc:sldChg>
      <pc:sldChg chg="modNotes">
        <pc:chgData name="Robert Fike" userId="5c45a6d57a602c52" providerId="LiveId" clId="{78459313-863A-4AC4-8F1D-8D55A165EBAB}" dt="2020-10-25T16:53:34.412" v="240" actId="20577"/>
        <pc:sldMkLst>
          <pc:docMk/>
          <pc:sldMk cId="3448166150" sldId="633"/>
        </pc:sldMkLst>
      </pc:sldChg>
      <pc:sldChg chg="modSp mod">
        <pc:chgData name="Robert Fike" userId="5c45a6d57a602c52" providerId="LiveId" clId="{78459313-863A-4AC4-8F1D-8D55A165EBAB}" dt="2020-10-15T04:17:45.154" v="52" actId="20577"/>
        <pc:sldMkLst>
          <pc:docMk/>
          <pc:sldMk cId="3813834779" sldId="636"/>
        </pc:sldMkLst>
        <pc:spChg chg="mod">
          <ac:chgData name="Robert Fike" userId="5c45a6d57a602c52" providerId="LiveId" clId="{78459313-863A-4AC4-8F1D-8D55A165EBAB}" dt="2020-10-15T04:17:45.154" v="52" actId="20577"/>
          <ac:spMkLst>
            <pc:docMk/>
            <pc:sldMk cId="3813834779" sldId="636"/>
            <ac:spMk id="18436" creationId="{00000000-0000-0000-0000-000000000000}"/>
          </ac:spMkLst>
        </pc:spChg>
      </pc:sldChg>
      <pc:sldChg chg="modSp mod">
        <pc:chgData name="Robert Fike" userId="5c45a6d57a602c52" providerId="LiveId" clId="{78459313-863A-4AC4-8F1D-8D55A165EBAB}" dt="2020-10-15T15:57:39.638" v="56" actId="20577"/>
        <pc:sldMkLst>
          <pc:docMk/>
          <pc:sldMk cId="429918783" sldId="637"/>
        </pc:sldMkLst>
        <pc:spChg chg="mod">
          <ac:chgData name="Robert Fike" userId="5c45a6d57a602c52" providerId="LiveId" clId="{78459313-863A-4AC4-8F1D-8D55A165EBAB}" dt="2020-10-15T15:57:39.638" v="56" actId="20577"/>
          <ac:spMkLst>
            <pc:docMk/>
            <pc:sldMk cId="429918783" sldId="637"/>
            <ac:spMk id="2" creationId="{00000000-0000-0000-0000-000000000000}"/>
          </ac:spMkLst>
        </pc:spChg>
      </pc:sldChg>
      <pc:sldChg chg="modNotes modNotesTx">
        <pc:chgData name="Robert Fike" userId="5c45a6d57a602c52" providerId="LiveId" clId="{78459313-863A-4AC4-8F1D-8D55A165EBAB}" dt="2020-10-20T23:32:44.374" v="61" actId="255"/>
        <pc:sldMkLst>
          <pc:docMk/>
          <pc:sldMk cId="4187319459" sldId="651"/>
        </pc:sldMkLst>
      </pc:sldChg>
      <pc:sldChg chg="modNotes">
        <pc:chgData name="Robert Fike" userId="5c45a6d57a602c52" providerId="LiveId" clId="{78459313-863A-4AC4-8F1D-8D55A165EBAB}" dt="2020-10-25T22:55:19.883" v="263" actId="948"/>
        <pc:sldMkLst>
          <pc:docMk/>
          <pc:sldMk cId="3246097542" sldId="652"/>
        </pc:sldMkLst>
      </pc:sldChg>
      <pc:sldChg chg="modNotes">
        <pc:chgData name="Robert Fike" userId="5c45a6d57a602c52" providerId="LiveId" clId="{78459313-863A-4AC4-8F1D-8D55A165EBAB}" dt="2020-10-25T22:55:36.798" v="264" actId="948"/>
        <pc:sldMkLst>
          <pc:docMk/>
          <pc:sldMk cId="3145180208" sldId="657"/>
        </pc:sldMkLst>
      </pc:sldChg>
      <pc:sldChg chg="del">
        <pc:chgData name="Robert Fike" userId="5c45a6d57a602c52" providerId="LiveId" clId="{78459313-863A-4AC4-8F1D-8D55A165EBAB}" dt="2020-10-11T22:01:39.475" v="6" actId="47"/>
        <pc:sldMkLst>
          <pc:docMk/>
          <pc:sldMk cId="1732806424" sldId="1070"/>
        </pc:sldMkLst>
      </pc:sldChg>
      <pc:sldChg chg="modSp mod modNotes">
        <pc:chgData name="Robert Fike" userId="5c45a6d57a602c52" providerId="LiveId" clId="{78459313-863A-4AC4-8F1D-8D55A165EBAB}" dt="2020-10-22T18:06:59.656" v="144" actId="20577"/>
        <pc:sldMkLst>
          <pc:docMk/>
          <pc:sldMk cId="2607021224" sldId="1092"/>
        </pc:sldMkLst>
        <pc:spChg chg="mod">
          <ac:chgData name="Robert Fike" userId="5c45a6d57a602c52" providerId="LiveId" clId="{78459313-863A-4AC4-8F1D-8D55A165EBAB}" dt="2020-10-22T18:06:59.656" v="144" actId="20577"/>
          <ac:spMkLst>
            <pc:docMk/>
            <pc:sldMk cId="2607021224" sldId="1092"/>
            <ac:spMk id="3" creationId="{4CDBBCD2-B32C-4A7D-AABE-329F7F4B4A32}"/>
          </ac:spMkLst>
        </pc:spChg>
      </pc:sldChg>
      <pc:sldChg chg="modNotes">
        <pc:chgData name="Robert Fike" userId="5c45a6d57a602c52" providerId="LiveId" clId="{78459313-863A-4AC4-8F1D-8D55A165EBAB}" dt="2020-10-24T19:11:59.446" v="227" actId="6549"/>
        <pc:sldMkLst>
          <pc:docMk/>
          <pc:sldMk cId="2982457406" sldId="1094"/>
        </pc:sldMkLst>
      </pc:sldChg>
      <pc:sldChg chg="modSp mod">
        <pc:chgData name="Robert Fike" userId="5c45a6d57a602c52" providerId="LiveId" clId="{78459313-863A-4AC4-8F1D-8D55A165EBAB}" dt="2020-10-15T16:09:35.032" v="57" actId="20577"/>
        <pc:sldMkLst>
          <pc:docMk/>
          <pc:sldMk cId="2459238697" sldId="1105"/>
        </pc:sldMkLst>
        <pc:spChg chg="mod">
          <ac:chgData name="Robert Fike" userId="5c45a6d57a602c52" providerId="LiveId" clId="{78459313-863A-4AC4-8F1D-8D55A165EBAB}" dt="2020-10-15T16:09:35.032" v="57" actId="20577"/>
          <ac:spMkLst>
            <pc:docMk/>
            <pc:sldMk cId="2459238697" sldId="1105"/>
            <ac:spMk id="3" creationId="{8A78A9C5-36A5-48AC-B8A2-FC1135606D85}"/>
          </ac:spMkLst>
        </pc:spChg>
      </pc:sldChg>
      <pc:sldChg chg="addSp modSp">
        <pc:chgData name="Robert Fike" userId="5c45a6d57a602c52" providerId="LiveId" clId="{78459313-863A-4AC4-8F1D-8D55A165EBAB}" dt="2020-10-25T19:18:20.749" v="249"/>
        <pc:sldMkLst>
          <pc:docMk/>
          <pc:sldMk cId="3063803904" sldId="1115"/>
        </pc:sldMkLst>
        <pc:cxnChg chg="add mod">
          <ac:chgData name="Robert Fike" userId="5c45a6d57a602c52" providerId="LiveId" clId="{78459313-863A-4AC4-8F1D-8D55A165EBAB}" dt="2020-10-25T19:18:20.749" v="249"/>
          <ac:cxnSpMkLst>
            <pc:docMk/>
            <pc:sldMk cId="3063803904" sldId="1115"/>
            <ac:cxnSpMk id="5" creationId="{41506F93-3600-4A70-9EDD-85B44303B774}"/>
          </ac:cxnSpMkLst>
        </pc:cxnChg>
      </pc:sldChg>
      <pc:sldChg chg="modNotes modNotesTx">
        <pc:chgData name="Robert Fike" userId="5c45a6d57a602c52" providerId="LiveId" clId="{78459313-863A-4AC4-8F1D-8D55A165EBAB}" dt="2020-10-22T18:16:34.256" v="147" actId="255"/>
        <pc:sldMkLst>
          <pc:docMk/>
          <pc:sldMk cId="4092511706" sldId="1116"/>
        </pc:sldMkLst>
      </pc:sldChg>
      <pc:sldChg chg="modNotes">
        <pc:chgData name="Robert Fike" userId="5c45a6d57a602c52" providerId="LiveId" clId="{78459313-863A-4AC4-8F1D-8D55A165EBAB}" dt="2020-10-25T22:51:20.101" v="250" actId="255"/>
        <pc:sldMkLst>
          <pc:docMk/>
          <pc:sldMk cId="2567791242" sldId="1122"/>
        </pc:sldMkLst>
      </pc:sldChg>
      <pc:sldChg chg="modSp mod">
        <pc:chgData name="Robert Fike" userId="5c45a6d57a602c52" providerId="LiveId" clId="{78459313-863A-4AC4-8F1D-8D55A165EBAB}" dt="2020-10-12T00:18:12.045" v="22" actId="20577"/>
        <pc:sldMkLst>
          <pc:docMk/>
          <pc:sldMk cId="2756910274" sldId="1125"/>
        </pc:sldMkLst>
        <pc:spChg chg="mod">
          <ac:chgData name="Robert Fike" userId="5c45a6d57a602c52" providerId="LiveId" clId="{78459313-863A-4AC4-8F1D-8D55A165EBAB}" dt="2020-10-12T00:18:12.045" v="22" actId="20577"/>
          <ac:spMkLst>
            <pc:docMk/>
            <pc:sldMk cId="2756910274" sldId="1125"/>
            <ac:spMk id="4" creationId="{A379D8D6-C45C-43A7-909D-82359CADA306}"/>
          </ac:spMkLst>
        </pc:spChg>
      </pc:sldChg>
      <pc:sldChg chg="modSp mod">
        <pc:chgData name="Robert Fike" userId="5c45a6d57a602c52" providerId="LiveId" clId="{78459313-863A-4AC4-8F1D-8D55A165EBAB}" dt="2020-10-12T21:32:50.923" v="27" actId="20577"/>
        <pc:sldMkLst>
          <pc:docMk/>
          <pc:sldMk cId="3651844156" sldId="1129"/>
        </pc:sldMkLst>
        <pc:spChg chg="mod">
          <ac:chgData name="Robert Fike" userId="5c45a6d57a602c52" providerId="LiveId" clId="{78459313-863A-4AC4-8F1D-8D55A165EBAB}" dt="2020-10-12T21:32:50.923" v="27" actId="20577"/>
          <ac:spMkLst>
            <pc:docMk/>
            <pc:sldMk cId="3651844156" sldId="1129"/>
            <ac:spMk id="17411" creationId="{00000000-0000-0000-0000-000000000000}"/>
          </ac:spMkLst>
        </pc:spChg>
      </pc:sldChg>
      <pc:sldChg chg="modNotes">
        <pc:chgData name="Robert Fike" userId="5c45a6d57a602c52" providerId="LiveId" clId="{78459313-863A-4AC4-8F1D-8D55A165EBAB}" dt="2020-10-21T14:15:07.232" v="62" actId="20577"/>
        <pc:sldMkLst>
          <pc:docMk/>
          <pc:sldMk cId="294965894" sldId="1132"/>
        </pc:sldMkLst>
      </pc:sldChg>
      <pc:sldChg chg="modSp mod">
        <pc:chgData name="Robert Fike" userId="5c45a6d57a602c52" providerId="LiveId" clId="{78459313-863A-4AC4-8F1D-8D55A165EBAB}" dt="2020-10-13T16:30:49.230" v="39" actId="20577"/>
        <pc:sldMkLst>
          <pc:docMk/>
          <pc:sldMk cId="1801088224" sldId="1134"/>
        </pc:sldMkLst>
        <pc:graphicFrameChg chg="modGraphic">
          <ac:chgData name="Robert Fike" userId="5c45a6d57a602c52" providerId="LiveId" clId="{78459313-863A-4AC4-8F1D-8D55A165EBAB}" dt="2020-10-13T16:30:49.230" v="39" actId="20577"/>
          <ac:graphicFrameMkLst>
            <pc:docMk/>
            <pc:sldMk cId="1801088224" sldId="1134"/>
            <ac:graphicFrameMk id="3" creationId="{BBDAAA39-535C-4080-B525-2724A8CA6391}"/>
          </ac:graphicFrameMkLst>
        </pc:graphicFrameChg>
      </pc:sldChg>
      <pc:sldChg chg="modNotes">
        <pc:chgData name="Robert Fike" userId="5c45a6d57a602c52" providerId="LiveId" clId="{78459313-863A-4AC4-8F1D-8D55A165EBAB}" dt="2020-10-22T00:21:46.042" v="77" actId="20577"/>
        <pc:sldMkLst>
          <pc:docMk/>
          <pc:sldMk cId="73705848" sldId="1135"/>
        </pc:sldMkLst>
      </pc:sldChg>
      <pc:sldChg chg="modNotes">
        <pc:chgData name="Robert Fike" userId="5c45a6d57a602c52" providerId="LiveId" clId="{78459313-863A-4AC4-8F1D-8D55A165EBAB}" dt="2020-10-25T22:52:51.332" v="254" actId="948"/>
        <pc:sldMkLst>
          <pc:docMk/>
          <pc:sldMk cId="3061275306" sldId="1136"/>
        </pc:sldMkLst>
      </pc:sldChg>
      <pc:sldChg chg="modNotes">
        <pc:chgData name="Robert Fike" userId="5c45a6d57a602c52" providerId="LiveId" clId="{78459313-863A-4AC4-8F1D-8D55A165EBAB}" dt="2020-10-25T22:52:38.692" v="253" actId="948"/>
        <pc:sldMkLst>
          <pc:docMk/>
          <pc:sldMk cId="4206145932" sldId="1137"/>
        </pc:sldMkLst>
      </pc:sldChg>
      <pc:sldChg chg="modNotes">
        <pc:chgData name="Robert Fike" userId="5c45a6d57a602c52" providerId="LiveId" clId="{78459313-863A-4AC4-8F1D-8D55A165EBAB}" dt="2020-10-25T22:53:36.544" v="258" actId="20577"/>
        <pc:sldMkLst>
          <pc:docMk/>
          <pc:sldMk cId="1317766648" sldId="1138"/>
        </pc:sldMkLst>
      </pc:sldChg>
      <pc:sldChg chg="modSp mod modNotes">
        <pc:chgData name="Robert Fike" userId="5c45a6d57a602c52" providerId="LiveId" clId="{78459313-863A-4AC4-8F1D-8D55A165EBAB}" dt="2020-10-25T22:53:50.302" v="259" actId="14100"/>
        <pc:sldMkLst>
          <pc:docMk/>
          <pc:sldMk cId="1425130295" sldId="1139"/>
        </pc:sldMkLst>
        <pc:spChg chg="mod">
          <ac:chgData name="Robert Fike" userId="5c45a6d57a602c52" providerId="LiveId" clId="{78459313-863A-4AC4-8F1D-8D55A165EBAB}" dt="2020-10-23T23:34:27.854" v="214"/>
          <ac:spMkLst>
            <pc:docMk/>
            <pc:sldMk cId="1425130295" sldId="1139"/>
            <ac:spMk id="3" creationId="{00000000-0000-0000-0000-000000000000}"/>
          </ac:spMkLst>
        </pc:spChg>
      </pc:sldChg>
      <pc:sldChg chg="modNotes">
        <pc:chgData name="Robert Fike" userId="5c45a6d57a602c52" providerId="LiveId" clId="{78459313-863A-4AC4-8F1D-8D55A165EBAB}" dt="2020-10-25T22:54:44.259" v="262" actId="948"/>
        <pc:sldMkLst>
          <pc:docMk/>
          <pc:sldMk cId="919921279" sldId="1140"/>
        </pc:sldMkLst>
      </pc:sldChg>
      <pc:sldChg chg="modSp mod modNotes">
        <pc:chgData name="Robert Fike" userId="5c45a6d57a602c52" providerId="LiveId" clId="{78459313-863A-4AC4-8F1D-8D55A165EBAB}" dt="2020-10-23T16:14:07.405" v="205" actId="255"/>
        <pc:sldMkLst>
          <pc:docMk/>
          <pc:sldMk cId="426670058" sldId="1144"/>
        </pc:sldMkLst>
        <pc:spChg chg="mod">
          <ac:chgData name="Robert Fike" userId="5c45a6d57a602c52" providerId="LiveId" clId="{78459313-863A-4AC4-8F1D-8D55A165EBAB}" dt="2020-10-13T22:48:25.433" v="40" actId="12"/>
          <ac:spMkLst>
            <pc:docMk/>
            <pc:sldMk cId="426670058" sldId="1144"/>
            <ac:spMk id="11" creationId="{EE82A2DD-7EF2-493F-B12C-136C6306F685}"/>
          </ac:spMkLst>
        </pc:spChg>
      </pc:sldChg>
      <pc:sldChg chg="modSp mod">
        <pc:chgData name="Robert Fike" userId="5c45a6d57a602c52" providerId="LiveId" clId="{78459313-863A-4AC4-8F1D-8D55A165EBAB}" dt="2020-10-14T18:57:36.534" v="43" actId="1076"/>
        <pc:sldMkLst>
          <pc:docMk/>
          <pc:sldMk cId="492791112" sldId="1150"/>
        </pc:sldMkLst>
        <pc:spChg chg="mod">
          <ac:chgData name="Robert Fike" userId="5c45a6d57a602c52" providerId="LiveId" clId="{78459313-863A-4AC4-8F1D-8D55A165EBAB}" dt="2020-10-14T18:57:36.534" v="43" actId="1076"/>
          <ac:spMkLst>
            <pc:docMk/>
            <pc:sldMk cId="492791112" sldId="1150"/>
            <ac:spMk id="12" creationId="{3B4EEA6A-648C-42B2-BCF2-B5D8E672BBA2}"/>
          </ac:spMkLst>
        </pc:spChg>
      </pc:sldChg>
      <pc:sldChg chg="modNotes">
        <pc:chgData name="Robert Fike" userId="5c45a6d57a602c52" providerId="LiveId" clId="{78459313-863A-4AC4-8F1D-8D55A165EBAB}" dt="2020-10-25T22:53:13.411" v="256" actId="948"/>
        <pc:sldMkLst>
          <pc:docMk/>
          <pc:sldMk cId="4065299917" sldId="1152"/>
        </pc:sldMkLst>
      </pc:sldChg>
      <pc:sldChg chg="modNotes">
        <pc:chgData name="Robert Fike" userId="5c45a6d57a602c52" providerId="LiveId" clId="{78459313-863A-4AC4-8F1D-8D55A165EBAB}" dt="2020-10-25T22:54:18.547" v="261" actId="948"/>
        <pc:sldMkLst>
          <pc:docMk/>
          <pc:sldMk cId="674228408" sldId="1162"/>
        </pc:sldMkLst>
      </pc:sldChg>
      <pc:sldChg chg="addSp modSp mod modNotesTx">
        <pc:chgData name="Robert Fike" userId="5c45a6d57a602c52" providerId="LiveId" clId="{78459313-863A-4AC4-8F1D-8D55A165EBAB}" dt="2020-10-25T16:56:24.926" v="246"/>
        <pc:sldMkLst>
          <pc:docMk/>
          <pc:sldMk cId="1715294943" sldId="1164"/>
        </pc:sldMkLst>
        <pc:spChg chg="add mod">
          <ac:chgData name="Robert Fike" userId="5c45a6d57a602c52" providerId="LiveId" clId="{78459313-863A-4AC4-8F1D-8D55A165EBAB}" dt="2020-10-25T16:55:47.853" v="243" actId="113"/>
          <ac:spMkLst>
            <pc:docMk/>
            <pc:sldMk cId="1715294943" sldId="1164"/>
            <ac:spMk id="2" creationId="{86B899BF-34CD-4299-B7A2-DCBEEF5658FA}"/>
          </ac:spMkLst>
        </pc:spChg>
        <pc:spChg chg="mod">
          <ac:chgData name="Robert Fike" userId="5c45a6d57a602c52" providerId="LiveId" clId="{78459313-863A-4AC4-8F1D-8D55A165EBAB}" dt="2020-10-25T16:55:35.365" v="242" actId="1076"/>
          <ac:spMkLst>
            <pc:docMk/>
            <pc:sldMk cId="1715294943" sldId="1164"/>
            <ac:spMk id="3" creationId="{36180715-73F8-4DB7-894E-A9F295B52FE9}"/>
          </ac:spMkLst>
        </pc:spChg>
        <pc:spChg chg="add mod">
          <ac:chgData name="Robert Fike" userId="5c45a6d57a602c52" providerId="LiveId" clId="{78459313-863A-4AC4-8F1D-8D55A165EBAB}" dt="2020-10-25T16:55:52.253" v="244" actId="113"/>
          <ac:spMkLst>
            <pc:docMk/>
            <pc:sldMk cId="1715294943" sldId="1164"/>
            <ac:spMk id="5" creationId="{1E8B047E-9AD1-4EB0-B605-50F43D7755D9}"/>
          </ac:spMkLst>
        </pc:spChg>
        <pc:spChg chg="add mod">
          <ac:chgData name="Robert Fike" userId="5c45a6d57a602c52" providerId="LiveId" clId="{78459313-863A-4AC4-8F1D-8D55A165EBAB}" dt="2020-10-25T16:55:57.655" v="245" actId="113"/>
          <ac:spMkLst>
            <pc:docMk/>
            <pc:sldMk cId="1715294943" sldId="1164"/>
            <ac:spMk id="7" creationId="{F8BADEAD-6450-4748-9559-84C777414EE2}"/>
          </ac:spMkLst>
        </pc:spChg>
        <pc:spChg chg="mod">
          <ac:chgData name="Robert Fike" userId="5c45a6d57a602c52" providerId="LiveId" clId="{78459313-863A-4AC4-8F1D-8D55A165EBAB}" dt="2020-10-25T16:55:35.365" v="242" actId="1076"/>
          <ac:spMkLst>
            <pc:docMk/>
            <pc:sldMk cId="1715294943" sldId="1164"/>
            <ac:spMk id="29" creationId="{69EDA369-3DA2-4DF0-A6CD-22191AD6701F}"/>
          </ac:spMkLst>
        </pc:spChg>
        <pc:grpChg chg="mod">
          <ac:chgData name="Robert Fike" userId="5c45a6d57a602c52" providerId="LiveId" clId="{78459313-863A-4AC4-8F1D-8D55A165EBAB}" dt="2020-10-25T16:55:35.365" v="242" actId="1076"/>
          <ac:grpSpMkLst>
            <pc:docMk/>
            <pc:sldMk cId="1715294943" sldId="1164"/>
            <ac:grpSpMk id="17" creationId="{A6F64F85-0535-4E89-AB2D-570A6493BE7B}"/>
          </ac:grpSpMkLst>
        </pc:grpChg>
        <pc:grpChg chg="mod">
          <ac:chgData name="Robert Fike" userId="5c45a6d57a602c52" providerId="LiveId" clId="{78459313-863A-4AC4-8F1D-8D55A165EBAB}" dt="2020-10-25T16:55:35.365" v="242" actId="1076"/>
          <ac:grpSpMkLst>
            <pc:docMk/>
            <pc:sldMk cId="1715294943" sldId="1164"/>
            <ac:grpSpMk id="18" creationId="{F56A89B9-A1F0-4772-AF38-6F774116BF50}"/>
          </ac:grpSpMkLst>
        </pc:grpChg>
        <pc:grpChg chg="mod">
          <ac:chgData name="Robert Fike" userId="5c45a6d57a602c52" providerId="LiveId" clId="{78459313-863A-4AC4-8F1D-8D55A165EBAB}" dt="2020-10-25T16:55:35.365" v="242" actId="1076"/>
          <ac:grpSpMkLst>
            <pc:docMk/>
            <pc:sldMk cId="1715294943" sldId="1164"/>
            <ac:grpSpMk id="30" creationId="{E7CEB225-BE54-4C09-AC52-D7BCE1240B00}"/>
          </ac:grpSpMkLst>
        </pc:grpChg>
        <pc:picChg chg="mod">
          <ac:chgData name="Robert Fike" userId="5c45a6d57a602c52" providerId="LiveId" clId="{78459313-863A-4AC4-8F1D-8D55A165EBAB}" dt="2020-10-25T16:55:35.365" v="242" actId="1076"/>
          <ac:picMkLst>
            <pc:docMk/>
            <pc:sldMk cId="1715294943" sldId="1164"/>
            <ac:picMk id="4" creationId="{333BE3E8-42C3-4265-903B-5339E2967470}"/>
          </ac:picMkLst>
        </pc:picChg>
        <pc:picChg chg="mod">
          <ac:chgData name="Robert Fike" userId="5c45a6d57a602c52" providerId="LiveId" clId="{78459313-863A-4AC4-8F1D-8D55A165EBAB}" dt="2020-10-25T16:55:35.365" v="242" actId="1076"/>
          <ac:picMkLst>
            <pc:docMk/>
            <pc:sldMk cId="1715294943" sldId="1164"/>
            <ac:picMk id="6" creationId="{CDC5C5CE-D353-4CC4-A3DB-4CF24D974644}"/>
          </ac:picMkLst>
        </pc:picChg>
        <pc:picChg chg="mod">
          <ac:chgData name="Robert Fike" userId="5c45a6d57a602c52" providerId="LiveId" clId="{78459313-863A-4AC4-8F1D-8D55A165EBAB}" dt="2020-10-25T16:55:35.365" v="242" actId="1076"/>
          <ac:picMkLst>
            <pc:docMk/>
            <pc:sldMk cId="1715294943" sldId="1164"/>
            <ac:picMk id="19" creationId="{8114F402-C43E-4013-84A8-716A5960C9F4}"/>
          </ac:picMkLst>
        </pc:picChg>
        <pc:picChg chg="mod">
          <ac:chgData name="Robert Fike" userId="5c45a6d57a602c52" providerId="LiveId" clId="{78459313-863A-4AC4-8F1D-8D55A165EBAB}" dt="2020-10-25T16:55:35.365" v="242" actId="1076"/>
          <ac:picMkLst>
            <pc:docMk/>
            <pc:sldMk cId="1715294943" sldId="1164"/>
            <ac:picMk id="20" creationId="{3D50AA35-3094-44BA-AA93-E6F0FF458B9D}"/>
          </ac:picMkLst>
        </pc:picChg>
        <pc:picChg chg="mod">
          <ac:chgData name="Robert Fike" userId="5c45a6d57a602c52" providerId="LiveId" clId="{78459313-863A-4AC4-8F1D-8D55A165EBAB}" dt="2020-10-25T16:55:35.365" v="242" actId="1076"/>
          <ac:picMkLst>
            <pc:docMk/>
            <pc:sldMk cId="1715294943" sldId="1164"/>
            <ac:picMk id="21" creationId="{7A98CA63-3F6D-4135-B440-290109BDEBDF}"/>
          </ac:picMkLst>
        </pc:picChg>
        <pc:picChg chg="mod">
          <ac:chgData name="Robert Fike" userId="5c45a6d57a602c52" providerId="LiveId" clId="{78459313-863A-4AC4-8F1D-8D55A165EBAB}" dt="2020-10-25T16:55:35.365" v="242" actId="1076"/>
          <ac:picMkLst>
            <pc:docMk/>
            <pc:sldMk cId="1715294943" sldId="1164"/>
            <ac:picMk id="22" creationId="{DA49F31D-23DA-4307-A6C9-718CDB1FB06B}"/>
          </ac:picMkLst>
        </pc:picChg>
        <pc:picChg chg="mod">
          <ac:chgData name="Robert Fike" userId="5c45a6d57a602c52" providerId="LiveId" clId="{78459313-863A-4AC4-8F1D-8D55A165EBAB}" dt="2020-10-25T16:55:35.365" v="242" actId="1076"/>
          <ac:picMkLst>
            <pc:docMk/>
            <pc:sldMk cId="1715294943" sldId="1164"/>
            <ac:picMk id="23" creationId="{A07CD9A3-A330-40B1-93F9-9E2617F41A96}"/>
          </ac:picMkLst>
        </pc:picChg>
        <pc:cxnChg chg="mod">
          <ac:chgData name="Robert Fike" userId="5c45a6d57a602c52" providerId="LiveId" clId="{78459313-863A-4AC4-8F1D-8D55A165EBAB}" dt="2020-10-25T16:55:35.365" v="242" actId="1076"/>
          <ac:cxnSpMkLst>
            <pc:docMk/>
            <pc:sldMk cId="1715294943" sldId="1164"/>
            <ac:cxnSpMk id="24" creationId="{191B3CB1-3DEB-494E-967C-0BA1A38C1168}"/>
          </ac:cxnSpMkLst>
        </pc:cxnChg>
        <pc:cxnChg chg="mod">
          <ac:chgData name="Robert Fike" userId="5c45a6d57a602c52" providerId="LiveId" clId="{78459313-863A-4AC4-8F1D-8D55A165EBAB}" dt="2020-10-25T16:55:35.365" v="242" actId="1076"/>
          <ac:cxnSpMkLst>
            <pc:docMk/>
            <pc:sldMk cId="1715294943" sldId="1164"/>
            <ac:cxnSpMk id="25" creationId="{D03F2886-EFF7-4753-ADBE-2CCA12FA8287}"/>
          </ac:cxnSpMkLst>
        </pc:cxnChg>
        <pc:cxnChg chg="mod">
          <ac:chgData name="Robert Fike" userId="5c45a6d57a602c52" providerId="LiveId" clId="{78459313-863A-4AC4-8F1D-8D55A165EBAB}" dt="2020-10-25T16:55:35.365" v="242" actId="1076"/>
          <ac:cxnSpMkLst>
            <pc:docMk/>
            <pc:sldMk cId="1715294943" sldId="1164"/>
            <ac:cxnSpMk id="26" creationId="{A5629D27-9F8E-4E61-A2D9-E0D8E2FB2B67}"/>
          </ac:cxnSpMkLst>
        </pc:cxnChg>
        <pc:cxnChg chg="mod">
          <ac:chgData name="Robert Fike" userId="5c45a6d57a602c52" providerId="LiveId" clId="{78459313-863A-4AC4-8F1D-8D55A165EBAB}" dt="2020-10-25T16:55:35.365" v="242" actId="1076"/>
          <ac:cxnSpMkLst>
            <pc:docMk/>
            <pc:sldMk cId="1715294943" sldId="1164"/>
            <ac:cxnSpMk id="27" creationId="{AA091370-3AFE-46B6-8118-1489250AF0D4}"/>
          </ac:cxnSpMkLst>
        </pc:cxnChg>
      </pc:sldChg>
      <pc:sldChg chg="modSp mod modNotes">
        <pc:chgData name="Robert Fike" userId="5c45a6d57a602c52" providerId="LiveId" clId="{78459313-863A-4AC4-8F1D-8D55A165EBAB}" dt="2020-10-25T19:05:34.902" v="248" actId="20577"/>
        <pc:sldMkLst>
          <pc:docMk/>
          <pc:sldMk cId="4139189494" sldId="1166"/>
        </pc:sldMkLst>
        <pc:spChg chg="mod">
          <ac:chgData name="Robert Fike" userId="5c45a6d57a602c52" providerId="LiveId" clId="{78459313-863A-4AC4-8F1D-8D55A165EBAB}" dt="2020-10-11T21:59:41.761" v="5" actId="20577"/>
          <ac:spMkLst>
            <pc:docMk/>
            <pc:sldMk cId="4139189494" sldId="1166"/>
            <ac:spMk id="2" creationId="{DBA80D5C-AFA0-472E-868A-8DFE107E7EB1}"/>
          </ac:spMkLst>
        </pc:spChg>
      </pc:sldChg>
      <pc:sldChg chg="del">
        <pc:chgData name="Robert Fike" userId="5c45a6d57a602c52" providerId="LiveId" clId="{78459313-863A-4AC4-8F1D-8D55A165EBAB}" dt="2020-10-11T22:01:39.475" v="6" actId="47"/>
        <pc:sldMkLst>
          <pc:docMk/>
          <pc:sldMk cId="806145117" sldId="1167"/>
        </pc:sldMkLst>
      </pc:sldChg>
      <pc:sldChg chg="del">
        <pc:chgData name="Robert Fike" userId="5c45a6d57a602c52" providerId="LiveId" clId="{78459313-863A-4AC4-8F1D-8D55A165EBAB}" dt="2020-10-11T22:01:39.475" v="6" actId="47"/>
        <pc:sldMkLst>
          <pc:docMk/>
          <pc:sldMk cId="4164190005" sldId="1168"/>
        </pc:sldMkLst>
      </pc:sldChg>
      <pc:sldChg chg="del">
        <pc:chgData name="Robert Fike" userId="5c45a6d57a602c52" providerId="LiveId" clId="{78459313-863A-4AC4-8F1D-8D55A165EBAB}" dt="2020-10-11T22:01:39.475" v="6" actId="47"/>
        <pc:sldMkLst>
          <pc:docMk/>
          <pc:sldMk cId="228609945" sldId="1169"/>
        </pc:sldMkLst>
      </pc:sldChg>
      <pc:sldChg chg="del">
        <pc:chgData name="Robert Fike" userId="5c45a6d57a602c52" providerId="LiveId" clId="{78459313-863A-4AC4-8F1D-8D55A165EBAB}" dt="2020-10-11T22:01:39.475" v="6" actId="47"/>
        <pc:sldMkLst>
          <pc:docMk/>
          <pc:sldMk cId="1772779511" sldId="1170"/>
        </pc:sldMkLst>
      </pc:sldChg>
      <pc:sldChg chg="del">
        <pc:chgData name="Robert Fike" userId="5c45a6d57a602c52" providerId="LiveId" clId="{78459313-863A-4AC4-8F1D-8D55A165EBAB}" dt="2020-10-11T22:01:39.475" v="6" actId="47"/>
        <pc:sldMkLst>
          <pc:docMk/>
          <pc:sldMk cId="1784883278" sldId="1171"/>
        </pc:sldMkLst>
      </pc:sldChg>
      <pc:sldChg chg="del">
        <pc:chgData name="Robert Fike" userId="5c45a6d57a602c52" providerId="LiveId" clId="{78459313-863A-4AC4-8F1D-8D55A165EBAB}" dt="2020-10-11T22:01:39.475" v="6" actId="47"/>
        <pc:sldMkLst>
          <pc:docMk/>
          <pc:sldMk cId="2679749472" sldId="1172"/>
        </pc:sldMkLst>
      </pc:sldChg>
      <pc:sldChg chg="del">
        <pc:chgData name="Robert Fike" userId="5c45a6d57a602c52" providerId="LiveId" clId="{78459313-863A-4AC4-8F1D-8D55A165EBAB}" dt="2020-10-11T22:01:39.475" v="6" actId="47"/>
        <pc:sldMkLst>
          <pc:docMk/>
          <pc:sldMk cId="1336040044" sldId="1173"/>
        </pc:sldMkLst>
      </pc:sldChg>
      <pc:sldChg chg="del">
        <pc:chgData name="Robert Fike" userId="5c45a6d57a602c52" providerId="LiveId" clId="{78459313-863A-4AC4-8F1D-8D55A165EBAB}" dt="2020-10-11T22:01:39.475" v="6" actId="47"/>
        <pc:sldMkLst>
          <pc:docMk/>
          <pc:sldMk cId="538369248" sldId="1175"/>
        </pc:sldMkLst>
      </pc:sldChg>
      <pc:sldChg chg="del">
        <pc:chgData name="Robert Fike" userId="5c45a6d57a602c52" providerId="LiveId" clId="{78459313-863A-4AC4-8F1D-8D55A165EBAB}" dt="2020-10-11T22:01:39.475" v="6" actId="47"/>
        <pc:sldMkLst>
          <pc:docMk/>
          <pc:sldMk cId="2007109030" sldId="1176"/>
        </pc:sldMkLst>
      </pc:sldChg>
      <pc:sldChg chg="del">
        <pc:chgData name="Robert Fike" userId="5c45a6d57a602c52" providerId="LiveId" clId="{78459313-863A-4AC4-8F1D-8D55A165EBAB}" dt="2020-10-11T22:01:39.475" v="6" actId="47"/>
        <pc:sldMkLst>
          <pc:docMk/>
          <pc:sldMk cId="836022084" sldId="1177"/>
        </pc:sldMkLst>
      </pc:sldChg>
      <pc:sldChg chg="del">
        <pc:chgData name="Robert Fike" userId="5c45a6d57a602c52" providerId="LiveId" clId="{78459313-863A-4AC4-8F1D-8D55A165EBAB}" dt="2020-10-11T22:01:39.475" v="6" actId="47"/>
        <pc:sldMkLst>
          <pc:docMk/>
          <pc:sldMk cId="2347488099" sldId="1178"/>
        </pc:sldMkLst>
      </pc:sldChg>
      <pc:sldChg chg="del">
        <pc:chgData name="Robert Fike" userId="5c45a6d57a602c52" providerId="LiveId" clId="{78459313-863A-4AC4-8F1D-8D55A165EBAB}" dt="2020-10-11T22:01:39.475" v="6" actId="47"/>
        <pc:sldMkLst>
          <pc:docMk/>
          <pc:sldMk cId="2246338526" sldId="1179"/>
        </pc:sldMkLst>
      </pc:sldChg>
      <pc:sldChg chg="del">
        <pc:chgData name="Robert Fike" userId="5c45a6d57a602c52" providerId="LiveId" clId="{78459313-863A-4AC4-8F1D-8D55A165EBAB}" dt="2020-10-11T22:01:39.475" v="6" actId="47"/>
        <pc:sldMkLst>
          <pc:docMk/>
          <pc:sldMk cId="2329131034" sldId="11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05032"/>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60639" y="3299254"/>
            <a:ext cx="6695774" cy="55481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B7D66-C700-485D-B17A-BC66F1210CE0}" type="slidenum">
              <a:rPr lang="en-US" smtClean="0"/>
              <a:t>‹#›</a:t>
            </a:fld>
            <a:endParaRPr lang="en-US"/>
          </a:p>
        </p:txBody>
      </p:sp>
    </p:spTree>
    <p:extLst>
      <p:ext uri="{BB962C8B-B14F-4D97-AF65-F5344CB8AC3E}">
        <p14:creationId xmlns:p14="http://schemas.microsoft.com/office/powerpoint/2010/main" val="517894021"/>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6F9953-1F53-4299-B58B-E1843B34D8DA}"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4931" name="Rectangle 2"/>
          <p:cNvSpPr>
            <a:spLocks noGrp="1" noRot="1" noChangeAspect="1" noChangeArrowheads="1" noTextEdit="1"/>
          </p:cNvSpPr>
          <p:nvPr>
            <p:ph type="sldImg"/>
          </p:nvPr>
        </p:nvSpPr>
        <p:spPr>
          <a:xfrm>
            <a:off x="1754188" y="228600"/>
            <a:ext cx="3683000" cy="2762250"/>
          </a:xfrm>
          <a:ln/>
        </p:spPr>
      </p:sp>
      <p:sp>
        <p:nvSpPr>
          <p:cNvPr id="124932" name="Rectangle 3"/>
          <p:cNvSpPr>
            <a:spLocks noGrp="1" noChangeArrowheads="1"/>
          </p:cNvSpPr>
          <p:nvPr>
            <p:ph type="body" idx="1"/>
          </p:nvPr>
        </p:nvSpPr>
        <p:spPr>
          <a:xfrm>
            <a:off x="685800" y="3175686"/>
            <a:ext cx="5486400" cy="48253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spcAft>
                <a:spcPts val="0"/>
              </a:spcAft>
              <a:buFontTx/>
              <a:buNone/>
            </a:pPr>
            <a:r>
              <a:rPr lang="en-US" altLang="en-US" sz="1600" b="1" dirty="0">
                <a:solidFill>
                  <a:schemeClr val="tx1"/>
                </a:solidFill>
              </a:rPr>
              <a:t>WORKSHOP 4</a:t>
            </a:r>
          </a:p>
          <a:p>
            <a:pPr algn="ctr" eaLnBrk="1" hangingPunct="1">
              <a:spcBef>
                <a:spcPct val="0"/>
              </a:spcBef>
              <a:spcAft>
                <a:spcPts val="0"/>
              </a:spcAft>
              <a:buFontTx/>
              <a:buNone/>
            </a:pPr>
            <a:r>
              <a:rPr lang="en-US" altLang="en-US" sz="1600" b="1" dirty="0">
                <a:solidFill>
                  <a:schemeClr val="tx1"/>
                </a:solidFill>
              </a:rPr>
              <a:t>How to Reach Your City and Country for Christ</a:t>
            </a:r>
          </a:p>
          <a:p>
            <a:pPr algn="ctr" eaLnBrk="1" hangingPunct="1">
              <a:spcBef>
                <a:spcPct val="0"/>
              </a:spcBef>
              <a:buFontTx/>
              <a:buNone/>
            </a:pPr>
            <a:r>
              <a:rPr lang="en-US" altLang="en-US" sz="1600" dirty="0"/>
              <a:t>Multiply Churches that Multiply Disciples</a:t>
            </a:r>
          </a:p>
          <a:p>
            <a:pPr algn="ctr" eaLnBrk="1" hangingPunct="1">
              <a:spcBef>
                <a:spcPct val="0"/>
              </a:spcBef>
              <a:spcAft>
                <a:spcPts val="0"/>
              </a:spcAft>
              <a:buFontTx/>
              <a:buNone/>
            </a:pPr>
            <a:endParaRPr lang="en-US" altLang="en-US" sz="1600" b="1" dirty="0">
              <a:solidFill>
                <a:schemeClr val="tx1"/>
              </a:solidFill>
            </a:endParaRPr>
          </a:p>
          <a:p>
            <a:pPr marL="342900" indent="-342900">
              <a:lnSpc>
                <a:spcPct val="115000"/>
              </a:lnSpc>
              <a:spcAft>
                <a:spcPts val="0"/>
              </a:spcAft>
              <a:buFont typeface="Arial" panose="020B0604020202020204" pitchFamily="34" charset="0"/>
              <a:buChar char="•"/>
            </a:pP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Greetings and Introductions </a:t>
            </a:r>
          </a:p>
          <a:p>
            <a:pPr marL="520700" lvl="1" indent="-285750">
              <a:buFont typeface="Arial" panose="020B0604020202020204" pitchFamily="34" charset="0"/>
              <a:buChar char="•"/>
            </a:pPr>
            <a:r>
              <a:rPr lang="en-US" sz="1600" dirty="0">
                <a:solidFill>
                  <a:schemeClr val="tx1"/>
                </a:solidFill>
              </a:rPr>
              <a:t>If there is a local coordinator, he will welcome the participants, introduce the trainers, and open the workshop in prayer.</a:t>
            </a:r>
          </a:p>
          <a:p>
            <a:pPr marL="262964" indent="-262964">
              <a:buSzPct val="75000"/>
              <a:buChar char="•"/>
            </a:pPr>
            <a:r>
              <a:rPr lang="en-US" sz="1600" dirty="0">
                <a:solidFill>
                  <a:schemeClr val="tx1"/>
                </a:solidFill>
              </a:rPr>
              <a:t>Thank the pastors and leaders for coming</a:t>
            </a:r>
          </a:p>
          <a:p>
            <a:pPr marL="262964" indent="-262964">
              <a:buSzPct val="75000"/>
              <a:buChar char="•"/>
            </a:pPr>
            <a:r>
              <a:rPr lang="en-US" sz="1600" dirty="0">
                <a:solidFill>
                  <a:schemeClr val="tx1"/>
                </a:solidFill>
              </a:rPr>
              <a:t>Trainers introduce themselves</a:t>
            </a:r>
          </a:p>
          <a:p>
            <a:pPr eaLnBrk="1" hangingPunct="1">
              <a:spcBef>
                <a:spcPct val="0"/>
              </a:spcBef>
              <a:buFontTx/>
              <a:buNone/>
            </a:pPr>
            <a:endParaRPr lang="en-US" altLang="en-US" dirty="0"/>
          </a:p>
          <a:p>
            <a:pPr eaLnBrk="1" hangingPunct="1"/>
            <a:endParaRPr lang="en-US" altLang="en-US" sz="2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485900" y="12700"/>
            <a:ext cx="3886200" cy="2914650"/>
          </a:xfrm>
          <a:prstGeom prst="rect">
            <a:avLst/>
          </a:prstGeom>
          <a:ln/>
        </p:spPr>
      </p:sp>
      <p:sp>
        <p:nvSpPr>
          <p:cNvPr id="220163" name="Rectangle 3"/>
          <p:cNvSpPr>
            <a:spLocks noGrp="1" noChangeArrowheads="1"/>
          </p:cNvSpPr>
          <p:nvPr>
            <p:ph type="body" idx="1"/>
          </p:nvPr>
        </p:nvSpPr>
        <p:spPr>
          <a:xfrm>
            <a:off x="0" y="2927350"/>
            <a:ext cx="6858000" cy="474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ctr">
              <a:spcBef>
                <a:spcPts val="0"/>
              </a:spcBef>
              <a:spcAft>
                <a:spcPts val="300"/>
              </a:spcAft>
            </a:pPr>
            <a:r>
              <a:rPr lang="en-US" sz="1600" b="1" dirty="0">
                <a:effectLst/>
                <a:latin typeface="Arial" panose="020B0604020202020204" pitchFamily="34" charset="0"/>
                <a:ea typeface="Calibri" panose="020F0502020204030204" pitchFamily="34" charset="0"/>
              </a:rPr>
              <a:t>Multiply Disciples by Apprenticeship</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300"/>
              </a:spcAft>
              <a:buFont typeface="+mj-lt"/>
              <a:buAutoNum type="arabicPeriod"/>
            </a:pPr>
            <a:r>
              <a:rPr lang="en-US" b="1" u="sng" dirty="0">
                <a:solidFill>
                  <a:srgbClr val="000000"/>
                </a:solidFill>
                <a:effectLst/>
                <a:ea typeface="Calibri" panose="020F0502020204030204" pitchFamily="34" charset="0"/>
                <a:cs typeface="Arial" panose="020B0604020202020204" pitchFamily="34" charset="0"/>
              </a:rPr>
              <a:t>Model</a:t>
            </a:r>
            <a:r>
              <a:rPr lang="en-US" dirty="0">
                <a:solidFill>
                  <a:srgbClr val="000000"/>
                </a:solidFill>
                <a:effectLst/>
                <a:ea typeface="Calibri" panose="020F0502020204030204" pitchFamily="34" charset="0"/>
                <a:cs typeface="Arial" panose="020B0604020202020204" pitchFamily="34" charset="0"/>
              </a:rPr>
              <a:t> how to lead Foundations</a:t>
            </a:r>
            <a:endParaRPr lang="en-US" dirty="0">
              <a:effectLst/>
            </a:endParaRPr>
          </a:p>
          <a:p>
            <a:pPr marL="342900" lvl="0" indent="-342900">
              <a:spcAft>
                <a:spcPts val="300"/>
              </a:spcAft>
              <a:buFont typeface="+mj-lt"/>
              <a:buAutoNum type="arabicPeriod"/>
            </a:pPr>
            <a:r>
              <a:rPr lang="en-US" b="1" u="sng" dirty="0">
                <a:solidFill>
                  <a:srgbClr val="000000"/>
                </a:solidFill>
                <a:effectLst/>
                <a:ea typeface="Calibri" panose="020F0502020204030204" pitchFamily="34" charset="0"/>
                <a:cs typeface="Arial" panose="020B0604020202020204" pitchFamily="34" charset="0"/>
              </a:rPr>
              <a:t>Choose</a:t>
            </a:r>
            <a:r>
              <a:rPr lang="en-US" dirty="0">
                <a:solidFill>
                  <a:srgbClr val="000000"/>
                </a:solidFill>
                <a:effectLst/>
                <a:ea typeface="Calibri" panose="020F0502020204030204" pitchFamily="34" charset="0"/>
                <a:cs typeface="Arial" panose="020B0604020202020204" pitchFamily="34" charset="0"/>
              </a:rPr>
              <a:t> the right people</a:t>
            </a:r>
            <a:endParaRPr lang="en-US" dirty="0">
              <a:effectLst/>
            </a:endParaRPr>
          </a:p>
          <a:p>
            <a:pPr marL="346075" lvl="1" indent="-236538">
              <a:spcAft>
                <a:spcPts val="300"/>
              </a:spcAft>
              <a:buFont typeface="+mj-lt"/>
              <a:buAutoNum type="alphaLcPeriod"/>
            </a:pPr>
            <a:r>
              <a:rPr lang="en-US" dirty="0">
                <a:solidFill>
                  <a:srgbClr val="000000"/>
                </a:solidFill>
                <a:effectLst/>
                <a:ea typeface="Calibri" panose="020F0502020204030204" pitchFamily="34" charset="0"/>
                <a:cs typeface="Arial" panose="020B0604020202020204" pitchFamily="34" charset="0"/>
              </a:rPr>
              <a:t>Only a few people have the gifts, abilities, and calling to be Foundations leaders. </a:t>
            </a:r>
            <a:endParaRPr lang="en-US" dirty="0">
              <a:effectLst/>
            </a:endParaRPr>
          </a:p>
          <a:p>
            <a:pPr marL="346075" lvl="1" indent="-236538">
              <a:spcAft>
                <a:spcPts val="300"/>
              </a:spcAft>
              <a:buFont typeface="+mj-lt"/>
              <a:buAutoNum type="alphaLcPeriod"/>
            </a:pPr>
            <a:r>
              <a:rPr lang="en-US" dirty="0">
                <a:solidFill>
                  <a:srgbClr val="000000"/>
                </a:solidFill>
                <a:effectLst/>
                <a:ea typeface="Calibri" panose="020F0502020204030204" pitchFamily="34" charset="0"/>
                <a:cs typeface="Arial" panose="020B0604020202020204" pitchFamily="34" charset="0"/>
              </a:rPr>
              <a:t>They understand this is about life change </a:t>
            </a:r>
          </a:p>
          <a:p>
            <a:pPr marL="346075" lvl="1" indent="-236538">
              <a:spcAft>
                <a:spcPts val="300"/>
              </a:spcAft>
              <a:buFont typeface="+mj-lt"/>
              <a:buAutoNum type="alphaLcPeriod"/>
            </a:pPr>
            <a:r>
              <a:rPr lang="en-US" dirty="0">
                <a:solidFill>
                  <a:srgbClr val="000000"/>
                </a:solidFill>
                <a:effectLst/>
                <a:ea typeface="Calibri" panose="020F0502020204030204" pitchFamily="34" charset="0"/>
                <a:cs typeface="Arial" panose="020B0604020202020204" pitchFamily="34" charset="0"/>
              </a:rPr>
              <a:t>They are: Faithful, Available, Teachable, and Responsive</a:t>
            </a:r>
            <a:endParaRPr lang="en-US" dirty="0">
              <a:effectLst/>
            </a:endParaRPr>
          </a:p>
          <a:p>
            <a:pPr marL="342900" lvl="0" indent="-342900">
              <a:spcAft>
                <a:spcPts val="300"/>
              </a:spcAft>
              <a:buFont typeface="+mj-lt"/>
              <a:buAutoNum type="arabicPeriod"/>
            </a:pPr>
            <a:r>
              <a:rPr lang="en-US" dirty="0">
                <a:solidFill>
                  <a:srgbClr val="000000"/>
                </a:solidFill>
                <a:effectLst/>
                <a:ea typeface="Calibri" panose="020F0502020204030204" pitchFamily="34" charset="0"/>
                <a:cs typeface="Arial" panose="020B0604020202020204" pitchFamily="34" charset="0"/>
              </a:rPr>
              <a:t>Ask the potential apprentice to </a:t>
            </a:r>
            <a:r>
              <a:rPr lang="en-US" b="1" u="sng" dirty="0">
                <a:solidFill>
                  <a:srgbClr val="000000"/>
                </a:solidFill>
                <a:effectLst/>
                <a:ea typeface="Calibri" panose="020F0502020204030204" pitchFamily="34" charset="0"/>
                <a:cs typeface="Arial" panose="020B0604020202020204" pitchFamily="34" charset="0"/>
              </a:rPr>
              <a:t>observe you</a:t>
            </a:r>
            <a:r>
              <a:rPr lang="en-US" dirty="0">
                <a:solidFill>
                  <a:srgbClr val="000000"/>
                </a:solidFill>
                <a:effectLst/>
                <a:ea typeface="Calibri" panose="020F0502020204030204" pitchFamily="34" charset="0"/>
                <a:cs typeface="Arial" panose="020B0604020202020204" pitchFamily="34" charset="0"/>
              </a:rPr>
              <a:t> lead</a:t>
            </a:r>
            <a:endParaRPr lang="en-US" dirty="0">
              <a:effectLst/>
            </a:endParaRPr>
          </a:p>
          <a:p>
            <a:pPr marL="342900" lvl="0" indent="-342900">
              <a:spcAft>
                <a:spcPts val="300"/>
              </a:spcAft>
              <a:buFont typeface="+mj-lt"/>
              <a:buAutoNum type="arabicPeriod"/>
            </a:pPr>
            <a:r>
              <a:rPr lang="en-US" b="1" u="sng" dirty="0">
                <a:solidFill>
                  <a:srgbClr val="000000"/>
                </a:solidFill>
                <a:effectLst/>
                <a:ea typeface="Calibri" panose="020F0502020204030204" pitchFamily="34" charset="0"/>
                <a:cs typeface="Arial" panose="020B0604020202020204" pitchFamily="34" charset="0"/>
              </a:rPr>
              <a:t>Initial Leader Training</a:t>
            </a:r>
            <a:r>
              <a:rPr lang="en-US" dirty="0">
                <a:solidFill>
                  <a:srgbClr val="000000"/>
                </a:solidFill>
                <a:effectLst/>
                <a:ea typeface="Calibri" panose="020F0502020204030204" pitchFamily="34" charset="0"/>
                <a:cs typeface="Arial" panose="020B0604020202020204" pitchFamily="34" charset="0"/>
              </a:rPr>
              <a:t> using the “Foundations Leader Training Guide”</a:t>
            </a:r>
            <a:endParaRPr lang="en-US" dirty="0">
              <a:effectLst/>
            </a:endParaRPr>
          </a:p>
          <a:p>
            <a:pPr marL="342900" lvl="0" indent="-342900">
              <a:spcAft>
                <a:spcPts val="300"/>
              </a:spcAft>
              <a:buFont typeface="+mj-lt"/>
              <a:buAutoNum type="arabicPeriod"/>
            </a:pPr>
            <a:r>
              <a:rPr lang="en-US" b="1" u="sng" dirty="0">
                <a:solidFill>
                  <a:srgbClr val="000000"/>
                </a:solidFill>
                <a:effectLst/>
                <a:ea typeface="Calibri" panose="020F0502020204030204" pitchFamily="34" charset="0"/>
                <a:cs typeface="Arial" panose="020B0604020202020204" pitchFamily="34" charset="0"/>
              </a:rPr>
              <a:t>Observe and Coach</a:t>
            </a:r>
            <a:r>
              <a:rPr lang="en-US" dirty="0">
                <a:solidFill>
                  <a:srgbClr val="000000"/>
                </a:solidFill>
                <a:effectLst/>
                <a:ea typeface="Calibri" panose="020F0502020204030204" pitchFamily="34" charset="0"/>
                <a:cs typeface="Arial" panose="020B0604020202020204" pitchFamily="34" charset="0"/>
              </a:rPr>
              <a:t> them leading several sections of Foundations</a:t>
            </a:r>
            <a:endParaRPr lang="en-US" dirty="0">
              <a:effectLst/>
            </a:endParaRPr>
          </a:p>
          <a:p>
            <a:pPr marL="346075" lvl="1" indent="-236538">
              <a:spcAft>
                <a:spcPts val="300"/>
              </a:spcAft>
              <a:buFont typeface="+mj-lt"/>
              <a:buAutoNum type="alphaLcPeriod"/>
            </a:pPr>
            <a:r>
              <a:rPr lang="en-US" dirty="0">
                <a:solidFill>
                  <a:srgbClr val="000000"/>
                </a:solidFill>
                <a:effectLst/>
                <a:ea typeface="Calibri" panose="020F0502020204030204" pitchFamily="34" charset="0"/>
                <a:cs typeface="Arial" panose="020B0604020202020204" pitchFamily="34" charset="0"/>
              </a:rPr>
              <a:t>Go through the Pre-Meeting Reminders with them before the meeting</a:t>
            </a:r>
            <a:endParaRPr lang="en-US" dirty="0">
              <a:effectLst/>
            </a:endParaRPr>
          </a:p>
          <a:p>
            <a:pPr marL="346075" lvl="1" indent="-236538">
              <a:spcAft>
                <a:spcPts val="300"/>
              </a:spcAft>
              <a:buFont typeface="+mj-lt"/>
              <a:buAutoNum type="alphaLcPeriod"/>
            </a:pPr>
            <a:r>
              <a:rPr lang="en-US" b="1" dirty="0">
                <a:solidFill>
                  <a:srgbClr val="000000"/>
                </a:solidFill>
                <a:effectLst/>
                <a:ea typeface="Calibri" panose="020F0502020204030204" pitchFamily="34" charset="0"/>
                <a:cs typeface="Arial" panose="020B0604020202020204" pitchFamily="34" charset="0"/>
              </a:rPr>
              <a:t>Observe</a:t>
            </a:r>
            <a:r>
              <a:rPr lang="en-US" dirty="0">
                <a:solidFill>
                  <a:srgbClr val="000000"/>
                </a:solidFill>
                <a:effectLst/>
                <a:ea typeface="Calibri" panose="020F0502020204030204" pitchFamily="34" charset="0"/>
                <a:cs typeface="Arial" panose="020B0604020202020204" pitchFamily="34" charset="0"/>
              </a:rPr>
              <a:t> them as they lead</a:t>
            </a:r>
            <a:endParaRPr lang="en-US" dirty="0">
              <a:effectLst/>
            </a:endParaRPr>
          </a:p>
          <a:p>
            <a:pPr marL="346075" lvl="1" indent="-236538">
              <a:spcAft>
                <a:spcPts val="300"/>
              </a:spcAft>
              <a:buFont typeface="+mj-lt"/>
              <a:buAutoNum type="alphaLcPeriod"/>
            </a:pPr>
            <a:r>
              <a:rPr lang="en-US" b="1" dirty="0">
                <a:solidFill>
                  <a:srgbClr val="000000"/>
                </a:solidFill>
                <a:effectLst/>
                <a:ea typeface="Calibri" panose="020F0502020204030204" pitchFamily="34" charset="0"/>
                <a:cs typeface="Arial" panose="020B0604020202020204" pitchFamily="34" charset="0"/>
              </a:rPr>
              <a:t>Coach</a:t>
            </a:r>
            <a:r>
              <a:rPr lang="en-US" dirty="0">
                <a:solidFill>
                  <a:srgbClr val="000000"/>
                </a:solidFill>
                <a:effectLst/>
                <a:ea typeface="Calibri" panose="020F0502020204030204" pitchFamily="34" charset="0"/>
                <a:cs typeface="Arial" panose="020B0604020202020204" pitchFamily="34" charset="0"/>
              </a:rPr>
              <a:t> them afterward using the Post-Meeting Evaluation </a:t>
            </a:r>
            <a:endParaRPr lang="en-US" dirty="0">
              <a:effectLst/>
            </a:endParaRPr>
          </a:p>
          <a:p>
            <a:pPr marL="342900" lvl="0" indent="-342900">
              <a:spcAft>
                <a:spcPts val="300"/>
              </a:spcAft>
              <a:buFont typeface="+mj-lt"/>
              <a:buAutoNum type="arabicPeriod"/>
            </a:pPr>
            <a:r>
              <a:rPr lang="en-US" dirty="0">
                <a:solidFill>
                  <a:srgbClr val="000000"/>
                </a:solidFill>
                <a:effectLst/>
                <a:ea typeface="Calibri" panose="020F0502020204030204" pitchFamily="34" charset="0"/>
                <a:cs typeface="Arial" panose="020B0604020202020204" pitchFamily="34" charset="0"/>
              </a:rPr>
              <a:t>Ask them to be a </a:t>
            </a:r>
            <a:r>
              <a:rPr lang="en-US" b="1" u="sng" dirty="0">
                <a:solidFill>
                  <a:srgbClr val="000000"/>
                </a:solidFill>
                <a:effectLst/>
                <a:ea typeface="Calibri" panose="020F0502020204030204" pitchFamily="34" charset="0"/>
                <a:cs typeface="Arial" panose="020B0604020202020204" pitchFamily="34" charset="0"/>
              </a:rPr>
              <a:t>co-leader</a:t>
            </a:r>
            <a:r>
              <a:rPr lang="en-US" dirty="0">
                <a:solidFill>
                  <a:srgbClr val="000000"/>
                </a:solidFill>
                <a:effectLst/>
                <a:ea typeface="Calibri" panose="020F0502020204030204" pitchFamily="34" charset="0"/>
                <a:cs typeface="Arial" panose="020B0604020202020204" pitchFamily="34" charset="0"/>
              </a:rPr>
              <a:t> </a:t>
            </a:r>
            <a:endParaRPr lang="en-US" dirty="0">
              <a:effectLst/>
            </a:endParaRPr>
          </a:p>
          <a:p>
            <a:pPr marL="346075" lvl="1" indent="-236538">
              <a:spcAft>
                <a:spcPts val="300"/>
              </a:spcAft>
              <a:buFont typeface="+mj-lt"/>
              <a:buAutoNum type="alphaLcPeriod"/>
            </a:pPr>
            <a:r>
              <a:rPr lang="en-US" dirty="0">
                <a:solidFill>
                  <a:srgbClr val="000000"/>
                </a:solidFill>
                <a:effectLst/>
                <a:ea typeface="Calibri" panose="020F0502020204030204" pitchFamily="34" charset="0"/>
                <a:cs typeface="Arial" panose="020B0604020202020204" pitchFamily="34" charset="0"/>
              </a:rPr>
              <a:t>Allow them to lead on a regular basis</a:t>
            </a:r>
            <a:endParaRPr lang="en-US" dirty="0">
              <a:effectLst/>
            </a:endParaRPr>
          </a:p>
          <a:p>
            <a:pPr marL="346075" lvl="1" indent="-236538">
              <a:spcAft>
                <a:spcPts val="300"/>
              </a:spcAft>
              <a:buFont typeface="+mj-lt"/>
              <a:buAutoNum type="alphaLcPeriod"/>
            </a:pPr>
            <a:r>
              <a:rPr lang="en-US" dirty="0">
                <a:solidFill>
                  <a:srgbClr val="000000"/>
                </a:solidFill>
                <a:effectLst/>
                <a:ea typeface="Calibri" panose="020F0502020204030204" pitchFamily="34" charset="0"/>
                <a:cs typeface="Arial" panose="020B0604020202020204" pitchFamily="34" charset="0"/>
              </a:rPr>
              <a:t>Observe and coach them using the Foundations Meeting Checklist</a:t>
            </a:r>
            <a:endParaRPr lang="en-US" dirty="0">
              <a:effectLst/>
            </a:endParaRPr>
          </a:p>
          <a:p>
            <a:pPr marL="346075" lvl="1" indent="-236538">
              <a:spcAft>
                <a:spcPts val="300"/>
              </a:spcAft>
              <a:buFont typeface="+mj-lt"/>
              <a:buAutoNum type="alphaLcPeriod"/>
            </a:pPr>
            <a:r>
              <a:rPr lang="en-US" dirty="0">
                <a:solidFill>
                  <a:srgbClr val="000000"/>
                </a:solidFill>
                <a:effectLst/>
                <a:ea typeface="Calibri" panose="020F0502020204030204" pitchFamily="34" charset="0"/>
                <a:cs typeface="Arial" panose="020B0604020202020204" pitchFamily="34" charset="0"/>
              </a:rPr>
              <a:t>Do this until you think they are ready to lead </a:t>
            </a:r>
            <a:endParaRPr lang="en-US" dirty="0">
              <a:effectLst/>
            </a:endParaRPr>
          </a:p>
          <a:p>
            <a:pPr marL="342900" lvl="0" indent="-342900">
              <a:spcAft>
                <a:spcPts val="300"/>
              </a:spcAft>
              <a:buFont typeface="+mj-lt"/>
              <a:buAutoNum type="arabicPeriod"/>
            </a:pPr>
            <a:r>
              <a:rPr lang="en-US" dirty="0">
                <a:solidFill>
                  <a:srgbClr val="000000"/>
                </a:solidFill>
                <a:effectLst/>
                <a:ea typeface="Calibri" panose="020F0502020204030204" pitchFamily="34" charset="0"/>
                <a:cs typeface="Arial" panose="020B0604020202020204" pitchFamily="34" charset="0"/>
              </a:rPr>
              <a:t>Ask them to be the </a:t>
            </a:r>
            <a:r>
              <a:rPr lang="en-US" b="1" u="sng" dirty="0">
                <a:solidFill>
                  <a:srgbClr val="000000"/>
                </a:solidFill>
                <a:effectLst/>
                <a:ea typeface="Calibri" panose="020F0502020204030204" pitchFamily="34" charset="0"/>
                <a:cs typeface="Arial" panose="020B0604020202020204" pitchFamily="34" charset="0"/>
              </a:rPr>
              <a:t>leader</a:t>
            </a:r>
            <a:r>
              <a:rPr lang="en-US" dirty="0">
                <a:solidFill>
                  <a:srgbClr val="000000"/>
                </a:solidFill>
                <a:effectLst/>
                <a:ea typeface="Calibri" panose="020F0502020204030204" pitchFamily="34" charset="0"/>
                <a:cs typeface="Arial" panose="020B0604020202020204" pitchFamily="34" charset="0"/>
              </a:rPr>
              <a:t> of Foundations</a:t>
            </a:r>
            <a:endParaRPr lang="en-US" dirty="0">
              <a:cs typeface="Arial" panose="020B0604020202020204" pitchFamily="34" charset="0"/>
            </a:endParaRPr>
          </a:p>
          <a:p>
            <a:pPr marL="342900" lvl="0" indent="-342900">
              <a:spcAft>
                <a:spcPts val="300"/>
              </a:spcAft>
              <a:buFont typeface="+mj-lt"/>
              <a:buAutoNum type="arabicPeriod"/>
            </a:pPr>
            <a:r>
              <a:rPr lang="en-US" sz="1600" b="1" u="sng" dirty="0">
                <a:solidFill>
                  <a:srgbClr val="000000"/>
                </a:solidFill>
                <a:effectLst/>
                <a:latin typeface="Arial" panose="020B0604020202020204" pitchFamily="34" charset="0"/>
                <a:ea typeface="Calibri" panose="020F0502020204030204" pitchFamily="34" charset="0"/>
              </a:rPr>
              <a:t>Ongoing training</a:t>
            </a:r>
            <a:r>
              <a:rPr lang="en-US" sz="1600" dirty="0">
                <a:solidFill>
                  <a:srgbClr val="000000"/>
                </a:solidFill>
                <a:effectLst/>
                <a:latin typeface="Arial" panose="020B0604020202020204" pitchFamily="34" charset="0"/>
                <a:ea typeface="Calibri" panose="020F0502020204030204" pitchFamily="34" charset="0"/>
              </a:rPr>
              <a:t> with other Foundations leaders</a:t>
            </a: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id="{19B37C75-2EC0-4AB2-AE94-C05FA225E5D8}"/>
              </a:ext>
            </a:extLst>
          </p:cNvPr>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644A76-BDF8-4AA5-9129-3B203D0D6F0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913276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114300" marR="0" indent="-114300" algn="l">
              <a:lnSpc>
                <a:spcPct val="115000"/>
              </a:lnSpc>
              <a:spcBef>
                <a:spcPts val="0"/>
              </a:spcBef>
              <a:spcAft>
                <a:spcPts val="0"/>
              </a:spcAft>
            </a:pPr>
            <a:r>
              <a:rPr lang="en-US"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Stage 5 (Towns)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rPr>
              <a:t>Pastors trained in Stages 1 to 4 will start Stage 5 workshops in every town in the country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343745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114300" indent="-114300" algn="ctr">
              <a:lnSpc>
                <a:spcPct val="115000"/>
              </a:lnSpc>
              <a:spcAft>
                <a:spcPts val="0"/>
              </a:spcAft>
            </a:pPr>
            <a:r>
              <a:rPr lang="en-US" b="1" u="sng" dirty="0">
                <a:solidFill>
                  <a:srgbClr val="000000"/>
                </a:solidFill>
                <a:latin typeface="Arial" panose="020B0604020202020204" pitchFamily="34" charset="0"/>
                <a:ea typeface="Calibri" panose="020F0502020204030204" pitchFamily="34" charset="0"/>
                <a:cs typeface="Arial" panose="020B0604020202020204" pitchFamily="34" charset="0"/>
              </a:rPr>
              <a:t>Stage 6 </a:t>
            </a:r>
            <a:r>
              <a:rPr lang="en-US" b="1" u="sng" dirty="0">
                <a:solidFill>
                  <a:srgbClr val="000000"/>
                </a:solidFill>
                <a:latin typeface="Arial" panose="020B0604020202020204" pitchFamily="34" charset="0"/>
                <a:ea typeface="Calibri" panose="020F0502020204030204" pitchFamily="34" charset="0"/>
              </a:rPr>
              <a:t>(</a:t>
            </a:r>
            <a:r>
              <a:rPr lang="en-US" b="1" u="sng" dirty="0">
                <a:latin typeface="Arial" panose="020B0604020202020204" pitchFamily="34" charset="0"/>
                <a:ea typeface="Calibri" panose="020F0502020204030204" pitchFamily="34" charset="0"/>
              </a:rPr>
              <a:t>Every Neighborhood and Rural Area</a:t>
            </a:r>
            <a:r>
              <a:rPr lang="en-US" b="1" u="sng" dirty="0">
                <a:solidFill>
                  <a:srgbClr val="000000"/>
                </a:solidFill>
                <a:latin typeface="Arial" panose="020B0604020202020204" pitchFamily="34" charset="0"/>
                <a:ea typeface="Calibri" panose="020F0502020204030204" pitchFamily="34" charset="0"/>
              </a:rPr>
              <a:t>)</a:t>
            </a:r>
          </a:p>
          <a:p>
            <a:pPr marL="285750" indent="-285750">
              <a:lnSpc>
                <a:spcPct val="115000"/>
              </a:lnSpc>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Pastors trained in Stages 1-5 in every city and town </a:t>
            </a:r>
          </a:p>
          <a:p>
            <a:pPr marL="742950" lvl="1" indent="-285750">
              <a:lnSpc>
                <a:spcPct val="115000"/>
              </a:lnSpc>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will make multiplying disciples and plant churches </a:t>
            </a:r>
          </a:p>
          <a:p>
            <a:pPr marL="742950" lvl="1" indent="-285750">
              <a:lnSpc>
                <a:spcPct val="115000"/>
              </a:lnSpc>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until they have reached every neighborhood and rural area for Christ.</a:t>
            </a:r>
          </a:p>
          <a:p>
            <a:pPr marL="742950" lvl="1" indent="-285750">
              <a:lnSpc>
                <a:spcPct val="115000"/>
              </a:lnSpc>
              <a:spcAft>
                <a:spcPts val="0"/>
              </a:spcAft>
              <a:buFont typeface="Arial" panose="020B0604020202020204" pitchFamily="34" charset="0"/>
              <a:buChar char="•"/>
            </a:pPr>
            <a:endParaRPr lang="en-US" dirty="0">
              <a:latin typeface="Arial" panose="020B0604020202020204" pitchFamily="34" charset="0"/>
              <a:ea typeface="Calibri" panose="020F0502020204030204" pitchFamily="34" charset="0"/>
              <a:cs typeface="Arial" panose="020B0604020202020204" pitchFamily="34" charset="0"/>
            </a:endParaRPr>
          </a:p>
          <a:p>
            <a:pPr marL="114300" marR="0" indent="-114300" algn="ctr">
              <a:lnSpc>
                <a:spcPct val="115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Great Commission is finished in your country!</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158932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kern="1200" baseline="0" dirty="0">
                <a:solidFill>
                  <a:schemeClr val="tx1"/>
                </a:solidFill>
                <a:effectLst/>
                <a:latin typeface="Arial" charset="0"/>
                <a:ea typeface="+mn-ea"/>
                <a:cs typeface="+mn-cs"/>
              </a:rPr>
              <a:t>It will take about six stages of multiplying pastors </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to reach your country for Christ. </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We assume that 20 pastors will be trained in each training center</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US" kern="1200" baseline="0" dirty="0">
                <a:solidFill>
                  <a:schemeClr val="tx1"/>
                </a:solidFill>
                <a:effectLst/>
                <a:latin typeface="Arial" charset="0"/>
                <a:ea typeface="+mn-ea"/>
                <a:cs typeface="+mn-cs"/>
              </a:rPr>
              <a:t>We assume that 5 new training centers will be started from each training center. </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A training center is a location where all 4 Workshops are taught to pastors</a:t>
            </a:r>
          </a:p>
          <a:p>
            <a:pPr marL="285750" lvl="0" indent="-285750">
              <a:buFont typeface="Arial" panose="020B0604020202020204" pitchFamily="34" charset="0"/>
              <a:buChar char="•"/>
            </a:pPr>
            <a:r>
              <a:rPr lang="en-US" kern="1200" baseline="0" dirty="0">
                <a:solidFill>
                  <a:schemeClr val="tx1"/>
                </a:solidFill>
                <a:effectLst/>
                <a:latin typeface="Arial" charset="0"/>
                <a:ea typeface="+mn-ea"/>
                <a:cs typeface="+mn-cs"/>
              </a:rPr>
              <a:t>This table demonstrates how you can finish the Great Commission in your country.</a:t>
            </a:r>
          </a:p>
          <a:p>
            <a:pPr marL="285750" lvl="0" indent="-285750">
              <a:buFont typeface="Arial" panose="020B0604020202020204" pitchFamily="34" charset="0"/>
              <a:buChar char="•"/>
            </a:pPr>
            <a:endParaRPr lang="en-US" kern="1200" baseline="0" dirty="0">
              <a:solidFill>
                <a:schemeClr val="tx1"/>
              </a:solidFill>
              <a:effectLst/>
              <a:latin typeface="Arial" charset="0"/>
              <a:ea typeface="+mn-ea"/>
              <a:cs typeface="+mn-cs"/>
            </a:endParaRPr>
          </a:p>
          <a:p>
            <a:pPr marL="0" marR="0">
              <a:lnSpc>
                <a:spcPct val="115000"/>
              </a:lnSpc>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155,520 pastors will be trained: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to reach their community and rural area for Christ by making multiplying disciples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to reach their city for Christ by planting multiplying churches in every community</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to reach your country for Christ by training pastors in these workshops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to train other pastors in these workshops in every city, town, community, and rural area</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endParaRPr lang="en-US" kern="1200" baseline="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559092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eaLnBrk="0" hangingPunct="0">
              <a:spcBef>
                <a:spcPct val="20000"/>
              </a:spcBef>
              <a:defRPr sz="1600" b="0">
                <a:solidFill>
                  <a:srgbClr val="FFFFFF">
                    <a:lumOff val="44000"/>
                  </a:srgbClr>
                </a:solidFill>
              </a:defRPr>
            </a:pPr>
            <a:r>
              <a:rPr lang="en-US" sz="1600" b="1" kern="0" dirty="0">
                <a:solidFill>
                  <a:schemeClr val="tx1"/>
                </a:solidFill>
                <a:latin typeface="Arial"/>
              </a:rPr>
              <a:t>In your groups</a:t>
            </a:r>
          </a:p>
          <a:p>
            <a:pPr marL="398463" indent="-398463" eaLnBrk="0" hangingPunct="0">
              <a:spcBef>
                <a:spcPct val="20000"/>
              </a:spcBef>
              <a:buFontTx/>
              <a:buChar char="•"/>
              <a:defRPr sz="1600" b="0">
                <a:solidFill>
                  <a:srgbClr val="FFFFFF">
                    <a:lumOff val="44000"/>
                  </a:srgbClr>
                </a:solidFill>
              </a:defRPr>
            </a:pPr>
            <a:r>
              <a:rPr lang="en-US" sz="1600" b="0" kern="0" dirty="0">
                <a:solidFill>
                  <a:schemeClr val="tx1"/>
                </a:solidFill>
                <a:latin typeface="Arial"/>
              </a:rPr>
              <a:t>Talk about methods you have tried in the past to reach your country for Christ</a:t>
            </a:r>
          </a:p>
          <a:p>
            <a:pPr marL="398463" indent="-398463" eaLnBrk="0" hangingPunct="0">
              <a:spcBef>
                <a:spcPct val="20000"/>
              </a:spcBef>
              <a:buFontTx/>
              <a:buChar char="•"/>
              <a:defRPr sz="1600" b="0">
                <a:solidFill>
                  <a:srgbClr val="FFFFFF">
                    <a:lumOff val="44000"/>
                  </a:srgbClr>
                </a:solidFill>
              </a:defRPr>
            </a:pPr>
            <a:r>
              <a:rPr lang="en-US" sz="1600" dirty="0">
                <a:solidFill>
                  <a:schemeClr val="tx1"/>
                </a:solidFill>
              </a:rPr>
              <a:t>Talk about why using these workshops will be effective in reaching your country for Christ</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What comments or questions do you have?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96973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gn="ctr">
              <a:lnSpc>
                <a:spcPct val="115000"/>
              </a:lnSpc>
              <a:spcBef>
                <a:spcPts val="0"/>
              </a:spcBef>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Starting Your Own Training Center</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Lesson 8</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 Introduction</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An indispensable element in finishing the Great Commission </a:t>
            </a:r>
          </a:p>
          <a:p>
            <a:pPr marL="742950" marR="0" lvl="1"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is to train multiplying pastors.</a:t>
            </a:r>
          </a:p>
          <a:p>
            <a:pPr marL="285750" marR="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After this workshop you will recruit pastors</a:t>
            </a:r>
          </a:p>
          <a:p>
            <a:pPr marL="742950" marR="0" lvl="1"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train them in these workshops. </a:t>
            </a: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may team up with one or more pastors to start this training center. </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6261489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algn="ctr" defTabSz="457200" fontAlgn="auto">
              <a:spcBef>
                <a:spcPts val="0"/>
              </a:spcBef>
              <a:spcAft>
                <a:spcPts val="0"/>
              </a:spcAft>
            </a:pPr>
            <a:r>
              <a:rPr lang="en-US" b="1" dirty="0">
                <a:latin typeface="Arial" panose="020B0604020202020204" pitchFamily="34" charset="0"/>
                <a:cs typeface="Arial" panose="020B0604020202020204" pitchFamily="34" charset="0"/>
              </a:rPr>
              <a:t>Goals for Training Centers</a:t>
            </a:r>
          </a:p>
          <a:p>
            <a:pPr algn="ctr" defTabSz="457200" fontAlgn="auto">
              <a:spcBef>
                <a:spcPts val="0"/>
              </a:spcBef>
              <a:spcAft>
                <a:spcPts val="0"/>
              </a:spcAft>
            </a:pPr>
            <a:r>
              <a:rPr lang="en-US" b="0" dirty="0">
                <a:latin typeface="Arial" panose="020B0604020202020204" pitchFamily="34" charset="0"/>
                <a:cs typeface="Arial" panose="020B0604020202020204" pitchFamily="34" charset="0"/>
              </a:rPr>
              <a:t>20 pastors trained in 4 workshops over 18 months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7183766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   Ideas for Pastors to Recruit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 pastors you know in the area.</a:t>
            </a: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Make appointments and meet pastors in the area that you don’t know.</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Contact pastors you know in your denomination.</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Make appointments and meet pastors in your denomination that you don’t know.</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Ask other pastors for suggestions of pastors to recruit.</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Contact local pastor’s associations and ask to make a presentation to them.</a:t>
            </a:r>
          </a:p>
          <a:p>
            <a:endParaRPr lang="en-US" dirty="0"/>
          </a:p>
          <a:p>
            <a:pPr marL="0" lvl="1">
              <a:lnSpc>
                <a:spcPct val="115000"/>
              </a:lnSpc>
              <a:spcBef>
                <a:spcPts val="0"/>
              </a:spcBef>
            </a:pPr>
            <a:r>
              <a:rPr lang="en-US" b="1" dirty="0">
                <a:latin typeface="Arial"/>
                <a:ea typeface="Calibri"/>
              </a:rPr>
              <a:t>In your groups</a:t>
            </a:r>
          </a:p>
          <a:p>
            <a:pPr marL="285750" lvl="1" indent="-285750">
              <a:lnSpc>
                <a:spcPct val="115000"/>
              </a:lnSpc>
              <a:spcBef>
                <a:spcPts val="0"/>
              </a:spcBef>
              <a:buFont typeface="Arial" panose="020B0604020202020204" pitchFamily="34" charset="0"/>
              <a:buChar char="•"/>
            </a:pPr>
            <a:r>
              <a:rPr lang="en-US" b="0" dirty="0">
                <a:latin typeface="Arial"/>
                <a:ea typeface="Calibri"/>
              </a:rPr>
              <a:t>Talk about pastors you can recruit to train</a:t>
            </a:r>
          </a:p>
          <a:p>
            <a:pPr marL="285750" lvl="1" indent="-285750">
              <a:lnSpc>
                <a:spcPct val="115000"/>
              </a:lnSpc>
              <a:spcBef>
                <a:spcPts val="0"/>
              </a:spcBef>
              <a:buFont typeface="Arial" panose="020B0604020202020204" pitchFamily="34" charset="0"/>
              <a:buChar char="•"/>
            </a:pPr>
            <a:r>
              <a:rPr lang="en-US" b="0" dirty="0">
                <a:latin typeface="Arial"/>
                <a:ea typeface="Calibri"/>
              </a:rPr>
              <a:t>Make a list of pastors to invite</a:t>
            </a:r>
          </a:p>
          <a:p>
            <a:pPr lvl="1" indent="-457200">
              <a:lnSpc>
                <a:spcPct val="115000"/>
              </a:lnSpc>
              <a:spcBef>
                <a:spcPts val="0"/>
              </a:spcBef>
              <a:buFont typeface="Arial" panose="020B0604020202020204" pitchFamily="34" charset="0"/>
              <a:buChar char="•"/>
            </a:pPr>
            <a:endParaRPr lang="en-US" sz="800" b="0" dirty="0">
              <a:latin typeface="Arial"/>
              <a:ea typeface="Calibri"/>
            </a:endParaRPr>
          </a:p>
          <a:p>
            <a:pPr lvl="1" indent="-457200">
              <a:lnSpc>
                <a:spcPct val="115000"/>
              </a:lnSpc>
              <a:spcBef>
                <a:spcPts val="0"/>
              </a:spcBef>
              <a:buFont typeface="Arial" panose="020B0604020202020204" pitchFamily="34" charset="0"/>
              <a:buChar char="•"/>
            </a:pPr>
            <a:r>
              <a:rPr lang="en-US" b="0" dirty="0">
                <a:latin typeface="Arial"/>
                <a:ea typeface="Calibri"/>
              </a:rPr>
              <a:t>Questions or comments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63235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b="1" dirty="0">
                <a:effectLst/>
                <a:latin typeface="Arial" panose="020B0604020202020204" pitchFamily="34" charset="0"/>
                <a:ea typeface="Calibri" panose="020F0502020204030204" pitchFamily="34" charset="0"/>
                <a:cs typeface="Arial" panose="020B0604020202020204" pitchFamily="34" charset="0"/>
              </a:rPr>
              <a:t>I. Prepare for Your Presentation</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Make sure that you have copies of the Foundations Discipleship Workshops page to hand out to the pastors and leaders</a:t>
            </a:r>
          </a:p>
          <a:p>
            <a:pPr marL="800100" marR="0" lvl="1" indent="-342900">
              <a:lnSpc>
                <a:spcPct val="115000"/>
              </a:lnSpc>
              <a:spcBef>
                <a:spcPts val="0"/>
              </a:spcBef>
              <a:spcAft>
                <a:spcPts val="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It is in this document after the Recruiting Presentation section</a:t>
            </a:r>
          </a:p>
          <a:p>
            <a:pPr marL="342900" marR="0" lvl="0" indent="-342900">
              <a:lnSpc>
                <a:spcPct val="115000"/>
              </a:lnSpc>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Take time to prepare your testimony of how Foundations has impacted your church. </a:t>
            </a:r>
          </a:p>
          <a:p>
            <a:pPr marL="800100" marR="0" lvl="1" indent="-342900">
              <a:lnSpc>
                <a:spcPct val="115000"/>
              </a:lnSpc>
              <a:spcBef>
                <a:spcPts val="0"/>
              </a:spcBef>
              <a:spcAft>
                <a:spcPts val="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Share specifically how implementing the workshops has helped you as a pastor minister to more people by making multiplying disciples.</a:t>
            </a:r>
          </a:p>
          <a:p>
            <a:pPr marL="800100" marR="0" lvl="1" indent="-342900">
              <a:lnSpc>
                <a:spcPct val="115000"/>
              </a:lnSpc>
              <a:spcBef>
                <a:spcPts val="0"/>
              </a:spcBef>
              <a:spcAft>
                <a:spcPts val="0"/>
              </a:spcAft>
              <a:buFont typeface="Arial" panose="020B0604020202020204" pitchFamily="34" charset="0"/>
              <a:buChar char="•"/>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The recruiting presentation and handout and a PowerPoint presentation are available at foundationsglobal.com.</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0"/>
              </a:spcBef>
              <a:spcAft>
                <a:spcPts val="0"/>
              </a:spcAft>
              <a:buFont typeface="Arial" panose="020B0604020202020204" pitchFamily="34" charset="0"/>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092528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9888" y="123825"/>
            <a:ext cx="3578225" cy="2682875"/>
          </a:xfrm>
        </p:spPr>
      </p:sp>
      <p:sp>
        <p:nvSpPr>
          <p:cNvPr id="3" name="Notes Placeholder 2"/>
          <p:cNvSpPr>
            <a:spLocks noGrp="1"/>
          </p:cNvSpPr>
          <p:nvPr>
            <p:ph type="body" idx="1"/>
          </p:nvPr>
        </p:nvSpPr>
        <p:spPr/>
        <p:txBody>
          <a:bodyPr/>
          <a:lstStyle/>
          <a:p>
            <a:pPr algn="ctr"/>
            <a:r>
              <a:rPr lang="en-US" b="1" dirty="0"/>
              <a:t>Implementation</a:t>
            </a:r>
          </a:p>
          <a:p>
            <a:pPr marL="514350" lvl="2" indent="-514350">
              <a:spcBef>
                <a:spcPts val="0"/>
              </a:spcBef>
              <a:spcAft>
                <a:spcPts val="600"/>
              </a:spcAft>
              <a:buFont typeface="+mj-lt"/>
              <a:buAutoNum type="arabicPeriod"/>
            </a:pPr>
            <a:r>
              <a:rPr lang="en-US" sz="1600" b="0" dirty="0">
                <a:latin typeface="Arial"/>
                <a:ea typeface="Calibri"/>
              </a:rPr>
              <a:t>Lead a balanced Christian life</a:t>
            </a:r>
          </a:p>
          <a:p>
            <a:pPr marL="514350" lvl="2" indent="-514350">
              <a:spcBef>
                <a:spcPts val="0"/>
              </a:spcBef>
              <a:spcAft>
                <a:spcPts val="600"/>
              </a:spcAft>
              <a:buFont typeface="+mj-lt"/>
              <a:buAutoNum type="arabicPeriod"/>
            </a:pPr>
            <a:r>
              <a:rPr lang="en-US" sz="1600" b="0" dirty="0">
                <a:latin typeface="Arial"/>
                <a:ea typeface="Calibri"/>
              </a:rPr>
              <a:t>Train church members how to study the Bible</a:t>
            </a:r>
          </a:p>
          <a:p>
            <a:pPr marL="514350" lvl="2" indent="-514350">
              <a:spcBef>
                <a:spcPts val="0"/>
              </a:spcBef>
              <a:spcAft>
                <a:spcPts val="600"/>
              </a:spcAft>
              <a:buFont typeface="+mj-lt"/>
              <a:buAutoNum type="arabicPeriod"/>
            </a:pPr>
            <a:r>
              <a:rPr lang="en-US" sz="1600" b="0" dirty="0">
                <a:latin typeface="Arial"/>
                <a:ea typeface="Calibri"/>
              </a:rPr>
              <a:t>Prepare effective Biblical sermons</a:t>
            </a:r>
          </a:p>
          <a:p>
            <a:pPr marL="514350" lvl="2" indent="-514350">
              <a:spcBef>
                <a:spcPts val="0"/>
              </a:spcBef>
              <a:spcAft>
                <a:spcPts val="600"/>
              </a:spcAft>
              <a:buFont typeface="+mj-lt"/>
              <a:buAutoNum type="arabicPeriod"/>
            </a:pPr>
            <a:r>
              <a:rPr lang="en-US" sz="1600" b="0" dirty="0">
                <a:latin typeface="Arial"/>
                <a:ea typeface="Calibri"/>
              </a:rPr>
              <a:t>Implement the plan to start Foundations Groups in the whole church</a:t>
            </a:r>
          </a:p>
          <a:p>
            <a:pPr marL="514350" lvl="2" indent="-514350">
              <a:spcBef>
                <a:spcPts val="0"/>
              </a:spcBef>
              <a:spcAft>
                <a:spcPts val="600"/>
              </a:spcAft>
              <a:buFont typeface="+mj-lt"/>
              <a:buAutoNum type="arabicPeriod"/>
            </a:pPr>
            <a:r>
              <a:rPr lang="en-US" sz="1600" b="0" dirty="0">
                <a:latin typeface="Arial"/>
                <a:ea typeface="Calibri"/>
              </a:rPr>
              <a:t>Create a Foundations Leader Team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0472502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9888" y="123825"/>
            <a:ext cx="3578225" cy="2682875"/>
          </a:xfrm>
        </p:spPr>
      </p:sp>
      <p:sp>
        <p:nvSpPr>
          <p:cNvPr id="3" name="Notes Placeholder 2"/>
          <p:cNvSpPr>
            <a:spLocks noGrp="1"/>
          </p:cNvSpPr>
          <p:nvPr>
            <p:ph type="body" idx="1"/>
          </p:nvPr>
        </p:nvSpPr>
        <p:spPr/>
        <p:txBody>
          <a:bodyPr/>
          <a:lstStyle/>
          <a:p>
            <a:pPr algn="ctr"/>
            <a:r>
              <a:rPr lang="en-US" b="1" dirty="0"/>
              <a:t>Implementation</a:t>
            </a:r>
          </a:p>
          <a:p>
            <a:pPr marL="0" lvl="2" indent="0">
              <a:spcBef>
                <a:spcPts val="0"/>
              </a:spcBef>
              <a:spcAft>
                <a:spcPts val="600"/>
              </a:spcAft>
              <a:buFont typeface="+mj-lt"/>
              <a:buNone/>
            </a:pPr>
            <a:r>
              <a:rPr lang="en-US" b="0" dirty="0">
                <a:latin typeface="Arial"/>
                <a:ea typeface="Calibri"/>
              </a:rPr>
              <a:t>6. Evaluate your ministries</a:t>
            </a:r>
          </a:p>
          <a:p>
            <a:pPr marL="0" marR="0" lvl="0" indent="0">
              <a:lnSpc>
                <a:spcPct val="115000"/>
              </a:lnSpc>
              <a:spcBef>
                <a:spcPts val="0"/>
              </a:spcBef>
              <a:spcAft>
                <a:spcPts val="0"/>
              </a:spcAft>
              <a:buFont typeface="+mj-l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7. Create a church structure that makes multiplying disciples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0"/>
              </a:spcBef>
              <a:spcAft>
                <a:spcPts val="0"/>
              </a:spcAft>
              <a:buFont typeface="+mj-l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8. Plant churches that make multiplying disciples to reach your city</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lvl="2" indent="0">
              <a:spcBef>
                <a:spcPts val="0"/>
              </a:spcBef>
              <a:spcAft>
                <a:spcPts val="600"/>
              </a:spcAft>
              <a:buFont typeface="+mj-lt"/>
              <a:buNone/>
            </a:pPr>
            <a:r>
              <a:rPr lang="en-US" b="0" dirty="0">
                <a:latin typeface="Arial"/>
                <a:ea typeface="Calibri"/>
              </a:rPr>
              <a:t>9. Train other pastors to reach your country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94700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0" y="80963"/>
            <a:ext cx="3683000" cy="2762250"/>
          </a:xfrm>
        </p:spPr>
      </p:sp>
      <p:sp>
        <p:nvSpPr>
          <p:cNvPr id="3" name="Notes Placeholder 2"/>
          <p:cNvSpPr>
            <a:spLocks noGrp="1"/>
          </p:cNvSpPr>
          <p:nvPr>
            <p:ph type="body" idx="1"/>
          </p:nvPr>
        </p:nvSpPr>
        <p:spPr>
          <a:xfrm>
            <a:off x="98854" y="2940231"/>
            <a:ext cx="6660291" cy="5844394"/>
          </a:xfrm>
        </p:spPr>
        <p:txBody>
          <a:bodyPr/>
          <a:lstStyle/>
          <a:p>
            <a:r>
              <a:rPr lang="en-US" sz="1600" b="1" kern="1200" baseline="0" dirty="0">
                <a:solidFill>
                  <a:schemeClr val="tx1"/>
                </a:solidFill>
                <a:effectLst/>
                <a:latin typeface="Arial" charset="0"/>
                <a:ea typeface="+mn-ea"/>
                <a:cs typeface="+mn-cs"/>
              </a:rPr>
              <a:t>B</a:t>
            </a:r>
            <a:r>
              <a:rPr lang="en-US" sz="1600" kern="1200" baseline="0" dirty="0">
                <a:solidFill>
                  <a:schemeClr val="tx1"/>
                </a:solidFill>
                <a:effectLst/>
                <a:latin typeface="Arial" charset="0"/>
                <a:ea typeface="+mn-ea"/>
                <a:cs typeface="+mn-cs"/>
              </a:rPr>
              <a:t>. This workshop is to train pastors and leaders how their churches can make multiplying disciples to reach your community, city, and country for Christ.</a:t>
            </a:r>
          </a:p>
          <a:p>
            <a:pPr marL="171450" marR="0" indent="-171450">
              <a:lnSpc>
                <a:spcPct val="115000"/>
              </a:lnSpc>
              <a:spcBef>
                <a:spcPts val="0"/>
              </a:spcBef>
            </a:pP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Reach your </a:t>
            </a:r>
            <a:r>
              <a:rPr lang="en-US" sz="16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community</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by becoming a church that makes multiplying disciples</a:t>
            </a:r>
          </a:p>
          <a:p>
            <a:pPr marL="628650" marR="0" lvl="1" indent="-17145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Start multiplying Foundations discipleship groups</a:t>
            </a:r>
          </a:p>
          <a:p>
            <a:pPr marL="628650" marR="0" lvl="1" indent="-17145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Make sure all ministries are helping to make multiplying disciples</a:t>
            </a:r>
          </a:p>
          <a:p>
            <a:pPr marL="171450" marR="0" indent="-17145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Reach your </a:t>
            </a:r>
            <a:r>
              <a:rPr lang="en-US" sz="16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city</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for Christ by planting churches that make multiplying disciples</a:t>
            </a:r>
          </a:p>
          <a:p>
            <a:pPr marL="628650" marR="0" lvl="1" indent="-17145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Grow churches by multiplying Foundations groups until there is enough support to start a new church</a:t>
            </a:r>
          </a:p>
          <a:p>
            <a:pPr marL="171450" marR="0" indent="-17145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Reach your </a:t>
            </a:r>
            <a:r>
              <a:rPr lang="en-US" sz="16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country</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for Christ by training other pastors how to teach these workshops</a:t>
            </a:r>
          </a:p>
          <a:p>
            <a:pPr marL="628650" marR="0" lvl="1" indent="-17145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Pastors train other pastors until every city and community has been reached for Christ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8935615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754188" y="228600"/>
            <a:ext cx="3683000" cy="2762250"/>
          </a:xfrm>
          <a:ln/>
        </p:spPr>
      </p:sp>
      <p:sp>
        <p:nvSpPr>
          <p:cNvPr id="226307" name="Rectangle 3"/>
          <p:cNvSpPr>
            <a:spLocks noGrp="1" noChangeArrowheads="1"/>
          </p:cNvSpPr>
          <p:nvPr>
            <p:ph type="body" idx="1"/>
          </p:nvPr>
        </p:nvSpPr>
        <p:spPr>
          <a:xfrm>
            <a:off x="333632" y="3163331"/>
            <a:ext cx="6524368" cy="56593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b="1" dirty="0">
                <a:latin typeface="Arial" panose="020B0604020202020204" pitchFamily="34" charset="0"/>
                <a:cs typeface="Arial" panose="020B0604020202020204" pitchFamily="34" charset="0"/>
              </a:rPr>
              <a:t>Congratulations!</a:t>
            </a:r>
          </a:p>
          <a:p>
            <a:pPr algn="ctr"/>
            <a:r>
              <a:rPr lang="en-US" altLang="en-US" sz="1600" b="1" dirty="0">
                <a:latin typeface="Arial" panose="020B0604020202020204" pitchFamily="34" charset="0"/>
                <a:cs typeface="Arial" panose="020B0604020202020204" pitchFamily="34" charset="0"/>
              </a:rPr>
              <a:t>You have finished Workshop 4</a:t>
            </a:r>
          </a:p>
          <a:p>
            <a:pPr algn="ctr"/>
            <a:r>
              <a:rPr lang="en-US" altLang="en-US" sz="1600" b="1" dirty="0">
                <a:latin typeface="Arial" panose="020B0604020202020204" pitchFamily="34" charset="0"/>
                <a:cs typeface="Arial" panose="020B0604020202020204" pitchFamily="34" charset="0"/>
              </a:rPr>
              <a:t>Now go and Finish the Great Commission!</a:t>
            </a:r>
          </a:p>
          <a:p>
            <a:pPr marL="457200" indent="-457200" algn="l">
              <a:buFont typeface="Arial" panose="020B0604020202020204" pitchFamily="34" charset="0"/>
              <a:buChar char="•"/>
            </a:pPr>
            <a:endParaRPr lang="en-US" altLang="en-US" sz="1600" b="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ltLang="en-US" sz="1600" b="0" dirty="0">
                <a:latin typeface="Arial" panose="020B0604020202020204" pitchFamily="34" charset="0"/>
                <a:cs typeface="Arial" panose="020B0604020202020204" pitchFamily="34" charset="0"/>
              </a:rPr>
              <a:t>Ask the host to close in prayer</a:t>
            </a:r>
          </a:p>
          <a:p>
            <a:pPr marL="285750" indent="-285750" algn="l">
              <a:buFont typeface="Arial" panose="020B0604020202020204" pitchFamily="34" charset="0"/>
              <a:buChar char="•"/>
            </a:pPr>
            <a:r>
              <a:rPr lang="en-US" altLang="en-US" sz="1600" b="0" dirty="0">
                <a:latin typeface="Arial" panose="020B0604020202020204" pitchFamily="34" charset="0"/>
                <a:cs typeface="Arial" panose="020B0604020202020204" pitchFamily="34" charset="0"/>
              </a:rPr>
              <a:t>Pass out certificates</a:t>
            </a:r>
          </a:p>
          <a:p>
            <a:pPr marL="285750" indent="-285750" algn="l">
              <a:buFont typeface="Arial" panose="020B0604020202020204" pitchFamily="34" charset="0"/>
              <a:buChar char="•"/>
            </a:pPr>
            <a:r>
              <a:rPr lang="en-US" altLang="en-US" sz="1600" b="0" dirty="0">
                <a:latin typeface="Arial" panose="020B0604020202020204" pitchFamily="34" charset="0"/>
                <a:cs typeface="Arial" panose="020B0604020202020204" pitchFamily="34" charset="0"/>
              </a:rPr>
              <a:t>Take a group photo</a:t>
            </a:r>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114300" marR="0">
              <a:lnSpc>
                <a:spcPct val="115000"/>
              </a:lnSpc>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Assumptions for what you are implementing from what you learned in previous workshops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Workshop 1: You have passion for and are discipling your leaders in a Foundations group and training them with the apprenticeship process how to make multiplying disciples in Foundations groups.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Workshop 2: You are committed to having goals and are creating and implementing goals for your personal and ministry life.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Workshop 3: You are growing in your love for God’s Word and are training people how to do personal Bible study</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14000"/>
              </a:lnSpc>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17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 Elements of a Disciplemaking Church</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If we want to understand the elements that your church must have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in order to become a disciplemaking church,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we need to understand Jesus’ strategy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as opposed to the strategy most churches use.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Normal church strategy</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Mainly events and short-term programs</a:t>
            </a:r>
            <a:endParaRPr lang="en-US" dirty="0">
              <a:effectLst/>
              <a:latin typeface="Arial" panose="020B0604020202020204" pitchFamily="34" charset="0"/>
              <a:ea typeface="Calibri" panose="020F0502020204030204" pitchFamily="34" charset="0"/>
              <a:cs typeface="Symbol" panose="05050102010706020507" pitchFamily="18" charset="2"/>
            </a:endParaRPr>
          </a:p>
          <a:p>
            <a:pPr marL="800100" marR="0" lvl="1"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Does not make multiplying disciples</a:t>
            </a:r>
            <a:endParaRPr lang="en-US" dirty="0">
              <a:effectLst/>
              <a:latin typeface="Arial" panose="020B0604020202020204" pitchFamily="34" charset="0"/>
              <a:ea typeface="Calibri" panose="020F0502020204030204" pitchFamily="34" charset="0"/>
              <a:cs typeface="Symbol" panose="05050102010706020507" pitchFamily="18" charset="2"/>
            </a:endParaRPr>
          </a:p>
          <a:p>
            <a:pPr marL="0" marR="0" algn="ctr">
              <a:lnSpc>
                <a:spcPct val="115000"/>
              </a:lnSpc>
              <a:spcBef>
                <a:spcPts val="0"/>
              </a:spcBef>
              <a:spcAft>
                <a:spcPts val="0"/>
              </a:spcAft>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GB" b="1" dirty="0">
                <a:solidFill>
                  <a:srgbClr val="000000"/>
                </a:solidFill>
                <a:effectLst/>
                <a:latin typeface="Arial" panose="020B0604020202020204" pitchFamily="34" charset="0"/>
                <a:ea typeface="SimSun" panose="02010600030101010101" pitchFamily="2" charset="-122"/>
                <a:cs typeface="Arial" panose="020B0604020202020204" pitchFamily="34" charset="0"/>
              </a:rPr>
              <a:t>vs</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2"/>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Jesus’ strategy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Up close, personal, and over time</a:t>
            </a:r>
            <a:endParaRPr lang="en-US" dirty="0">
              <a:effectLst/>
              <a:latin typeface="Arial" panose="020B0604020202020204" pitchFamily="34" charset="0"/>
              <a:ea typeface="Calibri" panose="020F0502020204030204" pitchFamily="34" charset="0"/>
              <a:cs typeface="Symbol" panose="05050102010706020507" pitchFamily="18" charset="2"/>
            </a:endParaRPr>
          </a:p>
          <a:p>
            <a:pPr marL="800100" marR="0" lvl="1"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Includes a process and ingredients to help people grow to become like Jesus</a:t>
            </a:r>
            <a:endParaRPr lang="en-US" dirty="0">
              <a:effectLst/>
              <a:latin typeface="Arial" panose="020B0604020202020204" pitchFamily="34" charset="0"/>
              <a:ea typeface="Calibri" panose="020F0502020204030204" pitchFamily="34" charset="0"/>
              <a:cs typeface="Symbol" panose="05050102010706020507" pitchFamily="18" charset="2"/>
            </a:endParaRPr>
          </a:p>
          <a:p>
            <a:pPr marL="800100" marR="0" lvl="1"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Makes multiplying disciples</a:t>
            </a:r>
            <a:endParaRPr lang="en-US" dirty="0">
              <a:effectLst/>
              <a:latin typeface="Arial" panose="020B0604020202020204" pitchFamily="34" charset="0"/>
              <a:ea typeface="Calibri" panose="020F0502020204030204" pitchFamily="34" charset="0"/>
              <a:cs typeface="Symbol" panose="05050102010706020507" pitchFamily="18" charset="2"/>
            </a:endParaRPr>
          </a:p>
          <a:p>
            <a:pPr marL="0" marR="0">
              <a:lnSpc>
                <a:spcPct val="115000"/>
              </a:lnSpc>
              <a:spcBef>
                <a:spcPts val="0"/>
              </a:spcBef>
              <a:spcAft>
                <a:spcPts val="0"/>
              </a:spcAft>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15000"/>
              </a:lnSpc>
              <a:spcBef>
                <a:spcPts val="0"/>
              </a:spcBef>
              <a:spcAft>
                <a:spcPts val="0"/>
              </a:spcAft>
              <a:buFont typeface="Arial" panose="020B0604020202020204" pitchFamily="34" charset="0"/>
              <a:buChar char="•"/>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To achieve the results Jesus wants for us, </a:t>
            </a:r>
          </a:p>
          <a:p>
            <a:pPr marL="742950" lvl="1" indent="-285750">
              <a:lnSpc>
                <a:spcPct val="115000"/>
              </a:lnSpc>
              <a:spcAft>
                <a:spcPts val="0"/>
              </a:spcAft>
              <a:buFont typeface="Courier New" panose="02070309020205020404" pitchFamily="49" charset="0"/>
              <a:buChar char="o"/>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we must be patient and take the time needed to make multiplying disciples.</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8712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28600" marR="0" indent="-228600">
              <a:lnSpc>
                <a:spcPct val="115000"/>
              </a:lnSpc>
              <a:spcBef>
                <a:spcPts val="0"/>
              </a:spcBef>
              <a:spcAft>
                <a:spcPts val="0"/>
              </a:spcAft>
              <a:buAutoNum type="arabicPeriod"/>
            </a:pPr>
            <a:r>
              <a:rPr lang="en-US" b="1" dirty="0">
                <a:solidFill>
                  <a:srgbClr val="000000"/>
                </a:solidFill>
                <a:effectLst/>
                <a:latin typeface="Arial" panose="020B0604020202020204" pitchFamily="34" charset="0"/>
                <a:ea typeface="SimSun" panose="02010600030101010101" pitchFamily="2" charset="-122"/>
                <a:cs typeface="Arial" panose="020B0604020202020204" pitchFamily="34" charset="0"/>
              </a:rPr>
              <a:t>Train Foundations Discipleship Leaders </a:t>
            </a:r>
          </a:p>
          <a:p>
            <a:pPr marL="228600" marR="0" indent="-228600">
              <a:lnSpc>
                <a:spcPct val="115000"/>
              </a:lnSpc>
              <a:spcBef>
                <a:spcPts val="0"/>
              </a:spcBef>
              <a:spcAft>
                <a:spcPts val="0"/>
              </a:spcAft>
              <a:buFont typeface="Arial" panose="020B0604020202020204" pitchFamily="34" charset="0"/>
              <a:buChar char="•"/>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Having leaders trained to make multiplying disciples is the area most churches struggle with.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28600" marR="0" lvl="0" indent="-228600">
              <a:lnSpc>
                <a:spcPct val="115000"/>
              </a:lnSpc>
              <a:spcBef>
                <a:spcPts val="0"/>
              </a:spcBef>
              <a:spcAft>
                <a:spcPts val="0"/>
              </a:spcAft>
              <a:buFont typeface="Arial" panose="020B0604020202020204" pitchFamily="34" charset="0"/>
              <a:buChar char="•"/>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Leaders who have not been trained to make multiplying disciples </a:t>
            </a:r>
            <a:r>
              <a:rPr lang="en-US" b="1" u="sng" dirty="0">
                <a:solidFill>
                  <a:srgbClr val="000000"/>
                </a:solidFill>
                <a:effectLst/>
                <a:latin typeface="Arial" panose="020B0604020202020204" pitchFamily="34" charset="0"/>
                <a:ea typeface="SimSun" panose="02010600030101010101" pitchFamily="2" charset="-122"/>
                <a:cs typeface="Arial" panose="020B0604020202020204" pitchFamily="34" charset="0"/>
              </a:rPr>
              <a:t>cannot</a:t>
            </a: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 make multiplying disciples.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This is the </a:t>
            </a:r>
            <a:r>
              <a:rPr lang="en-US" b="1" u="sng" dirty="0">
                <a:solidFill>
                  <a:srgbClr val="000000"/>
                </a:solidFill>
                <a:effectLst/>
                <a:latin typeface="Arial" panose="020B0604020202020204" pitchFamily="34" charset="0"/>
                <a:ea typeface="SimSun" panose="02010600030101010101" pitchFamily="2" charset="-122"/>
                <a:cs typeface="Arial" panose="020B0604020202020204" pitchFamily="34" charset="0"/>
              </a:rPr>
              <a:t>most critical </a:t>
            </a: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element in making multiplying disciples.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87260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105033" y="3254419"/>
            <a:ext cx="6647934" cy="5659394"/>
          </a:xfrm>
        </p:spPr>
        <p:txBody>
          <a:bodyPr/>
          <a:lstStyle/>
          <a:p>
            <a:pPr marL="228600" marR="0" indent="-228600">
              <a:lnSpc>
                <a:spcPct val="115000"/>
              </a:lnSpc>
              <a:spcBef>
                <a:spcPts val="0"/>
              </a:spcBef>
              <a:spcAft>
                <a:spcPts val="0"/>
              </a:spcAft>
              <a:buAutoNum type="arabicPeriod"/>
            </a:pPr>
            <a:r>
              <a:rPr lang="en-US" b="1" u="none" dirty="0">
                <a:solidFill>
                  <a:srgbClr val="000000"/>
                </a:solidFill>
                <a:effectLst/>
                <a:latin typeface="Arial" panose="020B0604020202020204" pitchFamily="34" charset="0"/>
                <a:ea typeface="SimSun" panose="02010600030101010101" pitchFamily="2" charset="-122"/>
                <a:cs typeface="Arial" panose="020B0604020202020204" pitchFamily="34" charset="0"/>
              </a:rPr>
              <a:t>Train</a:t>
            </a:r>
            <a:r>
              <a:rPr lang="en-US" b="1" dirty="0">
                <a:solidFill>
                  <a:srgbClr val="000000"/>
                </a:solidFill>
                <a:effectLst/>
                <a:latin typeface="Arial" panose="020B0604020202020204" pitchFamily="34" charset="0"/>
                <a:ea typeface="SimSun" panose="02010600030101010101" pitchFamily="2" charset="-122"/>
                <a:cs typeface="Arial" panose="020B0604020202020204" pitchFamily="34" charset="0"/>
              </a:rPr>
              <a:t> Foundations Discipleship Leaders </a:t>
            </a:r>
          </a:p>
          <a:p>
            <a:pPr marL="228600" marR="0" indent="-228600">
              <a:lnSpc>
                <a:spcPct val="115000"/>
              </a:lnSpc>
              <a:spcBef>
                <a:spcPts val="0"/>
              </a:spcBef>
              <a:spcAft>
                <a:spcPts val="0"/>
              </a:spcAft>
              <a:buFont typeface="Arial" panose="020B0604020202020204" pitchFamily="34" charset="0"/>
              <a:buChar char="•"/>
            </a:pPr>
            <a:r>
              <a:rPr lang="en-US" kern="1200" baseline="0" dirty="0">
                <a:solidFill>
                  <a:schemeClr val="tx1"/>
                </a:solidFill>
                <a:effectLst/>
                <a:latin typeface="Arial" charset="0"/>
                <a:ea typeface="+mn-ea"/>
                <a:cs typeface="+mn-cs"/>
              </a:rPr>
              <a:t>Pastors should do the following to start creating disciplemaking leadership in their church:</a:t>
            </a:r>
          </a:p>
          <a:p>
            <a:pPr marL="0" marR="0">
              <a:lnSpc>
                <a:spcPct val="115000"/>
              </a:lnSpc>
              <a:spcBef>
                <a:spcPts val="0"/>
              </a:spcBef>
            </a:pPr>
            <a:r>
              <a:rPr lang="en-US" dirty="0">
                <a:solidFill>
                  <a:srgbClr val="000000"/>
                </a:solidFill>
                <a:effectLst/>
                <a:latin typeface="Arial" panose="020B0604020202020204" pitchFamily="34" charset="0"/>
                <a:ea typeface="Times" panose="02020603050405020304" pitchFamily="18" charset="0"/>
                <a:cs typeface="Symbol" panose="05050102010706020507" pitchFamily="18" charset="2"/>
              </a:rPr>
              <a:t>Review: </a:t>
            </a:r>
          </a:p>
          <a:p>
            <a:pPr marL="800100" marR="0" lvl="1"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Times" panose="02020603050405020304" pitchFamily="18" charset="0"/>
                <a:cs typeface="Symbol" panose="05050102010706020507" pitchFamily="18" charset="2"/>
              </a:rPr>
              <a:t>“Multiply Disciples by Apprenticeship” </a:t>
            </a:r>
          </a:p>
          <a:p>
            <a:pPr marL="800100" marR="0" lvl="1"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Times" panose="02020603050405020304" pitchFamily="18" charset="0"/>
                <a:cs typeface="Symbol" panose="05050102010706020507" pitchFamily="18" charset="2"/>
              </a:rPr>
              <a:t>and “How to Lead a Foundations Meeting” </a:t>
            </a:r>
          </a:p>
          <a:p>
            <a:pPr marL="800100" marR="0" lvl="1"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Times" panose="02020603050405020304" pitchFamily="18" charset="0"/>
                <a:cs typeface="Symbol" panose="05050102010706020507" pitchFamily="18" charset="2"/>
              </a:rPr>
              <a:t>in the “Foundations Leader Training Guide”</a:t>
            </a:r>
            <a:endParaRPr lang="en-US"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Symbol" panose="05050102010706020507" pitchFamily="18" charset="2"/>
              </a:rPr>
              <a:t>Start the first Foundations Group with people you think have the potential to become Foundations leaders</a:t>
            </a:r>
          </a:p>
          <a:p>
            <a:pPr marL="342900" marR="0" lvl="0" indent="-342900">
              <a:lnSpc>
                <a:spcPct val="115000"/>
              </a:lnSpc>
              <a:spcBef>
                <a:spcPts val="0"/>
              </a:spcBef>
              <a:buFont typeface="Symbol" panose="05050102010706020507" pitchFamily="18" charset="2"/>
              <a:buChar char=""/>
            </a:pPr>
            <a:r>
              <a:rPr lang="en-US" u="sng" dirty="0">
                <a:solidFill>
                  <a:srgbClr val="000000"/>
                </a:solidFill>
                <a:effectLst/>
                <a:latin typeface="Arial" panose="020B0604020202020204" pitchFamily="34" charset="0"/>
                <a:ea typeface="Times" panose="02020603050405020304" pitchFamily="18" charset="0"/>
                <a:cs typeface="Arial" panose="020B0604020202020204" pitchFamily="34" charset="0"/>
              </a:rPr>
              <a:t>Train</a:t>
            </a:r>
            <a:r>
              <a:rPr lang="en-US" dirty="0">
                <a:solidFill>
                  <a:srgbClr val="000000"/>
                </a:solidFill>
                <a:effectLst/>
                <a:latin typeface="Arial" panose="020B0604020202020204" pitchFamily="34" charset="0"/>
                <a:ea typeface="Times" panose="02020603050405020304" pitchFamily="18" charset="0"/>
                <a:cs typeface="Arial" panose="020B0604020202020204" pitchFamily="34" charset="0"/>
              </a:rPr>
              <a:t> Foundations leaders by apprenticeship</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28600" marR="0">
              <a:lnSpc>
                <a:spcPct val="115000"/>
              </a:lnSpc>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04817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Before someone can lead Foundations, they will:</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Have the spiritual gifts, abilities, and calling to lead Foundations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Have been trained in the Foundations Leader Training Guide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Have completed the apprenticeship process (12-18 months)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51197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b="1" u="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Start</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Foundations Groups in the Whole Church</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After 12-18 months you will have trained enough Foundations leaders </a:t>
            </a:r>
          </a:p>
          <a:p>
            <a:pPr marL="800100" marR="0" lvl="1"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can begin the process of involving all of your church members </a:t>
            </a:r>
          </a:p>
          <a:p>
            <a:pPr marL="800100" marR="0" lvl="1"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in being a church that makes multiplying disciples.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Don’t start your Foundations groups in the whole church until you have enough trained Foundations leaders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SimSun" panose="02010600030101010101" pitchFamily="2" charset="-122"/>
              </a:rPr>
              <a:t>A</a:t>
            </a:r>
            <a:r>
              <a:rPr lang="en-GB" dirty="0" err="1">
                <a:solidFill>
                  <a:srgbClr val="000000"/>
                </a:solidFill>
                <a:effectLst/>
                <a:latin typeface="Arial" panose="020B0604020202020204" pitchFamily="34" charset="0"/>
                <a:ea typeface="SimSun" panose="02010600030101010101" pitchFamily="2" charset="-122"/>
              </a:rPr>
              <a:t>fter</a:t>
            </a:r>
            <a:r>
              <a:rPr lang="en-GB" dirty="0">
                <a:solidFill>
                  <a:srgbClr val="000000"/>
                </a:solidFill>
                <a:effectLst/>
                <a:latin typeface="Arial" panose="020B0604020202020204" pitchFamily="34" charset="0"/>
                <a:ea typeface="SimSun" panose="02010600030101010101" pitchFamily="2" charset="-122"/>
              </a:rPr>
              <a:t> a 4-week sermon series, </a:t>
            </a:r>
            <a:r>
              <a:rPr lang="en-US" dirty="0">
                <a:solidFill>
                  <a:srgbClr val="000000"/>
                </a:solidFill>
                <a:effectLst/>
                <a:latin typeface="Arial" panose="020B0604020202020204" pitchFamily="34" charset="0"/>
                <a:ea typeface="Calibri" panose="020F0502020204030204" pitchFamily="34" charset="0"/>
              </a:rPr>
              <a:t>you will </a:t>
            </a:r>
            <a:r>
              <a:rPr lang="en-US" u="sng" dirty="0">
                <a:solidFill>
                  <a:srgbClr val="000000"/>
                </a:solidFill>
                <a:effectLst/>
                <a:latin typeface="Arial" panose="020B0604020202020204" pitchFamily="34" charset="0"/>
                <a:ea typeface="Calibri" panose="020F0502020204030204" pitchFamily="34" charset="0"/>
              </a:rPr>
              <a:t>start</a:t>
            </a:r>
            <a:r>
              <a:rPr lang="en-US" dirty="0">
                <a:solidFill>
                  <a:srgbClr val="000000"/>
                </a:solidFill>
                <a:effectLst/>
                <a:latin typeface="Arial" panose="020B0604020202020204" pitchFamily="34" charset="0"/>
                <a:ea typeface="Calibri" panose="020F0502020204030204" pitchFamily="34" charset="0"/>
              </a:rPr>
              <a:t> Foundations groups in the whole church.</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25207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3. </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Multiply by Apprenticeship</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GB" dirty="0">
                <a:solidFill>
                  <a:srgbClr val="000000"/>
                </a:solidFill>
                <a:effectLst/>
                <a:latin typeface="Arial" panose="020B0604020202020204" pitchFamily="34" charset="0"/>
                <a:ea typeface="Calibri" panose="020F0502020204030204" pitchFamily="34" charset="0"/>
              </a:rPr>
              <a:t>After starting Foundations groups in the whole church, </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will have everything in place</a:t>
            </a:r>
          </a:p>
          <a:p>
            <a:pPr marL="800100" marR="0" lvl="1" indent="-342900">
              <a:lnSpc>
                <a:spcPct val="115000"/>
              </a:lnSpc>
              <a:spcBef>
                <a:spcPts val="0"/>
              </a:spcBef>
              <a:buFont typeface="Symbol" panose="05050102010706020507" pitchFamily="18" charset="2"/>
              <a:buChar char=""/>
            </a:pP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To continue growing your church by making </a:t>
            </a:r>
            <a:r>
              <a:rPr lang="en-GB" u="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multiplying</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 disciples through apprenticeship.</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An essential aspect of a </a:t>
            </a:r>
            <a:r>
              <a:rPr lang="en-US" dirty="0">
                <a:solidFill>
                  <a:srgbClr val="000000"/>
                </a:solidFill>
                <a:effectLst/>
                <a:latin typeface="Arial" panose="020B0604020202020204" pitchFamily="34" charset="0"/>
                <a:ea typeface="Calibri" panose="020F0502020204030204" pitchFamily="34" charset="0"/>
              </a:rPr>
              <a:t>church that makes multiplying disciples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is that</a:t>
            </a:r>
          </a:p>
          <a:p>
            <a:pPr marL="800100" marR="0" lvl="1"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Foundations leaders train apprentices. </a:t>
            </a:r>
          </a:p>
          <a:p>
            <a:pPr marL="342900" marR="0" lvl="0" indent="-342900" algn="l" defTabSz="914400" rtl="0" eaLnBrk="0" fontAlgn="base" latinLnBrk="0" hangingPunct="0">
              <a:lnSpc>
                <a:spcPct val="115000"/>
              </a:lnSpc>
              <a:spcBef>
                <a:spcPts val="0"/>
              </a:spcBef>
              <a:buClrTx/>
              <a:buSzTx/>
              <a:buFont typeface="Symbol" panose="05050102010706020507" pitchFamily="18" charset="2"/>
              <a:buChar char=""/>
              <a:tabLst/>
              <a:defRPr/>
            </a:pPr>
            <a:r>
              <a:rPr lang="en-US" kern="1200" baseline="0" dirty="0">
                <a:solidFill>
                  <a:schemeClr val="tx1"/>
                </a:solidFill>
                <a:effectLst/>
                <a:latin typeface="Arial" charset="0"/>
                <a:ea typeface="+mn-ea"/>
                <a:cs typeface="+mn-cs"/>
              </a:rPr>
              <a:t>An apprentice is someone who is learning </a:t>
            </a:r>
          </a:p>
          <a:p>
            <a:pPr marL="800100" marR="0" lvl="1" indent="-342900" algn="l" defTabSz="914400" rtl="0" eaLnBrk="0" fontAlgn="base" latinLnBrk="0" hangingPunct="0">
              <a:lnSpc>
                <a:spcPct val="115000"/>
              </a:lnSpc>
              <a:spcBef>
                <a:spcPts val="0"/>
              </a:spcBef>
              <a:buClrTx/>
              <a:buSzTx/>
              <a:buFont typeface="Symbol" panose="05050102010706020507" pitchFamily="18" charset="2"/>
              <a:buChar char=""/>
              <a:tabLst/>
              <a:defRPr/>
            </a:pPr>
            <a:r>
              <a:rPr lang="en-US" kern="1200" baseline="0" dirty="0">
                <a:solidFill>
                  <a:schemeClr val="tx1"/>
                </a:solidFill>
                <a:effectLst/>
                <a:latin typeface="Arial" charset="0"/>
                <a:ea typeface="+mn-ea"/>
                <a:cs typeface="+mn-cs"/>
              </a:rPr>
              <a:t>to become a Foundations leader.</a:t>
            </a:r>
          </a:p>
          <a:p>
            <a:pPr marL="342900" marR="0" lvl="0" indent="-342900">
              <a:lnSpc>
                <a:spcPct val="115000"/>
              </a:lnSpc>
              <a:spcBef>
                <a:spcPts val="0"/>
              </a:spcBef>
              <a:buFont typeface="Symbol" panose="05050102010706020507" pitchFamily="18" charset="2"/>
              <a:buChar char=""/>
            </a:pP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31969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pPr>
            <a:r>
              <a:rPr lang="en-US" sz="1600" b="1" dirty="0">
                <a:solidFill>
                  <a:srgbClr val="000000"/>
                </a:solidFill>
                <a:effectLst/>
                <a:latin typeface="Arial" panose="020B0604020202020204" pitchFamily="34" charset="0"/>
                <a:ea typeface="Calibri" panose="020F0502020204030204" pitchFamily="34" charset="0"/>
              </a:rPr>
              <a:t>4.</a:t>
            </a:r>
            <a:r>
              <a:rPr lang="en-US" sz="1600" dirty="0">
                <a:solidFill>
                  <a:srgbClr val="000000"/>
                </a:solidFill>
                <a:effectLst/>
                <a:latin typeface="Arial" panose="020B0604020202020204" pitchFamily="34" charset="0"/>
                <a:ea typeface="Calibri" panose="020F0502020204030204" pitchFamily="34" charset="0"/>
              </a:rPr>
              <a:t> </a:t>
            </a:r>
            <a:r>
              <a:rPr lang="en-US" sz="1600" b="1" u="none" dirty="0">
                <a:solidFill>
                  <a:srgbClr val="000000"/>
                </a:solidFill>
                <a:effectLst/>
                <a:latin typeface="Arial" panose="020B0604020202020204" pitchFamily="34" charset="0"/>
                <a:ea typeface="Calibri" panose="020F0502020204030204" pitchFamily="34" charset="0"/>
              </a:rPr>
              <a:t>Manage</a:t>
            </a:r>
            <a:r>
              <a:rPr lang="en-US" sz="1600" b="1" dirty="0">
                <a:solidFill>
                  <a:srgbClr val="000000"/>
                </a:solidFill>
                <a:effectLst/>
                <a:latin typeface="Arial" panose="020B0604020202020204" pitchFamily="34" charset="0"/>
                <a:ea typeface="Calibri" panose="020F0502020204030204" pitchFamily="34" charset="0"/>
              </a:rPr>
              <a:t> the Church that Makes Multiplying Disciples</a:t>
            </a:r>
          </a:p>
          <a:p>
            <a:pPr marL="285750" marR="0" indent="-285750">
              <a:lnSpc>
                <a:spcPct val="115000"/>
              </a:lnSpc>
              <a:spcBef>
                <a:spcPts val="0"/>
              </a:spcBef>
              <a:buFont typeface="Arial" panose="020B0604020202020204" pitchFamily="34" charset="0"/>
              <a:buChar char="•"/>
            </a:pPr>
            <a:r>
              <a:rPr lang="en-GB" sz="1600" dirty="0">
                <a:solidFill>
                  <a:srgbClr val="000000"/>
                </a:solidFill>
                <a:effectLst/>
                <a:latin typeface="Arial" panose="020B0604020202020204" pitchFamily="34" charset="0"/>
                <a:ea typeface="Calibri" panose="020F0502020204030204" pitchFamily="34" charset="0"/>
              </a:rPr>
              <a:t>After starting Foundations groups in the whole church, you will have to </a:t>
            </a:r>
            <a:r>
              <a:rPr lang="en-GB" sz="1600" u="none" dirty="0">
                <a:solidFill>
                  <a:srgbClr val="000000"/>
                </a:solidFill>
                <a:effectLst/>
                <a:latin typeface="Arial" panose="020B0604020202020204" pitchFamily="34" charset="0"/>
                <a:ea typeface="Calibri" panose="020F0502020204030204" pitchFamily="34" charset="0"/>
              </a:rPr>
              <a:t>manage</a:t>
            </a:r>
            <a:r>
              <a:rPr lang="en-GB" sz="1600" dirty="0">
                <a:solidFill>
                  <a:srgbClr val="000000"/>
                </a:solidFill>
                <a:effectLst/>
                <a:latin typeface="Arial" panose="020B0604020202020204" pitchFamily="34" charset="0"/>
                <a:ea typeface="Calibri" panose="020F0502020204030204" pitchFamily="34" charset="0"/>
              </a:rPr>
              <a:t> the church structure that makes multiplying disciples</a:t>
            </a:r>
          </a:p>
          <a:p>
            <a:pPr marL="285750" marR="0" indent="-285750">
              <a:lnSpc>
                <a:spcPct val="115000"/>
              </a:lnSpc>
              <a:spcBef>
                <a:spcPts val="0"/>
              </a:spcBef>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The primary job of the pastor is to train and manage leaders to do the work of the ministry. </a:t>
            </a:r>
          </a:p>
          <a:p>
            <a:pPr marL="285750" marR="0" indent="-285750">
              <a:lnSpc>
                <a:spcPct val="115000"/>
              </a:lnSpc>
              <a:spcBef>
                <a:spcPts val="0"/>
              </a:spcBef>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As your church grows, you will need to develop more leaders.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5474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lvl="0" algn="ctr">
              <a:defRPr/>
            </a:pPr>
            <a:r>
              <a:rPr lang="en-US" altLang="en-US" b="1" dirty="0">
                <a:solidFill>
                  <a:srgbClr val="000000"/>
                </a:solidFill>
              </a:rPr>
              <a:t>Workshops</a:t>
            </a:r>
          </a:p>
          <a:p>
            <a:pPr marL="514350" indent="-514350">
              <a:spcBef>
                <a:spcPts val="0"/>
              </a:spcBef>
              <a:spcAft>
                <a:spcPts val="0"/>
              </a:spcAft>
              <a:buFont typeface="+mj-lt"/>
              <a:buAutoNum type="arabicPeriod"/>
            </a:pPr>
            <a:r>
              <a:rPr lang="en-US" b="1" dirty="0"/>
              <a:t>How to Grow Your Church</a:t>
            </a:r>
            <a:endParaRPr lang="en-US" dirty="0"/>
          </a:p>
          <a:p>
            <a:pPr marL="692150" lvl="1" indent="-234950">
              <a:spcBef>
                <a:spcPts val="0"/>
              </a:spcBef>
              <a:spcAft>
                <a:spcPts val="1200"/>
              </a:spcAft>
              <a:buFont typeface="Arial" panose="020B0604020202020204" pitchFamily="34" charset="0"/>
              <a:buChar char="•"/>
            </a:pPr>
            <a:r>
              <a:rPr lang="en-US" dirty="0"/>
              <a:t>Multiply Disciples</a:t>
            </a:r>
          </a:p>
          <a:p>
            <a:pPr marL="514350" indent="-514350">
              <a:spcBef>
                <a:spcPts val="0"/>
              </a:spcBef>
              <a:spcAft>
                <a:spcPts val="2400"/>
              </a:spcAft>
              <a:buFont typeface="+mj-lt"/>
              <a:buAutoNum type="arabicPeriod"/>
            </a:pPr>
            <a:r>
              <a:rPr lang="en-US" b="1" dirty="0"/>
              <a:t>Balancing Personal Life</a:t>
            </a:r>
            <a:r>
              <a:rPr lang="en-US" dirty="0"/>
              <a:t> </a:t>
            </a:r>
            <a:r>
              <a:rPr lang="en-US" b="1" dirty="0"/>
              <a:t>and Ministry</a:t>
            </a:r>
            <a:endParaRPr lang="en-US" dirty="0"/>
          </a:p>
          <a:p>
            <a:pPr marL="514350" indent="-514350">
              <a:spcBef>
                <a:spcPts val="0"/>
              </a:spcBef>
              <a:spcAft>
                <a:spcPts val="0"/>
              </a:spcAft>
              <a:buFont typeface="+mj-lt"/>
              <a:buAutoNum type="arabicPeriod"/>
            </a:pPr>
            <a:r>
              <a:rPr lang="en-US" b="1" dirty="0"/>
              <a:t>How to Understand and Apply the Bible</a:t>
            </a:r>
            <a:endParaRPr lang="en-US" dirty="0"/>
          </a:p>
          <a:p>
            <a:pPr marL="692150" lvl="1" indent="-234950">
              <a:spcBef>
                <a:spcPts val="0"/>
              </a:spcBef>
              <a:spcAft>
                <a:spcPts val="1200"/>
              </a:spcAft>
              <a:buFont typeface="Arial" panose="020B0604020202020204" pitchFamily="34" charset="0"/>
              <a:buChar char="•"/>
            </a:pPr>
            <a:r>
              <a:rPr lang="en-US" dirty="0"/>
              <a:t>How to Preach Effectively</a:t>
            </a:r>
          </a:p>
          <a:p>
            <a:pPr marL="514350" indent="-514350">
              <a:spcBef>
                <a:spcPts val="0"/>
              </a:spcBef>
              <a:spcAft>
                <a:spcPts val="0"/>
              </a:spcAft>
              <a:buFont typeface="+mj-lt"/>
              <a:buAutoNum type="arabicPeriod" startAt="4"/>
            </a:pPr>
            <a:r>
              <a:rPr lang="en-US" b="1" dirty="0"/>
              <a:t>How to Reach Your City And Country for Christ</a:t>
            </a:r>
            <a:endParaRPr lang="en-US" dirty="0"/>
          </a:p>
          <a:p>
            <a:pPr lvl="1">
              <a:spcBef>
                <a:spcPts val="0"/>
              </a:spcBef>
              <a:spcAft>
                <a:spcPts val="1200"/>
              </a:spcAft>
              <a:buFont typeface="Arial" panose="020B0604020202020204" pitchFamily="34" charset="0"/>
              <a:buChar char="•"/>
            </a:pPr>
            <a:r>
              <a:rPr lang="en-US" dirty="0"/>
              <a:t>     Multiply Churches that Multiply Disciples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79433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9588" y="0"/>
            <a:ext cx="3298825" cy="2474913"/>
          </a:xfrm>
        </p:spPr>
      </p:sp>
      <p:sp>
        <p:nvSpPr>
          <p:cNvPr id="3" name="Notes Placeholder 2"/>
          <p:cNvSpPr>
            <a:spLocks noGrp="1"/>
          </p:cNvSpPr>
          <p:nvPr>
            <p:ph type="body" idx="1"/>
          </p:nvPr>
        </p:nvSpPr>
        <p:spPr>
          <a:xfrm>
            <a:off x="98855" y="2767914"/>
            <a:ext cx="6647934" cy="6054812"/>
          </a:xfrm>
        </p:spPr>
        <p:txBody>
          <a:bodyPr/>
          <a:lstStyle/>
          <a:p>
            <a:pPr marL="0" lvl="1" indent="0" algn="ctr">
              <a:buFont typeface="Arial" panose="020B0604020202020204" pitchFamily="34" charset="0"/>
              <a:buNone/>
            </a:pPr>
            <a:r>
              <a:rPr lang="en-US" b="1" dirty="0"/>
              <a:t>Summary</a:t>
            </a:r>
          </a:p>
          <a:p>
            <a:pPr marL="285750" lvl="1" indent="-285750">
              <a:buFont typeface="Arial" panose="020B0604020202020204" pitchFamily="34" charset="0"/>
              <a:buChar char="•"/>
            </a:pPr>
            <a:r>
              <a:rPr lang="en-US" dirty="0"/>
              <a:t>First </a:t>
            </a:r>
            <a:r>
              <a:rPr lang="en-US" u="none" dirty="0"/>
              <a:t>start</a:t>
            </a:r>
            <a:r>
              <a:rPr lang="en-US" dirty="0"/>
              <a:t> a Foundations group with potential leaders </a:t>
            </a:r>
          </a:p>
          <a:p>
            <a:pPr marL="742950" lvl="2" indent="-285750">
              <a:buFont typeface="Arial" panose="020B0604020202020204" pitchFamily="34" charset="0"/>
              <a:buChar char="•"/>
            </a:pPr>
            <a:r>
              <a:rPr lang="en-US" dirty="0"/>
              <a:t>And </a:t>
            </a:r>
            <a:r>
              <a:rPr lang="en-US" u="sng" dirty="0"/>
              <a:t>train</a:t>
            </a:r>
            <a:r>
              <a:rPr lang="en-US" dirty="0"/>
              <a:t> Foundations leaders by apprenticeship</a:t>
            </a:r>
          </a:p>
          <a:p>
            <a:pPr marL="285750" lvl="1" indent="-285750">
              <a:buFont typeface="Arial" panose="020B0604020202020204" pitchFamily="34" charset="0"/>
              <a:buChar char="•"/>
            </a:pPr>
            <a:r>
              <a:rPr lang="en-US" dirty="0"/>
              <a:t>Then you go through a process of involving all of the church members in becoming a  church that makes multiplying disciples </a:t>
            </a:r>
          </a:p>
          <a:p>
            <a:pPr marL="742950" lvl="2" indent="-285750">
              <a:buFont typeface="Arial" panose="020B0604020202020204" pitchFamily="34" charset="0"/>
              <a:buChar char="•"/>
            </a:pPr>
            <a:r>
              <a:rPr lang="en-US" dirty="0"/>
              <a:t>And </a:t>
            </a:r>
            <a:r>
              <a:rPr lang="en-US" u="sng" dirty="0"/>
              <a:t>start</a:t>
            </a:r>
            <a:r>
              <a:rPr lang="en-US" dirty="0"/>
              <a:t> Foundations groups in the whole church</a:t>
            </a:r>
          </a:p>
          <a:p>
            <a:pPr marL="285750" lvl="1" indent="-285750">
              <a:buFont typeface="Arial" panose="020B0604020202020204" pitchFamily="34" charset="0"/>
              <a:buChar char="•"/>
            </a:pPr>
            <a:r>
              <a:rPr lang="en-US" dirty="0"/>
              <a:t>Then you continue to grow your church by </a:t>
            </a:r>
            <a:r>
              <a:rPr lang="en-US" u="sng" dirty="0"/>
              <a:t>multiplying</a:t>
            </a:r>
            <a:r>
              <a:rPr lang="en-US" dirty="0"/>
              <a:t> disciples through apprenticeship</a:t>
            </a:r>
          </a:p>
          <a:p>
            <a:pPr marL="742950" lvl="2" indent="-285750">
              <a:buFont typeface="Arial" panose="020B0604020202020204" pitchFamily="34" charset="0"/>
              <a:buChar char="•"/>
            </a:pPr>
            <a:r>
              <a:rPr lang="en-US" dirty="0"/>
              <a:t>And train and </a:t>
            </a:r>
            <a:r>
              <a:rPr lang="en-US" u="sng" dirty="0"/>
              <a:t>manage</a:t>
            </a:r>
            <a:r>
              <a:rPr lang="en-US" dirty="0"/>
              <a:t> leaders to do the work of the ministry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09129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gn="l">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III</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Process of Becoming a Church that Makes Multiplying Disciples</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kern="1200" baseline="0" dirty="0">
                <a:solidFill>
                  <a:schemeClr val="tx1"/>
                </a:solidFill>
                <a:effectLst/>
                <a:latin typeface="Arial" charset="0"/>
                <a:ea typeface="+mn-ea"/>
                <a:cs typeface="+mn-cs"/>
              </a:rPr>
              <a:t>After the pastor has trained Foundations leaders by apprenticeship,</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 </a:t>
            </a:r>
            <a:r>
              <a:rPr lang="en-US" dirty="0">
                <a:solidFill>
                  <a:srgbClr val="000000"/>
                </a:solidFill>
                <a:effectLst/>
                <a:latin typeface="Arial" panose="020B0604020202020204" pitchFamily="34" charset="0"/>
                <a:ea typeface="Calibri" panose="020F0502020204030204" pitchFamily="34" charset="0"/>
              </a:rPr>
              <a:t>you can begin process of making multiplying disciples in Foundations Groups in the whole church.</a:t>
            </a:r>
          </a:p>
          <a:p>
            <a:pPr marL="342900" lvl="0" indent="-342900">
              <a:buFont typeface="+mj-lt"/>
              <a:buAutoNum type="arabicPeriod"/>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Trained Foundations leaders start inviting people to be in their new Foundations Groups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Pastor prepares 4 sermons on discipleship by adapting the examples in the Appendix to fit your church situation.</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Begin the 4-week sermon series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Have an announcement and a testimony from a member of your Foundations group every service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Foundations leaders will be ready with sign-up sheets after each service</a:t>
            </a:r>
            <a:endPar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Calibri" panose="020F0502020204030204" pitchFamily="34" charset="0"/>
              </a:rPr>
              <a:t>Start Foundations Groups at the end of the sermon series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80275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0" y="80963"/>
            <a:ext cx="3683000" cy="2762250"/>
          </a:xfrm>
        </p:spPr>
      </p:sp>
      <p:sp>
        <p:nvSpPr>
          <p:cNvPr id="3" name="Notes Placeholder 2"/>
          <p:cNvSpPr>
            <a:spLocks noGrp="1"/>
          </p:cNvSpPr>
          <p:nvPr>
            <p:ph type="body" idx="1"/>
          </p:nvPr>
        </p:nvSpPr>
        <p:spPr>
          <a:xfrm>
            <a:off x="0" y="2843643"/>
            <a:ext cx="6857999" cy="5979082"/>
          </a:xfrm>
        </p:spPr>
        <p:txBody>
          <a:bodyPr/>
          <a:lstStyle/>
          <a:p>
            <a:pPr marL="285750" indent="-285750">
              <a:buFont typeface="Arial" panose="020B0604020202020204" pitchFamily="34" charset="0"/>
              <a:buChar char="•"/>
            </a:pPr>
            <a:r>
              <a:rPr lang="en-US" dirty="0"/>
              <a:t>As your church grows and you have more trained Foundations group leaders, </a:t>
            </a:r>
          </a:p>
          <a:p>
            <a:pPr marL="742950" lvl="1" indent="-285750">
              <a:buFont typeface="Arial" panose="020B0604020202020204" pitchFamily="34" charset="0"/>
              <a:buChar char="•"/>
            </a:pPr>
            <a:r>
              <a:rPr lang="en-US" dirty="0"/>
              <a:t>you will periodically have Sunday services devoted to starting new Foundations groups. </a:t>
            </a:r>
          </a:p>
          <a:p>
            <a:pPr marL="346075" lvl="1" indent="-346075">
              <a:buFont typeface="Arial" panose="020B0604020202020204" pitchFamily="34" charset="0"/>
              <a:buChar char="•"/>
            </a:pPr>
            <a:r>
              <a:rPr lang="en-US" sz="1600" kern="1200" baseline="0" dirty="0">
                <a:solidFill>
                  <a:schemeClr val="tx1"/>
                </a:solidFill>
                <a:effectLst/>
                <a:latin typeface="Arial" charset="0"/>
                <a:ea typeface="+mn-ea"/>
                <a:cs typeface="+mn-cs"/>
              </a:rPr>
              <a:t>The service will include:</a:t>
            </a: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 announcement that Foundations small groups are starting </a:t>
            </a:r>
          </a:p>
          <a:p>
            <a:pPr marL="800100" marR="0" lvl="1"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group leaders with sign-up sheets are available after the service.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testimony by someone who</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se</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life has been changed by being in a Foundations group</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sermon on discipleship and a challenge to join a Foundations group</a:t>
            </a:r>
          </a:p>
          <a:p>
            <a:pPr marL="342900" marR="0" lvl="0" indent="-342900">
              <a:lnSpc>
                <a:spcPct val="115000"/>
              </a:lnSpc>
              <a:spcBef>
                <a:spcPts val="0"/>
              </a:spcBef>
              <a:spcAft>
                <a:spcPts val="0"/>
              </a:spcAft>
              <a:buFont typeface="Arial" panose="020B0604020202020204" pitchFamily="34" charset="0"/>
              <a:buChar char="•"/>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t> The leaders for the new Foundations groups should also be inviting people to be in their group.</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The health of your church will be determined by the ability of your church to continue to make multiplying disciples.</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 </a:t>
            </a:r>
            <a:r>
              <a:rPr lang="en-US" dirty="0"/>
              <a:t>Study and apply: </a:t>
            </a:r>
          </a:p>
          <a:p>
            <a:pPr marL="742950" lvl="1" indent="-285750">
              <a:buFont typeface="Arial" panose="020B0604020202020204" pitchFamily="34" charset="0"/>
              <a:buChar char="•"/>
            </a:pPr>
            <a:r>
              <a:rPr lang="en-US" dirty="0"/>
              <a:t>“How to Manage Change to Become a Disciplemaking Church” </a:t>
            </a:r>
          </a:p>
          <a:p>
            <a:pPr marL="742950" lvl="1" indent="-285750">
              <a:buFont typeface="Arial" panose="020B0604020202020204" pitchFamily="34" charset="0"/>
              <a:buChar char="•"/>
            </a:pPr>
            <a:r>
              <a:rPr lang="en-US" dirty="0"/>
              <a:t>at foundationsglobal.com, </a:t>
            </a:r>
          </a:p>
          <a:p>
            <a:pPr marL="742950" lvl="1" indent="-285750">
              <a:buFont typeface="Arial" panose="020B0604020202020204" pitchFamily="34" charset="0"/>
              <a:buChar char="•"/>
            </a:pPr>
            <a:r>
              <a:rPr lang="en-US" dirty="0"/>
              <a:t>“Other Discipleship Resources”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99507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lvl="0" eaLnBrk="0" hangingPunct="0">
              <a:spcBef>
                <a:spcPts val="0"/>
              </a:spcBef>
              <a:spcAft>
                <a:spcPts val="600"/>
              </a:spcAft>
            </a:pPr>
            <a:r>
              <a:rPr lang="en-US" sz="1600" kern="0" dirty="0">
                <a:latin typeface="Arial"/>
                <a:cs typeface="+mn-cs"/>
              </a:rPr>
              <a:t>Form groups of 2 to 5 people</a:t>
            </a:r>
          </a:p>
          <a:p>
            <a:pPr marL="285750" lvl="0" indent="-285750" eaLnBrk="0" hangingPunct="0">
              <a:spcBef>
                <a:spcPts val="0"/>
              </a:spcBef>
              <a:spcAft>
                <a:spcPts val="600"/>
              </a:spcAft>
              <a:buFont typeface="Arial" panose="020B0604020202020204" pitchFamily="34" charset="0"/>
              <a:buChar char="•"/>
            </a:pPr>
            <a:r>
              <a:rPr lang="en-US" sz="1600" b="0" kern="0" dirty="0">
                <a:latin typeface="Arial"/>
                <a:cs typeface="+mn-cs"/>
              </a:rPr>
              <a:t>Discuss the 4 elements of a </a:t>
            </a:r>
            <a:r>
              <a:rPr lang="en-US" sz="1600" b="0" kern="0" dirty="0">
                <a:solidFill>
                  <a:srgbClr val="000000"/>
                </a:solidFill>
                <a:effectLst/>
                <a:latin typeface="Arial" panose="020B0604020202020204" pitchFamily="34" charset="0"/>
                <a:cs typeface="+mn-cs"/>
              </a:rPr>
              <a:t>c</a:t>
            </a:r>
            <a:r>
              <a:rPr lang="en-US" sz="1600" b="0" dirty="0">
                <a:solidFill>
                  <a:srgbClr val="000000"/>
                </a:solidFill>
                <a:effectLst/>
                <a:latin typeface="Arial" panose="020B0604020202020204" pitchFamily="34" charset="0"/>
                <a:ea typeface="Calibri" panose="020F0502020204030204" pitchFamily="34" charset="0"/>
              </a:rPr>
              <a:t>hurch that makes multiplying disciples </a:t>
            </a:r>
          </a:p>
          <a:p>
            <a:pPr marL="285750" lvl="0" indent="-285750" eaLnBrk="0" hangingPunct="0">
              <a:spcBef>
                <a:spcPts val="0"/>
              </a:spcBef>
              <a:spcAft>
                <a:spcPts val="600"/>
              </a:spcAft>
              <a:buFont typeface="Arial" panose="020B0604020202020204" pitchFamily="34" charset="0"/>
              <a:buChar char="•"/>
            </a:pPr>
            <a:r>
              <a:rPr lang="en-US" sz="1600" b="0" dirty="0"/>
              <a:t>What is required for a person to lead a Foundations group?</a:t>
            </a:r>
          </a:p>
          <a:p>
            <a:pPr marL="285750" indent="-285750" eaLnBrk="0" hangingPunct="0">
              <a:spcBef>
                <a:spcPts val="0"/>
              </a:spcBef>
              <a:spcAft>
                <a:spcPts val="600"/>
              </a:spcAft>
              <a:buFont typeface="Arial" panose="020B0604020202020204" pitchFamily="34" charset="0"/>
              <a:buChar char="•"/>
            </a:pPr>
            <a:r>
              <a:rPr lang="en-US" sz="1600" b="0" kern="0" dirty="0">
                <a:latin typeface="Arial"/>
              </a:rPr>
              <a:t>How will you implement this in your church?</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r>
              <a:rPr lang="en-US" dirty="0"/>
              <a:t>What comments or questions do you have?</a:t>
            </a:r>
          </a:p>
          <a:p>
            <a:endParaRPr lang="en-US" dirty="0"/>
          </a:p>
          <a:p>
            <a:pPr marL="0" indent="0" algn="ctr">
              <a:spcBef>
                <a:spcPts val="0"/>
              </a:spcBef>
              <a:spcAft>
                <a:spcPts val="0"/>
              </a:spcAft>
              <a:buNone/>
            </a:pPr>
            <a:r>
              <a:rPr lang="en-US" altLang="en-US" sz="1600" b="1" dirty="0"/>
              <a:t>Elements of a Church </a:t>
            </a:r>
          </a:p>
          <a:p>
            <a:pPr marL="0" indent="0" algn="ctr">
              <a:spcBef>
                <a:spcPts val="0"/>
              </a:spcBef>
              <a:spcAft>
                <a:spcPts val="1200"/>
              </a:spcAft>
              <a:buNone/>
            </a:pPr>
            <a:r>
              <a:rPr lang="en-US" altLang="en-US" sz="1600" b="1" dirty="0"/>
              <a:t>that Makes Multiplying Disciples </a:t>
            </a:r>
          </a:p>
          <a:p>
            <a:pPr marL="514350" indent="-514350">
              <a:spcBef>
                <a:spcPts val="0"/>
              </a:spcBef>
              <a:spcAft>
                <a:spcPts val="1200"/>
              </a:spcAft>
              <a:buFont typeface="+mj-lt"/>
              <a:buAutoNum type="arabicPeriod"/>
            </a:pPr>
            <a:r>
              <a:rPr lang="en-US" altLang="en-US" sz="1600" u="sng" dirty="0"/>
              <a:t>Train</a:t>
            </a:r>
            <a:r>
              <a:rPr lang="en-US" altLang="en-US" sz="1600" dirty="0"/>
              <a:t> Leaders to Make Multiplying Disciples</a:t>
            </a:r>
          </a:p>
          <a:p>
            <a:pPr marL="514350" indent="-514350">
              <a:spcBef>
                <a:spcPts val="0"/>
              </a:spcBef>
              <a:spcAft>
                <a:spcPts val="1200"/>
              </a:spcAft>
              <a:buAutoNum type="arabicPeriod"/>
            </a:pPr>
            <a:r>
              <a:rPr lang="en-US" sz="1600" u="sng" dirty="0">
                <a:latin typeface="Arial" panose="020B0604020202020204" pitchFamily="34" charset="0"/>
                <a:ea typeface="Calibri" panose="020F0502020204030204" pitchFamily="34" charset="0"/>
                <a:cs typeface="Arial" panose="020B0604020202020204" pitchFamily="34" charset="0"/>
              </a:rPr>
              <a:t>Start</a:t>
            </a:r>
            <a:r>
              <a:rPr lang="en-US" sz="1600" dirty="0">
                <a:latin typeface="Arial" panose="020B0604020202020204" pitchFamily="34" charset="0"/>
                <a:ea typeface="Calibri" panose="020F0502020204030204" pitchFamily="34" charset="0"/>
                <a:cs typeface="Arial" panose="020B0604020202020204" pitchFamily="34" charset="0"/>
              </a:rPr>
              <a:t> Foundations Groups in the Whole Church</a:t>
            </a:r>
          </a:p>
          <a:p>
            <a:pPr marL="514350" indent="-514350">
              <a:spcBef>
                <a:spcPts val="0"/>
              </a:spcBef>
              <a:spcAft>
                <a:spcPts val="1200"/>
              </a:spcAft>
              <a:buAutoNum type="arabicPeriod"/>
            </a:pPr>
            <a:r>
              <a:rPr lang="en-US" sz="1600" u="sng" dirty="0"/>
              <a:t>Multiply</a:t>
            </a:r>
            <a:r>
              <a:rPr lang="en-US" sz="1600" dirty="0"/>
              <a:t> by Apprenticeship</a:t>
            </a:r>
          </a:p>
          <a:p>
            <a:pPr marL="514350" indent="-514350">
              <a:spcBef>
                <a:spcPts val="0"/>
              </a:spcBef>
              <a:spcAft>
                <a:spcPts val="0"/>
              </a:spcAft>
              <a:buFontTx/>
              <a:buAutoNum type="arabicPeriod"/>
            </a:pPr>
            <a:r>
              <a:rPr lang="en-US" sz="1600" u="sng" dirty="0">
                <a:ea typeface="Calibri"/>
                <a:cs typeface="Arial"/>
              </a:rPr>
              <a:t>Manage</a:t>
            </a:r>
            <a:r>
              <a:rPr lang="en-US" sz="1600" dirty="0">
                <a:ea typeface="Calibri"/>
                <a:cs typeface="Arial"/>
              </a:rPr>
              <a:t> the Church that Makes Multiplying Disciples</a:t>
            </a:r>
            <a:endParaRPr lang="en-GB" sz="1600" dirty="0">
              <a:ea typeface="Calibri"/>
              <a:cs typeface="Aria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26800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203726-D51E-4B45-ABF4-EE7973E2E73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xfrm>
            <a:off x="172995" y="3163331"/>
            <a:ext cx="6683418" cy="56593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b="1" dirty="0"/>
              <a:t>How to Create and Lead a Foundations Leader Team</a:t>
            </a:r>
            <a:br>
              <a:rPr lang="en-US" b="1" dirty="0"/>
            </a:br>
            <a:r>
              <a:rPr lang="en-US" b="1" dirty="0"/>
              <a:t>Lesson 2 </a:t>
            </a:r>
          </a:p>
          <a:p>
            <a:pPr algn="ctr" eaLnBrk="1" hangingPunct="1"/>
            <a:endParaRPr lang="en-US" altLang="en-US" b="1" dirty="0"/>
          </a:p>
          <a:p>
            <a:pPr marL="0" marR="0">
              <a:lnSpc>
                <a:spcPct val="115000"/>
              </a:lnSpc>
              <a:spcBef>
                <a:spcPts val="0"/>
              </a:spcBef>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 Introduction</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Just like leadership is the core of your church, </a:t>
            </a:r>
          </a:p>
          <a:p>
            <a:pPr marL="519113" marR="0" lvl="1"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core of a </a:t>
            </a:r>
            <a:r>
              <a:rPr lang="en-US" dirty="0">
                <a:solidFill>
                  <a:srgbClr val="000000"/>
                </a:solidFill>
                <a:effectLst/>
                <a:latin typeface="Arial" panose="020B0604020202020204" pitchFamily="34" charset="0"/>
                <a:ea typeface="Calibri" panose="020F0502020204030204" pitchFamily="34" charset="0"/>
              </a:rPr>
              <a:t>ministry that makes multiplying disciples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is the Foundations Leader Team</a:t>
            </a:r>
          </a:p>
          <a:p>
            <a:pPr marL="285750" marR="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Foundations Leader Team is made up of people </a:t>
            </a:r>
          </a:p>
          <a:p>
            <a:pPr marL="519113" lvl="1"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who care about discipleship </a:t>
            </a:r>
          </a:p>
          <a:p>
            <a:pPr marL="519113" lvl="1"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want to see the church grow Jesus’ way.  </a:t>
            </a:r>
          </a:p>
          <a:p>
            <a:pPr marL="285750" marR="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God will use this team to build your church.  </a:t>
            </a:r>
            <a:endParaRPr lang="en-US" dirty="0">
              <a:effectLst/>
              <a:latin typeface="Arial" panose="020B0604020202020204" pitchFamily="34" charset="0"/>
              <a:ea typeface="Calibri" panose="020F0502020204030204" pitchFamily="34" charset="0"/>
              <a:cs typeface="Arial" panose="020B0604020202020204" pitchFamily="34" charset="0"/>
            </a:endParaRPr>
          </a:p>
          <a:p>
            <a:pPr algn="ctr" eaLnBrk="1" hangingPunct="1"/>
            <a:endParaRPr lang="en-US" altLang="en-US" b="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Foundations leaders partner with you to do the most important work in your church.</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They are training your people to be disciples </a:t>
            </a:r>
          </a:p>
          <a:p>
            <a:pPr marL="800100" marR="0" lvl="1"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find their place of ministry in your church.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They are multiplying by apprenticeship </a:t>
            </a:r>
          </a:p>
          <a:p>
            <a:pPr marL="800100" marR="0" lvl="1"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reaching your community for Christ.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5230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203726-D51E-4B45-ABF4-EE7973E2E73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lang="en-US" sz="1600" b="1" kern="1200" baseline="0" dirty="0">
                <a:solidFill>
                  <a:schemeClr val="tx1"/>
                </a:solidFill>
                <a:effectLst/>
                <a:latin typeface="Arial" charset="0"/>
                <a:ea typeface="+mn-ea"/>
                <a:cs typeface="+mn-cs"/>
              </a:rPr>
              <a:t>II. Creating Your Foundations Leader Team</a:t>
            </a:r>
            <a:endParaRPr lang="en-US" sz="1600" kern="1200" baseline="0" dirty="0">
              <a:solidFill>
                <a:schemeClr val="tx1"/>
              </a:solidFill>
              <a:effectLst/>
              <a:latin typeface="Arial" charset="0"/>
              <a:ea typeface="+mn-ea"/>
              <a:cs typeface="+mn-cs"/>
            </a:endParaRP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The team is made up of existing Foundations group leaders </a:t>
            </a:r>
          </a:p>
          <a:p>
            <a:pPr marL="742950" lvl="1" indent="-285750">
              <a:buFont typeface="Arial" panose="020B0604020202020204" pitchFamily="34" charset="0"/>
              <a:buChar char="•"/>
            </a:pPr>
            <a:r>
              <a:rPr lang="en-US" sz="1600" kern="1200" baseline="0" dirty="0">
                <a:solidFill>
                  <a:schemeClr val="tx1"/>
                </a:solidFill>
                <a:effectLst/>
                <a:latin typeface="Arial" charset="0"/>
                <a:ea typeface="+mn-ea"/>
                <a:cs typeface="+mn-cs"/>
              </a:rPr>
              <a:t>and apprentices who are future Foundations group leaders.  </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When you are first starting your Foundations ministry, </a:t>
            </a:r>
          </a:p>
          <a:p>
            <a:pPr marL="742950" lvl="1" indent="-285750">
              <a:buFont typeface="Arial" panose="020B0604020202020204" pitchFamily="34" charset="0"/>
              <a:buChar char="•"/>
            </a:pPr>
            <a:r>
              <a:rPr lang="en-US" sz="1600" kern="1200" baseline="0" dirty="0">
                <a:solidFill>
                  <a:schemeClr val="tx1"/>
                </a:solidFill>
                <a:effectLst/>
                <a:latin typeface="Arial" charset="0"/>
                <a:ea typeface="+mn-ea"/>
                <a:cs typeface="+mn-cs"/>
              </a:rPr>
              <a:t>this leadership team will be small, </a:t>
            </a:r>
          </a:p>
          <a:p>
            <a:pPr marL="742950" lvl="1" indent="-285750">
              <a:buFont typeface="Arial" panose="020B0604020202020204" pitchFamily="34" charset="0"/>
              <a:buChar char="•"/>
            </a:pPr>
            <a:r>
              <a:rPr lang="en-US" sz="1600" kern="1200" baseline="0" dirty="0">
                <a:solidFill>
                  <a:schemeClr val="tx1"/>
                </a:solidFill>
                <a:effectLst/>
                <a:latin typeface="Arial" charset="0"/>
                <a:ea typeface="+mn-ea"/>
                <a:cs typeface="+mn-cs"/>
              </a:rPr>
              <a:t>and will grow as you continue to train new leaders through apprenticeship.  </a:t>
            </a:r>
          </a:p>
          <a:p>
            <a:pPr marL="971550" lvl="1" indent="-514350">
              <a:buFont typeface="+mj-lt"/>
              <a:buAutoNum type="arabicPeriod"/>
            </a:pPr>
            <a:endParaRPr lang="en-US" dirty="0"/>
          </a:p>
          <a:p>
            <a:pPr marL="285750" indent="-285750">
              <a:buFont typeface="Arial" panose="020B0604020202020204" pitchFamily="34" charset="0"/>
              <a:buChar char="•"/>
            </a:pPr>
            <a:endParaRPr lang="en-US" dirty="0"/>
          </a:p>
          <a:p>
            <a:pPr algn="ctr" eaLnBrk="1" hangingPunct="1"/>
            <a:endParaRPr lang="en-US" altLang="en-US" b="1" dirty="0"/>
          </a:p>
        </p:txBody>
      </p:sp>
    </p:spTree>
    <p:extLst>
      <p:ext uri="{BB962C8B-B14F-4D97-AF65-F5344CB8AC3E}">
        <p14:creationId xmlns:p14="http://schemas.microsoft.com/office/powerpoint/2010/main" val="2161207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203726-D51E-4B45-ABF4-EE7973E2E73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lvl="0" indent="-285750">
              <a:buFont typeface="Arial" panose="020B0604020202020204" pitchFamily="34" charset="0"/>
              <a:buChar char="•"/>
            </a:pPr>
            <a:r>
              <a:rPr lang="en-US" sz="1600" kern="1200" baseline="0" dirty="0">
                <a:solidFill>
                  <a:schemeClr val="tx1"/>
                </a:solidFill>
                <a:effectLst/>
                <a:latin typeface="Arial" charset="0"/>
                <a:ea typeface="+mn-ea"/>
                <a:cs typeface="+mn-cs"/>
              </a:rPr>
              <a:t>Look for leaders who are faithful, available, teachable, and responsive</a:t>
            </a:r>
          </a:p>
          <a:p>
            <a:pPr marL="285750" lvl="0" indent="-285750">
              <a:buFont typeface="Arial" panose="020B0604020202020204" pitchFamily="34" charset="0"/>
              <a:buChar char="•"/>
            </a:pPr>
            <a:r>
              <a:rPr lang="en-US" sz="1600" kern="1200" baseline="0" dirty="0">
                <a:solidFill>
                  <a:schemeClr val="tx1"/>
                </a:solidFill>
                <a:effectLst/>
                <a:latin typeface="Arial" charset="0"/>
                <a:ea typeface="+mn-ea"/>
                <a:cs typeface="+mn-cs"/>
              </a:rPr>
              <a:t>The apprentices in your first Foundations group </a:t>
            </a:r>
          </a:p>
          <a:p>
            <a:pPr marL="742950" lvl="1" indent="-285750">
              <a:buFont typeface="Arial" panose="020B0604020202020204" pitchFamily="34" charset="0"/>
              <a:buChar char="•"/>
            </a:pPr>
            <a:r>
              <a:rPr lang="en-US" sz="1600" kern="1200" baseline="0" dirty="0">
                <a:solidFill>
                  <a:schemeClr val="tx1"/>
                </a:solidFill>
                <a:effectLst/>
                <a:latin typeface="Arial" charset="0"/>
                <a:ea typeface="+mn-ea"/>
                <a:cs typeface="+mn-cs"/>
              </a:rPr>
              <a:t>will be the first members of the Foundations Leader Team. </a:t>
            </a:r>
          </a:p>
          <a:p>
            <a:pPr marL="285750" lvl="0" indent="-285750">
              <a:buFont typeface="Arial" panose="020B0604020202020204" pitchFamily="34" charset="0"/>
              <a:buChar char="•"/>
            </a:pPr>
            <a:r>
              <a:rPr lang="en-US" sz="1600" kern="1200" baseline="0" dirty="0">
                <a:solidFill>
                  <a:schemeClr val="tx1"/>
                </a:solidFill>
                <a:effectLst/>
                <a:latin typeface="Arial" charset="0"/>
                <a:ea typeface="+mn-ea"/>
                <a:cs typeface="+mn-cs"/>
              </a:rPr>
              <a:t>Future people will be added to the team </a:t>
            </a:r>
          </a:p>
          <a:p>
            <a:pPr marL="742950" lvl="1" indent="-285750">
              <a:buFont typeface="Arial" panose="020B0604020202020204" pitchFamily="34" charset="0"/>
              <a:buChar char="•"/>
            </a:pPr>
            <a:r>
              <a:rPr lang="en-US" sz="1600" kern="1200" baseline="0" dirty="0">
                <a:solidFill>
                  <a:schemeClr val="tx1"/>
                </a:solidFill>
                <a:effectLst/>
                <a:latin typeface="Arial" charset="0"/>
                <a:ea typeface="+mn-ea"/>
                <a:cs typeface="+mn-cs"/>
              </a:rPr>
              <a:t>when they become co-leaders in Foundations groups </a:t>
            </a:r>
          </a:p>
          <a:p>
            <a:pPr marL="742950" lvl="1" indent="-285750">
              <a:buFont typeface="Arial" panose="020B0604020202020204" pitchFamily="34" charset="0"/>
              <a:buChar char="•"/>
            </a:pPr>
            <a:r>
              <a:rPr lang="en-US" sz="1600" kern="1200" baseline="0" dirty="0">
                <a:solidFill>
                  <a:schemeClr val="tx1"/>
                </a:solidFill>
                <a:effectLst/>
                <a:latin typeface="Arial" charset="0"/>
                <a:ea typeface="+mn-ea"/>
                <a:cs typeface="+mn-cs"/>
              </a:rPr>
              <a:t>in the apprenticeship process to become leaders</a:t>
            </a:r>
          </a:p>
          <a:p>
            <a:pPr marL="971550" lvl="1" indent="-514350">
              <a:buFont typeface="+mj-lt"/>
              <a:buAutoNum type="arabicPeriod"/>
            </a:pPr>
            <a:endParaRPr lang="en-US" dirty="0"/>
          </a:p>
          <a:p>
            <a:pPr marL="285750" indent="-285750">
              <a:buFont typeface="Arial" panose="020B0604020202020204" pitchFamily="34" charset="0"/>
              <a:buChar char="•"/>
            </a:pPr>
            <a:endParaRPr lang="en-US" dirty="0"/>
          </a:p>
          <a:p>
            <a:pPr algn="ctr" eaLnBrk="1" hangingPunct="1"/>
            <a:endParaRPr lang="en-US" altLang="en-US" b="1" dirty="0"/>
          </a:p>
        </p:txBody>
      </p:sp>
    </p:spTree>
    <p:extLst>
      <p:ext uri="{BB962C8B-B14F-4D97-AF65-F5344CB8AC3E}">
        <p14:creationId xmlns:p14="http://schemas.microsoft.com/office/powerpoint/2010/main" val="2399513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100442" y="3119523"/>
            <a:ext cx="6757558" cy="5831875"/>
          </a:xfrm>
        </p:spPr>
        <p:txBody>
          <a:bodyPr/>
          <a:lstStyle/>
          <a:p>
            <a:pPr marR="0" lvl="0" algn="ctr">
              <a:lnSpc>
                <a:spcPct val="115000"/>
              </a:lnSpc>
              <a:spcBef>
                <a:spcPts val="0"/>
              </a:spcBef>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Foundations leaders continue to mature </a:t>
            </a:r>
          </a:p>
          <a:p>
            <a:pPr marR="0" lvl="0" algn="ctr">
              <a:lnSpc>
                <a:spcPct val="115000"/>
              </a:lnSpc>
              <a:spcBef>
                <a:spcPts val="0"/>
              </a:spcBef>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in all of the ingredients of a disciple </a:t>
            </a:r>
          </a:p>
          <a:p>
            <a:pPr marR="0" lvl="0" algn="ctr">
              <a:lnSpc>
                <a:spcPct val="115000"/>
              </a:lnSpc>
              <a:spcBef>
                <a:spcPts val="0"/>
              </a:spcBef>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In the Foundations Leader Team</a:t>
            </a:r>
          </a:p>
          <a:p>
            <a:pPr marL="4572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1. Worship - </a:t>
            </a:r>
            <a:r>
              <a:rPr lang="en-US" dirty="0">
                <a:latin typeface="Arial" panose="020B0604020202020204" pitchFamily="34" charset="0"/>
                <a:ea typeface="Calibri" panose="020F0502020204030204" pitchFamily="34" charset="0"/>
                <a:cs typeface="Arial" panose="020B0604020202020204" pitchFamily="34" charset="0"/>
              </a:rPr>
              <a:t>G</a:t>
            </a:r>
            <a:r>
              <a:rPr lang="en-US" sz="1600" dirty="0">
                <a:effectLst/>
                <a:latin typeface="Arial" panose="020B0604020202020204" pitchFamily="34" charset="0"/>
                <a:ea typeface="Calibri" panose="020F0502020204030204" pitchFamily="34" charset="0"/>
                <a:cs typeface="Arial" panose="020B0604020202020204" pitchFamily="34" charset="0"/>
              </a:rPr>
              <a:t>rowth in knowledge of our infinite God and praise for who He is and thanksgiving for what He has done</a:t>
            </a:r>
          </a:p>
          <a:p>
            <a:pPr marL="4572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2. Fellowship - </a:t>
            </a:r>
            <a:r>
              <a:rPr lang="en-US" dirty="0">
                <a:latin typeface="Arial" panose="020B0604020202020204" pitchFamily="34" charset="0"/>
                <a:ea typeface="Calibri" panose="020F0502020204030204" pitchFamily="34" charset="0"/>
                <a:cs typeface="Arial" panose="020B0604020202020204" pitchFamily="34" charset="0"/>
              </a:rPr>
              <a:t>I</a:t>
            </a:r>
            <a:r>
              <a:rPr lang="en-US" sz="1600" dirty="0">
                <a:effectLst/>
                <a:latin typeface="Arial" panose="020B0604020202020204" pitchFamily="34" charset="0"/>
                <a:ea typeface="Calibri" panose="020F0502020204030204" pitchFamily="34" charset="0"/>
                <a:cs typeface="Arial" panose="020B0604020202020204" pitchFamily="34" charset="0"/>
              </a:rPr>
              <a:t>ntimacy and authenticity as we share our failures and victories, troubles and triumphs. Allow others we trust to speak into our lives and they allow us to speak into their lives. </a:t>
            </a:r>
            <a:r>
              <a:rPr lang="en-US" dirty="0">
                <a:latin typeface="Arial" panose="020B0604020202020204" pitchFamily="34" charset="0"/>
                <a:ea typeface="Calibri" panose="020F0502020204030204" pitchFamily="34" charset="0"/>
                <a:cs typeface="Arial" panose="020B0604020202020204" pitchFamily="34" charset="0"/>
              </a:rPr>
              <a:t>H</a:t>
            </a:r>
            <a:r>
              <a:rPr lang="en-US" sz="1600" dirty="0">
                <a:effectLst/>
                <a:latin typeface="Arial" panose="020B0604020202020204" pitchFamily="34" charset="0"/>
                <a:ea typeface="Calibri" panose="020F0502020204030204" pitchFamily="34" charset="0"/>
                <a:cs typeface="Arial" panose="020B0604020202020204" pitchFamily="34" charset="0"/>
              </a:rPr>
              <a:t>ave an accountability partner to help us become the person we want to be.</a:t>
            </a:r>
          </a:p>
          <a:p>
            <a:pPr marL="4572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3. God’s Word - </a:t>
            </a:r>
            <a:r>
              <a:rPr lang="en-US" dirty="0">
                <a:latin typeface="Arial" panose="020B0604020202020204" pitchFamily="34" charset="0"/>
                <a:ea typeface="Calibri" panose="020F0502020204030204" pitchFamily="34" charset="0"/>
                <a:cs typeface="Arial" panose="020B0604020202020204" pitchFamily="34" charset="0"/>
              </a:rPr>
              <a:t>U</a:t>
            </a:r>
            <a:r>
              <a:rPr lang="en-US" sz="1600" dirty="0">
                <a:effectLst/>
                <a:latin typeface="Arial" panose="020B0604020202020204" pitchFamily="34" charset="0"/>
                <a:ea typeface="Calibri" panose="020F0502020204030204" pitchFamily="34" charset="0"/>
                <a:cs typeface="Arial" panose="020B0604020202020204" pitchFamily="34" charset="0"/>
              </a:rPr>
              <a:t>nderstanding of God’s Word through a balanced intake by hearing, reading, studying, memorizing, and meditating. </a:t>
            </a:r>
            <a:r>
              <a:rPr lang="en-US" dirty="0">
                <a:latin typeface="Arial" panose="020B0604020202020204" pitchFamily="34" charset="0"/>
                <a:ea typeface="Calibri" panose="020F0502020204030204" pitchFamily="34" charset="0"/>
                <a:cs typeface="Arial" panose="020B0604020202020204" pitchFamily="34" charset="0"/>
              </a:rPr>
              <a:t>A</a:t>
            </a:r>
            <a:r>
              <a:rPr lang="en-US" sz="1600" dirty="0">
                <a:effectLst/>
                <a:latin typeface="Arial" panose="020B0604020202020204" pitchFamily="34" charset="0"/>
                <a:ea typeface="Calibri" panose="020F0502020204030204" pitchFamily="34" charset="0"/>
                <a:cs typeface="Arial" panose="020B0604020202020204" pitchFamily="34" charset="0"/>
              </a:rPr>
              <a:t>pplication of God’s Word so we are becoming more like Jesus.</a:t>
            </a:r>
          </a:p>
          <a:p>
            <a:pPr marL="4572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4. Prayer - </a:t>
            </a:r>
            <a:r>
              <a:rPr lang="en-US" dirty="0">
                <a:latin typeface="Arial" panose="020B0604020202020204" pitchFamily="34" charset="0"/>
                <a:ea typeface="Calibri" panose="020F0502020204030204" pitchFamily="34" charset="0"/>
                <a:cs typeface="Arial" panose="020B0604020202020204" pitchFamily="34" charset="0"/>
              </a:rPr>
              <a:t>A</a:t>
            </a:r>
            <a:r>
              <a:rPr lang="en-US" sz="1600" dirty="0">
                <a:effectLst/>
                <a:latin typeface="Arial" panose="020B0604020202020204" pitchFamily="34" charset="0"/>
                <a:ea typeface="Calibri" panose="020F0502020204030204" pitchFamily="34" charset="0"/>
                <a:cs typeface="Arial" panose="020B0604020202020204" pitchFamily="34" charset="0"/>
              </a:rPr>
              <a:t>n intimate relationship with our loving Heavenly Father as we continue to grow in our ability to communicate with Him.</a:t>
            </a:r>
          </a:p>
          <a:p>
            <a:pPr marL="4572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5. Service - </a:t>
            </a:r>
            <a:r>
              <a:rPr lang="en-US" dirty="0">
                <a:latin typeface="Arial" panose="020B0604020202020204" pitchFamily="34" charset="0"/>
                <a:ea typeface="Calibri" panose="020F0502020204030204" pitchFamily="34" charset="0"/>
                <a:cs typeface="Arial" panose="020B0604020202020204" pitchFamily="34" charset="0"/>
              </a:rPr>
              <a:t>J</a:t>
            </a:r>
            <a:r>
              <a:rPr lang="en-US" sz="1600" dirty="0">
                <a:effectLst/>
                <a:latin typeface="Arial" panose="020B0604020202020204" pitchFamily="34" charset="0"/>
                <a:ea typeface="Calibri" panose="020F0502020204030204" pitchFamily="34" charset="0"/>
                <a:cs typeface="Arial" panose="020B0604020202020204" pitchFamily="34" charset="0"/>
              </a:rPr>
              <a:t>oy as we learn to serve our Heavenly Father for the right reasons and not out of obligation. </a:t>
            </a:r>
            <a:r>
              <a:rPr lang="en-US" dirty="0">
                <a:latin typeface="Arial" panose="020B0604020202020204" pitchFamily="34" charset="0"/>
                <a:ea typeface="Calibri" panose="020F0502020204030204" pitchFamily="34" charset="0"/>
                <a:cs typeface="Arial" panose="020B0604020202020204" pitchFamily="34" charset="0"/>
              </a:rPr>
              <a:t>J</a:t>
            </a:r>
            <a:r>
              <a:rPr lang="en-US" sz="1600" dirty="0">
                <a:effectLst/>
                <a:latin typeface="Arial" panose="020B0604020202020204" pitchFamily="34" charset="0"/>
                <a:ea typeface="Calibri" panose="020F0502020204030204" pitchFamily="34" charset="0"/>
                <a:cs typeface="Arial" panose="020B0604020202020204" pitchFamily="34" charset="0"/>
              </a:rPr>
              <a:t>oy as we give God our time, talent, treasure, and ourselves.</a:t>
            </a:r>
          </a:p>
          <a:p>
            <a:pPr marL="4572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6. Outreach - </a:t>
            </a:r>
            <a:r>
              <a:rPr lang="en-US" sz="1600" dirty="0">
                <a:effectLst/>
                <a:latin typeface="Arial" panose="020B0604020202020204" pitchFamily="34" charset="0"/>
                <a:ea typeface="Calibri" panose="020F0502020204030204" pitchFamily="34" charset="0"/>
              </a:rPr>
              <a:t>Finishing the Great Commission as we develop relationships with people, lead them to Christ, disciple them, and train them to make disciples.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284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III. Foundations Leader</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Team Meetings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Foundations Leader Team meetings are important.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pP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In the meetings Foundations Leaders: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Receive mutual encouragement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See the progress of the Foundations ministry in your church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Receive ongoing training</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any problems in the Foundations groups.  </a:t>
            </a:r>
            <a:endPar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endPar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It’s critically important that you as the leader of this team are prepared to lead these meetings.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We are not just training them in leadership but spiritual leadership.</a:t>
            </a:r>
          </a:p>
          <a:p>
            <a:pPr marL="457200" marR="0" lvl="1" indent="0">
              <a:lnSpc>
                <a:spcPct val="115000"/>
              </a:lnSpc>
              <a:spcBef>
                <a:spcPts val="0"/>
              </a:spcBef>
              <a:buFont typeface="Arial" panose="020B0604020202020204" pitchFamily="34" charset="0"/>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Foundations Leader Team should meet once a month. </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420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A75720-E3F3-48DB-A05D-7D08F635DA11}"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8003" name="Rectangle 2"/>
          <p:cNvSpPr>
            <a:spLocks noGrp="1" noRot="1" noChangeAspect="1" noChangeArrowheads="1" noTextEdit="1"/>
          </p:cNvSpPr>
          <p:nvPr>
            <p:ph type="sldImg"/>
          </p:nvPr>
        </p:nvSpPr>
        <p:spPr>
          <a:xfrm>
            <a:off x="1362075" y="0"/>
            <a:ext cx="4133850" cy="3100388"/>
          </a:xfrm>
          <a:prstGeom prst="rect">
            <a:avLst/>
          </a:prstGeom>
          <a:ln/>
        </p:spPr>
      </p:sp>
      <p:sp>
        <p:nvSpPr>
          <p:cNvPr id="128004" name="Rectangle 3"/>
          <p:cNvSpPr>
            <a:spLocks noGrp="1" noChangeArrowheads="1"/>
          </p:cNvSpPr>
          <p:nvPr>
            <p:ph type="body" idx="1"/>
          </p:nvPr>
        </p:nvSpPr>
        <p:spPr>
          <a:xfrm>
            <a:off x="1" y="3188043"/>
            <a:ext cx="6856412" cy="48253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effectLst/>
                <a:uLnTx/>
                <a:uFillTx/>
              </a:rPr>
              <a:t>A Church </a:t>
            </a:r>
            <a:r>
              <a:rPr kumimoji="0" lang="en-US" altLang="en-US" b="1" i="0" u="none" strike="noStrike" kern="1200" cap="none" spc="0" normalizeH="0" baseline="0" noProof="0" dirty="0" err="1">
                <a:ln>
                  <a:noFill/>
                </a:ln>
                <a:effectLst/>
                <a:uLnTx/>
                <a:uFillTx/>
              </a:rPr>
              <a:t>tha</a:t>
            </a:r>
            <a:r>
              <a:rPr lang="en-US" altLang="en-US" b="1" dirty="0"/>
              <a:t>t Makes Multiplying Disciples</a:t>
            </a:r>
          </a:p>
          <a:p>
            <a:pPr algn="ctr" eaLnBrk="1" hangingPunct="1">
              <a:spcBef>
                <a:spcPct val="0"/>
              </a:spcBef>
              <a:buNone/>
              <a:defRPr/>
            </a:pPr>
            <a:r>
              <a:rPr kumimoji="0" lang="en-US" altLang="en-US" b="0" i="0" u="none" strike="noStrike" kern="1200" cap="none" spc="0" normalizeH="0" baseline="0" noProof="0" dirty="0">
                <a:ln>
                  <a:noFill/>
                </a:ln>
                <a:effectLst/>
                <a:uLnTx/>
                <a:uFillTx/>
              </a:rPr>
              <a:t>Lesson 1</a:t>
            </a:r>
          </a:p>
          <a:p>
            <a:pPr marL="342900" marR="0" indent="-342900">
              <a:spcBef>
                <a:spcPts val="0"/>
              </a:spcBef>
              <a:spcAft>
                <a:spcPts val="600"/>
              </a:spcAft>
              <a:buAutoNum type="alphaUcPeriod"/>
            </a:pPr>
            <a:endParaRPr lang="en-US" sz="1600" kern="1200" baseline="0" dirty="0">
              <a:solidFill>
                <a:schemeClr val="tx1"/>
              </a:solidFill>
              <a:effectLst/>
              <a:latin typeface="Arial" charset="0"/>
              <a:ea typeface="+mn-ea"/>
              <a:cs typeface="+mn-cs"/>
            </a:endParaRPr>
          </a:p>
          <a:p>
            <a:pPr marL="342900" marR="0" indent="-342900">
              <a:spcBef>
                <a:spcPts val="0"/>
              </a:spcBef>
              <a:spcAft>
                <a:spcPts val="600"/>
              </a:spcAft>
              <a:buAutoNum type="alphaUcPeriod"/>
            </a:pPr>
            <a:r>
              <a:rPr lang="en-US" sz="1600" kern="1200" baseline="0" dirty="0">
                <a:solidFill>
                  <a:schemeClr val="tx1"/>
                </a:solidFill>
                <a:effectLst/>
                <a:latin typeface="Arial" charset="0"/>
                <a:ea typeface="+mn-ea"/>
                <a:cs typeface="+mn-cs"/>
              </a:rPr>
              <a:t>In Workshop 1 you learned how individuals can make multiplying disciples with Foundations material.</a:t>
            </a:r>
          </a:p>
          <a:p>
            <a:pPr algn="ctr" eaLnBrk="0" fontAlgn="base" hangingPunct="0">
              <a:spcAft>
                <a:spcPts val="0"/>
              </a:spcAft>
            </a:pPr>
            <a:r>
              <a:rPr lang="en-US" sz="1600" b="1" kern="1200" baseline="0" dirty="0">
                <a:solidFill>
                  <a:schemeClr val="tx1"/>
                </a:solidFill>
                <a:effectLst/>
                <a:latin typeface="Arial" charset="0"/>
                <a:ea typeface="+mn-ea"/>
                <a:cs typeface="+mn-cs"/>
              </a:rPr>
              <a:t>The Great Commission</a:t>
            </a:r>
            <a:endParaRPr lang="en-US" sz="1600" kern="1200" baseline="0" dirty="0">
              <a:solidFill>
                <a:schemeClr val="tx1"/>
              </a:solidFill>
              <a:effectLst/>
              <a:latin typeface="Arial" charset="0"/>
              <a:ea typeface="+mn-ea"/>
              <a:cs typeface="+mn-cs"/>
            </a:endParaRPr>
          </a:p>
          <a:p>
            <a:pPr algn="ctr" eaLnBrk="0" fontAlgn="base" hangingPunct="0"/>
            <a:r>
              <a:rPr lang="en-US" sz="1600" b="1" kern="1200" baseline="0" dirty="0">
                <a:solidFill>
                  <a:schemeClr val="tx1"/>
                </a:solidFill>
                <a:effectLst/>
                <a:latin typeface="Arial" charset="0"/>
                <a:ea typeface="+mn-ea"/>
                <a:cs typeface="+mn-cs"/>
              </a:rPr>
              <a:t>The Mission of Every Church and Every Believer</a:t>
            </a:r>
            <a:endParaRPr lang="en-US" sz="1600" kern="1200" baseline="0" dirty="0">
              <a:solidFill>
                <a:schemeClr val="tx1"/>
              </a:solidFill>
              <a:effectLst/>
              <a:latin typeface="Arial" charset="0"/>
              <a:ea typeface="+mn-ea"/>
              <a:cs typeface="+mn-cs"/>
            </a:endParaRPr>
          </a:p>
          <a:p>
            <a:pPr marL="0" marR="0" algn="ctr">
              <a:lnSpc>
                <a:spcPct val="115000"/>
              </a:lnSpc>
              <a:spcBef>
                <a:spcPts val="0"/>
              </a:spcBef>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Matthew 28:19-20</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1246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203726-D51E-4B45-ABF4-EE7973E2E73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IV. Elements of a Foundations Leader Team Meeting</a:t>
            </a:r>
            <a:endParaRPr lang="en-US" dirty="0"/>
          </a:p>
          <a:p>
            <a:pPr marL="342900" marR="0" lvl="1" indent="-342900" algn="l" defTabSz="914400" rtl="0" eaLnBrk="0" fontAlgn="base" latinLnBrk="0" hangingPunct="0">
              <a:lnSpc>
                <a:spcPct val="100000"/>
              </a:lnSpc>
              <a:spcBef>
                <a:spcPts val="0"/>
              </a:spcBef>
              <a:spcAft>
                <a:spcPts val="60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There are two examples of Foundations Leader Team meetings in the Appendix</a:t>
            </a:r>
          </a:p>
          <a:p>
            <a:pPr marL="342900" lvl="0" indent="-342900">
              <a:buFont typeface="+mj-lt"/>
              <a:buAutoNum type="arabicPeriod" startAt="2"/>
            </a:pPr>
            <a:r>
              <a:rPr lang="en-US" dirty="0"/>
              <a:t>The elements of the Foundations Leader Team meeting are </a:t>
            </a:r>
          </a:p>
          <a:p>
            <a:pPr marL="800100" lvl="1" indent="-342900">
              <a:buFont typeface="Arial" panose="020B0604020202020204" pitchFamily="34" charset="0"/>
              <a:buChar char="•"/>
            </a:pPr>
            <a:r>
              <a:rPr lang="en-US" dirty="0"/>
              <a:t>Vision, </a:t>
            </a:r>
          </a:p>
          <a:p>
            <a:pPr marL="800100" lvl="1" indent="-342900">
              <a:buFont typeface="Arial" panose="020B0604020202020204" pitchFamily="34" charset="0"/>
              <a:buChar char="•"/>
            </a:pPr>
            <a:r>
              <a:rPr lang="en-US" dirty="0"/>
              <a:t>Continuing Growth as a Disciple, </a:t>
            </a:r>
          </a:p>
          <a:p>
            <a:pPr marL="800100" lvl="1" indent="-342900">
              <a:buFont typeface="Arial" panose="020B0604020202020204" pitchFamily="34" charset="0"/>
              <a:buChar char="•"/>
            </a:pPr>
            <a:r>
              <a:rPr lang="en-US" dirty="0"/>
              <a:t>and Ongoing Leadership Training. </a:t>
            </a:r>
          </a:p>
          <a:p>
            <a:pPr marL="800100" lvl="1" indent="-342900">
              <a:buFont typeface="Arial" panose="020B0604020202020204" pitchFamily="34" charset="0"/>
              <a:buChar char="•"/>
            </a:pPr>
            <a:endParaRPr lang="en-US" dirty="0"/>
          </a:p>
          <a:p>
            <a:pPr eaLnBrk="1" hangingPunct="1"/>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203726-D51E-4B45-ABF4-EE7973E2E73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A. Vision</a:t>
            </a:r>
            <a:endParaRPr lang="en-US" dirty="0"/>
          </a:p>
          <a:p>
            <a:pPr lvl="1" indent="-231775">
              <a:buFont typeface="+mj-lt"/>
              <a:buAutoNum type="arabicPeriod"/>
            </a:pPr>
            <a:r>
              <a:rPr lang="en-US" dirty="0"/>
              <a:t>Open in prayer.</a:t>
            </a:r>
          </a:p>
          <a:p>
            <a:pPr lvl="1" indent="-231775">
              <a:buFont typeface="+mj-lt"/>
              <a:buAutoNum type="arabicPeriod"/>
            </a:pPr>
            <a:r>
              <a:rPr lang="en-US" dirty="0"/>
              <a:t>Share stories of life change in the Foundations Groups since the last meeting.</a:t>
            </a:r>
          </a:p>
          <a:p>
            <a:pPr marL="568325" lvl="1" indent="-342900">
              <a:buFont typeface="+mj-lt"/>
              <a:buAutoNum type="arabicPeriod" startAt="3"/>
            </a:pPr>
            <a:r>
              <a:rPr lang="en-US" dirty="0"/>
              <a:t>Review the </a:t>
            </a:r>
            <a:r>
              <a:rPr lang="en-US" kern="1200" baseline="0" dirty="0">
                <a:solidFill>
                  <a:schemeClr val="tx1"/>
                </a:solidFill>
                <a:effectLst/>
                <a:latin typeface="Arial" charset="0"/>
                <a:cs typeface="+mn-cs"/>
              </a:rPr>
              <a:t>Foundations Essentials </a:t>
            </a:r>
            <a:r>
              <a:rPr lang="en-US" dirty="0"/>
              <a:t> at every meeting </a:t>
            </a:r>
          </a:p>
          <a:p>
            <a:pPr marL="692150" lvl="2" indent="-231775">
              <a:buFont typeface="Arial" panose="020B0604020202020204" pitchFamily="34" charset="0"/>
              <a:buChar char="•"/>
            </a:pPr>
            <a:r>
              <a:rPr lang="en-US" dirty="0"/>
              <a:t>Teach one of the </a:t>
            </a:r>
            <a:r>
              <a:rPr lang="en-US" kern="1200" baseline="0" dirty="0">
                <a:solidFill>
                  <a:schemeClr val="tx1"/>
                </a:solidFill>
                <a:effectLst/>
                <a:latin typeface="Arial" charset="0"/>
                <a:cs typeface="+mn-cs"/>
              </a:rPr>
              <a:t>Foundations Essentials </a:t>
            </a:r>
            <a:r>
              <a:rPr lang="en-US" dirty="0"/>
              <a:t>in depth</a:t>
            </a:r>
          </a:p>
          <a:p>
            <a:pPr marL="568325" marR="0" lvl="1" indent="-342900" algn="l" defTabSz="914400" rtl="0" eaLnBrk="0" fontAlgn="base" latinLnBrk="0" hangingPunct="0">
              <a:lnSpc>
                <a:spcPct val="100000"/>
              </a:lnSpc>
              <a:spcBef>
                <a:spcPts val="0"/>
              </a:spcBef>
              <a:spcAft>
                <a:spcPts val="600"/>
              </a:spcAft>
              <a:buClrTx/>
              <a:buSzTx/>
              <a:buFont typeface="+mj-lt"/>
              <a:buAutoNum type="arabicPeriod" startAt="3"/>
              <a:tabLst/>
              <a:defRPr/>
            </a:pPr>
            <a:r>
              <a:rPr kumimoji="0" lang="en-US" b="0" i="0" u="none" strike="noStrike" kern="1200" cap="none" spc="0" normalizeH="0" baseline="0" noProof="0" dirty="0">
                <a:ln>
                  <a:noFill/>
                </a:ln>
                <a:solidFill>
                  <a:srgbClr val="000000"/>
                </a:solidFill>
                <a:effectLst/>
                <a:uLnTx/>
                <a:uFillTx/>
                <a:latin typeface="Arial" charset="0"/>
                <a:cs typeface="+mn-cs"/>
              </a:rPr>
              <a:t>Periodically share the numerical progress of multiplication</a:t>
            </a:r>
          </a:p>
          <a:p>
            <a:pPr marL="692150" marR="0" lvl="0" indent="-231775" algn="l" defTabSz="914400" rtl="0" eaLnBrk="0" fontAlgn="base" latinLnBrk="0" hangingPunct="0">
              <a:lnSpc>
                <a:spcPct val="100000"/>
              </a:lnSpc>
              <a:spcBef>
                <a:spcPts val="0"/>
              </a:spcBef>
              <a:spcAft>
                <a:spcPts val="600"/>
              </a:spcAft>
              <a:buClrTx/>
              <a:buSzTx/>
              <a:buFont typeface="+mj-lt"/>
              <a:buAutoNum type="alphaLcPeriod"/>
              <a:tabLst/>
              <a:defRPr/>
            </a:pPr>
            <a:r>
              <a:rPr kumimoji="0" lang="en-US" b="0" i="0" u="none" strike="noStrike" kern="1200" cap="none" spc="0" normalizeH="0" baseline="0" noProof="0" dirty="0">
                <a:ln>
                  <a:noFill/>
                </a:ln>
                <a:solidFill>
                  <a:srgbClr val="000000"/>
                </a:solidFill>
                <a:effectLst/>
                <a:uLnTx/>
                <a:uFillTx/>
                <a:latin typeface="Arial" charset="0"/>
                <a:cs typeface="+mn-cs"/>
              </a:rPr>
              <a:t>Number of Foundations Groups and people in groups</a:t>
            </a:r>
          </a:p>
          <a:p>
            <a:pPr marL="692150" marR="0" lvl="0" indent="-231775" algn="l" defTabSz="914400" rtl="0" eaLnBrk="0" fontAlgn="base" latinLnBrk="0" hangingPunct="0">
              <a:lnSpc>
                <a:spcPct val="100000"/>
              </a:lnSpc>
              <a:spcBef>
                <a:spcPts val="0"/>
              </a:spcBef>
              <a:spcAft>
                <a:spcPts val="600"/>
              </a:spcAft>
              <a:buClrTx/>
              <a:buSzTx/>
              <a:buFont typeface="+mj-lt"/>
              <a:buAutoNum type="alphaLcPeriod"/>
              <a:tabLst/>
              <a:defRPr/>
            </a:pPr>
            <a:r>
              <a:rPr kumimoji="0" lang="en-US" b="0" i="0" u="none" strike="noStrike" kern="1200" cap="none" spc="0" normalizeH="0" baseline="0" noProof="0" dirty="0">
                <a:ln>
                  <a:noFill/>
                </a:ln>
                <a:solidFill>
                  <a:srgbClr val="000000"/>
                </a:solidFill>
                <a:effectLst/>
                <a:uLnTx/>
                <a:uFillTx/>
                <a:latin typeface="Arial" charset="0"/>
                <a:cs typeface="+mn-cs"/>
              </a:rPr>
              <a:t>Number of Foundations Group leaders and apprentices</a:t>
            </a:r>
          </a:p>
          <a:p>
            <a:pPr marL="692150" indent="-231775" eaLnBrk="0" fontAlgn="base" hangingPunct="0">
              <a:spcAft>
                <a:spcPts val="600"/>
              </a:spcAft>
              <a:buFont typeface="+mj-lt"/>
              <a:buAutoNum type="alphaLcPeriod"/>
              <a:defRPr/>
            </a:pPr>
            <a:r>
              <a:rPr lang="en-US" dirty="0">
                <a:solidFill>
                  <a:srgbClr val="000000"/>
                </a:solidFill>
                <a:effectLst/>
                <a:ea typeface="Calibri" panose="020F0502020204030204" pitchFamily="34" charset="0"/>
              </a:rPr>
              <a:t>Number of people discipled so far </a:t>
            </a:r>
            <a:endParaRPr lang="en-US" dirty="0">
              <a:effectLst/>
              <a:ea typeface="Calibri" panose="020F0502020204030204" pitchFamily="34" charset="0"/>
            </a:endParaRPr>
          </a:p>
          <a:p>
            <a:pPr marL="692150" marR="0" lvl="0" indent="-231775" algn="l" defTabSz="914400" rtl="0" eaLnBrk="0" fontAlgn="base" latinLnBrk="0" hangingPunct="0">
              <a:lnSpc>
                <a:spcPct val="100000"/>
              </a:lnSpc>
              <a:spcBef>
                <a:spcPts val="0"/>
              </a:spcBef>
              <a:spcAft>
                <a:spcPts val="600"/>
              </a:spcAft>
              <a:buClrTx/>
              <a:buSzTx/>
              <a:buFont typeface="+mj-lt"/>
              <a:buAutoNum type="alphaLcPeriod"/>
              <a:tabLst/>
              <a:defRPr/>
            </a:pPr>
            <a:endParaRPr kumimoji="0" lang="en-US" b="0" i="0" u="none" strike="noStrike" kern="1200" cap="none" spc="0" normalizeH="0" baseline="0" noProof="0" dirty="0">
              <a:ln>
                <a:noFill/>
              </a:ln>
              <a:solidFill>
                <a:srgbClr val="000000"/>
              </a:solidFill>
              <a:effectLst/>
              <a:uLnTx/>
              <a:uFillTx/>
              <a:latin typeface="Arial" charset="0"/>
              <a:cs typeface="+mn-cs"/>
            </a:endParaRPr>
          </a:p>
          <a:p>
            <a:pPr eaLnBrk="1" hangingPunct="1"/>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1665288" y="152400"/>
            <a:ext cx="3722687" cy="2792413"/>
          </a:xfrm>
          <a:prstGeom prst="rect">
            <a:avLst/>
          </a:prstGeom>
          <a:ln/>
        </p:spPr>
      </p:sp>
      <p:sp>
        <p:nvSpPr>
          <p:cNvPr id="200707" name="Rectangle 3"/>
          <p:cNvSpPr>
            <a:spLocks noGrp="1" noChangeArrowheads="1"/>
          </p:cNvSpPr>
          <p:nvPr>
            <p:ph type="body" idx="1"/>
          </p:nvPr>
        </p:nvSpPr>
        <p:spPr>
          <a:xfrm>
            <a:off x="127087" y="2992393"/>
            <a:ext cx="6730913" cy="584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dirty="0">
                <a:latin typeface="Arial" panose="020B0604020202020204" pitchFamily="34" charset="0"/>
                <a:ea typeface="Calibri" panose="020F0502020204030204" pitchFamily="34" charset="0"/>
                <a:cs typeface="Arial" panose="020B0604020202020204" pitchFamily="34" charset="0"/>
              </a:rPr>
              <a:t>Foundations Essentials</a:t>
            </a:r>
            <a:endParaRPr lang="en-US" dirty="0">
              <a:latin typeface="Arial" panose="020B0604020202020204" pitchFamily="34" charset="0"/>
              <a:ea typeface="Calibri" panose="020F0502020204030204" pitchFamily="34" charset="0"/>
              <a:cs typeface="Arial" panose="020B0604020202020204" pitchFamily="34" charset="0"/>
            </a:endParaRPr>
          </a:p>
          <a:p>
            <a:pPr marL="350615" indent="-350615">
              <a:buFont typeface="Arial" panose="020B0604020202020204" pitchFamily="34" charset="0"/>
              <a:buChar char="•"/>
            </a:pPr>
            <a:r>
              <a:rPr lang="en-US" dirty="0">
                <a:cs typeface="Arial" panose="020B0604020202020204" pitchFamily="34" charset="0"/>
              </a:rPr>
              <a:t>Jesus’ Goal: </a:t>
            </a:r>
            <a:r>
              <a:rPr lang="en-US" b="1" dirty="0">
                <a:cs typeface="Arial" panose="020B0604020202020204" pitchFamily="34" charset="0"/>
              </a:rPr>
              <a:t>Finish the Great Commission</a:t>
            </a:r>
            <a:endParaRPr lang="en-US" dirty="0"/>
          </a:p>
          <a:p>
            <a:pPr marL="350615" indent="-350615">
              <a:buFont typeface="Arial" panose="020B0604020202020204" pitchFamily="34" charset="0"/>
              <a:buChar char="•"/>
            </a:pPr>
            <a:r>
              <a:rPr lang="en-US" dirty="0">
                <a:cs typeface="Arial" panose="020B0604020202020204" pitchFamily="34" charset="0"/>
              </a:rPr>
              <a:t>Jesus’ Method: Make </a:t>
            </a:r>
            <a:r>
              <a:rPr lang="en-US" b="1" dirty="0">
                <a:cs typeface="Arial" panose="020B0604020202020204" pitchFamily="34" charset="0"/>
              </a:rPr>
              <a:t>multiplying</a:t>
            </a:r>
            <a:r>
              <a:rPr lang="en-US" dirty="0">
                <a:cs typeface="Arial" panose="020B0604020202020204" pitchFamily="34" charset="0"/>
              </a:rPr>
              <a:t> disciples</a:t>
            </a:r>
            <a:endParaRPr lang="en-US" dirty="0"/>
          </a:p>
          <a:p>
            <a:pPr marL="350615" indent="-350615">
              <a:buFont typeface="Arial" panose="020B0604020202020204" pitchFamily="34" charset="0"/>
              <a:buChar char="•"/>
            </a:pPr>
            <a:r>
              <a:rPr lang="en-US" dirty="0">
                <a:cs typeface="Arial" panose="020B0604020202020204" pitchFamily="34" charset="0"/>
              </a:rPr>
              <a:t>Jesus Model: </a:t>
            </a:r>
            <a:r>
              <a:rPr lang="en-US" b="1" dirty="0">
                <a:cs typeface="Arial" panose="020B0604020202020204" pitchFamily="34" charset="0"/>
              </a:rPr>
              <a:t>Train leaders </a:t>
            </a:r>
            <a:r>
              <a:rPr lang="en-US" dirty="0">
                <a:cs typeface="Arial" panose="020B0604020202020204" pitchFamily="34" charset="0"/>
              </a:rPr>
              <a:t>by apprenticeship</a:t>
            </a:r>
            <a:endParaRPr lang="en-US" dirty="0"/>
          </a:p>
          <a:p>
            <a:pPr marL="516247" indent="-285750">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Initial training with the Foundations Leader Training Guide</a:t>
            </a:r>
          </a:p>
          <a:p>
            <a:pPr marL="516247" indent="-285750">
              <a:buFont typeface="Courier New" panose="02070309020205020404" pitchFamily="49" charset="0"/>
              <a:buChar char="o"/>
            </a:pPr>
            <a:r>
              <a:rPr lang="en-US" b="1" dirty="0">
                <a:latin typeface="Arial" panose="020B0604020202020204" pitchFamily="34" charset="0"/>
                <a:ea typeface="Calibri" panose="020F0502020204030204" pitchFamily="34" charset="0"/>
                <a:cs typeface="Arial" panose="020B0604020202020204" pitchFamily="34" charset="0"/>
              </a:rPr>
              <a:t>Apprenticeship</a:t>
            </a:r>
            <a:endParaRPr lang="en-US" dirty="0">
              <a:latin typeface="Arial" panose="020B0604020202020204" pitchFamily="34" charset="0"/>
              <a:ea typeface="Calibri" panose="020F0502020204030204" pitchFamily="34" charset="0"/>
              <a:cs typeface="Arial" panose="020B0604020202020204" pitchFamily="34" charset="0"/>
            </a:endParaRPr>
          </a:p>
          <a:p>
            <a:pPr marL="516247" indent="-285750">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Ongoing training in the Foundations Leader Team</a:t>
            </a:r>
          </a:p>
          <a:p>
            <a:pPr marL="350615" indent="-350615">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Material</a:t>
            </a:r>
          </a:p>
          <a:p>
            <a:pPr marL="525986" indent="-285750">
              <a:buFont typeface="Courier New" panose="02070309020205020404" pitchFamily="49" charset="0"/>
              <a:buChar char="o"/>
            </a:pPr>
            <a:r>
              <a:rPr lang="en-US" b="1" dirty="0">
                <a:latin typeface="Arial" panose="020B0604020202020204" pitchFamily="34" charset="0"/>
                <a:ea typeface="Calibri" panose="020F0502020204030204" pitchFamily="34" charset="0"/>
                <a:cs typeface="Arial" panose="020B0604020202020204" pitchFamily="34" charset="0"/>
              </a:rPr>
              <a:t>Foundations Discipleship Material</a:t>
            </a:r>
            <a:endParaRPr lang="en-US" dirty="0">
              <a:latin typeface="Arial" panose="020B0604020202020204" pitchFamily="34" charset="0"/>
              <a:ea typeface="Calibri" panose="020F0502020204030204" pitchFamily="34" charset="0"/>
              <a:cs typeface="Arial" panose="020B0604020202020204" pitchFamily="34" charset="0"/>
            </a:endParaRPr>
          </a:p>
          <a:p>
            <a:pPr marL="759666" lvl="1" indent="-292179">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Follows </a:t>
            </a:r>
            <a:r>
              <a:rPr lang="en-US" b="1" dirty="0">
                <a:latin typeface="Arial" panose="020B0604020202020204" pitchFamily="34" charset="0"/>
                <a:ea typeface="Calibri" panose="020F0502020204030204" pitchFamily="34" charset="0"/>
                <a:cs typeface="Arial" panose="020B0604020202020204" pitchFamily="34" charset="0"/>
              </a:rPr>
              <a:t>Jesus’ process</a:t>
            </a:r>
            <a:r>
              <a:rPr lang="en-US" dirty="0">
                <a:latin typeface="Arial" panose="020B0604020202020204" pitchFamily="34" charset="0"/>
                <a:ea typeface="Calibri" panose="020F0502020204030204" pitchFamily="34" charset="0"/>
                <a:cs typeface="Arial" panose="020B0604020202020204" pitchFamily="34" charset="0"/>
              </a:rPr>
              <a:t> of sequential learning</a:t>
            </a:r>
          </a:p>
          <a:p>
            <a:pPr marL="701231"/>
            <a:r>
              <a:rPr lang="en-US" dirty="0">
                <a:latin typeface="Arial" panose="020B0604020202020204" pitchFamily="34" charset="0"/>
                <a:ea typeface="Calibri" panose="020F0502020204030204" pitchFamily="34" charset="0"/>
                <a:cs typeface="Arial" panose="020B0604020202020204" pitchFamily="34" charset="0"/>
              </a:rPr>
              <a:t>Come, Grow, Serve, Go</a:t>
            </a:r>
          </a:p>
          <a:p>
            <a:pPr marL="759666" lvl="1" indent="-292179">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Includes </a:t>
            </a:r>
            <a:r>
              <a:rPr lang="en-US" b="1" dirty="0">
                <a:latin typeface="Arial" panose="020B0604020202020204" pitchFamily="34" charset="0"/>
                <a:ea typeface="Calibri" panose="020F0502020204030204" pitchFamily="34" charset="0"/>
                <a:cs typeface="Arial" panose="020B0604020202020204" pitchFamily="34" charset="0"/>
              </a:rPr>
              <a:t>all of the ingredients</a:t>
            </a:r>
            <a:r>
              <a:rPr lang="en-US" dirty="0">
                <a:latin typeface="Arial" panose="020B0604020202020204" pitchFamily="34" charset="0"/>
                <a:ea typeface="Calibri" panose="020F0502020204030204" pitchFamily="34" charset="0"/>
                <a:cs typeface="Arial" panose="020B0604020202020204" pitchFamily="34" charset="0"/>
              </a:rPr>
              <a:t> of a disciple </a:t>
            </a:r>
          </a:p>
          <a:p>
            <a:pPr marL="739775" lvl="1"/>
            <a:r>
              <a:rPr lang="en-US" dirty="0">
                <a:latin typeface="Arial" panose="020B0604020202020204" pitchFamily="34" charset="0"/>
                <a:ea typeface="Calibri" panose="020F0502020204030204" pitchFamily="34" charset="0"/>
                <a:cs typeface="Arial" panose="020B0604020202020204" pitchFamily="34" charset="0"/>
              </a:rPr>
              <a:t>(“obey everything I have commanded you”)</a:t>
            </a:r>
          </a:p>
          <a:p>
            <a:pPr marL="759666"/>
            <a:r>
              <a:rPr lang="en-US" dirty="0">
                <a:latin typeface="Arial" panose="020B0604020202020204" pitchFamily="34" charset="0"/>
                <a:ea typeface="Calibri" panose="020F0502020204030204" pitchFamily="34" charset="0"/>
                <a:cs typeface="Arial" panose="020B0604020202020204" pitchFamily="34" charset="0"/>
              </a:rPr>
              <a:t>Worship, Fellowship, God’s Word, Prayer, Service, Outreach</a:t>
            </a:r>
          </a:p>
          <a:p>
            <a:pPr marL="516247" indent="-285750">
              <a:buFont typeface="Courier New" panose="02070309020205020404" pitchFamily="49" charset="0"/>
              <a:buChar char="o"/>
            </a:pPr>
            <a:r>
              <a:rPr lang="en-US" b="1" dirty="0">
                <a:latin typeface="Arial" panose="020B0604020202020204" pitchFamily="34" charset="0"/>
                <a:ea typeface="Calibri" panose="020F0502020204030204" pitchFamily="34" charset="0"/>
                <a:cs typeface="Arial" panose="020B0604020202020204" pitchFamily="34" charset="0"/>
              </a:rPr>
              <a:t>Foundations Leader Training Guide</a:t>
            </a: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God is the teacher</a:t>
            </a:r>
          </a:p>
          <a:p>
            <a:pPr marL="516247" indent="-285750">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We </a:t>
            </a:r>
            <a:r>
              <a:rPr lang="en-US" b="1" dirty="0">
                <a:latin typeface="Arial" panose="020B0604020202020204" pitchFamily="34" charset="0"/>
                <a:ea typeface="Calibri" panose="020F0502020204030204" pitchFamily="34" charset="0"/>
                <a:cs typeface="Arial" panose="020B0604020202020204" pitchFamily="34" charset="0"/>
              </a:rPr>
              <a:t>facilitate </a:t>
            </a:r>
            <a:r>
              <a:rPr lang="en-US" dirty="0">
                <a:latin typeface="Arial" panose="020B0604020202020204" pitchFamily="34" charset="0"/>
                <a:ea typeface="Calibri" panose="020F0502020204030204" pitchFamily="34" charset="0"/>
                <a:cs typeface="Arial" panose="020B0604020202020204" pitchFamily="34" charset="0"/>
              </a:rPr>
              <a:t>discussion by asking questions, we </a:t>
            </a:r>
            <a:r>
              <a:rPr lang="en-US" b="1" dirty="0">
                <a:latin typeface="Arial" panose="020B0604020202020204" pitchFamily="34" charset="0"/>
                <a:ea typeface="Calibri" panose="020F0502020204030204" pitchFamily="34" charset="0"/>
                <a:cs typeface="Arial" panose="020B0604020202020204" pitchFamily="34" charset="0"/>
              </a:rPr>
              <a:t>don’t lecture</a:t>
            </a:r>
            <a:r>
              <a:rPr lang="en-US" dirty="0">
                <a:latin typeface="Arial" panose="020B0604020202020204" pitchFamily="34" charset="0"/>
                <a:ea typeface="Calibri" panose="020F0502020204030204" pitchFamily="34" charset="0"/>
                <a:cs typeface="Arial" panose="020B0604020202020204" pitchFamily="34" charset="0"/>
              </a:rPr>
              <a:t>.</a:t>
            </a:r>
          </a:p>
          <a:p>
            <a:pPr marL="516247" indent="-285750">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We help people </a:t>
            </a:r>
            <a:r>
              <a:rPr lang="en-US" b="1" dirty="0">
                <a:latin typeface="Arial" panose="020B0604020202020204" pitchFamily="34" charset="0"/>
                <a:ea typeface="Calibri" panose="020F0502020204030204" pitchFamily="34" charset="0"/>
                <a:cs typeface="Arial" panose="020B0604020202020204" pitchFamily="34" charset="0"/>
              </a:rPr>
              <a:t>self-discover</a:t>
            </a:r>
            <a:r>
              <a:rPr lang="en-US" dirty="0">
                <a:latin typeface="Arial" panose="020B0604020202020204" pitchFamily="34" charset="0"/>
                <a:ea typeface="Calibri" panose="020F0502020204030204" pitchFamily="34" charset="0"/>
                <a:cs typeface="Arial" panose="020B0604020202020204" pitchFamily="34" charset="0"/>
              </a:rPr>
              <a:t> and </a:t>
            </a:r>
            <a:r>
              <a:rPr lang="en-US" b="1" dirty="0">
                <a:latin typeface="Arial" panose="020B0604020202020204" pitchFamily="34" charset="0"/>
                <a:ea typeface="Calibri" panose="020F0502020204030204" pitchFamily="34" charset="0"/>
                <a:cs typeface="Arial" panose="020B0604020202020204" pitchFamily="34" charset="0"/>
              </a:rPr>
              <a:t>apply</a:t>
            </a:r>
            <a:r>
              <a:rPr lang="en-US" dirty="0">
                <a:latin typeface="Arial" panose="020B0604020202020204" pitchFamily="34" charset="0"/>
                <a:ea typeface="Calibri" panose="020F0502020204030204" pitchFamily="34" charset="0"/>
                <a:cs typeface="Arial" panose="020B0604020202020204" pitchFamily="34" charset="0"/>
              </a:rPr>
              <a:t> God’s Word to their lives</a:t>
            </a:r>
          </a:p>
          <a:p>
            <a:endParaRPr lang="en-US" altLang="en-US" dirty="0"/>
          </a:p>
        </p:txBody>
      </p:sp>
      <p:sp>
        <p:nvSpPr>
          <p:cNvPr id="4" name="Slide Number Placeholder 3">
            <a:extLst>
              <a:ext uri="{FF2B5EF4-FFF2-40B4-BE49-F238E27FC236}">
                <a16:creationId xmlns:a16="http://schemas.microsoft.com/office/drawing/2014/main" id="{C62A0482-D92E-4D39-9508-D79F41E723D0}"/>
              </a:ext>
            </a:extLst>
          </p:cNvPr>
          <p:cNvSpPr>
            <a:spLocks noGrp="1"/>
          </p:cNvSpPr>
          <p:nvPr>
            <p:ph type="sldNum" sz="quarter" idx="5"/>
          </p:nvPr>
        </p:nvSpPr>
        <p:spPr>
          <a:xfrm>
            <a:off x="3801586" y="8656074"/>
            <a:ext cx="3056414" cy="467071"/>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644A76-BDF8-4AA5-9129-3B203D0D6F0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514350" marR="0" lvl="0" indent="-285750">
              <a:lnSpc>
                <a:spcPct val="115000"/>
              </a:lnSpc>
              <a:spcBef>
                <a:spcPts val="0"/>
              </a:spcBef>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This is a real example of the Foundations Ministry in a church after 6 years</a:t>
            </a:r>
          </a:p>
          <a:p>
            <a:pPr marL="514350" marR="0" lvl="0" indent="-285750">
              <a:lnSpc>
                <a:spcPct val="115000"/>
              </a:lnSpc>
              <a:spcBef>
                <a:spcPts val="0"/>
              </a:spcBef>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There were currently 17 Foundations Groups </a:t>
            </a:r>
          </a:p>
          <a:p>
            <a:pPr marL="971550" marR="0" lvl="1" indent="-285750">
              <a:lnSpc>
                <a:spcPct val="115000"/>
              </a:lnSpc>
              <a:spcBef>
                <a:spcPts val="0"/>
              </a:spcBef>
              <a:buFont typeface="Arial" panose="020B0604020202020204" pitchFamily="34" charset="0"/>
              <a:buChar char="•"/>
            </a:pPr>
            <a:r>
              <a:rPr lang="en-US" sz="1600" dirty="0">
                <a:effectLst/>
                <a:latin typeface="Arial" panose="020B0604020202020204" pitchFamily="34" charset="0"/>
                <a:cs typeface="Arial" panose="020B0604020202020204" pitchFamily="34" charset="0"/>
              </a:rPr>
              <a:t>with 173 people in Foundations Groups</a:t>
            </a:r>
          </a:p>
          <a:p>
            <a:pPr marL="514350" marR="0" lvl="0" indent="-285750">
              <a:lnSpc>
                <a:spcPct val="115000"/>
              </a:lnSpc>
              <a:spcBef>
                <a:spcPts val="0"/>
              </a:spcBef>
              <a:buFont typeface="Arial" panose="020B0604020202020204" pitchFamily="34" charset="0"/>
              <a:buChar char="•"/>
            </a:pPr>
            <a:r>
              <a:rPr lang="en-US" sz="1600" dirty="0">
                <a:effectLst/>
                <a:latin typeface="Arial" panose="020B0604020202020204" pitchFamily="34" charset="0"/>
                <a:cs typeface="Arial" panose="020B0604020202020204" pitchFamily="34" charset="0"/>
              </a:rPr>
              <a:t>Over 260 people had been discipled in Foundations Groups </a:t>
            </a:r>
          </a:p>
          <a:p>
            <a:pPr marL="971550" marR="0" lvl="1" indent="-285750">
              <a:lnSpc>
                <a:spcPct val="115000"/>
              </a:lnSpc>
              <a:spcBef>
                <a:spcPts val="0"/>
              </a:spcBef>
              <a:buFont typeface="Arial" panose="020B0604020202020204" pitchFamily="34" charset="0"/>
              <a:buChar char="•"/>
            </a:pPr>
            <a:r>
              <a:rPr lang="en-US" sz="1600" dirty="0">
                <a:effectLst/>
                <a:latin typeface="Arial" panose="020B0604020202020204" pitchFamily="34" charset="0"/>
                <a:cs typeface="Arial" panose="020B0604020202020204" pitchFamily="34" charset="0"/>
              </a:rPr>
              <a:t>with most of the disciples becoming involved in the church ministries</a:t>
            </a:r>
          </a:p>
          <a:p>
            <a:pPr marL="514350" marR="0" lvl="0" indent="-285750">
              <a:lnSpc>
                <a:spcPct val="115000"/>
              </a:lnSpc>
              <a:spcBef>
                <a:spcPts val="0"/>
              </a:spcBef>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There were 31 Foundations leaders and 20 apprentices in the Foundations Leader Team</a:t>
            </a:r>
          </a:p>
          <a:p>
            <a:pPr marL="514350" marR="0" lvl="0" indent="-285750">
              <a:lnSpc>
                <a:spcPct val="115000"/>
              </a:lnSpc>
              <a:spcBef>
                <a:spcPts val="0"/>
              </a:spcBef>
              <a:buFont typeface="Arial" panose="020B0604020202020204" pitchFamily="34" charset="0"/>
              <a:buChar char="•"/>
            </a:pPr>
            <a:r>
              <a:rPr lang="en-US" sz="1600" dirty="0">
                <a:effectLst/>
                <a:latin typeface="Arial" panose="020B0604020202020204" pitchFamily="34" charset="0"/>
                <a:cs typeface="Arial" panose="020B0604020202020204" pitchFamily="34" charset="0"/>
              </a:rPr>
              <a:t>Multiplication by apprenticeship is occurring and the church is growing</a:t>
            </a:r>
          </a:p>
          <a:p>
            <a:pPr marL="971550" marR="0" lvl="1" indent="-285750">
              <a:lnSpc>
                <a:spcPct val="115000"/>
              </a:lnSpc>
              <a:spcBef>
                <a:spcPts val="0"/>
              </a:spcBef>
              <a:buFont typeface="Arial" panose="020B0604020202020204" pitchFamily="34" charset="0"/>
              <a:buChar char="•"/>
            </a:pPr>
            <a:endParaRPr lang="en-US" sz="160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23237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203726-D51E-4B45-ABF4-EE7973E2E73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000000"/>
                </a:solidFill>
              </a:rPr>
              <a:t>B. Continuing Growth as a Disciple</a:t>
            </a:r>
            <a:endParaRPr lang="en-US" sz="1600" b="1" dirty="0">
              <a:solidFill>
                <a:schemeClr val="tx1"/>
              </a:solidFill>
              <a:effectLst/>
              <a:latin typeface="Arial" charset="0"/>
              <a:ea typeface="+mn-ea"/>
              <a:cs typeface="+mn-cs"/>
            </a:endParaRPr>
          </a:p>
          <a:p>
            <a:pPr marL="285750" indent="-285750">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Choose a subject that you think is most needed to help your Foundations leaders grow.</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US" dirty="0">
                <a:solidFill>
                  <a:srgbClr val="000000"/>
                </a:solidFill>
                <a:effectLst/>
              </a:rPr>
              <a:t>Continued growth in all of the ingredients of discipleship                     (Worship, fellowship, God’s Word, prayer, service, outreach)</a:t>
            </a:r>
            <a:endParaRPr lang="en-US" dirty="0">
              <a:effectLst/>
            </a:endParaRPr>
          </a:p>
          <a:p>
            <a:pPr marL="342900" lvl="0" indent="-342900">
              <a:buFont typeface="+mj-lt"/>
              <a:buAutoNum type="arabicPeriod"/>
            </a:pPr>
            <a:r>
              <a:rPr lang="en-US" dirty="0">
                <a:solidFill>
                  <a:srgbClr val="000000"/>
                </a:solidFill>
                <a:effectLst/>
              </a:rPr>
              <a:t>Study a book of the Bible together </a:t>
            </a:r>
            <a:endParaRPr lang="en-US" sz="1600" kern="1200" baseline="0" dirty="0">
              <a:solidFill>
                <a:schemeClr val="tx1"/>
              </a:solidFill>
              <a:effectLst/>
              <a:latin typeface="Arial" charset="0"/>
              <a:ea typeface="+mn-ea"/>
              <a:cs typeface="+mn-cs"/>
            </a:endParaRPr>
          </a:p>
          <a:p>
            <a:pPr marL="342900" lvl="0" indent="-342900">
              <a:buFont typeface="+mj-lt"/>
              <a:buAutoNum type="arabicPeriod"/>
            </a:pPr>
            <a:r>
              <a:rPr lang="en-US" sz="1600" kern="1200" baseline="0" dirty="0">
                <a:solidFill>
                  <a:schemeClr val="tx1"/>
                </a:solidFill>
                <a:effectLst/>
                <a:latin typeface="Arial" charset="0"/>
                <a:ea typeface="+mn-ea"/>
                <a:cs typeface="+mn-cs"/>
              </a:rPr>
              <a:t>Hold each other accountable to apply God’s Word to your lives to become more like Jesus</a:t>
            </a:r>
            <a:endParaRPr lang="en-US" dirty="0">
              <a:effectLst/>
            </a:endParaRPr>
          </a:p>
          <a:p>
            <a:pPr marL="342900" lvl="0" indent="-342900">
              <a:buFont typeface="+mj-lt"/>
              <a:buAutoNum type="arabicPeriod"/>
            </a:pPr>
            <a:r>
              <a:rPr lang="en-US" dirty="0">
                <a:solidFill>
                  <a:srgbClr val="000000"/>
                </a:solidFill>
                <a:effectLst/>
              </a:rPr>
              <a:t>Teach some of the material in this workshop and other workshops such as:</a:t>
            </a:r>
            <a:endParaRPr lang="en-US" dirty="0">
              <a:effectLst/>
            </a:endParaRPr>
          </a:p>
          <a:p>
            <a:pPr marL="742950" lvl="1" indent="-285750">
              <a:buFont typeface="+mj-lt"/>
              <a:buAutoNum type="alphaLcPeriod"/>
            </a:pPr>
            <a:r>
              <a:rPr lang="en-US" dirty="0">
                <a:solidFill>
                  <a:srgbClr val="000000"/>
                </a:solidFill>
                <a:effectLst/>
              </a:rPr>
              <a:t>Prayer</a:t>
            </a:r>
            <a:endParaRPr lang="en-US" dirty="0">
              <a:effectLst/>
            </a:endParaRPr>
          </a:p>
          <a:p>
            <a:pPr marL="742950" lvl="1" indent="-285750">
              <a:buFont typeface="+mj-lt"/>
              <a:buAutoNum type="alphaLcPeriod"/>
            </a:pPr>
            <a:r>
              <a:rPr lang="en-US" dirty="0">
                <a:solidFill>
                  <a:srgbClr val="000000"/>
                </a:solidFill>
                <a:effectLst/>
              </a:rPr>
              <a:t>Leading a balanced Christian life</a:t>
            </a:r>
            <a:endParaRPr lang="en-US" dirty="0">
              <a:effectLst/>
            </a:endParaRPr>
          </a:p>
          <a:p>
            <a:pPr marL="742950" lvl="1" indent="-285750">
              <a:buFont typeface="+mj-lt"/>
              <a:buAutoNum type="alphaLcPeriod"/>
            </a:pPr>
            <a:r>
              <a:rPr lang="en-US" dirty="0">
                <a:solidFill>
                  <a:srgbClr val="000000"/>
                </a:solidFill>
                <a:effectLst/>
              </a:rPr>
              <a:t>Setting goals for personal development</a:t>
            </a:r>
            <a:endParaRPr lang="en-US" dirty="0">
              <a:effectLst/>
            </a:endParaRPr>
          </a:p>
          <a:p>
            <a:pPr marL="742950" lvl="1" indent="-285750">
              <a:buFont typeface="+mj-lt"/>
              <a:buAutoNum type="alphaLcPeriod"/>
            </a:pPr>
            <a:r>
              <a:rPr lang="en-US" dirty="0">
                <a:solidFill>
                  <a:srgbClr val="000000"/>
                </a:solidFill>
                <a:effectLst/>
              </a:rPr>
              <a:t>Having an accountability partner</a:t>
            </a:r>
            <a:endParaRPr lang="en-US" dirty="0">
              <a:effectLst/>
            </a:endParaRPr>
          </a:p>
          <a:p>
            <a:pPr eaLnBrk="1" hangingPunct="1"/>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203726-D51E-4B45-ABF4-EE7973E2E73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955" name="Rectangle 2"/>
          <p:cNvSpPr>
            <a:spLocks noGrp="1" noRot="1" noChangeAspect="1" noChangeArrowheads="1" noTextEdit="1"/>
          </p:cNvSpPr>
          <p:nvPr>
            <p:ph type="sldImg"/>
          </p:nvPr>
        </p:nvSpPr>
        <p:spPr>
          <a:xfrm>
            <a:off x="1803400" y="0"/>
            <a:ext cx="3683000" cy="2762250"/>
          </a:xfrm>
          <a:ln/>
        </p:spPr>
      </p:sp>
      <p:sp>
        <p:nvSpPr>
          <p:cNvPr id="125956" name="Rectangle 3"/>
          <p:cNvSpPr>
            <a:spLocks noGrp="1" noChangeArrowheads="1"/>
          </p:cNvSpPr>
          <p:nvPr>
            <p:ph type="body" idx="1"/>
          </p:nvPr>
        </p:nvSpPr>
        <p:spPr>
          <a:xfrm>
            <a:off x="111210" y="3025819"/>
            <a:ext cx="6746789" cy="56593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C. Ongoing Leader Training</a:t>
            </a:r>
            <a:endParaRPr lang="en-US" dirty="0"/>
          </a:p>
          <a:p>
            <a:pPr marL="285750"/>
            <a:r>
              <a:rPr lang="en-US" dirty="0">
                <a:solidFill>
                  <a:srgbClr val="000000"/>
                </a:solidFill>
                <a:effectLst/>
              </a:rPr>
              <a:t>Choose a topic that you think is most needed to help your </a:t>
            </a:r>
            <a:r>
              <a:rPr lang="en-US" dirty="0">
                <a:solidFill>
                  <a:srgbClr val="000000"/>
                </a:solidFill>
                <a:effectLst/>
                <a:cs typeface="Arial" panose="020B0604020202020204" pitchFamily="34" charset="0"/>
              </a:rPr>
              <a:t>Foundations leaders </a:t>
            </a:r>
            <a:r>
              <a:rPr lang="en-US" dirty="0">
                <a:solidFill>
                  <a:srgbClr val="000000"/>
                </a:solidFill>
                <a:effectLst/>
              </a:rPr>
              <a:t>be better leaders.</a:t>
            </a:r>
            <a:endParaRPr lang="en-US" dirty="0">
              <a:effectLst/>
            </a:endParaRPr>
          </a:p>
          <a:p>
            <a:pPr marL="342900" lvl="0" indent="-342900">
              <a:buFont typeface="+mj-lt"/>
              <a:buAutoNum type="arabicPeriod"/>
            </a:pPr>
            <a:r>
              <a:rPr lang="en-US" dirty="0">
                <a:solidFill>
                  <a:srgbClr val="000000"/>
                </a:solidFill>
                <a:effectLst/>
              </a:rPr>
              <a:t>Have the leaders share any problems they are having in their Foundations Group</a:t>
            </a:r>
            <a:endParaRPr lang="en-US" dirty="0">
              <a:effectLst/>
            </a:endParaRPr>
          </a:p>
          <a:p>
            <a:pPr marL="800100" marR="0" lvl="1" indent="-342900">
              <a:lnSpc>
                <a:spcPct val="115000"/>
              </a:lnSpc>
              <a:spcBef>
                <a:spcPts val="0"/>
              </a:spcBef>
              <a:buFont typeface="+mj-lt"/>
              <a:buAutoNum type="alphaLcPeriod"/>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Have the group brainstorm solutions to the problems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US" dirty="0">
                <a:solidFill>
                  <a:srgbClr val="000000"/>
                </a:solidFill>
                <a:effectLst/>
              </a:rPr>
              <a:t>Teach some of the material in this workshop and other workshops </a:t>
            </a:r>
            <a:endParaRPr lang="en-US" dirty="0">
              <a:effectLst/>
            </a:endParaRPr>
          </a:p>
          <a:p>
            <a:pPr marL="342900" lvl="0" indent="-342900">
              <a:buFont typeface="+mj-lt"/>
              <a:buAutoNum type="arabicPeriod"/>
            </a:pPr>
            <a:r>
              <a:rPr lang="en-US" dirty="0">
                <a:solidFill>
                  <a:srgbClr val="000000"/>
                </a:solidFill>
                <a:effectLst/>
              </a:rPr>
              <a:t>Teach some of the “Other Discipleship Resources” from foundationsglobal.com</a:t>
            </a:r>
            <a:endParaRPr lang="en-US" dirty="0">
              <a:solidFill>
                <a:schemeClr val="tx1"/>
              </a:solidFill>
              <a:effectLst/>
            </a:endParaRPr>
          </a:p>
          <a:p>
            <a:pPr marL="342900" lvl="0" indent="-342900">
              <a:buFont typeface="+mj-lt"/>
              <a:buAutoNum type="arabicPeriod"/>
            </a:pPr>
            <a:r>
              <a:rPr lang="en-US" dirty="0">
                <a:solidFill>
                  <a:srgbClr val="000000"/>
                </a:solidFill>
                <a:effectLst/>
                <a:latin typeface="Arial" panose="020B0604020202020204" pitchFamily="34" charset="0"/>
                <a:ea typeface="Calibri" panose="020F0502020204030204" pitchFamily="34" charset="0"/>
              </a:rPr>
              <a:t>Review topics from the “Foundations Leader Training Guide”</a:t>
            </a:r>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ts val="0"/>
              </a:spcBef>
              <a:buClrTx/>
              <a:buSzTx/>
              <a:buFontTx/>
              <a:buNone/>
              <a:tabLst/>
              <a:defRPr/>
            </a:pPr>
            <a:r>
              <a:rPr lang="en-US" sz="1600" b="1" dirty="0">
                <a:latin typeface="Arial" panose="020B0604020202020204" pitchFamily="34" charset="0"/>
                <a:ea typeface="Calibri" panose="020F0502020204030204" pitchFamily="34" charset="0"/>
                <a:cs typeface="Arial" panose="020B0604020202020204" pitchFamily="34" charset="0"/>
              </a:rPr>
              <a:t>Foundations Leader Training Guide Topics</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How to lead Foundations Groups</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Make sure everyone is using the Foundations Meeting Checklist</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Provide deeper training in elements of the Foundations Essentials</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Review the teaching on the Great Commission</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Study the cost of discipleship and the benefits of discipleship</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Review the Spiritual Growth Plan </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Review the apprenticeship process</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Teach the power of multiplication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7446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r>
              <a:rPr lang="en-US" b="1" dirty="0"/>
              <a:t>In your groups </a:t>
            </a:r>
          </a:p>
          <a:p>
            <a:pPr marL="457200" indent="-457200">
              <a:buFont typeface="Arial" panose="020B0604020202020204" pitchFamily="34" charset="0"/>
              <a:buChar char="•"/>
            </a:pPr>
            <a:r>
              <a:rPr lang="en-US" b="0" dirty="0"/>
              <a:t>Discuss the Foundations Leader Team</a:t>
            </a:r>
          </a:p>
          <a:p>
            <a:pPr marL="914400" lvl="1" indent="-457200">
              <a:buFont typeface="Arial" panose="020B0604020202020204" pitchFamily="34" charset="0"/>
              <a:buChar char="•"/>
            </a:pPr>
            <a:r>
              <a:rPr lang="en-US" b="0" dirty="0"/>
              <a:t>Vision</a:t>
            </a:r>
          </a:p>
          <a:p>
            <a:pPr marL="914400" lvl="1" indent="-457200">
              <a:buFont typeface="Arial" panose="020B0604020202020204" pitchFamily="34" charset="0"/>
              <a:buChar char="•"/>
            </a:pPr>
            <a:r>
              <a:rPr lang="en-US" b="0" dirty="0"/>
              <a:t>Continuing Growth as a Disciple</a:t>
            </a:r>
          </a:p>
          <a:p>
            <a:pPr marL="914400" lvl="1" indent="-457200">
              <a:buFont typeface="Arial" panose="020B0604020202020204" pitchFamily="34" charset="0"/>
              <a:buChar char="•"/>
            </a:pPr>
            <a:r>
              <a:rPr lang="en-US" b="0" dirty="0"/>
              <a:t>Ongoing Training</a:t>
            </a:r>
          </a:p>
          <a:p>
            <a:pPr marL="457200" lvl="0" indent="-457200">
              <a:buFont typeface="Arial" panose="020B0604020202020204" pitchFamily="34" charset="0"/>
              <a:buChar char="•"/>
            </a:pPr>
            <a:r>
              <a:rPr lang="en-US" b="0" dirty="0"/>
              <a:t>How will training leaders help the pastor?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comments or questions do you have?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68790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algn="ctr"/>
            <a:r>
              <a:rPr lang="en-US" b="1" kern="0" dirty="0">
                <a:latin typeface="Arial"/>
                <a:ea typeface="+mj-ea"/>
                <a:cs typeface="+mj-cs"/>
              </a:rPr>
              <a:t>How to Evaluate Your Church Ministries </a:t>
            </a:r>
            <a:br>
              <a:rPr lang="en-US" b="1" kern="0" dirty="0">
                <a:latin typeface="Arial"/>
                <a:ea typeface="+mj-ea"/>
                <a:cs typeface="+mj-cs"/>
              </a:rPr>
            </a:br>
            <a:r>
              <a:rPr lang="en-US" b="1" kern="0">
                <a:latin typeface="Arial"/>
                <a:ea typeface="+mj-ea"/>
                <a:cs typeface="+mj-cs"/>
              </a:rPr>
              <a:t>Lesson 3</a:t>
            </a:r>
            <a:endParaRPr lang="en-US" b="1" kern="0" dirty="0">
              <a:latin typeface="Arial"/>
              <a:ea typeface="+mj-ea"/>
              <a:cs typeface="+mj-cs"/>
            </a:endParaRPr>
          </a:p>
          <a:p>
            <a:pPr marL="0" indent="0">
              <a:buNone/>
            </a:pPr>
            <a:r>
              <a:rPr lang="en-US" b="1" dirty="0"/>
              <a:t>I. Introduction</a:t>
            </a:r>
            <a:endParaRPr lang="en-US" dirty="0"/>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It is the responsibility of the pastor to make sure that discipleship affects every area of the church. </a:t>
            </a:r>
            <a:endParaRPr lang="en-US" dirty="0"/>
          </a:p>
          <a:p>
            <a:pPr marL="285750" indent="-285750">
              <a:buFont typeface="Arial" panose="020B0604020202020204" pitchFamily="34" charset="0"/>
              <a:buChar char="•"/>
            </a:pPr>
            <a:r>
              <a:rPr lang="en-US" dirty="0"/>
              <a:t>You will now evaluate your ministries to make sure they are essential to the mission of your church</a:t>
            </a:r>
          </a:p>
          <a:p>
            <a:pPr marL="742950" lvl="1" indent="-285750">
              <a:buFont typeface="Arial" panose="020B0604020202020204" pitchFamily="34" charset="0"/>
              <a:buChar char="•"/>
            </a:pPr>
            <a:r>
              <a:rPr lang="en-US" dirty="0"/>
              <a:t>To make multiplying disciples </a:t>
            </a:r>
          </a:p>
          <a:p>
            <a:pPr marL="285750" indent="-285750">
              <a:buFont typeface="Arial" panose="020B0604020202020204" pitchFamily="34" charset="0"/>
              <a:buChar char="•"/>
            </a:pPr>
            <a:r>
              <a:rPr lang="en-US" dirty="0"/>
              <a:t>You will probably discover ministries that need to be</a:t>
            </a:r>
          </a:p>
          <a:p>
            <a:pPr marL="742950" lvl="1" indent="-285750">
              <a:buFont typeface="Arial" panose="020B0604020202020204" pitchFamily="34" charset="0"/>
              <a:buChar char="•"/>
            </a:pPr>
            <a:r>
              <a:rPr lang="en-US" dirty="0"/>
              <a:t>Eliminated </a:t>
            </a:r>
          </a:p>
          <a:p>
            <a:pPr marL="742950" lvl="1" indent="-285750">
              <a:buFont typeface="Arial" panose="020B0604020202020204" pitchFamily="34" charset="0"/>
              <a:buChar char="•"/>
            </a:pPr>
            <a:r>
              <a:rPr lang="en-US" dirty="0"/>
              <a:t>Changed</a:t>
            </a:r>
          </a:p>
          <a:p>
            <a:pPr marL="742950" lvl="1" indent="-285750">
              <a:buFont typeface="Arial" panose="020B0604020202020204" pitchFamily="34" charset="0"/>
              <a:buChar char="•"/>
            </a:pPr>
            <a:r>
              <a:rPr lang="en-US" dirty="0"/>
              <a:t>And Added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0916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4" y="3163331"/>
            <a:ext cx="6759145" cy="5659394"/>
          </a:xfrm>
        </p:spPr>
        <p:txBody>
          <a:bodyPr/>
          <a:lstStyle/>
          <a:p>
            <a:r>
              <a:rPr lang="en-US" b="1" dirty="0"/>
              <a:t>II. Why Evaluating Ministries is Necessary</a:t>
            </a:r>
            <a:endParaRPr lang="en-US" dirty="0"/>
          </a:p>
          <a:p>
            <a:pPr marL="285750" marR="0"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training pastors around the world to have a disciplemaking church, </a:t>
            </a:r>
          </a:p>
          <a:p>
            <a:pPr marL="742950" marR="0" lvl="1"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pastors have shared that</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it is </a:t>
            </a:r>
            <a:r>
              <a:rPr lang="en-US"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very difficult</a:t>
            </a:r>
            <a:r>
              <a:rPr lang="en-US" sz="1600" b="1" u="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to get people involved in making multiplying disciples</a:t>
            </a:r>
          </a:p>
          <a:p>
            <a:pPr marL="742950" marR="0" lvl="1" indent="-285750">
              <a:lnSpc>
                <a:spcPct val="115000"/>
              </a:lnSpc>
              <a:spcBef>
                <a:spcPts val="0"/>
              </a:spcBef>
              <a:buFont typeface="Arial" panose="020B0604020202020204" pitchFamily="34" charset="0"/>
              <a:buChar cha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because of all of the other ministries they are involved in.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1363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Rot="1" noChangeAspect="1" noChangeArrowheads="1" noTextEdit="1"/>
          </p:cNvSpPr>
          <p:nvPr>
            <p:ph type="sldImg"/>
          </p:nvPr>
        </p:nvSpPr>
        <p:spPr>
          <a:xfrm>
            <a:off x="1600200" y="149225"/>
            <a:ext cx="3657600" cy="2743200"/>
          </a:xfrm>
          <a:prstGeom prst="rect">
            <a:avLst/>
          </a:prstGeom>
          <a:ln/>
        </p:spPr>
      </p:sp>
      <p:sp>
        <p:nvSpPr>
          <p:cNvPr id="131076" name="Rectangle 3"/>
          <p:cNvSpPr>
            <a:spLocks noGrp="1" noChangeArrowheads="1"/>
          </p:cNvSpPr>
          <p:nvPr>
            <p:ph type="body" idx="1"/>
          </p:nvPr>
        </p:nvSpPr>
        <p:spPr>
          <a:xfrm>
            <a:off x="395415" y="3188043"/>
            <a:ext cx="6190735" cy="52701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None/>
            </a:pPr>
            <a:r>
              <a:rPr lang="en-US" b="1" dirty="0"/>
              <a:t>Jesus’ Plan</a:t>
            </a:r>
          </a:p>
          <a:p>
            <a:pPr algn="ctr">
              <a:buNone/>
            </a:pPr>
            <a:r>
              <a:rPr lang="en-US" b="1" dirty="0"/>
              <a:t>“Multiplying Disciples”</a:t>
            </a:r>
          </a:p>
          <a:p>
            <a:pPr marL="342900" lvl="0" indent="-342900" eaLnBrk="0" fontAlgn="base" hangingPunct="0">
              <a:buFont typeface="Symbol" panose="05050102010706020507" pitchFamily="18" charset="2"/>
              <a:buChar char=""/>
            </a:pPr>
            <a:r>
              <a:rPr lang="en-US" kern="1200" dirty="0">
                <a:solidFill>
                  <a:srgbClr val="000000"/>
                </a:solidFill>
                <a:effectLst/>
                <a:ea typeface="Calibri" panose="020F0502020204030204" pitchFamily="34" charset="0"/>
                <a:cs typeface="Arial" panose="020B0604020202020204" pitchFamily="34" charset="0"/>
              </a:rPr>
              <a:t>Jesus trained 12 disciples for 3 years to make multiplying disciples just as He did </a:t>
            </a:r>
            <a:endParaRPr lang="en-US" dirty="0">
              <a:effectLst/>
            </a:endParaRPr>
          </a:p>
          <a:p>
            <a:pPr marL="685800" lvl="0" indent="-228600" eaLnBrk="0" fontAlgn="base" hangingPunct="0">
              <a:buFont typeface="Courier New" panose="02070309020205020404" pitchFamily="49" charset="0"/>
              <a:buChar char="o"/>
            </a:pPr>
            <a:r>
              <a:rPr lang="en-US" kern="1200" dirty="0">
                <a:solidFill>
                  <a:srgbClr val="000000"/>
                </a:solidFill>
                <a:effectLst/>
                <a:ea typeface="Calibri" panose="020F0502020204030204" pitchFamily="34" charset="0"/>
                <a:cs typeface="Arial" panose="020B0604020202020204" pitchFamily="34" charset="0"/>
              </a:rPr>
              <a:t>and reach all nations</a:t>
            </a:r>
            <a:endParaRPr lang="en-US" dirty="0">
              <a:effectLst/>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Paul is an example of obeying the Great Commission </a:t>
            </a:r>
          </a:p>
          <a:p>
            <a:pPr marL="342900" marR="0" lvl="0" indent="-342900">
              <a:spcBef>
                <a:spcPts val="0"/>
              </a:spcBef>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as he trained Timothy </a:t>
            </a:r>
          </a:p>
          <a:p>
            <a:pPr marL="342900" marR="0" lvl="0" indent="-342900">
              <a:spcBef>
                <a:spcPts val="0"/>
              </a:spcBef>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to train faithful men </a:t>
            </a:r>
          </a:p>
          <a:p>
            <a:pPr marL="342900" marR="0" lvl="0" indent="-342900">
              <a:spcBef>
                <a:spcPts val="0"/>
              </a:spcBef>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who would teach others also </a:t>
            </a:r>
          </a:p>
          <a:p>
            <a:pPr marL="342900" marR="0" lvl="0" indent="-342900">
              <a:spcBef>
                <a:spcPts val="0"/>
              </a:spcBef>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and finish the Great Commission.</a:t>
            </a:r>
          </a:p>
          <a:p>
            <a:pPr eaLnBrk="1" hangingPunct="1"/>
            <a:endParaRPr lang="en-US" altLang="en-US" dirty="0"/>
          </a:p>
        </p:txBody>
      </p:sp>
      <p:sp>
        <p:nvSpPr>
          <p:cNvPr id="4" name="Rectangle 7">
            <a:extLst>
              <a:ext uri="{FF2B5EF4-FFF2-40B4-BE49-F238E27FC236}">
                <a16:creationId xmlns:a16="http://schemas.microsoft.com/office/drawing/2014/main" id="{4E1698F4-4BCB-41B6-A862-C20A5124DCEC}"/>
              </a:ext>
            </a:extLst>
          </p:cNvPr>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A75720-E3F3-48DB-A05D-7D08F635DA11}"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4" y="3163331"/>
            <a:ext cx="6759145" cy="5659394"/>
          </a:xfrm>
        </p:spPr>
        <p:txBody>
          <a:bodyPr/>
          <a:lstStyle/>
          <a:p>
            <a:pPr marL="0" marR="0" lvl="0" indent="0">
              <a:lnSpc>
                <a:spcPct val="114000"/>
              </a:lnSpc>
              <a:spcBef>
                <a:spcPts val="0"/>
              </a:spcBef>
              <a:buFont typeface="Arial" panose="020B0604020202020204" pitchFamily="34" charset="0"/>
              <a:buNone/>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Several things are very clear.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4000"/>
              </a:lnSpc>
              <a:spcBef>
                <a:spcPts val="0"/>
              </a:spcBef>
              <a:buFont typeface="Arial" panose="020B0604020202020204" pitchFamily="34" charset="0"/>
              <a:buChar char="•"/>
            </a:pPr>
            <a:r>
              <a:rPr lang="en-US" dirty="0">
                <a:solidFill>
                  <a:srgbClr val="000000"/>
                </a:solidFill>
                <a:effectLst/>
              </a:rPr>
              <a:t>Many ministries had a good reason to be started but have become ineffective</a:t>
            </a:r>
          </a:p>
          <a:p>
            <a:pPr marL="342900" lvl="0" indent="-342900">
              <a:lnSpc>
                <a:spcPct val="114000"/>
              </a:lnSpc>
              <a:spcBef>
                <a:spcPts val="0"/>
              </a:spcBef>
              <a:buFont typeface="Arial" panose="020B0604020202020204" pitchFamily="34" charset="0"/>
              <a:buChar char="•"/>
            </a:pPr>
            <a:r>
              <a:rPr lang="en-US" dirty="0">
                <a:solidFill>
                  <a:srgbClr val="000000"/>
                </a:solidFill>
                <a:effectLst/>
              </a:rPr>
              <a:t>You must choose between </a:t>
            </a:r>
          </a:p>
          <a:p>
            <a:pPr marL="800100" lvl="1" indent="-342900">
              <a:lnSpc>
                <a:spcPct val="114000"/>
              </a:lnSpc>
              <a:spcBef>
                <a:spcPts val="0"/>
              </a:spcBef>
              <a:buFont typeface="Arial" panose="020B0604020202020204" pitchFamily="34" charset="0"/>
              <a:buChar char="•"/>
            </a:pPr>
            <a:r>
              <a:rPr lang="en-US" dirty="0">
                <a:solidFill>
                  <a:srgbClr val="000000"/>
                </a:solidFill>
                <a:effectLst/>
              </a:rPr>
              <a:t>running your church the way you have been </a:t>
            </a:r>
          </a:p>
          <a:p>
            <a:pPr marL="800100" lvl="1" indent="-342900">
              <a:lnSpc>
                <a:spcPct val="114000"/>
              </a:lnSpc>
              <a:spcBef>
                <a:spcPts val="0"/>
              </a:spcBef>
              <a:buFont typeface="Arial" panose="020B0604020202020204" pitchFamily="34" charset="0"/>
              <a:buChar char="•"/>
            </a:pPr>
            <a:r>
              <a:rPr lang="en-US" dirty="0">
                <a:solidFill>
                  <a:srgbClr val="000000"/>
                </a:solidFill>
                <a:effectLst/>
              </a:rPr>
              <a:t>or having a church that makes multiplying disciples</a:t>
            </a:r>
          </a:p>
          <a:p>
            <a:pPr>
              <a:lnSpc>
                <a:spcPct val="114000"/>
              </a:lnSpc>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79472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r>
              <a:rPr lang="en-US" sz="1600" kern="1200" baseline="0" dirty="0">
                <a:solidFill>
                  <a:schemeClr val="tx1"/>
                </a:solidFill>
                <a:effectLst/>
                <a:latin typeface="Arial" charset="0"/>
                <a:ea typeface="+mn-ea"/>
                <a:cs typeface="+mn-cs"/>
              </a:rPr>
              <a:t>Here are some excuses pastors have for not reducing the number of  programs in their church:</a:t>
            </a:r>
          </a:p>
          <a:p>
            <a:pPr marL="342900" lvl="0" indent="-342900">
              <a:buFont typeface="Arial" panose="020B0604020202020204" pitchFamily="34" charset="0"/>
              <a:buChar char="•"/>
            </a:pPr>
            <a:r>
              <a:rPr lang="en-US" sz="1600" kern="1200" baseline="0" dirty="0">
                <a:solidFill>
                  <a:schemeClr val="tx1"/>
                </a:solidFill>
                <a:effectLst/>
                <a:latin typeface="Arial" charset="0"/>
                <a:ea typeface="+mn-ea"/>
                <a:cs typeface="+mn-cs"/>
              </a:rPr>
              <a:t>Some pastors think that since most churches are program driven that </a:t>
            </a:r>
          </a:p>
          <a:p>
            <a:pPr marL="800100" lvl="1" indent="-342900">
              <a:buFont typeface="Arial" panose="020B0604020202020204" pitchFamily="34" charset="0"/>
              <a:buChar char="•"/>
            </a:pPr>
            <a:r>
              <a:rPr lang="en-US" sz="1600" kern="1200" baseline="0" dirty="0">
                <a:solidFill>
                  <a:schemeClr val="tx1"/>
                </a:solidFill>
                <a:effectLst/>
                <a:latin typeface="Arial" charset="0"/>
                <a:ea typeface="+mn-ea"/>
                <a:cs typeface="+mn-cs"/>
              </a:rPr>
              <a:t>it must be a good thing and that we must find a way to have many church programs and make multiplying disciples. </a:t>
            </a:r>
          </a:p>
          <a:p>
            <a:pPr marL="342900" lvl="0" indent="-342900">
              <a:buFont typeface="Arial" panose="020B0604020202020204" pitchFamily="34" charset="0"/>
              <a:buChar char="•"/>
            </a:pPr>
            <a:r>
              <a:rPr lang="en-US" sz="1600" kern="1200" baseline="0" dirty="0">
                <a:solidFill>
                  <a:schemeClr val="tx1"/>
                </a:solidFill>
                <a:effectLst/>
                <a:latin typeface="Arial" charset="0"/>
                <a:ea typeface="+mn-ea"/>
                <a:cs typeface="+mn-cs"/>
              </a:rPr>
              <a:t>Still other pastors are not willing to pay the price of some of their people complaining or leaving</a:t>
            </a:r>
          </a:p>
          <a:p>
            <a:pPr marL="800100" lvl="1" indent="-342900">
              <a:buFont typeface="Arial" panose="020B0604020202020204" pitchFamily="34" charset="0"/>
              <a:buChar char="•"/>
            </a:pPr>
            <a:r>
              <a:rPr lang="en-US" sz="1600" kern="1200" baseline="0" dirty="0">
                <a:solidFill>
                  <a:schemeClr val="tx1"/>
                </a:solidFill>
                <a:effectLst/>
                <a:latin typeface="Arial" charset="0"/>
                <a:ea typeface="+mn-ea"/>
                <a:cs typeface="+mn-cs"/>
              </a:rPr>
              <a:t> if they remove some programs in order to make multiplying disciples. </a:t>
            </a:r>
          </a:p>
          <a:p>
            <a:pPr marL="342900" lvl="0" indent="-342900">
              <a:buFont typeface="Arial" panose="020B0604020202020204" pitchFamily="34" charset="0"/>
              <a:buChar char="•"/>
            </a:pPr>
            <a:r>
              <a:rPr lang="en-US" sz="1600" kern="1200" baseline="0" dirty="0">
                <a:solidFill>
                  <a:schemeClr val="tx1"/>
                </a:solidFill>
                <a:effectLst/>
                <a:latin typeface="Arial" charset="0"/>
                <a:ea typeface="+mn-ea"/>
                <a:cs typeface="+mn-cs"/>
              </a:rPr>
              <a:t>These pastors believe these things </a:t>
            </a:r>
          </a:p>
          <a:p>
            <a:pPr marL="800100" lvl="1" indent="-342900">
              <a:buFont typeface="Arial" panose="020B0604020202020204" pitchFamily="34" charset="0"/>
              <a:buChar char="•"/>
            </a:pPr>
            <a:r>
              <a:rPr lang="en-US" sz="1600" kern="1200" baseline="0" dirty="0">
                <a:solidFill>
                  <a:schemeClr val="tx1"/>
                </a:solidFill>
                <a:effectLst/>
                <a:latin typeface="Arial" charset="0"/>
                <a:ea typeface="+mn-ea"/>
                <a:cs typeface="+mn-cs"/>
              </a:rPr>
              <a:t>despite their lack of progress </a:t>
            </a:r>
          </a:p>
          <a:p>
            <a:pPr marL="800100" lvl="1" indent="-342900">
              <a:buFont typeface="Arial" panose="020B0604020202020204" pitchFamily="34" charset="0"/>
              <a:buChar char="•"/>
            </a:pPr>
            <a:r>
              <a:rPr lang="en-US" sz="1600" kern="1200" baseline="0" dirty="0">
                <a:solidFill>
                  <a:schemeClr val="tx1"/>
                </a:solidFill>
                <a:effectLst/>
                <a:latin typeface="Arial" charset="0"/>
                <a:ea typeface="+mn-ea"/>
                <a:cs typeface="+mn-cs"/>
              </a:rPr>
              <a:t>and despite the clear teaching of the Word of God.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73008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Many ministries continue because of tradition. </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do them because we have always done them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they seem right even though they have lost their intended purpose.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Jesus and others in the Bible speak very strongly against valuing traditions above obedience. Look at what Jesus said:</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r>
              <a:rPr lang="en-US" sz="1600" dirty="0">
                <a:solidFill>
                  <a:srgbClr val="000000"/>
                </a:solidFill>
                <a:effectLst/>
                <a:latin typeface="Arial" panose="020B0604020202020204" pitchFamily="34" charset="0"/>
                <a:ea typeface="Calibri" panose="020F0502020204030204" pitchFamily="34" charset="0"/>
              </a:rPr>
              <a:t>“ </a:t>
            </a:r>
            <a:r>
              <a:rPr lang="en-US" sz="1600" b="1" dirty="0">
                <a:solidFill>
                  <a:srgbClr val="000000"/>
                </a:solidFill>
                <a:effectLst/>
                <a:latin typeface="Arial" panose="020B0604020202020204" pitchFamily="34" charset="0"/>
                <a:ea typeface="Calibri" panose="020F0502020204030204" pitchFamily="34" charset="0"/>
              </a:rPr>
              <a:t>You have let go of the commands of God and are holding on to human traditions</a:t>
            </a:r>
            <a:r>
              <a:rPr lang="en-US" sz="1600" dirty="0">
                <a:solidFill>
                  <a:srgbClr val="000000"/>
                </a:solidFill>
                <a:effectLst/>
                <a:latin typeface="Arial" panose="020B0604020202020204" pitchFamily="34" charset="0"/>
                <a:ea typeface="Calibri" panose="020F0502020204030204" pitchFamily="34" charset="0"/>
              </a:rPr>
              <a:t>.” Mark 7:8</a:t>
            </a:r>
          </a:p>
          <a:p>
            <a:endParaRPr lang="en-US" dirty="0"/>
          </a:p>
          <a:p>
            <a:pPr marL="285750" indent="-285750">
              <a:buFont typeface="Arial" panose="020B0604020202020204" pitchFamily="34" charset="0"/>
              <a:buChar char="•"/>
            </a:pPr>
            <a:r>
              <a:rPr lang="en-US" dirty="0"/>
              <a:t>Jesus was very angry that the spiritual leaders were forcing the people to practice traditions and not obey God.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79543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0700" y="0"/>
            <a:ext cx="3683000" cy="2762250"/>
          </a:xfrm>
        </p:spPr>
      </p:sp>
      <p:sp>
        <p:nvSpPr>
          <p:cNvPr id="3" name="Notes Placeholder 2"/>
          <p:cNvSpPr>
            <a:spLocks noGrp="1"/>
          </p:cNvSpPr>
          <p:nvPr>
            <p:ph type="body" idx="1"/>
          </p:nvPr>
        </p:nvSpPr>
        <p:spPr>
          <a:xfrm>
            <a:off x="105033" y="2762250"/>
            <a:ext cx="6751380" cy="5659394"/>
          </a:xfrm>
        </p:spPr>
        <p:txBody>
          <a:bodyPr/>
          <a:lstStyle/>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church members will argue that it’s ok to keep the program that they are involved in even though it has become ineffective.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defTabSz="914400" rtl="0" eaLnBrk="0" fontAlgn="base" latinLnBrk="0" hangingPunct="0">
              <a:spcBef>
                <a:spcPts val="0"/>
              </a:spcBef>
              <a:spcAft>
                <a:spcPts val="0"/>
              </a:spcAft>
              <a:buClrTx/>
              <a:buSzTx/>
              <a:buFont typeface="Arial" panose="020B0604020202020204" pitchFamily="34" charset="0"/>
              <a:buChar char="•"/>
              <a:tabLst/>
              <a:defRPr/>
            </a:pPr>
            <a:r>
              <a:rPr lang="en-US" kern="1200" baseline="0" dirty="0">
                <a:solidFill>
                  <a:schemeClr val="tx1"/>
                </a:solidFill>
                <a:effectLst/>
                <a:latin typeface="Arial" charset="0"/>
                <a:ea typeface="+mn-ea"/>
                <a:cs typeface="+mn-cs"/>
              </a:rPr>
              <a:t>But it is not ok. </a:t>
            </a:r>
          </a:p>
          <a:p>
            <a:pPr marL="285750" marR="0" lvl="0" indent="-285750" algn="l" defTabSz="914400" rtl="0" eaLnBrk="0" fontAlgn="base" latinLnBrk="0" hangingPunct="0">
              <a:spcBef>
                <a:spcPts val="0"/>
              </a:spcBef>
              <a:spcAft>
                <a:spcPts val="0"/>
              </a:spcAft>
              <a:buClrTx/>
              <a:buSzTx/>
              <a:buFont typeface="Arial" panose="020B0604020202020204" pitchFamily="34" charset="0"/>
              <a:buChar char="•"/>
              <a:tabLst/>
              <a:defRPr/>
            </a:pPr>
            <a:r>
              <a:rPr lang="en-US" kern="1200" baseline="0" dirty="0">
                <a:solidFill>
                  <a:schemeClr val="tx1"/>
                </a:solidFill>
                <a:effectLst/>
                <a:latin typeface="Arial" charset="0"/>
                <a:ea typeface="+mn-ea"/>
                <a:cs typeface="+mn-cs"/>
              </a:rPr>
              <a:t>God tells us in His Word that partial obedience is the same as disobedience</a:t>
            </a:r>
          </a:p>
          <a:p>
            <a:pPr marL="285750" marR="0" lvl="0" indent="-285750" algn="l" defTabSz="914400" rtl="0" eaLnBrk="0" fontAlgn="base" latinLnBrk="0" hangingPunct="0">
              <a:spcBef>
                <a:spcPts val="0"/>
              </a:spcBef>
              <a:spcAft>
                <a:spcPts val="0"/>
              </a:spcAft>
              <a:buClrTx/>
              <a:buSzTx/>
              <a:buFont typeface="Arial" panose="020B0604020202020204" pitchFamily="34" charset="0"/>
              <a:buChar char="•"/>
              <a:tabLst/>
              <a:defRPr/>
            </a:pPr>
            <a:r>
              <a:rPr lang="en-US" kern="1200" baseline="0" dirty="0">
                <a:solidFill>
                  <a:schemeClr val="tx1"/>
                </a:solidFill>
                <a:effectLst/>
                <a:latin typeface="Arial" charset="0"/>
                <a:ea typeface="+mn-ea"/>
                <a:cs typeface="+mn-cs"/>
              </a:rPr>
              <a:t>Partial obedience cost Paul the kingship</a:t>
            </a:r>
          </a:p>
          <a:p>
            <a:pPr marL="0" marR="0">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In 1 Samuel 15: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King Saul was given specific instructions by God and he had a great victory.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But when the Prophet Samuel approached Saul and rebuked him for being disobedient, Saul gave excuses.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God gave King Saul the following response through the Prophet Samuel:</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“Does the Lord delight in burnt offerings and sacrifices as much as in obeying the voice of the Lord? </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To obey is better than sacrifice</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to heed is better than the fat of rams. For rebellion is like the sin of divination, and arrogance like the evil of idolatry. </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Because you have rejected the word of the Lord, He has rejected you as king</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1 Samuel 15:22-23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t>Yes, partial obedience is disobedience and it cost Saul the kingship</a:t>
            </a:r>
          </a:p>
          <a:p>
            <a:pPr marL="285750" marR="0" lvl="0" indent="-285750" algn="l" defTabSz="914400" rtl="0" eaLnBrk="0" fontAlgn="base" latinLnBrk="0" hangingPunct="0">
              <a:spcBef>
                <a:spcPts val="0"/>
              </a:spcBef>
              <a:spcAft>
                <a:spcPts val="0"/>
              </a:spcAft>
              <a:buClrTx/>
              <a:buSzTx/>
              <a:buFont typeface="Arial" panose="020B0604020202020204" pitchFamily="34" charset="0"/>
              <a:buChar char="•"/>
              <a:tabLst/>
              <a:defRPr/>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spcBef>
                <a:spcPts val="0"/>
              </a:spcBef>
              <a:spcAft>
                <a:spcPts val="0"/>
              </a:spcAft>
              <a:buClrTx/>
              <a:buSzTx/>
              <a:buFont typeface="Arial" panose="020B0604020202020204" pitchFamily="34" charset="0"/>
              <a:buChar char="•"/>
              <a:tabLst/>
              <a:defRPr/>
            </a:pP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88213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3075" y="80963"/>
            <a:ext cx="3683000" cy="2762250"/>
          </a:xfrm>
        </p:spPr>
      </p:sp>
      <p:sp>
        <p:nvSpPr>
          <p:cNvPr id="3" name="Notes Placeholder 2"/>
          <p:cNvSpPr>
            <a:spLocks noGrp="1"/>
          </p:cNvSpPr>
          <p:nvPr>
            <p:ph type="body" idx="1"/>
          </p:nvPr>
        </p:nvSpPr>
        <p:spPr>
          <a:xfrm>
            <a:off x="0" y="2843643"/>
            <a:ext cx="6857999" cy="5979082"/>
          </a:xfrm>
        </p:spPr>
        <p:txBody>
          <a:bodyPr/>
          <a:lstStyle/>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The Apostle Paul faced the Christian leaders in Jerusalem in Acts 15</a:t>
            </a:r>
          </a:p>
          <a:p>
            <a:pPr marL="742950" marR="0" lvl="1"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and even the Apostle Peter</a:t>
            </a:r>
          </a:p>
          <a:p>
            <a:pPr marL="742950" marR="0" lvl="1"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who were imposing traditions on the church</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but Paul would not compromise the truth for even a moment.</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In Galatians 2:5, 11 The Apostle Paul wrote:</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“We did not give in to them for a moment, </a:t>
            </a:r>
          </a:p>
          <a:p>
            <a:pPr marL="742950" marR="0" lvl="1"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so that the truth of the gospel might remain with you. </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When Peter came to Antioch, I opposed him to his face, </a:t>
            </a:r>
          </a:p>
          <a:p>
            <a:pPr marL="742950" marR="0" lvl="1"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because he was clearly in the wrong.”</a:t>
            </a:r>
          </a:p>
          <a:p>
            <a:pPr marL="285750" lvl="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7378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5" y="3163331"/>
            <a:ext cx="6757558" cy="5659394"/>
          </a:xfrm>
        </p:spPr>
        <p:txBody>
          <a:bodyPr/>
          <a:lstStyle/>
          <a:p>
            <a:pPr>
              <a:lnSpc>
                <a:spcPct val="115000"/>
              </a:lnSpc>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III. Basis for Evaluating Church Ministries</a:t>
            </a:r>
            <a:endParaRPr lang="en-US" dirty="0">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15000"/>
              </a:lnSpc>
              <a:spcBef>
                <a:spcPts val="0"/>
              </a:spcBef>
              <a:spcAft>
                <a:spcPts val="0"/>
              </a:spcAft>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Apostle Paul not only told us the mission of the church, </a:t>
            </a:r>
          </a:p>
          <a:p>
            <a:pPr marL="285750" marR="0" indent="-285750">
              <a:lnSpc>
                <a:spcPct val="115000"/>
              </a:lnSpc>
              <a:spcBef>
                <a:spcPts val="0"/>
              </a:spcBef>
              <a:spcAft>
                <a:spcPts val="0"/>
              </a:spcAft>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he told us how the church should function to accomplish the mission in Ephesians 4:15-16.</a:t>
            </a:r>
            <a:endParaRPr lang="en-US" dirty="0">
              <a:effectLst/>
              <a:latin typeface="Arial" panose="020B0604020202020204" pitchFamily="34" charset="0"/>
              <a:ea typeface="Calibri" panose="020F0502020204030204" pitchFamily="34" charset="0"/>
              <a:cs typeface="Arial" panose="020B0604020202020204" pitchFamily="34" charset="0"/>
            </a:endParaRPr>
          </a:p>
          <a:p>
            <a:pPr lvl="0">
              <a:buSzPts val="1000"/>
            </a:pPr>
            <a:endParaRPr lang="en-US" dirty="0"/>
          </a:p>
          <a:p>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“we are to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grow up in every way into him who is the head</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into Christ, from whom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the whole body</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joined and held together by every joint with which it is equipped, when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each part is working properly</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makes the body grow so that it builds itself up in love.” Ephesians 4:15-16</a:t>
            </a:r>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p>
          <a:p>
            <a:pPr marL="0" marR="0">
              <a:lnSpc>
                <a:spcPct val="115000"/>
              </a:lnSpc>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US"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mission</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of the church is to make disciples (Help people grow to become like Jesus)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These verses also tell us </a:t>
            </a:r>
            <a:r>
              <a:rPr lang="en-US"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how</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church should make</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disciples</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grow numerically and spiritually (Evangelism and Discipleship).</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274320" algn="l"/>
              </a:tabLs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whole church</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must be involved in the single mission of making multiplying disciples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274320" algn="l"/>
              </a:tabLs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Each part must be </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working properly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in the single mission of making multiplying disciples</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1999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Your church structure is very important </a:t>
            </a:r>
          </a:p>
          <a:p>
            <a:pPr marL="742950" lvl="1" indent="-285750">
              <a:spcAft>
                <a:spcPts val="60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if you want to accomplish the mission that God gave the church. </a:t>
            </a:r>
          </a:p>
          <a:p>
            <a:pPr>
              <a:spcAft>
                <a:spcPts val="600"/>
              </a:spcAft>
            </a:pPr>
            <a:endParaRPr 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Every ministry in your church must be evaluated for two things.</a:t>
            </a:r>
            <a:endParaRPr lang="en-US"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600"/>
              </a:spcAft>
              <a:buFont typeface="+mj-lt"/>
              <a:buAutoNum type="arabicPeriod"/>
            </a:pPr>
            <a:r>
              <a:rPr lang="en-US" b="1" dirty="0">
                <a:solidFill>
                  <a:srgbClr val="000000"/>
                </a:solidFill>
                <a:cs typeface="Arial" panose="020B0604020202020204" pitchFamily="34" charset="0"/>
              </a:rPr>
              <a:t>How</a:t>
            </a:r>
            <a:r>
              <a:rPr lang="en-US" dirty="0">
                <a:solidFill>
                  <a:srgbClr val="000000"/>
                </a:solidFill>
                <a:cs typeface="Arial" panose="020B0604020202020204" pitchFamily="34" charset="0"/>
              </a:rPr>
              <a:t> does this ministry help us make multiplying disciples?</a:t>
            </a:r>
            <a:endParaRPr lang="en-US" dirty="0">
              <a:solidFill>
                <a:srgbClr val="000000"/>
              </a:solidFill>
            </a:endParaRPr>
          </a:p>
          <a:p>
            <a:pPr marL="342900" lvl="0" indent="-342900">
              <a:spcAft>
                <a:spcPts val="600"/>
              </a:spcAft>
              <a:buFont typeface="+mj-lt"/>
              <a:buAutoNum type="arabicPeriod"/>
            </a:pPr>
            <a:r>
              <a:rPr lang="en-US" dirty="0">
                <a:solidFill>
                  <a:srgbClr val="000000"/>
                </a:solidFill>
                <a:cs typeface="Arial" panose="020B0604020202020204" pitchFamily="34" charset="0"/>
              </a:rPr>
              <a:t>Is this ministry </a:t>
            </a:r>
            <a:r>
              <a:rPr lang="en-US" b="1" dirty="0">
                <a:solidFill>
                  <a:srgbClr val="000000"/>
                </a:solidFill>
                <a:cs typeface="Arial" panose="020B0604020202020204" pitchFamily="34" charset="0"/>
              </a:rPr>
              <a:t>working properly</a:t>
            </a:r>
            <a:r>
              <a:rPr lang="en-US" dirty="0">
                <a:solidFill>
                  <a:srgbClr val="000000"/>
                </a:solidFill>
                <a:cs typeface="Arial" panose="020B0604020202020204" pitchFamily="34" charset="0"/>
              </a:rPr>
              <a:t> to help us make multiplying disciples?</a:t>
            </a:r>
            <a:endParaRPr lang="en-US" dirty="0">
              <a:solidFill>
                <a:srgbClr val="000000"/>
              </a:solidFill>
            </a:endParaRPr>
          </a:p>
          <a:p>
            <a:pPr>
              <a:spcAft>
                <a:spcPts val="6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75889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Ministries that don’t have a role in making multiplying disciples should never be started or should be stopped. </a:t>
            </a:r>
          </a:p>
          <a:p>
            <a:endParaRPr lang="en-US" dirty="0"/>
          </a:p>
          <a:p>
            <a:pPr marL="285750" indent="-285750">
              <a:buFont typeface="Arial" panose="020B0604020202020204" pitchFamily="34" charset="0"/>
              <a:buChar char="•"/>
            </a:pPr>
            <a:r>
              <a:rPr lang="en-US" dirty="0"/>
              <a:t>There are many good things a church can do, </a:t>
            </a:r>
          </a:p>
          <a:p>
            <a:pPr marL="742950" lvl="1" indent="-285750">
              <a:buFont typeface="Arial" panose="020B0604020202020204" pitchFamily="34" charset="0"/>
              <a:buChar char="•"/>
            </a:pPr>
            <a:r>
              <a:rPr lang="en-US" dirty="0"/>
              <a:t>but these good things impede us from accomplishing our mission </a:t>
            </a:r>
          </a:p>
          <a:p>
            <a:pPr marL="742950" lvl="1" indent="-285750">
              <a:buFont typeface="Arial" panose="020B0604020202020204" pitchFamily="34" charset="0"/>
              <a:buChar char="•"/>
            </a:pPr>
            <a:r>
              <a:rPr lang="en-US" dirty="0"/>
              <a:t>if they aren’t helping us accomplish it.</a:t>
            </a:r>
          </a:p>
          <a:p>
            <a:r>
              <a:rPr lang="en-US" dirty="0"/>
              <a:t> </a:t>
            </a:r>
          </a:p>
          <a:p>
            <a:pPr marL="285750" marR="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ministries start out well in helping the church accomplish its mission,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but then they quit working properly to accomplish their intended purpose. </a:t>
            </a:r>
          </a:p>
          <a:p>
            <a:pPr marL="742950" marR="0" lvl="1" indent="-285750">
              <a:lnSpc>
                <a:spcPct val="115000"/>
              </a:lnSpc>
              <a:spcBef>
                <a:spcPts val="0"/>
              </a:spcBef>
              <a:spcAft>
                <a:spcPts val="0"/>
              </a:spcAft>
              <a:buFont typeface="Arial" panose="020B0604020202020204" pitchFamily="34" charset="0"/>
              <a:buChar char="•"/>
            </a:pP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buFont typeface="Arial" panose="020B0604020202020204" pitchFamily="34" charset="0"/>
              <a:buChar char="•"/>
            </a:pPr>
            <a:r>
              <a:rPr lang="en-US"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These ministries must be fixed or terminated.</a:t>
            </a:r>
            <a:endParaRPr lang="en-US" u="sng" dirty="0">
              <a:effectLst/>
              <a:latin typeface="Arial" panose="020B0604020202020204" pitchFamily="34" charset="0"/>
              <a:ea typeface="Calibri" panose="020F0502020204030204" pitchFamily="34" charset="0"/>
              <a:cs typeface="Arial" panose="020B0604020202020204" pitchFamily="34" charset="0"/>
            </a:endParaRPr>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77883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algn="ctr"/>
            <a:r>
              <a:rPr lang="en-US" b="1" dirty="0"/>
              <a:t>Other Ministries</a:t>
            </a:r>
            <a:endParaRPr lang="en-US" dirty="0"/>
          </a:p>
          <a:p>
            <a:pPr marL="285750" indent="-285750">
              <a:buFont typeface="Arial" panose="020B0604020202020204" pitchFamily="34" charset="0"/>
              <a:buChar char="•"/>
            </a:pPr>
            <a:r>
              <a:rPr lang="en-US" dirty="0"/>
              <a:t>All of the Ministry Leaders and Ministry Workers should be discipled in Foundations.</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3659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160639" y="3150973"/>
            <a:ext cx="6695774" cy="5696465"/>
          </a:xfrm>
        </p:spPr>
        <p:txBody>
          <a:bodyPr/>
          <a:lstStyle/>
          <a:p>
            <a:pPr marL="285750" indent="-285750">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Here is a summary of other ministries:</a:t>
            </a:r>
            <a:endParaRPr lang="en-US"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mj-lt"/>
              <a:buAutoNum type="arabicPeriod"/>
            </a:pPr>
            <a:r>
              <a:rPr lang="en-US" dirty="0">
                <a:solidFill>
                  <a:srgbClr val="000000"/>
                </a:solidFill>
              </a:rPr>
              <a:t>Outreach Ministries. </a:t>
            </a:r>
          </a:p>
          <a:p>
            <a:pPr marL="742950" lvl="1" indent="-285750">
              <a:spcAft>
                <a:spcPts val="0"/>
              </a:spcAft>
              <a:buFont typeface="Arial" panose="020B0604020202020204" pitchFamily="34" charset="0"/>
              <a:buChar char="•"/>
            </a:pPr>
            <a:r>
              <a:rPr lang="en-US" dirty="0">
                <a:solidFill>
                  <a:srgbClr val="000000"/>
                </a:solidFill>
              </a:rPr>
              <a:t>These are groups to attract unbelievers, to develop relationships, and for them to come to faith in Christ.</a:t>
            </a:r>
          </a:p>
          <a:p>
            <a:pPr marL="742950" lvl="1" indent="-285750">
              <a:spcAft>
                <a:spcPts val="0"/>
              </a:spcAft>
              <a:buFont typeface="Arial" panose="020B0604020202020204" pitchFamily="34" charset="0"/>
              <a:buChar char="•"/>
            </a:pPr>
            <a:r>
              <a:rPr lang="en-US" dirty="0">
                <a:solidFill>
                  <a:srgbClr val="000000"/>
                </a:solidFill>
              </a:rPr>
              <a:t>These are groups like sports teams, </a:t>
            </a:r>
          </a:p>
          <a:p>
            <a:pPr marL="742950" lvl="1" indent="-285750">
              <a:spcAft>
                <a:spcPts val="0"/>
              </a:spcAft>
              <a:buFont typeface="Arial" panose="020B0604020202020204" pitchFamily="34" charset="0"/>
              <a:buChar char="•"/>
            </a:pPr>
            <a:r>
              <a:rPr lang="en-US" dirty="0">
                <a:solidFill>
                  <a:srgbClr val="000000"/>
                </a:solidFill>
              </a:rPr>
              <a:t>special interest groups </a:t>
            </a:r>
          </a:p>
          <a:p>
            <a:pPr marL="1200150" lvl="2" indent="-285750">
              <a:spcAft>
                <a:spcPts val="0"/>
              </a:spcAft>
              <a:buFont typeface="Arial" panose="020B0604020202020204" pitchFamily="34" charset="0"/>
              <a:buChar char="•"/>
            </a:pPr>
            <a:r>
              <a:rPr lang="en-US" dirty="0">
                <a:solidFill>
                  <a:srgbClr val="000000"/>
                </a:solidFill>
              </a:rPr>
              <a:t>like marriage training, child raising training, financial management, etc. </a:t>
            </a:r>
          </a:p>
          <a:p>
            <a:pPr marL="342900" lvl="0" indent="-342900">
              <a:spcAft>
                <a:spcPts val="0"/>
              </a:spcAft>
              <a:buFont typeface="+mj-lt"/>
              <a:buAutoNum type="arabicPeriod"/>
            </a:pPr>
            <a:r>
              <a:rPr lang="en-US" dirty="0">
                <a:solidFill>
                  <a:srgbClr val="000000"/>
                </a:solidFill>
              </a:rPr>
              <a:t>Stage of Life Ministries. </a:t>
            </a:r>
          </a:p>
          <a:p>
            <a:pPr marL="800100" lvl="1" indent="-342900">
              <a:spcAft>
                <a:spcPts val="0"/>
              </a:spcAft>
              <a:buFont typeface="Arial" panose="020B0604020202020204" pitchFamily="34" charset="0"/>
              <a:buChar char="•"/>
            </a:pPr>
            <a:r>
              <a:rPr lang="en-US" dirty="0">
                <a:solidFill>
                  <a:srgbClr val="000000"/>
                </a:solidFill>
              </a:rPr>
              <a:t>Children, youth, women, men, and singles</a:t>
            </a:r>
          </a:p>
          <a:p>
            <a:pPr marL="342900" lvl="0" indent="-342900">
              <a:spcAft>
                <a:spcPts val="0"/>
              </a:spcAft>
              <a:buFont typeface="+mj-lt"/>
              <a:buAutoNum type="arabicPeriod"/>
            </a:pPr>
            <a:r>
              <a:rPr lang="en-US" dirty="0">
                <a:solidFill>
                  <a:srgbClr val="000000"/>
                </a:solidFill>
              </a:rPr>
              <a:t>Adult Topical Classes. </a:t>
            </a:r>
          </a:p>
          <a:p>
            <a:pPr marL="800100" lvl="1" indent="-342900">
              <a:spcAft>
                <a:spcPts val="0"/>
              </a:spcAft>
              <a:buFont typeface="Arial" panose="020B0604020202020204" pitchFamily="34" charset="0"/>
              <a:buChar char="•"/>
            </a:pPr>
            <a:r>
              <a:rPr lang="en-US" dirty="0">
                <a:solidFill>
                  <a:srgbClr val="000000"/>
                </a:solidFill>
              </a:rPr>
              <a:t>Short term classes such as how to study the Bible.</a:t>
            </a:r>
          </a:p>
          <a:p>
            <a:pPr marL="342900" lvl="0" indent="-342900">
              <a:spcAft>
                <a:spcPts val="0"/>
              </a:spcAft>
              <a:buFont typeface="+mj-lt"/>
              <a:buAutoNum type="arabicPeriod"/>
            </a:pPr>
            <a:r>
              <a:rPr lang="en-US" dirty="0">
                <a:solidFill>
                  <a:srgbClr val="000000"/>
                </a:solidFill>
              </a:rPr>
              <a:t>Care Ministries. </a:t>
            </a:r>
          </a:p>
          <a:p>
            <a:pPr marL="800100" lvl="1" indent="-342900">
              <a:spcAft>
                <a:spcPts val="0"/>
              </a:spcAft>
              <a:buFont typeface="Arial" panose="020B0604020202020204" pitchFamily="34" charset="0"/>
              <a:buChar char="•"/>
            </a:pPr>
            <a:r>
              <a:rPr lang="en-US" dirty="0">
                <a:solidFill>
                  <a:srgbClr val="000000"/>
                </a:solidFill>
              </a:rPr>
              <a:t>To the poor and needy.</a:t>
            </a:r>
          </a:p>
          <a:p>
            <a:pPr marL="342900" lvl="0" indent="-342900">
              <a:spcAft>
                <a:spcPts val="0"/>
              </a:spcAft>
              <a:buFont typeface="+mj-lt"/>
              <a:buAutoNum type="arabicPeriod"/>
            </a:pPr>
            <a:r>
              <a:rPr lang="en-US" dirty="0">
                <a:solidFill>
                  <a:srgbClr val="000000"/>
                </a:solidFill>
              </a:rPr>
              <a:t>Recovery Ministries. </a:t>
            </a:r>
          </a:p>
          <a:p>
            <a:pPr marL="800100" lvl="1" indent="-342900">
              <a:spcAft>
                <a:spcPts val="0"/>
              </a:spcAft>
              <a:buFont typeface="Arial" panose="020B0604020202020204" pitchFamily="34" charset="0"/>
              <a:buChar char="•"/>
            </a:pPr>
            <a:r>
              <a:rPr lang="en-US" dirty="0">
                <a:solidFill>
                  <a:srgbClr val="000000"/>
                </a:solidFill>
              </a:rPr>
              <a:t>To alcoholics, drug addicts, etc.</a:t>
            </a:r>
          </a:p>
          <a:p>
            <a:pPr marL="342900" lvl="0" indent="-342900">
              <a:spcAft>
                <a:spcPts val="0"/>
              </a:spcAft>
              <a:buFont typeface="+mj-lt"/>
              <a:buAutoNum type="arabicPeriod"/>
            </a:pPr>
            <a:r>
              <a:rPr lang="en-US" dirty="0">
                <a:solidFill>
                  <a:srgbClr val="000000"/>
                </a:solidFill>
              </a:rPr>
              <a:t>Service Groups. </a:t>
            </a:r>
          </a:p>
          <a:p>
            <a:pPr marL="800100" lvl="1" indent="-342900">
              <a:spcAft>
                <a:spcPts val="0"/>
              </a:spcAft>
              <a:buFont typeface="Arial" panose="020B0604020202020204" pitchFamily="34" charset="0"/>
              <a:buChar char="•"/>
            </a:pPr>
            <a:r>
              <a:rPr lang="en-US" sz="1600" kern="1200" baseline="0" dirty="0">
                <a:solidFill>
                  <a:schemeClr val="tx1"/>
                </a:solidFill>
                <a:effectLst/>
                <a:latin typeface="Arial" charset="0"/>
                <a:ea typeface="+mn-ea"/>
                <a:cs typeface="+mn-cs"/>
              </a:rPr>
              <a:t>These are groups like ushers and greeters, long term committees, </a:t>
            </a:r>
          </a:p>
          <a:p>
            <a:pPr marL="800100" lvl="1" indent="-342900">
              <a:spcAft>
                <a:spcPts val="0"/>
              </a:spcAft>
              <a:buFont typeface="Arial" panose="020B0604020202020204" pitchFamily="34" charset="0"/>
              <a:buChar char="•"/>
            </a:pPr>
            <a:r>
              <a:rPr lang="en-US" sz="1600" kern="1200" baseline="0" dirty="0">
                <a:solidFill>
                  <a:schemeClr val="tx1"/>
                </a:solidFill>
                <a:effectLst/>
                <a:latin typeface="Arial" charset="0"/>
                <a:ea typeface="+mn-ea"/>
                <a:cs typeface="+mn-cs"/>
              </a:rPr>
              <a:t>and your board of elders or whatever you call your lay leadership team.</a:t>
            </a:r>
          </a:p>
          <a:p>
            <a:pPr marL="342900" lvl="0" indent="-342900">
              <a:spcAft>
                <a:spcPts val="0"/>
              </a:spcAft>
              <a:buFont typeface="+mj-lt"/>
              <a:buAutoNum type="arabicPeriod"/>
            </a:pPr>
            <a:r>
              <a:rPr lang="en-US" dirty="0">
                <a:solidFill>
                  <a:srgbClr val="000000"/>
                </a:solidFill>
              </a:rPr>
              <a:t>Worship Team. </a:t>
            </a:r>
          </a:p>
          <a:p>
            <a:pPr marL="800100" lvl="1" indent="-342900">
              <a:spcAft>
                <a:spcPts val="0"/>
              </a:spcAft>
              <a:buFont typeface="Arial" panose="020B0604020202020204" pitchFamily="34" charset="0"/>
              <a:buChar char="•"/>
            </a:pPr>
            <a:r>
              <a:rPr lang="en-US" dirty="0">
                <a:solidFill>
                  <a:srgbClr val="000000"/>
                </a:solidFill>
              </a:rPr>
              <a:t>Singers and musicians.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9881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682750" y="104775"/>
            <a:ext cx="3717925" cy="2787650"/>
          </a:xfrm>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n-ea"/>
                <a:cs typeface="+mn-cs"/>
              </a:rPr>
              <a:t>Great Commission Timeline</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Jesus gave the Great Commission 5 times after His resurrection</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Whatever Jesus said after His death and resurrection with such repetition</a:t>
            </a:r>
          </a:p>
          <a:p>
            <a:pPr marL="742950" marR="0" lvl="1" indent="-285750" algn="l" defTabSz="914400" rtl="0" eaLnBrk="0" fontAlgn="base" latinLnBrk="0" hangingPunct="0">
              <a:lnSpc>
                <a:spcPct val="100000"/>
              </a:lnSpc>
              <a:spcBef>
                <a:spcPts val="0"/>
              </a:spcBef>
              <a:spcAft>
                <a:spcPts val="60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 must motivate us to obedience.</a:t>
            </a:r>
          </a:p>
          <a:p>
            <a:endParaRPr lang="en-US" altLang="en-US" sz="1600" dirty="0"/>
          </a:p>
        </p:txBody>
      </p:sp>
      <p:sp>
        <p:nvSpPr>
          <p:cNvPr id="4" name="Rectangle 7">
            <a:extLst>
              <a:ext uri="{FF2B5EF4-FFF2-40B4-BE49-F238E27FC236}">
                <a16:creationId xmlns:a16="http://schemas.microsoft.com/office/drawing/2014/main" id="{B8C17E0B-464A-4B35-BBFB-FB131B36FDA5}"/>
              </a:ext>
            </a:extLst>
          </p:cNvPr>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A75720-E3F3-48DB-A05D-7D08F635DA11}"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0" y="3163331"/>
            <a:ext cx="6856413" cy="5659394"/>
          </a:xfrm>
        </p:spPr>
        <p:txBody>
          <a:bodyPr/>
          <a:lstStyle/>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The problem with church ministries is that they can become inwardly focused </a:t>
            </a:r>
          </a:p>
          <a:p>
            <a:pPr marL="742950" lvl="1" indent="-285750">
              <a:buFont typeface="Arial" panose="020B0604020202020204" pitchFamily="34" charset="0"/>
              <a:buChar char="•"/>
            </a:pPr>
            <a:r>
              <a:rPr lang="en-US" sz="1600" kern="1200" baseline="0" dirty="0">
                <a:solidFill>
                  <a:schemeClr val="tx1"/>
                </a:solidFill>
                <a:effectLst/>
                <a:latin typeface="Arial" charset="0"/>
                <a:ea typeface="+mn-ea"/>
                <a:cs typeface="+mn-cs"/>
              </a:rPr>
              <a:t>and can get you off target of making multiplying disciples. </a:t>
            </a:r>
          </a:p>
          <a:p>
            <a:pPr marL="285750" indent="-285750">
              <a:buFont typeface="Arial" panose="020B0604020202020204" pitchFamily="34" charset="0"/>
              <a:buChar char="•"/>
            </a:pPr>
            <a:r>
              <a:rPr lang="en-US" dirty="0"/>
              <a:t>Churches die every day </a:t>
            </a:r>
          </a:p>
          <a:p>
            <a:pPr marL="742950" lvl="1" indent="-285750">
              <a:buFont typeface="Arial" panose="020B0604020202020204" pitchFamily="34" charset="0"/>
              <a:buChar char="•"/>
            </a:pPr>
            <a:r>
              <a:rPr lang="en-US" dirty="0"/>
              <a:t>because their ministries became inwardly focused, </a:t>
            </a:r>
          </a:p>
          <a:p>
            <a:pPr marL="742950" lvl="1" indent="-285750">
              <a:buFont typeface="Arial" panose="020B0604020202020204" pitchFamily="34" charset="0"/>
              <a:buChar char="•"/>
            </a:pPr>
            <a:r>
              <a:rPr lang="en-US" dirty="0"/>
              <a:t>the church stopped growing and got smaller, </a:t>
            </a:r>
          </a:p>
          <a:p>
            <a:pPr marL="742950" lvl="1" indent="-285750">
              <a:buFont typeface="Arial" panose="020B0604020202020204" pitchFamily="34" charset="0"/>
              <a:buChar char="•"/>
            </a:pPr>
            <a:r>
              <a:rPr lang="en-US" dirty="0"/>
              <a:t>and then ceased to exist. </a:t>
            </a:r>
          </a:p>
          <a:p>
            <a:pPr marL="285750" lvl="0" indent="-285750">
              <a:buFont typeface="Arial" panose="020B0604020202020204" pitchFamily="34" charset="0"/>
              <a:buChar char="•"/>
            </a:pPr>
            <a:r>
              <a:rPr lang="en-US" dirty="0"/>
              <a:t>Other churches add so many ministries </a:t>
            </a:r>
          </a:p>
          <a:p>
            <a:pPr marL="742950" lvl="1" indent="-285750">
              <a:buFont typeface="Arial" panose="020B0604020202020204" pitchFamily="34" charset="0"/>
              <a:buChar char="•"/>
            </a:pPr>
            <a:r>
              <a:rPr lang="en-US" dirty="0"/>
              <a:t>that evangelism and discipleship</a:t>
            </a:r>
          </a:p>
          <a:p>
            <a:pPr marL="742950" lvl="1" indent="-285750">
              <a:buFont typeface="Arial" panose="020B0604020202020204" pitchFamily="34" charset="0"/>
              <a:buChar char="•"/>
            </a:pPr>
            <a:r>
              <a:rPr lang="en-US" dirty="0"/>
              <a:t> become part of a list of ministries </a:t>
            </a:r>
          </a:p>
          <a:p>
            <a:pPr marL="742950" lvl="1" indent="-285750">
              <a:buFont typeface="Arial" panose="020B0604020202020204" pitchFamily="34" charset="0"/>
              <a:buChar char="•"/>
            </a:pPr>
            <a:r>
              <a:rPr lang="en-US" dirty="0"/>
              <a:t>rather than the purpose of the church.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239614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0"/>
            <a:ext cx="3683000" cy="2762250"/>
          </a:xfrm>
        </p:spPr>
      </p:sp>
      <p:sp>
        <p:nvSpPr>
          <p:cNvPr id="3" name="Notes Placeholder 2"/>
          <p:cNvSpPr>
            <a:spLocks noGrp="1"/>
          </p:cNvSpPr>
          <p:nvPr>
            <p:ph type="body" idx="1"/>
          </p:nvPr>
        </p:nvSpPr>
        <p:spPr>
          <a:xfrm>
            <a:off x="105033" y="2894034"/>
            <a:ext cx="6647934" cy="5659394"/>
          </a:xfrm>
        </p:spPr>
        <p:txBody>
          <a:bodyPr/>
          <a:lstStyle/>
          <a:p>
            <a:pPr>
              <a:spcAft>
                <a:spcPts val="300"/>
              </a:spcAft>
            </a:pPr>
            <a:r>
              <a:rPr lang="en-US" dirty="0"/>
              <a:t>In summary:</a:t>
            </a:r>
          </a:p>
          <a:p>
            <a:pPr marL="342900" lvl="0" indent="-342900">
              <a:spcAft>
                <a:spcPts val="300"/>
              </a:spcAft>
              <a:buFont typeface="+mj-lt"/>
              <a:buAutoNum type="arabicPeriod"/>
            </a:pPr>
            <a:r>
              <a:rPr lang="en-US" dirty="0"/>
              <a:t>Ministries and activities that do not have a role in making disciples </a:t>
            </a:r>
          </a:p>
          <a:p>
            <a:pPr marL="800100" lvl="1" indent="-342900">
              <a:spcAft>
                <a:spcPts val="300"/>
              </a:spcAft>
              <a:buFont typeface="Arial" panose="020B0604020202020204" pitchFamily="34" charset="0"/>
              <a:buChar char="•"/>
            </a:pPr>
            <a:r>
              <a:rPr lang="en-US" dirty="0"/>
              <a:t>take away the resources of time, manpower, facilities, and money that could be used to make multiplying disciples</a:t>
            </a:r>
          </a:p>
          <a:p>
            <a:pPr marL="342900" lvl="0" indent="-342900">
              <a:spcAft>
                <a:spcPts val="300"/>
              </a:spcAft>
              <a:buFont typeface="+mj-lt"/>
              <a:buAutoNum type="arabicPeriod"/>
            </a:pPr>
            <a:r>
              <a:rPr lang="en-US" dirty="0"/>
              <a:t>Many churches have ministries that have turned into traditions that seem right </a:t>
            </a:r>
          </a:p>
          <a:p>
            <a:pPr marL="800100" lvl="1" indent="-342900">
              <a:spcAft>
                <a:spcPts val="300"/>
              </a:spcAft>
              <a:buFont typeface="Arial" panose="020B0604020202020204" pitchFamily="34" charset="0"/>
              <a:buChar char="•"/>
            </a:pPr>
            <a:r>
              <a:rPr lang="en-US" dirty="0"/>
              <a:t>but have lost their intended purpose </a:t>
            </a:r>
          </a:p>
          <a:p>
            <a:pPr marL="800100" lvl="1" indent="-342900">
              <a:spcAft>
                <a:spcPts val="300"/>
              </a:spcAft>
              <a:buFont typeface="Arial" panose="020B0604020202020204" pitchFamily="34" charset="0"/>
              <a:buChar char="•"/>
            </a:pPr>
            <a:r>
              <a:rPr lang="en-US" dirty="0"/>
              <a:t>or their purpose can better be met through the disciplemaking process</a:t>
            </a:r>
          </a:p>
          <a:p>
            <a:pPr marL="342900" lvl="0" indent="-342900">
              <a:spcAft>
                <a:spcPts val="300"/>
              </a:spcAft>
              <a:buFont typeface="+mj-lt"/>
              <a:buAutoNum type="arabicPeriod"/>
            </a:pPr>
            <a:r>
              <a:rPr lang="en-US" dirty="0"/>
              <a:t>Jesus, Samuel, Paul, and others in the Bible hated partial obedience </a:t>
            </a:r>
          </a:p>
          <a:p>
            <a:pPr marL="800100" lvl="1" indent="-342900">
              <a:spcAft>
                <a:spcPts val="300"/>
              </a:spcAft>
              <a:buFont typeface="Arial" panose="020B0604020202020204" pitchFamily="34" charset="0"/>
              <a:buChar char="•"/>
            </a:pPr>
            <a:r>
              <a:rPr lang="en-US" dirty="0"/>
              <a:t>and hated replacing obedience to God with obedience to tradition </a:t>
            </a:r>
          </a:p>
          <a:p>
            <a:pPr marL="800100" lvl="1" indent="-342900">
              <a:spcAft>
                <a:spcPts val="300"/>
              </a:spcAft>
              <a:buFont typeface="Arial" panose="020B0604020202020204" pitchFamily="34" charset="0"/>
              <a:buChar char="•"/>
            </a:pPr>
            <a:r>
              <a:rPr lang="en-US" dirty="0"/>
              <a:t>(The way we’ve always done things)</a:t>
            </a:r>
          </a:p>
          <a:p>
            <a:pPr marL="342900" marR="0" lvl="0" indent="-342900" algn="l" defTabSz="914400" rtl="0" eaLnBrk="0" fontAlgn="base" latinLnBrk="0" hangingPunct="0">
              <a:lnSpc>
                <a:spcPct val="100000"/>
              </a:lnSpc>
              <a:spcBef>
                <a:spcPts val="0"/>
              </a:spcBef>
              <a:spcAft>
                <a:spcPts val="300"/>
              </a:spcAft>
              <a:buClrTx/>
              <a:buSzTx/>
              <a:buFont typeface="+mj-lt"/>
              <a:buAutoNum type="arabicPeriod"/>
              <a:tabLst/>
              <a:defRPr/>
            </a:pPr>
            <a:r>
              <a:rPr lang="en-US" sz="1600" kern="1200" baseline="0" dirty="0">
                <a:solidFill>
                  <a:schemeClr val="tx1"/>
                </a:solidFill>
                <a:effectLst/>
                <a:latin typeface="Arial" charset="0"/>
                <a:ea typeface="+mn-ea"/>
                <a:cs typeface="+mn-cs"/>
              </a:rPr>
              <a:t>Ministries that don’t have a role in making multiplying disciples </a:t>
            </a:r>
          </a:p>
          <a:p>
            <a:pPr marL="800100" marR="0" lvl="1" indent="-34290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must be fixed or terminated. </a:t>
            </a:r>
            <a:endParaRPr lang="en-US" dirty="0">
              <a:effectLst/>
            </a:endParaRPr>
          </a:p>
          <a:p>
            <a:pPr marL="342900" lvl="0" indent="-342900">
              <a:spcAft>
                <a:spcPts val="300"/>
              </a:spcAft>
              <a:buFont typeface="+mj-lt"/>
              <a:buAutoNum type="arabicPeriod"/>
            </a:pPr>
            <a:r>
              <a:rPr lang="en-US" dirty="0"/>
              <a:t>You must evaluate your ministries every year</a:t>
            </a:r>
          </a:p>
          <a:p>
            <a:pPr marL="800100" lvl="1" indent="-342900">
              <a:spcAft>
                <a:spcPts val="300"/>
              </a:spcAft>
              <a:buFont typeface="Arial" panose="020B0604020202020204" pitchFamily="34" charset="0"/>
              <a:buChar char="•"/>
            </a:pPr>
            <a:r>
              <a:rPr lang="en-US" dirty="0"/>
              <a:t>to make sure they are essential to your mission </a:t>
            </a:r>
          </a:p>
          <a:p>
            <a:pPr marL="800100" lvl="1" indent="-342900">
              <a:spcAft>
                <a:spcPts val="300"/>
              </a:spcAft>
              <a:buFont typeface="Arial" panose="020B0604020202020204" pitchFamily="34" charset="0"/>
              <a:buChar char="•"/>
            </a:pPr>
            <a:r>
              <a:rPr lang="en-US" dirty="0"/>
              <a:t>to make multiplying disciples </a:t>
            </a:r>
          </a:p>
          <a:p>
            <a:pPr marL="800100" lvl="1" indent="-342900">
              <a:spcAft>
                <a:spcPts val="300"/>
              </a:spcAft>
              <a:buFont typeface="Arial" panose="020B0604020202020204" pitchFamily="34" charset="0"/>
              <a:buChar char="•"/>
            </a:pPr>
            <a:r>
              <a:rPr lang="en-US" dirty="0"/>
              <a:t>to finish the Great Commission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76909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r>
              <a:rPr lang="en-US" b="1" dirty="0"/>
              <a:t>In your groups</a:t>
            </a:r>
          </a:p>
          <a:p>
            <a:pPr marL="285750" indent="-285750">
              <a:buFont typeface="Arial" panose="020B0604020202020204" pitchFamily="34" charset="0"/>
              <a:buChar char="•"/>
            </a:pPr>
            <a:r>
              <a:rPr lang="en-US" dirty="0"/>
              <a:t>Discuss why it is important to evaluate the effectiveness of your ministries.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comments or questions do you have?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217746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5" y="3163331"/>
            <a:ext cx="6757558" cy="5659394"/>
          </a:xfrm>
        </p:spPr>
        <p:txBody>
          <a:bodyPr/>
          <a:lstStyle/>
          <a:p>
            <a:pPr marL="0" marR="0" lvl="0" indent="0">
              <a:lnSpc>
                <a:spcPct val="115000"/>
              </a:lnSpc>
              <a:spcBef>
                <a:spcPts val="0"/>
              </a:spcBef>
              <a:spcAft>
                <a:spcPts val="0"/>
              </a:spcAft>
              <a:buFont typeface="Arial" panose="020B0604020202020204" pitchFamily="34" charset="0"/>
              <a:buNone/>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IV. Evaluate Existing Ministries</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We have included the ministries for the Foundations discipleship ministry as examples</a:t>
            </a:r>
          </a:p>
          <a:p>
            <a:pPr marL="742950" marR="0" lvl="1" indent="-285750">
              <a:lnSpc>
                <a:spcPct val="105000"/>
              </a:lnSpc>
              <a:spcBef>
                <a:spcPts val="0"/>
              </a:spcBef>
              <a:spcAft>
                <a:spcPts val="0"/>
              </a:spcAft>
              <a:buFont typeface="Arial" panose="020B0604020202020204" pitchFamily="34" charset="0"/>
              <a:buChar char="•"/>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can see how these ministries are designed to include every Ministry Objective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982392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5" y="3163331"/>
            <a:ext cx="6757558" cy="5659394"/>
          </a:xfrm>
        </p:spPr>
        <p:txBody>
          <a:bodyPr/>
          <a:lstStyle/>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Here is an example of what the existing ministries in a church might look like.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You can see in this example </a:t>
            </a:r>
          </a:p>
          <a:p>
            <a:pPr marL="742950" lvl="1" indent="-285750">
              <a:buFont typeface="Arial" panose="020B0604020202020204" pitchFamily="34" charset="0"/>
              <a:buChar char="•"/>
            </a:pPr>
            <a:r>
              <a:rPr lang="en-US" dirty="0"/>
              <a:t>that a majority of ministries of this church </a:t>
            </a:r>
          </a:p>
          <a:p>
            <a:pPr marL="742950" lvl="1" indent="-285750">
              <a:buFont typeface="Arial" panose="020B0604020202020204" pitchFamily="34" charset="0"/>
              <a:buChar char="•"/>
            </a:pPr>
            <a:r>
              <a:rPr lang="en-US" dirty="0"/>
              <a:t>are for Believers. </a:t>
            </a:r>
          </a:p>
          <a:p>
            <a:pPr marL="285750" lvl="0" indent="-285750">
              <a:buFont typeface="Arial" panose="020B0604020202020204" pitchFamily="34" charset="0"/>
              <a:buChar char="•"/>
            </a:pPr>
            <a:r>
              <a:rPr lang="en-US" dirty="0"/>
              <a:t>This church probably will not grow </a:t>
            </a:r>
          </a:p>
          <a:p>
            <a:pPr marL="742950" lvl="1" indent="-285750">
              <a:buFont typeface="Arial" panose="020B0604020202020204" pitchFamily="34" charset="0"/>
              <a:buChar char="•"/>
            </a:pPr>
            <a:r>
              <a:rPr lang="en-US" dirty="0"/>
              <a:t>and will eventually die</a:t>
            </a:r>
          </a:p>
          <a:p>
            <a:pPr marL="742950" lvl="1" indent="-285750">
              <a:buFont typeface="Arial" panose="020B0604020202020204" pitchFamily="34" charset="0"/>
              <a:buChar char="•"/>
            </a:pPr>
            <a:r>
              <a:rPr lang="en-US" dirty="0"/>
              <a:t>because it is not focused on equipping workers </a:t>
            </a:r>
          </a:p>
          <a:p>
            <a:pPr marL="742950" lvl="1" indent="-285750">
              <a:buFont typeface="Arial" panose="020B0604020202020204" pitchFamily="34" charset="0"/>
              <a:buChar char="•"/>
            </a:pPr>
            <a:r>
              <a:rPr lang="en-US" dirty="0"/>
              <a:t>and multiplying leaders to win unbelievers. </a:t>
            </a:r>
          </a:p>
          <a:p>
            <a:pPr marL="285750" indent="-285750">
              <a:buFont typeface="Arial" panose="020B0604020202020204" pitchFamily="34" charset="0"/>
              <a:buChar char="•"/>
            </a:pPr>
            <a:r>
              <a:rPr lang="en-US" dirty="0"/>
              <a:t>Most churches in the U.S. doing an evaluation </a:t>
            </a:r>
          </a:p>
          <a:p>
            <a:pPr marL="742950" lvl="1" indent="-285750">
              <a:buFont typeface="Arial" panose="020B0604020202020204" pitchFamily="34" charset="0"/>
              <a:buChar char="•"/>
            </a:pPr>
            <a:r>
              <a:rPr lang="en-US" dirty="0"/>
              <a:t>discover that 80-90% of their ministries are for believers </a:t>
            </a:r>
          </a:p>
          <a:p>
            <a:pPr marL="742950" lvl="1" indent="-285750">
              <a:buFont typeface="Arial" panose="020B0604020202020204" pitchFamily="34" charset="0"/>
              <a:buChar char="•"/>
            </a:pPr>
            <a:r>
              <a:rPr lang="en-US" dirty="0"/>
              <a:t>and they are neglecting all areas of a disciplemaking ministry.</a:t>
            </a:r>
          </a:p>
          <a:p>
            <a:pPr lvl="0" algn="ctr"/>
            <a:endParaRPr lang="en-US" b="1" dirty="0"/>
          </a:p>
          <a:p>
            <a:pPr lvl="0" algn="ctr"/>
            <a:r>
              <a:rPr lang="en-US" b="1" dirty="0"/>
              <a:t>Many churches have an </a:t>
            </a:r>
            <a:r>
              <a:rPr lang="en-US" b="1" u="sng" dirty="0"/>
              <a:t>imbalance</a:t>
            </a:r>
            <a:r>
              <a:rPr lang="en-US" b="1" dirty="0"/>
              <a:t> </a:t>
            </a:r>
          </a:p>
          <a:p>
            <a:pPr lvl="1" algn="ctr"/>
            <a:r>
              <a:rPr lang="en-US" b="1" dirty="0"/>
              <a:t>because they have too many ministries for </a:t>
            </a:r>
            <a:r>
              <a:rPr lang="en-US" b="1" u="sng" dirty="0"/>
              <a:t>believers</a:t>
            </a:r>
            <a:endParaRPr lang="en-US" u="sng"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82749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5" y="3163331"/>
            <a:ext cx="6757558" cy="5659394"/>
          </a:xfrm>
        </p:spPr>
        <p:txBody>
          <a:bodyPr/>
          <a:lstStyle/>
          <a:p>
            <a:pPr algn="ctr">
              <a:spcAft>
                <a:spcPts val="0"/>
              </a:spcAft>
            </a:pPr>
            <a:r>
              <a:rPr lang="en-US" b="1" dirty="0"/>
              <a:t>MINISTRY EVALUATION INSTRUCTIONS</a:t>
            </a:r>
            <a:endParaRPr lang="en-US" dirty="0"/>
          </a:p>
          <a:p>
            <a:pPr marL="342900" indent="-342900">
              <a:spcAft>
                <a:spcPts val="0"/>
              </a:spcAft>
              <a:buAutoNum type="arabicPeriod"/>
            </a:pPr>
            <a:r>
              <a:rPr lang="en-US" dirty="0"/>
              <a:t>Make a list of </a:t>
            </a:r>
            <a:r>
              <a:rPr lang="en-US" u="sng" dirty="0"/>
              <a:t>existing</a:t>
            </a:r>
            <a:r>
              <a:rPr lang="en-US" dirty="0"/>
              <a:t> ministries. </a:t>
            </a:r>
          </a:p>
          <a:p>
            <a:pPr marL="571500" lvl="1" indent="-342900">
              <a:spcAft>
                <a:spcPts val="0"/>
              </a:spcAft>
              <a:buFont typeface="+mj-lt"/>
              <a:buAutoNum type="alphaLcPeriod"/>
            </a:pPr>
            <a:r>
              <a:rPr lang="en-US" dirty="0"/>
              <a:t>W</a:t>
            </a:r>
            <a:r>
              <a:rPr lang="en-US" sz="1600" kern="1200" baseline="0" dirty="0">
                <a:solidFill>
                  <a:schemeClr val="tx1"/>
                </a:solidFill>
                <a:effectLst/>
                <a:latin typeface="Arial" charset="0"/>
                <a:ea typeface="+mn-ea"/>
                <a:cs typeface="+mn-cs"/>
              </a:rPr>
              <a:t>eekly, monthly, or yearly activities or programs </a:t>
            </a:r>
          </a:p>
          <a:p>
            <a:pPr marL="571500" lvl="1" indent="-342900">
              <a:spcAft>
                <a:spcPts val="0"/>
              </a:spcAft>
              <a:buFont typeface="+mj-lt"/>
              <a:buAutoNum type="alphaLcPeriod"/>
            </a:pPr>
            <a:r>
              <a:rPr lang="en-US" dirty="0"/>
              <a:t>T</a:t>
            </a:r>
            <a:r>
              <a:rPr lang="en-US" sz="1600" kern="1200" baseline="0" dirty="0">
                <a:solidFill>
                  <a:schemeClr val="tx1"/>
                </a:solidFill>
                <a:effectLst/>
                <a:latin typeface="Arial" charset="0"/>
                <a:ea typeface="+mn-ea"/>
                <a:cs typeface="+mn-cs"/>
              </a:rPr>
              <a:t>his is for existing ministries not for previous or planned ministries</a:t>
            </a:r>
          </a:p>
          <a:p>
            <a:pPr marL="234950" indent="-234950">
              <a:spcAft>
                <a:spcPts val="0"/>
              </a:spcAft>
            </a:pPr>
            <a:r>
              <a:rPr lang="en-US" dirty="0"/>
              <a:t>2. Determine the Ministry Objective for each ministry and place an “X” in the box.</a:t>
            </a:r>
          </a:p>
          <a:p>
            <a:pPr marL="576262" lvl="1" indent="-342900">
              <a:spcAft>
                <a:spcPts val="0"/>
              </a:spcAft>
              <a:buFont typeface="+mj-lt"/>
              <a:buAutoNum type="alphaLcPeriod"/>
            </a:pPr>
            <a:r>
              <a:rPr lang="en-US" dirty="0"/>
              <a:t>The Ministry Objective is for the people the ministry is helping</a:t>
            </a:r>
          </a:p>
          <a:p>
            <a:pPr marL="576262" lvl="1" indent="-342900">
              <a:spcAft>
                <a:spcPts val="0"/>
              </a:spcAft>
              <a:buFont typeface="+mj-lt"/>
              <a:buAutoNum type="alphaLcPeriod"/>
            </a:pPr>
            <a:r>
              <a:rPr lang="en-US" dirty="0"/>
              <a:t>Mark just one for each ministry.</a:t>
            </a:r>
          </a:p>
          <a:p>
            <a:pPr marL="576262" lvl="1" indent="-342900">
              <a:spcAft>
                <a:spcPts val="0"/>
              </a:spcAft>
              <a:buFont typeface="+mj-lt"/>
              <a:buAutoNum type="alphaLcPeriod"/>
            </a:pPr>
            <a:r>
              <a:rPr lang="en-US" dirty="0"/>
              <a:t>Select it as it is right now, not as it was in the past or will be in the future.</a:t>
            </a:r>
          </a:p>
          <a:p>
            <a:pPr marL="514350" marR="0" lvl="1" indent="-285750">
              <a:spcBef>
                <a:spcPts val="0"/>
              </a:spcBef>
              <a:spcAft>
                <a:spcPts val="0"/>
              </a:spcAft>
              <a:buFont typeface="+mj-lt"/>
              <a:buAutoNum type="alphaLcPeriod"/>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Ministry Objective Definitions: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rabicParen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Unbeliever – Unsaved people.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rabicParen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Believer – People who have accepted Christ as savior and need to be growing in their faith.</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rabicParen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Worker – People who are serving in church ministries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rabicParen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Leader – People who lead others who are serving in church ministries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34950" indent="-234950">
              <a:spcAft>
                <a:spcPts val="0"/>
              </a:spcAft>
            </a:pPr>
            <a:r>
              <a:rPr lang="en-US" dirty="0"/>
              <a:t>3. Place an “X” in the </a:t>
            </a:r>
            <a:r>
              <a:rPr lang="en-US" b="1" dirty="0"/>
              <a:t>Review</a:t>
            </a:r>
            <a:r>
              <a:rPr lang="en-US" dirty="0"/>
              <a:t> column by ministries that need to be considered for further review and evaluation.</a:t>
            </a:r>
          </a:p>
          <a:p>
            <a:pPr marL="457200" lvl="0" indent="-223838">
              <a:spcAft>
                <a:spcPts val="0"/>
              </a:spcAft>
              <a:buFont typeface="Arial" panose="020B0604020202020204" pitchFamily="34" charset="0"/>
              <a:buChar char="•"/>
            </a:pPr>
            <a:r>
              <a:rPr lang="en-US" dirty="0"/>
              <a:t>These are ministries you feel are not as effective as they should be in accomplishing God’s purpose </a:t>
            </a:r>
          </a:p>
          <a:p>
            <a:pPr marL="457200" lvl="0" indent="-223838">
              <a:spcAft>
                <a:spcPts val="0"/>
              </a:spcAft>
              <a:buFont typeface="Arial" panose="020B0604020202020204" pitchFamily="34" charset="0"/>
              <a:buChar char="•"/>
            </a:pPr>
            <a:r>
              <a:rPr lang="en-US" dirty="0"/>
              <a:t>It could be ministries you feel are not cost effective, which are redundant, etc.</a:t>
            </a:r>
          </a:p>
          <a:p>
            <a:pPr>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59767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5" y="3163331"/>
            <a:ext cx="6757558" cy="5659394"/>
          </a:xfrm>
        </p:spPr>
        <p:txBody>
          <a:bodyPr/>
          <a:lstStyle/>
          <a:p>
            <a:r>
              <a:rPr lang="en-US" sz="1600" kern="1200" baseline="0" dirty="0">
                <a:effectLst/>
                <a:latin typeface="Arial" charset="0"/>
                <a:ea typeface="+mn-ea"/>
                <a:cs typeface="+mn-cs"/>
              </a:rPr>
              <a:t>Evaluate your existing ministries.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042311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 typeface="+mj-lt"/>
              <a:buNone/>
              <a:tabLst/>
              <a:defRPr/>
            </a:pPr>
            <a:r>
              <a:rPr lang="en-US" sz="1600" b="1" kern="1200" baseline="0" dirty="0">
                <a:solidFill>
                  <a:schemeClr val="tx1"/>
                </a:solidFill>
                <a:effectLst/>
                <a:latin typeface="Arial" charset="0"/>
                <a:ea typeface="+mn-ea"/>
                <a:cs typeface="+mn-cs"/>
              </a:rPr>
              <a:t>IV. Further Review and Evaluation</a:t>
            </a:r>
            <a:endParaRPr lang="en-US" sz="1600" kern="1200" baseline="0" dirty="0">
              <a:solidFill>
                <a:schemeClr val="tx1"/>
              </a:solidFill>
              <a:effectLst/>
              <a:latin typeface="Arial" charset="0"/>
              <a:ea typeface="+mn-ea"/>
              <a:cs typeface="+mn-cs"/>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Add the number of “X”s in the Ministry Objective columns </a:t>
            </a:r>
          </a:p>
          <a:p>
            <a:pPr marL="800100" marR="0" lvl="1"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place the number in the “Total” row.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Now you can see if you have the proper balance of ministries for the Ministry Objectives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there is an imbalance, select the ministries that need to be reviewed and evaluated further </a:t>
            </a:r>
          </a:p>
          <a:p>
            <a:pPr marL="800100" marR="0" lvl="1"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place an “X” in the Review Column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Also, include ministries which you believe may be ineffective or have their purpose better met through the Foundations discipleship ministry.</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960728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Ministry Audit Form Example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ministry example that needs action is the church soccer team</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action needed is to remove this ministry by phasing it out by having no team next season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reason for phasing out this ministry is that it was created as an outreach ministry but there is no outreach.</a:t>
            </a: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ministry uses financial and personnel resources that could be used in other outreach and discipleship ministries.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dirty="0"/>
              <a:t>Do you have any comments or questions about evaluating ministries?</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662853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Fill out the Ministry Audit Form</a:t>
            </a:r>
          </a:p>
          <a:p>
            <a:pPr marL="285750" indent="-285750">
              <a:buFont typeface="Arial" panose="020B0604020202020204" pitchFamily="34" charset="0"/>
              <a:buChar char="•"/>
            </a:pPr>
            <a:endParaRPr lang="en-US" dirty="0"/>
          </a:p>
          <a:p>
            <a:pPr marL="342900" marR="0" lvl="0" indent="-342900">
              <a:lnSpc>
                <a:spcPct val="115000"/>
              </a:lnSpc>
              <a:spcBef>
                <a:spcPts val="0"/>
              </a:spcBef>
              <a:spcAft>
                <a:spcPts val="0"/>
              </a:spcAft>
              <a:buFont typeface="Symbol" panose="05050102010706020507" pitchFamily="18" charset="2"/>
              <a:buChar char=""/>
            </a:pPr>
            <a:r>
              <a:rPr lang="en-US" b="0" dirty="0">
                <a:latin typeface="Arial" panose="020B0604020202020204" pitchFamily="34" charset="0"/>
                <a:ea typeface="Calibri" panose="020F0502020204030204" pitchFamily="34" charset="0"/>
                <a:cs typeface="Arial" panose="020B0604020202020204" pitchFamily="34" charset="0"/>
              </a:rPr>
              <a:t>List the ministries you think may need to be changed </a:t>
            </a:r>
          </a:p>
          <a:p>
            <a:pPr marL="342900" marR="0" lvl="0" indent="-342900">
              <a:lnSpc>
                <a:spcPct val="115000"/>
              </a:lnSpc>
              <a:spcBef>
                <a:spcPts val="0"/>
              </a:spcBef>
              <a:spcAft>
                <a:spcPts val="0"/>
              </a:spcAft>
              <a:buFont typeface="Symbol" panose="05050102010706020507" pitchFamily="18" charset="2"/>
              <a:buChar char=""/>
            </a:pPr>
            <a:r>
              <a:rPr lang="en-US" b="0" dirty="0">
                <a:latin typeface="Arial" panose="020B0604020202020204" pitchFamily="34" charset="0"/>
                <a:ea typeface="Calibri" panose="020F0502020204030204" pitchFamily="34" charset="0"/>
                <a:cs typeface="Arial" panose="020B0604020202020204" pitchFamily="34" charset="0"/>
              </a:rPr>
              <a:t>Write in the action that is needed:</a:t>
            </a:r>
          </a:p>
          <a:p>
            <a:pPr marL="914400" marR="0" lvl="1" indent="-457200">
              <a:lnSpc>
                <a:spcPct val="115000"/>
              </a:lnSpc>
              <a:spcBef>
                <a:spcPts val="0"/>
              </a:spcBef>
              <a:spcAft>
                <a:spcPts val="0"/>
              </a:spcAft>
              <a:buFont typeface="Arial" panose="020B0604020202020204" pitchFamily="34" charset="0"/>
              <a:buChar char="–"/>
            </a:pPr>
            <a:r>
              <a:rPr lang="en-US" b="0" dirty="0">
                <a:latin typeface="Arial" panose="020B0604020202020204" pitchFamily="34" charset="0"/>
                <a:ea typeface="Calibri" panose="020F0502020204030204" pitchFamily="34" charset="0"/>
                <a:cs typeface="Arial" panose="020B0604020202020204" pitchFamily="34" charset="0"/>
              </a:rPr>
              <a:t>Keep, Modify</a:t>
            </a:r>
          </a:p>
          <a:p>
            <a:pPr marL="914400" marR="0" lvl="1" indent="-457200">
              <a:lnSpc>
                <a:spcPct val="115000"/>
              </a:lnSpc>
              <a:spcBef>
                <a:spcPts val="0"/>
              </a:spcBef>
              <a:spcAft>
                <a:spcPts val="0"/>
              </a:spcAft>
              <a:buFont typeface="Arial" panose="020B0604020202020204" pitchFamily="34" charset="0"/>
              <a:buChar char="–"/>
            </a:pPr>
            <a:r>
              <a:rPr lang="en-US" b="0" dirty="0">
                <a:latin typeface="Arial" panose="020B0604020202020204" pitchFamily="34" charset="0"/>
                <a:ea typeface="Calibri" panose="020F0502020204030204" pitchFamily="34" charset="0"/>
                <a:cs typeface="Arial" panose="020B0604020202020204" pitchFamily="34" charset="0"/>
              </a:rPr>
              <a:t>Keep, Probation</a:t>
            </a:r>
          </a:p>
          <a:p>
            <a:pPr marL="914400" marR="0" lvl="1" indent="-457200">
              <a:lnSpc>
                <a:spcPct val="115000"/>
              </a:lnSpc>
              <a:spcBef>
                <a:spcPts val="0"/>
              </a:spcBef>
              <a:spcAft>
                <a:spcPts val="0"/>
              </a:spcAft>
              <a:buFont typeface="Arial" panose="020B0604020202020204" pitchFamily="34" charset="0"/>
              <a:buChar char="–"/>
            </a:pPr>
            <a:r>
              <a:rPr lang="en-US" b="0" dirty="0">
                <a:latin typeface="Arial" panose="020B0604020202020204" pitchFamily="34" charset="0"/>
                <a:ea typeface="Calibri" panose="020F0502020204030204" pitchFamily="34" charset="0"/>
                <a:cs typeface="Arial" panose="020B0604020202020204" pitchFamily="34" charset="0"/>
              </a:rPr>
              <a:t>Change Leader </a:t>
            </a:r>
          </a:p>
          <a:p>
            <a:pPr marL="914400" lvl="1" indent="-457200">
              <a:lnSpc>
                <a:spcPct val="115000"/>
              </a:lnSpc>
              <a:spcBef>
                <a:spcPts val="0"/>
              </a:spcBef>
              <a:spcAft>
                <a:spcPts val="0"/>
              </a:spcAft>
              <a:buFont typeface="Arial" panose="020B0604020202020204" pitchFamily="34" charset="0"/>
              <a:buChar char="–"/>
            </a:pPr>
            <a:r>
              <a:rPr lang="en-US" b="0" dirty="0">
                <a:latin typeface="Arial" panose="020B0604020202020204" pitchFamily="34" charset="0"/>
                <a:ea typeface="Calibri" panose="020F0502020204030204" pitchFamily="34" charset="0"/>
                <a:cs typeface="Arial" panose="020B0604020202020204" pitchFamily="34" charset="0"/>
              </a:rPr>
              <a:t>Remove, Phase-out</a:t>
            </a:r>
          </a:p>
          <a:p>
            <a:pPr marL="914400" lvl="1" indent="-457200">
              <a:lnSpc>
                <a:spcPct val="115000"/>
              </a:lnSpc>
              <a:spcBef>
                <a:spcPts val="0"/>
              </a:spcBef>
              <a:spcAft>
                <a:spcPts val="0"/>
              </a:spcAft>
              <a:buFont typeface="Arial" panose="020B0604020202020204" pitchFamily="34" charset="0"/>
              <a:buChar char="–"/>
            </a:pPr>
            <a:r>
              <a:rPr lang="en-US" b="0" dirty="0">
                <a:latin typeface="Arial" panose="020B0604020202020204" pitchFamily="34" charset="0"/>
                <a:ea typeface="Calibri" panose="020F0502020204030204" pitchFamily="34" charset="0"/>
                <a:cs typeface="Arial" panose="020B0604020202020204" pitchFamily="34" charset="0"/>
              </a:rPr>
              <a:t>Remove, Immediate</a:t>
            </a:r>
          </a:p>
          <a:p>
            <a:pPr marL="342900" marR="0" lvl="0" indent="-342900">
              <a:lnSpc>
                <a:spcPct val="115000"/>
              </a:lnSpc>
              <a:spcBef>
                <a:spcPts val="0"/>
              </a:spcBef>
              <a:spcAft>
                <a:spcPts val="0"/>
              </a:spcAft>
              <a:buFont typeface="Symbol" panose="05050102010706020507" pitchFamily="18" charset="2"/>
              <a:buChar char=""/>
            </a:pPr>
            <a:r>
              <a:rPr lang="en-US" b="0" dirty="0">
                <a:latin typeface="Arial" panose="020B0604020202020204" pitchFamily="34" charset="0"/>
                <a:ea typeface="Calibri" panose="020F0502020204030204" pitchFamily="34" charset="0"/>
                <a:cs typeface="Arial" panose="020B0604020202020204" pitchFamily="34" charset="0"/>
              </a:rPr>
              <a:t>Describe the action that is needed and the reason for the action</a:t>
            </a:r>
            <a:endParaRPr lang="en-US" b="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Ask any questions you have while you fill out the form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 didn’t have time to finish, you can complete the Ministry Audit Form</a:t>
            </a:r>
          </a:p>
          <a:p>
            <a:pPr marL="742950" lvl="1" indent="-285750">
              <a:buFont typeface="Arial" panose="020B0604020202020204" pitchFamily="34" charset="0"/>
              <a:buChar char="•"/>
            </a:pPr>
            <a:r>
              <a:rPr lang="en-US" dirty="0"/>
              <a:t>for other ministries later.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9668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gn="ctr">
              <a:lnSpc>
                <a:spcPct val="115000"/>
              </a:lnSpc>
              <a:spcBef>
                <a:spcPts val="0"/>
              </a:spcBef>
              <a:spcAft>
                <a:spcPts val="0"/>
              </a:spcAft>
            </a:pPr>
            <a:r>
              <a:rPr lang="en-US"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Matthew 28:19-20</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What</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we are to do:</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u="sng"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Make disciples who multiply</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As defined by Jesus using Jesus’ process.</a:t>
            </a:r>
            <a:r>
              <a:rPr lang="en-US"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eaLnBrk="0" fontAlgn="base" hangingPunct="0">
              <a:lnSpc>
                <a:spcPct val="115000"/>
              </a:lnSpc>
              <a:spcBef>
                <a:spcPts val="0"/>
              </a:spcBef>
              <a:spcAft>
                <a:spcPts val="0"/>
              </a:spcAft>
            </a:pPr>
            <a:r>
              <a:rPr lang="en-US"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Where</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we are to do it: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eaLnBrk="0" fontAlgn="base" hangingPunct="0">
              <a:lnSpc>
                <a:spcPct val="115000"/>
              </a:lnSpc>
              <a:spcBef>
                <a:spcPts val="0"/>
              </a:spcBef>
              <a:spcAft>
                <a:spcPts val="0"/>
              </a:spcAft>
              <a:buFont typeface="Symbol" panose="05050102010706020507" pitchFamily="18" charset="2"/>
              <a:buChar char=""/>
            </a:pPr>
            <a:r>
              <a:rPr lang="en-US" u="sng"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All Nations</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All nationalities (No discrimination), the entire world.</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sz="2400"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6</a:t>
            </a:fld>
            <a:endParaRPr lang="en-US"/>
          </a:p>
        </p:txBody>
      </p:sp>
    </p:spTree>
    <p:extLst>
      <p:ext uri="{BB962C8B-B14F-4D97-AF65-F5344CB8AC3E}">
        <p14:creationId xmlns:p14="http://schemas.microsoft.com/office/powerpoint/2010/main" val="32201225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lvl="0"/>
            <a:r>
              <a:rPr lang="en-US" b="1" dirty="0"/>
              <a:t>In your groups</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What did you learn when you evaluated your ministries?</a:t>
            </a:r>
          </a:p>
          <a:p>
            <a:pPr marL="285750" lvl="0" indent="-285750">
              <a:buFont typeface="Arial" panose="020B0604020202020204" pitchFamily="34" charset="0"/>
              <a:buChar char="•"/>
            </a:pPr>
            <a:r>
              <a:rPr lang="en-US" sz="1600" kern="1200" baseline="0" dirty="0">
                <a:solidFill>
                  <a:schemeClr val="tx1"/>
                </a:solidFill>
                <a:effectLst/>
                <a:latin typeface="Arial" charset="0"/>
                <a:ea typeface="+mn-ea"/>
                <a:cs typeface="+mn-cs"/>
              </a:rPr>
              <a:t>What changes do you need to make in order to have a church that makes multiplying disciples?</a:t>
            </a:r>
          </a:p>
          <a:p>
            <a:pPr marL="285750" lvl="0" indent="-285750">
              <a:buFont typeface="Arial" panose="020B0604020202020204" pitchFamily="34" charset="0"/>
              <a:buChar char="•"/>
            </a:pPr>
            <a:r>
              <a:rPr lang="en-US" sz="1600" kern="1200" baseline="0" dirty="0">
                <a:solidFill>
                  <a:schemeClr val="tx1"/>
                </a:solidFill>
                <a:effectLst/>
                <a:latin typeface="Arial" charset="0"/>
                <a:ea typeface="+mn-ea"/>
                <a:cs typeface="+mn-cs"/>
              </a:rPr>
              <a:t>Is your church service friendly to unchurched people?</a:t>
            </a:r>
          </a:p>
          <a:p>
            <a:pPr marL="285750" lvl="0" indent="-285750">
              <a:buFont typeface="Arial" panose="020B0604020202020204" pitchFamily="34" charset="0"/>
              <a:buChar char="•"/>
            </a:pPr>
            <a:r>
              <a:rPr lang="en-US" sz="1600" kern="1200" baseline="0" dirty="0">
                <a:solidFill>
                  <a:schemeClr val="tx1"/>
                </a:solidFill>
                <a:effectLst/>
                <a:latin typeface="Arial" charset="0"/>
                <a:ea typeface="+mn-ea"/>
                <a:cs typeface="+mn-cs"/>
              </a:rPr>
              <a:t>Why is it important to evaluate your ministries once a year?</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endParaRPr lang="en-US" sz="1600" kern="1200" baseline="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Do you have any questions?</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Please share some of the things you talked about</a:t>
            </a:r>
          </a:p>
          <a:p>
            <a:pPr lvl="0"/>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550570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203726-D51E-4B45-ABF4-EE7973E2E73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dirty="0">
                <a:effectLst/>
                <a:latin typeface="Arial" panose="020B0604020202020204" pitchFamily="34" charset="0"/>
                <a:ea typeface="Calibri" panose="020F0502020204030204" pitchFamily="34" charset="0"/>
              </a:rPr>
              <a:t>Organizational Structure of a Church </a:t>
            </a:r>
          </a:p>
          <a:p>
            <a:pPr algn="ctr"/>
            <a:r>
              <a:rPr lang="en-US" b="1" dirty="0">
                <a:effectLst/>
                <a:latin typeface="Arial" panose="020B0604020202020204" pitchFamily="34" charset="0"/>
                <a:ea typeface="Calibri" panose="020F0502020204030204" pitchFamily="34" charset="0"/>
              </a:rPr>
              <a:t>that Makes Multiplying Disciples</a:t>
            </a:r>
          </a:p>
          <a:p>
            <a:pPr algn="ctr"/>
            <a:r>
              <a:rPr lang="en-US" b="1" dirty="0"/>
              <a:t>Lesson 4 </a:t>
            </a:r>
            <a:endParaRPr lang="en-US" dirty="0"/>
          </a:p>
          <a:p>
            <a:r>
              <a:rPr lang="en-US" b="1" dirty="0"/>
              <a:t> </a:t>
            </a:r>
            <a:endParaRPr lang="en-US" dirty="0"/>
          </a:p>
          <a:p>
            <a:r>
              <a:rPr lang="en-US" b="1" dirty="0"/>
              <a:t>I. Introduction</a:t>
            </a:r>
            <a:endParaRPr lang="en-US" dirty="0"/>
          </a:p>
          <a:p>
            <a:pPr marL="342900" lvl="0" indent="-342900">
              <a:buFont typeface="+mj-lt"/>
              <a:buAutoNum type="arabicPeriod"/>
            </a:pPr>
            <a:r>
              <a:rPr lang="en-US" dirty="0"/>
              <a:t>After 2100 years, the Great Commission has still not been finished. </a:t>
            </a:r>
          </a:p>
          <a:p>
            <a:pPr marL="342900" lvl="0" indent="-342900">
              <a:buFont typeface="+mj-lt"/>
              <a:buAutoNum type="arabicPeriod"/>
            </a:pPr>
            <a:r>
              <a:rPr lang="en-US" dirty="0"/>
              <a:t>Jesus’ plan started out well. </a:t>
            </a:r>
          </a:p>
          <a:p>
            <a:pPr marL="568325" lvl="0" indent="-342900">
              <a:buFont typeface="Arial" panose="020B0604020202020204" pitchFamily="34" charset="0"/>
              <a:buChar char="•"/>
            </a:pPr>
            <a:r>
              <a:rPr lang="en-US" dirty="0"/>
              <a:t>It was said of the early disciplemakers in Acts 17:6, </a:t>
            </a:r>
          </a:p>
          <a:p>
            <a:pPr marL="1025525" lvl="1" indent="-342900">
              <a:buFont typeface="Arial" panose="020B0604020202020204" pitchFamily="34" charset="0"/>
              <a:buChar char="•"/>
            </a:pPr>
            <a:r>
              <a:rPr lang="en-US" dirty="0"/>
              <a:t> they “have turned the world upside down”. </a:t>
            </a:r>
          </a:p>
          <a:p>
            <a:pPr eaLnBrk="1" hangingPunct="1"/>
            <a:endParaRPr lang="en-US" altLang="en-US" dirty="0"/>
          </a:p>
        </p:txBody>
      </p:sp>
    </p:spTree>
    <p:extLst>
      <p:ext uri="{BB962C8B-B14F-4D97-AF65-F5344CB8AC3E}">
        <p14:creationId xmlns:p14="http://schemas.microsoft.com/office/powerpoint/2010/main" val="37406750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203726-D51E-4B45-ABF4-EE7973E2E73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pPr>
            <a:r>
              <a:rPr lang="en-US" dirty="0"/>
              <a:t>What happened? </a:t>
            </a:r>
          </a:p>
          <a:p>
            <a:pPr marL="285750" indent="-285750">
              <a:buFont typeface="Arial" panose="020B0604020202020204" pitchFamily="34" charset="0"/>
              <a:buChar char="•"/>
            </a:pPr>
            <a:r>
              <a:rPr lang="en-US" dirty="0"/>
              <a:t>Today our churches have many ministries:</a:t>
            </a:r>
          </a:p>
          <a:p>
            <a:pPr marL="803275" lvl="0" indent="-342900">
              <a:buFont typeface="+mj-lt"/>
              <a:buAutoNum type="arabicPeriod"/>
            </a:pPr>
            <a:r>
              <a:rPr lang="en-US" dirty="0"/>
              <a:t>Worship services</a:t>
            </a:r>
          </a:p>
          <a:p>
            <a:pPr marL="803275" lvl="0" indent="-342900">
              <a:buFont typeface="+mj-lt"/>
              <a:buAutoNum type="arabicPeriod"/>
            </a:pPr>
            <a:r>
              <a:rPr lang="en-US" dirty="0"/>
              <a:t>Preaching sermons</a:t>
            </a:r>
          </a:p>
          <a:p>
            <a:pPr marL="803275" lvl="0" indent="-342900">
              <a:buFont typeface="+mj-lt"/>
              <a:buAutoNum type="arabicPeriod"/>
            </a:pPr>
            <a:r>
              <a:rPr lang="en-US" dirty="0"/>
              <a:t>Sunday school classes</a:t>
            </a:r>
          </a:p>
          <a:p>
            <a:pPr marL="803275" lvl="0" indent="-342900">
              <a:buFont typeface="+mj-lt"/>
              <a:buAutoNum type="arabicPeriod"/>
            </a:pPr>
            <a:r>
              <a:rPr lang="en-US" dirty="0"/>
              <a:t>Revivals</a:t>
            </a:r>
          </a:p>
          <a:p>
            <a:pPr marL="803275" lvl="0" indent="-342900">
              <a:buFont typeface="+mj-lt"/>
              <a:buAutoNum type="arabicPeriod"/>
            </a:pPr>
            <a:r>
              <a:rPr lang="en-US" dirty="0"/>
              <a:t>Many other activities</a:t>
            </a:r>
          </a:p>
          <a:p>
            <a:pPr eaLnBrk="1" hangingPunct="1"/>
            <a:endParaRPr lang="en-US" altLang="en-US" dirty="0"/>
          </a:p>
        </p:txBody>
      </p:sp>
    </p:spTree>
    <p:extLst>
      <p:ext uri="{BB962C8B-B14F-4D97-AF65-F5344CB8AC3E}">
        <p14:creationId xmlns:p14="http://schemas.microsoft.com/office/powerpoint/2010/main" val="115225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203726-D51E-4B45-ABF4-EE7973E2E73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nSpc>
                <a:spcPct val="114000"/>
              </a:lnSpc>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We have many good ministries </a:t>
            </a:r>
          </a:p>
          <a:p>
            <a:pPr marL="742950" lvl="1" indent="-285750">
              <a:lnSpc>
                <a:spcPct val="114000"/>
              </a:lnSpc>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but God’s mission is left undone or partially done. </a:t>
            </a:r>
          </a:p>
          <a:p>
            <a:pPr marL="285750" indent="-285750">
              <a:lnSpc>
                <a:spcPct val="114000"/>
              </a:lnSpc>
              <a:spcAft>
                <a:spcPts val="0"/>
              </a:spcAft>
              <a:buFont typeface="Arial" panose="020B0604020202020204" pitchFamily="34" charset="0"/>
              <a:buChar char="•"/>
            </a:pPr>
            <a:endParaRPr lang="en-US"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4000"/>
              </a:lnSpc>
              <a:spcAft>
                <a:spcPts val="0"/>
              </a:spcAft>
              <a:buFont typeface="+mj-lt"/>
              <a:buAutoNum type="arabicPeriod"/>
            </a:pPr>
            <a:r>
              <a:rPr lang="en-US" dirty="0">
                <a:solidFill>
                  <a:srgbClr val="000000"/>
                </a:solidFill>
              </a:rPr>
              <a:t>The mission of every church and every believer:</a:t>
            </a:r>
            <a:r>
              <a:rPr lang="en-US" b="1" dirty="0">
                <a:solidFill>
                  <a:srgbClr val="000000"/>
                </a:solidFill>
              </a:rPr>
              <a:t> </a:t>
            </a:r>
          </a:p>
          <a:p>
            <a:pPr lvl="0">
              <a:lnSpc>
                <a:spcPct val="114000"/>
              </a:lnSpc>
              <a:spcAft>
                <a:spcPts val="0"/>
              </a:spcAft>
            </a:pPr>
            <a:r>
              <a:rPr lang="en-US" b="1" dirty="0">
                <a:solidFill>
                  <a:srgbClr val="000000"/>
                </a:solidFill>
              </a:rPr>
              <a:t>	Finish the Great Commission</a:t>
            </a:r>
          </a:p>
          <a:p>
            <a:pPr lvl="0">
              <a:lnSpc>
                <a:spcPct val="114000"/>
              </a:lnSpc>
              <a:spcAft>
                <a:spcPts val="0"/>
              </a:spcAft>
            </a:pPr>
            <a:endParaRPr lang="en-US" dirty="0">
              <a:solidFill>
                <a:srgbClr val="000000"/>
              </a:solidFill>
            </a:endParaRPr>
          </a:p>
          <a:p>
            <a:pPr marL="342900" lvl="0" indent="-342900">
              <a:lnSpc>
                <a:spcPct val="114000"/>
              </a:lnSpc>
              <a:spcAft>
                <a:spcPts val="0"/>
              </a:spcAft>
              <a:buFont typeface="+mj-lt"/>
              <a:buAutoNum type="arabicPeriod" startAt="2"/>
            </a:pPr>
            <a:r>
              <a:rPr lang="en-US" dirty="0">
                <a:solidFill>
                  <a:srgbClr val="000000"/>
                </a:solidFill>
              </a:rPr>
              <a:t>Jesus’ method of finishing the Great Commission: </a:t>
            </a:r>
          </a:p>
          <a:p>
            <a:pPr lvl="0">
              <a:lnSpc>
                <a:spcPct val="114000"/>
              </a:lnSpc>
              <a:spcAft>
                <a:spcPts val="0"/>
              </a:spcAft>
            </a:pPr>
            <a:r>
              <a:rPr lang="en-US" b="1" dirty="0">
                <a:solidFill>
                  <a:srgbClr val="000000"/>
                </a:solidFill>
              </a:rPr>
              <a:t>	Make Multiplying Disciples</a:t>
            </a:r>
            <a:endParaRPr lang="en-US" dirty="0">
              <a:solidFill>
                <a:srgbClr val="000000"/>
              </a:solidFill>
            </a:endParaRPr>
          </a:p>
          <a:p>
            <a:pPr eaLnBrk="1" hangingPunct="1">
              <a:lnSpc>
                <a:spcPct val="114000"/>
              </a:lnSpc>
              <a:spcAft>
                <a:spcPts val="0"/>
              </a:spcAft>
            </a:pPr>
            <a:endParaRPr lang="en-US" altLang="en-US" dirty="0"/>
          </a:p>
        </p:txBody>
      </p:sp>
    </p:spTree>
    <p:extLst>
      <p:ext uri="{BB962C8B-B14F-4D97-AF65-F5344CB8AC3E}">
        <p14:creationId xmlns:p14="http://schemas.microsoft.com/office/powerpoint/2010/main" val="34606150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a:lnSpc>
                <a:spcPct val="115000"/>
              </a:lnSpc>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Now you will learn how to integrate the Foundations discipleship ministry into your church structure. </a:t>
            </a:r>
          </a:p>
          <a:p>
            <a:pPr marL="342900" marR="0" lvl="0" indent="-342900">
              <a:lnSpc>
                <a:spcPct val="115000"/>
              </a:lnSpc>
              <a:spcBef>
                <a:spcPts val="0"/>
              </a:spcBef>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Church structure is defined as the effective organization of church ministries to produce multiplying disciples.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This figure shows that a church with a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typical structure </a:t>
            </a:r>
          </a:p>
          <a:p>
            <a:pPr marL="742950" lvl="1" indent="-285750">
              <a:lnSpc>
                <a:spcPct val="115000"/>
              </a:lnSpc>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attracts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few unbelievers </a:t>
            </a:r>
          </a:p>
          <a:p>
            <a:pPr marL="742950" lvl="1" indent="-285750">
              <a:lnSpc>
                <a:spcPct val="115000"/>
              </a:lnSpc>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and makes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few disciples</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15000"/>
              </a:lnSpc>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but a church that makes multiplying disciples</a:t>
            </a:r>
            <a:endParaRPr lang="en-US"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15000"/>
              </a:lnSpc>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attracts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many</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unbelievers,</a:t>
            </a:r>
          </a:p>
          <a:p>
            <a:pPr marL="800100" lvl="1" indent="-342900">
              <a:lnSpc>
                <a:spcPct val="115000"/>
              </a:lnSpc>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and makes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many</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disciples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819568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 Church Structure that Makes Multiplying Disciples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It is the responsibility of the pastor to make sure that all ministries are working together to make multiplying disciples.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lphaUcPeriod"/>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Unbelievers accept Christ and become disciples of Christ with Foundations</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Trained Foundations Leaders invest in relationships with unbelievers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disciple them one-on-one or in a group with Foundations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Most of the disciples become Ministry Workers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of the disciples become Ministry Leaders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of the disciples become Foundations Leaders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Depending on their gifts, abilities, and calling</a:t>
            </a:r>
            <a:endParaRPr lang="en-US"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272507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lphaUcPeriod" startAt="2"/>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Foundations Discipleship Ministry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of the disciples become Apprentice Foundations Leaders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Receive initial training and are apprenticed by their Foundations Leader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Join the Foundations Leader Team with other Foundations Leaders </a:t>
            </a:r>
          </a:p>
          <a:p>
            <a:pPr marL="1200150" marR="0" lvl="2"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ongoing training, vision, and continued growth.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200150" marR="0" lvl="2"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pastor leads the Foundations Leader Team</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Then they become Foundations Leaders and make multiplying disciples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Look at Lesson 2 for ideas on how to provide training for the Foundations Leaders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037897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lphaUcPeriod" startAt="3"/>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Other Ministries</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Most of the disciples will become Ministry Workers in the ministries of the church</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of the disciples will become Apprentice Ministry Leaders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Receive initial training and are apprenticed by their Ministry Leader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Join the Ministry Leader Team with other Ministry Leaders </a:t>
            </a:r>
          </a:p>
          <a:p>
            <a:pPr marL="1200150" marR="0" lvl="2"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ongoing training, </a:t>
            </a:r>
          </a:p>
          <a:p>
            <a:pPr marL="1200150" marR="0" lvl="2"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vision for making disciples, </a:t>
            </a:r>
          </a:p>
          <a:p>
            <a:pPr marL="1200150" marR="0" lvl="2"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continued growth as a disciple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pastor leads the Ministry Leader Team</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Then they become Ministry Leaders and make multiplying Ministry Leaders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Look at Lesson 2 for ideas on how to provide training for the leaders and workers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245555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This figure shows how Foundations discipleship ministry is integrated into the church structure.</a:t>
            </a:r>
          </a:p>
          <a:p>
            <a:pPr marL="285750" indent="-285750">
              <a:buFont typeface="Arial" panose="020B0604020202020204" pitchFamily="34" charset="0"/>
              <a:buChar char="•"/>
            </a:pPr>
            <a:r>
              <a:rPr lang="en-US" dirty="0"/>
              <a:t>The yellow color is the Foundations discipleship ministry structure.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477968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247135" y="3336324"/>
            <a:ext cx="6609277" cy="4664676"/>
          </a:xfrm>
        </p:spPr>
        <p:txBody>
          <a:bodyPr/>
          <a:lstStyle/>
          <a:p>
            <a:pPr marL="285750" marR="0" lvl="0" indent="-285750">
              <a:lnSpc>
                <a:spcPct val="115000"/>
              </a:lnSpc>
              <a:spcBef>
                <a:spcPts val="0"/>
              </a:spcBef>
              <a:spcAft>
                <a:spcPts val="6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Finishing a Foundations Group should be a requirement for </a:t>
            </a:r>
          </a:p>
          <a:p>
            <a:pPr marL="742950" marR="0" lvl="1" indent="-285750">
              <a:lnSpc>
                <a:spcPct val="115000"/>
              </a:lnSpc>
              <a:spcBef>
                <a:spcPts val="0"/>
              </a:spcBef>
              <a:spcAft>
                <a:spcPts val="6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Ministry Workers, </a:t>
            </a:r>
          </a:p>
          <a:p>
            <a:pPr marL="742950" marR="0" lvl="1" indent="-285750">
              <a:lnSpc>
                <a:spcPct val="115000"/>
              </a:lnSpc>
              <a:spcBef>
                <a:spcPts val="0"/>
              </a:spcBef>
              <a:spcAft>
                <a:spcPts val="6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Apprentice Ministry Leaders, </a:t>
            </a:r>
          </a:p>
          <a:p>
            <a:pPr marL="742950" marR="0" lvl="1" indent="-285750">
              <a:lnSpc>
                <a:spcPct val="115000"/>
              </a:lnSpc>
              <a:spcBef>
                <a:spcPts val="0"/>
              </a:spcBef>
              <a:spcAft>
                <a:spcPts val="6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Ministry Leaders</a:t>
            </a:r>
          </a:p>
          <a:p>
            <a:pPr marL="742950" marR="0" lvl="1" indent="-285750">
              <a:lnSpc>
                <a:spcPct val="115000"/>
              </a:lnSpc>
              <a:spcBef>
                <a:spcPts val="0"/>
              </a:spcBef>
              <a:spcAft>
                <a:spcPts val="6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Apprentice Foundations Leaders, </a:t>
            </a:r>
          </a:p>
          <a:p>
            <a:pPr marL="742950" marR="0" lvl="1" indent="-285750">
              <a:lnSpc>
                <a:spcPct val="115000"/>
              </a:lnSpc>
              <a:spcBef>
                <a:spcPts val="0"/>
              </a:spcBef>
              <a:spcAft>
                <a:spcPts val="6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Foundations Leaders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6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Remember from Ephesians 4:11-12 that the role of pastors </a:t>
            </a:r>
          </a:p>
          <a:p>
            <a:pPr marL="742950" marR="0" lvl="1" indent="-285750">
              <a:lnSpc>
                <a:spcPct val="115000"/>
              </a:lnSpc>
              <a:spcBef>
                <a:spcPts val="0"/>
              </a:spcBef>
              <a:spcAft>
                <a:spcPts val="6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is to prepare Christians to be involved in ministry.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6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All ministries are working together to make multiplying disciples.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6512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eaLnBrk="0" fontAlgn="base" hangingPunct="0">
              <a:lnSpc>
                <a:spcPct val="115000"/>
              </a:lnSpc>
              <a:spcBef>
                <a:spcPts val="0"/>
              </a:spcBef>
              <a:spcAft>
                <a:spcPts val="0"/>
              </a:spcAft>
            </a:pPr>
            <a:r>
              <a:rPr lang="en-US"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How</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we are to do it: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u="sng"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Go</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As you go through life, wherever you are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u="sng"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Baptizing</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Discipleship starts with </a:t>
            </a:r>
            <a:r>
              <a:rPr lang="en-US"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Evangelism</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eaLnBrk="0" fontAlgn="base" hangingPunct="0">
              <a:lnSpc>
                <a:spcPct val="115000"/>
              </a:lnSpc>
              <a:spcBef>
                <a:spcPts val="0"/>
              </a:spcBef>
              <a:spcAft>
                <a:spcPts val="0"/>
              </a:spcAft>
              <a:buFont typeface="Courier New" panose="02070309020205020404" pitchFamily="49" charset="0"/>
              <a:buChar char="o"/>
            </a:pP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Leading people to faith in Christ.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eaLnBrk="0" fontAlgn="base" hangingPunct="0">
              <a:lnSpc>
                <a:spcPct val="115000"/>
              </a:lnSpc>
              <a:spcBef>
                <a:spcPts val="0"/>
              </a:spcBef>
              <a:spcAft>
                <a:spcPts val="0"/>
              </a:spcAft>
              <a:buFont typeface="Symbol" panose="05050102010706020507" pitchFamily="18" charset="2"/>
              <a:buChar char=""/>
            </a:pPr>
            <a:r>
              <a:rPr lang="en-US" u="sng"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Teaching obedience to all</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of Jesus’ commands: </a:t>
            </a:r>
            <a:r>
              <a:rPr lang="en-US"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Discipleship.</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eaLnBrk="0" fontAlgn="base" hangingPunct="0">
              <a:lnSpc>
                <a:spcPct val="115000"/>
              </a:lnSpc>
              <a:spcBef>
                <a:spcPts val="0"/>
              </a:spcBef>
              <a:spcAft>
                <a:spcPts val="0"/>
              </a:spcAft>
              <a:buFont typeface="Courier New" panose="02070309020205020404" pitchFamily="49" charset="0"/>
              <a:buChar char="o"/>
            </a:pP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Maturing in all of the ingredients of a disciple.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eaLnBrk="0" fontAlgn="base" hangingPunct="0">
              <a:lnSpc>
                <a:spcPct val="115000"/>
              </a:lnSpc>
              <a:spcBef>
                <a:spcPts val="0"/>
              </a:spcBef>
              <a:spcAft>
                <a:spcPts val="0"/>
              </a:spcAft>
              <a:buFont typeface="Symbol" panose="05050102010706020507" pitchFamily="18" charset="2"/>
              <a:buChar char=""/>
            </a:pPr>
            <a:r>
              <a:rPr lang="en-US" u="sng"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I am with you always</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Make disciples through the power of the Holy Spirit</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sz="24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992303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b="1" i="0" u="none" strike="noStrike" kern="1200" cap="none" spc="0" normalizeH="0" baseline="0" noProof="0" dirty="0">
                <a:ln>
                  <a:noFill/>
                </a:ln>
                <a:effectLst/>
                <a:uLnTx/>
                <a:uFillTx/>
                <a:latin typeface="Arial" charset="0"/>
                <a:ea typeface="+mn-ea"/>
                <a:cs typeface="Arial" charset="0"/>
              </a:rPr>
              <a:t>In your groups </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charset="0"/>
                <a:ea typeface="+mn-ea"/>
                <a:cs typeface="Arial" charset="0"/>
              </a:rPr>
              <a:t>Why is proper church structure important?</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charset="0"/>
                <a:ea typeface="+mn-ea"/>
                <a:cs typeface="Arial" charset="0"/>
              </a:rPr>
              <a:t>Why is the Foundations discipleship ministry important?</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charset="0"/>
                <a:ea typeface="+mn-ea"/>
                <a:cs typeface="Arial" charset="0"/>
              </a:rPr>
              <a:t>What are some of the potential problems of church ministries?</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charset="0"/>
                <a:ea typeface="+mn-ea"/>
                <a:cs typeface="Arial" charset="0"/>
              </a:rPr>
              <a:t>What is the problem with having too many church ministries?</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charset="0"/>
                <a:ea typeface="+mn-ea"/>
                <a:cs typeface="Arial" charset="0"/>
              </a:rPr>
              <a:t>Why is training leaders and workers important?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comments or questions do you have?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793538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algn="ctr">
              <a:spcAft>
                <a:spcPts val="600"/>
              </a:spcAft>
            </a:pPr>
            <a:r>
              <a:rPr lang="en-US" b="1" dirty="0">
                <a:solidFill>
                  <a:srgbClr val="000000"/>
                </a:solidFill>
                <a:effectLst/>
                <a:latin typeface="Arial" panose="020B0604020202020204" pitchFamily="34" charset="0"/>
                <a:ea typeface="Calibri" panose="020F0502020204030204" pitchFamily="34" charset="0"/>
              </a:rPr>
              <a:t>Create a Church Structure that Makes Multiplying Disciples</a:t>
            </a:r>
          </a:p>
          <a:p>
            <a:pPr algn="ctr">
              <a:spcAft>
                <a:spcPts val="600"/>
              </a:spcAft>
            </a:pPr>
            <a:r>
              <a:rPr lang="en-US" b="1" dirty="0"/>
              <a:t>Lesson 5 </a:t>
            </a:r>
          </a:p>
          <a:p>
            <a:pPr marL="285750" lvl="0" indent="-285750">
              <a:spcAft>
                <a:spcPts val="600"/>
              </a:spcAft>
              <a:buFont typeface="Arial" panose="020B0604020202020204" pitchFamily="34" charset="0"/>
              <a:buChar char="•"/>
            </a:pPr>
            <a:r>
              <a:rPr lang="en-US" kern="1200" baseline="0" dirty="0">
                <a:solidFill>
                  <a:schemeClr val="tx1"/>
                </a:solidFill>
                <a:effectLst/>
                <a:latin typeface="Arial" charset="0"/>
                <a:ea typeface="+mn-ea"/>
                <a:cs typeface="+mn-cs"/>
              </a:rPr>
              <a:t>You will now create the organizational structure you need </a:t>
            </a:r>
          </a:p>
          <a:p>
            <a:pPr marL="742950" lvl="1" indent="-285750">
              <a:spcAft>
                <a:spcPts val="600"/>
              </a:spcAft>
              <a:buFont typeface="Arial" panose="020B0604020202020204" pitchFamily="34" charset="0"/>
              <a:buChar char="•"/>
            </a:pPr>
            <a:r>
              <a:rPr lang="en-US" kern="1200" baseline="0" dirty="0">
                <a:solidFill>
                  <a:schemeClr val="tx1"/>
                </a:solidFill>
                <a:effectLst/>
                <a:latin typeface="Arial" charset="0"/>
                <a:ea typeface="+mn-ea"/>
                <a:cs typeface="+mn-cs"/>
              </a:rPr>
              <a:t>in order to accomplish the mission of your church </a:t>
            </a:r>
          </a:p>
          <a:p>
            <a:pPr marL="742950" lvl="1" indent="-285750">
              <a:spcAft>
                <a:spcPts val="600"/>
              </a:spcAft>
              <a:buFont typeface="Arial" panose="020B0604020202020204" pitchFamily="34" charset="0"/>
              <a:buChar char="•"/>
            </a:pPr>
            <a:r>
              <a:rPr lang="en-US" kern="1200" baseline="0" dirty="0">
                <a:solidFill>
                  <a:schemeClr val="tx1"/>
                </a:solidFill>
                <a:effectLst/>
                <a:latin typeface="Arial" charset="0"/>
                <a:ea typeface="+mn-ea"/>
                <a:cs typeface="+mn-cs"/>
              </a:rPr>
              <a:t>to make multiplying disciples. </a:t>
            </a:r>
          </a:p>
          <a:p>
            <a:pPr marL="285750" lvl="0" indent="-285750">
              <a:spcAft>
                <a:spcPts val="600"/>
              </a:spcAft>
              <a:buFont typeface="Arial" panose="020B0604020202020204" pitchFamily="34" charset="0"/>
              <a:buChar char="•"/>
            </a:pPr>
            <a:r>
              <a:rPr lang="en-US" kern="1200" baseline="0" dirty="0">
                <a:solidFill>
                  <a:schemeClr val="tx1"/>
                </a:solidFill>
                <a:effectLst/>
                <a:latin typeface="Arial" charset="0"/>
                <a:ea typeface="+mn-ea"/>
                <a:cs typeface="+mn-cs"/>
              </a:rPr>
              <a:t>Make sure each ministry you include is needed to accomplish the mission. </a:t>
            </a:r>
          </a:p>
          <a:p>
            <a:pPr marL="285750" lvl="0" indent="-285750">
              <a:spcAft>
                <a:spcPts val="600"/>
              </a:spcAft>
              <a:buFont typeface="Arial" panose="020B0604020202020204" pitchFamily="34" charset="0"/>
              <a:buChar char="•"/>
            </a:pPr>
            <a:r>
              <a:rPr lang="en-US" kern="1200" baseline="0" dirty="0">
                <a:solidFill>
                  <a:schemeClr val="tx1"/>
                </a:solidFill>
                <a:effectLst/>
                <a:latin typeface="Arial" charset="0"/>
                <a:ea typeface="+mn-ea"/>
                <a:cs typeface="+mn-cs"/>
              </a:rPr>
              <a:t>You will probably have to change and delete some ministries </a:t>
            </a:r>
          </a:p>
          <a:p>
            <a:pPr marL="742950" lvl="1" indent="-285750">
              <a:spcAft>
                <a:spcPts val="600"/>
              </a:spcAft>
              <a:buFont typeface="Arial" panose="020B0604020202020204" pitchFamily="34" charset="0"/>
              <a:buChar char="•"/>
            </a:pPr>
            <a:r>
              <a:rPr lang="en-US" kern="1200" baseline="0" dirty="0">
                <a:solidFill>
                  <a:schemeClr val="tx1"/>
                </a:solidFill>
                <a:effectLst/>
                <a:latin typeface="Arial" charset="0"/>
                <a:ea typeface="+mn-ea"/>
                <a:cs typeface="+mn-cs"/>
              </a:rPr>
              <a:t>based on your ministry evaluation</a:t>
            </a:r>
          </a:p>
          <a:p>
            <a:pPr algn="l">
              <a:spcAft>
                <a:spcPts val="6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906513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lvl="0">
              <a:spcAft>
                <a:spcPts val="600"/>
              </a:spcAft>
            </a:pPr>
            <a:r>
              <a:rPr lang="en-US" b="1" dirty="0"/>
              <a:t>1. Worship Services</a:t>
            </a:r>
            <a:endParaRPr lang="en-US" dirty="0"/>
          </a:p>
          <a:p>
            <a:pPr marL="285750" indent="-285750">
              <a:spcAft>
                <a:spcPts val="600"/>
              </a:spcAft>
              <a:buFont typeface="Arial" panose="020B0604020202020204" pitchFamily="34" charset="0"/>
              <a:buChar char="•"/>
            </a:pPr>
            <a:r>
              <a:rPr lang="en-US" sz="1600" kern="1200" baseline="0" dirty="0">
                <a:solidFill>
                  <a:schemeClr val="tx1"/>
                </a:solidFill>
                <a:effectLst/>
                <a:latin typeface="Arial" charset="0"/>
                <a:ea typeface="+mn-ea"/>
                <a:cs typeface="+mn-cs"/>
              </a:rPr>
              <a:t>Every time your attendance grows to 80% of your available seating </a:t>
            </a:r>
          </a:p>
          <a:p>
            <a:pPr marL="742950" lvl="1" indent="-285750">
              <a:spcAft>
                <a:spcPts val="600"/>
              </a:spcAft>
              <a:buFont typeface="Arial" panose="020B0604020202020204" pitchFamily="34" charset="0"/>
              <a:buChar char="•"/>
            </a:pPr>
            <a:r>
              <a:rPr lang="en-US" dirty="0"/>
              <a:t>you need to take action. </a:t>
            </a:r>
          </a:p>
          <a:p>
            <a:pPr marL="285750" lvl="0" indent="-285750">
              <a:spcAft>
                <a:spcPts val="600"/>
              </a:spcAft>
              <a:buFont typeface="Arial" panose="020B0604020202020204" pitchFamily="34" charset="0"/>
              <a:buChar char="•"/>
            </a:pPr>
            <a:r>
              <a:rPr lang="en-US" dirty="0"/>
              <a:t>Visitors may not come back </a:t>
            </a:r>
          </a:p>
          <a:p>
            <a:pPr marL="742950" lvl="1" indent="-285750">
              <a:spcAft>
                <a:spcPts val="600"/>
              </a:spcAft>
              <a:buFont typeface="Arial" panose="020B0604020202020204" pitchFamily="34" charset="0"/>
              <a:buChar char="•"/>
            </a:pPr>
            <a:r>
              <a:rPr lang="en-US" dirty="0"/>
              <a:t>if your church is too crowded. </a:t>
            </a:r>
          </a:p>
          <a:p>
            <a:pPr marL="285750" indent="-285750">
              <a:spcAft>
                <a:spcPts val="600"/>
              </a:spcAft>
              <a:buFont typeface="Arial" panose="020B0604020202020204" pitchFamily="34" charset="0"/>
              <a:buChar char="•"/>
            </a:pPr>
            <a:r>
              <a:rPr lang="en-US" dirty="0"/>
              <a:t>Some possible solutions are:</a:t>
            </a:r>
          </a:p>
          <a:p>
            <a:pPr marL="742950" lvl="1" indent="-285750">
              <a:spcAft>
                <a:spcPts val="600"/>
              </a:spcAft>
              <a:buFont typeface="Arial" panose="020B0604020202020204" pitchFamily="34" charset="0"/>
              <a:buChar char="•"/>
            </a:pPr>
            <a:r>
              <a:rPr lang="en-US" dirty="0"/>
              <a:t>You can add additional worship services </a:t>
            </a:r>
          </a:p>
          <a:p>
            <a:pPr marL="742950" lvl="1" indent="-285750">
              <a:spcAft>
                <a:spcPts val="600"/>
              </a:spcAft>
              <a:buFont typeface="Arial" panose="020B0604020202020204" pitchFamily="34" charset="0"/>
              <a:buChar char="•"/>
            </a:pPr>
            <a:r>
              <a:rPr lang="en-US" dirty="0"/>
              <a:t>You can plant other churches</a:t>
            </a:r>
          </a:p>
          <a:p>
            <a:pPr marL="742950" lvl="1" indent="-285750">
              <a:spcAft>
                <a:spcPts val="600"/>
              </a:spcAft>
              <a:buFont typeface="Arial" panose="020B0604020202020204" pitchFamily="34" charset="0"/>
              <a:buChar char="•"/>
            </a:pPr>
            <a:r>
              <a:rPr lang="en-US" dirty="0"/>
              <a:t>You can rent a larger space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39347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lvl="0" algn="ctr">
              <a:spcAft>
                <a:spcPts val="600"/>
              </a:spcAft>
            </a:pPr>
            <a:r>
              <a:rPr lang="en-US" b="1" dirty="0"/>
              <a:t>Worship Services Example</a:t>
            </a:r>
          </a:p>
          <a:p>
            <a:pPr marL="285750" lvl="0" indent="-285750">
              <a:spcAft>
                <a:spcPts val="600"/>
              </a:spcAft>
              <a:buFont typeface="Arial" panose="020B0604020202020204" pitchFamily="34" charset="0"/>
              <a:buChar char="•"/>
            </a:pPr>
            <a:r>
              <a:rPr lang="en-US" b="0" dirty="0"/>
              <a:t>In this example the average weekly church attendance is </a:t>
            </a:r>
            <a:r>
              <a:rPr lang="en-US" b="0" u="sng" dirty="0"/>
              <a:t>80</a:t>
            </a:r>
            <a:r>
              <a:rPr lang="en-US" b="0" dirty="0"/>
              <a:t> people.</a:t>
            </a:r>
          </a:p>
          <a:p>
            <a:pPr marL="285750" lvl="0" indent="-285750">
              <a:spcAft>
                <a:spcPts val="600"/>
              </a:spcAft>
              <a:buFont typeface="Arial" panose="020B0604020202020204" pitchFamily="34" charset="0"/>
              <a:buChar char="•"/>
            </a:pPr>
            <a:r>
              <a:rPr lang="en-US" b="0" dirty="0"/>
              <a:t>The seating capacity is </a:t>
            </a:r>
            <a:r>
              <a:rPr lang="en-US" b="0" u="sng" dirty="0"/>
              <a:t>100</a:t>
            </a:r>
            <a:r>
              <a:rPr lang="en-US" b="0" dirty="0"/>
              <a:t>.</a:t>
            </a:r>
          </a:p>
          <a:p>
            <a:pPr marL="285750" lvl="0" indent="-285750">
              <a:spcAft>
                <a:spcPts val="600"/>
              </a:spcAft>
              <a:buFont typeface="Arial" panose="020B0604020202020204" pitchFamily="34" charset="0"/>
              <a:buChar char="•"/>
            </a:pPr>
            <a:r>
              <a:rPr lang="en-US" b="0" dirty="0"/>
              <a:t>They currently have </a:t>
            </a:r>
            <a:r>
              <a:rPr lang="en-US" b="0" u="sng" dirty="0"/>
              <a:t>1</a:t>
            </a:r>
            <a:r>
              <a:rPr lang="en-US" b="0" dirty="0"/>
              <a:t> worship service.</a:t>
            </a:r>
          </a:p>
          <a:p>
            <a:pPr marL="285750" lvl="0" indent="-285750">
              <a:spcAft>
                <a:spcPts val="600"/>
              </a:spcAft>
              <a:buFont typeface="Arial" panose="020B0604020202020204" pitchFamily="34" charset="0"/>
              <a:buChar char="•"/>
            </a:pPr>
            <a:r>
              <a:rPr lang="en-US" b="0" dirty="0"/>
              <a:t>Since this attendance is 80% of their capacity, </a:t>
            </a:r>
          </a:p>
          <a:p>
            <a:pPr marL="742950" lvl="1" indent="-285750">
              <a:spcAft>
                <a:spcPts val="600"/>
              </a:spcAft>
              <a:buFont typeface="Arial" panose="020B0604020202020204" pitchFamily="34" charset="0"/>
              <a:buChar char="•"/>
            </a:pPr>
            <a:r>
              <a:rPr lang="en-US" b="0" dirty="0"/>
              <a:t>they should have </a:t>
            </a:r>
            <a:r>
              <a:rPr lang="en-US" b="0" u="sng" dirty="0"/>
              <a:t>2</a:t>
            </a:r>
            <a:r>
              <a:rPr lang="en-US" b="0" dirty="0"/>
              <a:t> worship services.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32124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lvl="0"/>
            <a:r>
              <a:rPr lang="en-US" b="0" dirty="0"/>
              <a:t>Fill in the table for your church.</a:t>
            </a:r>
          </a:p>
          <a:p>
            <a:pPr lvl="0"/>
            <a:endParaRPr lang="en-US" b="0" dirty="0"/>
          </a:p>
          <a:p>
            <a:pPr marL="0" lvl="0" indent="0" algn="ctr">
              <a:buNone/>
            </a:pPr>
            <a:r>
              <a:rPr lang="en-US" b="1" dirty="0"/>
              <a:t>Worship Services</a:t>
            </a:r>
            <a:endParaRPr lang="en-US" dirty="0"/>
          </a:p>
          <a:p>
            <a:pPr marL="342900" marR="0" lvl="0" indent="-342900">
              <a:lnSpc>
                <a:spcPct val="150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Average weekly attendance at worship services: _______.</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Seating capacity for one worship service: ________.</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Current number of worship services: _________.</a:t>
            </a:r>
          </a:p>
          <a:p>
            <a:pPr marL="342900" marR="0" lvl="0" indent="-342900">
              <a:lnSpc>
                <a:spcPct val="150000"/>
              </a:lnSpc>
              <a:spcBef>
                <a:spcPts val="0"/>
              </a:spcBef>
              <a:spcAft>
                <a:spcPts val="0"/>
              </a:spcAft>
              <a:buFont typeface="Symbol" panose="05050102010706020507" pitchFamily="18" charset="2"/>
              <a:buChar char=""/>
            </a:pPr>
            <a:r>
              <a:rPr lang="en-US" dirty="0"/>
              <a:t>Number of worship services needed: _________.</a:t>
            </a:r>
          </a:p>
          <a:p>
            <a:pPr lvl="0"/>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173520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234778" y="3163331"/>
            <a:ext cx="6621635" cy="5659394"/>
          </a:xfrm>
        </p:spPr>
        <p:txBody>
          <a:bodyPr/>
          <a:lstStyle/>
          <a:p>
            <a:pPr lvl="0" algn="ctr">
              <a:spcAft>
                <a:spcPts val="600"/>
              </a:spcAft>
            </a:pPr>
            <a:r>
              <a:rPr lang="en-US" b="1" dirty="0"/>
              <a:t>2. Foundations Groups Example</a:t>
            </a:r>
            <a:endParaRPr lang="en-US" dirty="0"/>
          </a:p>
          <a:p>
            <a:pPr marL="285750" indent="-285750">
              <a:spcAft>
                <a:spcPts val="600"/>
              </a:spcAft>
              <a:buFont typeface="Arial" panose="020B0604020202020204" pitchFamily="34" charset="0"/>
              <a:buChar char="•"/>
            </a:pPr>
            <a:r>
              <a:rPr lang="en-US" dirty="0"/>
              <a:t>Assume half of the adults are in a Foundations Group</a:t>
            </a:r>
          </a:p>
          <a:p>
            <a:pPr>
              <a:spcAft>
                <a:spcPts val="600"/>
              </a:spcAft>
            </a:pPr>
            <a:endParaRPr lang="en-US" dirty="0"/>
          </a:p>
          <a:p>
            <a:pPr>
              <a:spcAft>
                <a:spcPts val="600"/>
              </a:spcAft>
            </a:pPr>
            <a:r>
              <a:rPr lang="en-US" dirty="0"/>
              <a:t>In this example:</a:t>
            </a:r>
          </a:p>
          <a:p>
            <a:pPr marL="285750" indent="-285750">
              <a:spcAft>
                <a:spcPts val="600"/>
              </a:spcAft>
              <a:buFont typeface="Arial" panose="020B0604020202020204" pitchFamily="34" charset="0"/>
              <a:buChar char="•"/>
            </a:pPr>
            <a:r>
              <a:rPr lang="en-US" dirty="0"/>
              <a:t>A church with 80 adults </a:t>
            </a:r>
          </a:p>
          <a:p>
            <a:pPr marL="742950" lvl="1" indent="-285750">
              <a:spcAft>
                <a:spcPts val="600"/>
              </a:spcAft>
              <a:buFont typeface="Arial" panose="020B0604020202020204" pitchFamily="34" charset="0"/>
              <a:buChar char="•"/>
            </a:pPr>
            <a:r>
              <a:rPr lang="en-US" dirty="0"/>
              <a:t>should have </a:t>
            </a:r>
            <a:r>
              <a:rPr lang="en-US" u="sng" dirty="0"/>
              <a:t>40</a:t>
            </a:r>
            <a:r>
              <a:rPr lang="en-US" dirty="0"/>
              <a:t> adults in Foundations groups </a:t>
            </a:r>
          </a:p>
          <a:p>
            <a:pPr marL="284163" lvl="1" indent="-284163">
              <a:spcAft>
                <a:spcPts val="600"/>
              </a:spcAft>
              <a:buFont typeface="Arial" panose="020B0604020202020204" pitchFamily="34" charset="0"/>
              <a:buChar char="•"/>
            </a:pPr>
            <a:r>
              <a:rPr lang="en-US" dirty="0"/>
              <a:t>Assuming 10 adults in each group, </a:t>
            </a:r>
          </a:p>
          <a:p>
            <a:pPr marL="741363" lvl="2" indent="-284163">
              <a:spcAft>
                <a:spcPts val="600"/>
              </a:spcAft>
              <a:buFont typeface="Arial" panose="020B0604020202020204" pitchFamily="34" charset="0"/>
              <a:buChar char="•"/>
            </a:pPr>
            <a:r>
              <a:rPr lang="en-US" u="sng" dirty="0"/>
              <a:t>4</a:t>
            </a:r>
            <a:r>
              <a:rPr lang="en-US" dirty="0"/>
              <a:t> Foundations groups are needed</a:t>
            </a:r>
          </a:p>
          <a:p>
            <a:pPr marL="285750" indent="-285750">
              <a:spcAft>
                <a:spcPts val="600"/>
              </a:spcAft>
              <a:buFont typeface="Arial" panose="020B0604020202020204" pitchFamily="34" charset="0"/>
              <a:buChar char="•"/>
            </a:pPr>
            <a:r>
              <a:rPr lang="en-US" u="sng" dirty="0"/>
              <a:t>4</a:t>
            </a:r>
            <a:r>
              <a:rPr lang="en-US" dirty="0"/>
              <a:t> Foundations leaders and </a:t>
            </a:r>
            <a:r>
              <a:rPr lang="en-US" u="sng" dirty="0"/>
              <a:t>4</a:t>
            </a:r>
            <a:r>
              <a:rPr lang="en-US" dirty="0"/>
              <a:t> apprentices are needed</a:t>
            </a:r>
          </a:p>
          <a:p>
            <a:pPr marL="742950" lvl="1" indent="-285750">
              <a:spcAft>
                <a:spcPts val="600"/>
              </a:spcAft>
              <a:buFont typeface="Arial" panose="020B0604020202020204" pitchFamily="34" charset="0"/>
              <a:buChar char="•"/>
            </a:pPr>
            <a:r>
              <a:rPr lang="en-US" dirty="0"/>
              <a:t>Foundations leaders have been trained through apprenticeship</a:t>
            </a:r>
          </a:p>
          <a:p>
            <a:pPr marL="1200150" lvl="2" indent="-285750">
              <a:spcAft>
                <a:spcPts val="600"/>
              </a:spcAft>
              <a:buFont typeface="Arial" panose="020B0604020202020204" pitchFamily="34" charset="0"/>
              <a:buChar char="•"/>
            </a:pPr>
            <a:r>
              <a:rPr lang="en-US" dirty="0"/>
              <a:t>to lead Foundations discipleship groups</a:t>
            </a:r>
          </a:p>
          <a:p>
            <a:pPr marL="285750" lvl="1" indent="-285750">
              <a:spcAft>
                <a:spcPts val="600"/>
              </a:spcAft>
              <a:buFont typeface="Arial" panose="020B0604020202020204" pitchFamily="34" charset="0"/>
              <a:buChar char="•"/>
            </a:pPr>
            <a:endParaRPr lang="en-US" dirty="0"/>
          </a:p>
          <a:p>
            <a:pPr marL="285750" lvl="1" indent="-285750">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991150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172995" y="3163331"/>
            <a:ext cx="6683418" cy="5659394"/>
          </a:xfrm>
        </p:spPr>
        <p:txBody>
          <a:bodyPr/>
          <a:lstStyle/>
          <a:p>
            <a:pPr marL="285750" lvl="1" indent="-285750">
              <a:spcAft>
                <a:spcPts val="600"/>
              </a:spcAft>
              <a:buFont typeface="Arial" panose="020B0604020202020204" pitchFamily="34" charset="0"/>
              <a:buChar char="•"/>
            </a:pPr>
            <a:r>
              <a:rPr lang="en-US" dirty="0"/>
              <a:t>Now fill in the table for your church</a:t>
            </a:r>
          </a:p>
          <a:p>
            <a:pPr marL="285750" lvl="1" indent="-285750">
              <a:spcAft>
                <a:spcPts val="600"/>
              </a:spcAft>
              <a:buFont typeface="Arial" panose="020B0604020202020204" pitchFamily="34" charset="0"/>
              <a:buChar char="•"/>
            </a:pPr>
            <a:endParaRPr lang="en-US" dirty="0"/>
          </a:p>
          <a:p>
            <a:pPr marL="234950" lvl="0" indent="-234950" algn="ctr">
              <a:spcAft>
                <a:spcPts val="600"/>
              </a:spcAft>
              <a:buFont typeface="+mj-lt"/>
              <a:buAutoNum type="arabicPeriod" startAt="2"/>
            </a:pPr>
            <a:r>
              <a:rPr lang="en-US" b="1" dirty="0"/>
              <a:t>Foundations Groups</a:t>
            </a:r>
            <a:endParaRPr lang="en-US" dirty="0"/>
          </a:p>
          <a:p>
            <a:pPr marL="0" indent="0">
              <a:spcAft>
                <a:spcPts val="600"/>
              </a:spcAft>
              <a:buNone/>
            </a:pPr>
            <a:r>
              <a:rPr lang="en-US" dirty="0"/>
              <a:t>Assume half of your adults are in Foundations Groups</a:t>
            </a:r>
          </a:p>
          <a:p>
            <a:pPr marL="741363" indent="-285750">
              <a:spcAft>
                <a:spcPts val="600"/>
              </a:spcAft>
              <a:buFont typeface="Arial" panose="020B0604020202020204" pitchFamily="34" charset="0"/>
              <a:buChar char="•"/>
            </a:pPr>
            <a:r>
              <a:rPr lang="en-US" dirty="0"/>
              <a:t>Adults in Foundations groups: ____</a:t>
            </a:r>
            <a:endParaRPr lang="en-US" u="sng" dirty="0"/>
          </a:p>
          <a:p>
            <a:pPr marL="0" indent="0">
              <a:spcAft>
                <a:spcPts val="600"/>
              </a:spcAft>
              <a:buNone/>
            </a:pPr>
            <a:r>
              <a:rPr lang="en-US" dirty="0"/>
              <a:t>Assume 10 adults in each group</a:t>
            </a:r>
          </a:p>
          <a:p>
            <a:pPr marL="746125" indent="-288925">
              <a:spcAft>
                <a:spcPts val="600"/>
              </a:spcAft>
              <a:buFont typeface="Arial" panose="020B0604020202020204" pitchFamily="34" charset="0"/>
              <a:buChar char="•"/>
            </a:pPr>
            <a:r>
              <a:rPr lang="en-US" dirty="0"/>
              <a:t>Number of Foundations groups: ____</a:t>
            </a:r>
          </a:p>
          <a:p>
            <a:pPr marL="0" indent="0">
              <a:spcAft>
                <a:spcPts val="600"/>
              </a:spcAft>
              <a:buNone/>
            </a:pPr>
            <a:r>
              <a:rPr lang="en-US" dirty="0"/>
              <a:t>One leader and one apprentice for each group</a:t>
            </a:r>
          </a:p>
          <a:p>
            <a:pPr marL="741363" indent="-285750">
              <a:spcAft>
                <a:spcPts val="600"/>
              </a:spcAft>
              <a:buFont typeface="Arial" panose="020B0604020202020204" pitchFamily="34" charset="0"/>
              <a:buChar char="•"/>
            </a:pPr>
            <a:r>
              <a:rPr lang="en-US" dirty="0"/>
              <a:t>Foundations Leaders: </a:t>
            </a:r>
            <a:r>
              <a:rPr lang="en-US" u="sng" dirty="0"/>
              <a:t>____ </a:t>
            </a:r>
          </a:p>
          <a:p>
            <a:pPr marL="741363" lvl="0" indent="-285750">
              <a:spcAft>
                <a:spcPts val="600"/>
              </a:spcAft>
              <a:buFont typeface="Arial" panose="020B0604020202020204" pitchFamily="34" charset="0"/>
              <a:buChar char="•"/>
            </a:pPr>
            <a:r>
              <a:rPr lang="en-US" dirty="0"/>
              <a:t>Foundations Apprentices: </a:t>
            </a:r>
            <a:r>
              <a:rPr lang="en-US" u="sng" dirty="0"/>
              <a:t>____ </a:t>
            </a:r>
          </a:p>
          <a:p>
            <a:pPr marL="285750" lvl="1" indent="-285750">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18747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lvl="0">
              <a:spcAft>
                <a:spcPts val="600"/>
              </a:spcAft>
            </a:pPr>
            <a:r>
              <a:rPr lang="en-US" b="1" dirty="0"/>
              <a:t>3. Foundations Leader Team</a:t>
            </a:r>
            <a:endParaRPr lang="en-US" dirty="0"/>
          </a:p>
          <a:p>
            <a:pPr marL="285750" indent="-285750">
              <a:spcAft>
                <a:spcPts val="600"/>
              </a:spcAft>
              <a:buFont typeface="Arial" panose="020B0604020202020204" pitchFamily="34" charset="0"/>
              <a:buChar char="•"/>
            </a:pPr>
            <a:r>
              <a:rPr lang="en-US" dirty="0"/>
              <a:t>Most churches will need only one Foundations Leader Team. </a:t>
            </a:r>
          </a:p>
          <a:p>
            <a:pPr marL="285750" indent="-285750">
              <a:spcAft>
                <a:spcPts val="600"/>
              </a:spcAft>
              <a:buFont typeface="Arial" panose="020B0604020202020204" pitchFamily="34" charset="0"/>
              <a:buChar char="•"/>
            </a:pPr>
            <a:r>
              <a:rPr lang="en-US" sz="1600" kern="1200" baseline="0" dirty="0">
                <a:solidFill>
                  <a:schemeClr val="tx1"/>
                </a:solidFill>
                <a:effectLst/>
                <a:latin typeface="Arial" charset="0"/>
                <a:ea typeface="+mn-ea"/>
                <a:cs typeface="+mn-cs"/>
              </a:rPr>
              <a:t>Only very large churches will need more than one Foundations Leader</a:t>
            </a:r>
            <a:r>
              <a:rPr lang="en-US" sz="1600" b="1" kern="1200" baseline="0" dirty="0">
                <a:solidFill>
                  <a:schemeClr val="tx1"/>
                </a:solidFill>
                <a:effectLst/>
                <a:latin typeface="Arial" charset="0"/>
                <a:ea typeface="+mn-ea"/>
                <a:cs typeface="+mn-cs"/>
              </a:rPr>
              <a:t> </a:t>
            </a:r>
            <a:r>
              <a:rPr lang="en-US" sz="1600" kern="1200" baseline="0" dirty="0">
                <a:solidFill>
                  <a:schemeClr val="tx1"/>
                </a:solidFill>
                <a:effectLst/>
                <a:latin typeface="Arial" charset="0"/>
                <a:ea typeface="+mn-ea"/>
                <a:cs typeface="+mn-cs"/>
              </a:rPr>
              <a:t>Team. </a:t>
            </a:r>
            <a:endParaRPr lang="en-US" dirty="0"/>
          </a:p>
          <a:p>
            <a:pPr marL="285750" indent="-285750">
              <a:spcAft>
                <a:spcPts val="600"/>
              </a:spcAft>
              <a:buFont typeface="Arial" panose="020B0604020202020204" pitchFamily="34" charset="0"/>
              <a:buChar char="•"/>
            </a:pPr>
            <a:r>
              <a:rPr lang="en-US" dirty="0"/>
              <a:t>You will need to add a new Foundations Leader Team</a:t>
            </a:r>
          </a:p>
          <a:p>
            <a:pPr marL="742950" lvl="1" indent="-285750">
              <a:spcAft>
                <a:spcPts val="600"/>
              </a:spcAft>
              <a:buFont typeface="Arial" panose="020B0604020202020204" pitchFamily="34" charset="0"/>
              <a:buChar char="•"/>
            </a:pPr>
            <a:r>
              <a:rPr lang="en-US" dirty="0"/>
              <a:t> when any team reaches 15 leaders.</a:t>
            </a:r>
          </a:p>
          <a:p>
            <a:pPr marL="285750" indent="-285750">
              <a:spcAft>
                <a:spcPts val="600"/>
              </a:spcAft>
              <a:buFont typeface="Arial" panose="020B0604020202020204" pitchFamily="34" charset="0"/>
              <a:buChar char="•"/>
            </a:pPr>
            <a:endParaRPr lang="en-US" dirty="0"/>
          </a:p>
          <a:p>
            <a:pPr>
              <a:spcAft>
                <a:spcPts val="6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284199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04775"/>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the structure </a:t>
            </a:r>
            <a:r>
              <a:rPr lang="en-US" kern="1200" dirty="0">
                <a:effectLst/>
                <a:latin typeface="Arial" panose="020B0604020202020204" pitchFamily="34" charset="0"/>
                <a:ea typeface="MS Mincho" panose="02020609040205080304" pitchFamily="49" charset="-128"/>
              </a:rPr>
              <a:t>of a church with 80 adults that makes multiplying disciples.</a:t>
            </a:r>
            <a:endParaRPr lang="en-US" dirty="0"/>
          </a:p>
          <a:p>
            <a:endParaRPr lang="en-US" dirty="0"/>
          </a:p>
        </p:txBody>
      </p:sp>
      <p:sp>
        <p:nvSpPr>
          <p:cNvPr id="4" name="Slide Number Placeholder 3"/>
          <p:cNvSpPr>
            <a:spLocks noGrp="1"/>
          </p:cNvSpPr>
          <p:nvPr>
            <p:ph type="sldNum" sz="quarter" idx="5"/>
          </p:nvPr>
        </p:nvSpPr>
        <p:spPr/>
        <p:txBody>
          <a:bodyPr/>
          <a:lstStyle/>
          <a:p>
            <a:fld id="{5BAB7D66-C700-485D-B17A-BC66F1210CE0}" type="slidenum">
              <a:rPr lang="en-US" smtClean="0"/>
              <a:t>78</a:t>
            </a:fld>
            <a:endParaRPr lang="en-US"/>
          </a:p>
        </p:txBody>
      </p:sp>
    </p:spTree>
    <p:extLst>
      <p:ext uri="{BB962C8B-B14F-4D97-AF65-F5344CB8AC3E}">
        <p14:creationId xmlns:p14="http://schemas.microsoft.com/office/powerpoint/2010/main" val="1944165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5" y="3163331"/>
            <a:ext cx="6757558" cy="5659394"/>
          </a:xfrm>
        </p:spPr>
        <p:txBody>
          <a:bodyPr/>
          <a:lstStyle/>
          <a:p>
            <a:pPr marL="285750" marR="0" lvl="0" indent="-285750" algn="l" defTabSz="914400" rtl="0" eaLnBrk="0" fontAlgn="base" latinLnBrk="0" hangingPunct="0">
              <a:lnSpc>
                <a:spcPct val="115000"/>
              </a:lnSpc>
              <a:spcBef>
                <a:spcPts val="0"/>
              </a:spcBef>
              <a:buClrTx/>
              <a:buSzTx/>
              <a:buFont typeface="Arial" panose="020B0604020202020204" pitchFamily="34" charset="0"/>
              <a:buChar char="•"/>
              <a:tabLst/>
              <a:defRPr/>
            </a:pPr>
            <a:r>
              <a:rPr lang="en-US" kern="1200" baseline="0" dirty="0">
                <a:solidFill>
                  <a:schemeClr val="tx1"/>
                </a:solidFill>
                <a:effectLst/>
                <a:latin typeface="Arial" charset="0"/>
                <a:ea typeface="+mn-ea"/>
                <a:cs typeface="+mn-cs"/>
              </a:rPr>
              <a:t>Based on your ministry evaluation, create the structure you need to have a </a:t>
            </a:r>
            <a:r>
              <a:rPr lang="en-US" dirty="0">
                <a:solidFill>
                  <a:srgbClr val="000000"/>
                </a:solidFill>
                <a:effectLst/>
                <a:latin typeface="Arial" panose="020B0604020202020204" pitchFamily="34" charset="0"/>
                <a:ea typeface="Calibri" panose="020F0502020204030204" pitchFamily="34" charset="0"/>
              </a:rPr>
              <a:t>church that makes multiplying disciples.</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Fill in the number of Foundations Leaders and Apprentices in the table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rPr>
              <a:t>Fill in the needed Church Ministries based on your ministry evaluation</a:t>
            </a:r>
          </a:p>
          <a:p>
            <a:pPr marL="742950" marR="0" lvl="1"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Examples of Church Ministries are: </a:t>
            </a:r>
          </a:p>
          <a:p>
            <a:pPr marL="1200150" lvl="2"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Pre-school/Elementary, </a:t>
            </a:r>
          </a:p>
          <a:p>
            <a:pPr marL="1200150" lvl="2"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Jr. and Sr. High School, </a:t>
            </a:r>
          </a:p>
          <a:p>
            <a:pPr marL="1200150" lvl="2"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Ushers and Greeters, </a:t>
            </a:r>
          </a:p>
          <a:p>
            <a:pPr marL="1200150" lvl="2"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Outreach Groups, </a:t>
            </a:r>
          </a:p>
          <a:p>
            <a:pPr marL="1200150" lvl="2"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Worship Team, </a:t>
            </a:r>
          </a:p>
          <a:p>
            <a:pPr marL="1200150" lvl="2"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Board of Directors, </a:t>
            </a:r>
          </a:p>
          <a:p>
            <a:pPr marL="1200150" lvl="2"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Newcomer Class, </a:t>
            </a:r>
          </a:p>
          <a:p>
            <a:pPr marL="1200150" lvl="2"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Care Ministry, </a:t>
            </a:r>
          </a:p>
          <a:p>
            <a:pPr marL="1200150" lvl="2"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Adult Topical Class.</a:t>
            </a:r>
          </a:p>
          <a:p>
            <a:pPr marL="285750" marR="0" lvl="0" indent="-285750" algn="l" defTabSz="914400" rtl="0" eaLnBrk="0" fontAlgn="base" latinLnBrk="0" hangingPunct="0">
              <a:lnSpc>
                <a:spcPct val="115000"/>
              </a:lnSpc>
              <a:spcBef>
                <a:spcPts val="0"/>
              </a:spcBef>
              <a:buClrTx/>
              <a:buSzTx/>
              <a:buFont typeface="Arial" panose="020B0604020202020204" pitchFamily="34" charset="0"/>
              <a:buChar char="•"/>
              <a:tabLst/>
              <a:defRP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Fill in the number of Ministry Leaders and Ministry Workers needed.</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ts val="0"/>
              </a:spcBef>
              <a:buClrTx/>
              <a:buSzTx/>
              <a:buFont typeface="Arial" panose="020B0604020202020204" pitchFamily="34" charset="0"/>
              <a:buChar char="•"/>
              <a:tabLst/>
              <a:defRPr/>
            </a:pPr>
            <a:r>
              <a:rPr lang="en-US" dirty="0"/>
              <a:t>Please ask any questions you have while you fill out the table</a:t>
            </a:r>
          </a:p>
          <a:p>
            <a:pPr marL="285750" indent="-285750">
              <a:buFont typeface="Arial" panose="020B0604020202020204" pitchFamily="34" charset="0"/>
              <a:buChar char="•"/>
            </a:pPr>
            <a:endParaRPr lang="en-US" dirty="0"/>
          </a:p>
          <a:p>
            <a:pPr marL="0" marR="0">
              <a:lnSpc>
                <a:spcPct val="115000"/>
              </a:lnSpc>
              <a:spcBef>
                <a:spcPts val="0"/>
              </a:spcBef>
              <a:spcAft>
                <a:spcPts val="0"/>
              </a:spcAft>
            </a:pPr>
            <a:r>
              <a:rPr lang="en-US" kern="1200" baseline="0" dirty="0">
                <a:solidFill>
                  <a:schemeClr val="tx1"/>
                </a:solidFill>
                <a:effectLst/>
                <a:latin typeface="Arial" charset="0"/>
                <a:ea typeface="+mn-ea"/>
                <a:cs typeface="+mn-cs"/>
              </a:rPr>
              <a:t>This table shows what the organizational structure of your church should look like in order to be a church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that makes multiplying disciples.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4135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1600200" y="149225"/>
            <a:ext cx="3657600" cy="2743200"/>
          </a:xfrm>
          <a:prstGeom prst="rect">
            <a:avLst/>
          </a:prstGeom>
          <a:ln/>
        </p:spPr>
      </p:sp>
      <p:sp>
        <p:nvSpPr>
          <p:cNvPr id="209923" name="Rectangle 3"/>
          <p:cNvSpPr>
            <a:spLocks noGrp="1" noChangeArrowheads="1"/>
          </p:cNvSpPr>
          <p:nvPr>
            <p:ph type="body" idx="1"/>
          </p:nvPr>
        </p:nvSpPr>
        <p:spPr>
          <a:xfrm>
            <a:off x="197708" y="2996514"/>
            <a:ext cx="6660292" cy="39726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pPr>
            <a:r>
              <a:rPr lang="en-US" b="1" dirty="0">
                <a:latin typeface="Arial" panose="020B0604020202020204" pitchFamily="34" charset="0"/>
                <a:ea typeface="Calibri" panose="020F0502020204030204" pitchFamily="34" charset="0"/>
                <a:cs typeface="Arial" panose="020B0604020202020204" pitchFamily="34" charset="0"/>
              </a:rPr>
              <a:t>Foundations Discipleship Process</a:t>
            </a:r>
          </a:p>
          <a:p>
            <a:pPr marL="285750" marR="0" lvl="0" indent="-285750">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Jesus used four distinct training phases to make His disciples and we do the same thing.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We follow a process of </a:t>
            </a:r>
          </a:p>
          <a:p>
            <a:pPr marL="742950" lvl="1" indent="-285750">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Come (Evangelism)</a:t>
            </a:r>
          </a:p>
          <a:p>
            <a:pPr marL="742950" lvl="1" indent="-285750">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Grow-Serve-Go (Discipleship)</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spcBef>
                <a:spcPts val="0"/>
              </a:spcBef>
              <a:buClrTx/>
              <a:buSzTx/>
              <a:buFontTx/>
              <a:buNone/>
              <a:tabLst/>
              <a:defRPr/>
            </a:pPr>
            <a:endParaRPr lang="en-US" kern="1200" dirty="0">
              <a:solidFill>
                <a:schemeClr val="tx1"/>
              </a:solidFill>
              <a:effectLst/>
            </a:endParaRPr>
          </a:p>
          <a:p>
            <a:pPr marL="0" marR="0" lvl="0" indent="0" algn="l" defTabSz="914400" rtl="0" eaLnBrk="0" fontAlgn="base" latinLnBrk="0" hangingPunct="0">
              <a:spcBef>
                <a:spcPts val="0"/>
              </a:spcBef>
              <a:buClrTx/>
              <a:buSzTx/>
              <a:buFontTx/>
              <a:buNone/>
              <a:tabLst/>
              <a:defRPr/>
            </a:pPr>
            <a:r>
              <a:rPr lang="en-US" b="1" kern="1200" dirty="0">
                <a:solidFill>
                  <a:schemeClr val="tx1"/>
                </a:solidFill>
                <a:effectLst/>
              </a:rPr>
              <a:t>Ingredients of a disciple of Jesus</a:t>
            </a:r>
          </a:p>
          <a:p>
            <a:pPr marL="63500" marR="0" lvl="0" indent="-285750">
              <a:spcBef>
                <a:spcPts val="0"/>
              </a:spcBef>
              <a:buFont typeface="Arial" panose="020B0604020202020204" pitchFamily="34" charset="0"/>
              <a:buChar char="•"/>
            </a:pPr>
            <a:r>
              <a:rPr lang="en-US" kern="1200" dirty="0">
                <a:solidFill>
                  <a:schemeClr val="tx1"/>
                </a:solidFill>
                <a:effectLst/>
                <a:latin typeface="Arial" charset="0"/>
                <a:ea typeface="+mn-ea"/>
                <a:cs typeface="+mn-cs"/>
              </a:rPr>
              <a:t>From the Great Commandment and the Great Commission</a:t>
            </a:r>
          </a:p>
          <a:p>
            <a:pPr marL="63500" marR="0" lvl="0" indent="-285750">
              <a:spcBef>
                <a:spcPts val="0"/>
              </a:spcBef>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Worship, Fellowship, God’s Word, Prayer, Service, and Outreach</a:t>
            </a:r>
          </a:p>
          <a:p>
            <a:pPr marL="285750" marR="0" lvl="0" indent="-285750">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figure shows how all of the ingredients of a disciple are included in the discipleship process.</a:t>
            </a:r>
          </a:p>
        </p:txBody>
      </p:sp>
      <p:sp>
        <p:nvSpPr>
          <p:cNvPr id="4" name="Rectangle 7">
            <a:extLst>
              <a:ext uri="{FF2B5EF4-FFF2-40B4-BE49-F238E27FC236}">
                <a16:creationId xmlns:a16="http://schemas.microsoft.com/office/drawing/2014/main" id="{6F6CF6DE-9B08-40CC-912C-724A3EFD8D71}"/>
              </a:ext>
            </a:extLst>
          </p:cNvPr>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A75720-E3F3-48DB-A05D-7D08F635DA11}"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903088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algn="ctr">
              <a:spcAft>
                <a:spcPts val="600"/>
              </a:spcAft>
            </a:pPr>
            <a:r>
              <a:rPr lang="en-US" b="1" dirty="0">
                <a:solidFill>
                  <a:srgbClr val="000000"/>
                </a:solidFill>
                <a:effectLst/>
                <a:latin typeface="Arial" panose="020B0604020202020204" pitchFamily="34" charset="0"/>
                <a:ea typeface="Calibri" panose="020F0502020204030204" pitchFamily="34" charset="0"/>
              </a:rPr>
              <a:t>How to Reach Your City for Christ </a:t>
            </a:r>
          </a:p>
          <a:p>
            <a:pPr algn="ctr">
              <a:spcAft>
                <a:spcPts val="600"/>
              </a:spcAft>
            </a:pPr>
            <a:r>
              <a:rPr lang="en-US" b="1" dirty="0"/>
              <a:t>Lesson 6</a:t>
            </a:r>
            <a:endParaRPr lang="en-US" dirty="0"/>
          </a:p>
          <a:p>
            <a:pPr>
              <a:spcAft>
                <a:spcPts val="600"/>
              </a:spcAft>
            </a:pPr>
            <a:r>
              <a:rPr lang="en-US" dirty="0"/>
              <a:t> </a:t>
            </a:r>
            <a:r>
              <a:rPr lang="en-US" b="1" kern="1200" baseline="0" dirty="0">
                <a:solidFill>
                  <a:schemeClr val="tx1"/>
                </a:solidFill>
                <a:effectLst/>
                <a:latin typeface="Arial" charset="0"/>
                <a:ea typeface="+mn-ea"/>
                <a:cs typeface="+mn-cs"/>
              </a:rPr>
              <a:t>I. Introduction</a:t>
            </a:r>
            <a:endParaRPr lang="en-US" kern="1200" baseline="0" dirty="0">
              <a:solidFill>
                <a:schemeClr val="tx1"/>
              </a:solidFill>
              <a:effectLst/>
              <a:latin typeface="Arial" charset="0"/>
              <a:ea typeface="+mn-ea"/>
              <a:cs typeface="+mn-cs"/>
            </a:endParaRPr>
          </a:p>
          <a:p>
            <a:pPr marL="285750" lvl="0" indent="-285750">
              <a:spcAft>
                <a:spcPts val="600"/>
              </a:spcAft>
              <a:buFont typeface="Arial" panose="020B0604020202020204" pitchFamily="34" charset="0"/>
              <a:buChar char="•"/>
            </a:pPr>
            <a:r>
              <a:rPr lang="en-US" kern="1200" baseline="0" dirty="0">
                <a:solidFill>
                  <a:schemeClr val="tx1"/>
                </a:solidFill>
                <a:effectLst/>
                <a:latin typeface="Arial" charset="0"/>
                <a:ea typeface="+mn-ea"/>
                <a:cs typeface="+mn-cs"/>
              </a:rPr>
              <a:t>So far in this workshop we have been looking at how to effectively expand the Kingdom of God in your community by making multiplying disciples. </a:t>
            </a:r>
          </a:p>
          <a:p>
            <a:pPr marL="285750" indent="-285750">
              <a:spcAft>
                <a:spcPts val="600"/>
              </a:spcAft>
              <a:buFont typeface="Arial" panose="020B0604020202020204" pitchFamily="34" charset="0"/>
              <a:buChar char="•"/>
            </a:pPr>
            <a:r>
              <a:rPr lang="en-US" kern="1200" baseline="0" dirty="0">
                <a:solidFill>
                  <a:schemeClr val="tx1"/>
                </a:solidFill>
                <a:effectLst/>
                <a:latin typeface="Arial" charset="0"/>
                <a:ea typeface="+mn-ea"/>
                <a:cs typeface="+mn-cs"/>
              </a:rPr>
              <a:t>Now we will look at how to expand the Kingdom of God in your city by planting churches that have multiplying Foundations groups.</a:t>
            </a:r>
          </a:p>
          <a:p>
            <a:pPr marL="285750" indent="-285750">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92212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0" y="3299254"/>
            <a:ext cx="6856413" cy="5548184"/>
          </a:xfrm>
        </p:spPr>
        <p:txBody>
          <a:bodyPr/>
          <a:lstStyle/>
          <a:p>
            <a:pPr marL="0" marR="0" lvl="0" indent="0" algn="l" defTabSz="914400" rtl="0" eaLnBrk="0" fontAlgn="base" latinLnBrk="0" hangingPunct="0">
              <a:spcAft>
                <a:spcPts val="600"/>
              </a:spcAft>
              <a:buClrTx/>
              <a:buSzTx/>
              <a:buFont typeface="Arial" panose="020B0604020202020204" pitchFamily="34" charset="0"/>
              <a:buNone/>
              <a:tabLst/>
              <a:defRPr/>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 Principle of Church Growth</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173038" indent="-173038">
              <a:spcAft>
                <a:spcPts val="600"/>
              </a:spcAft>
              <a:buFont typeface="Arial" panose="020B0604020202020204" pitchFamily="34" charset="0"/>
              <a:buChar char="•"/>
            </a:pPr>
            <a:r>
              <a:rPr lang="en-US" dirty="0"/>
              <a:t>Jesus told a parable about growth of the Kingdom of God in Mark 4 using a farming analogy.</a:t>
            </a:r>
          </a:p>
          <a:p>
            <a:pPr marL="173038" indent="-173038">
              <a:spcAft>
                <a:spcPts val="600"/>
              </a:spcAft>
              <a:buFont typeface="Arial" panose="020B0604020202020204" pitchFamily="34" charset="0"/>
              <a:buChar char="•"/>
            </a:pPr>
            <a:r>
              <a:rPr lang="en-US" dirty="0"/>
              <a:t>The kingdom of God is as if a man should </a:t>
            </a:r>
            <a:r>
              <a:rPr lang="en-US" b="1" dirty="0"/>
              <a:t>scatter seed on the ground</a:t>
            </a:r>
            <a:r>
              <a:rPr lang="en-US" dirty="0"/>
              <a:t>. </a:t>
            </a:r>
          </a:p>
          <a:p>
            <a:pPr marL="742950" lvl="1" indent="-285750">
              <a:spcAft>
                <a:spcPts val="600"/>
              </a:spcAft>
              <a:buFont typeface="Arial" panose="020B0604020202020204" pitchFamily="34" charset="0"/>
              <a:buChar char="•"/>
            </a:pPr>
            <a:r>
              <a:rPr lang="en-US" dirty="0"/>
              <a:t>the </a:t>
            </a:r>
            <a:r>
              <a:rPr lang="en-US" b="1" dirty="0"/>
              <a:t>seed sprouts, grows, and multiplies</a:t>
            </a:r>
            <a:endParaRPr lang="en-US" dirty="0"/>
          </a:p>
          <a:p>
            <a:pPr marL="742950" lvl="1" indent="-285750">
              <a:spcAft>
                <a:spcPts val="600"/>
              </a:spcAft>
              <a:buFont typeface="Arial" panose="020B0604020202020204" pitchFamily="34" charset="0"/>
              <a:buChar char="•"/>
            </a:pPr>
            <a:r>
              <a:rPr lang="en-US" b="1" dirty="0"/>
              <a:t>he knows not how</a:t>
            </a:r>
            <a:r>
              <a:rPr lang="en-US" dirty="0"/>
              <a:t>.</a:t>
            </a:r>
          </a:p>
          <a:p>
            <a:pPr marL="285750" indent="-285750">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987070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0" y="3163331"/>
            <a:ext cx="6857999" cy="5659394"/>
          </a:xfrm>
        </p:spPr>
        <p:txBody>
          <a:bodyPr/>
          <a:lstStyle/>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kern="1200" baseline="0" dirty="0">
                <a:solidFill>
                  <a:schemeClr val="tx1"/>
                </a:solidFill>
                <a:effectLst/>
                <a:latin typeface="Arial" charset="0"/>
                <a:ea typeface="+mn-ea"/>
                <a:cs typeface="+mn-cs"/>
              </a:rPr>
              <a:t>This parable describes man’s role and God’s role in the growth of the kingdom of God. </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kern="1200" baseline="0" dirty="0">
                <a:solidFill>
                  <a:schemeClr val="tx1"/>
                </a:solidFill>
                <a:effectLst/>
                <a:latin typeface="Arial" charset="0"/>
                <a:ea typeface="+mn-ea"/>
                <a:cs typeface="+mn-cs"/>
              </a:rPr>
              <a:t>God has chosen to use the church to grow His Kingdom, </a:t>
            </a:r>
          </a:p>
          <a:p>
            <a:pPr marL="742950" marR="0" lvl="1"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kern="1200" baseline="0" dirty="0">
                <a:solidFill>
                  <a:schemeClr val="tx1"/>
                </a:solidFill>
                <a:effectLst/>
                <a:latin typeface="Arial" charset="0"/>
                <a:ea typeface="+mn-ea"/>
                <a:cs typeface="+mn-cs"/>
              </a:rPr>
              <a:t>so this parable is giving us a principle of church growth. </a:t>
            </a:r>
          </a:p>
          <a:p>
            <a:pPr marL="742950" marR="0" lvl="1"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endParaRPr lang="en-US" kern="1200" baseline="0" dirty="0">
              <a:solidFill>
                <a:schemeClr val="tx1"/>
              </a:solidFill>
              <a:effectLst/>
              <a:latin typeface="Arial" charset="0"/>
              <a:ea typeface="+mn-ea"/>
              <a:cs typeface="+mn-cs"/>
            </a:endParaRPr>
          </a:p>
          <a:p>
            <a:pPr algn="ctr" eaLnBrk="1" fontAlgn="ctr" hangingPunct="1">
              <a:spcAft>
                <a:spcPts val="0"/>
              </a:spcAft>
            </a:pPr>
            <a:r>
              <a:rPr lang="en-US" b="1" dirty="0">
                <a:solidFill>
                  <a:srgbClr val="000000"/>
                </a:solidFill>
                <a:latin typeface="Arial" panose="020B0604020202020204" pitchFamily="34" charset="0"/>
                <a:cs typeface="Arial" panose="020B0604020202020204" pitchFamily="34" charset="0"/>
              </a:rPr>
              <a:t>Parable of the Sower</a:t>
            </a:r>
          </a:p>
          <a:p>
            <a:pPr algn="ctr" eaLnBrk="1" fontAlgn="ctr" hangingPunct="1">
              <a:spcAft>
                <a:spcPts val="0"/>
              </a:spcAft>
            </a:pPr>
            <a:endParaRPr lang="en-US" b="1" dirty="0">
              <a:solidFill>
                <a:srgbClr val="000000"/>
              </a:solidFill>
              <a:latin typeface="Arial" panose="020B0604020202020204" pitchFamily="34" charset="0"/>
              <a:cs typeface="Arial" panose="020B0604020202020204" pitchFamily="34" charset="0"/>
            </a:endParaRPr>
          </a:p>
          <a:p>
            <a:pPr algn="ctr" eaLnBrk="1" fontAlgn="ctr" hangingPunct="1">
              <a:spcAft>
                <a:spcPts val="0"/>
              </a:spcAft>
            </a:pPr>
            <a:r>
              <a:rPr lang="en-US" b="1" u="sng" dirty="0">
                <a:solidFill>
                  <a:srgbClr val="000000"/>
                </a:solidFill>
                <a:latin typeface="Arial" panose="020B0604020202020204" pitchFamily="34" charset="0"/>
                <a:cs typeface="Arial" panose="020B0604020202020204" pitchFamily="34" charset="0"/>
              </a:rPr>
              <a:t>Our Role</a:t>
            </a:r>
          </a:p>
          <a:p>
            <a:pPr marL="118872" lvl="0" indent="-118872" eaLnBrk="1" fontAlgn="ctr" hangingPunct="1">
              <a:spcAft>
                <a:spcPts val="0"/>
              </a:spcAft>
            </a:pPr>
            <a:r>
              <a:rPr lang="en-US" dirty="0">
                <a:solidFill>
                  <a:srgbClr val="000000"/>
                </a:solidFill>
                <a:latin typeface="Arial" panose="020B0604020202020204" pitchFamily="34" charset="0"/>
                <a:cs typeface="Arial" panose="020B0604020202020204" pitchFamily="34" charset="0"/>
              </a:rPr>
              <a:t>		          Prepare the soil        Invest in relationships</a:t>
            </a:r>
          </a:p>
          <a:p>
            <a:pPr marL="118872" lvl="0" indent="-118872" eaLnBrk="1" fontAlgn="ctr" hangingPunct="1">
              <a:spcAft>
                <a:spcPts val="0"/>
              </a:spcAft>
            </a:pPr>
            <a:endParaRPr lang="en-US" dirty="0">
              <a:solidFill>
                <a:srgbClr val="000000"/>
              </a:solidFill>
              <a:latin typeface="Arial" panose="020B0604020202020204" pitchFamily="34" charset="0"/>
            </a:endParaRPr>
          </a:p>
          <a:p>
            <a:pPr marL="118872" lvl="0" indent="-118872" eaLnBrk="1" fontAlgn="ctr" hangingPunct="1">
              <a:spcAft>
                <a:spcPts val="0"/>
              </a:spcAft>
            </a:pPr>
            <a:r>
              <a:rPr lang="en-US" dirty="0">
                <a:solidFill>
                  <a:srgbClr val="000000"/>
                </a:solidFill>
                <a:latin typeface="Arial" panose="020B0604020202020204" pitchFamily="34" charset="0"/>
                <a:cs typeface="Arial" panose="020B0604020202020204" pitchFamily="34" charset="0"/>
              </a:rPr>
              <a:t>		          Sow the seed            Share the gospel</a:t>
            </a:r>
            <a:endParaRPr lang="en-US" dirty="0">
              <a:solidFill>
                <a:srgbClr val="000000"/>
              </a:solidFill>
              <a:latin typeface="Arial" panose="020B0604020202020204" pitchFamily="34" charset="0"/>
            </a:endParaRPr>
          </a:p>
          <a:p>
            <a:pPr marL="118872" indent="-118872" eaLnBrk="1" fontAlgn="ctr" hangingPunct="1">
              <a:spcAft>
                <a:spcPts val="0"/>
              </a:spcAft>
            </a:pPr>
            <a:r>
              <a:rPr lang="en-US" dirty="0">
                <a:solidFill>
                  <a:srgbClr val="000000"/>
                </a:solidFill>
                <a:latin typeface="Arial" panose="020B0604020202020204" pitchFamily="34" charset="0"/>
                <a:cs typeface="Arial" panose="020B0604020202020204" pitchFamily="34" charset="0"/>
              </a:rPr>
              <a:t>		          The seed sprouts      New life is born</a:t>
            </a:r>
          </a:p>
          <a:p>
            <a:pPr marL="118872" indent="-118872" eaLnBrk="1" fontAlgn="ctr" hangingPunct="1">
              <a:spcAft>
                <a:spcPts val="0"/>
              </a:spcAft>
            </a:pPr>
            <a:endParaRPr lang="en-US" dirty="0">
              <a:latin typeface="Arial" panose="020B0604020202020204" pitchFamily="34" charset="0"/>
            </a:endParaRPr>
          </a:p>
          <a:p>
            <a:pPr marL="118872" indent="-118872" eaLnBrk="1" fontAlgn="ctr" hangingPunct="1">
              <a:spcAft>
                <a:spcPts val="0"/>
              </a:spcAft>
            </a:pPr>
            <a:r>
              <a:rPr lang="en-US" dirty="0">
                <a:solidFill>
                  <a:srgbClr val="000000"/>
                </a:solidFill>
                <a:latin typeface="Arial" panose="020B0604020202020204" pitchFamily="34" charset="0"/>
                <a:cs typeface="Arial" panose="020B0604020202020204" pitchFamily="34" charset="0"/>
              </a:rPr>
              <a:t>		          Tend the crop            Help people grow spiritually</a:t>
            </a:r>
            <a:endParaRPr lang="en-US" dirty="0">
              <a:latin typeface="Arial" panose="020B0604020202020204" pitchFamily="34" charset="0"/>
            </a:endParaRPr>
          </a:p>
          <a:p>
            <a:pPr marL="118872" indent="-118872" eaLnBrk="1" fontAlgn="ctr" hangingPunct="1">
              <a:spcAft>
                <a:spcPts val="0"/>
              </a:spcAft>
            </a:pPr>
            <a:r>
              <a:rPr lang="en-US" dirty="0">
                <a:solidFill>
                  <a:srgbClr val="000000"/>
                </a:solidFill>
                <a:latin typeface="Arial" panose="020B0604020202020204" pitchFamily="34" charset="0"/>
                <a:cs typeface="Arial" panose="020B0604020202020204" pitchFamily="34" charset="0"/>
              </a:rPr>
              <a:t>		          The crop grows         Disciples are made</a:t>
            </a:r>
          </a:p>
          <a:p>
            <a:pPr marL="118872" indent="-118872" eaLnBrk="1" fontAlgn="ctr" hangingPunct="1">
              <a:spcAft>
                <a:spcPts val="0"/>
              </a:spcAft>
            </a:pPr>
            <a:endParaRPr lang="en-US" dirty="0">
              <a:latin typeface="Arial" panose="020B0604020202020204" pitchFamily="34" charset="0"/>
            </a:endParaRPr>
          </a:p>
          <a:p>
            <a:pPr marL="118872" indent="-118872" eaLnBrk="1" fontAlgn="auto" hangingPunct="1">
              <a:spcAft>
                <a:spcPts val="0"/>
              </a:spcAft>
            </a:pPr>
            <a:r>
              <a:rPr lang="en-US" dirty="0">
                <a:solidFill>
                  <a:srgbClr val="000000"/>
                </a:solidFill>
                <a:latin typeface="Arial" panose="020B0604020202020204" pitchFamily="34" charset="0"/>
                <a:cs typeface="Arial" panose="020B0604020202020204" pitchFamily="34" charset="0"/>
              </a:rPr>
              <a:t>		          The seeds multiply     Disciples multiply</a:t>
            </a:r>
            <a:endParaRPr lang="en-US" dirty="0">
              <a:latin typeface="Arial" panose="020B0604020202020204" pitchFamily="34" charset="0"/>
            </a:endParaRPr>
          </a:p>
          <a:p>
            <a:pPr marL="118872" indent="-118872" eaLnBrk="1" fontAlgn="ctr" hangingPunct="1">
              <a:spcAft>
                <a:spcPts val="0"/>
              </a:spcAft>
            </a:pPr>
            <a:r>
              <a:rPr lang="en-US" dirty="0">
                <a:solidFill>
                  <a:srgbClr val="000000"/>
                </a:solidFill>
                <a:latin typeface="Arial" panose="020B0604020202020204" pitchFamily="34" charset="0"/>
                <a:cs typeface="Arial" panose="020B0604020202020204" pitchFamily="34" charset="0"/>
              </a:rPr>
              <a:t>		          The Harvest               The Great Commission is finished</a:t>
            </a:r>
            <a:endParaRPr lang="en-US" dirty="0">
              <a:latin typeface="Arial" panose="020B0604020202020204" pitchFamily="34" charset="0"/>
            </a:endParaRPr>
          </a:p>
          <a:p>
            <a:pPr marL="118872" indent="-118872" eaLnBrk="1" fontAlgn="ctr" hangingPunct="1">
              <a:spcAft>
                <a:spcPts val="0"/>
              </a:spcAft>
            </a:pPr>
            <a:endParaRPr lang="en-US" dirty="0">
              <a:latin typeface="Arial" panose="020B0604020202020204" pitchFamily="34" charset="0"/>
            </a:endParaRPr>
          </a:p>
          <a:p>
            <a:pPr algn="ctr" eaLnBrk="1" fontAlgn="ctr" hangingPunct="1">
              <a:spcAft>
                <a:spcPts val="0"/>
              </a:spcAft>
            </a:pPr>
            <a:r>
              <a:rPr lang="en-US" b="1" u="sng" dirty="0">
                <a:solidFill>
                  <a:srgbClr val="000000"/>
                </a:solidFill>
                <a:latin typeface="Arial" panose="020B0604020202020204" pitchFamily="34" charset="0"/>
                <a:cs typeface="Arial" panose="020B0604020202020204" pitchFamily="34" charset="0"/>
              </a:rPr>
              <a:t>God’s Role</a:t>
            </a:r>
            <a:r>
              <a:rPr lang="en-US" b="1" dirty="0">
                <a:solidFill>
                  <a:srgbClr val="000000"/>
                </a:solidFill>
                <a:latin typeface="Arial" panose="020B0604020202020204" pitchFamily="34" charset="0"/>
                <a:cs typeface="Arial" panose="020B0604020202020204" pitchFamily="34" charset="0"/>
              </a:rPr>
              <a:t>: Cause the Growth</a:t>
            </a:r>
            <a:endParaRPr lang="en-US" dirty="0">
              <a:latin typeface="Arial" panose="020B0604020202020204" pitchFamily="34" charset="0"/>
            </a:endParaRPr>
          </a:p>
          <a:p>
            <a:pPr algn="ctr">
              <a:defRPr/>
            </a:pPr>
            <a:endParaRPr lang="en-US"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ts val="0"/>
              </a:spcBef>
              <a:spcAft>
                <a:spcPts val="600"/>
              </a:spcAft>
              <a:buClrTx/>
              <a:buSzTx/>
              <a:buFont typeface="Arial" panose="020B0604020202020204" pitchFamily="34" charset="0"/>
              <a:buNone/>
              <a:tabLst/>
              <a:defRPr/>
            </a:pPr>
            <a:endParaRPr lang="en-US"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ts val="0"/>
              </a:spcBef>
              <a:spcAft>
                <a:spcPts val="600"/>
              </a:spcAft>
              <a:buClrTx/>
              <a:buSzTx/>
              <a:buFont typeface="Arial" panose="020B0604020202020204" pitchFamily="34" charset="0"/>
              <a:buNone/>
              <a:tabLst/>
              <a:defRPr/>
            </a:pPr>
            <a:endParaRPr lang="en-US" kern="1200" baseline="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37238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dirty="0"/>
              <a:t>The spiritual truth here is that</a:t>
            </a:r>
          </a:p>
          <a:p>
            <a:pPr marL="742950" lvl="1" indent="-285750">
              <a:spcAft>
                <a:spcPts val="600"/>
              </a:spcAft>
              <a:buFont typeface="Arial" panose="020B0604020202020204" pitchFamily="34" charset="0"/>
              <a:buChar char="•"/>
            </a:pPr>
            <a:r>
              <a:rPr lang="en-US" dirty="0"/>
              <a:t>If we understand our role for the church </a:t>
            </a:r>
          </a:p>
          <a:p>
            <a:pPr marL="742950" lvl="1" indent="-285750">
              <a:spcAft>
                <a:spcPts val="600"/>
              </a:spcAft>
              <a:buFont typeface="Arial" panose="020B0604020202020204" pitchFamily="34" charset="0"/>
              <a:buChar char="•"/>
            </a:pPr>
            <a:r>
              <a:rPr lang="en-US" dirty="0"/>
              <a:t>and implement it effectively, </a:t>
            </a:r>
          </a:p>
          <a:p>
            <a:pPr marL="742950" lvl="1" indent="-285750">
              <a:spcAft>
                <a:spcPts val="600"/>
              </a:spcAft>
              <a:buFont typeface="Arial" panose="020B0604020202020204" pitchFamily="34" charset="0"/>
              <a:buChar char="•"/>
            </a:pPr>
            <a:r>
              <a:rPr lang="en-US" b="1" dirty="0"/>
              <a:t>God</a:t>
            </a:r>
            <a:r>
              <a:rPr lang="en-US" dirty="0"/>
              <a:t> will cause our churches to </a:t>
            </a:r>
            <a:r>
              <a:rPr lang="en-US" b="1" dirty="0"/>
              <a:t>grow</a:t>
            </a:r>
            <a:r>
              <a:rPr lang="en-US" dirty="0"/>
              <a:t>. </a:t>
            </a:r>
          </a:p>
          <a:p>
            <a:pPr marL="742950" lvl="1" indent="-285750">
              <a:spcAft>
                <a:spcPts val="600"/>
              </a:spcAft>
              <a:buFont typeface="Arial" panose="020B0604020202020204" pitchFamily="34" charset="0"/>
              <a:buChar char="•"/>
            </a:pPr>
            <a:endParaRPr lang="en-US" dirty="0"/>
          </a:p>
          <a:p>
            <a:pPr marL="0" lvl="1" indent="0">
              <a:spcAft>
                <a:spcPts val="600"/>
              </a:spcAft>
              <a:buFont typeface="Arial" panose="020B0604020202020204" pitchFamily="34" charset="0"/>
              <a:buNone/>
            </a:pPr>
            <a:r>
              <a:rPr lang="en-US" b="1" dirty="0"/>
              <a:t>The opposite is also true. </a:t>
            </a:r>
          </a:p>
          <a:p>
            <a:pPr marL="285750" lvl="1" indent="-285750">
              <a:spcAft>
                <a:spcPts val="600"/>
              </a:spcAft>
              <a:buFont typeface="Arial" panose="020B0604020202020204" pitchFamily="34" charset="0"/>
              <a:buChar char="•"/>
            </a:pPr>
            <a:r>
              <a:rPr lang="en-US" dirty="0"/>
              <a:t>If we </a:t>
            </a:r>
            <a:r>
              <a:rPr lang="en-US" b="1" dirty="0"/>
              <a:t>don’t</a:t>
            </a:r>
            <a:r>
              <a:rPr lang="en-US" dirty="0"/>
              <a:t> understand our role for the church </a:t>
            </a:r>
          </a:p>
          <a:p>
            <a:pPr marL="742950" lvl="2" indent="-285750">
              <a:spcAft>
                <a:spcPts val="600"/>
              </a:spcAft>
              <a:buFont typeface="Arial" panose="020B0604020202020204" pitchFamily="34" charset="0"/>
              <a:buChar char="•"/>
            </a:pPr>
            <a:r>
              <a:rPr lang="en-US" dirty="0"/>
              <a:t>and we </a:t>
            </a:r>
            <a:r>
              <a:rPr lang="en-US" b="1" dirty="0"/>
              <a:t>don’t</a:t>
            </a:r>
            <a:r>
              <a:rPr lang="en-US" dirty="0"/>
              <a:t> implement it effectively, </a:t>
            </a:r>
          </a:p>
          <a:p>
            <a:pPr marL="742950" lvl="2" indent="-285750">
              <a:spcAft>
                <a:spcPts val="600"/>
              </a:spcAft>
              <a:buFont typeface="Arial" panose="020B0604020202020204" pitchFamily="34" charset="0"/>
              <a:buChar char="•"/>
            </a:pPr>
            <a:r>
              <a:rPr lang="en-US" dirty="0"/>
              <a:t>our churches </a:t>
            </a:r>
            <a:r>
              <a:rPr lang="en-US" b="1" dirty="0"/>
              <a:t>won’t</a:t>
            </a:r>
            <a:r>
              <a:rPr lang="en-US" dirty="0"/>
              <a:t> grow.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662831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457200" lvl="2" algn="ctr"/>
            <a:r>
              <a:rPr lang="en-US" b="1" dirty="0"/>
              <a:t>The role of our churches is to </a:t>
            </a:r>
          </a:p>
          <a:p>
            <a:pPr marL="457200" lvl="2" algn="ctr"/>
            <a:r>
              <a:rPr lang="en-US" b="1" u="sng" dirty="0"/>
              <a:t>multiply disciples </a:t>
            </a:r>
            <a:r>
              <a:rPr lang="en-US" b="1" dirty="0"/>
              <a:t>just as a seed multiplies, </a:t>
            </a:r>
          </a:p>
          <a:p>
            <a:pPr marL="457200" lvl="2" algn="ctr"/>
            <a:r>
              <a:rPr lang="en-US" b="1" u="sng" dirty="0"/>
              <a:t>not just add them</a:t>
            </a:r>
            <a:endParaRPr lang="en-US" u="sng" dirty="0"/>
          </a:p>
          <a:p>
            <a:pPr marL="742950" lvl="2"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649545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9263" y="203200"/>
            <a:ext cx="3681412" cy="27622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III. Planting Churches that Have Multiplying Foundations Groups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600"/>
              </a:spcAft>
              <a:buClrTx/>
              <a:buSzTx/>
              <a:buFontTx/>
              <a:buNone/>
              <a:tabLst/>
              <a:defRPr/>
            </a:pPr>
            <a:r>
              <a:rPr lang="en-US" kern="1200" baseline="0" dirty="0">
                <a:solidFill>
                  <a:schemeClr val="tx1"/>
                </a:solidFill>
                <a:effectLst/>
                <a:latin typeface="Arial" panose="020B0604020202020204" pitchFamily="34" charset="0"/>
                <a:cs typeface="Arial" panose="020B0604020202020204" pitchFamily="34" charset="0"/>
              </a:rPr>
              <a:t>Now you will use what you have learned to reach your city by planting churches </a:t>
            </a:r>
            <a:r>
              <a:rPr lang="en-US" kern="1200" baseline="0" dirty="0" err="1">
                <a:solidFill>
                  <a:schemeClr val="tx1"/>
                </a:solidFill>
                <a:effectLst/>
                <a:latin typeface="Arial" panose="020B0604020202020204" pitchFamily="34" charset="0"/>
                <a:cs typeface="Arial" panose="020B0604020202020204" pitchFamily="34" charset="0"/>
              </a:rPr>
              <a:t>tha</a:t>
            </a:r>
            <a:r>
              <a:rPr lang="en-US" kern="1200" baseline="0" dirty="0">
                <a:solidFill>
                  <a:schemeClr val="tx1"/>
                </a:solidFill>
                <a:effectLst/>
                <a:latin typeface="Arial" panose="020B0604020202020204" pitchFamily="34" charset="0"/>
                <a:cs typeface="Arial" panose="020B0604020202020204" pitchFamily="34" charset="0"/>
              </a:rPr>
              <a:t> have multiplying Foundations groups.</a:t>
            </a:r>
          </a:p>
          <a:p>
            <a:pPr algn="l"/>
            <a:endParaRPr lang="en-US" b="0" dirty="0">
              <a:latin typeface="Arial" panose="020B0604020202020204" pitchFamily="34" charset="0"/>
              <a:ea typeface="Calibri"/>
              <a:cs typeface="Arial" panose="020B0604020202020204" pitchFamily="34" charset="0"/>
            </a:endParaRPr>
          </a:p>
          <a:p>
            <a:pPr marL="342900" marR="0" lvl="0" indent="-342900" algn="ctr">
              <a:lnSpc>
                <a:spcPct val="115000"/>
              </a:lnSpc>
              <a:spcBef>
                <a:spcPts val="0"/>
              </a:spcBef>
              <a:spcAft>
                <a:spcPts val="0"/>
              </a:spcAft>
            </a:pPr>
            <a:r>
              <a:rPr lang="en-US"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1.Grow Your Present Church</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ctr">
              <a:lnSpc>
                <a:spcPct val="115000"/>
              </a:lnSpc>
              <a:spcBef>
                <a:spcPts val="0"/>
              </a:spcBef>
              <a:spcAft>
                <a:spcPts val="0"/>
              </a:spcAft>
              <a:buFont typeface="Arial" panose="020B0604020202020204" pitchFamily="34" charset="0"/>
              <a:buNone/>
            </a:pPr>
            <a:r>
              <a:rPr lang="en-US"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Multiply Foundations Groups to reach your current community for Christ.</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4826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9263" y="203200"/>
            <a:ext cx="3681412" cy="2762250"/>
          </a:xfrm>
        </p:spPr>
      </p:sp>
      <p:sp>
        <p:nvSpPr>
          <p:cNvPr id="3" name="Notes Placeholder 2"/>
          <p:cNvSpPr>
            <a:spLocks noGrp="1"/>
          </p:cNvSpPr>
          <p:nvPr>
            <p:ph type="body" idx="1"/>
          </p:nvPr>
        </p:nvSpPr>
        <p:spPr/>
        <p:txBody>
          <a:bodyPr/>
          <a:lstStyle/>
          <a:p>
            <a:pPr marL="0" marR="0" algn="ctr">
              <a:lnSpc>
                <a:spcPct val="115000"/>
              </a:lnSpc>
              <a:spcBef>
                <a:spcPts val="0"/>
              </a:spcBef>
              <a:spcAft>
                <a:spcPts val="0"/>
              </a:spcAft>
            </a:pPr>
            <a:r>
              <a:rPr lang="en-US"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Plant a New Church</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Pastor selects a Foundations leader and a few group members to start a Foundations Group in a </a:t>
            </a:r>
            <a:r>
              <a:rPr lang="en-US"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different community</a:t>
            </a:r>
            <a:r>
              <a:rPr lang="en-US"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Foundations Group is the start of a New Church.</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Foundations leader is the pastor of the New Church.</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136277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9263" y="203200"/>
            <a:ext cx="3681412" cy="2762250"/>
          </a:xfrm>
        </p:spPr>
      </p:sp>
      <p:sp>
        <p:nvSpPr>
          <p:cNvPr id="3" name="Notes Placeholder 2"/>
          <p:cNvSpPr>
            <a:spLocks noGrp="1"/>
          </p:cNvSpPr>
          <p:nvPr>
            <p:ph type="body" idx="1"/>
          </p:nvPr>
        </p:nvSpPr>
        <p:spPr/>
        <p:txBody>
          <a:bodyPr/>
          <a:lstStyle/>
          <a:p>
            <a:pPr marL="0" marR="0" algn="ctr">
              <a:lnSpc>
                <a:spcPct val="115000"/>
              </a:lnSpc>
              <a:spcBef>
                <a:spcPts val="0"/>
              </a:spcBef>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Grow your New Church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Multiply Foundations Groups to reach the new community for Christ.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587594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algn="ctr">
              <a:lnSpc>
                <a:spcPct val="115000"/>
              </a:lnSpc>
              <a:spcAft>
                <a:spcPts val="0"/>
              </a:spcAft>
            </a:pPr>
            <a:r>
              <a:rPr lang="en-US" b="1" dirty="0">
                <a:solidFill>
                  <a:srgbClr val="000000"/>
                </a:solidFill>
                <a:latin typeface="Arial"/>
                <a:ea typeface="Calibri"/>
              </a:rPr>
              <a:t>All churches continue to multiply </a:t>
            </a:r>
            <a:endParaRPr lang="en-US" sz="2000" dirty="0">
              <a:latin typeface="Times New Roman"/>
              <a:ea typeface="Calibri"/>
            </a:endParaRPr>
          </a:p>
          <a:p>
            <a:pPr algn="ctr">
              <a:lnSpc>
                <a:spcPct val="115000"/>
              </a:lnSpc>
              <a:spcAft>
                <a:spcPts val="0"/>
              </a:spcAft>
            </a:pPr>
            <a:r>
              <a:rPr lang="en-US" b="1" dirty="0">
                <a:solidFill>
                  <a:srgbClr val="000000"/>
                </a:solidFill>
                <a:latin typeface="Arial"/>
                <a:ea typeface="Calibri"/>
              </a:rPr>
              <a:t>by planting new churches </a:t>
            </a:r>
          </a:p>
          <a:p>
            <a:pPr algn="ctr">
              <a:lnSpc>
                <a:spcPct val="115000"/>
              </a:lnSpc>
              <a:spcAft>
                <a:spcPts val="0"/>
              </a:spcAft>
            </a:pPr>
            <a:r>
              <a:rPr lang="en-US" b="1" dirty="0">
                <a:solidFill>
                  <a:srgbClr val="000000"/>
                </a:solidFill>
                <a:latin typeface="Arial"/>
                <a:ea typeface="Calibri"/>
              </a:rPr>
              <a:t>following this pattern</a:t>
            </a:r>
            <a:endParaRPr lang="en-US" sz="2000" dirty="0">
              <a:latin typeface="Times New Roman"/>
              <a:ea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600388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Your new churches start as Foundations Groups</a:t>
            </a:r>
          </a:p>
          <a:p>
            <a:pPr marL="742950" lvl="1" indent="-285750">
              <a:buFont typeface="Arial" panose="020B0604020202020204" pitchFamily="34" charset="0"/>
              <a:buChar char="•"/>
            </a:pPr>
            <a:r>
              <a:rPr lang="en-US" dirty="0"/>
              <a:t>meeting in homes. </a:t>
            </a:r>
          </a:p>
          <a:p>
            <a:pPr marL="285750" lvl="0" indent="-285750">
              <a:buFont typeface="Arial" panose="020B0604020202020204" pitchFamily="34" charset="0"/>
              <a:buChar char="•"/>
            </a:pPr>
            <a:r>
              <a:rPr lang="en-US" dirty="0"/>
              <a:t>You then grow your church </a:t>
            </a:r>
          </a:p>
          <a:p>
            <a:pPr marL="800100" lvl="1" indent="-342900">
              <a:buFont typeface="Arial" panose="020B0604020202020204" pitchFamily="34" charset="0"/>
              <a:buChar char="•"/>
            </a:pPr>
            <a:r>
              <a:rPr lang="en-US" dirty="0"/>
              <a:t>by multiplying Foundations Groups </a:t>
            </a:r>
          </a:p>
          <a:p>
            <a:pPr marL="1257300" lvl="2" indent="-342900">
              <a:buFont typeface="Arial" panose="020B0604020202020204" pitchFamily="34" charset="0"/>
              <a:buChar char="•"/>
            </a:pPr>
            <a:r>
              <a:rPr lang="en-US" dirty="0"/>
              <a:t>by apprenticeship </a:t>
            </a:r>
          </a:p>
          <a:p>
            <a:pPr marL="800100" lvl="1" indent="-342900">
              <a:buFont typeface="Arial" panose="020B0604020202020204" pitchFamily="34" charset="0"/>
              <a:buChar char="•"/>
            </a:pPr>
            <a:r>
              <a:rPr lang="en-US" dirty="0"/>
              <a:t>until you can rent space for your worship services </a:t>
            </a:r>
          </a:p>
          <a:p>
            <a:pPr marL="800100" lvl="1" indent="-342900">
              <a:buFont typeface="Arial" panose="020B0604020202020204" pitchFamily="34" charset="0"/>
              <a:buChar char="•"/>
            </a:pPr>
            <a:r>
              <a:rPr lang="en-US" dirty="0"/>
              <a:t>or buy land and build a church building. </a:t>
            </a:r>
          </a:p>
          <a:p>
            <a:pPr marL="285750" lvl="0" indent="-285750">
              <a:buFont typeface="Arial" panose="020B0604020202020204" pitchFamily="34" charset="0"/>
              <a:buChar char="•"/>
            </a:pPr>
            <a:r>
              <a:rPr lang="en-US" dirty="0"/>
              <a:t>In some countries where there is persecution or poverty,</a:t>
            </a:r>
          </a:p>
          <a:p>
            <a:pPr marL="800100" lvl="1" indent="-342900">
              <a:buFont typeface="Arial" panose="020B0604020202020204" pitchFamily="34" charset="0"/>
              <a:buChar char="•"/>
            </a:pPr>
            <a:r>
              <a:rPr lang="en-US" dirty="0"/>
              <a:t> it may be best to keep the church in houses.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934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9888" y="123825"/>
            <a:ext cx="3578225" cy="2682875"/>
          </a:xfrm>
        </p:spPr>
      </p:sp>
      <p:sp>
        <p:nvSpPr>
          <p:cNvPr id="3" name="Notes Placeholder 2"/>
          <p:cNvSpPr>
            <a:spLocks noGrp="1"/>
          </p:cNvSpPr>
          <p:nvPr>
            <p:ph type="body" idx="1"/>
          </p:nvPr>
        </p:nvSpPr>
        <p:spPr/>
        <p:txBody>
          <a:bodyPr/>
          <a:lstStyle/>
          <a:p>
            <a:pPr marL="0" marR="0" lvl="0" indent="0" algn="ctr">
              <a:lnSpc>
                <a:spcPct val="115000"/>
              </a:lnSpc>
              <a:spcBef>
                <a:spcPts val="0"/>
              </a:spcBef>
              <a:buFont typeface="Symbol" panose="05050102010706020507" pitchFamily="18" charset="2"/>
              <a:buNone/>
            </a:pPr>
            <a:r>
              <a:rPr lang="en-US" sz="1600" b="1"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Power of Multiplication</a:t>
            </a:r>
          </a:p>
          <a:p>
            <a:pPr marL="342900" marR="0" lvl="0" indent="-342900">
              <a:lnSpc>
                <a:spcPct val="115000"/>
              </a:lnSpc>
              <a:spcBef>
                <a:spcPts val="0"/>
              </a:spcBef>
              <a:buFont typeface="Symbol" panose="05050102010706020507" pitchFamily="18" charset="2"/>
              <a:buChar char=""/>
            </a:pPr>
            <a:r>
              <a:rPr lang="en-US" sz="1600"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Utilize apprenticeship to multiply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Every Foundations leader should identify at least one person </a:t>
            </a:r>
          </a:p>
          <a:p>
            <a:pPr marL="800100" marR="0" lvl="1" indent="-342900">
              <a:lnSpc>
                <a:spcPct val="115000"/>
              </a:lnSpc>
              <a:spcBef>
                <a:spcPts val="0"/>
              </a:spcBef>
              <a:buFont typeface="Symbol" panose="05050102010706020507" pitchFamily="18" charset="2"/>
              <a:buChar char=""/>
            </a:pPr>
            <a:r>
              <a:rPr lang="en-US" sz="1600"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who they are spending extra time with </a:t>
            </a:r>
          </a:p>
          <a:p>
            <a:pPr marL="800100" marR="0" lvl="1" indent="-342900">
              <a:lnSpc>
                <a:spcPct val="115000"/>
              </a:lnSpc>
              <a:spcBef>
                <a:spcPts val="0"/>
              </a:spcBef>
              <a:buFont typeface="Symbol" panose="05050102010706020507" pitchFamily="18" charset="2"/>
              <a:buChar char=""/>
            </a:pPr>
            <a:r>
              <a:rPr lang="en-US" sz="1600"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to train them to become a Foundations leader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One disciple multiplying every year will make 16,000 disciples in 15 years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endParaRPr lang="en-US" b="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DDB7EB-0B50-4048-AE75-8518880A8D4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64920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marR="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can’t rush growth. </a:t>
            </a:r>
          </a:p>
          <a:p>
            <a:pPr marL="285750" marR="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must have trained Foundations leaders to grow your church and reach your city for Christ,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it takes time to train Foundations leaders.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will reach your city for Christ in a reasonable length of time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by multiplying Foundations Groups by apprenticeship</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Growth by addition hasn’t worked yet to reach your city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it never will.</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88151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3175" lvl="1" indent="0">
              <a:buFont typeface="Arial" panose="020B0604020202020204" pitchFamily="34" charset="0"/>
              <a:buNone/>
            </a:pPr>
            <a:r>
              <a:rPr lang="en-US" b="1" dirty="0"/>
              <a:t>In your groups </a:t>
            </a:r>
          </a:p>
          <a:p>
            <a:pPr marL="346075" lvl="1" indent="-342900">
              <a:buFont typeface="Arial" panose="020B0604020202020204" pitchFamily="34" charset="0"/>
              <a:buChar char="•"/>
            </a:pPr>
            <a:r>
              <a:rPr lang="en-US" dirty="0"/>
              <a:t>Talk about the principle of church growth from Mark 4.</a:t>
            </a:r>
          </a:p>
          <a:p>
            <a:pPr marL="346075" lvl="1" indent="-342900">
              <a:buFont typeface="Arial" panose="020B0604020202020204" pitchFamily="34" charset="0"/>
              <a:buChar char="•"/>
            </a:pPr>
            <a:r>
              <a:rPr lang="en-US" dirty="0"/>
              <a:t>God wants you to make </a:t>
            </a:r>
            <a:r>
              <a:rPr lang="en-US" u="sng" dirty="0"/>
              <a:t>multiplying disciples</a:t>
            </a:r>
            <a:r>
              <a:rPr lang="en-US" dirty="0"/>
              <a:t> just as a seed multiplies, </a:t>
            </a:r>
          </a:p>
          <a:p>
            <a:pPr marL="803275" lvl="2" indent="-342900">
              <a:buFont typeface="Arial" panose="020B0604020202020204" pitchFamily="34" charset="0"/>
              <a:buChar char="•"/>
            </a:pPr>
            <a:r>
              <a:rPr lang="en-US" u="sng" dirty="0"/>
              <a:t>not just add them</a:t>
            </a:r>
          </a:p>
          <a:p>
            <a:pPr marL="346075" lvl="1" indent="-342900">
              <a:buFont typeface="Arial" panose="020B0604020202020204" pitchFamily="34" charset="0"/>
              <a:buChar char="•"/>
            </a:pPr>
            <a:r>
              <a:rPr lang="en-US" dirty="0"/>
              <a:t>Then God will cause your church to grow</a:t>
            </a:r>
          </a:p>
          <a:p>
            <a:pPr marL="346075" lvl="1" indent="-342900">
              <a:buFont typeface="Arial" panose="020B0604020202020204" pitchFamily="34" charset="0"/>
              <a:buChar char="•"/>
            </a:pPr>
            <a:r>
              <a:rPr lang="en-US" dirty="0"/>
              <a:t>Also talk about how you can plant churches by multiplying Foundations groups</a:t>
            </a:r>
          </a:p>
          <a:p>
            <a:pPr marL="346075" lvl="1" indent="-342900">
              <a:buFont typeface="Arial" panose="020B0604020202020204" pitchFamily="34" charset="0"/>
              <a:buChar char="•"/>
            </a:pPr>
            <a:endParaRPr lang="en-US" dirty="0"/>
          </a:p>
          <a:p>
            <a:pPr marL="346075" lvl="1" indent="-342900">
              <a:buFont typeface="Arial" panose="020B0604020202020204" pitchFamily="34" charset="0"/>
              <a:buChar char="•"/>
            </a:pPr>
            <a:r>
              <a:rPr lang="en-US" dirty="0"/>
              <a:t>What questions or comments do you have?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015121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lvl="0" indent="0" algn="ctr">
              <a:lnSpc>
                <a:spcPct val="115000"/>
              </a:lnSpc>
              <a:spcBef>
                <a:spcPts val="0"/>
              </a:spcBef>
              <a:spcAft>
                <a:spcPts val="0"/>
              </a:spcAft>
              <a:buFont typeface="+mj-lt"/>
              <a:buNone/>
              <a:tabLst>
                <a:tab pos="457200" algn="l"/>
              </a:tabLst>
            </a:pPr>
            <a:r>
              <a:rPr lang="en-US" b="1" dirty="0"/>
              <a:t>How to Reach Your Country for Christ </a:t>
            </a:r>
            <a:br>
              <a:rPr lang="en-US" b="1" dirty="0"/>
            </a:br>
            <a:r>
              <a:rPr lang="en-US" altLang="en-US" b="1" dirty="0"/>
              <a:t>Lesson 7</a:t>
            </a:r>
            <a:endPar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15000"/>
              </a:lnSpc>
              <a:spcBef>
                <a:spcPts val="0"/>
              </a:spcBef>
              <a:spcAft>
                <a:spcPts val="0"/>
              </a:spcAft>
              <a:buClrTx/>
              <a:buSzTx/>
              <a:buFont typeface="+mj-lt"/>
              <a:buNone/>
              <a:tabLst>
                <a:tab pos="457200" algn="l"/>
              </a:tabLst>
              <a:defRPr/>
            </a:pPr>
            <a:r>
              <a:rPr lang="en-US" b="1" dirty="0"/>
              <a:t>I. Problems Our Training Will Solve</a:t>
            </a:r>
          </a:p>
          <a:p>
            <a:pPr marL="0" marR="0" lvl="0" indent="0">
              <a:lnSpc>
                <a:spcPct val="115000"/>
              </a:lnSpc>
              <a:spcBef>
                <a:spcPts val="0"/>
              </a:spcBef>
              <a:spcAft>
                <a:spcPts val="0"/>
              </a:spcAft>
              <a:buFont typeface="+mj-lt"/>
              <a:buNone/>
              <a:tabLst>
                <a:tab pos="457200" algn="l"/>
              </a:tabLs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Problem – Pastors are over-worked</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Pastors are too busy doing ministry tasks.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Pastors prepare sermons, preach, teach, go on visitation, and are involved in many other activities.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Solution – Train church members to do the work of the ministry</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We train pastors how to train their church members to do the work of the ministry.</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We have seen that this is God’s will from Ephesians 4:11-13.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As pastors train church members to minister, they will have time to focus on more strategic goals.</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1829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2. Problem – Not able to reach our communities</a:t>
            </a: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Churches have been reaching out to their communities for years without success.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Churches have evangelistic events and church members invite people to church </a:t>
            </a:r>
          </a:p>
          <a:p>
            <a:pPr marL="800100" marR="0" lvl="1"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but the communities still aren’t reached for Christ.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Our churches are growing by addition.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Sometimes we lose more than we add.</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Solution – Train multiplying disciples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train you how to train your church members to lead people in the community to faith in Christ </a:t>
            </a:r>
          </a:p>
          <a:p>
            <a:pPr marL="800100" marR="0" lvl="1"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help them grow in their faith until they too become multiplying disciples.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6274961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3.Problem – Not enough pastors making multiplying disciples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current method of training doesn’t produce enough multiplying disciples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28600" marR="0">
              <a:lnSpc>
                <a:spcPct val="115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Solution – Train pastors to train other pastors to make multiplying disciples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provide a set of workshops and train pastors how to train other pastors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until there are enough multiplying disciples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finish the Great Commission.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method is inexpensive and effective.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 is also what Jesus did, what Paul and the Apostles did,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Jesus commanded us to do, and what God wants us to do.</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84094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spcAft>
                <a:spcPts val="60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In summary: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en-US" dirty="0">
                <a:solidFill>
                  <a:srgbClr val="000000"/>
                </a:solidFill>
                <a:effectLst/>
              </a:rPr>
              <a:t>There are not enough pastors and workers</a:t>
            </a:r>
            <a:endParaRPr lang="en-US" dirty="0">
              <a:effectLst/>
            </a:endParaRPr>
          </a:p>
          <a:p>
            <a:pPr marL="342900" lvl="0" indent="-342900">
              <a:spcAft>
                <a:spcPts val="600"/>
              </a:spcAft>
              <a:buFont typeface="Symbol" panose="05050102010706020507" pitchFamily="18" charset="2"/>
              <a:buChar char=""/>
            </a:pPr>
            <a:r>
              <a:rPr lang="en-US" dirty="0">
                <a:solidFill>
                  <a:srgbClr val="000000"/>
                </a:solidFill>
                <a:effectLst/>
              </a:rPr>
              <a:t>The solution is to quit adding pastors and workers </a:t>
            </a:r>
          </a:p>
          <a:p>
            <a:pPr marL="800100" lvl="1" indent="-342900">
              <a:spcAft>
                <a:spcPts val="600"/>
              </a:spcAft>
              <a:buFont typeface="Symbol" panose="05050102010706020507" pitchFamily="18" charset="2"/>
              <a:buChar char=""/>
            </a:pPr>
            <a:r>
              <a:rPr lang="en-US" dirty="0">
                <a:solidFill>
                  <a:srgbClr val="000000"/>
                </a:solidFill>
                <a:effectLst/>
              </a:rPr>
              <a:t>and start multiplying them. </a:t>
            </a:r>
            <a:endParaRPr lang="en-US" dirty="0">
              <a:effectLst/>
            </a:endParaRPr>
          </a:p>
          <a:p>
            <a:pPr marL="342900" lvl="0" indent="-342900">
              <a:spcAft>
                <a:spcPts val="600"/>
              </a:spcAft>
              <a:buFont typeface="Symbol" panose="05050102010706020507" pitchFamily="18" charset="2"/>
              <a:buChar char=""/>
            </a:pPr>
            <a:r>
              <a:rPr lang="en-US" dirty="0">
                <a:solidFill>
                  <a:srgbClr val="000000"/>
                </a:solidFill>
                <a:effectLst/>
              </a:rPr>
              <a:t>Let us simply do what Jesus did </a:t>
            </a:r>
          </a:p>
          <a:p>
            <a:pPr marL="800100" lvl="1" indent="-342900">
              <a:spcAft>
                <a:spcPts val="600"/>
              </a:spcAft>
              <a:buFont typeface="Symbol" panose="05050102010706020507" pitchFamily="18" charset="2"/>
              <a:buChar char=""/>
            </a:pPr>
            <a:r>
              <a:rPr lang="en-US" dirty="0">
                <a:solidFill>
                  <a:srgbClr val="000000"/>
                </a:solidFill>
                <a:effectLst/>
              </a:rPr>
              <a:t>and what He told us to do. </a:t>
            </a:r>
            <a:endParaRPr lang="en-US" dirty="0">
              <a:effectLst/>
            </a:endParaRPr>
          </a:p>
          <a:p>
            <a:pPr>
              <a:spcAft>
                <a:spcPts val="6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500609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 Training Stages to Reach Your Country for Christ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15000"/>
              </a:lnSpc>
              <a:spcBef>
                <a:spcPts val="0"/>
              </a:spcBef>
              <a:spcAft>
                <a:spcPts val="0"/>
              </a:spcAft>
              <a:buFont typeface="Arial" panose="020B0604020202020204" pitchFamily="34" charset="0"/>
              <a:buChar char="•"/>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You will reach your country for Christ through the following training stages.  </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a:p>
            <a:pPr algn="ctr"/>
            <a:r>
              <a:rPr lang="en-US" b="1" u="sng" kern="1200" baseline="0" dirty="0">
                <a:solidFill>
                  <a:schemeClr val="tx1"/>
                </a:solidFill>
                <a:effectLst/>
                <a:latin typeface="Arial" charset="0"/>
                <a:ea typeface="+mn-ea"/>
                <a:cs typeface="+mn-cs"/>
              </a:rPr>
              <a:t>Stage 1 (First City)</a:t>
            </a:r>
            <a:endParaRPr lang="en-US" kern="1200" baseline="0" dirty="0">
              <a:solidFill>
                <a:schemeClr val="tx1"/>
              </a:solidFill>
              <a:effectLst/>
              <a:latin typeface="Arial" charset="0"/>
              <a:ea typeface="+mn-ea"/>
              <a:cs typeface="+mn-cs"/>
            </a:endParaRPr>
          </a:p>
          <a:p>
            <a:pPr lvl="0"/>
            <a:r>
              <a:rPr lang="en-US" kern="1200" baseline="0" dirty="0">
                <a:solidFill>
                  <a:schemeClr val="tx1"/>
                </a:solidFill>
                <a:effectLst/>
                <a:latin typeface="Arial" charset="0"/>
                <a:ea typeface="+mn-ea"/>
                <a:cs typeface="+mn-cs"/>
              </a:rPr>
              <a:t>Pastors learn how to recruit and train other pastors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32112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114300" marR="0" indent="-114300" algn="ctr">
              <a:lnSpc>
                <a:spcPct val="115000"/>
              </a:lnSpc>
              <a:spcBef>
                <a:spcPts val="0"/>
              </a:spcBef>
              <a:spcAft>
                <a:spcPts val="0"/>
              </a:spcAft>
            </a:pPr>
            <a:r>
              <a:rPr lang="en-US"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Stage 2 (Local Area)</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Pastors trained in Stage 1 teach these workshops in their local area</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3395643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114300" marR="0" indent="-114300" algn="ctr">
              <a:spcBef>
                <a:spcPts val="0"/>
              </a:spcBef>
              <a:spcAft>
                <a:spcPts val="600"/>
              </a:spcAft>
            </a:pPr>
            <a:r>
              <a:rPr lang="en-US"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Stage 3 (States)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Pastors trained in </a:t>
            </a:r>
            <a:r>
              <a:rPr lang="en-US" sz="1600" dirty="0">
                <a:effectLst/>
                <a:latin typeface="Arial" panose="020B0604020202020204" pitchFamily="34" charset="0"/>
                <a:ea typeface="Calibri" panose="020F0502020204030204" pitchFamily="34" charset="0"/>
                <a:cs typeface="Arial" panose="020B0604020202020204" pitchFamily="34" charset="0"/>
              </a:rPr>
              <a:t>S</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tages 1 and 2</a:t>
            </a:r>
          </a:p>
          <a:p>
            <a:pPr marL="800100" marR="0" lvl="1" indent="-342900">
              <a:spcBef>
                <a:spcPts val="0"/>
              </a:spcBef>
              <a:spcAft>
                <a:spcPts val="6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teach these workshops in a key city in each state.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Pastors ask their congregations to take on the mission </a:t>
            </a:r>
          </a:p>
          <a:p>
            <a:pPr marL="800100" marR="0" lvl="1" indent="-342900">
              <a:spcBef>
                <a:spcPts val="0"/>
              </a:spcBef>
              <a:spcAft>
                <a:spcPts val="6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reaching their country for Christ.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Each church will take offerings several times a year </a:t>
            </a:r>
          </a:p>
          <a:p>
            <a:pPr marL="800100" marR="0" lvl="1" indent="-342900">
              <a:spcBef>
                <a:spcPts val="0"/>
              </a:spcBef>
              <a:spcAft>
                <a:spcPts val="6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pay for the pastors’ expenses.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trainers may pay for their expenses by receiving an offering </a:t>
            </a:r>
          </a:p>
          <a:p>
            <a:pPr marL="800100" marR="0" lvl="1" indent="-342900">
              <a:spcBef>
                <a:spcPts val="0"/>
              </a:spcBef>
              <a:spcAft>
                <a:spcPts val="6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from the pastors being trained.</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9667089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114300" marR="0" indent="-114300" algn="l">
              <a:lnSpc>
                <a:spcPct val="115000"/>
              </a:lnSpc>
              <a:spcBef>
                <a:spcPts val="0"/>
              </a:spcBef>
              <a:spcAft>
                <a:spcPts val="0"/>
              </a:spcAft>
            </a:pPr>
            <a:r>
              <a:rPr lang="en-US"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Stage 4 (Cities)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Pastors trained in Stages 1-3 in every state teach Stage 4 workshops in every city in the country.</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9562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E39E3-2680-44CE-A119-58D3E85DDF37}" type="slidenum">
              <a:rPr lang="en-US"/>
              <a:pPr>
                <a:defRPr/>
              </a:pPr>
              <a:t>‹#›</a:t>
            </a:fld>
            <a:endParaRPr lang="en-US"/>
          </a:p>
        </p:txBody>
      </p:sp>
    </p:spTree>
    <p:extLst>
      <p:ext uri="{BB962C8B-B14F-4D97-AF65-F5344CB8AC3E}">
        <p14:creationId xmlns:p14="http://schemas.microsoft.com/office/powerpoint/2010/main" val="363416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13EB5E-731F-4F37-877D-0A035C1F79F5}" type="slidenum">
              <a:rPr lang="en-US"/>
              <a:pPr>
                <a:defRPr/>
              </a:pPr>
              <a:t>‹#›</a:t>
            </a:fld>
            <a:endParaRPr lang="en-US"/>
          </a:p>
        </p:txBody>
      </p:sp>
    </p:spTree>
    <p:extLst>
      <p:ext uri="{BB962C8B-B14F-4D97-AF65-F5344CB8AC3E}">
        <p14:creationId xmlns:p14="http://schemas.microsoft.com/office/powerpoint/2010/main" val="52596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CA5076-8B2C-40C6-BD64-0B9A49E22E3B}" type="slidenum">
              <a:rPr lang="en-US"/>
              <a:pPr>
                <a:defRPr/>
              </a:pPr>
              <a:t>‹#›</a:t>
            </a:fld>
            <a:endParaRPr lang="en-US"/>
          </a:p>
        </p:txBody>
      </p:sp>
    </p:spTree>
    <p:extLst>
      <p:ext uri="{BB962C8B-B14F-4D97-AF65-F5344CB8AC3E}">
        <p14:creationId xmlns:p14="http://schemas.microsoft.com/office/powerpoint/2010/main" val="1049320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248301-CD1C-420C-BD1A-988C50C53B0B}" type="slidenum">
              <a:rPr lang="en-US"/>
              <a:pPr>
                <a:defRPr/>
              </a:pPr>
              <a:t>‹#›</a:t>
            </a:fld>
            <a:endParaRPr lang="en-US"/>
          </a:p>
        </p:txBody>
      </p:sp>
    </p:spTree>
    <p:extLst>
      <p:ext uri="{BB962C8B-B14F-4D97-AF65-F5344CB8AC3E}">
        <p14:creationId xmlns:p14="http://schemas.microsoft.com/office/powerpoint/2010/main" val="3338740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6849BE-4991-4E75-B1EA-08DCDEFF858C}" type="slidenum">
              <a:rPr lang="en-US"/>
              <a:pPr>
                <a:defRPr/>
              </a:pPr>
              <a:t>‹#›</a:t>
            </a:fld>
            <a:endParaRPr lang="en-US"/>
          </a:p>
        </p:txBody>
      </p:sp>
    </p:spTree>
    <p:extLst>
      <p:ext uri="{BB962C8B-B14F-4D97-AF65-F5344CB8AC3E}">
        <p14:creationId xmlns:p14="http://schemas.microsoft.com/office/powerpoint/2010/main" val="1382028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B8E7B5-E8E7-44F7-AB42-C114A9D0CBDC}" type="slidenum">
              <a:rPr lang="en-US"/>
              <a:pPr>
                <a:defRPr/>
              </a:pPr>
              <a:t>‹#›</a:t>
            </a:fld>
            <a:endParaRPr lang="en-US"/>
          </a:p>
        </p:txBody>
      </p:sp>
    </p:spTree>
    <p:extLst>
      <p:ext uri="{BB962C8B-B14F-4D97-AF65-F5344CB8AC3E}">
        <p14:creationId xmlns:p14="http://schemas.microsoft.com/office/powerpoint/2010/main" val="3331525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C33B93-7BAE-4CEE-B8E6-1D3E906CFC7D}" type="slidenum">
              <a:rPr lang="en-US"/>
              <a:pPr>
                <a:defRPr/>
              </a:pPr>
              <a:t>‹#›</a:t>
            </a:fld>
            <a:endParaRPr lang="en-US"/>
          </a:p>
        </p:txBody>
      </p:sp>
    </p:spTree>
    <p:extLst>
      <p:ext uri="{BB962C8B-B14F-4D97-AF65-F5344CB8AC3E}">
        <p14:creationId xmlns:p14="http://schemas.microsoft.com/office/powerpoint/2010/main" val="1014906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6C82F6-5D00-4CE6-9055-3226E271EAB6}" type="slidenum">
              <a:rPr lang="en-US"/>
              <a:pPr>
                <a:defRPr/>
              </a:pPr>
              <a:t>‹#›</a:t>
            </a:fld>
            <a:endParaRPr lang="en-US"/>
          </a:p>
        </p:txBody>
      </p:sp>
    </p:spTree>
    <p:extLst>
      <p:ext uri="{BB962C8B-B14F-4D97-AF65-F5344CB8AC3E}">
        <p14:creationId xmlns:p14="http://schemas.microsoft.com/office/powerpoint/2010/main" val="352229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4AB66E-B05F-4117-81E0-9092446BF063}" type="slidenum">
              <a:rPr lang="en-US"/>
              <a:pPr>
                <a:defRPr/>
              </a:pPr>
              <a:t>‹#›</a:t>
            </a:fld>
            <a:endParaRPr lang="en-US"/>
          </a:p>
        </p:txBody>
      </p:sp>
    </p:spTree>
    <p:extLst>
      <p:ext uri="{BB962C8B-B14F-4D97-AF65-F5344CB8AC3E}">
        <p14:creationId xmlns:p14="http://schemas.microsoft.com/office/powerpoint/2010/main" val="54208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627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6495DB-82F3-4860-A445-60CAB9A44920}" type="slidenum">
              <a:rPr lang="en-US"/>
              <a:pPr>
                <a:defRPr/>
              </a:pPr>
              <a:t>‹#›</a:t>
            </a:fld>
            <a:endParaRPr lang="en-US"/>
          </a:p>
        </p:txBody>
      </p:sp>
    </p:spTree>
    <p:extLst>
      <p:ext uri="{BB962C8B-B14F-4D97-AF65-F5344CB8AC3E}">
        <p14:creationId xmlns:p14="http://schemas.microsoft.com/office/powerpoint/2010/main" val="3655017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a:t>Click to edit Master title style</a:t>
            </a:r>
          </a:p>
        </p:txBody>
      </p:sp>
      <p:sp>
        <p:nvSpPr>
          <p:cNvPr id="3" name="Chart Placeholder 2"/>
          <p:cNvSpPr>
            <a:spLocks noGrp="1"/>
          </p:cNvSpPr>
          <p:nvPr>
            <p:ph type="chart" idx="1"/>
          </p:nvPr>
        </p:nvSpPr>
        <p:spPr>
          <a:xfrm>
            <a:off x="228600" y="1371600"/>
            <a:ext cx="8686800" cy="51816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66C806-5D5A-4139-B441-43734CC98CE0}" type="slidenum">
              <a:rPr lang="en-US"/>
              <a:pPr>
                <a:defRPr/>
              </a:pPr>
              <a:t>‹#›</a:t>
            </a:fld>
            <a:endParaRPr lang="en-US"/>
          </a:p>
        </p:txBody>
      </p:sp>
    </p:spTree>
    <p:extLst>
      <p:ext uri="{BB962C8B-B14F-4D97-AF65-F5344CB8AC3E}">
        <p14:creationId xmlns:p14="http://schemas.microsoft.com/office/powerpoint/2010/main" val="158815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9B9CB1-A073-45C1-9019-4AEF47B2006D}" type="slidenum">
              <a:rPr lang="en-US"/>
              <a:pPr>
                <a:defRPr/>
              </a:pPr>
              <a:t>‹#›</a:t>
            </a:fld>
            <a:endParaRPr lang="en-US"/>
          </a:p>
        </p:txBody>
      </p:sp>
    </p:spTree>
    <p:extLst>
      <p:ext uri="{BB962C8B-B14F-4D97-AF65-F5344CB8AC3E}">
        <p14:creationId xmlns:p14="http://schemas.microsoft.com/office/powerpoint/2010/main" val="1642993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95AAAC-2398-4CD4-8DA4-D678C1759B13}" type="slidenum">
              <a:rPr lang="en-US"/>
              <a:pPr>
                <a:defRPr/>
              </a:pPr>
              <a:t>‹#›</a:t>
            </a:fld>
            <a:endParaRPr lang="en-US"/>
          </a:p>
        </p:txBody>
      </p:sp>
    </p:spTree>
    <p:extLst>
      <p:ext uri="{BB962C8B-B14F-4D97-AF65-F5344CB8AC3E}">
        <p14:creationId xmlns:p14="http://schemas.microsoft.com/office/powerpoint/2010/main" val="921135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1D094E-DF7E-4E62-845D-4C515743B8C7}" type="slidenum">
              <a:rPr lang="en-US"/>
              <a:pPr>
                <a:defRPr/>
              </a:pPr>
              <a:t>‹#›</a:t>
            </a:fld>
            <a:endParaRPr lang="en-US"/>
          </a:p>
        </p:txBody>
      </p:sp>
    </p:spTree>
    <p:extLst>
      <p:ext uri="{BB962C8B-B14F-4D97-AF65-F5344CB8AC3E}">
        <p14:creationId xmlns:p14="http://schemas.microsoft.com/office/powerpoint/2010/main" val="2369139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AA0591-90DE-4281-B5A2-7121B35AFF05}" type="slidenum">
              <a:rPr lang="en-US"/>
              <a:pPr>
                <a:defRPr/>
              </a:pPr>
              <a:t>‹#›</a:t>
            </a:fld>
            <a:endParaRPr lang="en-US"/>
          </a:p>
        </p:txBody>
      </p:sp>
    </p:spTree>
    <p:extLst>
      <p:ext uri="{BB962C8B-B14F-4D97-AF65-F5344CB8AC3E}">
        <p14:creationId xmlns:p14="http://schemas.microsoft.com/office/powerpoint/2010/main" val="205909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lvl1pPr>
              <a:defRPr/>
            </a:lvl1pPr>
          </a:lstStyle>
          <a:p>
            <a:pPr>
              <a:defRPr/>
            </a:pPr>
            <a:fld id="{549B9CB1-A073-45C1-9019-4AEF47B2006D}" type="slidenum">
              <a:rPr lang="en-US"/>
              <a:pPr>
                <a:defRPr/>
              </a:pPr>
              <a:t>‹#›</a:t>
            </a:fld>
            <a:endParaRPr lang="en-US"/>
          </a:p>
        </p:txBody>
      </p:sp>
    </p:spTree>
    <p:extLst>
      <p:ext uri="{BB962C8B-B14F-4D97-AF65-F5344CB8AC3E}">
        <p14:creationId xmlns:p14="http://schemas.microsoft.com/office/powerpoint/2010/main" val="1446165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E39E3-2680-44CE-A119-58D3E85DDF37}" type="slidenum">
              <a:rPr lang="en-US"/>
              <a:pPr>
                <a:defRPr/>
              </a:pPr>
              <a:t>‹#›</a:t>
            </a:fld>
            <a:endParaRPr lang="en-US"/>
          </a:p>
        </p:txBody>
      </p:sp>
    </p:spTree>
    <p:extLst>
      <p:ext uri="{BB962C8B-B14F-4D97-AF65-F5344CB8AC3E}">
        <p14:creationId xmlns:p14="http://schemas.microsoft.com/office/powerpoint/2010/main" val="1337738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9B9CB1-A073-45C1-9019-4AEF47B2006D}" type="slidenum">
              <a:rPr lang="en-US"/>
              <a:pPr>
                <a:defRPr/>
              </a:pPr>
              <a:t>‹#›</a:t>
            </a:fld>
            <a:endParaRPr lang="en-US"/>
          </a:p>
        </p:txBody>
      </p:sp>
    </p:spTree>
    <p:extLst>
      <p:ext uri="{BB962C8B-B14F-4D97-AF65-F5344CB8AC3E}">
        <p14:creationId xmlns:p14="http://schemas.microsoft.com/office/powerpoint/2010/main" val="36568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35827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234224-0E36-4D16-BE49-B21294DB8452}" type="slidenum">
              <a:rPr lang="en-US"/>
              <a:pPr>
                <a:defRPr/>
              </a:pPr>
              <a:t>‹#›</a:t>
            </a:fld>
            <a:endParaRPr lang="en-US"/>
          </a:p>
        </p:txBody>
      </p:sp>
    </p:spTree>
    <p:extLst>
      <p:ext uri="{BB962C8B-B14F-4D97-AF65-F5344CB8AC3E}">
        <p14:creationId xmlns:p14="http://schemas.microsoft.com/office/powerpoint/2010/main" val="801510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13EB5E-731F-4F37-877D-0A035C1F79F5}" type="slidenum">
              <a:rPr lang="en-US"/>
              <a:pPr>
                <a:defRPr/>
              </a:pPr>
              <a:t>‹#›</a:t>
            </a:fld>
            <a:endParaRPr lang="en-US"/>
          </a:p>
        </p:txBody>
      </p:sp>
    </p:spTree>
    <p:extLst>
      <p:ext uri="{BB962C8B-B14F-4D97-AF65-F5344CB8AC3E}">
        <p14:creationId xmlns:p14="http://schemas.microsoft.com/office/powerpoint/2010/main" val="2848726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CA5076-8B2C-40C6-BD64-0B9A49E22E3B}" type="slidenum">
              <a:rPr lang="en-US"/>
              <a:pPr>
                <a:defRPr/>
              </a:pPr>
              <a:t>‹#›</a:t>
            </a:fld>
            <a:endParaRPr lang="en-US"/>
          </a:p>
        </p:txBody>
      </p:sp>
    </p:spTree>
    <p:extLst>
      <p:ext uri="{BB962C8B-B14F-4D97-AF65-F5344CB8AC3E}">
        <p14:creationId xmlns:p14="http://schemas.microsoft.com/office/powerpoint/2010/main" val="419900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3D5811-BF0F-4932-9DB0-2FEFFEBD5594}" type="slidenum">
              <a:rPr lang="en-US"/>
              <a:pPr>
                <a:defRPr/>
              </a:pPr>
              <a:t>‹#›</a:t>
            </a:fld>
            <a:endParaRPr lang="en-US"/>
          </a:p>
        </p:txBody>
      </p:sp>
    </p:spTree>
    <p:extLst>
      <p:ext uri="{BB962C8B-B14F-4D97-AF65-F5344CB8AC3E}">
        <p14:creationId xmlns:p14="http://schemas.microsoft.com/office/powerpoint/2010/main" val="3515906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248301-CD1C-420C-BD1A-988C50C53B0B}" type="slidenum">
              <a:rPr lang="en-US"/>
              <a:pPr>
                <a:defRPr/>
              </a:pPr>
              <a:t>‹#›</a:t>
            </a:fld>
            <a:endParaRPr lang="en-US"/>
          </a:p>
        </p:txBody>
      </p:sp>
    </p:spTree>
    <p:extLst>
      <p:ext uri="{BB962C8B-B14F-4D97-AF65-F5344CB8AC3E}">
        <p14:creationId xmlns:p14="http://schemas.microsoft.com/office/powerpoint/2010/main" val="3779279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6849BE-4991-4E75-B1EA-08DCDEFF858C}" type="slidenum">
              <a:rPr lang="en-US"/>
              <a:pPr>
                <a:defRPr/>
              </a:pPr>
              <a:t>‹#›</a:t>
            </a:fld>
            <a:endParaRPr lang="en-US"/>
          </a:p>
        </p:txBody>
      </p:sp>
    </p:spTree>
    <p:extLst>
      <p:ext uri="{BB962C8B-B14F-4D97-AF65-F5344CB8AC3E}">
        <p14:creationId xmlns:p14="http://schemas.microsoft.com/office/powerpoint/2010/main" val="1985835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B8E7B5-E8E7-44F7-AB42-C114A9D0CBDC}" type="slidenum">
              <a:rPr lang="en-US"/>
              <a:pPr>
                <a:defRPr/>
              </a:pPr>
              <a:t>‹#›</a:t>
            </a:fld>
            <a:endParaRPr lang="en-US"/>
          </a:p>
        </p:txBody>
      </p:sp>
    </p:spTree>
    <p:extLst>
      <p:ext uri="{BB962C8B-B14F-4D97-AF65-F5344CB8AC3E}">
        <p14:creationId xmlns:p14="http://schemas.microsoft.com/office/powerpoint/2010/main" val="3721203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C33B93-7BAE-4CEE-B8E6-1D3E906CFC7D}" type="slidenum">
              <a:rPr lang="en-US"/>
              <a:pPr>
                <a:defRPr/>
              </a:pPr>
              <a:t>‹#›</a:t>
            </a:fld>
            <a:endParaRPr lang="en-US"/>
          </a:p>
        </p:txBody>
      </p:sp>
    </p:spTree>
    <p:extLst>
      <p:ext uri="{BB962C8B-B14F-4D97-AF65-F5344CB8AC3E}">
        <p14:creationId xmlns:p14="http://schemas.microsoft.com/office/powerpoint/2010/main" val="2191397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6C82F6-5D00-4CE6-9055-3226E271EAB6}" type="slidenum">
              <a:rPr lang="en-US"/>
              <a:pPr>
                <a:defRPr/>
              </a:pPr>
              <a:t>‹#›</a:t>
            </a:fld>
            <a:endParaRPr lang="en-US"/>
          </a:p>
        </p:txBody>
      </p:sp>
    </p:spTree>
    <p:extLst>
      <p:ext uri="{BB962C8B-B14F-4D97-AF65-F5344CB8AC3E}">
        <p14:creationId xmlns:p14="http://schemas.microsoft.com/office/powerpoint/2010/main" val="4084477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4AB66E-B05F-4117-81E0-9092446BF063}" type="slidenum">
              <a:rPr lang="en-US"/>
              <a:pPr>
                <a:defRPr/>
              </a:pPr>
              <a:t>‹#›</a:t>
            </a:fld>
            <a:endParaRPr lang="en-US"/>
          </a:p>
        </p:txBody>
      </p:sp>
    </p:spTree>
    <p:extLst>
      <p:ext uri="{BB962C8B-B14F-4D97-AF65-F5344CB8AC3E}">
        <p14:creationId xmlns:p14="http://schemas.microsoft.com/office/powerpoint/2010/main" val="2756775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627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6495DB-82F3-4860-A445-60CAB9A44920}" type="slidenum">
              <a:rPr lang="en-US"/>
              <a:pPr>
                <a:defRPr/>
              </a:pPr>
              <a:t>‹#›</a:t>
            </a:fld>
            <a:endParaRPr lang="en-US"/>
          </a:p>
        </p:txBody>
      </p:sp>
    </p:spTree>
    <p:extLst>
      <p:ext uri="{BB962C8B-B14F-4D97-AF65-F5344CB8AC3E}">
        <p14:creationId xmlns:p14="http://schemas.microsoft.com/office/powerpoint/2010/main" val="385241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a:t>Click to edit Master title style</a:t>
            </a:r>
          </a:p>
        </p:txBody>
      </p:sp>
      <p:sp>
        <p:nvSpPr>
          <p:cNvPr id="3" name="Chart Placeholder 2"/>
          <p:cNvSpPr>
            <a:spLocks noGrp="1"/>
          </p:cNvSpPr>
          <p:nvPr>
            <p:ph type="chart" idx="1"/>
          </p:nvPr>
        </p:nvSpPr>
        <p:spPr>
          <a:xfrm>
            <a:off x="228600" y="1371600"/>
            <a:ext cx="8686800" cy="51816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66C806-5D5A-4139-B441-43734CC98CE0}" type="slidenum">
              <a:rPr lang="en-US"/>
              <a:pPr>
                <a:defRPr/>
              </a:pPr>
              <a:t>‹#›</a:t>
            </a:fld>
            <a:endParaRPr lang="en-US"/>
          </a:p>
        </p:txBody>
      </p:sp>
    </p:spTree>
    <p:extLst>
      <p:ext uri="{BB962C8B-B14F-4D97-AF65-F5344CB8AC3E}">
        <p14:creationId xmlns:p14="http://schemas.microsoft.com/office/powerpoint/2010/main" val="417440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53E786-615C-4D51-ACA2-730AF00230D1}" type="slidenum">
              <a:rPr lang="en-US"/>
              <a:pPr>
                <a:defRPr/>
              </a:pPr>
              <a:t>‹#›</a:t>
            </a:fld>
            <a:endParaRPr lang="en-US"/>
          </a:p>
        </p:txBody>
      </p:sp>
    </p:spTree>
    <p:extLst>
      <p:ext uri="{BB962C8B-B14F-4D97-AF65-F5344CB8AC3E}">
        <p14:creationId xmlns:p14="http://schemas.microsoft.com/office/powerpoint/2010/main" val="326811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79977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8987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F04BC-5FB9-459F-AC88-0D41263C90F8}" type="slidenum">
              <a:rPr lang="en-US"/>
              <a:pPr>
                <a:defRPr/>
              </a:pPr>
              <a:t>‹#›</a:t>
            </a:fld>
            <a:endParaRPr lang="en-US"/>
          </a:p>
        </p:txBody>
      </p:sp>
    </p:spTree>
    <p:extLst>
      <p:ext uri="{BB962C8B-B14F-4D97-AF65-F5344CB8AC3E}">
        <p14:creationId xmlns:p14="http://schemas.microsoft.com/office/powerpoint/2010/main" val="282991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8CB990-D8A2-438E-BCA1-D8DCBC9884F8}" type="slidenum">
              <a:rPr lang="en-US"/>
              <a:pPr>
                <a:defRPr/>
              </a:pPr>
              <a:t>‹#›</a:t>
            </a:fld>
            <a:endParaRPr lang="en-US"/>
          </a:p>
        </p:txBody>
      </p:sp>
    </p:spTree>
    <p:extLst>
      <p:ext uri="{BB962C8B-B14F-4D97-AF65-F5344CB8AC3E}">
        <p14:creationId xmlns:p14="http://schemas.microsoft.com/office/powerpoint/2010/main" val="274147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234224-0E36-4D16-BE49-B21294DB8452}" type="slidenum">
              <a:rPr lang="en-US"/>
              <a:pPr>
                <a:defRPr/>
              </a:pPr>
              <a:t>‹#›</a:t>
            </a:fld>
            <a:endParaRPr lang="en-US"/>
          </a:p>
        </p:txBody>
      </p:sp>
    </p:spTree>
    <p:extLst>
      <p:ext uri="{BB962C8B-B14F-4D97-AF65-F5344CB8AC3E}">
        <p14:creationId xmlns:p14="http://schemas.microsoft.com/office/powerpoint/2010/main" val="21343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2.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28600" y="13716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Arial" charset="0"/>
                <a:cs typeface="+mn-cs"/>
              </a:defRPr>
            </a:lvl1pPr>
          </a:lstStyle>
          <a:p>
            <a:pPr>
              <a:defRPr/>
            </a:pPr>
            <a:fld id="{9FADCB23-E0C0-4523-8AD6-7DFD0D7DE358}" type="slidenum">
              <a:rPr lang="en-US"/>
              <a:pPr>
                <a:defRPr/>
              </a:pPr>
              <a:t>‹#›</a:t>
            </a:fld>
            <a:endParaRPr lang="en-US"/>
          </a:p>
        </p:txBody>
      </p:sp>
    </p:spTree>
    <p:extLst>
      <p:ext uri="{BB962C8B-B14F-4D97-AF65-F5344CB8AC3E}">
        <p14:creationId xmlns:p14="http://schemas.microsoft.com/office/powerpoint/2010/main" val="2336433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3200">
          <a:solidFill>
            <a:schemeClr val="bg1"/>
          </a:solidFill>
          <a:latin typeface="+mn-lt"/>
        </a:defRPr>
      </a:lvl2pPr>
      <a:lvl3pPr marL="1143000" indent="-228600" algn="l" rtl="0" eaLnBrk="0" fontAlgn="base" hangingPunct="0">
        <a:spcBef>
          <a:spcPct val="20000"/>
        </a:spcBef>
        <a:spcAft>
          <a:spcPct val="0"/>
        </a:spcAft>
        <a:buChar char="•"/>
        <a:defRPr sz="3200">
          <a:solidFill>
            <a:schemeClr val="bg1"/>
          </a:solidFill>
          <a:latin typeface="+mn-lt"/>
        </a:defRPr>
      </a:lvl3pPr>
      <a:lvl4pPr marL="1600200" indent="-228600" algn="l" rtl="0" eaLnBrk="0" fontAlgn="base" hangingPunct="0">
        <a:spcBef>
          <a:spcPct val="20000"/>
        </a:spcBef>
        <a:spcAft>
          <a:spcPct val="0"/>
        </a:spcAft>
        <a:buChar char="–"/>
        <a:defRPr sz="3200">
          <a:solidFill>
            <a:schemeClr val="bg1"/>
          </a:solidFill>
          <a:latin typeface="+mn-lt"/>
        </a:defRPr>
      </a:lvl4pPr>
      <a:lvl5pPr marL="2057400" indent="-228600" algn="l" rtl="0" eaLnBrk="0" fontAlgn="base" hangingPunct="0">
        <a:spcBef>
          <a:spcPct val="20000"/>
        </a:spcBef>
        <a:spcAft>
          <a:spcPct val="0"/>
        </a:spcAft>
        <a:buChar char="»"/>
        <a:defRPr sz="3200">
          <a:solidFill>
            <a:schemeClr val="bg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28600" y="13716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Arial" charset="0"/>
                <a:cs typeface="+mn-cs"/>
              </a:defRPr>
            </a:lvl1pPr>
          </a:lstStyle>
          <a:p>
            <a:pPr>
              <a:defRPr/>
            </a:pPr>
            <a:fld id="{9FADCB23-E0C0-4523-8AD6-7DFD0D7DE358}" type="slidenum">
              <a:rPr lang="en-US"/>
              <a:pPr>
                <a:defRPr/>
              </a:pPr>
              <a:t>‹#›</a:t>
            </a:fld>
            <a:endParaRPr lang="en-US"/>
          </a:p>
        </p:txBody>
      </p:sp>
    </p:spTree>
    <p:extLst>
      <p:ext uri="{BB962C8B-B14F-4D97-AF65-F5344CB8AC3E}">
        <p14:creationId xmlns:p14="http://schemas.microsoft.com/office/powerpoint/2010/main" val="20341744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3200">
          <a:solidFill>
            <a:schemeClr val="bg1"/>
          </a:solidFill>
          <a:latin typeface="+mn-lt"/>
        </a:defRPr>
      </a:lvl2pPr>
      <a:lvl3pPr marL="1143000" indent="-228600" algn="l" rtl="0" eaLnBrk="0" fontAlgn="base" hangingPunct="0">
        <a:spcBef>
          <a:spcPct val="20000"/>
        </a:spcBef>
        <a:spcAft>
          <a:spcPct val="0"/>
        </a:spcAft>
        <a:buChar char="•"/>
        <a:defRPr sz="3200">
          <a:solidFill>
            <a:schemeClr val="bg1"/>
          </a:solidFill>
          <a:latin typeface="+mn-lt"/>
        </a:defRPr>
      </a:lvl3pPr>
      <a:lvl4pPr marL="1600200" indent="-228600" algn="l" rtl="0" eaLnBrk="0" fontAlgn="base" hangingPunct="0">
        <a:spcBef>
          <a:spcPct val="20000"/>
        </a:spcBef>
        <a:spcAft>
          <a:spcPct val="0"/>
        </a:spcAft>
        <a:buChar char="–"/>
        <a:defRPr sz="3200">
          <a:solidFill>
            <a:schemeClr val="bg1"/>
          </a:solidFill>
          <a:latin typeface="+mn-lt"/>
        </a:defRPr>
      </a:lvl4pPr>
      <a:lvl5pPr marL="2057400" indent="-228600" algn="l" rtl="0" eaLnBrk="0" fontAlgn="base" hangingPunct="0">
        <a:spcBef>
          <a:spcPct val="20000"/>
        </a:spcBef>
        <a:spcAft>
          <a:spcPct val="0"/>
        </a:spcAft>
        <a:buChar char="»"/>
        <a:defRPr sz="3200">
          <a:solidFill>
            <a:schemeClr val="bg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5.xml"/><Relationship Id="rId1" Type="http://schemas.openxmlformats.org/officeDocument/2006/relationships/slideLayout" Target="../slideLayouts/slideLayout14.xml"/><Relationship Id="rId4" Type="http://schemas.openxmlformats.org/officeDocument/2006/relationships/image" Target="cid:54DA4271-9671-4569-93B9-32F7D939BE3D"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0"/>
          <p:cNvSpPr>
            <a:spLocks noChangeArrowheads="1"/>
          </p:cNvSpPr>
          <p:nvPr/>
        </p:nvSpPr>
        <p:spPr bwMode="auto">
          <a:xfrm>
            <a:off x="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fontAlgn="base" hangingPunct="1">
              <a:spcBef>
                <a:spcPct val="0"/>
              </a:spcBef>
              <a:spcAft>
                <a:spcPct val="0"/>
              </a:spcAft>
              <a:buNone/>
            </a:pPr>
            <a:endParaRPr lang="en-US" altLang="en-US" sz="1800" b="1">
              <a:solidFill>
                <a:srgbClr val="000000"/>
              </a:solidFill>
              <a:cs typeface="Arial" charset="0"/>
            </a:endParaRPr>
          </a:p>
        </p:txBody>
      </p:sp>
      <p:sp>
        <p:nvSpPr>
          <p:cNvPr id="10243" name="TextBox 10"/>
          <p:cNvSpPr txBox="1">
            <a:spLocks noChangeArrowheads="1"/>
          </p:cNvSpPr>
          <p:nvPr/>
        </p:nvSpPr>
        <p:spPr bwMode="auto">
          <a:xfrm>
            <a:off x="0" y="3225604"/>
            <a:ext cx="91440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fontAlgn="base" hangingPunct="1">
              <a:spcBef>
                <a:spcPct val="0"/>
              </a:spcBef>
              <a:spcAft>
                <a:spcPct val="0"/>
              </a:spcAft>
              <a:buNone/>
            </a:pPr>
            <a:r>
              <a:rPr lang="es-ES" altLang="en-US" sz="4800" b="1" dirty="0">
                <a:solidFill>
                  <a:srgbClr val="FFFFFF"/>
                </a:solidFill>
                <a:cs typeface="Arial" charset="0"/>
              </a:rPr>
              <a:t>TALLER 4   </a:t>
            </a:r>
          </a:p>
          <a:p>
            <a:pPr algn="ctr" eaLnBrk="1" fontAlgn="base" hangingPunct="1">
              <a:spcBef>
                <a:spcPct val="0"/>
              </a:spcBef>
              <a:spcAft>
                <a:spcPct val="0"/>
              </a:spcAft>
              <a:buNone/>
            </a:pPr>
            <a:r>
              <a:rPr lang="es-ES" altLang="en-US" sz="4400" b="1" dirty="0">
                <a:solidFill>
                  <a:srgbClr val="FFFFFF"/>
                </a:solidFill>
                <a:cs typeface="Arial" charset="0"/>
              </a:rPr>
              <a:t>Cómo Alcanzar a Su Ciudad </a:t>
            </a:r>
          </a:p>
          <a:p>
            <a:pPr algn="ctr" eaLnBrk="1" fontAlgn="base" hangingPunct="1">
              <a:spcBef>
                <a:spcPct val="0"/>
              </a:spcBef>
              <a:spcAft>
                <a:spcPct val="0"/>
              </a:spcAft>
              <a:buNone/>
            </a:pPr>
            <a:r>
              <a:rPr lang="es-ES" altLang="en-US" sz="4400" b="1" dirty="0">
                <a:solidFill>
                  <a:srgbClr val="FFFFFF"/>
                </a:solidFill>
                <a:cs typeface="Arial" charset="0"/>
              </a:rPr>
              <a:t>y País para Cristo</a:t>
            </a:r>
          </a:p>
          <a:p>
            <a:pPr algn="ctr" eaLnBrk="1" fontAlgn="base" hangingPunct="1">
              <a:spcBef>
                <a:spcPct val="0"/>
              </a:spcBef>
              <a:spcAft>
                <a:spcPct val="0"/>
              </a:spcAft>
              <a:buNone/>
            </a:pPr>
            <a:r>
              <a:rPr lang="es-ES" altLang="en-US" sz="3600" dirty="0">
                <a:solidFill>
                  <a:srgbClr val="FFFFFF"/>
                </a:solidFill>
                <a:cs typeface="Arial" charset="0"/>
              </a:rPr>
              <a:t>Multiplicar Iglesias </a:t>
            </a:r>
          </a:p>
          <a:p>
            <a:pPr algn="ctr" eaLnBrk="1" fontAlgn="base" hangingPunct="1">
              <a:spcBef>
                <a:spcPct val="0"/>
              </a:spcBef>
              <a:spcAft>
                <a:spcPct val="0"/>
              </a:spcAft>
              <a:buNone/>
            </a:pPr>
            <a:r>
              <a:rPr lang="es-ES" altLang="en-US" sz="3600" dirty="0">
                <a:solidFill>
                  <a:srgbClr val="FFFFFF"/>
                </a:solidFill>
                <a:cs typeface="Arial" charset="0"/>
              </a:rPr>
              <a:t>que Multiplican Discípulos</a:t>
            </a:r>
          </a:p>
        </p:txBody>
      </p:sp>
      <p:sp>
        <p:nvSpPr>
          <p:cNvPr id="2" name="TextBox 1"/>
          <p:cNvSpPr txBox="1"/>
          <p:nvPr/>
        </p:nvSpPr>
        <p:spPr>
          <a:xfrm>
            <a:off x="350984" y="6419273"/>
            <a:ext cx="1440873" cy="338554"/>
          </a:xfrm>
          <a:prstGeom prst="rect">
            <a:avLst/>
          </a:prstGeom>
          <a:noFill/>
        </p:spPr>
        <p:txBody>
          <a:bodyPr wrap="square" rtlCol="0">
            <a:spAutoFit/>
          </a:bodyPr>
          <a:lstStyle/>
          <a:p>
            <a:pPr fontAlgn="base">
              <a:spcBef>
                <a:spcPct val="0"/>
              </a:spcBef>
              <a:spcAft>
                <a:spcPct val="0"/>
              </a:spcAft>
            </a:pPr>
            <a:r>
              <a:rPr lang="en-US" sz="1600" dirty="0">
                <a:solidFill>
                  <a:srgbClr val="FFFFFF"/>
                </a:solidFill>
                <a:latin typeface="Arial" charset="0"/>
                <a:cs typeface="Arial" charset="0"/>
              </a:rPr>
              <a:t>10-7-20</a:t>
            </a:r>
          </a:p>
        </p:txBody>
      </p:sp>
      <p:pic>
        <p:nvPicPr>
          <p:cNvPr id="3" name="Picture 2">
            <a:extLst>
              <a:ext uri="{FF2B5EF4-FFF2-40B4-BE49-F238E27FC236}">
                <a16:creationId xmlns:a16="http://schemas.microsoft.com/office/drawing/2014/main" id="{027957BC-4FEB-40FB-82F9-2E780E3DE35B}"/>
              </a:ext>
            </a:extLst>
          </p:cNvPr>
          <p:cNvPicPr>
            <a:picLocks noChangeAspect="1"/>
          </p:cNvPicPr>
          <p:nvPr/>
        </p:nvPicPr>
        <p:blipFill>
          <a:blip r:embed="rId3"/>
          <a:stretch>
            <a:fillRect/>
          </a:stretch>
        </p:blipFill>
        <p:spPr>
          <a:xfrm>
            <a:off x="1671156" y="100175"/>
            <a:ext cx="5801691" cy="29821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93465802-8BA4-46EC-9AA2-C84FB616BDA9}"/>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4</a:t>
            </a:r>
          </a:p>
        </p:txBody>
      </p:sp>
      <p:grpSp>
        <p:nvGrpSpPr>
          <p:cNvPr id="2" name="Group 1">
            <a:extLst>
              <a:ext uri="{FF2B5EF4-FFF2-40B4-BE49-F238E27FC236}">
                <a16:creationId xmlns:a16="http://schemas.microsoft.com/office/drawing/2014/main" id="{841BEE3F-5EB5-42E5-BC3F-E0F5EBF40310}"/>
              </a:ext>
            </a:extLst>
          </p:cNvPr>
          <p:cNvGrpSpPr/>
          <p:nvPr/>
        </p:nvGrpSpPr>
        <p:grpSpPr>
          <a:xfrm>
            <a:off x="-12434" y="56462"/>
            <a:ext cx="9123560" cy="6395548"/>
            <a:chOff x="-12434" y="56462"/>
            <a:chExt cx="9123560" cy="6395548"/>
          </a:xfrm>
        </p:grpSpPr>
        <p:sp>
          <p:nvSpPr>
            <p:cNvPr id="23" name="TextBox 22">
              <a:extLst>
                <a:ext uri="{FF2B5EF4-FFF2-40B4-BE49-F238E27FC236}">
                  <a16:creationId xmlns:a16="http://schemas.microsoft.com/office/drawing/2014/main" id="{5242A410-08E2-4F67-8CBB-45E59F615FE7}"/>
                </a:ext>
              </a:extLst>
            </p:cNvPr>
            <p:cNvSpPr txBox="1"/>
            <p:nvPr/>
          </p:nvSpPr>
          <p:spPr>
            <a:xfrm>
              <a:off x="-12434" y="56462"/>
              <a:ext cx="912356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Multiplicar</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1"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Discípulos</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por </a:t>
              </a:r>
              <a:r>
                <a:rPr kumimoji="0" lang="en-US" sz="3200" b="1"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Aprendizaje</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856CFAAD-58F1-46AE-AECF-F89307FB178B}"/>
                </a:ext>
              </a:extLst>
            </p:cNvPr>
            <p:cNvGrpSpPr/>
            <p:nvPr/>
          </p:nvGrpSpPr>
          <p:grpSpPr>
            <a:xfrm>
              <a:off x="83423" y="746589"/>
              <a:ext cx="9027702" cy="5705421"/>
              <a:chOff x="25094" y="-346248"/>
              <a:chExt cx="3985154" cy="3975116"/>
            </a:xfrm>
          </p:grpSpPr>
          <p:grpSp>
            <p:nvGrpSpPr>
              <p:cNvPr id="39" name="Group 38">
                <a:extLst>
                  <a:ext uri="{FF2B5EF4-FFF2-40B4-BE49-F238E27FC236}">
                    <a16:creationId xmlns:a16="http://schemas.microsoft.com/office/drawing/2014/main" id="{7511D48C-403D-4EA4-B9FC-7C7507915B89}"/>
                  </a:ext>
                </a:extLst>
              </p:cNvPr>
              <p:cNvGrpSpPr/>
              <p:nvPr/>
            </p:nvGrpSpPr>
            <p:grpSpPr>
              <a:xfrm>
                <a:off x="25094" y="-346248"/>
                <a:ext cx="3985154" cy="3975116"/>
                <a:chOff x="16780" y="-389750"/>
                <a:chExt cx="4021718" cy="4378509"/>
              </a:xfrm>
            </p:grpSpPr>
            <p:sp>
              <p:nvSpPr>
                <p:cNvPr id="41" name="Rectangle 40">
                  <a:extLst>
                    <a:ext uri="{FF2B5EF4-FFF2-40B4-BE49-F238E27FC236}">
                      <a16:creationId xmlns:a16="http://schemas.microsoft.com/office/drawing/2014/main" id="{99E0B436-1F44-480F-B558-AD487B8A7874}"/>
                    </a:ext>
                  </a:extLst>
                </p:cNvPr>
                <p:cNvSpPr/>
                <p:nvPr/>
              </p:nvSpPr>
              <p:spPr>
                <a:xfrm>
                  <a:off x="2235879" y="721378"/>
                  <a:ext cx="1079485" cy="526303"/>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a:solidFill>
                        <a:srgbClr val="000000"/>
                      </a:solidFill>
                      <a:effectLst/>
                      <a:latin typeface="Arial"/>
                      <a:ea typeface="Calibri"/>
                      <a:cs typeface="Times New Roman"/>
                    </a:rPr>
                    <a:t>6. Co-Líder</a:t>
                  </a:r>
                  <a:endParaRPr lang="en-US" sz="2400">
                    <a:effectLst/>
                    <a:latin typeface="Arial"/>
                    <a:ea typeface="Calibri"/>
                    <a:cs typeface="Times New Roman"/>
                  </a:endParaRPr>
                </a:p>
              </p:txBody>
            </p:sp>
            <p:sp>
              <p:nvSpPr>
                <p:cNvPr id="42" name="Rectangle 41">
                  <a:extLst>
                    <a:ext uri="{FF2B5EF4-FFF2-40B4-BE49-F238E27FC236}">
                      <a16:creationId xmlns:a16="http://schemas.microsoft.com/office/drawing/2014/main" id="{4B161327-2503-4E92-91C8-FFC962130818}"/>
                    </a:ext>
                  </a:extLst>
                </p:cNvPr>
                <p:cNvSpPr/>
                <p:nvPr/>
              </p:nvSpPr>
              <p:spPr>
                <a:xfrm>
                  <a:off x="16780" y="3427369"/>
                  <a:ext cx="1079485" cy="56139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dirty="0">
                      <a:solidFill>
                        <a:srgbClr val="000000"/>
                      </a:solidFill>
                      <a:effectLst/>
                      <a:latin typeface="Arial"/>
                      <a:ea typeface="Calibri"/>
                      <a:cs typeface="Times New Roman"/>
                    </a:rPr>
                    <a:t>1. </a:t>
                  </a:r>
                  <a:r>
                    <a:rPr lang="en-US" sz="2400" dirty="0" err="1">
                      <a:solidFill>
                        <a:srgbClr val="000000"/>
                      </a:solidFill>
                      <a:effectLst/>
                      <a:latin typeface="Arial"/>
                      <a:ea typeface="Calibri"/>
                      <a:cs typeface="Times New Roman"/>
                    </a:rPr>
                    <a:t>Modelar</a:t>
                  </a:r>
                  <a:endParaRPr lang="en-US" sz="2400" dirty="0">
                    <a:effectLst/>
                    <a:latin typeface="Arial"/>
                    <a:ea typeface="Calibri"/>
                    <a:cs typeface="Times New Roman"/>
                  </a:endParaRPr>
                </a:p>
              </p:txBody>
            </p:sp>
            <p:sp>
              <p:nvSpPr>
                <p:cNvPr id="43" name="Rectangle 42">
                  <a:extLst>
                    <a:ext uri="{FF2B5EF4-FFF2-40B4-BE49-F238E27FC236}">
                      <a16:creationId xmlns:a16="http://schemas.microsoft.com/office/drawing/2014/main" id="{5ABB7463-0240-4FA8-8D9C-5A3F4152BA69}"/>
                    </a:ext>
                  </a:extLst>
                </p:cNvPr>
                <p:cNvSpPr/>
                <p:nvPr/>
              </p:nvSpPr>
              <p:spPr>
                <a:xfrm>
                  <a:off x="340468" y="2882331"/>
                  <a:ext cx="1079485" cy="56139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dirty="0">
                      <a:solidFill>
                        <a:srgbClr val="000000"/>
                      </a:solidFill>
                      <a:effectLst/>
                      <a:latin typeface="Arial"/>
                      <a:ea typeface="Calibri"/>
                      <a:cs typeface="Times New Roman"/>
                    </a:rPr>
                    <a:t>2. </a:t>
                  </a:r>
                  <a:r>
                    <a:rPr lang="en-US" sz="2400" dirty="0" err="1">
                      <a:solidFill>
                        <a:srgbClr val="000000"/>
                      </a:solidFill>
                      <a:effectLst/>
                      <a:latin typeface="Arial"/>
                      <a:ea typeface="Calibri"/>
                      <a:cs typeface="Times New Roman"/>
                    </a:rPr>
                    <a:t>Escoger</a:t>
                  </a:r>
                  <a:endParaRPr lang="en-US" sz="2400" dirty="0">
                    <a:effectLst/>
                    <a:latin typeface="Arial"/>
                    <a:ea typeface="Calibri"/>
                    <a:cs typeface="Times New Roman"/>
                  </a:endParaRPr>
                </a:p>
              </p:txBody>
            </p:sp>
            <p:sp>
              <p:nvSpPr>
                <p:cNvPr id="44" name="Rectangle 43">
                  <a:extLst>
                    <a:ext uri="{FF2B5EF4-FFF2-40B4-BE49-F238E27FC236}">
                      <a16:creationId xmlns:a16="http://schemas.microsoft.com/office/drawing/2014/main" id="{D9C3272D-83FB-4DBE-A6B8-51522CAF7013}"/>
                    </a:ext>
                  </a:extLst>
                </p:cNvPr>
                <p:cNvSpPr/>
                <p:nvPr/>
              </p:nvSpPr>
              <p:spPr>
                <a:xfrm>
                  <a:off x="1868268" y="1232694"/>
                  <a:ext cx="1079485" cy="56139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dirty="0">
                      <a:solidFill>
                        <a:srgbClr val="000000"/>
                      </a:solidFill>
                      <a:effectLst/>
                      <a:latin typeface="Arial"/>
                      <a:ea typeface="Calibri"/>
                      <a:cs typeface="Times New Roman"/>
                    </a:rPr>
                    <a:t>5. </a:t>
                  </a:r>
                  <a:r>
                    <a:rPr lang="en-US" sz="2400" dirty="0" err="1">
                      <a:solidFill>
                        <a:srgbClr val="000000"/>
                      </a:solidFill>
                      <a:effectLst/>
                      <a:latin typeface="Arial"/>
                      <a:ea typeface="Calibri"/>
                      <a:cs typeface="Times New Roman"/>
                    </a:rPr>
                    <a:t>Observar</a:t>
                  </a:r>
                  <a:r>
                    <a:rPr lang="en-US" sz="2400" dirty="0">
                      <a:solidFill>
                        <a:srgbClr val="000000"/>
                      </a:solidFill>
                      <a:effectLst/>
                      <a:latin typeface="Arial"/>
                      <a:ea typeface="Calibri"/>
                      <a:cs typeface="Times New Roman"/>
                    </a:rPr>
                    <a:t> y </a:t>
                  </a:r>
                  <a:r>
                    <a:rPr lang="en-US" sz="2400" dirty="0" err="1">
                      <a:solidFill>
                        <a:srgbClr val="000000"/>
                      </a:solidFill>
                      <a:effectLst/>
                      <a:latin typeface="Arial"/>
                      <a:ea typeface="Calibri"/>
                      <a:cs typeface="Times New Roman"/>
                    </a:rPr>
                    <a:t>Adiestrar</a:t>
                  </a:r>
                  <a:endParaRPr lang="en-US" sz="2400" dirty="0">
                    <a:effectLst/>
                    <a:latin typeface="Arial"/>
                    <a:ea typeface="Calibri"/>
                    <a:cs typeface="Times New Roman"/>
                  </a:endParaRPr>
                </a:p>
              </p:txBody>
            </p:sp>
            <p:sp>
              <p:nvSpPr>
                <p:cNvPr id="45" name="Rectangle 44">
                  <a:extLst>
                    <a:ext uri="{FF2B5EF4-FFF2-40B4-BE49-F238E27FC236}">
                      <a16:creationId xmlns:a16="http://schemas.microsoft.com/office/drawing/2014/main" id="{41F6CA9F-420B-40C8-AE0A-BDE23F5256BA}"/>
                    </a:ext>
                  </a:extLst>
                </p:cNvPr>
                <p:cNvSpPr/>
                <p:nvPr/>
              </p:nvSpPr>
              <p:spPr>
                <a:xfrm>
                  <a:off x="1374613" y="1796726"/>
                  <a:ext cx="1079485" cy="56139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a:solidFill>
                        <a:srgbClr val="000000"/>
                      </a:solidFill>
                      <a:effectLst/>
                      <a:latin typeface="Arial"/>
                      <a:ea typeface="Calibri"/>
                      <a:cs typeface="Times New Roman"/>
                    </a:rPr>
                    <a:t>4. </a:t>
                  </a:r>
                  <a:r>
                    <a:rPr lang="en-US" sz="2400" err="1">
                      <a:solidFill>
                        <a:srgbClr val="000000"/>
                      </a:solidFill>
                      <a:effectLst/>
                      <a:latin typeface="Arial"/>
                      <a:ea typeface="Calibri"/>
                      <a:cs typeface="Times New Roman"/>
                    </a:rPr>
                    <a:t>Entrenamiento</a:t>
                  </a:r>
                  <a:r>
                    <a:rPr lang="en-US" sz="2400">
                      <a:solidFill>
                        <a:srgbClr val="000000"/>
                      </a:solidFill>
                      <a:effectLst/>
                      <a:latin typeface="Arial"/>
                      <a:ea typeface="Calibri"/>
                      <a:cs typeface="Times New Roman"/>
                    </a:rPr>
                    <a:t> </a:t>
                  </a:r>
                  <a:r>
                    <a:rPr lang="en-US" sz="2400" err="1">
                      <a:solidFill>
                        <a:srgbClr val="000000"/>
                      </a:solidFill>
                      <a:effectLst/>
                      <a:latin typeface="Arial"/>
                      <a:ea typeface="Calibri"/>
                      <a:cs typeface="Times New Roman"/>
                    </a:rPr>
                    <a:t>Inicial</a:t>
                  </a:r>
                  <a:endParaRPr lang="en-US" sz="2400">
                    <a:effectLst/>
                    <a:latin typeface="Arial"/>
                    <a:ea typeface="Calibri"/>
                    <a:cs typeface="Times New Roman"/>
                  </a:endParaRPr>
                </a:p>
              </p:txBody>
            </p:sp>
            <p:sp>
              <p:nvSpPr>
                <p:cNvPr id="46" name="Rectangle 45">
                  <a:extLst>
                    <a:ext uri="{FF2B5EF4-FFF2-40B4-BE49-F238E27FC236}">
                      <a16:creationId xmlns:a16="http://schemas.microsoft.com/office/drawing/2014/main" id="{0099FDCE-A816-4486-82A2-58015C9E1206}"/>
                    </a:ext>
                  </a:extLst>
                </p:cNvPr>
                <p:cNvSpPr/>
                <p:nvPr/>
              </p:nvSpPr>
              <p:spPr>
                <a:xfrm>
                  <a:off x="2614750" y="159988"/>
                  <a:ext cx="1079485" cy="56139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a:solidFill>
                        <a:srgbClr val="000000"/>
                      </a:solidFill>
                      <a:effectLst/>
                      <a:latin typeface="Arial"/>
                      <a:ea typeface="Calibri"/>
                      <a:cs typeface="Times New Roman"/>
                    </a:rPr>
                    <a:t>7. L</a:t>
                  </a:r>
                  <a:r>
                    <a:rPr lang="en-US" sz="2400">
                      <a:solidFill>
                        <a:srgbClr val="000000"/>
                      </a:solidFill>
                      <a:effectLst/>
                      <a:latin typeface="Arial"/>
                      <a:ea typeface="Calibri"/>
                      <a:cs typeface="Arial"/>
                    </a:rPr>
                    <a:t>í</a:t>
                  </a:r>
                  <a:r>
                    <a:rPr lang="en-US" sz="2400">
                      <a:solidFill>
                        <a:srgbClr val="000000"/>
                      </a:solidFill>
                      <a:effectLst/>
                      <a:latin typeface="Arial"/>
                      <a:ea typeface="Calibri"/>
                      <a:cs typeface="Times New Roman"/>
                    </a:rPr>
                    <a:t>der </a:t>
                  </a:r>
                  <a:endParaRPr lang="en-US" sz="2400">
                    <a:effectLst/>
                    <a:latin typeface="Arial"/>
                    <a:ea typeface="Calibri"/>
                    <a:cs typeface="Times New Roman"/>
                  </a:endParaRPr>
                </a:p>
              </p:txBody>
            </p:sp>
            <p:sp>
              <p:nvSpPr>
                <p:cNvPr id="47" name="Rectangle 46">
                  <a:extLst>
                    <a:ext uri="{FF2B5EF4-FFF2-40B4-BE49-F238E27FC236}">
                      <a16:creationId xmlns:a16="http://schemas.microsoft.com/office/drawing/2014/main" id="{0BA43DCA-9158-4926-9F7E-5D710A65BE13}"/>
                    </a:ext>
                  </a:extLst>
                </p:cNvPr>
                <p:cNvSpPr/>
                <p:nvPr/>
              </p:nvSpPr>
              <p:spPr>
                <a:xfrm>
                  <a:off x="2959013" y="-389750"/>
                  <a:ext cx="1079485" cy="56139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dirty="0">
                      <a:solidFill>
                        <a:srgbClr val="000000"/>
                      </a:solidFill>
                      <a:effectLst/>
                      <a:latin typeface="Arial"/>
                      <a:ea typeface="Calibri"/>
                      <a:cs typeface="Times New Roman"/>
                    </a:rPr>
                    <a:t>8. </a:t>
                  </a:r>
                  <a:r>
                    <a:rPr lang="en-US" sz="2400" dirty="0" err="1">
                      <a:solidFill>
                        <a:srgbClr val="000000"/>
                      </a:solidFill>
                      <a:effectLst/>
                      <a:latin typeface="Arial"/>
                      <a:ea typeface="Calibri"/>
                      <a:cs typeface="Times New Roman"/>
                    </a:rPr>
                    <a:t>Entrenamiento</a:t>
                  </a:r>
                  <a:r>
                    <a:rPr lang="en-US" sz="2400" dirty="0">
                      <a:solidFill>
                        <a:srgbClr val="000000"/>
                      </a:solidFill>
                      <a:effectLst/>
                      <a:latin typeface="Arial"/>
                      <a:ea typeface="Calibri"/>
                      <a:cs typeface="Times New Roman"/>
                    </a:rPr>
                    <a:t> Continuo </a:t>
                  </a:r>
                  <a:endParaRPr lang="en-US" sz="2400" dirty="0">
                    <a:effectLst/>
                    <a:latin typeface="Arial"/>
                    <a:ea typeface="Calibri"/>
                    <a:cs typeface="Times New Roman"/>
                  </a:endParaRPr>
                </a:p>
              </p:txBody>
            </p:sp>
            <p:sp>
              <p:nvSpPr>
                <p:cNvPr id="48" name="Rectangle 47">
                  <a:extLst>
                    <a:ext uri="{FF2B5EF4-FFF2-40B4-BE49-F238E27FC236}">
                      <a16:creationId xmlns:a16="http://schemas.microsoft.com/office/drawing/2014/main" id="{424B9021-61E6-4F86-8741-883DA48A7BEF}"/>
                    </a:ext>
                  </a:extLst>
                </p:cNvPr>
                <p:cNvSpPr/>
                <p:nvPr/>
              </p:nvSpPr>
              <p:spPr>
                <a:xfrm>
                  <a:off x="930773" y="2337293"/>
                  <a:ext cx="1059117" cy="56139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dirty="0">
                      <a:solidFill>
                        <a:srgbClr val="000000"/>
                      </a:solidFill>
                      <a:effectLst/>
                      <a:latin typeface="Arial"/>
                      <a:ea typeface="Calibri"/>
                      <a:cs typeface="Times New Roman"/>
                    </a:rPr>
                    <a:t>3. </a:t>
                  </a:r>
                  <a:r>
                    <a:rPr lang="en-US" sz="2400" dirty="0" err="1">
                      <a:solidFill>
                        <a:srgbClr val="000000"/>
                      </a:solidFill>
                      <a:effectLst/>
                      <a:latin typeface="Arial"/>
                      <a:ea typeface="Calibri"/>
                      <a:cs typeface="Times New Roman"/>
                    </a:rPr>
                    <a:t>Observar</a:t>
                  </a:r>
                  <a:r>
                    <a:rPr lang="en-US" sz="2400" dirty="0">
                      <a:solidFill>
                        <a:srgbClr val="000000"/>
                      </a:solidFill>
                      <a:effectLst/>
                      <a:latin typeface="Arial"/>
                      <a:ea typeface="Calibri"/>
                      <a:cs typeface="Times New Roman"/>
                    </a:rPr>
                    <a:t> al </a:t>
                  </a:r>
                  <a:r>
                    <a:rPr lang="en-US" sz="2400" dirty="0" err="1">
                      <a:solidFill>
                        <a:srgbClr val="000000"/>
                      </a:solidFill>
                      <a:effectLst/>
                      <a:latin typeface="Arial"/>
                      <a:ea typeface="Calibri"/>
                      <a:cs typeface="Times New Roman"/>
                    </a:rPr>
                    <a:t>Líder</a:t>
                  </a:r>
                  <a:endParaRPr lang="en-US" sz="2400" dirty="0">
                    <a:effectLst/>
                    <a:latin typeface="Arial"/>
                    <a:ea typeface="Calibri"/>
                    <a:cs typeface="Times New Roman"/>
                  </a:endParaRPr>
                </a:p>
              </p:txBody>
            </p:sp>
          </p:grpSp>
          <p:sp>
            <p:nvSpPr>
              <p:cNvPr id="40" name="Right Arrow 23">
                <a:extLst>
                  <a:ext uri="{FF2B5EF4-FFF2-40B4-BE49-F238E27FC236}">
                    <a16:creationId xmlns:a16="http://schemas.microsoft.com/office/drawing/2014/main" id="{13E6F3DB-E1AF-4F49-8943-9BD6FF69277F}"/>
                  </a:ext>
                </a:extLst>
              </p:cNvPr>
              <p:cNvSpPr/>
              <p:nvPr/>
            </p:nvSpPr>
            <p:spPr>
              <a:xfrm rot="19603758">
                <a:off x="68495" y="569491"/>
                <a:ext cx="2597217" cy="631582"/>
              </a:xfrm>
              <a:prstGeom prst="rightArrow">
                <a:avLst>
                  <a:gd name="adj1" fmla="val 67949"/>
                  <a:gd name="adj2" fmla="val 97798"/>
                </a:avLst>
              </a:prstGeom>
              <a:noFill/>
              <a:ln w="38100" cap="flat" cmpd="sng" algn="ctr">
                <a:solidFill>
                  <a:schemeClr val="bg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MX" sz="3200" b="1" dirty="0">
                    <a:solidFill>
                      <a:schemeClr val="bg1"/>
                    </a:solidFill>
                  </a:rPr>
                  <a:t>Proceso de Aprendizaje</a:t>
                </a:r>
                <a:endParaRPr lang="en-US" sz="3200" b="1" dirty="0">
                  <a:solidFill>
                    <a:schemeClr val="bg1"/>
                  </a:solidFill>
                </a:endParaRPr>
              </a:p>
            </p:txBody>
          </p:sp>
        </p:grpSp>
        <p:cxnSp>
          <p:nvCxnSpPr>
            <p:cNvPr id="37" name="Straight Connector 36">
              <a:extLst>
                <a:ext uri="{FF2B5EF4-FFF2-40B4-BE49-F238E27FC236}">
                  <a16:creationId xmlns:a16="http://schemas.microsoft.com/office/drawing/2014/main" id="{E44ACB51-91F4-49F0-9E79-827909B4D5BC}"/>
                </a:ext>
              </a:extLst>
            </p:cNvPr>
            <p:cNvCxnSpPr>
              <a:cxnSpLocks/>
            </p:cNvCxnSpPr>
            <p:nvPr/>
          </p:nvCxnSpPr>
          <p:spPr>
            <a:xfrm>
              <a:off x="91001" y="6452010"/>
              <a:ext cx="8967398" cy="0"/>
            </a:xfrm>
            <a:prstGeom prst="line">
              <a:avLst/>
            </a:prstGeom>
            <a:noFill/>
            <a:ln w="28575" cap="flat" cmpd="sng" algn="ctr">
              <a:solidFill>
                <a:schemeClr val="bg1"/>
              </a:solidFill>
              <a:prstDash val="solid"/>
            </a:ln>
            <a:effectLst/>
          </p:spPr>
        </p:cxnSp>
        <p:cxnSp>
          <p:nvCxnSpPr>
            <p:cNvPr id="38" name="Straight Connector 37">
              <a:extLst>
                <a:ext uri="{FF2B5EF4-FFF2-40B4-BE49-F238E27FC236}">
                  <a16:creationId xmlns:a16="http://schemas.microsoft.com/office/drawing/2014/main" id="{E3F682ED-991B-4549-A45D-6440E1A2BF54}"/>
                </a:ext>
              </a:extLst>
            </p:cNvPr>
            <p:cNvCxnSpPr>
              <a:cxnSpLocks/>
            </p:cNvCxnSpPr>
            <p:nvPr/>
          </p:nvCxnSpPr>
          <p:spPr>
            <a:xfrm>
              <a:off x="9060576" y="1261735"/>
              <a:ext cx="0" cy="5190275"/>
            </a:xfrm>
            <a:prstGeom prst="line">
              <a:avLst/>
            </a:prstGeom>
            <a:noFill/>
            <a:ln w="28575" cap="flat" cmpd="sng" algn="ctr">
              <a:solidFill>
                <a:schemeClr val="bg1"/>
              </a:solidFill>
              <a:prstDash val="solid"/>
            </a:ln>
            <a:effectLst/>
          </p:spPr>
        </p:cxnSp>
      </p:grpSp>
    </p:spTree>
    <p:extLst>
      <p:ext uri="{BB962C8B-B14F-4D97-AF65-F5344CB8AC3E}">
        <p14:creationId xmlns:p14="http://schemas.microsoft.com/office/powerpoint/2010/main" val="26752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55" y="35406"/>
            <a:ext cx="9144000" cy="903642"/>
          </a:xfrm>
        </p:spPr>
        <p:txBody>
          <a:bodyPr/>
          <a:lstStyle/>
          <a:p>
            <a:pPr marL="571500" indent="-571500">
              <a:lnSpc>
                <a:spcPts val="3838"/>
              </a:lnSpc>
            </a:pPr>
            <a:r>
              <a:rPr lang="en-US" altLang="en-US" sz="3200" u="sng" dirty="0"/>
              <a:t>Etapa 5 (Pueblos)</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28</a:t>
            </a:r>
          </a:p>
        </p:txBody>
      </p:sp>
      <p:sp>
        <p:nvSpPr>
          <p:cNvPr id="7" name="Text Box 33"/>
          <p:cNvSpPr txBox="1"/>
          <p:nvPr/>
        </p:nvSpPr>
        <p:spPr>
          <a:xfrm>
            <a:off x="4555" y="807644"/>
            <a:ext cx="9134890" cy="103632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s-ES" sz="2800" dirty="0">
                <a:solidFill>
                  <a:srgbClr val="FFFFFF"/>
                </a:solidFill>
                <a:latin typeface="Arial"/>
                <a:ea typeface="Calibri"/>
                <a:cs typeface="Arial"/>
              </a:rPr>
              <a:t>P</a:t>
            </a:r>
            <a:r>
              <a:rPr kumimoji="0" lang="es-ES" sz="2800" b="0" i="0" u="none" strike="noStrike" kern="1200" cap="none" spc="0" normalizeH="0" baseline="0" noProof="0" dirty="0" err="1">
                <a:ln>
                  <a:noFill/>
                </a:ln>
                <a:solidFill>
                  <a:srgbClr val="FFFFFF"/>
                </a:solidFill>
                <a:effectLst/>
                <a:uLnTx/>
                <a:uFillTx/>
                <a:latin typeface="Arial"/>
                <a:ea typeface="Calibri"/>
                <a:cs typeface="Arial"/>
              </a:rPr>
              <a:t>astores</a:t>
            </a:r>
            <a:r>
              <a:rPr kumimoji="0" lang="es-ES" sz="2800" b="0" i="0" u="none" strike="noStrike" kern="1200" cap="none" spc="0" normalizeH="0" baseline="0" noProof="0" dirty="0">
                <a:ln>
                  <a:noFill/>
                </a:ln>
                <a:solidFill>
                  <a:srgbClr val="FFFFFF"/>
                </a:solidFill>
                <a:effectLst/>
                <a:uLnTx/>
                <a:uFillTx/>
                <a:latin typeface="Arial"/>
                <a:ea typeface="Calibri"/>
                <a:cs typeface="Arial"/>
              </a:rPr>
              <a:t> que han sido entrenados en las Etapas 1-4 enseñan estos talleres en cada pueblo del país</a:t>
            </a:r>
          </a:p>
        </p:txBody>
      </p:sp>
      <p:pic>
        <p:nvPicPr>
          <p:cNvPr id="3" name="Picture 2">
            <a:extLst>
              <a:ext uri="{FF2B5EF4-FFF2-40B4-BE49-F238E27FC236}">
                <a16:creationId xmlns:a16="http://schemas.microsoft.com/office/drawing/2014/main" id="{56B2ABE7-DDE8-43A5-8EA6-E27531BADCF4}"/>
              </a:ext>
            </a:extLst>
          </p:cNvPr>
          <p:cNvPicPr>
            <a:picLocks noChangeAspect="1"/>
          </p:cNvPicPr>
          <p:nvPr/>
        </p:nvPicPr>
        <p:blipFill>
          <a:blip r:embed="rId3"/>
          <a:stretch>
            <a:fillRect/>
          </a:stretch>
        </p:blipFill>
        <p:spPr>
          <a:xfrm>
            <a:off x="2376621" y="2001285"/>
            <a:ext cx="4390758" cy="4856715"/>
          </a:xfrm>
          <a:prstGeom prst="rect">
            <a:avLst/>
          </a:prstGeom>
        </p:spPr>
      </p:pic>
    </p:spTree>
    <p:extLst>
      <p:ext uri="{BB962C8B-B14F-4D97-AF65-F5344CB8AC3E}">
        <p14:creationId xmlns:p14="http://schemas.microsoft.com/office/powerpoint/2010/main" val="40072773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28</a:t>
            </a:r>
          </a:p>
        </p:txBody>
      </p:sp>
      <p:sp>
        <p:nvSpPr>
          <p:cNvPr id="4" name="Rectangle 3">
            <a:extLst>
              <a:ext uri="{FF2B5EF4-FFF2-40B4-BE49-F238E27FC236}">
                <a16:creationId xmlns:a16="http://schemas.microsoft.com/office/drawing/2014/main" id="{A17B79D2-028A-478C-9DD1-C657F18D6A65}"/>
              </a:ext>
            </a:extLst>
          </p:cNvPr>
          <p:cNvSpPr/>
          <p:nvPr/>
        </p:nvSpPr>
        <p:spPr>
          <a:xfrm>
            <a:off x="1066142" y="4293100"/>
            <a:ext cx="7011715" cy="1447897"/>
          </a:xfrm>
          <a:prstGeom prst="rect">
            <a:avLst/>
          </a:prstGeom>
          <a:solidFill>
            <a:srgbClr val="FFFF9B"/>
          </a:solidFill>
        </p:spPr>
        <p:txBody>
          <a:bodyPr wrap="square">
            <a:spAutoFit/>
          </a:bodyPr>
          <a:lstStyle/>
          <a:p>
            <a:pPr marL="114300" lvl="0" indent="-114300" algn="ctr" fontAlgn="base">
              <a:lnSpc>
                <a:spcPct val="115000"/>
              </a:lnSpc>
            </a:pPr>
            <a:r>
              <a:rPr lang="es-ES" sz="4000" b="1" dirty="0">
                <a:solidFill>
                  <a:srgbClr val="000000"/>
                </a:solidFill>
                <a:latin typeface="Arial" panose="020B0604020202020204" pitchFamily="34" charset="0"/>
                <a:ea typeface="Calibri" panose="020F0502020204030204" pitchFamily="34" charset="0"/>
                <a:cs typeface="Arial" panose="020B0604020202020204" pitchFamily="34" charset="0"/>
              </a:rPr>
              <a:t>¡La Gran Comisión </a:t>
            </a:r>
          </a:p>
          <a:p>
            <a:pPr marL="114300" lvl="0" indent="-114300" algn="ctr" fontAlgn="base">
              <a:lnSpc>
                <a:spcPct val="115000"/>
              </a:lnSpc>
            </a:pPr>
            <a:r>
              <a:rPr lang="es-ES" sz="4000" b="1" dirty="0">
                <a:solidFill>
                  <a:srgbClr val="000000"/>
                </a:solidFill>
                <a:latin typeface="Arial" panose="020B0604020202020204" pitchFamily="34" charset="0"/>
                <a:ea typeface="Calibri" panose="020F0502020204030204" pitchFamily="34" charset="0"/>
                <a:cs typeface="Arial" panose="020B0604020202020204" pitchFamily="34" charset="0"/>
              </a:rPr>
              <a:t>es Terminado en su </a:t>
            </a:r>
            <a:r>
              <a:rPr lang="es-ES"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Páis</a:t>
            </a:r>
            <a:r>
              <a:rPr lang="es-ES" sz="40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Text Box 34">
            <a:extLst>
              <a:ext uri="{FF2B5EF4-FFF2-40B4-BE49-F238E27FC236}">
                <a16:creationId xmlns:a16="http://schemas.microsoft.com/office/drawing/2014/main" id="{75F68E5C-0EEC-4465-AFB7-D4D69A9FF3A5}"/>
              </a:ext>
            </a:extLst>
          </p:cNvPr>
          <p:cNvSpPr txBox="1"/>
          <p:nvPr/>
        </p:nvSpPr>
        <p:spPr>
          <a:xfrm>
            <a:off x="484909" y="1236950"/>
            <a:ext cx="8423564" cy="2624100"/>
          </a:xfrm>
          <a:prstGeom prst="rect">
            <a:avLst/>
          </a:prstGeom>
          <a:noFill/>
          <a:ln w="6350">
            <a:solidFill>
              <a:schemeClr val="tx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s-ES" sz="2800" i="0"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Los pastores entrenados en las Etapas 1-5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s-ES" sz="2800" i="0"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en cada ciudad y pueblo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s-ES" sz="2800" i="0"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harán discípulos multiplicadores y plantar iglesias hasta que hayan alcanzado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s-ES" sz="2800" i="0"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 cada comunidad y área rural para Cristo</a:t>
            </a:r>
          </a:p>
        </p:txBody>
      </p:sp>
      <p:sp>
        <p:nvSpPr>
          <p:cNvPr id="6" name="TextBox 5">
            <a:extLst>
              <a:ext uri="{FF2B5EF4-FFF2-40B4-BE49-F238E27FC236}">
                <a16:creationId xmlns:a16="http://schemas.microsoft.com/office/drawing/2014/main" id="{7C6A6E45-F26A-4998-8718-6BAEE6A1C334}"/>
              </a:ext>
            </a:extLst>
          </p:cNvPr>
          <p:cNvSpPr txBox="1"/>
          <p:nvPr/>
        </p:nvSpPr>
        <p:spPr>
          <a:xfrm>
            <a:off x="0" y="194412"/>
            <a:ext cx="9033163" cy="610488"/>
          </a:xfrm>
          <a:prstGeom prst="rect">
            <a:avLst/>
          </a:prstGeom>
          <a:noFill/>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s-ES" sz="3200" b="1" i="0" u="sng"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Etapa 6 (Cada comunidad y área rural)</a:t>
            </a:r>
          </a:p>
        </p:txBody>
      </p:sp>
    </p:spTree>
    <p:extLst>
      <p:ext uri="{BB962C8B-B14F-4D97-AF65-F5344CB8AC3E}">
        <p14:creationId xmlns:p14="http://schemas.microsoft.com/office/powerpoint/2010/main" val="232275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43827539"/>
              </p:ext>
            </p:extLst>
          </p:nvPr>
        </p:nvGraphicFramePr>
        <p:xfrm>
          <a:off x="16044" y="16042"/>
          <a:ext cx="9127956" cy="6400800"/>
        </p:xfrm>
        <a:graphic>
          <a:graphicData uri="http://schemas.openxmlformats.org/drawingml/2006/table">
            <a:tbl>
              <a:tblPr firstRow="1" firstCol="1" bandRow="1"/>
              <a:tblGrid>
                <a:gridCol w="943326">
                  <a:extLst>
                    <a:ext uri="{9D8B030D-6E8A-4147-A177-3AD203B41FA5}">
                      <a16:colId xmlns:a16="http://schemas.microsoft.com/office/drawing/2014/main" val="20000"/>
                    </a:ext>
                  </a:extLst>
                </a:gridCol>
                <a:gridCol w="4317168">
                  <a:extLst>
                    <a:ext uri="{9D8B030D-6E8A-4147-A177-3AD203B41FA5}">
                      <a16:colId xmlns:a16="http://schemas.microsoft.com/office/drawing/2014/main" val="20001"/>
                    </a:ext>
                  </a:extLst>
                </a:gridCol>
                <a:gridCol w="2143593">
                  <a:extLst>
                    <a:ext uri="{9D8B030D-6E8A-4147-A177-3AD203B41FA5}">
                      <a16:colId xmlns:a16="http://schemas.microsoft.com/office/drawing/2014/main" val="20002"/>
                    </a:ext>
                  </a:extLst>
                </a:gridCol>
                <a:gridCol w="1723869">
                  <a:extLst>
                    <a:ext uri="{9D8B030D-6E8A-4147-A177-3AD203B41FA5}">
                      <a16:colId xmlns:a16="http://schemas.microsoft.com/office/drawing/2014/main" val="379255138"/>
                    </a:ext>
                  </a:extLst>
                </a:gridCol>
              </a:tblGrid>
              <a:tr h="748120">
                <a:tc gridSpan="4">
                  <a:txBody>
                    <a:bodyPr/>
                    <a:lstStyle/>
                    <a:p>
                      <a:pPr marL="0" marR="0" algn="ctr">
                        <a:lnSpc>
                          <a:spcPct val="115000"/>
                        </a:lnSpc>
                        <a:spcBef>
                          <a:spcPts val="0"/>
                        </a:spcBef>
                        <a:spcAft>
                          <a:spcPts val="0"/>
                        </a:spcAft>
                      </a:pPr>
                      <a:r>
                        <a:rPr lang="es-ES" sz="3200" b="1" dirty="0">
                          <a:solidFill>
                            <a:srgbClr val="000000"/>
                          </a:solidFill>
                          <a:effectLst/>
                          <a:latin typeface="+mn-lt"/>
                          <a:ea typeface="Times New Roman"/>
                          <a:cs typeface="Arial"/>
                        </a:rPr>
                        <a:t>Como Alcanzar su País para Cristo</a:t>
                      </a:r>
                      <a:endParaRPr lang="en-US" sz="320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320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03737">
                <a:tc>
                  <a:txBody>
                    <a:bodyPr/>
                    <a:lstStyle/>
                    <a:p>
                      <a:pPr marL="0" marR="0" algn="ctr">
                        <a:lnSpc>
                          <a:spcPct val="115000"/>
                        </a:lnSpc>
                        <a:spcBef>
                          <a:spcPts val="0"/>
                        </a:spcBef>
                        <a:spcAft>
                          <a:spcPts val="0"/>
                        </a:spcAft>
                      </a:pPr>
                      <a:r>
                        <a:rPr lang="en-US" sz="2400" b="0" dirty="0">
                          <a:solidFill>
                            <a:srgbClr val="000000"/>
                          </a:solidFill>
                          <a:effectLst/>
                          <a:latin typeface="+mn-lt"/>
                          <a:ea typeface="Times New Roman"/>
                          <a:cs typeface="Arial"/>
                        </a:rPr>
                        <a:t>Etapa</a:t>
                      </a:r>
                      <a:endParaRPr lang="en-US" sz="2400" b="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err="1">
                          <a:solidFill>
                            <a:srgbClr val="000000"/>
                          </a:solidFill>
                          <a:effectLst/>
                          <a:latin typeface="+mn-lt"/>
                          <a:ea typeface="Times New Roman"/>
                          <a:cs typeface="Arial"/>
                        </a:rPr>
                        <a:t>Localidad</a:t>
                      </a:r>
                      <a:endParaRPr lang="en-US" sz="2400" b="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2400" b="0" dirty="0" err="1">
                          <a:solidFill>
                            <a:srgbClr val="000000"/>
                          </a:solidFill>
                          <a:effectLst/>
                          <a:latin typeface="+mn-lt"/>
                          <a:ea typeface="Times New Roman"/>
                          <a:cs typeface="Arial"/>
                        </a:rPr>
                        <a:t>Centros</a:t>
                      </a:r>
                      <a:r>
                        <a:rPr lang="en-US" sz="2400" b="0" dirty="0">
                          <a:solidFill>
                            <a:srgbClr val="000000"/>
                          </a:solidFill>
                          <a:effectLst/>
                          <a:latin typeface="+mn-lt"/>
                          <a:ea typeface="Times New Roman"/>
                          <a:cs typeface="Arial"/>
                        </a:rPr>
                        <a:t> de </a:t>
                      </a:r>
                      <a:r>
                        <a:rPr lang="en-US" sz="2400" b="0" dirty="0" err="1">
                          <a:solidFill>
                            <a:srgbClr val="000000"/>
                          </a:solidFill>
                          <a:effectLst/>
                          <a:latin typeface="+mn-lt"/>
                          <a:ea typeface="Times New Roman"/>
                          <a:cs typeface="Arial"/>
                        </a:rPr>
                        <a:t>Entrenamiento</a:t>
                      </a:r>
                      <a:endParaRPr lang="en-US" sz="2400" b="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2400" b="0" dirty="0">
                          <a:effectLst/>
                          <a:latin typeface="+mn-lt"/>
                          <a:ea typeface="Calibri"/>
                          <a:cs typeface="Arial"/>
                        </a:rPr>
                        <a:t>Pastores </a:t>
                      </a:r>
                      <a:r>
                        <a:rPr lang="en-US" sz="2400" b="0" dirty="0" err="1">
                          <a:effectLst/>
                          <a:latin typeface="+mn-lt"/>
                          <a:ea typeface="Calibri"/>
                          <a:cs typeface="Arial"/>
                        </a:rPr>
                        <a:t>Entrenados</a:t>
                      </a:r>
                      <a:endParaRPr lang="en-US" sz="2400" b="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6417">
                <a:tc>
                  <a:txBody>
                    <a:bodyPr/>
                    <a:lstStyle/>
                    <a:p>
                      <a:pPr marL="0" marR="0" algn="ctr">
                        <a:lnSpc>
                          <a:spcPct val="115000"/>
                        </a:lnSpc>
                        <a:spcBef>
                          <a:spcPts val="0"/>
                        </a:spcBef>
                        <a:spcAft>
                          <a:spcPts val="0"/>
                        </a:spcAft>
                      </a:pPr>
                      <a:r>
                        <a:rPr lang="en-US" sz="2400" dirty="0">
                          <a:solidFill>
                            <a:srgbClr val="000000"/>
                          </a:solidFill>
                          <a:effectLst/>
                          <a:latin typeface="Arial"/>
                          <a:ea typeface="Times New Roman"/>
                          <a:cs typeface="Arial"/>
                        </a:rPr>
                        <a:t>1</a:t>
                      </a:r>
                      <a:endParaRPr lang="en-US" sz="240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ES" sz="2400" b="0" u="sng" dirty="0">
                          <a:solidFill>
                            <a:srgbClr val="C00000"/>
                          </a:solidFill>
                          <a:effectLst/>
                          <a:latin typeface="+mn-lt"/>
                          <a:ea typeface="Times New Roman"/>
                          <a:cs typeface="Arial"/>
                        </a:rPr>
                        <a:t>Primera Ciudad</a:t>
                      </a:r>
                      <a:r>
                        <a:rPr lang="es-ES" sz="2400" b="0" u="none" dirty="0">
                          <a:solidFill>
                            <a:srgbClr val="C00000"/>
                          </a:solidFill>
                          <a:effectLst/>
                          <a:latin typeface="+mn-lt"/>
                          <a:ea typeface="Times New Roman"/>
                          <a:cs typeface="Arial"/>
                        </a:rPr>
                        <a:t> en su País</a:t>
                      </a:r>
                      <a:endParaRPr lang="en-US" sz="2400" b="0" u="none"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rgbClr val="C00000"/>
                          </a:solidFill>
                          <a:effectLst/>
                          <a:latin typeface="Arial"/>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a:txBody>
                    <a:bodyPr/>
                    <a:lstStyle/>
                    <a:p>
                      <a:pPr algn="ctr" rtl="0" fontAlgn="ctr"/>
                      <a:r>
                        <a:rPr lang="en-US" sz="2800" b="1" i="0" u="none" strike="noStrike" dirty="0">
                          <a:solidFill>
                            <a:srgbClr val="C00000"/>
                          </a:solidFill>
                          <a:effectLst/>
                          <a:latin typeface="Arial"/>
                        </a:rPr>
                        <a:t>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extLst>
                  <a:ext uri="{0D108BD9-81ED-4DB2-BD59-A6C34878D82A}">
                    <a16:rowId xmlns:a16="http://schemas.microsoft.com/office/drawing/2014/main" val="10002"/>
                  </a:ext>
                </a:extLst>
              </a:tr>
              <a:tr h="616417">
                <a:tc>
                  <a:txBody>
                    <a:bodyPr/>
                    <a:lstStyle/>
                    <a:p>
                      <a:pPr marL="0" marR="0" algn="ctr">
                        <a:lnSpc>
                          <a:spcPct val="115000"/>
                        </a:lnSpc>
                        <a:spcBef>
                          <a:spcPts val="0"/>
                        </a:spcBef>
                        <a:spcAft>
                          <a:spcPts val="0"/>
                        </a:spcAft>
                      </a:pPr>
                      <a:r>
                        <a:rPr lang="en-US" sz="2400" dirty="0">
                          <a:solidFill>
                            <a:srgbClr val="000000"/>
                          </a:solidFill>
                          <a:effectLst/>
                          <a:latin typeface="Arial"/>
                          <a:ea typeface="Times New Roman"/>
                          <a:cs typeface="Arial"/>
                        </a:rPr>
                        <a:t>2</a:t>
                      </a:r>
                      <a:endParaRPr lang="en-US" sz="240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2400" b="0" u="sng" dirty="0" err="1">
                          <a:solidFill>
                            <a:srgbClr val="C00000"/>
                          </a:solidFill>
                          <a:effectLst/>
                          <a:latin typeface="+mn-lt"/>
                          <a:ea typeface="Times New Roman"/>
                          <a:cs typeface="Arial"/>
                        </a:rPr>
                        <a:t>Área</a:t>
                      </a:r>
                      <a:r>
                        <a:rPr lang="en-US" sz="2400" b="0" u="sng" dirty="0">
                          <a:solidFill>
                            <a:srgbClr val="C00000"/>
                          </a:solidFill>
                          <a:effectLst/>
                          <a:latin typeface="+mn-lt"/>
                          <a:ea typeface="Times New Roman"/>
                          <a:cs typeface="Arial"/>
                        </a:rPr>
                        <a:t> Local</a:t>
                      </a:r>
                      <a:endParaRPr lang="en-US" sz="2400" b="0" u="sng" dirty="0">
                        <a:solidFill>
                          <a:srgbClr val="C00000"/>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rgbClr val="C00000"/>
                          </a:solidFill>
                          <a:effectLst/>
                          <a:latin typeface="Arial"/>
                        </a:rPr>
                        <a:t>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a:txBody>
                    <a:bodyPr/>
                    <a:lstStyle/>
                    <a:p>
                      <a:pPr algn="ctr" rtl="0" fontAlgn="ctr"/>
                      <a:r>
                        <a:rPr lang="en-US" sz="2800" b="1" i="0" u="none" strike="noStrike" dirty="0">
                          <a:solidFill>
                            <a:srgbClr val="C00000"/>
                          </a:solidFill>
                          <a:effectLst/>
                          <a:latin typeface="Arial"/>
                        </a:rPr>
                        <a:t>120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extLst>
                  <a:ext uri="{0D108BD9-81ED-4DB2-BD59-A6C34878D82A}">
                    <a16:rowId xmlns:a16="http://schemas.microsoft.com/office/drawing/2014/main" val="10003"/>
                  </a:ext>
                </a:extLst>
              </a:tr>
              <a:tr h="616417">
                <a:tc>
                  <a:txBody>
                    <a:bodyPr/>
                    <a:lstStyle/>
                    <a:p>
                      <a:pPr marL="0" marR="0" algn="ctr">
                        <a:lnSpc>
                          <a:spcPct val="115000"/>
                        </a:lnSpc>
                        <a:spcBef>
                          <a:spcPts val="0"/>
                        </a:spcBef>
                        <a:spcAft>
                          <a:spcPts val="0"/>
                        </a:spcAft>
                      </a:pPr>
                      <a:r>
                        <a:rPr lang="en-US" sz="2400">
                          <a:solidFill>
                            <a:srgbClr val="000000"/>
                          </a:solidFill>
                          <a:effectLst/>
                          <a:latin typeface="Arial"/>
                          <a:ea typeface="Times New Roman"/>
                          <a:cs typeface="Arial"/>
                        </a:rPr>
                        <a:t>3</a:t>
                      </a:r>
                      <a:endParaRPr lang="en-US" sz="240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ES" sz="2400" b="0" dirty="0">
                          <a:solidFill>
                            <a:srgbClr val="000000"/>
                          </a:solidFill>
                          <a:effectLst/>
                          <a:latin typeface="+mn-lt"/>
                          <a:ea typeface="Times New Roman"/>
                          <a:cs typeface="Arial"/>
                        </a:rPr>
                        <a:t>Una ciudad en cada </a:t>
                      </a:r>
                      <a:r>
                        <a:rPr lang="es-ES" sz="2400" b="0" u="sng" dirty="0">
                          <a:solidFill>
                            <a:srgbClr val="FF0000"/>
                          </a:solidFill>
                          <a:effectLst/>
                          <a:latin typeface="+mn-lt"/>
                          <a:ea typeface="Times New Roman"/>
                          <a:cs typeface="Arial"/>
                        </a:rPr>
                        <a:t>estado</a:t>
                      </a:r>
                      <a:endParaRPr lang="en-US" sz="2400" b="0" u="sng" dirty="0">
                        <a:solidFill>
                          <a:srgbClr val="FF0000"/>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rgbClr val="C00000"/>
                          </a:solidFill>
                          <a:effectLst/>
                          <a:latin typeface="Arial"/>
                        </a:rPr>
                        <a:t>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a:txBody>
                    <a:bodyPr/>
                    <a:lstStyle/>
                    <a:p>
                      <a:pPr algn="ctr" rtl="0" fontAlgn="ctr"/>
                      <a:r>
                        <a:rPr lang="en-US" sz="2800" b="1" i="0" u="none" strike="noStrike" dirty="0">
                          <a:solidFill>
                            <a:srgbClr val="C00000"/>
                          </a:solidFill>
                          <a:effectLst/>
                          <a:latin typeface="Arial"/>
                        </a:rPr>
                        <a:t>720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extLst>
                  <a:ext uri="{0D108BD9-81ED-4DB2-BD59-A6C34878D82A}">
                    <a16:rowId xmlns:a16="http://schemas.microsoft.com/office/drawing/2014/main" val="10004"/>
                  </a:ext>
                </a:extLst>
              </a:tr>
              <a:tr h="616417">
                <a:tc>
                  <a:txBody>
                    <a:bodyPr/>
                    <a:lstStyle/>
                    <a:p>
                      <a:pPr marL="0" marR="0" algn="ctr">
                        <a:lnSpc>
                          <a:spcPct val="115000"/>
                        </a:lnSpc>
                        <a:spcBef>
                          <a:spcPts val="0"/>
                        </a:spcBef>
                        <a:spcAft>
                          <a:spcPts val="0"/>
                        </a:spcAft>
                      </a:pPr>
                      <a:r>
                        <a:rPr lang="en-US" sz="2400">
                          <a:solidFill>
                            <a:srgbClr val="000000"/>
                          </a:solidFill>
                          <a:effectLst/>
                          <a:latin typeface="Arial"/>
                          <a:ea typeface="Times New Roman"/>
                          <a:cs typeface="Arial"/>
                        </a:rPr>
                        <a:t>4</a:t>
                      </a:r>
                      <a:endParaRPr lang="en-US" sz="240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ES" sz="2400" b="0" u="sng" dirty="0">
                          <a:solidFill>
                            <a:srgbClr val="C00000"/>
                          </a:solidFill>
                          <a:effectLst/>
                          <a:latin typeface="+mn-lt"/>
                          <a:ea typeface="Times New Roman"/>
                          <a:cs typeface="Arial"/>
                        </a:rPr>
                        <a:t>Cada ciudad</a:t>
                      </a:r>
                      <a:r>
                        <a:rPr lang="es-ES" sz="2400" b="0" u="none" dirty="0">
                          <a:solidFill>
                            <a:srgbClr val="C00000"/>
                          </a:solidFill>
                          <a:effectLst/>
                          <a:latin typeface="+mn-lt"/>
                          <a:ea typeface="Times New Roman"/>
                          <a:cs typeface="Arial"/>
                        </a:rPr>
                        <a:t> </a:t>
                      </a:r>
                      <a:r>
                        <a:rPr lang="es-ES" sz="2400" b="0" u="none" dirty="0">
                          <a:solidFill>
                            <a:schemeClr val="tx1"/>
                          </a:solidFill>
                          <a:effectLst/>
                          <a:latin typeface="+mn-lt"/>
                          <a:ea typeface="Times New Roman"/>
                          <a:cs typeface="Arial"/>
                        </a:rPr>
                        <a:t>en cada estado</a:t>
                      </a:r>
                      <a:endParaRPr lang="en-US" sz="2400" b="0" u="none" dirty="0">
                        <a:solidFill>
                          <a:schemeClr val="tx1"/>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rgbClr val="C00000"/>
                          </a:solidFill>
                          <a:effectLst/>
                          <a:latin typeface="Arial"/>
                        </a:rPr>
                        <a:t>216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a:txBody>
                    <a:bodyPr/>
                    <a:lstStyle/>
                    <a:p>
                      <a:pPr algn="ctr" rtl="0" fontAlgn="ctr"/>
                      <a:r>
                        <a:rPr lang="en-US" sz="2800" b="1" i="0" u="none" strike="noStrike" dirty="0">
                          <a:solidFill>
                            <a:srgbClr val="C00000"/>
                          </a:solidFill>
                          <a:effectLst/>
                          <a:latin typeface="Arial"/>
                        </a:rPr>
                        <a:t>4,320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extLst>
                  <a:ext uri="{0D108BD9-81ED-4DB2-BD59-A6C34878D82A}">
                    <a16:rowId xmlns:a16="http://schemas.microsoft.com/office/drawing/2014/main" val="10005"/>
                  </a:ext>
                </a:extLst>
              </a:tr>
              <a:tr h="616417">
                <a:tc>
                  <a:txBody>
                    <a:bodyPr/>
                    <a:lstStyle/>
                    <a:p>
                      <a:pPr marL="0" marR="0" algn="ctr">
                        <a:lnSpc>
                          <a:spcPct val="115000"/>
                        </a:lnSpc>
                        <a:spcBef>
                          <a:spcPts val="0"/>
                        </a:spcBef>
                        <a:spcAft>
                          <a:spcPts val="0"/>
                        </a:spcAft>
                      </a:pPr>
                      <a:r>
                        <a:rPr lang="en-US" sz="2400">
                          <a:solidFill>
                            <a:srgbClr val="000000"/>
                          </a:solidFill>
                          <a:effectLst/>
                          <a:latin typeface="Arial"/>
                          <a:ea typeface="Times New Roman"/>
                          <a:cs typeface="Arial"/>
                        </a:rPr>
                        <a:t>5</a:t>
                      </a:r>
                      <a:endParaRPr lang="en-US" sz="240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2400" b="0" u="sng" dirty="0" err="1">
                          <a:solidFill>
                            <a:srgbClr val="C00000"/>
                          </a:solidFill>
                          <a:effectLst/>
                          <a:latin typeface="+mn-lt"/>
                          <a:ea typeface="Times New Roman"/>
                          <a:cs typeface="Arial"/>
                        </a:rPr>
                        <a:t>Cada</a:t>
                      </a:r>
                      <a:r>
                        <a:rPr lang="en-US" sz="2400" b="0" u="sng" dirty="0">
                          <a:solidFill>
                            <a:srgbClr val="C00000"/>
                          </a:solidFill>
                          <a:effectLst/>
                          <a:latin typeface="+mn-lt"/>
                          <a:ea typeface="Times New Roman"/>
                          <a:cs typeface="Arial"/>
                        </a:rPr>
                        <a:t> pueblo</a:t>
                      </a:r>
                      <a:r>
                        <a:rPr lang="en-US" sz="2400" b="0" u="none" dirty="0">
                          <a:solidFill>
                            <a:schemeClr val="tx1"/>
                          </a:solidFill>
                          <a:effectLst/>
                          <a:latin typeface="+mn-lt"/>
                          <a:ea typeface="Times New Roman"/>
                          <a:cs typeface="Arial"/>
                        </a:rPr>
                        <a:t> del </a:t>
                      </a:r>
                      <a:r>
                        <a:rPr lang="en-US" sz="2400" b="0" u="none" dirty="0" err="1">
                          <a:solidFill>
                            <a:schemeClr val="tx1"/>
                          </a:solidFill>
                          <a:effectLst/>
                          <a:latin typeface="+mn-lt"/>
                          <a:ea typeface="Times New Roman"/>
                          <a:cs typeface="Arial"/>
                        </a:rPr>
                        <a:t>país</a:t>
                      </a:r>
                      <a:endParaRPr lang="en-US" sz="2400" b="0" u="none" dirty="0">
                        <a:solidFill>
                          <a:schemeClr val="tx1"/>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rgbClr val="C00000"/>
                          </a:solidFill>
                          <a:effectLst/>
                          <a:latin typeface="Arial"/>
                        </a:rPr>
                        <a:t>1,296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a:txBody>
                    <a:bodyPr/>
                    <a:lstStyle/>
                    <a:p>
                      <a:pPr algn="ctr" rtl="0" fontAlgn="ctr"/>
                      <a:r>
                        <a:rPr lang="en-US" sz="2800" b="1" i="0" u="none" strike="noStrike" dirty="0">
                          <a:solidFill>
                            <a:srgbClr val="C00000"/>
                          </a:solidFill>
                          <a:effectLst/>
                          <a:latin typeface="Arial"/>
                        </a:rPr>
                        <a:t>25,920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extLst>
                  <a:ext uri="{0D108BD9-81ED-4DB2-BD59-A6C34878D82A}">
                    <a16:rowId xmlns:a16="http://schemas.microsoft.com/office/drawing/2014/main" val="10006"/>
                  </a:ext>
                </a:extLst>
              </a:tr>
              <a:tr h="868512">
                <a:tc>
                  <a:txBody>
                    <a:bodyPr/>
                    <a:lstStyle/>
                    <a:p>
                      <a:pPr marL="0" marR="0" algn="ctr">
                        <a:lnSpc>
                          <a:spcPct val="115000"/>
                        </a:lnSpc>
                        <a:spcBef>
                          <a:spcPts val="0"/>
                        </a:spcBef>
                        <a:spcAft>
                          <a:spcPts val="0"/>
                        </a:spcAft>
                      </a:pPr>
                      <a:r>
                        <a:rPr lang="en-US" sz="2400" dirty="0">
                          <a:solidFill>
                            <a:srgbClr val="000000"/>
                          </a:solidFill>
                          <a:effectLst/>
                          <a:latin typeface="Arial"/>
                          <a:ea typeface="Times New Roman"/>
                          <a:cs typeface="Arial"/>
                        </a:rPr>
                        <a:t>6</a:t>
                      </a:r>
                      <a:endParaRPr lang="en-US" sz="240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ES" sz="2400" b="0" u="sng" dirty="0">
                          <a:solidFill>
                            <a:srgbClr val="C00000"/>
                          </a:solidFill>
                          <a:effectLst/>
                          <a:latin typeface="+mn-lt"/>
                          <a:ea typeface="Calibri"/>
                          <a:cs typeface="Arial"/>
                        </a:rPr>
                        <a:t>Cada comunidad/</a:t>
                      </a:r>
                      <a:r>
                        <a:rPr lang="es-ES" sz="2400" b="0" u="sng" dirty="0" err="1">
                          <a:solidFill>
                            <a:srgbClr val="C00000"/>
                          </a:solidFill>
                          <a:effectLst/>
                          <a:latin typeface="+mn-lt"/>
                          <a:ea typeface="Calibri"/>
                          <a:cs typeface="Arial"/>
                        </a:rPr>
                        <a:t>area</a:t>
                      </a:r>
                      <a:r>
                        <a:rPr lang="es-ES" sz="2400" b="0" u="sng" dirty="0">
                          <a:solidFill>
                            <a:srgbClr val="C00000"/>
                          </a:solidFill>
                          <a:effectLst/>
                          <a:latin typeface="+mn-lt"/>
                          <a:ea typeface="Calibri"/>
                          <a:cs typeface="Arial"/>
                        </a:rPr>
                        <a:t> rural</a:t>
                      </a:r>
                      <a:endParaRPr lang="en-US" sz="2400" b="0" u="sng" dirty="0">
                        <a:solidFill>
                          <a:srgbClr val="C00000"/>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rgbClr val="C00000"/>
                          </a:solidFill>
                          <a:effectLst/>
                          <a:latin typeface="Arial"/>
                        </a:rPr>
                        <a:t>7,776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a:txBody>
                    <a:bodyPr/>
                    <a:lstStyle/>
                    <a:p>
                      <a:pPr algn="ctr" rtl="0" fontAlgn="ctr"/>
                      <a:r>
                        <a:rPr lang="en-US" sz="2800" b="1" i="0" u="none" strike="noStrike" dirty="0">
                          <a:solidFill>
                            <a:srgbClr val="C00000"/>
                          </a:solidFill>
                          <a:effectLst/>
                          <a:latin typeface="Arial"/>
                        </a:rPr>
                        <a:t>155,520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extLst>
                  <a:ext uri="{0D108BD9-81ED-4DB2-BD59-A6C34878D82A}">
                    <a16:rowId xmlns:a16="http://schemas.microsoft.com/office/drawing/2014/main" val="10007"/>
                  </a:ext>
                </a:extLst>
              </a:tr>
              <a:tr h="898346">
                <a:tc gridSpan="4">
                  <a:txBody>
                    <a:bodyPr/>
                    <a:lstStyle/>
                    <a:p>
                      <a:pPr marL="0" marR="0" algn="ctr">
                        <a:lnSpc>
                          <a:spcPct val="115000"/>
                        </a:lnSpc>
                        <a:spcBef>
                          <a:spcPts val="0"/>
                        </a:spcBef>
                        <a:spcAft>
                          <a:spcPts val="0"/>
                        </a:spcAft>
                      </a:pPr>
                      <a:r>
                        <a:rPr lang="es-ES" sz="2800" b="1" dirty="0">
                          <a:solidFill>
                            <a:srgbClr val="C00000"/>
                          </a:solidFill>
                          <a:effectLst/>
                          <a:latin typeface="+mn-lt"/>
                          <a:ea typeface="Calibri"/>
                          <a:cs typeface="Arial"/>
                        </a:rPr>
                        <a:t>¡La Gran Comisión se Terminado en su </a:t>
                      </a:r>
                      <a:r>
                        <a:rPr lang="es-ES" sz="2800" b="1" dirty="0" err="1">
                          <a:solidFill>
                            <a:srgbClr val="C00000"/>
                          </a:solidFill>
                          <a:effectLst/>
                          <a:latin typeface="+mn-lt"/>
                          <a:ea typeface="Calibri"/>
                          <a:cs typeface="Arial"/>
                        </a:rPr>
                        <a:t>Páis</a:t>
                      </a:r>
                      <a:r>
                        <a:rPr lang="es-ES" sz="2800" b="1" dirty="0">
                          <a:solidFill>
                            <a:srgbClr val="C00000"/>
                          </a:solidFill>
                          <a:effectLst/>
                          <a:latin typeface="+mn-lt"/>
                          <a:ea typeface="Calibri"/>
                          <a:cs typeface="Arial"/>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hMerge="1">
                  <a:txBody>
                    <a:bodyPr/>
                    <a:lstStyle/>
                    <a:p>
                      <a:pPr marL="0" marR="0" algn="l">
                        <a:lnSpc>
                          <a:spcPct val="115000"/>
                        </a:lnSpc>
                        <a:spcBef>
                          <a:spcPts val="0"/>
                        </a:spcBef>
                        <a:spcAft>
                          <a:spcPts val="0"/>
                        </a:spcAft>
                      </a:pPr>
                      <a:endParaRPr lang="en-US" sz="2400" b="1" dirty="0">
                        <a:solidFill>
                          <a:srgbClr val="C00000"/>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rtl="0" fontAlgn="ctr"/>
                      <a:endParaRPr lang="en-US" sz="2800" b="1" i="0" u="none" strike="noStrike" dirty="0">
                        <a:solidFill>
                          <a:srgbClr val="C00000"/>
                        </a:solidFill>
                        <a:effectLst/>
                        <a:latin typeface="Arial"/>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hMerge="1">
                  <a:txBody>
                    <a:bodyPr/>
                    <a:lstStyle/>
                    <a:p>
                      <a:pPr marL="0" marR="0" algn="ctr">
                        <a:lnSpc>
                          <a:spcPct val="115000"/>
                        </a:lnSpc>
                        <a:spcBef>
                          <a:spcPts val="0"/>
                        </a:spcBef>
                        <a:spcAft>
                          <a:spcPts val="0"/>
                        </a:spcAft>
                      </a:pPr>
                      <a:endParaRPr lang="en-US" sz="2600" b="1" dirty="0">
                        <a:solidFill>
                          <a:srgbClr val="C00000"/>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extLst>
                  <a:ext uri="{0D108BD9-81ED-4DB2-BD59-A6C34878D82A}">
                    <a16:rowId xmlns:a16="http://schemas.microsoft.com/office/drawing/2014/main" val="10008"/>
                  </a:ext>
                </a:extLst>
              </a:tr>
            </a:tbl>
          </a:graphicData>
        </a:graphic>
      </p:graphicFrame>
      <p:sp>
        <p:nvSpPr>
          <p:cNvPr id="2" name="Slide Number Placeholder 1"/>
          <p:cNvSpPr>
            <a:spLocks noGrp="1"/>
          </p:cNvSpPr>
          <p:nvPr>
            <p:ph type="sldNum" sz="quarter" idx="12"/>
          </p:nvPr>
        </p:nvSpPr>
        <p:spPr>
          <a:xfrm>
            <a:off x="7010400" y="6416842"/>
            <a:ext cx="2133600" cy="44115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effectLst/>
                <a:uLnTx/>
                <a:uFillTx/>
                <a:latin typeface="Arial" charset="0"/>
                <a:ea typeface="+mn-ea"/>
                <a:cs typeface="+mn-cs"/>
              </a:rPr>
              <a:t>29</a:t>
            </a:r>
          </a:p>
        </p:txBody>
      </p:sp>
    </p:spTree>
    <p:extLst>
      <p:ext uri="{BB962C8B-B14F-4D97-AF65-F5344CB8AC3E}">
        <p14:creationId xmlns:p14="http://schemas.microsoft.com/office/powerpoint/2010/main" val="382727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78A9C5-36A5-48AC-B8A2-FC1135606D85}"/>
              </a:ext>
            </a:extLst>
          </p:cNvPr>
          <p:cNvSpPr/>
          <p:nvPr/>
        </p:nvSpPr>
        <p:spPr>
          <a:xfrm>
            <a:off x="166255" y="1458062"/>
            <a:ext cx="8977746" cy="3346750"/>
          </a:xfrm>
          <a:prstGeom prst="rect">
            <a:avLst/>
          </a:prstGeom>
          <a:ln>
            <a:noFill/>
          </a:ln>
        </p:spPr>
        <p:txBody>
          <a:bodyPr wrap="square">
            <a:spAutoFit/>
          </a:bodyPr>
          <a:lstStyle/>
          <a:p>
            <a:pPr marL="0" marR="0" lvl="0" indent="0" algn="l" defTabSz="914400" rtl="0" eaLnBrk="1" fontAlgn="base" latinLnBrk="0" hangingPunct="1">
              <a:lnSpc>
                <a:spcPct val="114000"/>
              </a:lnSpc>
              <a:spcBef>
                <a:spcPts val="0"/>
              </a:spcBef>
              <a:spcAft>
                <a:spcPts val="60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charset="0"/>
                <a:ea typeface="+mn-ea"/>
                <a:cs typeface="Arial" charset="0"/>
              </a:rPr>
              <a:t>En sus grupos</a:t>
            </a:r>
          </a:p>
          <a:p>
            <a:pPr marL="346075" marR="0" lvl="0" indent="-346075" algn="l" defTabSz="914400" rtl="0" eaLnBrk="1" fontAlgn="base" latinLnBrk="0" hangingPunct="1">
              <a:spcBef>
                <a:spcPts val="0"/>
              </a:spcBef>
              <a:spcAft>
                <a:spcPts val="1200"/>
              </a:spcAft>
              <a:buClrTx/>
              <a:buSzTx/>
              <a:buFont typeface="Arial" panose="020B0604020202020204" pitchFamily="34" charset="0"/>
              <a:buChar char="•"/>
              <a:tabLst/>
              <a:defRPr/>
            </a:pPr>
            <a:r>
              <a:rPr kumimoji="0" lang="es-ES" sz="3200" i="0" u="none" strike="noStrike" kern="1200" cap="none" spc="0" normalizeH="0" baseline="0" noProof="0" dirty="0">
                <a:ln>
                  <a:noFill/>
                </a:ln>
                <a:solidFill>
                  <a:srgbClr val="FFFFFF"/>
                </a:solidFill>
                <a:effectLst/>
                <a:uLnTx/>
                <a:uFillTx/>
                <a:latin typeface="Arial" charset="0"/>
                <a:ea typeface="+mn-ea"/>
                <a:cs typeface="Arial" charset="0"/>
              </a:rPr>
              <a:t>Hablen sobre los métodos que han probado en el pasado para alcanzar a su país para Cristo</a:t>
            </a:r>
          </a:p>
          <a:p>
            <a:pPr marL="346075" marR="0" lvl="0" indent="-346075" algn="l" defTabSz="914400" rtl="0" eaLnBrk="1" fontAlgn="base" latinLnBrk="0" hangingPunct="1">
              <a:spcBef>
                <a:spcPts val="0"/>
              </a:spcBef>
              <a:spcAft>
                <a:spcPts val="1200"/>
              </a:spcAft>
              <a:buClrTx/>
              <a:buSzTx/>
              <a:buFont typeface="Arial" panose="020B0604020202020204" pitchFamily="34" charset="0"/>
              <a:buChar char="•"/>
              <a:tabLst/>
              <a:defRPr/>
            </a:pPr>
            <a:r>
              <a:rPr kumimoji="0" lang="es-ES" sz="3200" i="0" u="none" strike="noStrike" kern="1200" cap="none" spc="0" normalizeH="0" baseline="0" noProof="0" dirty="0">
                <a:ln>
                  <a:noFill/>
                </a:ln>
                <a:solidFill>
                  <a:srgbClr val="FFFFFF"/>
                </a:solidFill>
                <a:effectLst/>
                <a:uLnTx/>
                <a:uFillTx/>
                <a:latin typeface="Arial" charset="0"/>
                <a:ea typeface="+mn-ea"/>
                <a:cs typeface="Arial" charset="0"/>
              </a:rPr>
              <a:t>Hablen sobre por qué el uso de estos talleres será eficaz para alcanzar a su país para Cristo</a:t>
            </a:r>
            <a:endParaRPr kumimoji="0" lang="en-US" sz="320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4592386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273" y="337008"/>
            <a:ext cx="9144000" cy="903642"/>
          </a:xfrm>
        </p:spPr>
        <p:txBody>
          <a:bodyPr/>
          <a:lstStyle/>
          <a:p>
            <a:r>
              <a:rPr lang="es-ES" sz="3200" dirty="0"/>
              <a:t>Comenzando su Propio </a:t>
            </a:r>
            <a:br>
              <a:rPr lang="es-ES" sz="3200" dirty="0"/>
            </a:br>
            <a:r>
              <a:rPr lang="es-ES" sz="3200" dirty="0"/>
              <a:t>Centro de Entrenamiento </a:t>
            </a:r>
            <a:br>
              <a:rPr lang="en-US" dirty="0"/>
            </a:br>
            <a:r>
              <a:rPr lang="en-US" sz="2800" b="0" dirty="0" err="1"/>
              <a:t>Lección</a:t>
            </a:r>
            <a:r>
              <a:rPr lang="en-US" sz="2800" b="0" dirty="0"/>
              <a:t> 8 </a:t>
            </a:r>
            <a:endParaRPr lang="en-US" sz="3200" b="0"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30</a:t>
            </a:r>
          </a:p>
        </p:txBody>
      </p:sp>
      <p:sp>
        <p:nvSpPr>
          <p:cNvPr id="2" name="Rectangle 1"/>
          <p:cNvSpPr/>
          <p:nvPr/>
        </p:nvSpPr>
        <p:spPr>
          <a:xfrm>
            <a:off x="221672" y="1836095"/>
            <a:ext cx="8922327" cy="2985433"/>
          </a:xfrm>
          <a:prstGeom prst="rect">
            <a:avLst/>
          </a:prstGeom>
        </p:spPr>
        <p:txBody>
          <a:bodyPr wrap="square">
            <a:spAutoFit/>
          </a:bodyPr>
          <a:lstStyle/>
          <a:p>
            <a:pPr marL="223838" marR="0" lvl="0" indent="-22383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Un elemento indispensable para terminar la Gran Comisión es el entrenamiento de pastores multiplicadores</a:t>
            </a:r>
          </a:p>
          <a:p>
            <a:pPr marL="223838" marR="0" lvl="0" indent="-22383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Reclutar a pastores y los entrenarlos en estos talleres</a:t>
            </a:r>
          </a:p>
          <a:p>
            <a:pPr marL="223838" marR="0" lvl="0" indent="-22383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Usted puede asociarse con uno o más pastores para iniciar este centro de entrenamiento</a:t>
            </a: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2410713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DCB540-F03C-4E35-8662-7553CA52755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30</a:t>
            </a:r>
          </a:p>
        </p:txBody>
      </p:sp>
      <p:sp>
        <p:nvSpPr>
          <p:cNvPr id="6" name="TextBox 5">
            <a:extLst>
              <a:ext uri="{FF2B5EF4-FFF2-40B4-BE49-F238E27FC236}">
                <a16:creationId xmlns:a16="http://schemas.microsoft.com/office/drawing/2014/main" id="{CC527647-6033-4814-8CA3-8774F374438F}"/>
              </a:ext>
            </a:extLst>
          </p:cNvPr>
          <p:cNvSpPr txBox="1"/>
          <p:nvPr/>
        </p:nvSpPr>
        <p:spPr>
          <a:xfrm>
            <a:off x="0" y="500290"/>
            <a:ext cx="9144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Metas para los Centros de Entrenamientos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20 pastores entrenados en 4 talleres durante 18 meses</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D492F0E7-6185-42BF-B20B-02C37228061B}"/>
              </a:ext>
            </a:extLst>
          </p:cNvPr>
          <p:cNvGrpSpPr/>
          <p:nvPr/>
        </p:nvGrpSpPr>
        <p:grpSpPr>
          <a:xfrm>
            <a:off x="1355041" y="2158971"/>
            <a:ext cx="6433917" cy="2540057"/>
            <a:chOff x="1355041" y="2158971"/>
            <a:chExt cx="6433917" cy="2540057"/>
          </a:xfrm>
        </p:grpSpPr>
        <p:pic>
          <p:nvPicPr>
            <p:cNvPr id="5" name="0565D92B-4D81-423D-8534-DF783F02E0B8">
              <a:extLst>
                <a:ext uri="{FF2B5EF4-FFF2-40B4-BE49-F238E27FC236}">
                  <a16:creationId xmlns:a16="http://schemas.microsoft.com/office/drawing/2014/main" id="{94DA2031-27CB-470D-B5DC-6EB5E87B101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355041" y="2158971"/>
              <a:ext cx="6433917" cy="25400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25779E-8EE1-4425-9906-54C78A272F59}"/>
                </a:ext>
              </a:extLst>
            </p:cNvPr>
            <p:cNvSpPr txBox="1"/>
            <p:nvPr/>
          </p:nvSpPr>
          <p:spPr>
            <a:xfrm>
              <a:off x="1771804" y="4231108"/>
              <a:ext cx="1693888" cy="430887"/>
            </a:xfrm>
            <a:prstGeom prst="rect">
              <a:avLst/>
            </a:prstGeom>
            <a:solidFill>
              <a:schemeClr val="bg1"/>
            </a:solidFill>
          </p:spPr>
          <p:txBody>
            <a:bodyPr wrap="square" tIns="0" bIns="0" rtlCol="0">
              <a:spAutoFit/>
            </a:bodyPr>
            <a:lstStyle/>
            <a:p>
              <a:pPr algn="ctr"/>
              <a:r>
                <a:rPr lang="en-US" sz="2800" b="1" dirty="0"/>
                <a:t>Pastores</a:t>
              </a:r>
            </a:p>
          </p:txBody>
        </p:sp>
        <p:sp>
          <p:nvSpPr>
            <p:cNvPr id="4" name="TextBox 3">
              <a:extLst>
                <a:ext uri="{FF2B5EF4-FFF2-40B4-BE49-F238E27FC236}">
                  <a16:creationId xmlns:a16="http://schemas.microsoft.com/office/drawing/2014/main" id="{0E297403-DC68-4CE3-BBF4-A5252D3518E2}"/>
                </a:ext>
              </a:extLst>
            </p:cNvPr>
            <p:cNvSpPr txBox="1"/>
            <p:nvPr/>
          </p:nvSpPr>
          <p:spPr>
            <a:xfrm>
              <a:off x="3882455" y="4253343"/>
              <a:ext cx="1693888" cy="430887"/>
            </a:xfrm>
            <a:prstGeom prst="rect">
              <a:avLst/>
            </a:prstGeom>
            <a:solidFill>
              <a:schemeClr val="bg1"/>
            </a:solidFill>
          </p:spPr>
          <p:txBody>
            <a:bodyPr wrap="square" tIns="0" bIns="0" rtlCol="0">
              <a:spAutoFit/>
            </a:bodyPr>
            <a:lstStyle/>
            <a:p>
              <a:pPr algn="ctr"/>
              <a:r>
                <a:rPr lang="en-US" sz="2800" b="1" dirty="0" err="1"/>
                <a:t>Talleres</a:t>
              </a:r>
              <a:endParaRPr lang="en-US" sz="2800" b="1" dirty="0"/>
            </a:p>
          </p:txBody>
        </p:sp>
        <p:sp>
          <p:nvSpPr>
            <p:cNvPr id="9" name="TextBox 8">
              <a:extLst>
                <a:ext uri="{FF2B5EF4-FFF2-40B4-BE49-F238E27FC236}">
                  <a16:creationId xmlns:a16="http://schemas.microsoft.com/office/drawing/2014/main" id="{BD4D8F18-4478-49CF-8C58-43A87C898244}"/>
                </a:ext>
              </a:extLst>
            </p:cNvPr>
            <p:cNvSpPr txBox="1"/>
            <p:nvPr/>
          </p:nvSpPr>
          <p:spPr>
            <a:xfrm>
              <a:off x="5993106" y="4268141"/>
              <a:ext cx="1693888" cy="430887"/>
            </a:xfrm>
            <a:prstGeom prst="rect">
              <a:avLst/>
            </a:prstGeom>
            <a:solidFill>
              <a:schemeClr val="bg1"/>
            </a:solidFill>
          </p:spPr>
          <p:txBody>
            <a:bodyPr wrap="square" tIns="0" bIns="0" rtlCol="0">
              <a:spAutoFit/>
            </a:bodyPr>
            <a:lstStyle/>
            <a:p>
              <a:pPr algn="ctr"/>
              <a:r>
                <a:rPr lang="en-US" sz="2800" b="1" dirty="0"/>
                <a:t>Meses</a:t>
              </a:r>
            </a:p>
          </p:txBody>
        </p:sp>
      </p:grpSp>
    </p:spTree>
    <p:extLst>
      <p:ext uri="{BB962C8B-B14F-4D97-AF65-F5344CB8AC3E}">
        <p14:creationId xmlns:p14="http://schemas.microsoft.com/office/powerpoint/2010/main" val="15650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903642"/>
          </a:xfrm>
        </p:spPr>
        <p:txBody>
          <a:bodyPr/>
          <a:lstStyle/>
          <a:p>
            <a:r>
              <a:rPr lang="es-ES" sz="3200" dirty="0"/>
              <a:t>Ideas para que los Pastores Recluten</a:t>
            </a:r>
            <a:endParaRPr lang="en-US" sz="2800"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30</a:t>
            </a:r>
          </a:p>
        </p:txBody>
      </p:sp>
      <p:sp>
        <p:nvSpPr>
          <p:cNvPr id="2" name="Rectangle 1"/>
          <p:cNvSpPr/>
          <p:nvPr/>
        </p:nvSpPr>
        <p:spPr>
          <a:xfrm>
            <a:off x="124691" y="969580"/>
            <a:ext cx="9019309" cy="5380897"/>
          </a:xfrm>
          <a:prstGeom prst="rect">
            <a:avLst/>
          </a:prstGeom>
        </p:spPr>
        <p:txBody>
          <a:bodyPr wrap="square">
            <a:spAutoFit/>
          </a:bodyPr>
          <a:lstStyle/>
          <a:p>
            <a:pPr marL="225425" marR="0" lvl="1" indent="-225425" algn="l" defTabSz="914400" rtl="0" eaLnBrk="1" fontAlgn="base" latinLnBrk="0" hangingPunct="1">
              <a:spcBef>
                <a:spcPts val="0"/>
              </a:spcBef>
              <a:spcAft>
                <a:spcPts val="12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a:ea typeface="Calibri"/>
                <a:cs typeface="Arial" charset="0"/>
              </a:rPr>
              <a:t>Póngase en contacto con pastores que conozca y que no conozca</a:t>
            </a:r>
          </a:p>
          <a:p>
            <a:pPr marL="225425" marR="0" lvl="1" indent="-225425" algn="l" defTabSz="914400" rtl="0" eaLnBrk="1" fontAlgn="base" latinLnBrk="0" hangingPunct="1">
              <a:spcBef>
                <a:spcPts val="0"/>
              </a:spcBef>
              <a:spcAft>
                <a:spcPts val="12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a:ea typeface="Calibri"/>
                <a:cs typeface="Arial" charset="0"/>
              </a:rPr>
              <a:t>Póngase en contacto con pastores de su denominación</a:t>
            </a:r>
          </a:p>
          <a:p>
            <a:pPr marL="225425" marR="0" lvl="1" indent="-225425" algn="l" defTabSz="914400" rtl="0" eaLnBrk="1" fontAlgn="base" latinLnBrk="0" hangingPunct="1">
              <a:spcBef>
                <a:spcPts val="0"/>
              </a:spcBef>
              <a:spcAft>
                <a:spcPts val="12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a:ea typeface="Calibri"/>
                <a:cs typeface="Arial" charset="0"/>
              </a:rPr>
              <a:t>Pregúnteles sugerencias a los pastores</a:t>
            </a:r>
          </a:p>
          <a:p>
            <a:pPr marL="225425" marR="0" lvl="1" indent="-225425" algn="l" defTabSz="914400" rtl="0" eaLnBrk="1" fontAlgn="base" latinLnBrk="0" hangingPunct="1">
              <a:spcBef>
                <a:spcPts val="0"/>
              </a:spcBef>
              <a:spcAft>
                <a:spcPts val="12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a:ea typeface="Calibri"/>
                <a:cs typeface="Arial" charset="0"/>
              </a:rPr>
              <a:t>Póngase en contacto con asociaciones de pastores' y peda permiso para hacer una presentación</a:t>
            </a:r>
          </a:p>
          <a:p>
            <a:pPr marL="225425" marR="0" lvl="1" indent="-225425"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Arial"/>
              <a:ea typeface="Calibri"/>
              <a:cs typeface="Arial" charset="0"/>
            </a:endParaRPr>
          </a:p>
          <a:p>
            <a:pPr marL="0" marR="0" lvl="1" indent="0" algn="l" defTabSz="914400" rtl="0" eaLnBrk="1" fontAlgn="base" latinLnBrk="0" hangingPunct="1">
              <a:lnSpc>
                <a:spcPct val="115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Arial"/>
                <a:ea typeface="Calibri"/>
                <a:cs typeface="Arial" charset="0"/>
              </a:rPr>
              <a:t>En sus grupos</a:t>
            </a:r>
          </a:p>
          <a:p>
            <a:pPr marL="225425" marR="0" lvl="1" indent="-225425"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kumimoji="0" lang="es-ES" sz="2800" i="0" u="none" strike="noStrike" kern="1200" cap="none" spc="0" normalizeH="0" baseline="0" noProof="0" dirty="0">
                <a:ln>
                  <a:noFill/>
                </a:ln>
                <a:solidFill>
                  <a:srgbClr val="FFFFFF"/>
                </a:solidFill>
                <a:effectLst/>
                <a:uLnTx/>
                <a:uFillTx/>
                <a:latin typeface="Arial"/>
                <a:ea typeface="Calibri"/>
                <a:cs typeface="Arial" charset="0"/>
              </a:rPr>
              <a:t>Hablen sobre pastores que pueden reclutar a entrenar</a:t>
            </a:r>
          </a:p>
          <a:p>
            <a:pPr marL="225425" marR="0" lvl="1" indent="-225425"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kumimoji="0" lang="es-ES" sz="2800" i="0" u="none" strike="noStrike" kern="1200" cap="none" spc="0" normalizeH="0" baseline="0" noProof="0" dirty="0">
                <a:ln>
                  <a:noFill/>
                </a:ln>
                <a:solidFill>
                  <a:srgbClr val="FFFFFF"/>
                </a:solidFill>
                <a:effectLst/>
                <a:uLnTx/>
                <a:uFillTx/>
                <a:latin typeface="Arial"/>
                <a:ea typeface="Calibri"/>
                <a:cs typeface="Arial" charset="0"/>
              </a:rPr>
              <a:t>Hagan una lista de pastores para invitar</a:t>
            </a:r>
            <a:endParaRPr kumimoji="0" lang="en-US" sz="2800" i="0" u="none" strike="noStrike" kern="1200" cap="none" spc="0" normalizeH="0" baseline="0" noProof="0" dirty="0">
              <a:ln>
                <a:noFill/>
              </a:ln>
              <a:solidFill>
                <a:srgbClr val="FFFFFF"/>
              </a:solidFill>
              <a:effectLst/>
              <a:uLnTx/>
              <a:uFillTx/>
              <a:latin typeface="Arial"/>
              <a:ea typeface="Calibri"/>
              <a:cs typeface="Arial" charset="0"/>
            </a:endParaRPr>
          </a:p>
        </p:txBody>
      </p:sp>
    </p:spTree>
    <p:extLst>
      <p:ext uri="{BB962C8B-B14F-4D97-AF65-F5344CB8AC3E}">
        <p14:creationId xmlns:p14="http://schemas.microsoft.com/office/powerpoint/2010/main" val="2862678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A80D5C-AFA0-472E-868A-8DFE107E7EB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31</a:t>
            </a:r>
          </a:p>
        </p:txBody>
      </p:sp>
      <p:sp>
        <p:nvSpPr>
          <p:cNvPr id="4" name="TextBox 3">
            <a:extLst>
              <a:ext uri="{FF2B5EF4-FFF2-40B4-BE49-F238E27FC236}">
                <a16:creationId xmlns:a16="http://schemas.microsoft.com/office/drawing/2014/main" id="{83672240-2542-444A-A779-3B4DBD6CD5ED}"/>
              </a:ext>
            </a:extLst>
          </p:cNvPr>
          <p:cNvSpPr txBox="1"/>
          <p:nvPr/>
        </p:nvSpPr>
        <p:spPr>
          <a:xfrm>
            <a:off x="1133845" y="243211"/>
            <a:ext cx="6876310"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 charset="0"/>
                <a:ea typeface="+mn-ea"/>
                <a:cs typeface="Arial" charset="0"/>
              </a:rPr>
              <a:t>Prepárese</a:t>
            </a:r>
            <a:r>
              <a:rPr kumimoji="0" lang="en-US" sz="3200" b="1" i="0" u="none" strike="noStrike" kern="1200" cap="none" spc="0" normalizeH="0" baseline="0" noProof="0" dirty="0">
                <a:ln>
                  <a:noFill/>
                </a:ln>
                <a:solidFill>
                  <a:srgbClr val="FFFFFF"/>
                </a:solidFill>
                <a:effectLst/>
                <a:uLnTx/>
                <a:uFillTx/>
                <a:latin typeface="Arial" charset="0"/>
                <a:ea typeface="+mn-ea"/>
                <a:cs typeface="Arial" charset="0"/>
              </a:rPr>
              <a:t> para </a:t>
            </a:r>
            <a:r>
              <a:rPr kumimoji="0" lang="en-US" sz="3200" b="1" i="0" u="none" strike="noStrike" kern="1200" cap="none" spc="0" normalizeH="0" baseline="0" noProof="0" dirty="0" err="1">
                <a:ln>
                  <a:noFill/>
                </a:ln>
                <a:solidFill>
                  <a:srgbClr val="FFFFFF"/>
                </a:solidFill>
                <a:effectLst/>
                <a:uLnTx/>
                <a:uFillTx/>
                <a:latin typeface="Arial" charset="0"/>
                <a:ea typeface="+mn-ea"/>
                <a:cs typeface="Arial" charset="0"/>
              </a:rPr>
              <a:t>Su</a:t>
            </a:r>
            <a:r>
              <a:rPr kumimoji="0" lang="en-US" sz="3200" b="1" i="0" u="none" strike="noStrike" kern="1200" cap="none" spc="0" normalizeH="0" baseline="0" noProof="0" dirty="0">
                <a:ln>
                  <a:noFill/>
                </a:ln>
                <a:solidFill>
                  <a:srgbClr val="FFFFFF"/>
                </a:solidFill>
                <a:effectLst/>
                <a:uLnTx/>
                <a:uFillTx/>
                <a:latin typeface="Arial" charset="0"/>
                <a:ea typeface="+mn-ea"/>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mn-ea"/>
                <a:cs typeface="Arial" charset="0"/>
              </a:rPr>
              <a:t>Presentación</a:t>
            </a:r>
            <a:endParaRPr kumimoji="0" lang="en-US" sz="3200" b="1"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6" name="TextBox 5">
            <a:extLst>
              <a:ext uri="{FF2B5EF4-FFF2-40B4-BE49-F238E27FC236}">
                <a16:creationId xmlns:a16="http://schemas.microsoft.com/office/drawing/2014/main" id="{F59E0304-0BB0-4663-9FA7-778E8DFDEF3E}"/>
              </a:ext>
            </a:extLst>
          </p:cNvPr>
          <p:cNvSpPr txBox="1"/>
          <p:nvPr/>
        </p:nvSpPr>
        <p:spPr>
          <a:xfrm>
            <a:off x="429491" y="1131562"/>
            <a:ext cx="8714509" cy="3416320"/>
          </a:xfrm>
          <a:prstGeom prst="rect">
            <a:avLst/>
          </a:prstGeom>
          <a:noFill/>
        </p:spPr>
        <p:txBody>
          <a:bodyPr wrap="square">
            <a:spAutoFit/>
          </a:bodyPr>
          <a:lstStyle/>
          <a:p>
            <a:pPr marL="223838" marR="0" lvl="0" indent="-22383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Tenga copias de la página de los Talleres de Discipulado de Fundamentos para distribuir</a:t>
            </a:r>
          </a:p>
          <a:p>
            <a:pPr marL="223838" marR="0" lvl="0" indent="-22383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Prepare su testimonio de cómo Fundamentos ha impactado a su iglesia</a:t>
            </a:r>
          </a:p>
          <a:p>
            <a:pPr marL="682625" lvl="1" indent="-457200" fontAlgn="base">
              <a:spcBef>
                <a:spcPct val="0"/>
              </a:spcBef>
              <a:spcAft>
                <a:spcPts val="1200"/>
              </a:spcAft>
              <a:buFont typeface="Arial" panose="020B0604020202020204" pitchFamily="34" charset="0"/>
              <a:buChar cha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Cómo la implementación de estos talleres lo ha ayudado a ministrar a más personas haciendo discípulos multiplicadores</a:t>
            </a: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7" name="TextBox 6">
            <a:extLst>
              <a:ext uri="{FF2B5EF4-FFF2-40B4-BE49-F238E27FC236}">
                <a16:creationId xmlns:a16="http://schemas.microsoft.com/office/drawing/2014/main" id="{116B6117-70FE-4092-AB99-E00CF580C169}"/>
              </a:ext>
            </a:extLst>
          </p:cNvPr>
          <p:cNvSpPr txBox="1"/>
          <p:nvPr/>
        </p:nvSpPr>
        <p:spPr>
          <a:xfrm>
            <a:off x="473825" y="4772318"/>
            <a:ext cx="8196349" cy="1384995"/>
          </a:xfrm>
          <a:prstGeom prst="rect">
            <a:avLst/>
          </a:prstGeom>
          <a:noFill/>
        </p:spPr>
        <p:txBody>
          <a:bodyPr wrap="square">
            <a:spAutoFit/>
          </a:bodyPr>
          <a:lstStyle/>
          <a:p>
            <a:pPr algn="ctr"/>
            <a:r>
              <a:rPr lang="es-ES" sz="2800" dirty="0">
                <a:solidFill>
                  <a:schemeClr val="bg1"/>
                </a:solidFill>
              </a:rPr>
              <a:t>La presentación de reclutamiento y el folleto </a:t>
            </a:r>
          </a:p>
          <a:p>
            <a:pPr algn="ctr"/>
            <a:r>
              <a:rPr lang="es-ES" sz="2800" dirty="0">
                <a:solidFill>
                  <a:schemeClr val="bg1"/>
                </a:solidFill>
              </a:rPr>
              <a:t>y una presentación de PowerPoint </a:t>
            </a:r>
          </a:p>
          <a:p>
            <a:pPr algn="ctr"/>
            <a:r>
              <a:rPr lang="es-ES" sz="2800" dirty="0">
                <a:solidFill>
                  <a:schemeClr val="bg1"/>
                </a:solidFill>
              </a:rPr>
              <a:t>están disponibles en foundationsglobal.com.</a:t>
            </a:r>
            <a:endParaRPr lang="en-US" sz="2800" dirty="0">
              <a:solidFill>
                <a:schemeClr val="bg1"/>
              </a:solidFill>
            </a:endParaRPr>
          </a:p>
        </p:txBody>
      </p:sp>
    </p:spTree>
    <p:extLst>
      <p:ext uri="{BB962C8B-B14F-4D97-AF65-F5344CB8AC3E}">
        <p14:creationId xmlns:p14="http://schemas.microsoft.com/office/powerpoint/2010/main" val="41391894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
            <a:ext cx="9144000" cy="1016001"/>
          </a:xfrm>
        </p:spPr>
        <p:txBody>
          <a:bodyPr/>
          <a:lstStyle/>
          <a:p>
            <a:r>
              <a:rPr lang="en-US" dirty="0" err="1"/>
              <a:t>Implementación</a:t>
            </a:r>
            <a:endParaRPr lang="en-US" dirty="0"/>
          </a:p>
        </p:txBody>
      </p:sp>
      <p:sp>
        <p:nvSpPr>
          <p:cNvPr id="2" name="Rectangle 1"/>
          <p:cNvSpPr/>
          <p:nvPr/>
        </p:nvSpPr>
        <p:spPr>
          <a:xfrm>
            <a:off x="441960" y="1306085"/>
            <a:ext cx="8702040" cy="4462760"/>
          </a:xfrm>
          <a:prstGeom prst="rect">
            <a:avLst/>
          </a:prstGeom>
        </p:spPr>
        <p:txBody>
          <a:bodyPr wrap="square">
            <a:spAutoFit/>
          </a:bodyPr>
          <a:lstStyle/>
          <a:p>
            <a:pPr marL="514350" marR="0" lvl="2" indent="-514350" algn="l" defTabSz="914400" rtl="0" eaLnBrk="1" fontAlgn="base" latinLnBrk="0" hangingPunct="1">
              <a:lnSpc>
                <a:spcPct val="100000"/>
              </a:lnSpc>
              <a:spcBef>
                <a:spcPts val="0"/>
              </a:spcBef>
              <a:spcAft>
                <a:spcPts val="1800"/>
              </a:spcAft>
              <a:buClrTx/>
              <a:buSzTx/>
              <a:buFont typeface="+mj-lt"/>
              <a:buAutoNum type="arabicPeriod"/>
              <a:tabLst/>
              <a:defRPr/>
            </a:pPr>
            <a:r>
              <a:rPr kumimoji="0" lang="es-ES" sz="3200" b="0" i="0" u="none" strike="noStrike" kern="1200" cap="none" spc="0" normalizeH="0" baseline="0" noProof="0" dirty="0">
                <a:ln>
                  <a:noFill/>
                </a:ln>
                <a:solidFill>
                  <a:srgbClr val="FFFFFF"/>
                </a:solidFill>
                <a:effectLst/>
                <a:uLnTx/>
                <a:uFillTx/>
                <a:latin typeface="Arial"/>
                <a:ea typeface="Calibri"/>
                <a:cs typeface="Arial" charset="0"/>
              </a:rPr>
              <a:t>Llevar una vida cristiana equilibrada</a:t>
            </a:r>
          </a:p>
          <a:p>
            <a:pPr marL="514350" marR="0" lvl="2" indent="-514350" algn="l" defTabSz="914400" rtl="0" eaLnBrk="1" fontAlgn="base" latinLnBrk="0" hangingPunct="1">
              <a:lnSpc>
                <a:spcPct val="100000"/>
              </a:lnSpc>
              <a:spcBef>
                <a:spcPts val="0"/>
              </a:spcBef>
              <a:spcAft>
                <a:spcPts val="1800"/>
              </a:spcAft>
              <a:buClrTx/>
              <a:buSzTx/>
              <a:buFont typeface="+mj-lt"/>
              <a:buAutoNum type="arabicPeriod"/>
              <a:tabLst/>
              <a:defRPr/>
            </a:pPr>
            <a:r>
              <a:rPr kumimoji="0" lang="es-ES" sz="3200" b="0" i="0" u="none" strike="noStrike" kern="1200" cap="none" spc="0" normalizeH="0" baseline="0" noProof="0" dirty="0">
                <a:ln>
                  <a:noFill/>
                </a:ln>
                <a:solidFill>
                  <a:srgbClr val="FFFFFF"/>
                </a:solidFill>
                <a:effectLst/>
                <a:uLnTx/>
                <a:uFillTx/>
                <a:latin typeface="Arial"/>
                <a:ea typeface="Calibri"/>
                <a:cs typeface="Arial" charset="0"/>
              </a:rPr>
              <a:t>Entrenar a los miembros de la iglesia sobre cómo estudiar la Biblia</a:t>
            </a:r>
          </a:p>
          <a:p>
            <a:pPr marL="514350" marR="0" lvl="2" indent="-514350" algn="l" defTabSz="914400" rtl="0" eaLnBrk="1" fontAlgn="base" latinLnBrk="0" hangingPunct="1">
              <a:lnSpc>
                <a:spcPct val="100000"/>
              </a:lnSpc>
              <a:spcBef>
                <a:spcPts val="0"/>
              </a:spcBef>
              <a:spcAft>
                <a:spcPts val="1800"/>
              </a:spcAft>
              <a:buClrTx/>
              <a:buSzTx/>
              <a:buFont typeface="+mj-lt"/>
              <a:buAutoNum type="arabicPeriod"/>
              <a:tabLst/>
              <a:defRPr/>
            </a:pPr>
            <a:r>
              <a:rPr kumimoji="0" lang="es-ES" sz="3200" b="0" i="0" u="none" strike="noStrike" kern="1200" cap="none" spc="0" normalizeH="0" baseline="0" noProof="0" dirty="0">
                <a:ln>
                  <a:noFill/>
                </a:ln>
                <a:solidFill>
                  <a:srgbClr val="FFFFFF"/>
                </a:solidFill>
                <a:effectLst/>
                <a:uLnTx/>
                <a:uFillTx/>
                <a:latin typeface="Arial"/>
                <a:ea typeface="Calibri"/>
                <a:cs typeface="Arial" charset="0"/>
              </a:rPr>
              <a:t>Preparar lecciones bíblicas efectivas</a:t>
            </a:r>
          </a:p>
          <a:p>
            <a:pPr marL="514350" marR="0" lvl="2" indent="-514350" algn="l" defTabSz="914400" rtl="0" eaLnBrk="1" fontAlgn="base" latinLnBrk="0" hangingPunct="1">
              <a:lnSpc>
                <a:spcPct val="100000"/>
              </a:lnSpc>
              <a:spcBef>
                <a:spcPts val="0"/>
              </a:spcBef>
              <a:spcAft>
                <a:spcPts val="1800"/>
              </a:spcAft>
              <a:buClrTx/>
              <a:buSzTx/>
              <a:buFont typeface="+mj-lt"/>
              <a:buAutoNum type="arabicPeriod"/>
              <a:tabLst/>
              <a:defRPr/>
            </a:pPr>
            <a:r>
              <a:rPr kumimoji="0" lang="es-ES" sz="3200" b="0" i="0" u="none" strike="noStrike" kern="1200" cap="none" spc="0" normalizeH="0" baseline="0" noProof="0" dirty="0">
                <a:ln>
                  <a:noFill/>
                </a:ln>
                <a:solidFill>
                  <a:srgbClr val="FFFFFF"/>
                </a:solidFill>
                <a:effectLst/>
                <a:uLnTx/>
                <a:uFillTx/>
                <a:latin typeface="Arial"/>
                <a:ea typeface="Calibri"/>
                <a:cs typeface="Arial" charset="0"/>
              </a:rPr>
              <a:t>Implementar el plan para iniciar Grupos de Fundamentos en toda la iglesia</a:t>
            </a:r>
          </a:p>
          <a:p>
            <a:pPr marL="514350" marR="0" lvl="2" indent="-514350" algn="l" defTabSz="914400" rtl="0" eaLnBrk="1" fontAlgn="base" latinLnBrk="0" hangingPunct="1">
              <a:lnSpc>
                <a:spcPct val="100000"/>
              </a:lnSpc>
              <a:spcBef>
                <a:spcPts val="0"/>
              </a:spcBef>
              <a:spcAft>
                <a:spcPts val="1800"/>
              </a:spcAft>
              <a:buClrTx/>
              <a:buSzTx/>
              <a:buFont typeface="+mj-lt"/>
              <a:buAutoNum type="arabicPeriod"/>
              <a:tabLst/>
              <a:defRPr/>
            </a:pPr>
            <a:r>
              <a:rPr kumimoji="0" lang="es-ES" sz="3200" b="0" i="0" u="none" strike="noStrike" kern="1200" cap="none" spc="0" normalizeH="0" baseline="0" noProof="0" dirty="0">
                <a:ln>
                  <a:noFill/>
                </a:ln>
                <a:solidFill>
                  <a:srgbClr val="FFFFFF"/>
                </a:solidFill>
                <a:effectLst/>
                <a:uLnTx/>
                <a:uFillTx/>
                <a:latin typeface="Arial"/>
                <a:ea typeface="Calibri"/>
                <a:cs typeface="Arial" charset="0"/>
              </a:rPr>
              <a:t>Crear un Equipo de Líder de Fundamentos</a:t>
            </a:r>
          </a:p>
        </p:txBody>
      </p:sp>
      <p:sp>
        <p:nvSpPr>
          <p:cNvPr id="4" name="Slide Number Placeholder 3">
            <a:extLst>
              <a:ext uri="{FF2B5EF4-FFF2-40B4-BE49-F238E27FC236}">
                <a16:creationId xmlns:a16="http://schemas.microsoft.com/office/drawing/2014/main" id="{320F4900-2650-4F77-9B08-4353E248FAFD}"/>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34</a:t>
            </a:r>
          </a:p>
        </p:txBody>
      </p:sp>
      <p:cxnSp>
        <p:nvCxnSpPr>
          <p:cNvPr id="5" name="Straight Arrow Connector 4">
            <a:extLst>
              <a:ext uri="{FF2B5EF4-FFF2-40B4-BE49-F238E27FC236}">
                <a16:creationId xmlns:a16="http://schemas.microsoft.com/office/drawing/2014/main" id="{41506F93-3600-4A70-9EDD-85B44303B774}"/>
              </a:ext>
            </a:extLst>
          </p:cNvPr>
          <p:cNvCxnSpPr>
            <a:cxnSpLocks/>
          </p:cNvCxnSpPr>
          <p:nvPr/>
        </p:nvCxnSpPr>
        <p:spPr bwMode="auto">
          <a:xfrm>
            <a:off x="7741920" y="6202680"/>
            <a:ext cx="868680" cy="304800"/>
          </a:xfrm>
          <a:prstGeom prst="straightConnector1">
            <a:avLst/>
          </a:prstGeom>
          <a:solidFill>
            <a:schemeClr val="accent1"/>
          </a:solidFill>
          <a:ln w="7620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30638039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
            <a:ext cx="9144000" cy="1016001"/>
          </a:xfrm>
        </p:spPr>
        <p:txBody>
          <a:bodyPr/>
          <a:lstStyle/>
          <a:p>
            <a:r>
              <a:rPr lang="en-US" dirty="0" err="1"/>
              <a:t>Implementación</a:t>
            </a:r>
            <a:endParaRPr lang="en-US" dirty="0"/>
          </a:p>
        </p:txBody>
      </p:sp>
      <p:sp>
        <p:nvSpPr>
          <p:cNvPr id="2" name="Rectangle 1"/>
          <p:cNvSpPr/>
          <p:nvPr/>
        </p:nvSpPr>
        <p:spPr>
          <a:xfrm>
            <a:off x="152400" y="1412240"/>
            <a:ext cx="8991600" cy="3739485"/>
          </a:xfrm>
          <a:prstGeom prst="rect">
            <a:avLst/>
          </a:prstGeom>
        </p:spPr>
        <p:txBody>
          <a:bodyPr wrap="square">
            <a:spAutoFit/>
          </a:bodyPr>
          <a:lstStyle/>
          <a:p>
            <a:pPr marL="396875" marR="0" lvl="2" indent="-396875" algn="l" defTabSz="914400" rtl="0" eaLnBrk="1" fontAlgn="base" latinLnBrk="0" hangingPunct="1">
              <a:lnSpc>
                <a:spcPct val="100000"/>
              </a:lnSpc>
              <a:spcBef>
                <a:spcPts val="0"/>
              </a:spcBef>
              <a:spcAft>
                <a:spcPts val="1800"/>
              </a:spcAft>
              <a:buClrTx/>
              <a:buSzTx/>
              <a:buFont typeface="+mj-lt"/>
              <a:buAutoNum type="arabicPeriod" startAt="6"/>
              <a:tabLst/>
              <a:defRPr/>
            </a:pPr>
            <a:r>
              <a:rPr kumimoji="0" lang="es-ES" sz="3200" b="0" i="0" u="none" strike="noStrike" kern="1200" cap="none" spc="0" normalizeH="0" baseline="0" noProof="0" dirty="0">
                <a:ln>
                  <a:noFill/>
                </a:ln>
                <a:solidFill>
                  <a:srgbClr val="FFFFFF"/>
                </a:solidFill>
                <a:effectLst/>
                <a:uLnTx/>
                <a:uFillTx/>
                <a:latin typeface="Arial"/>
                <a:ea typeface="Calibri"/>
                <a:cs typeface="Arial" charset="0"/>
              </a:rPr>
              <a:t>Evalúe sus ministerios</a:t>
            </a:r>
          </a:p>
          <a:p>
            <a:pPr marL="396875" marR="0" lvl="2" indent="-396875" algn="l" defTabSz="914400" rtl="0" eaLnBrk="1" fontAlgn="base" latinLnBrk="0" hangingPunct="1">
              <a:lnSpc>
                <a:spcPct val="100000"/>
              </a:lnSpc>
              <a:spcBef>
                <a:spcPts val="0"/>
              </a:spcBef>
              <a:spcAft>
                <a:spcPts val="1800"/>
              </a:spcAft>
              <a:buClrTx/>
              <a:buSzTx/>
              <a:buFont typeface="+mj-lt"/>
              <a:buAutoNum type="arabicPeriod" startAt="6"/>
              <a:tabLst/>
              <a:defRPr/>
            </a:pPr>
            <a:r>
              <a:rPr kumimoji="0" lang="es-ES" sz="3200" b="0" i="0" u="none" strike="noStrike" kern="1200" cap="none" spc="0" normalizeH="0" baseline="0" noProof="0" dirty="0">
                <a:ln>
                  <a:noFill/>
                </a:ln>
                <a:solidFill>
                  <a:srgbClr val="FFFFFF"/>
                </a:solidFill>
                <a:effectLst/>
                <a:uLnTx/>
                <a:uFillTx/>
                <a:latin typeface="Arial"/>
                <a:ea typeface="Calibri"/>
                <a:cs typeface="Arial" charset="0"/>
              </a:rPr>
              <a:t>Crear una estructura de iglesia que haga discípulos multiplicadores</a:t>
            </a:r>
          </a:p>
          <a:p>
            <a:pPr marL="396875" marR="0" lvl="2" indent="-396875" algn="l" defTabSz="914400" rtl="0" eaLnBrk="1" fontAlgn="base" latinLnBrk="0" hangingPunct="1">
              <a:lnSpc>
                <a:spcPct val="100000"/>
              </a:lnSpc>
              <a:spcBef>
                <a:spcPts val="0"/>
              </a:spcBef>
              <a:spcAft>
                <a:spcPts val="1800"/>
              </a:spcAft>
              <a:buClrTx/>
              <a:buSzTx/>
              <a:buFont typeface="+mj-lt"/>
              <a:buAutoNum type="arabicPeriod" startAt="6"/>
              <a:tabLst/>
              <a:defRPr/>
            </a:pPr>
            <a:r>
              <a:rPr kumimoji="0" lang="es-ES" sz="3200" b="0" i="0" u="none" strike="noStrike" kern="1200" cap="none" spc="0" normalizeH="0" baseline="0" noProof="0" dirty="0">
                <a:ln>
                  <a:noFill/>
                </a:ln>
                <a:solidFill>
                  <a:srgbClr val="FFFFFF"/>
                </a:solidFill>
                <a:effectLst/>
                <a:uLnTx/>
                <a:uFillTx/>
                <a:latin typeface="Arial"/>
                <a:ea typeface="Calibri"/>
                <a:cs typeface="Arial" charset="0"/>
              </a:rPr>
              <a:t>Plantar iglesias que hagan discípulos multiplicadores para alcanzar su ciudad</a:t>
            </a:r>
          </a:p>
          <a:p>
            <a:pPr marL="396875" marR="0" lvl="2" indent="-396875" algn="l" defTabSz="914400" rtl="0" eaLnBrk="1" fontAlgn="base" latinLnBrk="0" hangingPunct="1">
              <a:lnSpc>
                <a:spcPct val="100000"/>
              </a:lnSpc>
              <a:spcBef>
                <a:spcPts val="0"/>
              </a:spcBef>
              <a:spcAft>
                <a:spcPts val="1800"/>
              </a:spcAft>
              <a:buClrTx/>
              <a:buSzTx/>
              <a:buFont typeface="+mj-lt"/>
              <a:buAutoNum type="arabicPeriod" startAt="6"/>
              <a:tabLst/>
              <a:defRPr/>
            </a:pPr>
            <a:r>
              <a:rPr kumimoji="0" lang="es-ES" sz="3200" b="0" i="0" u="none" strike="noStrike" kern="1200" cap="none" spc="0" normalizeH="0" baseline="0" noProof="0" dirty="0">
                <a:ln>
                  <a:noFill/>
                </a:ln>
                <a:solidFill>
                  <a:srgbClr val="FFFFFF"/>
                </a:solidFill>
                <a:effectLst/>
                <a:uLnTx/>
                <a:uFillTx/>
                <a:latin typeface="Arial"/>
                <a:ea typeface="Calibri"/>
                <a:cs typeface="Arial" charset="0"/>
              </a:rPr>
              <a:t>Entrenar a otros pastores para llegar a su país</a:t>
            </a:r>
          </a:p>
        </p:txBody>
      </p:sp>
      <p:sp>
        <p:nvSpPr>
          <p:cNvPr id="4" name="Slide Number Placeholder 3">
            <a:extLst>
              <a:ext uri="{FF2B5EF4-FFF2-40B4-BE49-F238E27FC236}">
                <a16:creationId xmlns:a16="http://schemas.microsoft.com/office/drawing/2014/main" id="{320F4900-2650-4F77-9B08-4353E248FAFD}"/>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34</a:t>
            </a:r>
          </a:p>
        </p:txBody>
      </p:sp>
    </p:spTree>
    <p:extLst>
      <p:ext uri="{BB962C8B-B14F-4D97-AF65-F5344CB8AC3E}">
        <p14:creationId xmlns:p14="http://schemas.microsoft.com/office/powerpoint/2010/main" val="408313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
            <a:ext cx="9144000" cy="1182415"/>
          </a:xfrm>
        </p:spPr>
        <p:txBody>
          <a:bodyPr/>
          <a:lstStyle/>
          <a:p>
            <a:r>
              <a:rPr lang="es-ES" sz="3200" b="0" dirty="0"/>
              <a:t>Cómo Alcanzar a su Comunidad, Ciudad y País para Cristo</a:t>
            </a:r>
            <a:endParaRPr lang="en-US" altLang="en-US" sz="2800" b="0" dirty="0"/>
          </a:p>
        </p:txBody>
      </p:sp>
      <p:sp>
        <p:nvSpPr>
          <p:cNvPr id="16387" name="Content Placeholder 2"/>
          <p:cNvSpPr>
            <a:spLocks noGrp="1"/>
          </p:cNvSpPr>
          <p:nvPr>
            <p:ph idx="1"/>
          </p:nvPr>
        </p:nvSpPr>
        <p:spPr>
          <a:xfrm>
            <a:off x="66674" y="1764971"/>
            <a:ext cx="9077325" cy="3569029"/>
          </a:xfrm>
          <a:ln>
            <a:noFill/>
          </a:ln>
        </p:spPr>
        <p:txBody>
          <a:bodyPr/>
          <a:lstStyle/>
          <a:p>
            <a:pPr marL="396875" indent="-396875">
              <a:spcBef>
                <a:spcPts val="600"/>
              </a:spcBef>
              <a:spcAft>
                <a:spcPts val="1200"/>
              </a:spcAft>
              <a:buFont typeface="+mj-lt"/>
              <a:buAutoNum type="arabicPeriod"/>
            </a:pPr>
            <a:r>
              <a:rPr lang="es-ES" dirty="0"/>
              <a:t>Alcanzar a su </a:t>
            </a:r>
            <a:r>
              <a:rPr lang="es-ES" u="sng" dirty="0"/>
              <a:t>comunidad</a:t>
            </a:r>
            <a:r>
              <a:rPr lang="es-ES" dirty="0"/>
              <a:t> convirtiéndose en una iglesia que hace discípulos multiplicadores</a:t>
            </a:r>
          </a:p>
          <a:p>
            <a:pPr marL="396875" indent="-396875">
              <a:spcBef>
                <a:spcPts val="600"/>
              </a:spcBef>
              <a:spcAft>
                <a:spcPts val="1200"/>
              </a:spcAft>
              <a:buFont typeface="+mj-lt"/>
              <a:buAutoNum type="arabicPeriod"/>
            </a:pPr>
            <a:r>
              <a:rPr lang="es-ES" dirty="0"/>
              <a:t>Alcanzar a su </a:t>
            </a:r>
            <a:r>
              <a:rPr lang="es-ES" u="sng" dirty="0"/>
              <a:t>ciudad</a:t>
            </a:r>
            <a:r>
              <a:rPr lang="es-ES" dirty="0"/>
              <a:t> para Cristo plantando iglesias que hagan discípulos multiplicadores</a:t>
            </a:r>
          </a:p>
          <a:p>
            <a:pPr marL="396875" indent="-396875">
              <a:spcBef>
                <a:spcPts val="600"/>
              </a:spcBef>
              <a:spcAft>
                <a:spcPts val="1200"/>
              </a:spcAft>
              <a:buFont typeface="+mj-lt"/>
              <a:buAutoNum type="arabicPeriod"/>
            </a:pPr>
            <a:r>
              <a:rPr lang="es-ES" dirty="0"/>
              <a:t>Alcanzar a su </a:t>
            </a:r>
            <a:r>
              <a:rPr lang="es-ES" u="sng" dirty="0"/>
              <a:t>país</a:t>
            </a:r>
            <a:r>
              <a:rPr lang="es-ES" dirty="0"/>
              <a:t> para Cristo capacitando a otros pastores cómo a enseñar estos talleres</a:t>
            </a:r>
            <a:endParaRPr lang="en-US"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4</a:t>
            </a:r>
          </a:p>
        </p:txBody>
      </p:sp>
    </p:spTree>
    <p:extLst>
      <p:ext uri="{BB962C8B-B14F-4D97-AF65-F5344CB8AC3E}">
        <p14:creationId xmlns:p14="http://schemas.microsoft.com/office/powerpoint/2010/main" val="14641368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3578773"/>
            <a:ext cx="9144000" cy="2397125"/>
          </a:xfrm>
        </p:spPr>
        <p:txBody>
          <a:bodyPr/>
          <a:lstStyle/>
          <a:p>
            <a:r>
              <a:rPr lang="en-US" altLang="en-US" sz="6000" dirty="0"/>
              <a:t>¡</a:t>
            </a:r>
            <a:r>
              <a:rPr lang="en-US" altLang="en-US" sz="6000" dirty="0" err="1"/>
              <a:t>Felicidades</a:t>
            </a:r>
            <a:r>
              <a:rPr lang="en-US" altLang="en-US" sz="6000" dirty="0"/>
              <a:t>!!</a:t>
            </a:r>
            <a:br>
              <a:rPr lang="en-US" altLang="en-US" sz="6000" dirty="0"/>
            </a:br>
            <a:br>
              <a:rPr lang="en-US" altLang="en-US" sz="1100" dirty="0"/>
            </a:br>
            <a:r>
              <a:rPr lang="es-ES" altLang="en-US" dirty="0"/>
              <a:t>Has Terminado el Taller 4</a:t>
            </a:r>
            <a:br>
              <a:rPr lang="en-US" altLang="en-US" dirty="0"/>
            </a:br>
            <a:br>
              <a:rPr lang="en-US" altLang="en-US" sz="1400" dirty="0"/>
            </a:br>
            <a:r>
              <a:rPr lang="en-US" altLang="en-US" sz="4400" dirty="0">
                <a:solidFill>
                  <a:srgbClr val="FFFF00"/>
                </a:solidFill>
              </a:rPr>
              <a:t>¡</a:t>
            </a:r>
            <a:r>
              <a:rPr lang="en-US" altLang="en-US" sz="4400" dirty="0" err="1">
                <a:solidFill>
                  <a:srgbClr val="FFFF00"/>
                </a:solidFill>
              </a:rPr>
              <a:t>Terminar</a:t>
            </a:r>
            <a:r>
              <a:rPr lang="en-US" altLang="en-US" sz="4400" dirty="0">
                <a:solidFill>
                  <a:srgbClr val="FFFF00"/>
                </a:solidFill>
              </a:rPr>
              <a:t> la Gran </a:t>
            </a:r>
            <a:r>
              <a:rPr lang="en-US" altLang="en-US" sz="4400" dirty="0" err="1">
                <a:solidFill>
                  <a:srgbClr val="FFFF00"/>
                </a:solidFill>
              </a:rPr>
              <a:t>Comisión</a:t>
            </a:r>
            <a:r>
              <a:rPr lang="en-US" altLang="en-US" sz="4400" dirty="0">
                <a:solidFill>
                  <a:srgbClr val="FFFF00"/>
                </a:solidFill>
              </a:rPr>
              <a:t>!</a:t>
            </a:r>
            <a:endParaRPr lang="en-US" altLang="en-US" dirty="0">
              <a:solidFill>
                <a:srgbClr val="FFFF00"/>
              </a:solidFill>
            </a:endParaRPr>
          </a:p>
        </p:txBody>
      </p:sp>
      <p:pic>
        <p:nvPicPr>
          <p:cNvPr id="3" name="Picture 2">
            <a:extLst>
              <a:ext uri="{FF2B5EF4-FFF2-40B4-BE49-F238E27FC236}">
                <a16:creationId xmlns:a16="http://schemas.microsoft.com/office/drawing/2014/main" id="{EBFB5983-9669-4DBF-9EA5-00DDBBD8C92C}"/>
              </a:ext>
            </a:extLst>
          </p:cNvPr>
          <p:cNvPicPr>
            <a:picLocks noChangeAspect="1"/>
          </p:cNvPicPr>
          <p:nvPr/>
        </p:nvPicPr>
        <p:blipFill>
          <a:blip r:embed="rId3"/>
          <a:stretch>
            <a:fillRect/>
          </a:stretch>
        </p:blipFill>
        <p:spPr>
          <a:xfrm>
            <a:off x="1733787" y="211668"/>
            <a:ext cx="5676423" cy="2917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460D19-1CE0-4216-974D-CE9B768302D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4</a:t>
            </a:r>
          </a:p>
        </p:txBody>
      </p:sp>
      <p:sp>
        <p:nvSpPr>
          <p:cNvPr id="3" name="TextBox 2">
            <a:extLst>
              <a:ext uri="{FF2B5EF4-FFF2-40B4-BE49-F238E27FC236}">
                <a16:creationId xmlns:a16="http://schemas.microsoft.com/office/drawing/2014/main" id="{C32BE5E5-8E92-4A16-AED4-6DCEAE87947B}"/>
              </a:ext>
            </a:extLst>
          </p:cNvPr>
          <p:cNvSpPr txBox="1"/>
          <p:nvPr/>
        </p:nvSpPr>
        <p:spPr>
          <a:xfrm>
            <a:off x="0" y="173420"/>
            <a:ext cx="914400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 charset="0"/>
                <a:ea typeface="+mn-ea"/>
                <a:cs typeface="Arial" charset="0"/>
              </a:rPr>
              <a:t>Implementación</a:t>
            </a:r>
            <a:r>
              <a:rPr kumimoji="0" lang="en-US" sz="3200" b="1" i="0" u="none" strike="noStrike" kern="1200" cap="none" spc="0" normalizeH="0" baseline="0" noProof="0" dirty="0">
                <a:ln>
                  <a:noFill/>
                </a:ln>
                <a:solidFill>
                  <a:srgbClr val="FFFFFF"/>
                </a:solidFill>
                <a:effectLst/>
                <a:uLnTx/>
                <a:uFillTx/>
                <a:latin typeface="Arial" charset="0"/>
                <a:ea typeface="+mn-ea"/>
                <a:cs typeface="Arial" charset="0"/>
              </a:rPr>
              <a:t> de </a:t>
            </a:r>
            <a:r>
              <a:rPr lang="en-US" sz="3200" b="1" dirty="0">
                <a:solidFill>
                  <a:srgbClr val="FFFFFF"/>
                </a:solidFill>
                <a:latin typeface="Arial" charset="0"/>
                <a:cs typeface="Arial" charset="0"/>
              </a:rPr>
              <a:t>T</a:t>
            </a:r>
            <a:r>
              <a:rPr kumimoji="0" lang="en-US" sz="3200" b="1" i="0" u="none" strike="noStrike" kern="1200" cap="none" spc="0" normalizeH="0" baseline="0" noProof="0" dirty="0" err="1">
                <a:ln>
                  <a:noFill/>
                </a:ln>
                <a:solidFill>
                  <a:srgbClr val="FFFFFF"/>
                </a:solidFill>
                <a:effectLst/>
                <a:uLnTx/>
                <a:uFillTx/>
                <a:latin typeface="Arial" charset="0"/>
                <a:ea typeface="+mn-ea"/>
                <a:cs typeface="Arial" charset="0"/>
              </a:rPr>
              <a:t>alleres</a:t>
            </a:r>
            <a:r>
              <a:rPr kumimoji="0" lang="en-US" sz="3200" b="1" i="0" u="none" strike="noStrike" kern="1200" cap="none" spc="0" normalizeH="0" baseline="0" noProof="0" dirty="0">
                <a:ln>
                  <a:noFill/>
                </a:ln>
                <a:solidFill>
                  <a:srgbClr val="FFFFFF"/>
                </a:solidFill>
                <a:effectLst/>
                <a:uLnTx/>
                <a:uFillTx/>
                <a:latin typeface="Arial" charset="0"/>
                <a:ea typeface="+mn-ea"/>
                <a:cs typeface="Arial" charset="0"/>
              </a:rPr>
              <a:t> </a:t>
            </a:r>
            <a:r>
              <a:rPr lang="en-US" sz="3200" b="1" dirty="0">
                <a:solidFill>
                  <a:srgbClr val="FFFFFF"/>
                </a:solidFill>
                <a:latin typeface="Arial" charset="0"/>
                <a:cs typeface="Arial" charset="0"/>
              </a:rPr>
              <a:t>A</a:t>
            </a:r>
            <a:r>
              <a:rPr kumimoji="0" lang="en-US" sz="3200" b="1" i="0" u="none" strike="noStrike" kern="1200" cap="none" spc="0" normalizeH="0" baseline="0" noProof="0" dirty="0" err="1">
                <a:ln>
                  <a:noFill/>
                </a:ln>
                <a:solidFill>
                  <a:srgbClr val="FFFFFF"/>
                </a:solidFill>
                <a:effectLst/>
                <a:uLnTx/>
                <a:uFillTx/>
                <a:latin typeface="Arial" charset="0"/>
                <a:ea typeface="+mn-ea"/>
                <a:cs typeface="Arial" charset="0"/>
              </a:rPr>
              <a:t>nteriores</a:t>
            </a:r>
            <a:endParaRPr kumimoji="0" lang="en-US" sz="3200" b="1"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 name="TextBox 4">
            <a:extLst>
              <a:ext uri="{FF2B5EF4-FFF2-40B4-BE49-F238E27FC236}">
                <a16:creationId xmlns:a16="http://schemas.microsoft.com/office/drawing/2014/main" id="{3162DBE5-E227-4803-997F-C388CB53A914}"/>
              </a:ext>
            </a:extLst>
          </p:cNvPr>
          <p:cNvSpPr txBox="1"/>
          <p:nvPr/>
        </p:nvSpPr>
        <p:spPr>
          <a:xfrm>
            <a:off x="716280" y="1554920"/>
            <a:ext cx="8427720" cy="4001095"/>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ts val="1200"/>
              </a:spcAft>
              <a:buClrTx/>
              <a:buSzTx/>
              <a:tabLst/>
              <a:defRP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Usted está:</a:t>
            </a:r>
          </a:p>
          <a:p>
            <a:pPr marL="396875" marR="0" lvl="0" indent="-396875" algn="l" defTabSz="914400" rtl="0" eaLnBrk="1" fontAlgn="base" latinLnBrk="0" hangingPunct="1">
              <a:lnSpc>
                <a:spcPct val="100000"/>
              </a:lnSpc>
              <a:spcBef>
                <a:spcPct val="0"/>
              </a:spcBef>
              <a:spcAft>
                <a:spcPts val="1200"/>
              </a:spcAft>
              <a:buClrTx/>
              <a:buSzTx/>
              <a:tabLst/>
              <a:defRPr/>
            </a:pPr>
            <a:r>
              <a:rPr lang="es-ES" sz="3200" dirty="0">
                <a:solidFill>
                  <a:srgbClr val="FFFFFF"/>
                </a:solidFill>
                <a:latin typeface="Arial" charset="0"/>
                <a:cs typeface="Arial" charset="0"/>
              </a:rPr>
              <a:t>1. </a:t>
            </a: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Haciendo discípulos multiplicadores por media del aprendizaje</a:t>
            </a:r>
          </a:p>
          <a:p>
            <a:pPr marL="396875" marR="0" lvl="0" indent="-396875" algn="l" defTabSz="914400" rtl="0" eaLnBrk="1" fontAlgn="base" latinLnBrk="0" hangingPunct="1">
              <a:lnSpc>
                <a:spcPct val="100000"/>
              </a:lnSpc>
              <a:spcBef>
                <a:spcPct val="0"/>
              </a:spcBef>
              <a:spcAft>
                <a:spcPts val="1200"/>
              </a:spcAft>
              <a:buClrTx/>
              <a:buSzTx/>
              <a:tabLst/>
              <a:defRP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2. Implementando metas para la vida personal y ministerial</a:t>
            </a:r>
          </a:p>
          <a:p>
            <a:pPr marL="396875" marR="0" lvl="0" indent="-396875" algn="l" defTabSz="914400" rtl="0" eaLnBrk="1" fontAlgn="base" latinLnBrk="0" hangingPunct="1">
              <a:lnSpc>
                <a:spcPct val="100000"/>
              </a:lnSpc>
              <a:spcBef>
                <a:spcPct val="0"/>
              </a:spcBef>
              <a:spcAft>
                <a:spcPts val="1200"/>
              </a:spcAft>
              <a:buClrTx/>
              <a:buSzTx/>
              <a:tabLst/>
              <a:defRPr/>
            </a:pPr>
            <a:r>
              <a:rPr lang="es-ES" sz="3200" dirty="0">
                <a:solidFill>
                  <a:srgbClr val="FFFFFF"/>
                </a:solidFill>
                <a:latin typeface="Arial" charset="0"/>
                <a:cs typeface="Arial" charset="0"/>
              </a:rPr>
              <a:t>3. E</a:t>
            </a:r>
            <a:r>
              <a:rPr kumimoji="0" lang="es-ES" sz="3200" b="0" i="0" u="none" strike="noStrike" kern="1200" cap="none" spc="0" normalizeH="0" baseline="0" noProof="0" dirty="0" err="1">
                <a:ln>
                  <a:noFill/>
                </a:ln>
                <a:solidFill>
                  <a:srgbClr val="FFFFFF"/>
                </a:solidFill>
                <a:effectLst/>
                <a:uLnTx/>
                <a:uFillTx/>
                <a:latin typeface="Arial" charset="0"/>
                <a:ea typeface="+mn-ea"/>
                <a:cs typeface="Arial" charset="0"/>
              </a:rPr>
              <a:t>ntrenando</a:t>
            </a: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 las personas sobre a hacer un estudio bíblico personal</a:t>
            </a:r>
            <a:endParaRPr kumimoji="0" lang="en-US" sz="32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088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736F2D-4284-405A-9457-FAFC467344D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5</a:t>
            </a:r>
          </a:p>
        </p:txBody>
      </p:sp>
      <p:sp>
        <p:nvSpPr>
          <p:cNvPr id="3" name="TextBox 2">
            <a:extLst>
              <a:ext uri="{FF2B5EF4-FFF2-40B4-BE49-F238E27FC236}">
                <a16:creationId xmlns:a16="http://schemas.microsoft.com/office/drawing/2014/main" id="{C820D19C-5166-4D78-B865-89F8158E261A}"/>
              </a:ext>
            </a:extLst>
          </p:cNvPr>
          <p:cNvSpPr txBox="1"/>
          <p:nvPr/>
        </p:nvSpPr>
        <p:spPr>
          <a:xfrm>
            <a:off x="0" y="0"/>
            <a:ext cx="9144000"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charset="0"/>
                <a:ea typeface="+mn-ea"/>
                <a:cs typeface="Arial" charset="0"/>
              </a:rPr>
              <a:t>Elementos de una Iglesia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charset="0"/>
                <a:ea typeface="+mn-ea"/>
                <a:cs typeface="Arial" charset="0"/>
              </a:rPr>
              <a:t>que Hace Discípulos Multiplicadores</a:t>
            </a:r>
            <a:endParaRPr kumimoji="0" lang="en-US" sz="3200" b="1"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4" name="TextBox 3">
            <a:extLst>
              <a:ext uri="{FF2B5EF4-FFF2-40B4-BE49-F238E27FC236}">
                <a16:creationId xmlns:a16="http://schemas.microsoft.com/office/drawing/2014/main" id="{A379D8D6-C45C-43A7-909D-82359CADA306}"/>
              </a:ext>
            </a:extLst>
          </p:cNvPr>
          <p:cNvSpPr txBox="1"/>
          <p:nvPr/>
        </p:nvSpPr>
        <p:spPr>
          <a:xfrm>
            <a:off x="279862" y="3798550"/>
            <a:ext cx="8584276" cy="2477601"/>
          </a:xfrm>
          <a:prstGeom prst="rect">
            <a:avLst/>
          </a:prstGeom>
          <a:solidFill>
            <a:srgbClr val="259342"/>
          </a:solidFill>
          <a:ln w="19050">
            <a:solidFill>
              <a:schemeClr val="bg1"/>
            </a:solidFill>
          </a:ln>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s-ES" sz="2800" b="1" i="0" u="sng" strike="noStrike" kern="1200" cap="none" spc="0" normalizeH="0" baseline="0" noProof="0" dirty="0">
                <a:ln>
                  <a:noFill/>
                </a:ln>
                <a:solidFill>
                  <a:srgbClr val="FFFFFF"/>
                </a:solidFill>
                <a:effectLst/>
                <a:uLnTx/>
                <a:uFillTx/>
                <a:latin typeface="Arial" charset="0"/>
                <a:ea typeface="+mn-ea"/>
                <a:cs typeface="Arial" charset="0"/>
              </a:rPr>
              <a:t>La estrategia de Jesús</a:t>
            </a:r>
          </a:p>
          <a:p>
            <a:pPr marL="228600" marR="0" lvl="0" indent="-2286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De cerca, personal y con el tiempo</a:t>
            </a:r>
          </a:p>
          <a:p>
            <a:pPr marL="234950" lvl="0" indent="-234950" fontAlgn="base">
              <a:spcBef>
                <a:spcPct val="0"/>
              </a:spcBef>
              <a:spcAft>
                <a:spcPts val="600"/>
              </a:spcAft>
              <a:buFont typeface="Arial" panose="020B0604020202020204" pitchFamily="34" charset="0"/>
              <a:buChar char="•"/>
              <a:defRPr/>
            </a:pPr>
            <a:r>
              <a:rPr lang="es-ES" sz="2800" dirty="0">
                <a:solidFill>
                  <a:srgbClr val="FFFFFF"/>
                </a:solidFill>
                <a:latin typeface="Arial" charset="0"/>
                <a:cs typeface="Arial" charset="0"/>
              </a:rPr>
              <a:t>Incluye un proceso y los ingredientes necesarios para que la gente crezca y llegue a ser como Jesús</a:t>
            </a:r>
          </a:p>
          <a:p>
            <a:pPr marL="228600" marR="0" lvl="0" indent="-2286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Hace discípulos multiplicadores</a:t>
            </a:r>
          </a:p>
        </p:txBody>
      </p:sp>
      <p:sp>
        <p:nvSpPr>
          <p:cNvPr id="5" name="Rectangle 4">
            <a:extLst>
              <a:ext uri="{FF2B5EF4-FFF2-40B4-BE49-F238E27FC236}">
                <a16:creationId xmlns:a16="http://schemas.microsoft.com/office/drawing/2014/main" id="{AF911A48-87CE-4804-AE57-714DBB1E3665}"/>
              </a:ext>
            </a:extLst>
          </p:cNvPr>
          <p:cNvSpPr/>
          <p:nvPr/>
        </p:nvSpPr>
        <p:spPr>
          <a:xfrm>
            <a:off x="365760" y="1447529"/>
            <a:ext cx="8412480" cy="1538883"/>
          </a:xfrm>
          <a:prstGeom prst="rect">
            <a:avLst/>
          </a:prstGeom>
          <a:solidFill>
            <a:srgbClr val="C00000"/>
          </a:solidFill>
          <a:ln w="19050">
            <a:solidFill>
              <a:schemeClr val="bg1"/>
            </a:solidFill>
          </a:ln>
        </p:spPr>
        <p:txBody>
          <a:bodyPr wrap="square" anchor="ctr" anchorCtr="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s-ES" sz="2800" b="1" i="0" u="sng" strike="noStrike" kern="1200" cap="none" spc="0" normalizeH="0" baseline="0" noProof="0" dirty="0">
                <a:ln>
                  <a:noFill/>
                </a:ln>
                <a:solidFill>
                  <a:srgbClr val="FFFFFF"/>
                </a:solidFill>
                <a:effectLst/>
                <a:uLnTx/>
                <a:uFillTx/>
                <a:latin typeface="Arial" charset="0"/>
                <a:ea typeface="+mn-ea"/>
                <a:cs typeface="Arial" charset="0"/>
              </a:rPr>
              <a:t>Estrategia normal de la iglesia</a:t>
            </a:r>
          </a:p>
          <a:p>
            <a:pPr marL="228600" marR="0" lvl="0" indent="-2286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Principalmente eventos y programas a corto plazo</a:t>
            </a:r>
          </a:p>
          <a:p>
            <a:pPr marL="228600" marR="0" lvl="0" indent="-2286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No hace discípulos multiplicadores</a:t>
            </a:r>
          </a:p>
        </p:txBody>
      </p:sp>
      <p:sp>
        <p:nvSpPr>
          <p:cNvPr id="6" name="TextBox 5">
            <a:extLst>
              <a:ext uri="{FF2B5EF4-FFF2-40B4-BE49-F238E27FC236}">
                <a16:creationId xmlns:a16="http://schemas.microsoft.com/office/drawing/2014/main" id="{A1609937-DDAE-4C6F-AC8C-0905DA9B0693}"/>
              </a:ext>
            </a:extLst>
          </p:cNvPr>
          <p:cNvSpPr txBox="1"/>
          <p:nvPr/>
        </p:nvSpPr>
        <p:spPr>
          <a:xfrm>
            <a:off x="3894083" y="3021598"/>
            <a:ext cx="1355834"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mn-ea"/>
                <a:cs typeface="Arial" charset="0"/>
              </a:rPr>
              <a:t>vs</a:t>
            </a:r>
          </a:p>
        </p:txBody>
      </p:sp>
    </p:spTree>
    <p:extLst>
      <p:ext uri="{BB962C8B-B14F-4D97-AF65-F5344CB8AC3E}">
        <p14:creationId xmlns:p14="http://schemas.microsoft.com/office/powerpoint/2010/main" val="256779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500"/>
                            </p:stCondLst>
                            <p:childTnLst>
                              <p:par>
                                <p:cTn id="14" presetID="53" presetClass="entr" presetSubtype="16" fill="hold" grpId="0" nodeType="afterEffect">
                                  <p:stCondLst>
                                    <p:cond delay="5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736F2D-4284-405A-9457-FAFC467344D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5</a:t>
            </a:r>
          </a:p>
        </p:txBody>
      </p:sp>
      <p:sp>
        <p:nvSpPr>
          <p:cNvPr id="3" name="TextBox 2">
            <a:extLst>
              <a:ext uri="{FF2B5EF4-FFF2-40B4-BE49-F238E27FC236}">
                <a16:creationId xmlns:a16="http://schemas.microsoft.com/office/drawing/2014/main" id="{C820D19C-5166-4D78-B865-89F8158E261A}"/>
              </a:ext>
            </a:extLst>
          </p:cNvPr>
          <p:cNvSpPr txBox="1"/>
          <p:nvPr/>
        </p:nvSpPr>
        <p:spPr>
          <a:xfrm>
            <a:off x="0" y="268014"/>
            <a:ext cx="9144000" cy="1077218"/>
          </a:xfrm>
          <a:prstGeom prst="rect">
            <a:avLst/>
          </a:prstGeom>
          <a:noFill/>
        </p:spPr>
        <p:txBody>
          <a:bodyPr wrap="square" rtlCol="0">
            <a:spAutoFit/>
          </a:bodyPr>
          <a:lstStyle/>
          <a:p>
            <a:pPr marR="0" lvl="0" algn="ctr" defTabSz="914400" rtl="0" eaLnBrk="1" fontAlgn="base" latinLnBrk="0" hangingPunct="1">
              <a:lnSpc>
                <a:spcPct val="100000"/>
              </a:lnSpc>
              <a:spcBef>
                <a:spcPct val="0"/>
              </a:spcBef>
              <a:spcAft>
                <a:spcPct val="0"/>
              </a:spcAft>
              <a:buClrTx/>
              <a:buSzTx/>
              <a:tabLst/>
              <a:defRPr/>
            </a:pPr>
            <a:r>
              <a:rPr kumimoji="0" lang="es-ES" sz="3200" b="1" i="0" strike="noStrike" kern="1200" cap="none" spc="0" normalizeH="0" baseline="0" noProof="0" dirty="0">
                <a:ln>
                  <a:noFill/>
                </a:ln>
                <a:solidFill>
                  <a:srgbClr val="FFFFFF"/>
                </a:solidFill>
                <a:effectLst/>
                <a:uLnTx/>
                <a:uFillTx/>
                <a:latin typeface="Arial" charset="0"/>
                <a:ea typeface="+mn-ea"/>
                <a:cs typeface="Arial" charset="0"/>
              </a:rPr>
              <a:t>1. Entrenar a Líderes de Discipulado </a:t>
            </a:r>
          </a:p>
          <a:p>
            <a:pPr marR="0" lvl="0" algn="ctr" defTabSz="914400" rtl="0" eaLnBrk="1" fontAlgn="base" latinLnBrk="0" hangingPunct="1">
              <a:lnSpc>
                <a:spcPct val="100000"/>
              </a:lnSpc>
              <a:spcBef>
                <a:spcPct val="0"/>
              </a:spcBef>
              <a:spcAft>
                <a:spcPct val="0"/>
              </a:spcAft>
              <a:buClrTx/>
              <a:buSzTx/>
              <a:tabLst/>
              <a:defRPr/>
            </a:pPr>
            <a:r>
              <a:rPr kumimoji="0" lang="es-ES" sz="3200" b="1" i="0" strike="noStrike" kern="1200" cap="none" spc="0" normalizeH="0" baseline="0" noProof="0" dirty="0">
                <a:ln>
                  <a:noFill/>
                </a:ln>
                <a:solidFill>
                  <a:srgbClr val="FFFFFF"/>
                </a:solidFill>
                <a:effectLst/>
                <a:uLnTx/>
                <a:uFillTx/>
                <a:latin typeface="Arial" charset="0"/>
                <a:ea typeface="+mn-ea"/>
                <a:cs typeface="Arial" charset="0"/>
              </a:rPr>
              <a:t>de Fundamentos</a:t>
            </a:r>
            <a:endParaRPr kumimoji="0" lang="en-US" sz="3200" b="1" i="0"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4" name="TextBox 3">
            <a:extLst>
              <a:ext uri="{FF2B5EF4-FFF2-40B4-BE49-F238E27FC236}">
                <a16:creationId xmlns:a16="http://schemas.microsoft.com/office/drawing/2014/main" id="{A379D8D6-C45C-43A7-909D-82359CADA306}"/>
              </a:ext>
            </a:extLst>
          </p:cNvPr>
          <p:cNvSpPr txBox="1"/>
          <p:nvPr/>
        </p:nvSpPr>
        <p:spPr>
          <a:xfrm>
            <a:off x="127592" y="1602249"/>
            <a:ext cx="9016410" cy="3570208"/>
          </a:xfrm>
          <a:prstGeom prst="rect">
            <a:avLst/>
          </a:prstGeom>
          <a:noFill/>
        </p:spPr>
        <p:txBody>
          <a:bodyPr wrap="square" rtlCol="0">
            <a:spAutoFit/>
          </a:bodyPr>
          <a:lstStyle/>
          <a:p>
            <a:pPr marL="233363" marR="0" lvl="0" indent="-233363" algn="l" defTabSz="914400" rtl="0" eaLnBrk="1" fontAlgn="base" latinLnBrk="0" hangingPunct="1">
              <a:lnSpc>
                <a:spcPct val="100000"/>
              </a:lnSpc>
              <a:spcBef>
                <a:spcPct val="0"/>
              </a:spcBef>
              <a:spcAft>
                <a:spcPts val="18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Esta es el área con la que la mayoría de las iglesias luchan</a:t>
            </a:r>
          </a:p>
          <a:p>
            <a:pPr marL="233363" marR="0" lvl="0" indent="-233363" algn="l" defTabSz="914400" rtl="0" eaLnBrk="1" fontAlgn="base" latinLnBrk="0" hangingPunct="1">
              <a:lnSpc>
                <a:spcPct val="100000"/>
              </a:lnSpc>
              <a:spcBef>
                <a:spcPct val="0"/>
              </a:spcBef>
              <a:spcAft>
                <a:spcPts val="18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Los líderes que no han sido entrenados para hacer discípulos multiplicadores </a:t>
            </a:r>
            <a:r>
              <a:rPr kumimoji="0" lang="es-ES" sz="2800" b="0" i="0" u="sng" strike="noStrike" kern="1200" cap="none" spc="0" normalizeH="0" baseline="0" noProof="0" dirty="0">
                <a:ln>
                  <a:noFill/>
                </a:ln>
                <a:solidFill>
                  <a:srgbClr val="FFFFFF"/>
                </a:solidFill>
                <a:effectLst/>
                <a:uLnTx/>
                <a:uFillTx/>
                <a:latin typeface="Arial" charset="0"/>
                <a:ea typeface="+mn-ea"/>
                <a:cs typeface="Arial" charset="0"/>
              </a:rPr>
              <a:t>no pueden </a:t>
            </a: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hacer discípulos multiplicadores</a:t>
            </a:r>
          </a:p>
          <a:p>
            <a:pPr marL="233363" marR="0" lvl="0" indent="-233363" algn="l" defTabSz="914400" rtl="0" eaLnBrk="1" fontAlgn="base" latinLnBrk="0" hangingPunct="1">
              <a:lnSpc>
                <a:spcPct val="100000"/>
              </a:lnSpc>
              <a:spcBef>
                <a:spcPct val="0"/>
              </a:spcBef>
              <a:spcAft>
                <a:spcPts val="18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Este es el elemento </a:t>
            </a:r>
            <a:r>
              <a:rPr kumimoji="0" lang="es-ES" sz="2800" b="0" i="0" u="sng" strike="noStrike" kern="1200" cap="none" spc="0" normalizeH="0" baseline="0" noProof="0" dirty="0">
                <a:ln>
                  <a:noFill/>
                </a:ln>
                <a:solidFill>
                  <a:srgbClr val="FFFFFF"/>
                </a:solidFill>
                <a:effectLst/>
                <a:uLnTx/>
                <a:uFillTx/>
                <a:latin typeface="Arial" charset="0"/>
                <a:ea typeface="+mn-ea"/>
                <a:cs typeface="Arial" charset="0"/>
              </a:rPr>
              <a:t>más crítico </a:t>
            </a: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para hacer discípulos multiplicadores</a:t>
            </a: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756910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3FC5B9-B65E-44F3-93AB-B2A7AEBF20CE}"/>
              </a:ext>
            </a:extLst>
          </p:cNvPr>
          <p:cNvGrpSpPr/>
          <p:nvPr/>
        </p:nvGrpSpPr>
        <p:grpSpPr>
          <a:xfrm>
            <a:off x="-16159" y="2672"/>
            <a:ext cx="9144001" cy="6855328"/>
            <a:chOff x="-16159" y="2672"/>
            <a:chExt cx="9144001" cy="6855328"/>
          </a:xfrm>
        </p:grpSpPr>
        <p:sp>
          <p:nvSpPr>
            <p:cNvPr id="6" name="Rectangle 5"/>
            <p:cNvSpPr/>
            <p:nvPr/>
          </p:nvSpPr>
          <p:spPr>
            <a:xfrm>
              <a:off x="0" y="2672"/>
              <a:ext cx="9127841" cy="6855328"/>
            </a:xfrm>
            <a:prstGeom prst="rect">
              <a:avLst/>
            </a:prstGeom>
            <a:solidFill>
              <a:srgbClr val="DCEFF0"/>
            </a:solidFill>
            <a:ln w="9525" cap="flat" cmpd="sng" algn="ctr">
              <a:solidFill>
                <a:sysClr val="windowText" lastClr="000000"/>
              </a:solidFill>
              <a:prstDash val="solid"/>
            </a:ln>
            <a:effectLst/>
          </p:spPr>
          <p:txBody>
            <a:bodyPr rot="0" spcFirstLastPara="0" vert="horz" wrap="square" lIns="96378" tIns="48189" rIns="96378" bIns="48189"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Times New Roman"/>
                  <a:cs typeface="Arial"/>
                </a:rPr>
                <a:t> </a:t>
              </a:r>
              <a:endParaRPr kumimoji="0" lang="en-US" sz="1800" b="1" i="0" u="none" strike="noStrike" kern="1200" cap="none" spc="0" normalizeH="0" baseline="0" noProof="0">
                <a:ln>
                  <a:noFill/>
                </a:ln>
                <a:solidFill>
                  <a:srgbClr val="000000"/>
                </a:solidFill>
                <a:effectLst/>
                <a:uLnTx/>
                <a:uFillTx/>
                <a:latin typeface="Arial"/>
                <a:ea typeface="Calibri"/>
                <a:cs typeface="Arial"/>
              </a:endParaRPr>
            </a:p>
          </p:txBody>
        </p:sp>
        <p:sp>
          <p:nvSpPr>
            <p:cNvPr id="7" name="Text Box 2733"/>
            <p:cNvSpPr txBox="1">
              <a:spLocks noChangeArrowheads="1"/>
            </p:cNvSpPr>
            <p:nvPr/>
          </p:nvSpPr>
          <p:spPr bwMode="auto">
            <a:xfrm>
              <a:off x="37246" y="139164"/>
              <a:ext cx="9090596" cy="114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6378" tIns="48189" rIns="96378" bIns="48189" anchor="t" anchorCtr="0" upright="1">
              <a:noAutofit/>
            </a:bodyPr>
            <a:lstStyle/>
            <a:p>
              <a:pPr marR="0" lvl="0" algn="ctr" defTabSz="914400" rtl="0" eaLnBrk="1" fontAlgn="base" latinLnBrk="0" hangingPunct="1">
                <a:lnSpc>
                  <a:spcPct val="115000"/>
                </a:lnSpc>
                <a:spcBef>
                  <a:spcPct val="0"/>
                </a:spcBef>
                <a:spcAft>
                  <a:spcPct val="0"/>
                </a:spcAft>
                <a:buClrTx/>
                <a:buSzTx/>
                <a:tabLst/>
                <a:defRPr/>
              </a:pPr>
              <a:r>
                <a:rPr kumimoji="0" lang="es-ES" sz="3200" b="1" i="0" strike="noStrike" kern="1200" cap="none" spc="0" normalizeH="0" baseline="0" noProof="0" dirty="0">
                  <a:ln>
                    <a:noFill/>
                  </a:ln>
                  <a:solidFill>
                    <a:srgbClr val="000000"/>
                  </a:solidFill>
                  <a:effectLst/>
                  <a:uLnTx/>
                  <a:uFillTx/>
                  <a:latin typeface="Arial"/>
                  <a:ea typeface="SimSun"/>
                  <a:cs typeface="Arial"/>
                </a:rPr>
                <a:t>1. Entrenar Líderes de Discipulado </a:t>
              </a:r>
            </a:p>
            <a:p>
              <a:pPr marR="0" lvl="0" algn="ctr" defTabSz="914400" rtl="0" eaLnBrk="1" fontAlgn="base" latinLnBrk="0" hangingPunct="1">
                <a:lnSpc>
                  <a:spcPct val="115000"/>
                </a:lnSpc>
                <a:spcBef>
                  <a:spcPct val="0"/>
                </a:spcBef>
                <a:spcAft>
                  <a:spcPct val="0"/>
                </a:spcAft>
                <a:buClrTx/>
                <a:buSzTx/>
                <a:tabLst/>
                <a:defRPr/>
              </a:pPr>
              <a:r>
                <a:rPr kumimoji="0" lang="es-ES" sz="3200" b="1" i="0" strike="noStrike" kern="1200" cap="none" spc="0" normalizeH="0" baseline="0" noProof="0" dirty="0">
                  <a:ln>
                    <a:noFill/>
                  </a:ln>
                  <a:solidFill>
                    <a:srgbClr val="000000"/>
                  </a:solidFill>
                  <a:effectLst/>
                  <a:uLnTx/>
                  <a:uFillTx/>
                  <a:latin typeface="Arial"/>
                  <a:ea typeface="SimSun"/>
                  <a:cs typeface="Arial"/>
                </a:rPr>
                <a:t>de Fundamentos</a:t>
              </a:r>
            </a:p>
          </p:txBody>
        </p:sp>
        <p:cxnSp>
          <p:nvCxnSpPr>
            <p:cNvPr id="8" name="Straight Connector 7"/>
            <p:cNvCxnSpPr>
              <a:cxnSpLocks/>
            </p:cNvCxnSpPr>
            <p:nvPr/>
          </p:nvCxnSpPr>
          <p:spPr bwMode="auto">
            <a:xfrm>
              <a:off x="671689" y="6361033"/>
              <a:ext cx="4076052" cy="4774"/>
            </a:xfrm>
            <a:prstGeom prst="line">
              <a:avLst/>
            </a:prstGeom>
            <a:noFill/>
            <a:ln w="3810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p:cNvCxnSpPr>
            <p:nvPr/>
          </p:nvCxnSpPr>
          <p:spPr bwMode="auto">
            <a:xfrm>
              <a:off x="665957" y="1778035"/>
              <a:ext cx="5729" cy="4570642"/>
            </a:xfrm>
            <a:prstGeom prst="line">
              <a:avLst/>
            </a:prstGeom>
            <a:noFill/>
            <a:ln w="3810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13" name="Straight Connector 12"/>
            <p:cNvCxnSpPr>
              <a:cxnSpLocks/>
            </p:cNvCxnSpPr>
            <p:nvPr/>
          </p:nvCxnSpPr>
          <p:spPr>
            <a:xfrm flipH="1" flipV="1">
              <a:off x="4045704" y="1927446"/>
              <a:ext cx="19948" cy="4439842"/>
            </a:xfrm>
            <a:prstGeom prst="line">
              <a:avLst/>
            </a:prstGeom>
            <a:noFill/>
            <a:ln w="19050" cap="flat" cmpd="sng" algn="ctr">
              <a:solidFill>
                <a:sysClr val="windowText" lastClr="000000"/>
              </a:solidFill>
              <a:prstDash val="solid"/>
              <a:headEnd type="none" w="med" len="med"/>
              <a:tailEnd type="none" w="med" len="med"/>
            </a:ln>
            <a:effectLst/>
          </p:spPr>
        </p:cxnSp>
        <p:cxnSp>
          <p:nvCxnSpPr>
            <p:cNvPr id="14" name="Straight Connector 13"/>
            <p:cNvCxnSpPr>
              <a:cxnSpLocks/>
            </p:cNvCxnSpPr>
            <p:nvPr/>
          </p:nvCxnSpPr>
          <p:spPr>
            <a:xfrm flipH="1" flipV="1">
              <a:off x="1767960" y="1968845"/>
              <a:ext cx="1" cy="4385360"/>
            </a:xfrm>
            <a:prstGeom prst="line">
              <a:avLst/>
            </a:prstGeom>
            <a:noFill/>
            <a:ln w="19050" cap="flat" cmpd="sng" algn="ctr">
              <a:solidFill>
                <a:sysClr val="windowText" lastClr="000000"/>
              </a:solidFill>
              <a:prstDash val="solid"/>
              <a:headEnd type="none" w="med" len="med"/>
              <a:tailEnd type="none" w="med" len="med"/>
            </a:ln>
            <a:effectLst/>
          </p:spPr>
        </p:cxnSp>
        <p:cxnSp>
          <p:nvCxnSpPr>
            <p:cNvPr id="15" name="Straight Connector 14"/>
            <p:cNvCxnSpPr>
              <a:cxnSpLocks/>
            </p:cNvCxnSpPr>
            <p:nvPr/>
          </p:nvCxnSpPr>
          <p:spPr bwMode="auto">
            <a:xfrm>
              <a:off x="2928866" y="1794638"/>
              <a:ext cx="16681" cy="4545046"/>
            </a:xfrm>
            <a:prstGeom prst="line">
              <a:avLst/>
            </a:prstGeom>
            <a:noFill/>
            <a:ln w="19050">
              <a:solidFill>
                <a:sysClr val="windowText" lastClr="000000"/>
              </a:solidFill>
              <a:prstDash val="dash"/>
              <a:round/>
              <a:headEnd/>
              <a:tailEnd/>
            </a:ln>
            <a:extLst>
              <a:ext uri="{909E8E84-426E-40DD-AFC4-6F175D3DCCD1}">
                <a14:hiddenFill xmlns:a14="http://schemas.microsoft.com/office/drawing/2010/main">
                  <a:noFill/>
                </a14:hiddenFill>
              </a:ext>
            </a:extLst>
          </p:spPr>
        </p:cxnSp>
        <p:cxnSp>
          <p:nvCxnSpPr>
            <p:cNvPr id="35" name="Straight Connector 34"/>
            <p:cNvCxnSpPr>
              <a:cxnSpLocks/>
            </p:cNvCxnSpPr>
            <p:nvPr/>
          </p:nvCxnSpPr>
          <p:spPr bwMode="auto">
            <a:xfrm>
              <a:off x="690720" y="2118273"/>
              <a:ext cx="2038025" cy="0"/>
            </a:xfrm>
            <a:prstGeom prst="line">
              <a:avLst/>
            </a:prstGeom>
            <a:noFill/>
            <a:ln w="190500">
              <a:solidFill>
                <a:srgbClr val="C00000"/>
              </a:solidFill>
              <a:round/>
              <a:headEnd/>
              <a:tailEnd/>
            </a:ln>
            <a:extLst>
              <a:ext uri="{909E8E84-426E-40DD-AFC4-6F175D3DCCD1}">
                <a14:hiddenFill xmlns:a14="http://schemas.microsoft.com/office/drawing/2010/main">
                  <a:noFill/>
                </a14:hiddenFill>
              </a:ext>
            </a:extLst>
          </p:spPr>
        </p:cxnSp>
        <p:sp>
          <p:nvSpPr>
            <p:cNvPr id="2" name="TextBox 1"/>
            <p:cNvSpPr txBox="1"/>
            <p:nvPr/>
          </p:nvSpPr>
          <p:spPr>
            <a:xfrm>
              <a:off x="-16159" y="2804317"/>
              <a:ext cx="9111682" cy="3354765"/>
            </a:xfrm>
            <a:prstGeom prst="rect">
              <a:avLst/>
            </a:prstGeom>
            <a:solidFill>
              <a:schemeClr val="tx1"/>
            </a:solidFill>
            <a:ln>
              <a:solidFill>
                <a:srgbClr val="C00000"/>
              </a:solidFill>
            </a:ln>
          </p:spPr>
          <p:txBody>
            <a:bodyPr wrap="square" rtlCol="0">
              <a:spAutoFit/>
            </a:bodyPr>
            <a:lstStyle/>
            <a:p>
              <a:pPr marL="284163" marR="0" lvl="0" indent="-284163" algn="l" defTabSz="914400" rtl="0" eaLnBrk="1" fontAlgn="base" latinLnBrk="0" hangingPunct="1">
                <a:lnSpc>
                  <a:spcPct val="100000"/>
                </a:lnSpc>
                <a:spcBef>
                  <a:spcPts val="0"/>
                </a:spcBef>
                <a:spcAft>
                  <a:spcPts val="1200"/>
                </a:spcAft>
                <a:buClrTx/>
                <a:buSzTx/>
                <a:buFont typeface="Symbol" panose="05050102010706020507" pitchFamily="18" charset="2"/>
                <a:buChar char=""/>
                <a:tabLst/>
                <a:defRPr/>
              </a:pPr>
              <a:r>
                <a:rPr kumimoji="0" lang="en-US" sz="3200" b="0" i="0" u="none" strike="noStrike" kern="1200" cap="none" spc="0" normalizeH="0" baseline="0" noProof="0" dirty="0" err="1">
                  <a:ln>
                    <a:noFill/>
                  </a:ln>
                  <a:solidFill>
                    <a:srgbClr val="FFFFFF"/>
                  </a:solidFill>
                  <a:effectLst/>
                  <a:uLnTx/>
                  <a:uFillTx/>
                  <a:latin typeface="Arial" panose="020B0604020202020204" pitchFamily="34" charset="0"/>
                  <a:ea typeface="Times" panose="02020603050405020304" pitchFamily="18" charset="0"/>
                  <a:cs typeface="Arial" panose="020B0604020202020204" pitchFamily="34" charset="0"/>
                </a:rPr>
                <a:t>Repase</a:t>
              </a: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Times" panose="02020603050405020304" pitchFamily="18" charset="0"/>
                  <a:cs typeface="Arial" panose="020B0604020202020204" pitchFamily="34" charset="0"/>
                </a:rPr>
                <a:t> </a:t>
              </a: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Times" panose="02020603050405020304" pitchFamily="18" charset="0"/>
                  <a:cs typeface="Arial" panose="020B0604020202020204" pitchFamily="34" charset="0"/>
                </a:rPr>
                <a:t>la "Guía de Entrenamiento para Líder de Fundamentos”</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Times" panose="02020603050405020304" pitchFamily="18" charset="0"/>
                <a:cs typeface="Arial" panose="020B0604020202020204" pitchFamily="34" charset="0"/>
              </a:endParaRPr>
            </a:p>
            <a:p>
              <a:pPr marL="284163" marR="0" lvl="0" indent="-284163" algn="l" defTabSz="914400" rtl="0" eaLnBrk="1" fontAlgn="base" latinLnBrk="0" hangingPunct="1">
                <a:lnSpc>
                  <a:spcPct val="100000"/>
                </a:lnSpc>
                <a:spcBef>
                  <a:spcPts val="0"/>
                </a:spcBef>
                <a:spcAft>
                  <a:spcPts val="1200"/>
                </a:spcAft>
                <a:buClrTx/>
                <a:buSzTx/>
                <a:buFont typeface="Symbol" panose="05050102010706020507" pitchFamily="18" charset="2"/>
                <a:buChar char=""/>
                <a:tabLst/>
                <a:defRP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Times" panose="02020603050405020304" pitchFamily="18" charset="0"/>
                  <a:cs typeface="Arial" panose="020B0604020202020204" pitchFamily="34" charset="0"/>
                </a:rPr>
                <a:t>Comience un grupo de Fundamentos con líderes potenciales</a:t>
              </a:r>
            </a:p>
            <a:p>
              <a:pPr marL="284163" marR="0" lvl="0" indent="-284163" algn="l" defTabSz="914400" rtl="0" eaLnBrk="1" fontAlgn="base" latinLnBrk="0" hangingPunct="1">
                <a:lnSpc>
                  <a:spcPct val="100000"/>
                </a:lnSpc>
                <a:spcBef>
                  <a:spcPts val="0"/>
                </a:spcBef>
                <a:spcAft>
                  <a:spcPts val="1200"/>
                </a:spcAft>
                <a:buClrTx/>
                <a:buSzTx/>
                <a:buFont typeface="Symbol" panose="05050102010706020507" pitchFamily="18" charset="2"/>
                <a:buChar char=""/>
                <a:tabLst/>
                <a:defRPr/>
              </a:pPr>
              <a:r>
                <a:rPr kumimoji="0" lang="en-US" sz="3200" i="0" strike="noStrike" kern="1200" cap="none" spc="0" normalizeH="0" baseline="0" noProof="0" dirty="0" err="1">
                  <a:ln>
                    <a:noFill/>
                  </a:ln>
                  <a:solidFill>
                    <a:srgbClr val="FFFFFF"/>
                  </a:solidFill>
                  <a:effectLst/>
                  <a:uLnTx/>
                  <a:uFillTx/>
                  <a:latin typeface="Arial" panose="020B0604020202020204" pitchFamily="34" charset="0"/>
                  <a:ea typeface="Times" panose="02020603050405020304" pitchFamily="18" charset="0"/>
                  <a:cs typeface="Arial" panose="020B0604020202020204" pitchFamily="34" charset="0"/>
                </a:rPr>
                <a:t>Entrene</a:t>
              </a:r>
              <a:r>
                <a:rPr kumimoji="0" lang="en-US" sz="3200" i="0" strike="noStrike" kern="1200" cap="none" spc="0" normalizeH="0" baseline="0" noProof="0" dirty="0">
                  <a:ln>
                    <a:noFill/>
                  </a:ln>
                  <a:solidFill>
                    <a:srgbClr val="FFFFFF"/>
                  </a:solidFill>
                  <a:effectLst/>
                  <a:uLnTx/>
                  <a:uFillTx/>
                  <a:latin typeface="Arial" panose="020B0604020202020204" pitchFamily="34" charset="0"/>
                  <a:ea typeface="Times" panose="02020603050405020304" pitchFamily="18" charset="0"/>
                  <a:cs typeface="Arial" panose="020B0604020202020204" pitchFamily="34" charset="0"/>
                </a:rPr>
                <a:t> </a:t>
              </a:r>
              <a:r>
                <a:rPr kumimoji="0" lang="en-US" sz="3200" i="0" strike="noStrike" kern="1200" cap="none" spc="0" normalizeH="0" baseline="0" noProof="0" dirty="0" err="1">
                  <a:ln>
                    <a:noFill/>
                  </a:ln>
                  <a:solidFill>
                    <a:srgbClr val="FFFFFF"/>
                  </a:solidFill>
                  <a:effectLst/>
                  <a:uLnTx/>
                  <a:uFillTx/>
                  <a:latin typeface="Arial" panose="020B0604020202020204" pitchFamily="34" charset="0"/>
                  <a:ea typeface="Times" panose="02020603050405020304" pitchFamily="18" charset="0"/>
                  <a:cs typeface="Arial" panose="020B0604020202020204" pitchFamily="34" charset="0"/>
                </a:rPr>
                <a:t>líderes</a:t>
              </a:r>
              <a:r>
                <a:rPr kumimoji="0" lang="en-US" sz="3200" i="0" strike="noStrike" kern="1200" cap="none" spc="0" normalizeH="0" baseline="0" noProof="0" dirty="0">
                  <a:ln>
                    <a:noFill/>
                  </a:ln>
                  <a:solidFill>
                    <a:srgbClr val="FFFFFF"/>
                  </a:solidFill>
                  <a:effectLst/>
                  <a:uLnTx/>
                  <a:uFillTx/>
                  <a:latin typeface="Arial" panose="020B0604020202020204" pitchFamily="34" charset="0"/>
                  <a:ea typeface="Times" panose="02020603050405020304" pitchFamily="18" charset="0"/>
                  <a:cs typeface="Arial" panose="020B0604020202020204" pitchFamily="34" charset="0"/>
                </a:rPr>
                <a:t> de </a:t>
              </a:r>
              <a:r>
                <a:rPr kumimoji="0" lang="en-US" sz="3200" i="0" strike="noStrike" kern="1200" cap="none" spc="0" normalizeH="0" baseline="0" noProof="0" dirty="0" err="1">
                  <a:ln>
                    <a:noFill/>
                  </a:ln>
                  <a:solidFill>
                    <a:srgbClr val="FFFFFF"/>
                  </a:solidFill>
                  <a:effectLst/>
                  <a:uLnTx/>
                  <a:uFillTx/>
                  <a:latin typeface="Arial" panose="020B0604020202020204" pitchFamily="34" charset="0"/>
                  <a:ea typeface="Times" panose="02020603050405020304" pitchFamily="18" charset="0"/>
                  <a:cs typeface="Arial" panose="020B0604020202020204" pitchFamily="34" charset="0"/>
                </a:rPr>
                <a:t>Fundamentos</a:t>
              </a:r>
              <a:r>
                <a:rPr kumimoji="0" lang="en-US" sz="3200" i="0" strike="noStrike" kern="1200" cap="none" spc="0" normalizeH="0" baseline="0" noProof="0" dirty="0">
                  <a:ln>
                    <a:noFill/>
                  </a:ln>
                  <a:solidFill>
                    <a:srgbClr val="FFFFFF"/>
                  </a:solidFill>
                  <a:effectLst/>
                  <a:uLnTx/>
                  <a:uFillTx/>
                  <a:latin typeface="Arial" panose="020B0604020202020204" pitchFamily="34" charset="0"/>
                  <a:ea typeface="Times" panose="02020603050405020304" pitchFamily="18" charset="0"/>
                  <a:cs typeface="Arial" panose="020B0604020202020204" pitchFamily="34" charset="0"/>
                </a:rPr>
                <a:t> por </a:t>
              </a:r>
              <a:r>
                <a:rPr kumimoji="0" lang="en-US" sz="3200" i="0" strike="noStrike" kern="1200" cap="none" spc="0" normalizeH="0" baseline="0" noProof="0" dirty="0" err="1">
                  <a:ln>
                    <a:noFill/>
                  </a:ln>
                  <a:solidFill>
                    <a:srgbClr val="FFFFFF"/>
                  </a:solidFill>
                  <a:effectLst/>
                  <a:uLnTx/>
                  <a:uFillTx/>
                  <a:latin typeface="Arial" panose="020B0604020202020204" pitchFamily="34" charset="0"/>
                  <a:ea typeface="Times" panose="02020603050405020304" pitchFamily="18" charset="0"/>
                  <a:cs typeface="Arial" panose="020B0604020202020204" pitchFamily="34" charset="0"/>
                </a:rPr>
                <a:t>aprendizaje</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5" name="Straight Arrow Connector 4"/>
            <p:cNvCxnSpPr/>
            <p:nvPr/>
          </p:nvCxnSpPr>
          <p:spPr bwMode="auto">
            <a:xfrm flipV="1">
              <a:off x="2728745" y="2226220"/>
              <a:ext cx="0" cy="590532"/>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sp>
          <p:nvSpPr>
            <p:cNvPr id="16" name="Text Box 28">
              <a:extLst>
                <a:ext uri="{FF2B5EF4-FFF2-40B4-BE49-F238E27FC236}">
                  <a16:creationId xmlns:a16="http://schemas.microsoft.com/office/drawing/2014/main" id="{1E3BDEFA-225A-4404-B7F0-0EA43B5C70E3}"/>
                </a:ext>
              </a:extLst>
            </p:cNvPr>
            <p:cNvSpPr txBox="1">
              <a:spLocks/>
            </p:cNvSpPr>
            <p:nvPr/>
          </p:nvSpPr>
          <p:spPr bwMode="auto">
            <a:xfrm>
              <a:off x="501246" y="1445208"/>
              <a:ext cx="2571488" cy="558835"/>
            </a:xfrm>
            <a:prstGeom prst="rect">
              <a:avLst/>
            </a:prstGeom>
            <a:solidFill>
              <a:srgbClr val="DCEFF0"/>
            </a:solidFill>
            <a:ln w="9525">
              <a:noFill/>
              <a:miter lim="800000"/>
              <a:headEnd/>
              <a:tailEnd/>
            </a:ln>
          </p:spPr>
          <p:txBody>
            <a:bodyPr rot="0" vert="horz" wrap="square" lIns="0" tIns="0" rIns="0" bIns="0" anchor="t" anchorCtr="0" upright="1">
              <a:noAutofit/>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Calibri"/>
                  <a:cs typeface="Arial"/>
                </a:rPr>
                <a:t>12-18 </a:t>
              </a:r>
              <a:r>
                <a:rPr lang="en-US" sz="3200" dirty="0">
                  <a:solidFill>
                    <a:srgbClr val="000000"/>
                  </a:solidFill>
                  <a:latin typeface="Arial"/>
                  <a:ea typeface="Calibri"/>
                  <a:cs typeface="Arial"/>
                </a:rPr>
                <a:t>M</a:t>
              </a:r>
              <a:r>
                <a:rPr kumimoji="0" lang="en-US" sz="3200" b="0" i="0" u="none" strike="noStrike" kern="1200" cap="none" spc="0" normalizeH="0" baseline="0" noProof="0" dirty="0">
                  <a:ln>
                    <a:noFill/>
                  </a:ln>
                  <a:solidFill>
                    <a:srgbClr val="000000"/>
                  </a:solidFill>
                  <a:effectLst/>
                  <a:uLnTx/>
                  <a:uFillTx/>
                  <a:latin typeface="Arial"/>
                  <a:ea typeface="Calibri"/>
                  <a:cs typeface="Arial"/>
                </a:rPr>
                <a:t>eses</a:t>
              </a:r>
              <a:endParaRPr kumimoji="0" lang="en-US" sz="4000" b="0" i="0" u="none" strike="noStrike" kern="1200" cap="none" spc="0" normalizeH="0" baseline="0" noProof="0" dirty="0">
                <a:ln>
                  <a:noFill/>
                </a:ln>
                <a:solidFill>
                  <a:srgbClr val="000000"/>
                </a:solidFill>
                <a:effectLst/>
                <a:uLnTx/>
                <a:uFillTx/>
                <a:latin typeface="Arial"/>
                <a:ea typeface="Calibri"/>
                <a:cs typeface="Arial"/>
              </a:endParaRPr>
            </a:p>
          </p:txBody>
        </p:sp>
      </p:gr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5</a:t>
            </a:r>
          </a:p>
        </p:txBody>
      </p:sp>
    </p:spTree>
    <p:extLst>
      <p:ext uri="{BB962C8B-B14F-4D97-AF65-F5344CB8AC3E}">
        <p14:creationId xmlns:p14="http://schemas.microsoft.com/office/powerpoint/2010/main" val="390695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15C76-D40B-42C6-ABF7-AFA6622582F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5</a:t>
            </a:r>
          </a:p>
        </p:txBody>
      </p:sp>
      <p:sp>
        <p:nvSpPr>
          <p:cNvPr id="3" name="TextBox 2">
            <a:extLst>
              <a:ext uri="{FF2B5EF4-FFF2-40B4-BE49-F238E27FC236}">
                <a16:creationId xmlns:a16="http://schemas.microsoft.com/office/drawing/2014/main" id="{E4697A3E-6E03-4411-BB3F-13A87C4EBBCB}"/>
              </a:ext>
            </a:extLst>
          </p:cNvPr>
          <p:cNvSpPr txBox="1"/>
          <p:nvPr/>
        </p:nvSpPr>
        <p:spPr>
          <a:xfrm>
            <a:off x="96982" y="849643"/>
            <a:ext cx="9047018" cy="4493538"/>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s-ES" sz="3200" b="0" i="0" u="none" strike="noStrike" kern="1200" cap="none" spc="0" normalizeH="0" baseline="0" noProof="0" dirty="0">
                <a:ln>
                  <a:noFill/>
                </a:ln>
                <a:solidFill>
                  <a:schemeClr val="bg1"/>
                </a:solidFill>
                <a:effectLst/>
                <a:uLnTx/>
                <a:uFillTx/>
                <a:latin typeface="Arial" charset="0"/>
                <a:ea typeface="+mn-ea"/>
                <a:cs typeface="Arial" charset="0"/>
              </a:rPr>
              <a:t>Antes de que alguien pueda dirigir Fundamentos, necesitará:</a:t>
            </a:r>
          </a:p>
          <a:p>
            <a:pPr marL="288925" marR="0" lvl="0" indent="-288925" algn="l" defTabSz="914400" rtl="0" eaLnBrk="1" fontAlgn="base" latinLnBrk="0" hangingPunct="1">
              <a:lnSpc>
                <a:spcPct val="100000"/>
              </a:lnSpc>
              <a:spcBef>
                <a:spcPct val="0"/>
              </a:spcBef>
              <a:spcAft>
                <a:spcPts val="1200"/>
              </a:spcAft>
              <a:buClrTx/>
              <a:buSzTx/>
              <a:buFontTx/>
              <a:buNone/>
              <a:tabLst/>
              <a:defRPr/>
            </a:pPr>
            <a:r>
              <a:rPr kumimoji="0" lang="es-ES" sz="3200" b="0" i="0" u="none" strike="noStrike" kern="1200" cap="none" spc="0" normalizeH="0" baseline="0" noProof="0" dirty="0">
                <a:ln>
                  <a:noFill/>
                </a:ln>
                <a:solidFill>
                  <a:schemeClr val="bg1"/>
                </a:solidFill>
                <a:effectLst/>
                <a:uLnTx/>
                <a:uFillTx/>
                <a:latin typeface="Arial" charset="0"/>
                <a:ea typeface="+mn-ea"/>
                <a:cs typeface="Arial" charset="0"/>
              </a:rPr>
              <a:t>• Tener los dones espirituales, habilidades, y llamado para dirigir Fundamentos</a:t>
            </a:r>
          </a:p>
          <a:p>
            <a:pPr marL="288925" marR="0" lvl="0" indent="-288925" algn="l" defTabSz="914400" rtl="0" eaLnBrk="1" fontAlgn="base" latinLnBrk="0" hangingPunct="1">
              <a:lnSpc>
                <a:spcPct val="100000"/>
              </a:lnSpc>
              <a:spcBef>
                <a:spcPct val="0"/>
              </a:spcBef>
              <a:spcAft>
                <a:spcPts val="1200"/>
              </a:spcAft>
              <a:buClrTx/>
              <a:buSzTx/>
              <a:buFontTx/>
              <a:buNone/>
              <a:tabLst/>
              <a:defRPr/>
            </a:pPr>
            <a:r>
              <a:rPr kumimoji="0" lang="es-ES" sz="3200" b="0" i="0" u="none" strike="noStrike" kern="1200" cap="none" spc="0" normalizeH="0" baseline="0" noProof="0" dirty="0">
                <a:ln>
                  <a:noFill/>
                </a:ln>
                <a:solidFill>
                  <a:schemeClr val="bg1"/>
                </a:solidFill>
                <a:effectLst/>
                <a:uLnTx/>
                <a:uFillTx/>
                <a:latin typeface="Arial" charset="0"/>
                <a:ea typeface="+mn-ea"/>
                <a:cs typeface="Arial" charset="0"/>
              </a:rPr>
              <a:t>• Haber sido entrenados en la "Guía de Entrenamiento para Líder de Fundamentos”</a:t>
            </a:r>
          </a:p>
          <a:p>
            <a:pPr marL="288925" marR="0" lvl="0" indent="-288925" algn="l" defTabSz="914400" rtl="0" eaLnBrk="1" fontAlgn="base" latinLnBrk="0" hangingPunct="1">
              <a:lnSpc>
                <a:spcPct val="100000"/>
              </a:lnSpc>
              <a:spcBef>
                <a:spcPct val="0"/>
              </a:spcBef>
              <a:spcAft>
                <a:spcPts val="1200"/>
              </a:spcAft>
              <a:buClrTx/>
              <a:buSzTx/>
              <a:buFontTx/>
              <a:buNone/>
              <a:tabLst/>
              <a:defRPr/>
            </a:pPr>
            <a:r>
              <a:rPr kumimoji="0" lang="es-ES" sz="3200" b="0" i="0" u="none" strike="noStrike" kern="1200" cap="none" spc="0" normalizeH="0" baseline="0" noProof="0" dirty="0">
                <a:ln>
                  <a:noFill/>
                </a:ln>
                <a:solidFill>
                  <a:schemeClr val="bg1"/>
                </a:solidFill>
                <a:effectLst/>
                <a:uLnTx/>
                <a:uFillTx/>
                <a:latin typeface="Arial" charset="0"/>
                <a:ea typeface="+mn-ea"/>
                <a:cs typeface="Arial" charset="0"/>
              </a:rPr>
              <a:t>• Haber terminado el proceso de aprendizaje       (12-18 meses)</a:t>
            </a:r>
          </a:p>
        </p:txBody>
      </p:sp>
    </p:spTree>
    <p:extLst>
      <p:ext uri="{BB962C8B-B14F-4D97-AF65-F5344CB8AC3E}">
        <p14:creationId xmlns:p14="http://schemas.microsoft.com/office/powerpoint/2010/main" val="471376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72"/>
            <a:ext cx="9127841" cy="6855328"/>
          </a:xfrm>
          <a:prstGeom prst="rect">
            <a:avLst/>
          </a:prstGeom>
          <a:solidFill>
            <a:srgbClr val="DCEFF0"/>
          </a:solidFill>
          <a:ln w="9525" cap="flat" cmpd="sng" algn="ctr">
            <a:solidFill>
              <a:srgbClr val="DCEFF0"/>
            </a:solidFill>
            <a:prstDash val="solid"/>
          </a:ln>
          <a:effectLst/>
        </p:spPr>
        <p:txBody>
          <a:bodyPr rot="0" spcFirstLastPara="0" vert="horz" wrap="square" lIns="96378" tIns="48189" rIns="96378" bIns="48189"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Times New Roman"/>
                <a:cs typeface="Arial"/>
              </a:rPr>
              <a:t> </a:t>
            </a:r>
            <a:endParaRPr kumimoji="0" lang="en-US" sz="1200" b="1" i="0" u="none" strike="noStrike" kern="1200" cap="none" spc="0" normalizeH="0" baseline="0" noProof="0">
              <a:ln>
                <a:noFill/>
              </a:ln>
              <a:solidFill>
                <a:srgbClr val="000000"/>
              </a:solidFill>
              <a:effectLst/>
              <a:uLnTx/>
              <a:uFillTx/>
              <a:latin typeface="Arial"/>
              <a:ea typeface="Calibri"/>
              <a:cs typeface="Arial"/>
            </a:endParaRPr>
          </a:p>
        </p:txBody>
      </p:sp>
      <p:sp>
        <p:nvSpPr>
          <p:cNvPr id="7" name="Text Box 2733"/>
          <p:cNvSpPr txBox="1">
            <a:spLocks noChangeArrowheads="1"/>
          </p:cNvSpPr>
          <p:nvPr/>
        </p:nvSpPr>
        <p:spPr bwMode="auto">
          <a:xfrm>
            <a:off x="-16159" y="157224"/>
            <a:ext cx="9132531" cy="5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6378" tIns="48189" rIns="96378" bIns="48189" anchor="t" anchorCtr="0" upright="1">
            <a:noAutofit/>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charset="0"/>
              </a:rPr>
              <a:t>2. </a:t>
            </a:r>
            <a:r>
              <a:rPr kumimoji="0" lang="es-ES" sz="3200" b="1" i="0"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charset="0"/>
              </a:rPr>
              <a:t>Iniciar Grupos de Fundamentos </a:t>
            </a: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es-ES" sz="3200" b="1" i="0"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charset="0"/>
              </a:rPr>
              <a:t>en Toda la Iglesia</a:t>
            </a:r>
          </a:p>
        </p:txBody>
      </p:sp>
      <p:cxnSp>
        <p:nvCxnSpPr>
          <p:cNvPr id="8" name="Straight Connector 7"/>
          <p:cNvCxnSpPr>
            <a:cxnSpLocks/>
          </p:cNvCxnSpPr>
          <p:nvPr/>
        </p:nvCxnSpPr>
        <p:spPr bwMode="auto">
          <a:xfrm>
            <a:off x="634552" y="6376976"/>
            <a:ext cx="4076052" cy="4774"/>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p:cNvCxnSpPr>
          <p:nvPr/>
        </p:nvCxnSpPr>
        <p:spPr bwMode="auto">
          <a:xfrm flipH="1">
            <a:off x="634549" y="1736722"/>
            <a:ext cx="4" cy="4627898"/>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13" name="Straight Connector 12"/>
          <p:cNvCxnSpPr>
            <a:cxnSpLocks/>
          </p:cNvCxnSpPr>
          <p:nvPr/>
        </p:nvCxnSpPr>
        <p:spPr>
          <a:xfrm flipV="1">
            <a:off x="4033228" y="1974028"/>
            <a:ext cx="0" cy="4396119"/>
          </a:xfrm>
          <a:prstGeom prst="line">
            <a:avLst/>
          </a:prstGeom>
          <a:noFill/>
          <a:ln w="9525" cap="flat" cmpd="sng" algn="ctr">
            <a:solidFill>
              <a:sysClr val="windowText" lastClr="000000"/>
            </a:solidFill>
            <a:prstDash val="sysDot"/>
            <a:headEnd type="none" w="med" len="med"/>
            <a:tailEnd type="none" w="med" len="med"/>
          </a:ln>
          <a:effectLst/>
        </p:spPr>
      </p:cxnSp>
      <p:cxnSp>
        <p:nvCxnSpPr>
          <p:cNvPr id="14" name="Straight Connector 13"/>
          <p:cNvCxnSpPr>
            <a:cxnSpLocks/>
          </p:cNvCxnSpPr>
          <p:nvPr/>
        </p:nvCxnSpPr>
        <p:spPr>
          <a:xfrm flipH="1" flipV="1">
            <a:off x="1695221" y="2027327"/>
            <a:ext cx="35602" cy="4342820"/>
          </a:xfrm>
          <a:prstGeom prst="line">
            <a:avLst/>
          </a:prstGeom>
          <a:noFill/>
          <a:ln w="9525" cap="flat" cmpd="sng" algn="ctr">
            <a:solidFill>
              <a:sysClr val="windowText" lastClr="000000"/>
            </a:solidFill>
            <a:prstDash val="sysDot"/>
            <a:headEnd type="none" w="med" len="med"/>
            <a:tailEnd type="none" w="med" len="med"/>
          </a:ln>
          <a:effectLst/>
        </p:spPr>
      </p:cxnSp>
      <p:cxnSp>
        <p:nvCxnSpPr>
          <p:cNvPr id="15" name="Straight Connector 14"/>
          <p:cNvCxnSpPr>
            <a:cxnSpLocks/>
          </p:cNvCxnSpPr>
          <p:nvPr/>
        </p:nvCxnSpPr>
        <p:spPr bwMode="auto">
          <a:xfrm>
            <a:off x="2902677" y="2027327"/>
            <a:ext cx="5733" cy="4328300"/>
          </a:xfrm>
          <a:prstGeom prst="line">
            <a:avLst/>
          </a:prstGeom>
          <a:noFill/>
          <a:ln w="9525">
            <a:solidFill>
              <a:sysClr val="windowText" lastClr="000000"/>
            </a:solidFill>
            <a:prstDash val="dash"/>
            <a:round/>
            <a:headEnd/>
            <a:tailEnd/>
          </a:ln>
          <a:extLst>
            <a:ext uri="{909E8E84-426E-40DD-AFC4-6F175D3DCCD1}">
              <a14:hiddenFill xmlns:a14="http://schemas.microsoft.com/office/drawing/2010/main">
                <a:noFill/>
              </a14:hiddenFill>
            </a:ext>
          </a:extLst>
        </p:spPr>
      </p:cxnSp>
      <p:sp>
        <p:nvSpPr>
          <p:cNvPr id="34" name="Text Box 28"/>
          <p:cNvSpPr txBox="1">
            <a:spLocks/>
          </p:cNvSpPr>
          <p:nvPr/>
        </p:nvSpPr>
        <p:spPr bwMode="auto">
          <a:xfrm>
            <a:off x="3418877" y="3489346"/>
            <a:ext cx="5680293" cy="905279"/>
          </a:xfrm>
          <a:prstGeom prst="rect">
            <a:avLst/>
          </a:prstGeom>
          <a:solidFill>
            <a:srgbClr val="DCEFF0"/>
          </a:solidFill>
          <a:ln w="9525">
            <a:noFill/>
            <a:miter lim="800000"/>
            <a:headEnd/>
            <a:tailEnd/>
          </a:ln>
        </p:spPr>
        <p:txBody>
          <a:bodyPr rot="0" vert="horz" wrap="square" lIns="0" tIns="0" rIns="0" bIns="0" anchor="t" anchorCtr="0" upright="1">
            <a:noAutofit/>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s-ES" sz="2800" b="1" dirty="0">
                <a:solidFill>
                  <a:srgbClr val="000000"/>
                </a:solidFill>
                <a:latin typeface="Arial"/>
                <a:ea typeface="Calibri"/>
                <a:cs typeface="Arial"/>
              </a:rPr>
              <a:t>Iniciar grupos de Fundamentos en toda la iglesia</a:t>
            </a:r>
            <a:endParaRPr kumimoji="0" lang="en-US" sz="3200" b="1" i="0" strike="noStrike" kern="1200" cap="none" spc="0" normalizeH="0" baseline="0" noProof="0" dirty="0">
              <a:ln>
                <a:noFill/>
              </a:ln>
              <a:solidFill>
                <a:srgbClr val="000000"/>
              </a:solidFill>
              <a:effectLst/>
              <a:uLnTx/>
              <a:uFillTx/>
              <a:latin typeface="Arial"/>
              <a:ea typeface="Calibri"/>
              <a:cs typeface="Arial"/>
            </a:endParaRPr>
          </a:p>
        </p:txBody>
      </p:sp>
      <p:cxnSp>
        <p:nvCxnSpPr>
          <p:cNvPr id="36" name="Straight Connector 35"/>
          <p:cNvCxnSpPr>
            <a:cxnSpLocks/>
          </p:cNvCxnSpPr>
          <p:nvPr/>
        </p:nvCxnSpPr>
        <p:spPr bwMode="auto">
          <a:xfrm>
            <a:off x="2444402" y="4095154"/>
            <a:ext cx="496159" cy="0"/>
          </a:xfrm>
          <a:prstGeom prst="line">
            <a:avLst/>
          </a:prstGeom>
          <a:noFill/>
          <a:ln w="190500">
            <a:solidFill>
              <a:srgbClr val="C00000"/>
            </a:solidFill>
            <a:round/>
            <a:headEnd/>
            <a:tailEnd/>
          </a:ln>
          <a:extLst>
            <a:ext uri="{909E8E84-426E-40DD-AFC4-6F175D3DCCD1}">
              <a14:hiddenFill xmlns:a14="http://schemas.microsoft.com/office/drawing/2010/main">
                <a:noFill/>
              </a14:hiddenFill>
            </a:ext>
          </a:extLst>
        </p:spPr>
      </p:cxnSp>
      <p:sp>
        <p:nvSpPr>
          <p:cNvPr id="38" name="5-Point Star 37"/>
          <p:cNvSpPr>
            <a:spLocks noChangeAspect="1"/>
          </p:cNvSpPr>
          <p:nvPr/>
        </p:nvSpPr>
        <p:spPr>
          <a:xfrm>
            <a:off x="2673325" y="3852981"/>
            <a:ext cx="527849" cy="457200"/>
          </a:xfrm>
          <a:prstGeom prst="star5">
            <a:avLst/>
          </a:prstGeom>
          <a:solidFill>
            <a:schemeClr val="tx1"/>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Times New Roman"/>
                <a:cs typeface="Arial"/>
              </a:rPr>
              <a:t> </a:t>
            </a:r>
            <a:endParaRPr kumimoji="0" lang="en-US" sz="1100" b="1" i="0" u="none" strike="noStrike" kern="1200" cap="none" spc="0" normalizeH="0" baseline="0" noProof="0" dirty="0">
              <a:ln>
                <a:noFill/>
              </a:ln>
              <a:solidFill>
                <a:srgbClr val="000000"/>
              </a:solidFill>
              <a:effectLst/>
              <a:uLnTx/>
              <a:uFillTx/>
              <a:latin typeface="Arial"/>
              <a:ea typeface="Calibri"/>
              <a:cs typeface="Arial"/>
            </a:endParaRPr>
          </a:p>
        </p:txBody>
      </p:sp>
      <p:sp>
        <p:nvSpPr>
          <p:cNvPr id="3" name="TextBox 2"/>
          <p:cNvSpPr txBox="1"/>
          <p:nvPr/>
        </p:nvSpPr>
        <p:spPr>
          <a:xfrm>
            <a:off x="671685" y="1749039"/>
            <a:ext cx="8456155" cy="1569660"/>
          </a:xfrm>
          <a:prstGeom prst="rect">
            <a:avLst/>
          </a:prstGeom>
          <a:solidFill>
            <a:schemeClr val="tx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Después de una serie de sermones de 4 semanas, </a:t>
            </a:r>
            <a:r>
              <a:rPr lang="es-ES" sz="3200" dirty="0">
                <a:solidFill>
                  <a:srgbClr val="FFFFFF"/>
                </a:solidFill>
                <a:latin typeface="Arial" charset="0"/>
                <a:cs typeface="Arial" charset="0"/>
              </a:rPr>
              <a:t>i</a:t>
            </a:r>
            <a:r>
              <a:rPr kumimoji="0" lang="es-ES" sz="3200" b="0" i="0" strike="noStrike" kern="1200" cap="none" spc="0" normalizeH="0" baseline="0" noProof="0" dirty="0" err="1">
                <a:ln>
                  <a:noFill/>
                </a:ln>
                <a:solidFill>
                  <a:srgbClr val="FFFFFF"/>
                </a:solidFill>
                <a:effectLst/>
                <a:uLnTx/>
                <a:uFillTx/>
                <a:latin typeface="Arial" charset="0"/>
                <a:ea typeface="+mn-ea"/>
                <a:cs typeface="Arial" charset="0"/>
              </a:rPr>
              <a:t>niciar</a:t>
            </a:r>
            <a:r>
              <a:rPr kumimoji="0" lang="es-ES" sz="3200" b="0" i="0" strike="noStrike" kern="1200" cap="none" spc="0" normalizeH="0" baseline="0" noProof="0" dirty="0">
                <a:ln>
                  <a:noFill/>
                </a:ln>
                <a:solidFill>
                  <a:srgbClr val="FFFFFF"/>
                </a:solidFill>
                <a:effectLst/>
                <a:uLnTx/>
                <a:uFillTx/>
                <a:latin typeface="Arial" charset="0"/>
                <a:ea typeface="+mn-ea"/>
                <a:cs typeface="Arial" charset="0"/>
              </a:rPr>
              <a:t> grupos de Fundamentos en toda la iglesia</a:t>
            </a:r>
          </a:p>
        </p:txBody>
      </p:sp>
      <p:cxnSp>
        <p:nvCxnSpPr>
          <p:cNvPr id="39" name="Straight Arrow Connector 38"/>
          <p:cNvCxnSpPr/>
          <p:nvPr/>
        </p:nvCxnSpPr>
        <p:spPr bwMode="auto">
          <a:xfrm>
            <a:off x="2444402" y="3250238"/>
            <a:ext cx="0" cy="699058"/>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sp>
        <p:nvSpPr>
          <p:cNvPr id="16" name="Text Box 28">
            <a:extLst>
              <a:ext uri="{FF2B5EF4-FFF2-40B4-BE49-F238E27FC236}">
                <a16:creationId xmlns:a16="http://schemas.microsoft.com/office/drawing/2014/main" id="{833B9F04-72CF-41F2-A649-194A8604591D}"/>
              </a:ext>
            </a:extLst>
          </p:cNvPr>
          <p:cNvSpPr txBox="1">
            <a:spLocks/>
          </p:cNvSpPr>
          <p:nvPr/>
        </p:nvSpPr>
        <p:spPr bwMode="auto">
          <a:xfrm>
            <a:off x="1670637" y="4394625"/>
            <a:ext cx="1923835" cy="449838"/>
          </a:xfrm>
          <a:prstGeom prst="rect">
            <a:avLst/>
          </a:prstGeom>
          <a:solidFill>
            <a:srgbClr val="DCEFF0"/>
          </a:solidFill>
          <a:ln w="9525">
            <a:noFill/>
            <a:miter lim="800000"/>
            <a:headEnd/>
            <a:tailEnd/>
          </a:ln>
        </p:spPr>
        <p:txBody>
          <a:bodyPr rot="0" vert="horz" wrap="square" lIns="0" tIns="0" rIns="0" bIns="0" anchor="t" anchorCtr="0" upright="1">
            <a:noAutofit/>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Calibri"/>
                <a:cs typeface="Arial"/>
              </a:rPr>
              <a:t>4 </a:t>
            </a:r>
            <a:r>
              <a:rPr kumimoji="0" lang="en-US" sz="2800" b="0" i="0" u="none" strike="noStrike" kern="1200" cap="none" spc="0" normalizeH="0" baseline="0" noProof="0" dirty="0" err="1">
                <a:ln>
                  <a:noFill/>
                </a:ln>
                <a:solidFill>
                  <a:srgbClr val="000000"/>
                </a:solidFill>
                <a:effectLst/>
                <a:uLnTx/>
                <a:uFillTx/>
                <a:latin typeface="Arial"/>
                <a:ea typeface="Calibri"/>
                <a:cs typeface="Arial"/>
              </a:rPr>
              <a:t>Semanas</a:t>
            </a:r>
            <a:endParaRPr kumimoji="0" lang="en-US" sz="3600" b="0" i="0" u="none" strike="noStrike" kern="1200" cap="none" spc="0" normalizeH="0" baseline="0" noProof="0" dirty="0">
              <a:ln>
                <a:noFill/>
              </a:ln>
              <a:solidFill>
                <a:srgbClr val="000000"/>
              </a:solidFill>
              <a:effectLst/>
              <a:uLnTx/>
              <a:uFillTx/>
              <a:latin typeface="Arial"/>
              <a:ea typeface="Calibri"/>
              <a:cs typeface="Arial"/>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6</a:t>
            </a:r>
          </a:p>
        </p:txBody>
      </p:sp>
    </p:spTree>
    <p:extLst>
      <p:ext uri="{BB962C8B-B14F-4D97-AF65-F5344CB8AC3E}">
        <p14:creationId xmlns:p14="http://schemas.microsoft.com/office/powerpoint/2010/main" val="4187319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7841" cy="6858000"/>
          </a:xfrm>
          <a:prstGeom prst="rect">
            <a:avLst/>
          </a:prstGeom>
          <a:solidFill>
            <a:srgbClr val="DCEFF0"/>
          </a:solidFill>
          <a:ln w="9525" cap="flat" cmpd="sng" algn="ctr">
            <a:solidFill>
              <a:sysClr val="windowText" lastClr="000000"/>
            </a:solidFill>
            <a:prstDash val="solid"/>
          </a:ln>
          <a:effectLst/>
        </p:spPr>
        <p:txBody>
          <a:bodyPr rot="0" spcFirstLastPara="0" vert="horz" wrap="square" lIns="96378" tIns="48189" rIns="96378" bIns="48189"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Times New Roman"/>
                <a:cs typeface="Arial"/>
              </a:rPr>
              <a:t> </a:t>
            </a:r>
            <a:endParaRPr kumimoji="0" lang="en-US" sz="1200" b="1" i="0" u="none" strike="noStrike" kern="1200" cap="none" spc="0" normalizeH="0" baseline="0" noProof="0" dirty="0">
              <a:ln>
                <a:noFill/>
              </a:ln>
              <a:solidFill>
                <a:srgbClr val="000000"/>
              </a:solidFill>
              <a:effectLst/>
              <a:uLnTx/>
              <a:uFillTx/>
              <a:latin typeface="Arial"/>
              <a:ea typeface="Calibri"/>
              <a:cs typeface="Arial"/>
            </a:endParaRPr>
          </a:p>
        </p:txBody>
      </p:sp>
      <p:sp>
        <p:nvSpPr>
          <p:cNvPr id="7" name="Text Box 2733"/>
          <p:cNvSpPr txBox="1">
            <a:spLocks noChangeArrowheads="1"/>
          </p:cNvSpPr>
          <p:nvPr/>
        </p:nvSpPr>
        <p:spPr bwMode="auto">
          <a:xfrm>
            <a:off x="52741" y="114429"/>
            <a:ext cx="8928734" cy="5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6378" tIns="48189" rIns="96378" bIns="48189" anchor="t" anchorCtr="0" upright="1">
            <a:noAutofit/>
          </a:bodyPr>
          <a:lstStyle/>
          <a:p>
            <a:pPr lvl="0" algn="ctr" fontAlgn="base">
              <a:lnSpc>
                <a:spcPct val="115000"/>
              </a:lnSpc>
              <a:spcBef>
                <a:spcPct val="0"/>
              </a:spcBef>
              <a:spcAft>
                <a:spcPct val="0"/>
              </a:spcAft>
            </a:pPr>
            <a:r>
              <a:rPr lang="en-US" sz="3200" b="1" dirty="0">
                <a:solidFill>
                  <a:srgbClr val="000000"/>
                </a:solidFill>
                <a:latin typeface="Arial" charset="0"/>
                <a:cs typeface="Arial" charset="0"/>
              </a:rPr>
              <a:t>3. </a:t>
            </a:r>
            <a:r>
              <a:rPr lang="en-US" sz="3200" b="1" dirty="0" err="1">
                <a:solidFill>
                  <a:srgbClr val="000000"/>
                </a:solidFill>
                <a:latin typeface="Arial" charset="0"/>
                <a:cs typeface="Arial" charset="0"/>
              </a:rPr>
              <a:t>Multiplicar</a:t>
            </a:r>
            <a:r>
              <a:rPr lang="en-US" sz="3200" b="1" dirty="0">
                <a:solidFill>
                  <a:srgbClr val="000000"/>
                </a:solidFill>
                <a:latin typeface="Arial" charset="0"/>
                <a:cs typeface="Arial" charset="0"/>
              </a:rPr>
              <a:t> por </a:t>
            </a:r>
            <a:r>
              <a:rPr lang="en-US" sz="3200" b="1" dirty="0" err="1">
                <a:solidFill>
                  <a:srgbClr val="000000"/>
                </a:solidFill>
                <a:latin typeface="Arial" charset="0"/>
                <a:cs typeface="Arial" charset="0"/>
              </a:rPr>
              <a:t>Aprendizaje</a:t>
            </a:r>
            <a:endParaRPr kumimoji="0" lang="en-US" sz="3200" b="1" i="0" strike="noStrike" kern="1200" cap="none" spc="0" normalizeH="0" baseline="0" noProof="0" dirty="0">
              <a:ln>
                <a:noFill/>
              </a:ln>
              <a:solidFill>
                <a:srgbClr val="000000"/>
              </a:solidFill>
              <a:effectLst/>
              <a:uLnTx/>
              <a:uFillTx/>
              <a:latin typeface="Arial"/>
              <a:ea typeface="Calibri"/>
              <a:cs typeface="Arial"/>
            </a:endParaRPr>
          </a:p>
        </p:txBody>
      </p:sp>
      <p:cxnSp>
        <p:nvCxnSpPr>
          <p:cNvPr id="8" name="Straight Connector 7"/>
          <p:cNvCxnSpPr>
            <a:cxnSpLocks/>
          </p:cNvCxnSpPr>
          <p:nvPr/>
        </p:nvCxnSpPr>
        <p:spPr bwMode="auto">
          <a:xfrm>
            <a:off x="671689" y="5622707"/>
            <a:ext cx="4076052" cy="4774"/>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p:cNvCxnSpPr>
          <p:nvPr/>
        </p:nvCxnSpPr>
        <p:spPr bwMode="auto">
          <a:xfrm flipH="1">
            <a:off x="671686" y="982453"/>
            <a:ext cx="4" cy="4627898"/>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13" name="Straight Connector 12"/>
          <p:cNvCxnSpPr>
            <a:cxnSpLocks/>
          </p:cNvCxnSpPr>
          <p:nvPr/>
        </p:nvCxnSpPr>
        <p:spPr>
          <a:xfrm flipV="1">
            <a:off x="4070365" y="1219759"/>
            <a:ext cx="0" cy="4396119"/>
          </a:xfrm>
          <a:prstGeom prst="line">
            <a:avLst/>
          </a:prstGeom>
          <a:noFill/>
          <a:ln w="9525" cap="flat" cmpd="sng" algn="ctr">
            <a:solidFill>
              <a:sysClr val="windowText" lastClr="000000"/>
            </a:solidFill>
            <a:prstDash val="sysDot"/>
            <a:headEnd type="none" w="med" len="med"/>
            <a:tailEnd type="none" w="med" len="med"/>
          </a:ln>
          <a:effectLst/>
        </p:spPr>
      </p:cxnSp>
      <p:cxnSp>
        <p:nvCxnSpPr>
          <p:cNvPr id="14" name="Straight Connector 13"/>
          <p:cNvCxnSpPr>
            <a:cxnSpLocks/>
          </p:cNvCxnSpPr>
          <p:nvPr/>
        </p:nvCxnSpPr>
        <p:spPr>
          <a:xfrm flipH="1" flipV="1">
            <a:off x="1732358" y="1273058"/>
            <a:ext cx="35602" cy="4342820"/>
          </a:xfrm>
          <a:prstGeom prst="line">
            <a:avLst/>
          </a:prstGeom>
          <a:noFill/>
          <a:ln w="9525" cap="flat" cmpd="sng" algn="ctr">
            <a:solidFill>
              <a:sysClr val="windowText" lastClr="000000"/>
            </a:solidFill>
            <a:prstDash val="sysDot"/>
            <a:headEnd type="none" w="med" len="med"/>
            <a:tailEnd type="none" w="med" len="med"/>
          </a:ln>
          <a:effectLst/>
        </p:spPr>
      </p:cxnSp>
      <p:cxnSp>
        <p:nvCxnSpPr>
          <p:cNvPr id="15" name="Straight Connector 14"/>
          <p:cNvCxnSpPr>
            <a:cxnSpLocks/>
          </p:cNvCxnSpPr>
          <p:nvPr/>
        </p:nvCxnSpPr>
        <p:spPr bwMode="auto">
          <a:xfrm>
            <a:off x="2937305" y="1273058"/>
            <a:ext cx="8242" cy="4328300"/>
          </a:xfrm>
          <a:prstGeom prst="line">
            <a:avLst/>
          </a:prstGeom>
          <a:noFill/>
          <a:ln w="9525">
            <a:solidFill>
              <a:sysClr val="windowText" lastClr="000000"/>
            </a:solidFill>
            <a:prstDash val="dash"/>
            <a:round/>
            <a:headEnd/>
            <a:tailEnd/>
          </a:ln>
          <a:extLst>
            <a:ext uri="{909E8E84-426E-40DD-AFC4-6F175D3DCCD1}">
              <a14:hiddenFill xmlns:a14="http://schemas.microsoft.com/office/drawing/2010/main">
                <a:noFill/>
              </a14:hiddenFill>
            </a:ext>
          </a:extLst>
        </p:spPr>
      </p:cxnSp>
      <p:sp>
        <p:nvSpPr>
          <p:cNvPr id="25" name="Right Arrow 24"/>
          <p:cNvSpPr/>
          <p:nvPr/>
        </p:nvSpPr>
        <p:spPr>
          <a:xfrm>
            <a:off x="2937305" y="4401555"/>
            <a:ext cx="5736591" cy="421858"/>
          </a:xfrm>
          <a:prstGeom prst="rightArrow">
            <a:avLst>
              <a:gd name="adj1" fmla="val 50000"/>
              <a:gd name="adj2" fmla="val 9776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p:cNvSpPr txBox="1"/>
          <p:nvPr/>
        </p:nvSpPr>
        <p:spPr>
          <a:xfrm>
            <a:off x="671695" y="2406045"/>
            <a:ext cx="7904269" cy="1569660"/>
          </a:xfrm>
          <a:prstGeom prst="rect">
            <a:avLst/>
          </a:prstGeom>
          <a:solidFill>
            <a:schemeClr val="tx1"/>
          </a:solidFill>
          <a:ln>
            <a:solidFill>
              <a:schemeClr val="tx1"/>
            </a:solidFill>
          </a:ln>
        </p:spPr>
        <p:txBody>
          <a:bodyPr wrap="square" rtlCol="0" anchor="ctr" anchorCtr="0">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Continuar creciendo tu iglesia haciendo discípulos </a:t>
            </a:r>
            <a:r>
              <a:rPr kumimoji="0" lang="es-ES" sz="3200" b="0" i="0" strike="noStrike" kern="1200" cap="none" spc="0" normalizeH="0" baseline="0" noProof="0" dirty="0">
                <a:ln>
                  <a:noFill/>
                </a:ln>
                <a:solidFill>
                  <a:srgbClr val="FFFFFF"/>
                </a:solidFill>
                <a:effectLst/>
                <a:uLnTx/>
                <a:uFillTx/>
                <a:latin typeface="Arial" charset="0"/>
                <a:ea typeface="+mn-ea"/>
                <a:cs typeface="Arial" charset="0"/>
              </a:rPr>
              <a:t>multiplicadores</a:t>
            </a: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 a través del aprendizaje</a:t>
            </a:r>
            <a:endParaRPr kumimoji="0" lang="en-US" sz="3200" b="0" i="0" u="none" strike="noStrike" kern="1200" cap="none" spc="0" normalizeH="0" baseline="0" noProof="0" dirty="0">
              <a:ln>
                <a:noFill/>
              </a:ln>
              <a:solidFill>
                <a:srgbClr val="FFFFFF"/>
              </a:solidFill>
              <a:effectLst/>
              <a:uLnTx/>
              <a:uFillTx/>
              <a:latin typeface="Arial" charset="0"/>
              <a:ea typeface="+mn-ea"/>
              <a:cs typeface="Arial" charset="0"/>
            </a:endParaRPr>
          </a:p>
        </p:txBody>
      </p:sp>
      <p:cxnSp>
        <p:nvCxnSpPr>
          <p:cNvPr id="37" name="Straight Arrow Connector 36"/>
          <p:cNvCxnSpPr/>
          <p:nvPr/>
        </p:nvCxnSpPr>
        <p:spPr bwMode="auto">
          <a:xfrm flipV="1">
            <a:off x="2956772" y="3955251"/>
            <a:ext cx="0" cy="529249"/>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6</a:t>
            </a:r>
          </a:p>
        </p:txBody>
      </p:sp>
    </p:spTree>
    <p:extLst>
      <p:ext uri="{BB962C8B-B14F-4D97-AF65-F5344CB8AC3E}">
        <p14:creationId xmlns:p14="http://schemas.microsoft.com/office/powerpoint/2010/main" val="2467383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4556"/>
            <a:ext cx="9127841" cy="6942555"/>
          </a:xfrm>
          <a:prstGeom prst="rect">
            <a:avLst/>
          </a:prstGeom>
          <a:solidFill>
            <a:srgbClr val="DCEFF0"/>
          </a:solidFill>
          <a:ln w="9525" cap="flat" cmpd="sng" algn="ctr">
            <a:solidFill>
              <a:sysClr val="windowText" lastClr="000000"/>
            </a:solidFill>
            <a:prstDash val="solid"/>
          </a:ln>
          <a:effectLst/>
        </p:spPr>
        <p:txBody>
          <a:bodyPr rot="0" spcFirstLastPara="0" vert="horz" wrap="square" lIns="96378" tIns="48189" rIns="96378" bIns="48189"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Times New Roman"/>
                <a:cs typeface="Arial"/>
              </a:rPr>
              <a:t> </a:t>
            </a:r>
            <a:endParaRPr kumimoji="0" lang="en-US" sz="1200" b="1" i="0" u="none" strike="noStrike" kern="1200" cap="none" spc="0" normalizeH="0" baseline="0" noProof="0">
              <a:ln>
                <a:noFill/>
              </a:ln>
              <a:solidFill>
                <a:srgbClr val="000000"/>
              </a:solidFill>
              <a:effectLst/>
              <a:uLnTx/>
              <a:uFillTx/>
              <a:latin typeface="Arial"/>
              <a:ea typeface="Calibri"/>
              <a:cs typeface="Arial"/>
            </a:endParaRPr>
          </a:p>
        </p:txBody>
      </p:sp>
      <p:sp>
        <p:nvSpPr>
          <p:cNvPr id="7" name="Text Box 2733"/>
          <p:cNvSpPr txBox="1">
            <a:spLocks noChangeArrowheads="1"/>
          </p:cNvSpPr>
          <p:nvPr/>
        </p:nvSpPr>
        <p:spPr bwMode="auto">
          <a:xfrm>
            <a:off x="261320" y="-11747"/>
            <a:ext cx="8605200" cy="5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6378" tIns="48189" rIns="96378" bIns="48189" anchor="t" anchorCtr="0" upright="1">
            <a:no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 </a:t>
            </a:r>
            <a:r>
              <a:rPr kumimoji="0" lang="es-ES" sz="3200" b="1" i="0"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Administrar la Iglesia que Hace Discípulos Multiplicadores </a:t>
            </a:r>
            <a:r>
              <a:rPr kumimoji="0" lang="en-US" sz="3200" b="1" i="0" strike="noStrike" kern="1200" cap="none" spc="0" normalizeH="0" baseline="0" noProof="0" dirty="0">
                <a:ln>
                  <a:noFill/>
                </a:ln>
                <a:solidFill>
                  <a:srgbClr val="000000"/>
                </a:solidFill>
                <a:effectLst/>
                <a:uLnTx/>
                <a:uFillTx/>
                <a:latin typeface="Arial"/>
                <a:ea typeface="Calibri"/>
                <a:cs typeface="Arial"/>
              </a:rPr>
              <a:t> </a:t>
            </a:r>
          </a:p>
        </p:txBody>
      </p:sp>
      <p:cxnSp>
        <p:nvCxnSpPr>
          <p:cNvPr id="8" name="Straight Connector 7"/>
          <p:cNvCxnSpPr>
            <a:cxnSpLocks/>
          </p:cNvCxnSpPr>
          <p:nvPr/>
        </p:nvCxnSpPr>
        <p:spPr bwMode="auto">
          <a:xfrm>
            <a:off x="671689" y="5622707"/>
            <a:ext cx="4076052" cy="4774"/>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p:cNvCxnSpPr>
          <p:nvPr/>
        </p:nvCxnSpPr>
        <p:spPr bwMode="auto">
          <a:xfrm flipH="1">
            <a:off x="671686" y="1001114"/>
            <a:ext cx="4" cy="4627898"/>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13" name="Straight Connector 12"/>
          <p:cNvCxnSpPr>
            <a:cxnSpLocks/>
          </p:cNvCxnSpPr>
          <p:nvPr/>
        </p:nvCxnSpPr>
        <p:spPr>
          <a:xfrm flipV="1">
            <a:off x="4070365" y="1219759"/>
            <a:ext cx="0" cy="4396119"/>
          </a:xfrm>
          <a:prstGeom prst="line">
            <a:avLst/>
          </a:prstGeom>
          <a:noFill/>
          <a:ln w="9525" cap="flat" cmpd="sng" algn="ctr">
            <a:solidFill>
              <a:sysClr val="windowText" lastClr="000000"/>
            </a:solidFill>
            <a:prstDash val="sysDot"/>
            <a:headEnd type="none" w="med" len="med"/>
            <a:tailEnd type="none" w="med" len="med"/>
          </a:ln>
          <a:effectLst/>
        </p:spPr>
      </p:cxnSp>
      <p:cxnSp>
        <p:nvCxnSpPr>
          <p:cNvPr id="14" name="Straight Connector 13"/>
          <p:cNvCxnSpPr>
            <a:cxnSpLocks/>
          </p:cNvCxnSpPr>
          <p:nvPr/>
        </p:nvCxnSpPr>
        <p:spPr>
          <a:xfrm flipH="1" flipV="1">
            <a:off x="1732358" y="1273058"/>
            <a:ext cx="35602" cy="4342820"/>
          </a:xfrm>
          <a:prstGeom prst="line">
            <a:avLst/>
          </a:prstGeom>
          <a:noFill/>
          <a:ln w="9525" cap="flat" cmpd="sng" algn="ctr">
            <a:solidFill>
              <a:sysClr val="windowText" lastClr="000000"/>
            </a:solidFill>
            <a:prstDash val="sysDot"/>
            <a:headEnd type="none" w="med" len="med"/>
            <a:tailEnd type="none" w="med" len="med"/>
          </a:ln>
          <a:effectLst/>
        </p:spPr>
      </p:cxnSp>
      <p:cxnSp>
        <p:nvCxnSpPr>
          <p:cNvPr id="15" name="Straight Connector 14"/>
          <p:cNvCxnSpPr>
            <a:cxnSpLocks/>
          </p:cNvCxnSpPr>
          <p:nvPr/>
        </p:nvCxnSpPr>
        <p:spPr bwMode="auto">
          <a:xfrm>
            <a:off x="2939352" y="1230519"/>
            <a:ext cx="6195" cy="4370839"/>
          </a:xfrm>
          <a:prstGeom prst="line">
            <a:avLst/>
          </a:prstGeom>
          <a:noFill/>
          <a:ln w="9525">
            <a:solidFill>
              <a:sysClr val="windowText" lastClr="000000"/>
            </a:solidFill>
            <a:prstDash val="dash"/>
            <a:round/>
            <a:headEnd/>
            <a:tailEnd/>
          </a:ln>
          <a:extLst>
            <a:ext uri="{909E8E84-426E-40DD-AFC4-6F175D3DCCD1}">
              <a14:hiddenFill xmlns:a14="http://schemas.microsoft.com/office/drawing/2010/main">
                <a:noFill/>
              </a14:hiddenFill>
            </a:ext>
          </a:extLst>
        </p:spPr>
      </p:cxnSp>
      <p:sp>
        <p:nvSpPr>
          <p:cNvPr id="37" name="Right Arrow 36"/>
          <p:cNvSpPr/>
          <p:nvPr/>
        </p:nvSpPr>
        <p:spPr>
          <a:xfrm>
            <a:off x="2939352" y="5161232"/>
            <a:ext cx="5733288" cy="420624"/>
          </a:xfrm>
          <a:prstGeom prst="rightArrow">
            <a:avLst>
              <a:gd name="adj1" fmla="val 50000"/>
              <a:gd name="adj2" fmla="val 9776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39" name="TextBox 38"/>
          <p:cNvSpPr txBox="1"/>
          <p:nvPr/>
        </p:nvSpPr>
        <p:spPr>
          <a:xfrm>
            <a:off x="964443" y="3023314"/>
            <a:ext cx="6639452" cy="1723549"/>
          </a:xfrm>
          <a:prstGeom prst="rect">
            <a:avLst/>
          </a:prstGeom>
          <a:solidFill>
            <a:schemeClr val="tx1"/>
          </a:solidFill>
          <a:ln>
            <a:solidFill>
              <a:schemeClr val="tx1"/>
            </a:solidFill>
          </a:ln>
        </p:spPr>
        <p:txBody>
          <a:bodyPr wrap="square" rtlCol="0">
            <a:spAutoFit/>
          </a:bodyPr>
          <a:lstStyle/>
          <a:p>
            <a:pPr marR="0" lvl="0" algn="l" defTabSz="914400" rtl="0" eaLnBrk="1" fontAlgn="base" latinLnBrk="0" hangingPunct="1">
              <a:lnSpc>
                <a:spcPct val="100000"/>
              </a:lnSpc>
              <a:spcBef>
                <a:spcPct val="0"/>
              </a:spcBef>
              <a:spcAft>
                <a:spcPts val="1200"/>
              </a:spcAft>
              <a:buClrTx/>
              <a:buSzTx/>
              <a:tabLst/>
              <a:defRP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El trabajo principal del pastor </a:t>
            </a:r>
          </a:p>
          <a:p>
            <a:pPr marL="228600" marR="0" lvl="0" indent="-2286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Entrenar y administrar líderes para hacer el trabajo del ministerio</a:t>
            </a:r>
            <a:endParaRPr kumimoji="0" lang="en-US" sz="3200" b="0" i="0" u="none" strike="noStrike" kern="1200" cap="none" spc="0" normalizeH="0" baseline="0" noProof="0" dirty="0">
              <a:ln>
                <a:noFill/>
              </a:ln>
              <a:solidFill>
                <a:srgbClr val="FFFFFF"/>
              </a:solidFill>
              <a:effectLst/>
              <a:uLnTx/>
              <a:uFillTx/>
              <a:latin typeface="Arial" charset="0"/>
              <a:ea typeface="+mn-ea"/>
              <a:cs typeface="Arial" charset="0"/>
            </a:endParaRPr>
          </a:p>
        </p:txBody>
      </p:sp>
      <p:cxnSp>
        <p:nvCxnSpPr>
          <p:cNvPr id="40" name="Straight Arrow Connector 39"/>
          <p:cNvCxnSpPr/>
          <p:nvPr/>
        </p:nvCxnSpPr>
        <p:spPr bwMode="auto">
          <a:xfrm flipV="1">
            <a:off x="2945547" y="4729802"/>
            <a:ext cx="0" cy="529249"/>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6</a:t>
            </a:r>
          </a:p>
        </p:txBody>
      </p:sp>
    </p:spTree>
    <p:extLst>
      <p:ext uri="{BB962C8B-B14F-4D97-AF65-F5344CB8AC3E}">
        <p14:creationId xmlns:p14="http://schemas.microsoft.com/office/powerpoint/2010/main" val="3624945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959828"/>
          </a:xfrm>
        </p:spPr>
        <p:txBody>
          <a:bodyPr/>
          <a:lstStyle/>
          <a:p>
            <a:r>
              <a:rPr lang="en-US" altLang="en-US" sz="3200" dirty="0" err="1"/>
              <a:t>Talleres</a:t>
            </a:r>
            <a:endParaRPr lang="en-US" altLang="en-US" sz="3200" b="0" dirty="0">
              <a:solidFill>
                <a:srgbClr val="FFFF00"/>
              </a:solidFill>
            </a:endParaRPr>
          </a:p>
        </p:txBody>
      </p:sp>
      <p:sp>
        <p:nvSpPr>
          <p:cNvPr id="3" name="Content Placeholder 2"/>
          <p:cNvSpPr>
            <a:spLocks noGrp="1"/>
          </p:cNvSpPr>
          <p:nvPr>
            <p:ph idx="1"/>
          </p:nvPr>
        </p:nvSpPr>
        <p:spPr>
          <a:xfrm>
            <a:off x="512618" y="1362621"/>
            <a:ext cx="8631382" cy="5181600"/>
          </a:xfrm>
        </p:spPr>
        <p:txBody>
          <a:bodyPr/>
          <a:lstStyle/>
          <a:p>
            <a:pPr marL="0" indent="0">
              <a:spcBef>
                <a:spcPts val="0"/>
              </a:spcBef>
              <a:spcAft>
                <a:spcPts val="1200"/>
              </a:spcAft>
              <a:buNone/>
            </a:pPr>
            <a:r>
              <a:rPr lang="es-ES" sz="2800" b="1" dirty="0"/>
              <a:t>1. Cómo Hacer Crecer Su Iglesia</a:t>
            </a:r>
          </a:p>
          <a:p>
            <a:pPr marL="685800" indent="-228600">
              <a:spcBef>
                <a:spcPts val="0"/>
              </a:spcBef>
              <a:spcAft>
                <a:spcPts val="2400"/>
              </a:spcAft>
            </a:pPr>
            <a:r>
              <a:rPr lang="es-ES" sz="2800" dirty="0"/>
              <a:t>Multiplicar Discípulos</a:t>
            </a:r>
          </a:p>
          <a:p>
            <a:pPr marL="0" indent="0">
              <a:spcBef>
                <a:spcPts val="0"/>
              </a:spcBef>
              <a:spcAft>
                <a:spcPts val="2400"/>
              </a:spcAft>
              <a:buNone/>
            </a:pPr>
            <a:r>
              <a:rPr lang="es-ES" sz="2800" b="1" dirty="0"/>
              <a:t>2. Equilibrar la Vida personal y el Ministerio</a:t>
            </a:r>
          </a:p>
          <a:p>
            <a:pPr marL="0" indent="0">
              <a:spcBef>
                <a:spcPts val="0"/>
              </a:spcBef>
              <a:spcAft>
                <a:spcPts val="1200"/>
              </a:spcAft>
              <a:buNone/>
            </a:pPr>
            <a:r>
              <a:rPr lang="es-ES" sz="2800" b="1" dirty="0"/>
              <a:t>3.  Cómo Entender y Aplicar la Biblia</a:t>
            </a:r>
          </a:p>
          <a:p>
            <a:pPr lvl="1">
              <a:spcBef>
                <a:spcPts val="0"/>
              </a:spcBef>
              <a:spcAft>
                <a:spcPts val="2400"/>
              </a:spcAft>
              <a:buFont typeface="Arial" panose="020B0604020202020204" pitchFamily="34" charset="0"/>
              <a:buChar char="•"/>
            </a:pPr>
            <a:r>
              <a:rPr lang="es-ES" sz="2800" dirty="0"/>
              <a:t>Cómo Predicar Efectivamente</a:t>
            </a:r>
          </a:p>
          <a:p>
            <a:pPr marL="0" indent="0">
              <a:spcBef>
                <a:spcPts val="0"/>
              </a:spcBef>
              <a:spcAft>
                <a:spcPts val="1200"/>
              </a:spcAft>
              <a:buNone/>
            </a:pPr>
            <a:r>
              <a:rPr lang="es-ES" sz="2800" b="1" dirty="0"/>
              <a:t>4. Cómo Alcanzar a Su Ciudad y País para Cristo</a:t>
            </a:r>
          </a:p>
          <a:p>
            <a:pPr lvl="1">
              <a:spcBef>
                <a:spcPts val="0"/>
              </a:spcBef>
              <a:spcAft>
                <a:spcPts val="1200"/>
              </a:spcAft>
              <a:buFont typeface="Arial" panose="020B0604020202020204" pitchFamily="34" charset="0"/>
              <a:buChar char="•"/>
            </a:pPr>
            <a:r>
              <a:rPr lang="es-ES" sz="2800" dirty="0"/>
              <a:t>Multiplicar Iglesias que Multiplican Discípulos</a:t>
            </a:r>
          </a:p>
          <a:p>
            <a:pPr marL="514350" indent="-514350">
              <a:lnSpc>
                <a:spcPts val="3800"/>
              </a:lnSpc>
              <a:spcBef>
                <a:spcPts val="0"/>
              </a:spcBef>
              <a:spcAft>
                <a:spcPts val="1200"/>
              </a:spcAft>
              <a:defRPr/>
            </a:pPr>
            <a:endParaRPr lang="en-US" altLang="en-US" sz="2400" dirty="0"/>
          </a:p>
        </p:txBody>
      </p:sp>
    </p:spTree>
    <p:extLst>
      <p:ext uri="{BB962C8B-B14F-4D97-AF65-F5344CB8AC3E}">
        <p14:creationId xmlns:p14="http://schemas.microsoft.com/office/powerpoint/2010/main" val="4117279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B8CE4F9B-9E0D-45F5-BF49-21E13D61E9AA}"/>
              </a:ext>
            </a:extLst>
          </p:cNvPr>
          <p:cNvGrpSpPr/>
          <p:nvPr/>
        </p:nvGrpSpPr>
        <p:grpSpPr>
          <a:xfrm>
            <a:off x="26923" y="-50093"/>
            <a:ext cx="9144000" cy="6858000"/>
            <a:chOff x="-157162" y="1595461"/>
            <a:chExt cx="8628065" cy="6858000"/>
          </a:xfrm>
          <a:solidFill>
            <a:srgbClr val="DCEFF0"/>
          </a:solidFill>
        </p:grpSpPr>
        <p:grpSp>
          <p:nvGrpSpPr>
            <p:cNvPr id="51" name="Group 50">
              <a:extLst>
                <a:ext uri="{FF2B5EF4-FFF2-40B4-BE49-F238E27FC236}">
                  <a16:creationId xmlns:a16="http://schemas.microsoft.com/office/drawing/2014/main" id="{A3590AA6-66D9-4635-8843-44E95907539A}"/>
                </a:ext>
              </a:extLst>
            </p:cNvPr>
            <p:cNvGrpSpPr/>
            <p:nvPr/>
          </p:nvGrpSpPr>
          <p:grpSpPr>
            <a:xfrm>
              <a:off x="-157162" y="1595461"/>
              <a:ext cx="8628065" cy="6858000"/>
              <a:chOff x="25401" y="1515558"/>
              <a:chExt cx="8628065" cy="5310127"/>
            </a:xfrm>
            <a:grpFill/>
          </p:grpSpPr>
          <p:sp>
            <p:nvSpPr>
              <p:cNvPr id="54" name="Rectangle 53">
                <a:extLst>
                  <a:ext uri="{FF2B5EF4-FFF2-40B4-BE49-F238E27FC236}">
                    <a16:creationId xmlns:a16="http://schemas.microsoft.com/office/drawing/2014/main" id="{6A49BF9B-FE4C-43CA-97BA-9FC258019BA7}"/>
                  </a:ext>
                </a:extLst>
              </p:cNvPr>
              <p:cNvSpPr/>
              <p:nvPr/>
            </p:nvSpPr>
            <p:spPr>
              <a:xfrm>
                <a:off x="25401" y="1515558"/>
                <a:ext cx="8628065" cy="5310127"/>
              </a:xfrm>
              <a:prstGeom prst="rect">
                <a:avLst/>
              </a:prstGeom>
              <a:grpFill/>
              <a:ln w="9525" cap="flat" cmpd="sng" algn="ctr">
                <a:solidFill>
                  <a:sysClr val="windowText" lastClr="000000"/>
                </a:solidFill>
                <a:prstDash val="solid"/>
              </a:ln>
              <a:effectLst/>
            </p:spPr>
            <p:txBody>
              <a:bodyPr rot="0" spcFirstLastPara="0" vert="horz" wrap="square" lIns="72284" tIns="36142" rIns="72284" bIns="36142"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ea typeface="Times New Roman"/>
                    <a:cs typeface="Arial"/>
                  </a:rPr>
                  <a:t> </a:t>
                </a:r>
                <a:endParaRPr kumimoji="0" lang="en-US" sz="900" b="0" i="0" u="none" strike="noStrike" kern="0" cap="none" spc="0" normalizeH="0" baseline="0" noProof="0" dirty="0">
                  <a:ln>
                    <a:noFill/>
                  </a:ln>
                  <a:solidFill>
                    <a:prstClr val="black"/>
                  </a:solidFill>
                  <a:effectLst/>
                  <a:uLnTx/>
                  <a:uFillTx/>
                  <a:latin typeface="Arial"/>
                  <a:ea typeface="Calibri"/>
                  <a:cs typeface="Arial"/>
                </a:endParaRPr>
              </a:p>
            </p:txBody>
          </p:sp>
          <p:sp>
            <p:nvSpPr>
              <p:cNvPr id="55" name="Text Box 2733">
                <a:extLst>
                  <a:ext uri="{FF2B5EF4-FFF2-40B4-BE49-F238E27FC236}">
                    <a16:creationId xmlns:a16="http://schemas.microsoft.com/office/drawing/2014/main" id="{0A8A4D8D-6AE1-401F-815E-2A7B5BDA9864}"/>
                  </a:ext>
                </a:extLst>
              </p:cNvPr>
              <p:cNvSpPr txBox="1">
                <a:spLocks noChangeArrowheads="1"/>
              </p:cNvSpPr>
              <p:nvPr/>
            </p:nvSpPr>
            <p:spPr bwMode="auto">
              <a:xfrm>
                <a:off x="361716" y="1593133"/>
                <a:ext cx="7955435" cy="598604"/>
              </a:xfrm>
              <a:prstGeom prst="rect">
                <a:avLst/>
              </a:prstGeom>
              <a:grpFill/>
              <a:ln>
                <a:noFill/>
              </a:ln>
            </p:spPr>
            <p:txBody>
              <a:bodyPr rot="0" vert="horz" wrap="square" lIns="72284" tIns="36142" rIns="72284" bIns="36142" anchor="t" anchorCtr="0" upright="1">
                <a:no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s-ES" sz="28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charset="0"/>
                  </a:rPr>
                  <a:t>Elementos de una Iglesia </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s-ES" sz="28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charset="0"/>
                  </a:rPr>
                  <a:t>que Hace Discípulos Multiplicadores</a:t>
                </a:r>
              </a:p>
            </p:txBody>
          </p:sp>
          <p:cxnSp>
            <p:nvCxnSpPr>
              <p:cNvPr id="56" name="Straight Connector 55">
                <a:extLst>
                  <a:ext uri="{FF2B5EF4-FFF2-40B4-BE49-F238E27FC236}">
                    <a16:creationId xmlns:a16="http://schemas.microsoft.com/office/drawing/2014/main" id="{5D7F8B9C-4EBE-4C41-B6B8-F37380FE3790}"/>
                  </a:ext>
                </a:extLst>
              </p:cNvPr>
              <p:cNvCxnSpPr>
                <a:cxnSpLocks/>
              </p:cNvCxnSpPr>
              <p:nvPr/>
            </p:nvCxnSpPr>
            <p:spPr bwMode="auto">
              <a:xfrm>
                <a:off x="185245" y="6629423"/>
                <a:ext cx="7906878" cy="1"/>
              </a:xfrm>
              <a:prstGeom prst="line">
                <a:avLst/>
              </a:prstGeom>
              <a:grpFill/>
              <a:ln w="19050">
                <a:solidFill>
                  <a:sysClr val="windowText" lastClr="000000"/>
                </a:solidFill>
                <a:round/>
                <a:headEnd/>
                <a:tailEnd/>
              </a:ln>
            </p:spPr>
          </p:cxnSp>
          <p:cxnSp>
            <p:nvCxnSpPr>
              <p:cNvPr id="57" name="Straight Connector 56">
                <a:extLst>
                  <a:ext uri="{FF2B5EF4-FFF2-40B4-BE49-F238E27FC236}">
                    <a16:creationId xmlns:a16="http://schemas.microsoft.com/office/drawing/2014/main" id="{13E840B4-4E11-4AC3-BB16-3151DAB733CF}"/>
                  </a:ext>
                </a:extLst>
              </p:cNvPr>
              <p:cNvCxnSpPr>
                <a:cxnSpLocks/>
              </p:cNvCxnSpPr>
              <p:nvPr/>
            </p:nvCxnSpPr>
            <p:spPr bwMode="auto">
              <a:xfrm>
                <a:off x="185243" y="2250279"/>
                <a:ext cx="0" cy="4369835"/>
              </a:xfrm>
              <a:prstGeom prst="line">
                <a:avLst/>
              </a:prstGeom>
              <a:grpFill/>
              <a:ln w="19050">
                <a:solidFill>
                  <a:sysClr val="windowText" lastClr="000000"/>
                </a:solidFill>
                <a:round/>
                <a:headEnd/>
                <a:tailEnd/>
              </a:ln>
            </p:spPr>
          </p:cxnSp>
          <p:cxnSp>
            <p:nvCxnSpPr>
              <p:cNvPr id="58" name="Straight Connector 57">
                <a:extLst>
                  <a:ext uri="{FF2B5EF4-FFF2-40B4-BE49-F238E27FC236}">
                    <a16:creationId xmlns:a16="http://schemas.microsoft.com/office/drawing/2014/main" id="{70F5BC12-8F0E-4F31-83EC-A425288DC675}"/>
                  </a:ext>
                </a:extLst>
              </p:cNvPr>
              <p:cNvCxnSpPr>
                <a:cxnSpLocks/>
              </p:cNvCxnSpPr>
              <p:nvPr/>
            </p:nvCxnSpPr>
            <p:spPr>
              <a:xfrm flipV="1">
                <a:off x="2738764" y="2618729"/>
                <a:ext cx="8174" cy="4010694"/>
              </a:xfrm>
              <a:prstGeom prst="line">
                <a:avLst/>
              </a:prstGeom>
              <a:grpFill/>
              <a:ln w="9525" cap="flat" cmpd="sng" algn="ctr">
                <a:solidFill>
                  <a:sysClr val="windowText" lastClr="000000"/>
                </a:solidFill>
                <a:prstDash val="sysDot"/>
                <a:headEnd type="none" w="med" len="med"/>
                <a:tailEnd type="none" w="med" len="med"/>
              </a:ln>
              <a:effectLst/>
            </p:spPr>
          </p:cxnSp>
          <p:cxnSp>
            <p:nvCxnSpPr>
              <p:cNvPr id="59" name="Straight Connector 58">
                <a:extLst>
                  <a:ext uri="{FF2B5EF4-FFF2-40B4-BE49-F238E27FC236}">
                    <a16:creationId xmlns:a16="http://schemas.microsoft.com/office/drawing/2014/main" id="{CEB761CC-5344-4501-B620-7F78C412F7B3}"/>
                  </a:ext>
                </a:extLst>
              </p:cNvPr>
              <p:cNvCxnSpPr>
                <a:cxnSpLocks/>
              </p:cNvCxnSpPr>
              <p:nvPr/>
            </p:nvCxnSpPr>
            <p:spPr>
              <a:xfrm flipV="1">
                <a:off x="1008904" y="2618729"/>
                <a:ext cx="27167" cy="4005550"/>
              </a:xfrm>
              <a:prstGeom prst="line">
                <a:avLst/>
              </a:prstGeom>
              <a:grpFill/>
              <a:ln w="9525" cap="flat" cmpd="sng" algn="ctr">
                <a:solidFill>
                  <a:sysClr val="windowText" lastClr="000000"/>
                </a:solidFill>
                <a:prstDash val="sysDot"/>
                <a:headEnd type="none" w="med" len="med"/>
                <a:tailEnd type="none" w="med" len="med"/>
              </a:ln>
              <a:effectLst/>
            </p:spPr>
          </p:cxnSp>
          <p:cxnSp>
            <p:nvCxnSpPr>
              <p:cNvPr id="60" name="Straight Connector 59">
                <a:extLst>
                  <a:ext uri="{FF2B5EF4-FFF2-40B4-BE49-F238E27FC236}">
                    <a16:creationId xmlns:a16="http://schemas.microsoft.com/office/drawing/2014/main" id="{83ABF904-C2BE-4587-9A16-F31D3387AEAE}"/>
                  </a:ext>
                </a:extLst>
              </p:cNvPr>
              <p:cNvCxnSpPr>
                <a:cxnSpLocks/>
              </p:cNvCxnSpPr>
              <p:nvPr/>
            </p:nvCxnSpPr>
            <p:spPr bwMode="auto">
              <a:xfrm flipH="1">
                <a:off x="1893658" y="2618728"/>
                <a:ext cx="23483" cy="3994610"/>
              </a:xfrm>
              <a:prstGeom prst="line">
                <a:avLst/>
              </a:prstGeom>
              <a:grpFill/>
              <a:ln w="9525">
                <a:solidFill>
                  <a:sysClr val="windowText" lastClr="000000"/>
                </a:solidFill>
                <a:prstDash val="dash"/>
                <a:round/>
                <a:headEnd/>
                <a:tailEnd/>
              </a:ln>
            </p:spPr>
          </p:cxnSp>
          <p:sp>
            <p:nvSpPr>
              <p:cNvPr id="61" name="Text Box 20">
                <a:extLst>
                  <a:ext uri="{FF2B5EF4-FFF2-40B4-BE49-F238E27FC236}">
                    <a16:creationId xmlns:a16="http://schemas.microsoft.com/office/drawing/2014/main" id="{69177BBD-0FD6-4103-B8C8-14D62EF114D3}"/>
                  </a:ext>
                </a:extLst>
              </p:cNvPr>
              <p:cNvSpPr txBox="1">
                <a:spLocks/>
              </p:cNvSpPr>
              <p:nvPr/>
            </p:nvSpPr>
            <p:spPr bwMode="auto">
              <a:xfrm>
                <a:off x="1971074" y="3730171"/>
                <a:ext cx="5804786" cy="533573"/>
              </a:xfrm>
              <a:prstGeom prst="rect">
                <a:avLst/>
              </a:prstGeom>
              <a:grpFill/>
              <a:ln w="9525">
                <a:noFill/>
                <a:miter lim="800000"/>
                <a:headEnd/>
                <a:tailEnd/>
              </a:ln>
            </p:spPr>
            <p:txBody>
              <a:bodyPr rot="0" vert="horz" wrap="square" lIns="0" tIns="0" rIns="0" bIns="0" anchor="t" anchorCtr="0" upright="1">
                <a:noAutofit/>
              </a:bodyPr>
              <a:lstStyle/>
              <a:p>
                <a:pPr marL="350838" marR="0" lvl="0" indent="-350838"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0000"/>
                    </a:solidFill>
                    <a:effectLst/>
                    <a:uLnTx/>
                    <a:uFillTx/>
                    <a:latin typeface="Arial"/>
                    <a:ea typeface="Calibri"/>
                    <a:cs typeface="Arial"/>
                  </a:rPr>
                  <a:t>2. </a:t>
                </a:r>
                <a:r>
                  <a:rPr kumimoji="0" lang="es-ES" sz="2800" b="0" i="0" u="sng" strike="noStrike" kern="0" cap="none" spc="0" normalizeH="0" baseline="0" noProof="0" dirty="0">
                    <a:ln>
                      <a:noFill/>
                    </a:ln>
                    <a:solidFill>
                      <a:srgbClr val="000000"/>
                    </a:solidFill>
                    <a:effectLst/>
                    <a:uLnTx/>
                    <a:uFillTx/>
                    <a:latin typeface="Arial"/>
                    <a:ea typeface="Calibri"/>
                    <a:cs typeface="Arial"/>
                  </a:rPr>
                  <a:t>Iniciar</a:t>
                </a:r>
                <a:r>
                  <a:rPr kumimoji="0" lang="es-ES" sz="2800" b="0" i="0" strike="noStrike" kern="0" cap="none" spc="0" normalizeH="0" baseline="0" noProof="0" dirty="0">
                    <a:ln>
                      <a:noFill/>
                    </a:ln>
                    <a:solidFill>
                      <a:srgbClr val="000000"/>
                    </a:solidFill>
                    <a:effectLst/>
                    <a:uLnTx/>
                    <a:uFillTx/>
                    <a:latin typeface="Arial"/>
                    <a:ea typeface="Calibri"/>
                    <a:cs typeface="Arial"/>
                  </a:rPr>
                  <a:t> grupos de Fundamentos </a:t>
                </a:r>
              </a:p>
              <a:p>
                <a:pPr marL="350838" marR="0" lvl="0" indent="-350838" algn="l" defTabSz="457200" rtl="0" eaLnBrk="1" fontAlgn="auto" latinLnBrk="0" hangingPunct="1">
                  <a:lnSpc>
                    <a:spcPct val="100000"/>
                  </a:lnSpc>
                  <a:spcBef>
                    <a:spcPts val="0"/>
                  </a:spcBef>
                  <a:spcAft>
                    <a:spcPts val="0"/>
                  </a:spcAft>
                  <a:buClrTx/>
                  <a:buSzTx/>
                  <a:buFontTx/>
                  <a:buNone/>
                  <a:tabLst/>
                  <a:defRPr/>
                </a:pPr>
                <a:r>
                  <a:rPr lang="es-ES" sz="2800" kern="0" dirty="0">
                    <a:solidFill>
                      <a:srgbClr val="000000"/>
                    </a:solidFill>
                    <a:latin typeface="Arial"/>
                    <a:ea typeface="Calibri"/>
                    <a:cs typeface="Arial"/>
                  </a:rPr>
                  <a:t>	</a:t>
                </a:r>
                <a:r>
                  <a:rPr kumimoji="0" lang="es-ES" sz="2800" b="0" i="0" strike="noStrike" kern="0" cap="none" spc="0" normalizeH="0" baseline="0" noProof="0" dirty="0">
                    <a:ln>
                      <a:noFill/>
                    </a:ln>
                    <a:solidFill>
                      <a:srgbClr val="000000"/>
                    </a:solidFill>
                    <a:effectLst/>
                    <a:uLnTx/>
                    <a:uFillTx/>
                    <a:latin typeface="Arial"/>
                    <a:ea typeface="Calibri"/>
                    <a:cs typeface="Arial"/>
                  </a:rPr>
                  <a:t>en toda la iglesia</a:t>
                </a:r>
              </a:p>
            </p:txBody>
          </p:sp>
          <p:sp>
            <p:nvSpPr>
              <p:cNvPr id="62" name="Text Box 20">
                <a:extLst>
                  <a:ext uri="{FF2B5EF4-FFF2-40B4-BE49-F238E27FC236}">
                    <a16:creationId xmlns:a16="http://schemas.microsoft.com/office/drawing/2014/main" id="{72605BEB-8831-4D3A-A91A-745D1AEEEC37}"/>
                  </a:ext>
                </a:extLst>
              </p:cNvPr>
              <p:cNvSpPr txBox="1">
                <a:spLocks/>
              </p:cNvSpPr>
              <p:nvPr/>
            </p:nvSpPr>
            <p:spPr bwMode="auto">
              <a:xfrm>
                <a:off x="1943153" y="5624816"/>
                <a:ext cx="6544452" cy="263701"/>
              </a:xfrm>
              <a:prstGeom prst="rect">
                <a:avLst/>
              </a:prstGeom>
              <a:grpFill/>
              <a:ln w="9525">
                <a:noFill/>
                <a:miter lim="800000"/>
                <a:headEnd/>
                <a:tailEnd/>
              </a:ln>
            </p:spPr>
            <p:txBody>
              <a:bodyPr rot="0" vert="horz" wrap="square" lIns="0" tIns="36142" rIns="0" bIns="36142" anchor="t" anchorCtr="0" upright="1">
                <a:noAutofit/>
              </a:bodyPr>
              <a:lstStyle/>
              <a:p>
                <a:pPr marL="396875" marR="0" lvl="0" indent="-396875" algn="l" defTabSz="457200" rtl="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srgbClr val="000000"/>
                    </a:solidFill>
                    <a:effectLst/>
                    <a:uLnTx/>
                    <a:uFillTx/>
                    <a:latin typeface="Arial"/>
                    <a:ea typeface="Calibri"/>
                    <a:cs typeface="Arial"/>
                  </a:rPr>
                  <a:t>4. </a:t>
                </a:r>
                <a:r>
                  <a:rPr kumimoji="0" lang="es-ES" sz="2800" b="0" i="0" u="sng" strike="noStrike" kern="0" cap="none" spc="0" normalizeH="0" baseline="0" noProof="0" dirty="0">
                    <a:ln>
                      <a:noFill/>
                    </a:ln>
                    <a:solidFill>
                      <a:srgbClr val="000000"/>
                    </a:solidFill>
                    <a:effectLst/>
                    <a:uLnTx/>
                    <a:uFillTx/>
                    <a:latin typeface="Arial"/>
                    <a:ea typeface="Calibri"/>
                    <a:cs typeface="Arial"/>
                  </a:rPr>
                  <a:t>Administrar</a:t>
                </a:r>
                <a:r>
                  <a:rPr kumimoji="0" lang="es-ES" sz="2800" b="0" i="0" u="none" strike="noStrike" kern="0" cap="none" spc="0" normalizeH="0" baseline="0" noProof="0" dirty="0">
                    <a:ln>
                      <a:noFill/>
                    </a:ln>
                    <a:solidFill>
                      <a:srgbClr val="000000"/>
                    </a:solidFill>
                    <a:effectLst/>
                    <a:uLnTx/>
                    <a:uFillTx/>
                    <a:latin typeface="Arial"/>
                    <a:ea typeface="Calibri"/>
                    <a:cs typeface="Arial"/>
                  </a:rPr>
                  <a:t> la Iglesia </a:t>
                </a:r>
              </a:p>
              <a:p>
                <a:pPr marL="396875" marR="0" lvl="0" indent="-396875" algn="l" defTabSz="457200" rtl="0" eaLnBrk="1" fontAlgn="auto" latinLnBrk="0" hangingPunct="1">
                  <a:lnSpc>
                    <a:spcPct val="100000"/>
                  </a:lnSpc>
                  <a:spcBef>
                    <a:spcPts val="0"/>
                  </a:spcBef>
                  <a:spcAft>
                    <a:spcPts val="0"/>
                  </a:spcAft>
                  <a:buClrTx/>
                  <a:buSzTx/>
                  <a:buFontTx/>
                  <a:buNone/>
                  <a:tabLst/>
                  <a:defRPr/>
                </a:pPr>
                <a:r>
                  <a:rPr lang="es-ES" sz="2800" kern="0" dirty="0">
                    <a:solidFill>
                      <a:srgbClr val="000000"/>
                    </a:solidFill>
                    <a:latin typeface="Arial"/>
                    <a:ea typeface="Calibri"/>
                    <a:cs typeface="Arial"/>
                  </a:rPr>
                  <a:t>	</a:t>
                </a:r>
                <a:r>
                  <a:rPr kumimoji="0" lang="es-ES" sz="2800" b="0" i="0" u="none" strike="noStrike" kern="0" cap="none" spc="0" normalizeH="0" baseline="0" noProof="0" dirty="0">
                    <a:ln>
                      <a:noFill/>
                    </a:ln>
                    <a:solidFill>
                      <a:srgbClr val="000000"/>
                    </a:solidFill>
                    <a:effectLst/>
                    <a:uLnTx/>
                    <a:uFillTx/>
                    <a:latin typeface="Arial"/>
                    <a:ea typeface="Calibri"/>
                    <a:cs typeface="Arial"/>
                  </a:rPr>
                  <a:t>que Hace Discípulos Multiplicadores  </a:t>
                </a:r>
              </a:p>
            </p:txBody>
          </p:sp>
          <p:sp>
            <p:nvSpPr>
              <p:cNvPr id="63" name="Text Box 20">
                <a:extLst>
                  <a:ext uri="{FF2B5EF4-FFF2-40B4-BE49-F238E27FC236}">
                    <a16:creationId xmlns:a16="http://schemas.microsoft.com/office/drawing/2014/main" id="{4A340F0D-F6AA-4F0E-BCF5-6AB059189F8C}"/>
                  </a:ext>
                </a:extLst>
              </p:cNvPr>
              <p:cNvSpPr txBox="1">
                <a:spLocks/>
              </p:cNvSpPr>
              <p:nvPr/>
            </p:nvSpPr>
            <p:spPr bwMode="auto">
              <a:xfrm>
                <a:off x="1971074" y="4814932"/>
                <a:ext cx="5804785" cy="336958"/>
              </a:xfrm>
              <a:prstGeom prst="rect">
                <a:avLst/>
              </a:prstGeom>
              <a:grpFill/>
              <a:ln w="9525">
                <a:noFill/>
                <a:miter lim="800000"/>
                <a:headEnd/>
                <a:tailEnd/>
              </a:ln>
            </p:spPr>
            <p:txBody>
              <a:bodyPr rot="0" vert="horz" wrap="square" lIns="0" tIns="36142" rIns="0" bIns="36142"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0000"/>
                    </a:solidFill>
                    <a:effectLst/>
                    <a:uLnTx/>
                    <a:uFillTx/>
                    <a:latin typeface="Arial"/>
                    <a:ea typeface="Calibri"/>
                    <a:cs typeface="Arial"/>
                  </a:rPr>
                  <a:t>3. </a:t>
                </a:r>
                <a:r>
                  <a:rPr kumimoji="0" lang="en-GB" sz="2800" b="0" i="0" u="sng" strike="noStrike" kern="0" cap="none" spc="0" normalizeH="0" baseline="0" noProof="0" dirty="0" err="1">
                    <a:ln>
                      <a:noFill/>
                    </a:ln>
                    <a:solidFill>
                      <a:srgbClr val="000000"/>
                    </a:solidFill>
                    <a:effectLst/>
                    <a:uLnTx/>
                    <a:uFillTx/>
                    <a:latin typeface="Arial"/>
                    <a:ea typeface="Calibri"/>
                    <a:cs typeface="Arial"/>
                  </a:rPr>
                  <a:t>Multiplicar</a:t>
                </a:r>
                <a:r>
                  <a:rPr kumimoji="0" lang="en-GB" sz="2800" b="0" i="0" u="none" strike="noStrike" kern="0" cap="none" spc="0" normalizeH="0" baseline="0" noProof="0" dirty="0">
                    <a:ln>
                      <a:noFill/>
                    </a:ln>
                    <a:solidFill>
                      <a:srgbClr val="000000"/>
                    </a:solidFill>
                    <a:effectLst/>
                    <a:uLnTx/>
                    <a:uFillTx/>
                    <a:latin typeface="Arial"/>
                    <a:ea typeface="Calibri"/>
                    <a:cs typeface="Arial"/>
                  </a:rPr>
                  <a:t> por </a:t>
                </a:r>
                <a:r>
                  <a:rPr kumimoji="0" lang="en-GB" sz="2800" b="0" i="0" u="none" strike="noStrike" kern="0" cap="none" spc="0" normalizeH="0" baseline="0" noProof="0" dirty="0" err="1">
                    <a:ln>
                      <a:noFill/>
                    </a:ln>
                    <a:solidFill>
                      <a:srgbClr val="000000"/>
                    </a:solidFill>
                    <a:effectLst/>
                    <a:uLnTx/>
                    <a:uFillTx/>
                    <a:latin typeface="Arial"/>
                    <a:ea typeface="Calibri"/>
                    <a:cs typeface="Arial"/>
                  </a:rPr>
                  <a:t>Aprendizaje</a:t>
                </a:r>
                <a:endParaRPr kumimoji="0" lang="en-GB" sz="2800" b="0" i="0" u="none" strike="noStrike" kern="0" cap="none" spc="0" normalizeH="0" baseline="0" noProof="0" dirty="0">
                  <a:ln>
                    <a:noFill/>
                  </a:ln>
                  <a:solidFill>
                    <a:srgbClr val="000000"/>
                  </a:solidFill>
                  <a:effectLst/>
                  <a:uLnTx/>
                  <a:uFillTx/>
                  <a:latin typeface="Arial"/>
                  <a:ea typeface="Calibri"/>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Calibri"/>
                    <a:cs typeface="Arial"/>
                  </a:rPr>
                  <a:t> </a:t>
                </a:r>
                <a:endParaRPr kumimoji="0" lang="en-US" sz="2800" b="0" i="0" u="none" strike="noStrike" kern="0" cap="none" spc="0" normalizeH="0" baseline="0" noProof="0" dirty="0">
                  <a:ln>
                    <a:noFill/>
                  </a:ln>
                  <a:solidFill>
                    <a:prstClr val="black"/>
                  </a:solidFill>
                  <a:effectLst/>
                  <a:uLnTx/>
                  <a:uFillTx/>
                  <a:latin typeface="Arial"/>
                  <a:ea typeface="Calibri"/>
                  <a:cs typeface="Arial"/>
                </a:endParaRPr>
              </a:p>
            </p:txBody>
          </p:sp>
          <p:cxnSp>
            <p:nvCxnSpPr>
              <p:cNvPr id="64" name="Straight Connector 63">
                <a:extLst>
                  <a:ext uri="{FF2B5EF4-FFF2-40B4-BE49-F238E27FC236}">
                    <a16:creationId xmlns:a16="http://schemas.microsoft.com/office/drawing/2014/main" id="{173D2D85-4636-4E37-81B5-ECA1FF15CA31}"/>
                  </a:ext>
                </a:extLst>
              </p:cNvPr>
              <p:cNvCxnSpPr>
                <a:cxnSpLocks/>
              </p:cNvCxnSpPr>
              <p:nvPr/>
            </p:nvCxnSpPr>
            <p:spPr bwMode="auto">
              <a:xfrm>
                <a:off x="202051" y="3163750"/>
                <a:ext cx="1364638" cy="0"/>
              </a:xfrm>
              <a:prstGeom prst="line">
                <a:avLst/>
              </a:prstGeom>
              <a:grpFill/>
              <a:ln w="152400">
                <a:solidFill>
                  <a:srgbClr val="C00000"/>
                </a:solidFill>
                <a:round/>
                <a:headEnd/>
                <a:tailEnd/>
              </a:ln>
            </p:spPr>
          </p:cxnSp>
          <p:cxnSp>
            <p:nvCxnSpPr>
              <p:cNvPr id="65" name="Straight Connector 64">
                <a:extLst>
                  <a:ext uri="{FF2B5EF4-FFF2-40B4-BE49-F238E27FC236}">
                    <a16:creationId xmlns:a16="http://schemas.microsoft.com/office/drawing/2014/main" id="{92B82DCD-2FC8-4CBD-8328-E6362D6852F1}"/>
                  </a:ext>
                </a:extLst>
              </p:cNvPr>
              <p:cNvCxnSpPr>
                <a:cxnSpLocks/>
              </p:cNvCxnSpPr>
              <p:nvPr/>
            </p:nvCxnSpPr>
            <p:spPr bwMode="auto">
              <a:xfrm>
                <a:off x="1556950" y="4251471"/>
                <a:ext cx="386201" cy="0"/>
              </a:xfrm>
              <a:prstGeom prst="line">
                <a:avLst/>
              </a:prstGeom>
              <a:grpFill/>
              <a:ln w="152400">
                <a:solidFill>
                  <a:srgbClr val="C00000"/>
                </a:solidFill>
                <a:round/>
                <a:headEnd/>
                <a:tailEnd/>
              </a:ln>
            </p:spPr>
          </p:cxnSp>
          <p:sp>
            <p:nvSpPr>
              <p:cNvPr id="66" name="5-Point Star 37">
                <a:extLst>
                  <a:ext uri="{FF2B5EF4-FFF2-40B4-BE49-F238E27FC236}">
                    <a16:creationId xmlns:a16="http://schemas.microsoft.com/office/drawing/2014/main" id="{15B87623-1F41-4FA4-A225-F5893D16CA29}"/>
                  </a:ext>
                </a:extLst>
              </p:cNvPr>
              <p:cNvSpPr>
                <a:spLocks noChangeAspect="1"/>
              </p:cNvSpPr>
              <p:nvPr/>
            </p:nvSpPr>
            <p:spPr>
              <a:xfrm>
                <a:off x="1782049" y="4113176"/>
                <a:ext cx="274320" cy="238267"/>
              </a:xfrm>
              <a:prstGeom prst="star5">
                <a:avLst/>
              </a:prstGeom>
              <a:solidFill>
                <a:schemeClr val="tx1"/>
              </a:solidFill>
              <a:ln w="25400" cap="flat" cmpd="sng" algn="ctr">
                <a:solidFill>
                  <a:schemeClr val="tx1"/>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825" b="0" i="0" u="none" strike="noStrike" kern="0" cap="none" spc="0" normalizeH="0" baseline="0" noProof="0" dirty="0">
                    <a:ln>
                      <a:noFill/>
                    </a:ln>
                    <a:solidFill>
                      <a:prstClr val="black"/>
                    </a:solidFill>
                    <a:effectLst/>
                    <a:uLnTx/>
                    <a:uFillTx/>
                    <a:latin typeface="Arial"/>
                    <a:ea typeface="Times New Roman"/>
                    <a:cs typeface="Arial"/>
                  </a:rPr>
                  <a:t> </a:t>
                </a:r>
                <a:endParaRPr kumimoji="0" lang="en-US" sz="825" b="0" i="0" u="none" strike="noStrike" kern="0" cap="none" spc="0" normalizeH="0" baseline="0" noProof="0" dirty="0">
                  <a:ln>
                    <a:noFill/>
                  </a:ln>
                  <a:solidFill>
                    <a:prstClr val="black"/>
                  </a:solidFill>
                  <a:effectLst/>
                  <a:uLnTx/>
                  <a:uFillTx/>
                  <a:latin typeface="Arial"/>
                  <a:ea typeface="Calibri"/>
                  <a:cs typeface="Arial"/>
                </a:endParaRPr>
              </a:p>
            </p:txBody>
          </p:sp>
          <p:sp>
            <p:nvSpPr>
              <p:cNvPr id="67" name="Text Box 28">
                <a:extLst>
                  <a:ext uri="{FF2B5EF4-FFF2-40B4-BE49-F238E27FC236}">
                    <a16:creationId xmlns:a16="http://schemas.microsoft.com/office/drawing/2014/main" id="{300FE1F6-34A8-436C-96E6-0DFE25056A5B}"/>
                  </a:ext>
                </a:extLst>
              </p:cNvPr>
              <p:cNvSpPr txBox="1">
                <a:spLocks/>
              </p:cNvSpPr>
              <p:nvPr/>
            </p:nvSpPr>
            <p:spPr bwMode="auto">
              <a:xfrm>
                <a:off x="223986" y="2588472"/>
                <a:ext cx="8263617" cy="505346"/>
              </a:xfrm>
              <a:prstGeom prst="rect">
                <a:avLst/>
              </a:prstGeom>
              <a:solidFill>
                <a:srgbClr val="DCEFF0"/>
              </a:solidFill>
              <a:ln w="9525">
                <a:noFill/>
                <a:miter lim="800000"/>
                <a:headEnd/>
                <a:tailEnd/>
              </a:ln>
            </p:spPr>
            <p:txBody>
              <a:bodyPr rot="0" vert="horz" wrap="square" lIns="0" tIns="0" rIns="0" bIns="0" anchor="t" anchorCtr="0" upright="1">
                <a:noAutofit/>
              </a:bodyPr>
              <a:lstStyle/>
              <a:p>
                <a:pPr marL="396875" marR="0" lvl="0" indent="-396875" algn="l" defTabSz="457200" rtl="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Calibri"/>
                    <a:cs typeface="Arial"/>
                  </a:rPr>
                  <a:t>1. </a:t>
                </a:r>
                <a:r>
                  <a:rPr kumimoji="0" lang="es-ES" sz="2800" b="0" i="0" u="sng" strike="noStrike" kern="0" cap="none" spc="0" normalizeH="0" baseline="0" noProof="0" dirty="0">
                    <a:ln>
                      <a:noFill/>
                    </a:ln>
                    <a:solidFill>
                      <a:srgbClr val="000000"/>
                    </a:solidFill>
                    <a:effectLst/>
                    <a:uLnTx/>
                    <a:uFillTx/>
                    <a:latin typeface="Arial"/>
                    <a:ea typeface="Calibri"/>
                    <a:cs typeface="Arial"/>
                  </a:rPr>
                  <a:t>Entrenar</a:t>
                </a:r>
                <a:r>
                  <a:rPr kumimoji="0" lang="es-ES" sz="2800" b="0" i="0" strike="noStrike" kern="0" cap="none" spc="0" normalizeH="0" baseline="0" noProof="0" dirty="0">
                    <a:ln>
                      <a:noFill/>
                    </a:ln>
                    <a:solidFill>
                      <a:srgbClr val="000000"/>
                    </a:solidFill>
                    <a:effectLst/>
                    <a:uLnTx/>
                    <a:uFillTx/>
                    <a:latin typeface="Arial"/>
                    <a:ea typeface="Calibri"/>
                    <a:cs typeface="Arial"/>
                  </a:rPr>
                  <a:t> a Líderes de Discipulado de Fundamentos</a:t>
                </a:r>
              </a:p>
            </p:txBody>
          </p:sp>
          <p:sp>
            <p:nvSpPr>
              <p:cNvPr id="68" name="Text Box 28">
                <a:extLst>
                  <a:ext uri="{FF2B5EF4-FFF2-40B4-BE49-F238E27FC236}">
                    <a16:creationId xmlns:a16="http://schemas.microsoft.com/office/drawing/2014/main" id="{F3A7176C-007D-42A6-B7D5-AC1FFDE6A24B}"/>
                  </a:ext>
                </a:extLst>
              </p:cNvPr>
              <p:cNvSpPr txBox="1">
                <a:spLocks/>
              </p:cNvSpPr>
              <p:nvPr/>
            </p:nvSpPr>
            <p:spPr bwMode="auto">
              <a:xfrm>
                <a:off x="223987" y="3240825"/>
                <a:ext cx="1842121" cy="320040"/>
              </a:xfrm>
              <a:prstGeom prst="rect">
                <a:avLst/>
              </a:prstGeom>
              <a:grpFill/>
              <a:ln w="9525">
                <a:noFill/>
                <a:miter lim="800000"/>
                <a:headEnd/>
                <a:tailEnd/>
              </a:ln>
            </p:spPr>
            <p:txBody>
              <a:bodyPr rot="0" vert="horz" wrap="square" lIns="0" tIns="0" rIns="0" bIns="0" anchor="t" anchorCtr="0" upright="1">
                <a:no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Calibri"/>
                    <a:cs typeface="Arial"/>
                  </a:rPr>
                  <a:t>12-18 Meses</a:t>
                </a:r>
                <a:endParaRPr kumimoji="0" lang="en-US" sz="2800" b="0" i="0" u="none" strike="noStrike" kern="0" cap="none" spc="0" normalizeH="0" baseline="0" noProof="0" dirty="0">
                  <a:ln>
                    <a:noFill/>
                  </a:ln>
                  <a:solidFill>
                    <a:prstClr val="black"/>
                  </a:solidFill>
                  <a:effectLst/>
                  <a:uLnTx/>
                  <a:uFillTx/>
                  <a:latin typeface="Arial"/>
                  <a:ea typeface="Calibri"/>
                  <a:cs typeface="Arial"/>
                </a:endParaRPr>
              </a:p>
            </p:txBody>
          </p:sp>
          <p:sp>
            <p:nvSpPr>
              <p:cNvPr id="69" name="Text Box 28">
                <a:extLst>
                  <a:ext uri="{FF2B5EF4-FFF2-40B4-BE49-F238E27FC236}">
                    <a16:creationId xmlns:a16="http://schemas.microsoft.com/office/drawing/2014/main" id="{B079BD2A-6657-4238-8F12-A3CA58523C31}"/>
                  </a:ext>
                </a:extLst>
              </p:cNvPr>
              <p:cNvSpPr txBox="1">
                <a:spLocks/>
              </p:cNvSpPr>
              <p:nvPr/>
            </p:nvSpPr>
            <p:spPr bwMode="auto">
              <a:xfrm>
                <a:off x="1158632" y="4393737"/>
                <a:ext cx="1814953" cy="296355"/>
              </a:xfrm>
              <a:prstGeom prst="rect">
                <a:avLst/>
              </a:prstGeom>
              <a:grpFill/>
              <a:ln w="9525">
                <a:noFill/>
                <a:miter lim="800000"/>
                <a:headEnd/>
                <a:tailEnd/>
              </a:ln>
            </p:spPr>
            <p:txBody>
              <a:bodyPr rot="0" vert="horz" wrap="square" lIns="0" tIns="0" rIns="0" bIns="0" anchor="b" anchorCtr="0" upright="1">
                <a:no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Calibri"/>
                    <a:cs typeface="Arial"/>
                  </a:rPr>
                  <a:t>4 </a:t>
                </a:r>
                <a:r>
                  <a:rPr kumimoji="0" lang="en-US" sz="2400" b="0" i="0" u="none" strike="noStrike" kern="0" cap="none" spc="0" normalizeH="0" baseline="0" noProof="0" dirty="0" err="1">
                    <a:ln>
                      <a:noFill/>
                    </a:ln>
                    <a:solidFill>
                      <a:srgbClr val="000000"/>
                    </a:solidFill>
                    <a:effectLst/>
                    <a:uLnTx/>
                    <a:uFillTx/>
                    <a:latin typeface="Arial"/>
                    <a:ea typeface="Calibri"/>
                    <a:cs typeface="Arial"/>
                  </a:rPr>
                  <a:t>Semanas</a:t>
                </a:r>
                <a:endParaRPr kumimoji="0" lang="en-US" sz="2800" b="0" i="0" u="none" strike="noStrike" kern="0" cap="none" spc="0" normalizeH="0" baseline="0" noProof="0" dirty="0">
                  <a:ln>
                    <a:noFill/>
                  </a:ln>
                  <a:solidFill>
                    <a:prstClr val="black"/>
                  </a:solidFill>
                  <a:effectLst/>
                  <a:uLnTx/>
                  <a:uFillTx/>
                  <a:latin typeface="Arial"/>
                  <a:ea typeface="Calibri"/>
                  <a:cs typeface="Arial"/>
                </a:endParaRPr>
              </a:p>
            </p:txBody>
          </p:sp>
        </p:grpSp>
        <p:cxnSp>
          <p:nvCxnSpPr>
            <p:cNvPr id="52" name="Straight Arrow Connector 51">
              <a:extLst>
                <a:ext uri="{FF2B5EF4-FFF2-40B4-BE49-F238E27FC236}">
                  <a16:creationId xmlns:a16="http://schemas.microsoft.com/office/drawing/2014/main" id="{10E20055-0096-4548-80A9-7E44E0F44CE0}"/>
                </a:ext>
              </a:extLst>
            </p:cNvPr>
            <p:cNvCxnSpPr/>
            <p:nvPr/>
          </p:nvCxnSpPr>
          <p:spPr>
            <a:xfrm>
              <a:off x="1711095" y="6502069"/>
              <a:ext cx="6310946" cy="0"/>
            </a:xfrm>
            <a:prstGeom prst="straightConnector1">
              <a:avLst/>
            </a:prstGeom>
            <a:grpFill/>
            <a:ln w="152400" cap="flat" cmpd="sng" algn="ctr">
              <a:solidFill>
                <a:srgbClr val="C00000"/>
              </a:solidFill>
              <a:prstDash val="solid"/>
              <a:miter lim="800000"/>
              <a:tailEnd type="triangle" w="sm" len="med"/>
            </a:ln>
            <a:effectLst/>
          </p:spPr>
        </p:cxnSp>
        <p:cxnSp>
          <p:nvCxnSpPr>
            <p:cNvPr id="53" name="Straight Arrow Connector 52">
              <a:extLst>
                <a:ext uri="{FF2B5EF4-FFF2-40B4-BE49-F238E27FC236}">
                  <a16:creationId xmlns:a16="http://schemas.microsoft.com/office/drawing/2014/main" id="{57F0FF4C-B99C-4B2F-BBB9-20CD3E4B615C}"/>
                </a:ext>
              </a:extLst>
            </p:cNvPr>
            <p:cNvCxnSpPr/>
            <p:nvPr/>
          </p:nvCxnSpPr>
          <p:spPr>
            <a:xfrm>
              <a:off x="1711095" y="7830212"/>
              <a:ext cx="6310946" cy="0"/>
            </a:xfrm>
            <a:prstGeom prst="straightConnector1">
              <a:avLst/>
            </a:prstGeom>
            <a:grpFill/>
            <a:ln w="152400" cap="flat" cmpd="sng" algn="ctr">
              <a:solidFill>
                <a:srgbClr val="C00000"/>
              </a:solidFill>
              <a:prstDash val="solid"/>
              <a:miter lim="800000"/>
              <a:tailEnd type="triangle" w="sm" len="med"/>
            </a:ln>
            <a:effectLst/>
          </p:spPr>
        </p:cxnSp>
      </p:gr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6</a:t>
            </a:r>
          </a:p>
        </p:txBody>
      </p:sp>
    </p:spTree>
    <p:extLst>
      <p:ext uri="{BB962C8B-B14F-4D97-AF65-F5344CB8AC3E}">
        <p14:creationId xmlns:p14="http://schemas.microsoft.com/office/powerpoint/2010/main" val="409514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FBCF7C-1862-4A72-B20D-B96766D08C0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7</a:t>
            </a:r>
          </a:p>
        </p:txBody>
      </p:sp>
      <p:sp>
        <p:nvSpPr>
          <p:cNvPr id="3" name="Rectangle 2">
            <a:extLst>
              <a:ext uri="{FF2B5EF4-FFF2-40B4-BE49-F238E27FC236}">
                <a16:creationId xmlns:a16="http://schemas.microsoft.com/office/drawing/2014/main" id="{0A46C616-1E6B-4ADF-863B-2D2945771C87}"/>
              </a:ext>
            </a:extLst>
          </p:cNvPr>
          <p:cNvSpPr/>
          <p:nvPr/>
        </p:nvSpPr>
        <p:spPr>
          <a:xfrm>
            <a:off x="0" y="0"/>
            <a:ext cx="9144000" cy="1176797"/>
          </a:xfrm>
          <a:prstGeom prst="rect">
            <a:avLst/>
          </a:prstGeom>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Proceso de Convertirse en una Iglesia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que Hace Discípulos Multiplicadores</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1177B28-39C8-4D13-B233-18B07BE2EB59}"/>
              </a:ext>
            </a:extLst>
          </p:cNvPr>
          <p:cNvSpPr/>
          <p:nvPr/>
        </p:nvSpPr>
        <p:spPr>
          <a:xfrm>
            <a:off x="346841" y="1272659"/>
            <a:ext cx="8797160" cy="4031873"/>
          </a:xfrm>
          <a:prstGeom prst="rect">
            <a:avLst/>
          </a:prstGeom>
        </p:spPr>
        <p:txBody>
          <a:bodyPr wrap="square">
            <a:spAutoFit/>
          </a:bodyPr>
          <a:lstStyle/>
          <a:p>
            <a:pPr marL="514350" marR="0" lvl="0" indent="-514350" algn="l" defTabSz="914400" rtl="0" eaLnBrk="1" fontAlgn="base" latinLnBrk="0" hangingPunct="1">
              <a:lnSpc>
                <a:spcPct val="100000"/>
              </a:lnSpc>
              <a:spcBef>
                <a:spcPts val="0"/>
              </a:spcBef>
              <a:spcAft>
                <a:spcPts val="1800"/>
              </a:spcAft>
              <a:buClrTx/>
              <a:buSzTx/>
              <a:buAutoNum type="arabicPeriod"/>
              <a:tabLst/>
              <a:defRP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Los líderes de Fundamentos invitan a las personas a estar en sus nuevos Grupos de Fundamentos</a:t>
            </a:r>
          </a:p>
          <a:p>
            <a:pPr marR="0" lvl="0" algn="l" defTabSz="914400" rtl="0" eaLnBrk="1" fontAlgn="base" latinLnBrk="0" hangingPunct="1">
              <a:lnSpc>
                <a:spcPct val="100000"/>
              </a:lnSpc>
              <a:spcBef>
                <a:spcPts val="0"/>
              </a:spcBef>
              <a:spcAft>
                <a:spcPts val="1800"/>
              </a:spcAft>
              <a:buClrTx/>
              <a:buSzTx/>
              <a:tabLst/>
              <a:defRP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2. El pastor prepara 4 sermones sobre discipulado</a:t>
            </a:r>
          </a:p>
          <a:p>
            <a:pPr marR="0" lvl="0" algn="l" defTabSz="914400" rtl="0" eaLnBrk="1" fontAlgn="base" latinLnBrk="0" hangingPunct="1">
              <a:lnSpc>
                <a:spcPct val="100000"/>
              </a:lnSpc>
              <a:spcBef>
                <a:spcPts val="0"/>
              </a:spcBef>
              <a:spcAft>
                <a:spcPts val="1800"/>
              </a:spcAft>
              <a:buClrTx/>
              <a:buSzTx/>
              <a:tabLst/>
              <a:defRP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3. Iniciar la serie de sermones de 4 semanas</a:t>
            </a:r>
          </a:p>
          <a:p>
            <a:pPr marL="568325" lvl="1" indent="-236538" fontAlgn="base">
              <a:spcAft>
                <a:spcPts val="1800"/>
              </a:spcAft>
              <a:buFont typeface="Arial" panose="020B0604020202020204" pitchFamily="34" charset="0"/>
              <a:buChar char="•"/>
              <a:defRP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Anuncio y testimonio </a:t>
            </a:r>
          </a:p>
          <a:p>
            <a:pPr marL="568325" lvl="1" indent="-236538" fontAlgn="base">
              <a:spcAft>
                <a:spcPts val="1800"/>
              </a:spcAft>
              <a:buFont typeface="Arial" panose="020B0604020202020204" pitchFamily="34" charset="0"/>
              <a:buChar char="•"/>
              <a:defRP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Líderes de las Fundamentos con hojas de inscripción </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46CB075-0025-4843-9BF9-89EA2A6621B9}"/>
              </a:ext>
            </a:extLst>
          </p:cNvPr>
          <p:cNvSpPr/>
          <p:nvPr/>
        </p:nvSpPr>
        <p:spPr>
          <a:xfrm>
            <a:off x="1367658" y="5400394"/>
            <a:ext cx="6408684" cy="1077218"/>
          </a:xfrm>
          <a:prstGeom prst="rect">
            <a:avLst/>
          </a:prstGeom>
          <a:solidFill>
            <a:srgbClr val="C5F0FF"/>
          </a:solidFill>
          <a:ln w="63500" cmpd="thickThin">
            <a:solidFill>
              <a:schemeClr val="bg1"/>
            </a:solidFill>
          </a:ln>
        </p:spPr>
        <p:txBody>
          <a:bodyPr wrap="square" anchor="ctr" anchorCtr="0">
            <a:spAutoFit/>
          </a:bodyPr>
          <a:lstStyle/>
          <a:p>
            <a:pPr marL="0" lvl="1" algn="ctr" fontAlgn="base">
              <a:spcAft>
                <a:spcPts val="1200"/>
              </a:spcAft>
            </a:pPr>
            <a:r>
              <a:rPr lang="es-ES" sz="3200" b="1" dirty="0">
                <a:solidFill>
                  <a:srgbClr val="000000"/>
                </a:solidFill>
                <a:latin typeface="Arial" panose="020B0604020202020204" pitchFamily="34" charset="0"/>
                <a:ea typeface="Calibri" panose="020F0502020204030204" pitchFamily="34" charset="0"/>
                <a:cs typeface="Arial" panose="020B0604020202020204" pitchFamily="34" charset="0"/>
              </a:rPr>
              <a:t>Iniciar Grupos de Fundamentos en Toda la Iglesia</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54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7</a:t>
            </a:r>
          </a:p>
        </p:txBody>
      </p:sp>
      <p:sp>
        <p:nvSpPr>
          <p:cNvPr id="5" name="Rectangle 4"/>
          <p:cNvSpPr/>
          <p:nvPr/>
        </p:nvSpPr>
        <p:spPr>
          <a:xfrm>
            <a:off x="457200" y="384652"/>
            <a:ext cx="8686800" cy="3662541"/>
          </a:xfrm>
          <a:prstGeom prst="rect">
            <a:avLst/>
          </a:prstGeom>
        </p:spPr>
        <p:txBody>
          <a:bodyPr wrap="square">
            <a:spAutoFit/>
          </a:bodyPr>
          <a:lstStyle/>
          <a:p>
            <a:pPr marL="0" marR="0" lvl="0" indent="0" algn="ctr" defTabSz="914400" rtl="0" eaLnBrk="1" fontAlgn="base" latinLnBrk="0" hangingPunct="1">
              <a:spcBef>
                <a:spcPct val="0"/>
              </a:spcBef>
              <a:spcAft>
                <a:spcPts val="12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Arial" charset="0"/>
              </a:rPr>
              <a:t>Tener </a:t>
            </a:r>
            <a:r>
              <a:rPr kumimoji="0" lang="en-US" sz="3200" b="0" i="0" u="none" strike="noStrike" kern="1200" cap="none" spc="0" normalizeH="0" baseline="0" noProof="0" dirty="0" err="1">
                <a:ln>
                  <a:noFill/>
                </a:ln>
                <a:solidFill>
                  <a:srgbClr val="FFFFFF"/>
                </a:solidFill>
                <a:effectLst/>
                <a:uLnTx/>
                <a:uFillTx/>
                <a:latin typeface="Arial" charset="0"/>
                <a:ea typeface="+mn-ea"/>
                <a:cs typeface="Arial" charset="0"/>
              </a:rPr>
              <a:t>servicios</a:t>
            </a:r>
            <a:r>
              <a:rPr kumimoji="0" lang="en-US" sz="32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en-US" sz="3200" b="0" i="0" u="none" strike="noStrike" kern="1200" cap="none" spc="0" normalizeH="0" baseline="0" noProof="0" dirty="0" err="1">
                <a:ln>
                  <a:noFill/>
                </a:ln>
                <a:solidFill>
                  <a:srgbClr val="FFFFFF"/>
                </a:solidFill>
                <a:effectLst/>
                <a:uLnTx/>
                <a:uFillTx/>
                <a:latin typeface="Arial" charset="0"/>
                <a:ea typeface="+mn-ea"/>
                <a:cs typeface="Arial" charset="0"/>
              </a:rPr>
              <a:t>dominicales</a:t>
            </a:r>
            <a:r>
              <a:rPr kumimoji="0" lang="en-US" sz="32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en-US" sz="3200" b="0" i="0" u="none" strike="noStrike" kern="1200" cap="none" spc="0" normalizeH="0" baseline="0" noProof="0" dirty="0" err="1">
                <a:ln>
                  <a:noFill/>
                </a:ln>
                <a:solidFill>
                  <a:srgbClr val="FFFFFF"/>
                </a:solidFill>
                <a:effectLst/>
                <a:uLnTx/>
                <a:uFillTx/>
                <a:latin typeface="Arial" charset="0"/>
                <a:ea typeface="+mn-ea"/>
                <a:cs typeface="Arial" charset="0"/>
              </a:rPr>
              <a:t>periódicamente</a:t>
            </a:r>
            <a:r>
              <a:rPr kumimoji="0" lang="en-US" sz="3200" b="0" i="0" u="none" strike="noStrike" kern="1200" cap="none" spc="0" normalizeH="0" baseline="0" noProof="0" dirty="0">
                <a:ln>
                  <a:noFill/>
                </a:ln>
                <a:solidFill>
                  <a:srgbClr val="FFFFFF"/>
                </a:solidFill>
                <a:effectLst/>
                <a:uLnTx/>
                <a:uFillTx/>
                <a:latin typeface="Arial" charset="0"/>
                <a:ea typeface="+mn-ea"/>
                <a:cs typeface="Arial" charset="0"/>
              </a:rPr>
              <a:t> para </a:t>
            </a:r>
            <a:r>
              <a:rPr kumimoji="0" lang="en-US" sz="3200" b="0" i="0" u="none" strike="noStrike" kern="1200" cap="none" spc="0" normalizeH="0" baseline="0" noProof="0" dirty="0" err="1">
                <a:ln>
                  <a:noFill/>
                </a:ln>
                <a:solidFill>
                  <a:srgbClr val="FFFFFF"/>
                </a:solidFill>
                <a:effectLst/>
                <a:uLnTx/>
                <a:uFillTx/>
                <a:latin typeface="Arial" charset="0"/>
                <a:ea typeface="+mn-ea"/>
                <a:cs typeface="Arial" charset="0"/>
              </a:rPr>
              <a:t>iniciar</a:t>
            </a:r>
            <a:r>
              <a:rPr kumimoji="0" lang="en-US" sz="32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en-US" sz="3200" b="0" i="0" u="none" strike="noStrike" kern="1200" cap="none" spc="0" normalizeH="0" baseline="0" noProof="0" dirty="0" err="1">
                <a:ln>
                  <a:noFill/>
                </a:ln>
                <a:solidFill>
                  <a:srgbClr val="FFFFFF"/>
                </a:solidFill>
                <a:effectLst/>
                <a:uLnTx/>
                <a:uFillTx/>
                <a:latin typeface="Arial" charset="0"/>
                <a:ea typeface="+mn-ea"/>
                <a:cs typeface="Arial" charset="0"/>
              </a:rPr>
              <a:t>nuevos</a:t>
            </a:r>
            <a:r>
              <a:rPr kumimoji="0" lang="en-US" sz="32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en-US" sz="3200" b="0" i="0" u="none" strike="noStrike" kern="1200" cap="none" spc="0" normalizeH="0" baseline="0" noProof="0" dirty="0" err="1">
                <a:ln>
                  <a:noFill/>
                </a:ln>
                <a:solidFill>
                  <a:srgbClr val="FFFFFF"/>
                </a:solidFill>
                <a:effectLst/>
                <a:uLnTx/>
                <a:uFillTx/>
                <a:latin typeface="Arial" charset="0"/>
                <a:ea typeface="+mn-ea"/>
                <a:cs typeface="Arial" charset="0"/>
              </a:rPr>
              <a:t>grupos</a:t>
            </a:r>
            <a:r>
              <a:rPr kumimoji="0" lang="en-US" sz="3200" b="0" i="0" u="none" strike="noStrike" kern="1200" cap="none" spc="0" normalizeH="0" baseline="0" noProof="0" dirty="0">
                <a:ln>
                  <a:noFill/>
                </a:ln>
                <a:solidFill>
                  <a:srgbClr val="FFFFFF"/>
                </a:solidFill>
                <a:effectLst/>
                <a:uLnTx/>
                <a:uFillTx/>
                <a:latin typeface="Arial" charset="0"/>
                <a:ea typeface="+mn-ea"/>
                <a:cs typeface="Arial" charset="0"/>
              </a:rPr>
              <a:t> de </a:t>
            </a:r>
            <a:r>
              <a:rPr kumimoji="0" lang="en-US" sz="3200" b="0" i="0" u="none" strike="noStrike" kern="1200" cap="none" spc="0" normalizeH="0" baseline="0" noProof="0" dirty="0" err="1">
                <a:ln>
                  <a:noFill/>
                </a:ln>
                <a:solidFill>
                  <a:srgbClr val="FFFFFF"/>
                </a:solidFill>
                <a:effectLst/>
                <a:uLnTx/>
                <a:uFillTx/>
                <a:latin typeface="Arial" charset="0"/>
                <a:ea typeface="+mn-ea"/>
                <a:cs typeface="Arial" charset="0"/>
              </a:rPr>
              <a:t>Fundamentos</a:t>
            </a:r>
            <a:endParaRPr kumimoji="0" lang="en-US" sz="3200" b="0" i="0" u="none" strike="noStrike" kern="1200" cap="none" spc="0" normalizeH="0" baseline="0" noProof="0" dirty="0">
              <a:ln>
                <a:noFill/>
              </a:ln>
              <a:solidFill>
                <a:srgbClr val="FFFFFF"/>
              </a:solidFill>
              <a:effectLst/>
              <a:uLnTx/>
              <a:uFillTx/>
              <a:latin typeface="Arial" charset="0"/>
              <a:ea typeface="+mn-ea"/>
              <a:cs typeface="Arial" charset="0"/>
            </a:endParaRPr>
          </a:p>
          <a:p>
            <a:pPr marL="236538" marR="0" lvl="0" indent="-236538" defTabSz="914400" rtl="0" eaLnBrk="1" fontAlgn="base" latinLnBrk="0" hangingPunct="1">
              <a:spcBef>
                <a:spcPct val="0"/>
              </a:spcBef>
              <a:spcAft>
                <a:spcPts val="120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El servicio incluirá:</a:t>
            </a:r>
          </a:p>
          <a:p>
            <a:pPr marL="914400" lvl="1" indent="-457200" fontAlgn="base">
              <a:spcBef>
                <a:spcPct val="0"/>
              </a:spcBef>
              <a:spcAft>
                <a:spcPts val="1200"/>
              </a:spcAft>
              <a:buFont typeface="+mj-lt"/>
              <a:buAutoNum type="arabicPeriod"/>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Un anuncio</a:t>
            </a:r>
          </a:p>
          <a:p>
            <a:pPr marL="914400" lvl="1" indent="-457200" fontAlgn="base">
              <a:spcBef>
                <a:spcPct val="0"/>
              </a:spcBef>
              <a:spcAft>
                <a:spcPts val="1200"/>
              </a:spcAft>
              <a:buFont typeface="+mj-lt"/>
              <a:buAutoNum type="arabicPeriod"/>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Un testimonio de una vida cambiada</a:t>
            </a:r>
          </a:p>
          <a:p>
            <a:pPr marL="914400" lvl="1" indent="-457200" fontAlgn="base">
              <a:spcBef>
                <a:spcPct val="0"/>
              </a:spcBef>
              <a:spcAft>
                <a:spcPts val="1200"/>
              </a:spcAft>
              <a:buFont typeface="+mj-lt"/>
              <a:buAutoNum type="arabicPeriod"/>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Un sermón sobre el discipulado</a:t>
            </a:r>
            <a:endParaRPr kumimoji="0" lang="en-US" sz="32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2" name="TextBox 1">
            <a:extLst>
              <a:ext uri="{FF2B5EF4-FFF2-40B4-BE49-F238E27FC236}">
                <a16:creationId xmlns:a16="http://schemas.microsoft.com/office/drawing/2014/main" id="{D22DF8F6-2270-4FB8-9074-BD83FAE6DFD9}"/>
              </a:ext>
            </a:extLst>
          </p:cNvPr>
          <p:cNvSpPr txBox="1"/>
          <p:nvPr/>
        </p:nvSpPr>
        <p:spPr>
          <a:xfrm>
            <a:off x="970367" y="4705746"/>
            <a:ext cx="7203265" cy="1200329"/>
          </a:xfrm>
          <a:prstGeom prst="rect">
            <a:avLst/>
          </a:prstGeom>
          <a:solidFill>
            <a:srgbClr val="269643"/>
          </a:solidFill>
          <a:ln>
            <a:solidFill>
              <a:schemeClr val="bg1"/>
            </a:solidFill>
          </a:ln>
        </p:spPr>
        <p:txBody>
          <a:bodyPr wrap="square" anchor="ctr" anchorCtr="0">
            <a:spAutoFit/>
          </a:bodyPr>
          <a:lstStyle/>
          <a:p>
            <a:pPr lvl="0" algn="ctr" fontAlgn="base">
              <a:spcBef>
                <a:spcPct val="0"/>
              </a:spcBef>
              <a:spcAft>
                <a:spcPct val="0"/>
              </a:spcAft>
            </a:pPr>
            <a:r>
              <a:rPr lang="es-ES" sz="3600" b="1" dirty="0">
                <a:solidFill>
                  <a:srgbClr val="FFFFFF"/>
                </a:solidFill>
                <a:latin typeface="Arial" charset="0"/>
                <a:cs typeface="Arial" charset="0"/>
              </a:rPr>
              <a:t>Una iglesia saludable </a:t>
            </a:r>
          </a:p>
          <a:p>
            <a:pPr lvl="0" algn="ctr" fontAlgn="base">
              <a:spcBef>
                <a:spcPct val="0"/>
              </a:spcBef>
              <a:spcAft>
                <a:spcPct val="0"/>
              </a:spcAft>
            </a:pPr>
            <a:r>
              <a:rPr lang="es-ES" sz="3600" b="1" dirty="0">
                <a:solidFill>
                  <a:srgbClr val="FFFFFF"/>
                </a:solidFill>
                <a:latin typeface="Arial" charset="0"/>
                <a:cs typeface="Arial" charset="0"/>
              </a:rPr>
              <a:t>hace discípulos multiplicadores</a:t>
            </a:r>
            <a:endParaRPr kumimoji="0" lang="en-US" sz="3600" b="1"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1896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68014" y="2744559"/>
            <a:ext cx="8607971" cy="3745102"/>
          </a:xfrm>
          <a:ln>
            <a:solidFill>
              <a:schemeClr val="bg1"/>
            </a:solidFill>
          </a:ln>
        </p:spPr>
        <p:txBody>
          <a:bodyPr/>
          <a:lstStyle/>
          <a:p>
            <a:pPr marL="0" indent="0" algn="ctr">
              <a:spcBef>
                <a:spcPts val="0"/>
              </a:spcBef>
              <a:spcAft>
                <a:spcPts val="0"/>
              </a:spcAft>
              <a:buNone/>
            </a:pPr>
            <a:r>
              <a:rPr lang="es-ES" altLang="en-US" sz="2800" b="1" dirty="0"/>
              <a:t>Elementos de una Iglesia </a:t>
            </a:r>
          </a:p>
          <a:p>
            <a:pPr marL="0" indent="0" algn="ctr">
              <a:spcBef>
                <a:spcPts val="0"/>
              </a:spcBef>
              <a:spcAft>
                <a:spcPts val="1200"/>
              </a:spcAft>
              <a:buNone/>
            </a:pPr>
            <a:r>
              <a:rPr lang="es-ES" altLang="en-US" sz="2800" b="1" dirty="0"/>
              <a:t>que Hace Discípulos Multiplicadores</a:t>
            </a:r>
          </a:p>
          <a:p>
            <a:pPr marL="346075" indent="-346075">
              <a:spcBef>
                <a:spcPts val="0"/>
              </a:spcBef>
              <a:spcAft>
                <a:spcPts val="1200"/>
              </a:spcAft>
              <a:buAutoNum type="arabicPeriod"/>
            </a:pPr>
            <a:r>
              <a:rPr lang="en-US" altLang="en-US" sz="2800" u="sng" dirty="0" err="1"/>
              <a:t>Entrenar</a:t>
            </a:r>
            <a:r>
              <a:rPr lang="en-US" altLang="en-US" sz="2800" dirty="0"/>
              <a:t> </a:t>
            </a:r>
            <a:r>
              <a:rPr lang="en-US" altLang="en-US" sz="2800" dirty="0" err="1"/>
              <a:t>Líderes</a:t>
            </a:r>
            <a:r>
              <a:rPr lang="en-US" altLang="en-US" sz="2800" dirty="0"/>
              <a:t> de </a:t>
            </a:r>
            <a:r>
              <a:rPr lang="en-US" altLang="en-US" sz="2800" dirty="0" err="1"/>
              <a:t>Discipulado</a:t>
            </a:r>
            <a:r>
              <a:rPr lang="en-US" altLang="en-US" sz="2800" dirty="0"/>
              <a:t> de </a:t>
            </a:r>
            <a:r>
              <a:rPr lang="en-US" altLang="en-US" sz="2800" dirty="0" err="1"/>
              <a:t>Fundamentos</a:t>
            </a:r>
            <a:endParaRPr lang="en-US" altLang="en-US" sz="2800" dirty="0"/>
          </a:p>
          <a:p>
            <a:pPr marL="346075" indent="-346075">
              <a:spcBef>
                <a:spcPts val="0"/>
              </a:spcBef>
              <a:spcAft>
                <a:spcPts val="1200"/>
              </a:spcAft>
              <a:buAutoNum type="arabicPeriod"/>
            </a:pPr>
            <a:r>
              <a:rPr lang="es-ES" sz="2800" u="sng" dirty="0">
                <a:latin typeface="Arial" panose="020B0604020202020204" pitchFamily="34" charset="0"/>
                <a:ea typeface="Calibri" panose="020F0502020204030204" pitchFamily="34" charset="0"/>
                <a:cs typeface="Arial" panose="020B0604020202020204" pitchFamily="34" charset="0"/>
              </a:rPr>
              <a:t>Iniciar</a:t>
            </a:r>
            <a:r>
              <a:rPr lang="es-ES" sz="2800" dirty="0">
                <a:latin typeface="Arial" panose="020B0604020202020204" pitchFamily="34" charset="0"/>
                <a:ea typeface="Calibri" panose="020F0502020204030204" pitchFamily="34" charset="0"/>
                <a:cs typeface="Arial" panose="020B0604020202020204" pitchFamily="34" charset="0"/>
              </a:rPr>
              <a:t> Grupos de Fundamentos en Toda la Iglesia</a:t>
            </a:r>
          </a:p>
          <a:p>
            <a:pPr marL="346075" indent="-346075">
              <a:spcBef>
                <a:spcPts val="0"/>
              </a:spcBef>
              <a:spcAft>
                <a:spcPts val="1200"/>
              </a:spcAft>
              <a:buAutoNum type="arabicPeriod"/>
            </a:pPr>
            <a:r>
              <a:rPr lang="en-US" sz="2800" u="sng" dirty="0" err="1"/>
              <a:t>Multiplicar</a:t>
            </a:r>
            <a:r>
              <a:rPr lang="en-US" sz="2800" dirty="0"/>
              <a:t> por </a:t>
            </a:r>
            <a:r>
              <a:rPr lang="en-US" sz="2800" dirty="0" err="1"/>
              <a:t>Aprendizaje</a:t>
            </a:r>
            <a:endParaRPr lang="en-US" sz="2800" dirty="0"/>
          </a:p>
          <a:p>
            <a:pPr marL="346075" indent="-346075">
              <a:spcBef>
                <a:spcPts val="0"/>
              </a:spcBef>
              <a:spcAft>
                <a:spcPts val="1200"/>
              </a:spcAft>
              <a:buAutoNum type="arabicPeriod"/>
            </a:pPr>
            <a:r>
              <a:rPr lang="es-ES" sz="2800" u="sng" dirty="0">
                <a:ea typeface="Calibri"/>
                <a:cs typeface="Arial"/>
              </a:rPr>
              <a:t>Administrar</a:t>
            </a:r>
            <a:r>
              <a:rPr lang="es-ES" sz="2800" dirty="0">
                <a:ea typeface="Calibri"/>
                <a:cs typeface="Arial"/>
              </a:rPr>
              <a:t> la Iglesia que Hace Discípulos Multiplicadores</a:t>
            </a:r>
            <a:endParaRPr lang="en-GB" sz="2800" dirty="0">
              <a:ea typeface="Calibri"/>
              <a:cs typeface="Arial"/>
            </a:endParaRPr>
          </a:p>
        </p:txBody>
      </p:sp>
      <p:sp>
        <p:nvSpPr>
          <p:cNvPr id="3" name="Rectangle 2">
            <a:extLst>
              <a:ext uri="{FF2B5EF4-FFF2-40B4-BE49-F238E27FC236}">
                <a16:creationId xmlns:a16="http://schemas.microsoft.com/office/drawing/2014/main" id="{09EB400E-4771-4DFC-8439-AEF9B2E83A1F}"/>
              </a:ext>
            </a:extLst>
          </p:cNvPr>
          <p:cNvSpPr/>
          <p:nvPr/>
        </p:nvSpPr>
        <p:spPr>
          <a:xfrm>
            <a:off x="536028" y="84559"/>
            <a:ext cx="8607972" cy="2539157"/>
          </a:xfrm>
          <a:prstGeom prst="rect">
            <a:avLst/>
          </a:prstGeom>
        </p:spPr>
        <p:txBody>
          <a:bodyPr wrap="square">
            <a:spAutoFit/>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s-ES" sz="3200" b="1" i="0" u="none" strike="noStrike" kern="0" cap="none" spc="0" normalizeH="0" baseline="0" noProof="0" dirty="0">
                <a:ln>
                  <a:noFill/>
                </a:ln>
                <a:solidFill>
                  <a:srgbClr val="FFFFFF"/>
                </a:solidFill>
                <a:effectLst/>
                <a:uLnTx/>
                <a:uFillTx/>
                <a:latin typeface="Arial"/>
                <a:ea typeface="+mn-ea"/>
                <a:cs typeface="Arial" charset="0"/>
              </a:rPr>
              <a:t>Formar grupos de 2 a 5 personas</a:t>
            </a:r>
          </a:p>
          <a:p>
            <a:pPr marL="236538" marR="0" lvl="0" indent="-236538"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s-ES" sz="2800" i="0" u="none" strike="noStrike" kern="0" cap="none" spc="0" normalizeH="0" baseline="0" noProof="0" dirty="0">
                <a:ln>
                  <a:noFill/>
                </a:ln>
                <a:solidFill>
                  <a:srgbClr val="FFFFFF"/>
                </a:solidFill>
                <a:effectLst/>
                <a:uLnTx/>
                <a:uFillTx/>
                <a:latin typeface="Arial"/>
                <a:ea typeface="+mn-ea"/>
                <a:cs typeface="Arial" charset="0"/>
              </a:rPr>
              <a:t>Discute los 4 elementos</a:t>
            </a:r>
          </a:p>
          <a:p>
            <a:pPr marL="236538" marR="0" lvl="0" indent="-236538"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s-ES" sz="2800" i="0" u="none" strike="noStrike" kern="0" cap="none" spc="0" normalizeH="0" baseline="0" noProof="0" dirty="0">
                <a:ln>
                  <a:noFill/>
                </a:ln>
                <a:solidFill>
                  <a:srgbClr val="FFFFFF"/>
                </a:solidFill>
                <a:effectLst/>
                <a:uLnTx/>
                <a:uFillTx/>
                <a:latin typeface="Arial"/>
                <a:ea typeface="+mn-ea"/>
                <a:cs typeface="Arial" charset="0"/>
              </a:rPr>
              <a:t>¿Qué se requiere para que una persona lidere un grupo de Fundamentos?</a:t>
            </a:r>
          </a:p>
          <a:p>
            <a:pPr marL="236538" marR="0" lvl="0" indent="-236538"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s-ES" sz="2800" i="0" u="none" strike="noStrike" kern="0" cap="none" spc="0" normalizeH="0" baseline="0" noProof="0" dirty="0">
                <a:ln>
                  <a:noFill/>
                </a:ln>
                <a:solidFill>
                  <a:srgbClr val="FFFFFF"/>
                </a:solidFill>
                <a:effectLst/>
                <a:uLnTx/>
                <a:uFillTx/>
                <a:latin typeface="Arial"/>
                <a:ea typeface="+mn-ea"/>
                <a:cs typeface="Arial" charset="0"/>
              </a:rPr>
              <a:t>¿Cómo implementará esto en su iglesia</a:t>
            </a:r>
            <a:r>
              <a:rPr kumimoji="0" lang="es-ES" sz="2800" b="1" i="0" u="none" strike="noStrike" kern="0" cap="none" spc="0" normalizeH="0" baseline="0" noProof="0" dirty="0">
                <a:ln>
                  <a:noFill/>
                </a:ln>
                <a:solidFill>
                  <a:srgbClr val="FFFFFF"/>
                </a:solidFill>
                <a:effectLst/>
                <a:uLnTx/>
                <a:uFillTx/>
                <a:latin typeface="Arial"/>
                <a:ea typeface="+mn-ea"/>
                <a:cs typeface="Arial" charset="0"/>
              </a:rPr>
              <a:t>?</a:t>
            </a:r>
            <a:endParaRPr kumimoji="0" lang="en-US" sz="2400" b="0" i="0" u="none" strike="noStrike" kern="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2801807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491531"/>
            <a:ext cx="9144000" cy="838200"/>
          </a:xfrm>
        </p:spPr>
        <p:txBody>
          <a:bodyPr/>
          <a:lstStyle/>
          <a:p>
            <a:r>
              <a:rPr lang="es-ES" sz="3200" dirty="0"/>
              <a:t>Cómo Crear y Dirigir</a:t>
            </a:r>
            <a:br>
              <a:rPr lang="es-ES" sz="3200" dirty="0"/>
            </a:br>
            <a:r>
              <a:rPr lang="es-ES" sz="3200" dirty="0"/>
              <a:t> un Equipo de Líder de Fundamentos</a:t>
            </a:r>
            <a:br>
              <a:rPr lang="en-US" sz="2800" dirty="0"/>
            </a:br>
            <a:r>
              <a:rPr lang="en-US" sz="2800" b="0" dirty="0"/>
              <a:t>Lesson 2 </a:t>
            </a:r>
            <a:endParaRPr lang="en-US" altLang="en-US" sz="2800" b="0" dirty="0"/>
          </a:p>
        </p:txBody>
      </p:sp>
      <p:sp>
        <p:nvSpPr>
          <p:cNvPr id="17411" name="Rectangle 3"/>
          <p:cNvSpPr>
            <a:spLocks noGrp="1" noChangeArrowheads="1"/>
          </p:cNvSpPr>
          <p:nvPr>
            <p:ph type="body" idx="1"/>
          </p:nvPr>
        </p:nvSpPr>
        <p:spPr>
          <a:xfrm>
            <a:off x="362607" y="2045011"/>
            <a:ext cx="8781393" cy="4467253"/>
          </a:xfrm>
        </p:spPr>
        <p:txBody>
          <a:bodyPr/>
          <a:lstStyle/>
          <a:p>
            <a:pPr>
              <a:spcBef>
                <a:spcPts val="0"/>
              </a:spcBef>
              <a:spcAft>
                <a:spcPts val="1800"/>
              </a:spcAft>
            </a:pPr>
            <a:r>
              <a:rPr lang="es-ES" dirty="0"/>
              <a:t>El núcleo de un ministerio de discipulado es el Equipo de Líder de Fundamentos</a:t>
            </a:r>
          </a:p>
          <a:p>
            <a:pPr>
              <a:spcBef>
                <a:spcPts val="0"/>
              </a:spcBef>
              <a:spcAft>
                <a:spcPts val="1800"/>
              </a:spcAft>
            </a:pPr>
            <a:r>
              <a:rPr lang="es-ES" dirty="0"/>
              <a:t>Dios usará este equipo para hacer que su iglesia crezca de la manera en que Jesús quiere que crezca</a:t>
            </a:r>
            <a:endParaRPr lang="en-US" dirty="0"/>
          </a:p>
        </p:txBody>
      </p:sp>
      <p:sp>
        <p:nvSpPr>
          <p:cNvPr id="17412" name="TextBox 13"/>
          <p:cNvSpPr txBox="1">
            <a:spLocks noChangeArrowheads="1"/>
          </p:cNvSpPr>
          <p:nvPr/>
        </p:nvSpPr>
        <p:spPr bwMode="auto">
          <a:xfrm>
            <a:off x="8710613" y="6427788"/>
            <a:ext cx="433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Arial" charset="0"/>
              </a:rPr>
              <a:t> 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2D3B68-BB14-4B7B-A139-1788C963728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8</a:t>
            </a:r>
          </a:p>
        </p:txBody>
      </p:sp>
      <p:sp>
        <p:nvSpPr>
          <p:cNvPr id="3" name="Rectangle 2">
            <a:extLst>
              <a:ext uri="{FF2B5EF4-FFF2-40B4-BE49-F238E27FC236}">
                <a16:creationId xmlns:a16="http://schemas.microsoft.com/office/drawing/2014/main" id="{0D37B037-FEA2-4B97-A596-635087313CB7}"/>
              </a:ext>
            </a:extLst>
          </p:cNvPr>
          <p:cNvSpPr/>
          <p:nvPr/>
        </p:nvSpPr>
        <p:spPr>
          <a:xfrm>
            <a:off x="141889" y="658029"/>
            <a:ext cx="9002111" cy="4737772"/>
          </a:xfrm>
          <a:prstGeom prst="rect">
            <a:avLst/>
          </a:prstGeom>
        </p:spPr>
        <p:txBody>
          <a:bodyPr wrap="square">
            <a:spAutoFit/>
          </a:bodyPr>
          <a:lstStyle/>
          <a:p>
            <a:pPr marL="0" marR="0" lvl="0" indent="0" algn="ctr" defTabSz="914400" rtl="0" eaLnBrk="1" fontAlgn="base" latinLnBrk="0" hangingPunct="1">
              <a:spcBef>
                <a:spcPts val="0"/>
              </a:spcBef>
              <a:spcAft>
                <a:spcPts val="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Los líderes de Fundamentos se asocian </a:t>
            </a:r>
          </a:p>
          <a:p>
            <a:pPr marL="0" marR="0" lvl="0" indent="0" algn="ctr" defTabSz="914400" rtl="0" eaLnBrk="1" fontAlgn="base" latinLnBrk="0" hangingPunct="1">
              <a:spcBef>
                <a:spcPts val="0"/>
              </a:spcBef>
              <a:spcAft>
                <a:spcPts val="120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con usted para hacer el trabajo más importante en su iglesia</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236538" marR="0" lvl="0" indent="-236538" algn="l" defTabSz="914400" rtl="0" eaLnBrk="1" fontAlgn="base" latinLnBrk="0" hangingPunct="1">
              <a:lnSpc>
                <a:spcPct val="115000"/>
              </a:lnSpc>
              <a:buClrTx/>
              <a:buSzTx/>
              <a:buFont typeface="Arial" panose="020B0604020202020204" pitchFamily="34" charset="0"/>
              <a:buChar char="•"/>
              <a:tabLst/>
              <a:defRPr/>
            </a:pPr>
            <a:r>
              <a:rPr kumimoji="0" lang="en-US" sz="32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Están</a:t>
            </a: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entrenando</a:t>
            </a: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discípulos</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693738" lvl="1" indent="-236538" fontAlgn="base">
              <a:lnSpc>
                <a:spcPct val="115000"/>
              </a:lnSpc>
              <a:spcAft>
                <a:spcPts val="600"/>
              </a:spcAft>
              <a:buFont typeface="Arial" panose="020B0604020202020204" pitchFamily="34" charset="0"/>
              <a:buChar cha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para encontrar su lugar de ministerio en su iglesia</a:t>
            </a:r>
          </a:p>
          <a:p>
            <a:pPr marL="236538" indent="-236538" fontAlgn="base">
              <a:lnSpc>
                <a:spcPct val="115000"/>
              </a:lnSpc>
              <a:buFont typeface="Arial" panose="020B0604020202020204" pitchFamily="34" charset="0"/>
              <a:buChar cha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Se multiplican por medio del aprendizaje </a:t>
            </a:r>
          </a:p>
          <a:p>
            <a:pPr marL="693738" lvl="1" indent="-236538" fontAlgn="base">
              <a:lnSpc>
                <a:spcPct val="115000"/>
              </a:lnSpc>
              <a:spcAft>
                <a:spcPts val="600"/>
              </a:spcAft>
              <a:buFont typeface="Arial" panose="020B0604020202020204" pitchFamily="34" charset="0"/>
              <a:buChar cha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y alcanzan a su comunidad para Cristo</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4034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15106"/>
            <a:ext cx="9144000" cy="838200"/>
          </a:xfrm>
        </p:spPr>
        <p:txBody>
          <a:bodyPr/>
          <a:lstStyle/>
          <a:p>
            <a:pPr lvl="0">
              <a:lnSpc>
                <a:spcPct val="115000"/>
              </a:lnSpc>
              <a:spcBef>
                <a:spcPts val="0"/>
              </a:spcBef>
              <a:spcAft>
                <a:spcPts val="0"/>
              </a:spcAft>
            </a:pPr>
            <a:r>
              <a:rPr lang="es-ES" sz="3200" dirty="0">
                <a:latin typeface="Arial" panose="020B0604020202020204" pitchFamily="34" charset="0"/>
                <a:ea typeface="Calibri" panose="020F0502020204030204" pitchFamily="34" charset="0"/>
              </a:rPr>
              <a:t>Creación de su Equipo </a:t>
            </a:r>
            <a:br>
              <a:rPr lang="es-ES" sz="3200" dirty="0">
                <a:latin typeface="Arial" panose="020B0604020202020204" pitchFamily="34" charset="0"/>
                <a:ea typeface="Calibri" panose="020F0502020204030204" pitchFamily="34" charset="0"/>
              </a:rPr>
            </a:br>
            <a:r>
              <a:rPr lang="es-ES" sz="3200" dirty="0">
                <a:latin typeface="Arial" panose="020B0604020202020204" pitchFamily="34" charset="0"/>
                <a:ea typeface="Calibri" panose="020F0502020204030204" pitchFamily="34" charset="0"/>
              </a:rPr>
              <a:t>de Líder de Fundamentos</a:t>
            </a:r>
            <a:endParaRPr lang="en-US" sz="3200" b="0" kern="1200" dirty="0">
              <a:latin typeface="Arial" panose="020B0604020202020204" pitchFamily="34" charset="0"/>
              <a:ea typeface="Calibri" panose="020F0502020204030204" pitchFamily="34" charset="0"/>
              <a:cs typeface="Arial" panose="020B0604020202020204" pitchFamily="34" charset="0"/>
            </a:endParaRPr>
          </a:p>
        </p:txBody>
      </p:sp>
      <p:sp>
        <p:nvSpPr>
          <p:cNvPr id="17411" name="Rectangle 3"/>
          <p:cNvSpPr>
            <a:spLocks noGrp="1" noChangeArrowheads="1"/>
          </p:cNvSpPr>
          <p:nvPr>
            <p:ph type="body" idx="1"/>
          </p:nvPr>
        </p:nvSpPr>
        <p:spPr>
          <a:xfrm>
            <a:off x="96982" y="1739326"/>
            <a:ext cx="9047019" cy="4903568"/>
          </a:xfrm>
        </p:spPr>
        <p:txBody>
          <a:bodyPr/>
          <a:lstStyle/>
          <a:p>
            <a:pPr marL="0" indent="0">
              <a:spcBef>
                <a:spcPts val="0"/>
              </a:spcBef>
              <a:spcAft>
                <a:spcPts val="1200"/>
              </a:spcAft>
              <a:buNone/>
            </a:pPr>
            <a:r>
              <a:rPr lang="en-US" dirty="0" err="1"/>
              <a:t>Miembros</a:t>
            </a:r>
            <a:r>
              <a:rPr lang="en-US" dirty="0"/>
              <a:t> del </a:t>
            </a:r>
            <a:r>
              <a:rPr lang="en-US" dirty="0" err="1"/>
              <a:t>equipo</a:t>
            </a:r>
            <a:r>
              <a:rPr lang="en-US" dirty="0"/>
              <a:t> de </a:t>
            </a:r>
            <a:r>
              <a:rPr lang="en-US" dirty="0" err="1"/>
              <a:t>líderes</a:t>
            </a:r>
            <a:r>
              <a:rPr lang="en-US"/>
              <a:t> d </a:t>
            </a:r>
            <a:r>
              <a:rPr lang="en-US" dirty="0" err="1"/>
              <a:t>Fundamentos</a:t>
            </a:r>
            <a:endParaRPr lang="en-US" dirty="0"/>
          </a:p>
          <a:p>
            <a:pPr>
              <a:spcBef>
                <a:spcPts val="0"/>
              </a:spcBef>
              <a:spcAft>
                <a:spcPts val="1200"/>
              </a:spcAft>
            </a:pPr>
            <a:r>
              <a:rPr lang="en-US" dirty="0" err="1"/>
              <a:t>Líderes</a:t>
            </a:r>
            <a:r>
              <a:rPr lang="en-US" dirty="0"/>
              <a:t> de </a:t>
            </a:r>
            <a:r>
              <a:rPr lang="en-US" dirty="0" err="1"/>
              <a:t>Fundamentos</a:t>
            </a:r>
            <a:endParaRPr lang="en-US" dirty="0"/>
          </a:p>
          <a:p>
            <a:pPr>
              <a:spcBef>
                <a:spcPts val="0"/>
              </a:spcBef>
              <a:spcAft>
                <a:spcPts val="1200"/>
              </a:spcAft>
            </a:pPr>
            <a:r>
              <a:rPr lang="en-US" dirty="0" err="1"/>
              <a:t>Aprendices</a:t>
            </a:r>
            <a:r>
              <a:rPr lang="en-US" dirty="0"/>
              <a:t> de </a:t>
            </a:r>
            <a:r>
              <a:rPr lang="en-US" dirty="0" err="1"/>
              <a:t>Fundamentos</a:t>
            </a:r>
            <a:r>
              <a:rPr lang="en-US" dirty="0"/>
              <a:t> que se </a:t>
            </a:r>
            <a:r>
              <a:rPr lang="en-US" dirty="0" err="1"/>
              <a:t>convertirán</a:t>
            </a:r>
            <a:r>
              <a:rPr lang="en-US" dirty="0"/>
              <a:t> </a:t>
            </a:r>
            <a:r>
              <a:rPr lang="en-US" dirty="0" err="1"/>
              <a:t>en</a:t>
            </a:r>
            <a:r>
              <a:rPr lang="en-US" dirty="0"/>
              <a:t> </a:t>
            </a:r>
            <a:r>
              <a:rPr lang="en-US" dirty="0" err="1"/>
              <a:t>líderes</a:t>
            </a:r>
            <a:r>
              <a:rPr lang="en-US" dirty="0"/>
              <a:t> de </a:t>
            </a:r>
            <a:r>
              <a:rPr lang="en-US" dirty="0" err="1"/>
              <a:t>Fundamentos</a:t>
            </a:r>
            <a:endParaRPr lang="en-US" dirty="0"/>
          </a:p>
        </p:txBody>
      </p:sp>
      <p:sp>
        <p:nvSpPr>
          <p:cNvPr id="17412" name="TextBox 13"/>
          <p:cNvSpPr txBox="1">
            <a:spLocks noChangeArrowheads="1"/>
          </p:cNvSpPr>
          <p:nvPr/>
        </p:nvSpPr>
        <p:spPr bwMode="auto">
          <a:xfrm>
            <a:off x="8710613" y="6427788"/>
            <a:ext cx="433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Arial" charset="0"/>
              </a:rPr>
              <a:t> 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651844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1821" y="1524220"/>
            <a:ext cx="8692179" cy="4903568"/>
          </a:xfrm>
        </p:spPr>
        <p:txBody>
          <a:bodyPr/>
          <a:lstStyle/>
          <a:p>
            <a:pPr lvl="0">
              <a:spcBef>
                <a:spcPts val="0"/>
              </a:spcBef>
              <a:spcAft>
                <a:spcPts val="1200"/>
              </a:spcAft>
            </a:pPr>
            <a:r>
              <a:rPr lang="es-ES" dirty="0"/>
              <a:t>Busque líderes que sean fieles, disponibles, educables y receptivos</a:t>
            </a:r>
          </a:p>
          <a:p>
            <a:pPr lvl="0">
              <a:spcBef>
                <a:spcPts val="0"/>
              </a:spcBef>
              <a:spcAft>
                <a:spcPts val="1200"/>
              </a:spcAft>
            </a:pPr>
            <a:r>
              <a:rPr lang="es-ES" dirty="0"/>
              <a:t>Las personas se agregarán al equipo cuando se conviertan en </a:t>
            </a:r>
            <a:r>
              <a:rPr lang="es-ES" dirty="0" err="1"/>
              <a:t>co-líderes</a:t>
            </a:r>
            <a:r>
              <a:rPr lang="es-ES" dirty="0"/>
              <a:t> en los grupos de Fundamentos </a:t>
            </a:r>
            <a:endParaRPr lang="en-US" dirty="0"/>
          </a:p>
        </p:txBody>
      </p:sp>
      <p:sp>
        <p:nvSpPr>
          <p:cNvPr id="17412" name="TextBox 13"/>
          <p:cNvSpPr txBox="1">
            <a:spLocks noChangeArrowheads="1"/>
          </p:cNvSpPr>
          <p:nvPr/>
        </p:nvSpPr>
        <p:spPr bwMode="auto">
          <a:xfrm>
            <a:off x="8710613" y="6427788"/>
            <a:ext cx="433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Arial" charset="0"/>
              </a:rPr>
              <a:t> 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940187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AFA968-C412-4865-AA6E-7686E87B287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8</a:t>
            </a:r>
          </a:p>
        </p:txBody>
      </p:sp>
      <p:sp>
        <p:nvSpPr>
          <p:cNvPr id="3" name="Rectangle 2">
            <a:extLst>
              <a:ext uri="{FF2B5EF4-FFF2-40B4-BE49-F238E27FC236}">
                <a16:creationId xmlns:a16="http://schemas.microsoft.com/office/drawing/2014/main" id="{455DEB58-1764-4BE9-B5A5-01A01E853BCA}"/>
              </a:ext>
            </a:extLst>
          </p:cNvPr>
          <p:cNvSpPr/>
          <p:nvPr/>
        </p:nvSpPr>
        <p:spPr>
          <a:xfrm>
            <a:off x="522514" y="225620"/>
            <a:ext cx="8098972" cy="2309415"/>
          </a:xfrm>
          <a:prstGeom prst="rect">
            <a:avLst/>
          </a:prstGeom>
          <a:ln>
            <a:solidFill>
              <a:schemeClr val="bg1"/>
            </a:solidFill>
          </a:ln>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s-ES" sz="320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Líderes de Fundamentos continuarán </a:t>
            </a:r>
            <a:r>
              <a:rPr kumimoji="0" lang="es-ES" sz="320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madurandose</a:t>
            </a:r>
            <a:r>
              <a:rPr kumimoji="0" lang="es-ES" sz="320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en todos los ingredientes de un discípulo en el Equipo de Líder de Fundamentos</a:t>
            </a:r>
            <a:endParaRPr kumimoji="0" lang="en-US" sz="320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3D50AAE9-62F5-4474-8D14-27F30234E6A1}"/>
              </a:ext>
            </a:extLst>
          </p:cNvPr>
          <p:cNvSpPr txBox="1"/>
          <p:nvPr/>
        </p:nvSpPr>
        <p:spPr>
          <a:xfrm>
            <a:off x="0" y="2818834"/>
            <a:ext cx="9144000" cy="3493264"/>
          </a:xfrm>
          <a:prstGeom prst="rect">
            <a:avLst/>
          </a:prstGeom>
          <a:noFill/>
        </p:spPr>
        <p:txBody>
          <a:bodyPr wrap="square" rtlCol="0">
            <a:spAutoFit/>
          </a:bodyPr>
          <a:lstStyle/>
          <a:p>
            <a:pPr marL="346075" marR="0" lvl="0" indent="-346075" algn="l" defTabSz="914400" rtl="0" eaLnBrk="1" fontAlgn="base" latinLnBrk="0" hangingPunct="1">
              <a:spcBef>
                <a:spcPct val="0"/>
              </a:spcBef>
              <a:spcAft>
                <a:spcPts val="600"/>
              </a:spcAft>
              <a:buClrTx/>
              <a:buSzTx/>
              <a:buFont typeface="+mj-lt"/>
              <a:buAutoNum type="arabicPeriod"/>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Adoración: Alabanza y acción de gracias</a:t>
            </a:r>
          </a:p>
          <a:p>
            <a:pPr marL="346075" marR="0" lvl="0" indent="-346075" algn="l" defTabSz="914400" rtl="0" eaLnBrk="1" fontAlgn="base" latinLnBrk="0" hangingPunct="1">
              <a:spcBef>
                <a:spcPct val="0"/>
              </a:spcBef>
              <a:spcAft>
                <a:spcPts val="600"/>
              </a:spcAft>
              <a:buClrTx/>
              <a:buSzTx/>
              <a:buFont typeface="+mj-lt"/>
              <a:buAutoNum type="arabicPeriod"/>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Compañerismo: Intimidad, autenticidad, responsabilidad</a:t>
            </a:r>
          </a:p>
          <a:p>
            <a:pPr marL="346075" marR="0" lvl="0" indent="-346075" algn="l" defTabSz="914400" rtl="0" eaLnBrk="1" fontAlgn="base" latinLnBrk="0" hangingPunct="1">
              <a:spcBef>
                <a:spcPct val="0"/>
              </a:spcBef>
              <a:spcAft>
                <a:spcPts val="600"/>
              </a:spcAft>
              <a:buClrTx/>
              <a:buSzTx/>
              <a:buFont typeface="+mj-lt"/>
              <a:buAutoNum type="arabicPeriod"/>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Palabra de Dios: Aplicación para ser más como Jesús</a:t>
            </a:r>
          </a:p>
          <a:p>
            <a:pPr marL="346075" marR="0" lvl="0" indent="-346075" algn="l" defTabSz="914400" rtl="0" eaLnBrk="1" fontAlgn="base" latinLnBrk="0" hangingPunct="1">
              <a:spcBef>
                <a:spcPct val="0"/>
              </a:spcBef>
              <a:spcAft>
                <a:spcPts val="600"/>
              </a:spcAft>
              <a:buClrTx/>
              <a:buSzTx/>
              <a:buFont typeface="+mj-lt"/>
              <a:buAutoNum type="arabicPeriod"/>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Oración: Relación íntima con Dios</a:t>
            </a:r>
          </a:p>
          <a:p>
            <a:pPr marL="346075" marR="0" lvl="0" indent="-346075" algn="l" defTabSz="914400" rtl="0" eaLnBrk="1" fontAlgn="base" latinLnBrk="0" hangingPunct="1">
              <a:spcBef>
                <a:spcPct val="0"/>
              </a:spcBef>
              <a:spcAft>
                <a:spcPts val="600"/>
              </a:spcAft>
              <a:buClrTx/>
              <a:buSzTx/>
              <a:buFont typeface="+mj-lt"/>
              <a:buAutoNum type="arabicPeriod"/>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Servicio: Dar tiempo, talento, tesoro, nosotros mismos</a:t>
            </a:r>
          </a:p>
          <a:p>
            <a:pPr marL="346075" marR="0" lvl="0" indent="-346075" algn="l" defTabSz="914400" rtl="0" eaLnBrk="1" fontAlgn="base" latinLnBrk="0" hangingPunct="1">
              <a:spcBef>
                <a:spcPct val="0"/>
              </a:spcBef>
              <a:spcAft>
                <a:spcPts val="600"/>
              </a:spcAft>
              <a:buClrTx/>
              <a:buSzTx/>
              <a:buFont typeface="+mj-lt"/>
              <a:buAutoNum type="arabicPeriod"/>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Evangelismo: Hacer discípulos multiplicadores</a:t>
            </a:r>
          </a:p>
        </p:txBody>
      </p:sp>
    </p:spTree>
    <p:extLst>
      <p:ext uri="{BB962C8B-B14F-4D97-AF65-F5344CB8AC3E}">
        <p14:creationId xmlns:p14="http://schemas.microsoft.com/office/powerpoint/2010/main" val="294965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B7A1AC-0748-4651-9E98-740F362FAD2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9</a:t>
            </a:r>
          </a:p>
        </p:txBody>
      </p:sp>
      <p:sp>
        <p:nvSpPr>
          <p:cNvPr id="3" name="Rectangle 2">
            <a:extLst>
              <a:ext uri="{FF2B5EF4-FFF2-40B4-BE49-F238E27FC236}">
                <a16:creationId xmlns:a16="http://schemas.microsoft.com/office/drawing/2014/main" id="{64CF533F-0BC7-4565-A850-543FE23C80BB}"/>
              </a:ext>
            </a:extLst>
          </p:cNvPr>
          <p:cNvSpPr/>
          <p:nvPr/>
        </p:nvSpPr>
        <p:spPr>
          <a:xfrm>
            <a:off x="0" y="327713"/>
            <a:ext cx="9144000"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1200" cap="none" spc="0" normalizeH="0" baseline="0" noProof="0" dirty="0">
                <a:ln>
                  <a:noFill/>
                </a:ln>
                <a:solidFill>
                  <a:srgbClr val="FFFFFF"/>
                </a:solidFill>
                <a:effectLst/>
                <a:uLnTx/>
                <a:uFillTx/>
                <a:latin typeface="Arial" charset="0"/>
                <a:ea typeface="+mn-ea"/>
                <a:cs typeface="Arial" charset="0"/>
              </a:rPr>
              <a:t>Reuniones del Equipo de Líder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1200" cap="none" spc="0" normalizeH="0" baseline="0" noProof="0" dirty="0">
                <a:ln>
                  <a:noFill/>
                </a:ln>
                <a:solidFill>
                  <a:srgbClr val="FFFFFF"/>
                </a:solidFill>
                <a:effectLst/>
                <a:uLnTx/>
                <a:uFillTx/>
                <a:latin typeface="Arial" charset="0"/>
                <a:ea typeface="+mn-ea"/>
                <a:cs typeface="Arial" charset="0"/>
              </a:rPr>
              <a:t>de Fundamentos</a:t>
            </a:r>
            <a:endParaRPr kumimoji="0" lang="en-US" sz="3600" b="1"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4" name="TextBox 3">
            <a:extLst>
              <a:ext uri="{FF2B5EF4-FFF2-40B4-BE49-F238E27FC236}">
                <a16:creationId xmlns:a16="http://schemas.microsoft.com/office/drawing/2014/main" id="{E9D1249D-E031-4BC2-A269-BE6CB7BE0D06}"/>
              </a:ext>
            </a:extLst>
          </p:cNvPr>
          <p:cNvSpPr txBox="1"/>
          <p:nvPr/>
        </p:nvSpPr>
        <p:spPr>
          <a:xfrm>
            <a:off x="993228" y="1848952"/>
            <a:ext cx="8150772" cy="3016210"/>
          </a:xfrm>
          <a:prstGeom prst="rect">
            <a:avLst/>
          </a:prstGeom>
          <a:noFill/>
        </p:spPr>
        <p:txBody>
          <a:bodyPr wrap="square" rtlCol="0">
            <a:spAutoFit/>
          </a:bodyPr>
          <a:lstStyle/>
          <a:p>
            <a:pPr marL="285750" marR="0" lvl="0" indent="-285750" algn="l" defTabSz="914400" rtl="0" eaLnBrk="1" fontAlgn="base" latinLnBrk="0" hangingPunct="1">
              <a:spcBef>
                <a:spcPct val="0"/>
              </a:spcBef>
              <a:spcAft>
                <a:spcPts val="120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Recibir estímulo mutuo</a:t>
            </a:r>
          </a:p>
          <a:p>
            <a:pPr marL="285750" marR="0" lvl="0" indent="-285750" algn="l" defTabSz="914400" rtl="0" eaLnBrk="1" fontAlgn="base" latinLnBrk="0" hangingPunct="1">
              <a:spcBef>
                <a:spcPct val="0"/>
              </a:spcBef>
              <a:spcAft>
                <a:spcPts val="120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Ver el progreso del ministerio de Fundamentos</a:t>
            </a:r>
          </a:p>
          <a:p>
            <a:pPr marL="285750" marR="0" lvl="0" indent="-285750" algn="l" defTabSz="914400" rtl="0" eaLnBrk="1" fontAlgn="base" latinLnBrk="0" hangingPunct="1">
              <a:spcBef>
                <a:spcPct val="0"/>
              </a:spcBef>
              <a:spcAft>
                <a:spcPts val="120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Recibir entrenamiento continuo</a:t>
            </a:r>
          </a:p>
          <a:p>
            <a:pPr marL="285750" marR="0" lvl="0" indent="-285750" algn="l" defTabSz="914400" rtl="0" eaLnBrk="1" fontAlgn="base" latinLnBrk="0" hangingPunct="1">
              <a:spcBef>
                <a:spcPct val="0"/>
              </a:spcBef>
              <a:spcAft>
                <a:spcPts val="120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Tratar cualquier problema </a:t>
            </a:r>
            <a:endParaRPr kumimoji="0" lang="en-US" sz="32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400366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id="{A47B2A7E-D916-400E-8139-321405F455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51" b="17685"/>
          <a:stretch/>
        </p:blipFill>
        <p:spPr bwMode="auto">
          <a:xfrm>
            <a:off x="1486126" y="3429000"/>
            <a:ext cx="6171747" cy="2248233"/>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a:xfrm>
            <a:off x="0" y="1651333"/>
            <a:ext cx="9144000" cy="1193800"/>
          </a:xfrm>
          <a:ln>
            <a:noFill/>
          </a:ln>
        </p:spPr>
        <p:txBody>
          <a:bodyPr/>
          <a:lstStyle/>
          <a:p>
            <a:r>
              <a:rPr lang="es-ES" altLang="en-US" dirty="0">
                <a:ln w="6350">
                  <a:noFill/>
                </a:ln>
                <a:effectLst/>
              </a:rPr>
              <a:t>La Gran Comisión </a:t>
            </a:r>
            <a:br>
              <a:rPr lang="es-ES" altLang="en-US" dirty="0">
                <a:ln w="6350">
                  <a:noFill/>
                </a:ln>
                <a:effectLst/>
              </a:rPr>
            </a:br>
            <a:r>
              <a:rPr lang="es-ES" altLang="en-US" sz="3200" b="0" dirty="0">
                <a:ln w="6350">
                  <a:noFill/>
                </a:ln>
                <a:effectLst/>
              </a:rPr>
              <a:t>La misión de cada </a:t>
            </a:r>
            <a:r>
              <a:rPr lang="es-ES" altLang="en-US" sz="3200" b="0" dirty="0">
                <a:ln w="6350">
                  <a:noFill/>
                </a:ln>
              </a:rPr>
              <a:t>i</a:t>
            </a:r>
            <a:r>
              <a:rPr lang="es-ES" altLang="en-US" sz="3200" b="0" dirty="0">
                <a:ln w="6350">
                  <a:noFill/>
                </a:ln>
                <a:effectLst/>
              </a:rPr>
              <a:t>glesia y cada </a:t>
            </a:r>
            <a:r>
              <a:rPr lang="es-ES" altLang="en-US" sz="3200" b="0" dirty="0">
                <a:ln w="6350">
                  <a:noFill/>
                </a:ln>
              </a:rPr>
              <a:t>c</a:t>
            </a:r>
            <a:r>
              <a:rPr lang="es-ES" altLang="en-US" sz="3200" b="0" dirty="0">
                <a:ln w="6350">
                  <a:noFill/>
                </a:ln>
                <a:effectLst/>
              </a:rPr>
              <a:t>reyente </a:t>
            </a:r>
            <a:br>
              <a:rPr lang="es-ES" altLang="en-US" sz="3200" b="0" dirty="0">
                <a:ln w="6350">
                  <a:noFill/>
                </a:ln>
                <a:effectLst/>
              </a:rPr>
            </a:br>
            <a:r>
              <a:rPr lang="es-ES" altLang="en-US" sz="2800" b="0" dirty="0">
                <a:ln w="6350">
                  <a:noFill/>
                </a:ln>
                <a:effectLst/>
              </a:rPr>
              <a:t>Mateo 28: 19-20</a:t>
            </a:r>
            <a:endParaRPr lang="en-US" altLang="en-US" sz="2000" b="0" dirty="0">
              <a:ln w="6350">
                <a:noFill/>
              </a:ln>
              <a:effectLst/>
            </a:endParaRPr>
          </a:p>
        </p:txBody>
      </p:sp>
      <p:sp>
        <p:nvSpPr>
          <p:cNvPr id="5" name="Slide Number Placeholder 3">
            <a:extLst>
              <a:ext uri="{FF2B5EF4-FFF2-40B4-BE49-F238E27FC236}">
                <a16:creationId xmlns:a16="http://schemas.microsoft.com/office/drawing/2014/main" id="{CF58426F-3EA3-4374-AAAE-D2D88A774FFA}"/>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3</a:t>
            </a:r>
          </a:p>
        </p:txBody>
      </p:sp>
      <p:sp>
        <p:nvSpPr>
          <p:cNvPr id="3" name="TextBox 10">
            <a:extLst>
              <a:ext uri="{FF2B5EF4-FFF2-40B4-BE49-F238E27FC236}">
                <a16:creationId xmlns:a16="http://schemas.microsoft.com/office/drawing/2014/main" id="{EB0555E9-F3C9-42BA-B8F1-477D6E19F84D}"/>
              </a:ext>
            </a:extLst>
          </p:cNvPr>
          <p:cNvSpPr txBox="1">
            <a:spLocks noChangeArrowheads="1"/>
          </p:cNvSpPr>
          <p:nvPr/>
        </p:nvSpPr>
        <p:spPr bwMode="auto">
          <a:xfrm>
            <a:off x="0" y="0"/>
            <a:ext cx="914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n-US" sz="3200" b="1" i="0" u="none" strike="noStrike" kern="1200" cap="none" spc="0" normalizeH="0" baseline="0" noProof="0" dirty="0">
                <a:ln>
                  <a:noFill/>
                </a:ln>
                <a:solidFill>
                  <a:srgbClr val="FFFFFF"/>
                </a:solidFill>
                <a:effectLst/>
                <a:uLnTx/>
                <a:uFillTx/>
                <a:latin typeface="Arial" charset="0"/>
                <a:ea typeface="+mn-ea"/>
                <a:cs typeface="Arial" charset="0"/>
              </a:rPr>
              <a:t>Una Iglesia que Hace Discípulos Multiplicadores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n-US" sz="2800" i="0" u="none" strike="noStrike" kern="1200" cap="none" spc="0" normalizeH="0" baseline="0" noProof="0" dirty="0">
                <a:ln>
                  <a:noFill/>
                </a:ln>
                <a:solidFill>
                  <a:srgbClr val="FFFFFF"/>
                </a:solidFill>
                <a:effectLst/>
                <a:uLnTx/>
                <a:uFillTx/>
                <a:latin typeface="Arial" charset="0"/>
                <a:ea typeface="+mn-ea"/>
                <a:cs typeface="Arial" charset="0"/>
              </a:rPr>
              <a:t>Lección 1</a:t>
            </a:r>
            <a:endParaRPr kumimoji="0" lang="en-US" altLang="en-US" sz="2400" i="0" u="none" strike="noStrike" kern="1200" cap="none" spc="0" normalizeH="0" baseline="0" noProof="0" dirty="0">
              <a:ln>
                <a:noFill/>
              </a:ln>
              <a:solidFill>
                <a:srgbClr val="FFFFFF"/>
              </a:solidFill>
              <a:effectLst/>
              <a:uLnTx/>
              <a:uFillTx/>
              <a:latin typeface="Arial" charset="0"/>
              <a:ea typeface="+mn-ea"/>
              <a:cs typeface="Arial" charset="0"/>
            </a:endParaRPr>
          </a:p>
        </p:txBody>
      </p:sp>
      <p:grpSp>
        <p:nvGrpSpPr>
          <p:cNvPr id="9" name="Group 8">
            <a:extLst>
              <a:ext uri="{FF2B5EF4-FFF2-40B4-BE49-F238E27FC236}">
                <a16:creationId xmlns:a16="http://schemas.microsoft.com/office/drawing/2014/main" id="{615A6623-64B5-4913-A0D3-AAB0E26E3579}"/>
              </a:ext>
            </a:extLst>
          </p:cNvPr>
          <p:cNvGrpSpPr/>
          <p:nvPr/>
        </p:nvGrpSpPr>
        <p:grpSpPr>
          <a:xfrm>
            <a:off x="5580993" y="5981640"/>
            <a:ext cx="3273447" cy="541080"/>
            <a:chOff x="5580993" y="5981640"/>
            <a:chExt cx="3273447" cy="541080"/>
          </a:xfrm>
        </p:grpSpPr>
        <p:sp>
          <p:nvSpPr>
            <p:cNvPr id="10" name="TextBox 9">
              <a:extLst>
                <a:ext uri="{FF2B5EF4-FFF2-40B4-BE49-F238E27FC236}">
                  <a16:creationId xmlns:a16="http://schemas.microsoft.com/office/drawing/2014/main" id="{87E5AF47-E25B-4297-8A30-0A1DA4A408A9}"/>
                </a:ext>
              </a:extLst>
            </p:cNvPr>
            <p:cNvSpPr txBox="1"/>
            <p:nvPr/>
          </p:nvSpPr>
          <p:spPr>
            <a:xfrm>
              <a:off x="5580993" y="5981640"/>
              <a:ext cx="2769565" cy="46166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Taller 4 </a:t>
              </a:r>
              <a:r>
                <a:rPr kumimoji="0" lang="en-US" sz="2400" b="0" i="0" u="none" strike="noStrike" kern="1200" cap="none" spc="0" normalizeH="0" baseline="0" noProof="0" dirty="0" err="1">
                  <a:ln>
                    <a:noFill/>
                  </a:ln>
                  <a:solidFill>
                    <a:srgbClr val="FFFFFF"/>
                  </a:solidFill>
                  <a:effectLst/>
                  <a:uLnTx/>
                  <a:uFillTx/>
                  <a:latin typeface="Arial" charset="0"/>
                  <a:ea typeface="+mn-ea"/>
                  <a:cs typeface="Arial" charset="0"/>
                </a:rPr>
                <a:t>página</a:t>
              </a:r>
              <a:endParaRPr kumimoji="0" lang="en-US" sz="2400" b="0" i="0" u="none" strike="noStrike" kern="1200" cap="none" spc="0" normalizeH="0" baseline="0" noProof="0" dirty="0">
                <a:ln>
                  <a:noFill/>
                </a:ln>
                <a:solidFill>
                  <a:srgbClr val="FFFFFF"/>
                </a:solidFill>
                <a:effectLst/>
                <a:uLnTx/>
                <a:uFillTx/>
                <a:latin typeface="Arial" charset="0"/>
                <a:ea typeface="+mn-ea"/>
                <a:cs typeface="Arial" charset="0"/>
              </a:endParaRPr>
            </a:p>
          </p:txBody>
        </p:sp>
        <p:cxnSp>
          <p:nvCxnSpPr>
            <p:cNvPr id="11" name="Straight Arrow Connector 10">
              <a:extLst>
                <a:ext uri="{FF2B5EF4-FFF2-40B4-BE49-F238E27FC236}">
                  <a16:creationId xmlns:a16="http://schemas.microsoft.com/office/drawing/2014/main" id="{A4F6DC84-F086-48F2-9121-056F035A0D35}"/>
                </a:ext>
              </a:extLst>
            </p:cNvPr>
            <p:cNvCxnSpPr>
              <a:cxnSpLocks/>
              <a:stCxn id="10" idx="3"/>
            </p:cNvCxnSpPr>
            <p:nvPr/>
          </p:nvCxnSpPr>
          <p:spPr bwMode="auto">
            <a:xfrm>
              <a:off x="8350558" y="6212473"/>
              <a:ext cx="503882" cy="310247"/>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grpSp>
    </p:spTree>
    <p:extLst>
      <p:ext uri="{BB962C8B-B14F-4D97-AF65-F5344CB8AC3E}">
        <p14:creationId xmlns:p14="http://schemas.microsoft.com/office/powerpoint/2010/main" val="279093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1000"/>
                            </p:stCondLst>
                            <p:childTnLst>
                              <p:par>
                                <p:cTn id="11" presetID="22" presetClass="entr" presetSubtype="8"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479179"/>
            <a:ext cx="9144000" cy="838200"/>
          </a:xfrm>
        </p:spPr>
        <p:txBody>
          <a:bodyPr/>
          <a:lstStyle/>
          <a:p>
            <a:r>
              <a:rPr lang="es-ES" dirty="0"/>
              <a:t>Elementos de una Reunión del Equipo de Líder de Fundamentos </a:t>
            </a:r>
            <a:endParaRPr lang="en-US" dirty="0"/>
          </a:p>
        </p:txBody>
      </p:sp>
      <p:sp>
        <p:nvSpPr>
          <p:cNvPr id="17411" name="Rectangle 3"/>
          <p:cNvSpPr>
            <a:spLocks noGrp="1" noChangeArrowheads="1"/>
          </p:cNvSpPr>
          <p:nvPr>
            <p:ph type="body" idx="1"/>
          </p:nvPr>
        </p:nvSpPr>
        <p:spPr>
          <a:xfrm>
            <a:off x="323396" y="2344519"/>
            <a:ext cx="8820604" cy="4083269"/>
          </a:xfrm>
        </p:spPr>
        <p:txBody>
          <a:bodyPr/>
          <a:lstStyle/>
          <a:p>
            <a:pPr marL="1260475" lvl="0">
              <a:spcBef>
                <a:spcPts val="0"/>
              </a:spcBef>
              <a:spcAft>
                <a:spcPts val="1200"/>
              </a:spcAft>
            </a:pPr>
            <a:r>
              <a:rPr lang="es-ES" dirty="0"/>
              <a:t>Visión</a:t>
            </a:r>
          </a:p>
          <a:p>
            <a:pPr marL="1260475" lvl="0">
              <a:spcBef>
                <a:spcPts val="0"/>
              </a:spcBef>
              <a:spcAft>
                <a:spcPts val="1200"/>
              </a:spcAft>
            </a:pPr>
            <a:r>
              <a:rPr lang="es-ES" dirty="0"/>
              <a:t>Crecimiento Continuo como Discípulo</a:t>
            </a:r>
          </a:p>
          <a:p>
            <a:pPr marL="1260475" lvl="0">
              <a:spcBef>
                <a:spcPts val="0"/>
              </a:spcBef>
              <a:spcAft>
                <a:spcPts val="1200"/>
              </a:spcAft>
            </a:pPr>
            <a:r>
              <a:rPr lang="es-ES" dirty="0"/>
              <a:t>Entrenamiento de Liderazgo Continuo</a:t>
            </a:r>
          </a:p>
          <a:p>
            <a:pPr marL="793750" lvl="0">
              <a:spcBef>
                <a:spcPts val="0"/>
              </a:spcBef>
              <a:spcAft>
                <a:spcPts val="1200"/>
              </a:spcAft>
            </a:pPr>
            <a:endParaRPr lang="en-US" dirty="0"/>
          </a:p>
          <a:p>
            <a:pPr marL="344488" indent="-344488">
              <a:spcBef>
                <a:spcPts val="0"/>
              </a:spcBef>
              <a:spcAft>
                <a:spcPts val="1200"/>
              </a:spcAft>
              <a:buFont typeface="+mj-lt"/>
              <a:buAutoNum type="arabicPeriod"/>
            </a:pPr>
            <a:endParaRPr lang="en-US" dirty="0"/>
          </a:p>
        </p:txBody>
      </p:sp>
      <p:sp>
        <p:nvSpPr>
          <p:cNvPr id="17412" name="TextBox 13"/>
          <p:cNvSpPr txBox="1">
            <a:spLocks noChangeArrowheads="1"/>
          </p:cNvSpPr>
          <p:nvPr/>
        </p:nvSpPr>
        <p:spPr bwMode="auto">
          <a:xfrm>
            <a:off x="8710613" y="6427788"/>
            <a:ext cx="4333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Arial" charset="0"/>
              </a:rPr>
              <a:t> 9</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441345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50608"/>
            <a:ext cx="9144000" cy="838200"/>
          </a:xfrm>
        </p:spPr>
        <p:txBody>
          <a:bodyPr/>
          <a:lstStyle/>
          <a:p>
            <a:pPr marL="0" indent="0"/>
            <a:r>
              <a:rPr lang="en-US" dirty="0" err="1"/>
              <a:t>Visión</a:t>
            </a:r>
            <a:endParaRPr lang="en-US" b="0" dirty="0"/>
          </a:p>
        </p:txBody>
      </p:sp>
      <p:sp>
        <p:nvSpPr>
          <p:cNvPr id="17411" name="Rectangle 3"/>
          <p:cNvSpPr>
            <a:spLocks noGrp="1" noChangeArrowheads="1"/>
          </p:cNvSpPr>
          <p:nvPr>
            <p:ph type="body" idx="1"/>
          </p:nvPr>
        </p:nvSpPr>
        <p:spPr>
          <a:xfrm>
            <a:off x="720435" y="1404967"/>
            <a:ext cx="8423565" cy="5100918"/>
          </a:xfrm>
        </p:spPr>
        <p:txBody>
          <a:bodyPr/>
          <a:lstStyle/>
          <a:p>
            <a:pPr marL="457200" lvl="1" indent="-457200">
              <a:spcBef>
                <a:spcPts val="0"/>
              </a:spcBef>
              <a:spcAft>
                <a:spcPts val="1200"/>
              </a:spcAft>
              <a:buFont typeface="+mj-lt"/>
              <a:buAutoNum type="arabicPeriod"/>
            </a:pPr>
            <a:r>
              <a:rPr lang="en-US" dirty="0" err="1"/>
              <a:t>Abrir</a:t>
            </a:r>
            <a:r>
              <a:rPr lang="en-US" dirty="0"/>
              <a:t> con </a:t>
            </a:r>
            <a:r>
              <a:rPr lang="en-US" dirty="0" err="1"/>
              <a:t>oración</a:t>
            </a:r>
            <a:endParaRPr lang="en-US" dirty="0"/>
          </a:p>
          <a:p>
            <a:pPr marL="457200" lvl="1" indent="-457200">
              <a:spcBef>
                <a:spcPts val="0"/>
              </a:spcBef>
              <a:spcAft>
                <a:spcPts val="1200"/>
              </a:spcAft>
              <a:buFont typeface="+mj-lt"/>
              <a:buAutoNum type="arabicPeriod"/>
            </a:pPr>
            <a:r>
              <a:rPr lang="en-US" dirty="0" err="1"/>
              <a:t>Historias</a:t>
            </a:r>
            <a:r>
              <a:rPr lang="en-US" dirty="0"/>
              <a:t> de </a:t>
            </a:r>
            <a:r>
              <a:rPr lang="en-US" dirty="0" err="1"/>
              <a:t>vidas</a:t>
            </a:r>
            <a:r>
              <a:rPr lang="en-US" dirty="0"/>
              <a:t> </a:t>
            </a:r>
            <a:r>
              <a:rPr lang="en-US" dirty="0" err="1"/>
              <a:t>cambiadas</a:t>
            </a:r>
            <a:endParaRPr lang="en-US" dirty="0"/>
          </a:p>
          <a:p>
            <a:pPr marL="457200" lvl="1" indent="-457200">
              <a:spcBef>
                <a:spcPts val="0"/>
              </a:spcBef>
              <a:spcAft>
                <a:spcPts val="1200"/>
              </a:spcAft>
              <a:buFont typeface="+mj-lt"/>
              <a:buAutoNum type="arabicPeriod"/>
            </a:pPr>
            <a:r>
              <a:rPr lang="es-ES" dirty="0"/>
              <a:t>Revisar los Esenciales de Fundamentos</a:t>
            </a:r>
          </a:p>
          <a:p>
            <a:pPr marL="690563" lvl="2" indent="-284163">
              <a:spcBef>
                <a:spcPts val="0"/>
              </a:spcBef>
              <a:spcAft>
                <a:spcPts val="1200"/>
              </a:spcAft>
            </a:pPr>
            <a:r>
              <a:rPr lang="es-ES" dirty="0"/>
              <a:t>Enseñar uno de los esenciales en profundidad</a:t>
            </a:r>
          </a:p>
          <a:p>
            <a:pPr marL="520700" lvl="1" indent="-514350">
              <a:spcBef>
                <a:spcPts val="0"/>
              </a:spcBef>
              <a:spcAft>
                <a:spcPts val="1200"/>
              </a:spcAft>
              <a:buFont typeface="+mj-lt"/>
              <a:buAutoNum type="arabicPeriod"/>
            </a:pPr>
            <a:r>
              <a:rPr lang="es-ES" dirty="0">
                <a:solidFill>
                  <a:srgbClr val="FFFFFF"/>
                </a:solidFill>
              </a:rPr>
              <a:t>Compartir periódicamente el progreso numérico</a:t>
            </a:r>
            <a:endParaRPr lang="en-US" dirty="0"/>
          </a:p>
        </p:txBody>
      </p:sp>
      <p:sp>
        <p:nvSpPr>
          <p:cNvPr id="17412" name="TextBox 13"/>
          <p:cNvSpPr txBox="1">
            <a:spLocks noChangeArrowheads="1"/>
          </p:cNvSpPr>
          <p:nvPr/>
        </p:nvSpPr>
        <p:spPr bwMode="auto">
          <a:xfrm>
            <a:off x="8450317" y="6290442"/>
            <a:ext cx="6936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Arial" charset="0"/>
              </a:rPr>
              <a:t>9-10</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013386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11113" y="119063"/>
            <a:ext cx="9144001" cy="590550"/>
          </a:xfrm>
        </p:spPr>
        <p:txBody>
          <a:bodyPr/>
          <a:lstStyle/>
          <a:p>
            <a:r>
              <a:rPr lang="en-US" altLang="en-US" sz="3200" dirty="0" err="1"/>
              <a:t>Esenciales</a:t>
            </a:r>
            <a:r>
              <a:rPr lang="en-US" altLang="en-US" sz="3200" dirty="0"/>
              <a:t> de </a:t>
            </a:r>
            <a:r>
              <a:rPr lang="en-US" altLang="en-US" sz="3200" dirty="0" err="1"/>
              <a:t>Fundamentos</a:t>
            </a:r>
            <a:endParaRPr lang="en-US" altLang="en-US" sz="3200" dirty="0"/>
          </a:p>
        </p:txBody>
      </p:sp>
      <p:sp>
        <p:nvSpPr>
          <p:cNvPr id="95235" name="Content Placeholder 2"/>
          <p:cNvSpPr>
            <a:spLocks noGrp="1"/>
          </p:cNvSpPr>
          <p:nvPr>
            <p:ph idx="1"/>
          </p:nvPr>
        </p:nvSpPr>
        <p:spPr>
          <a:xfrm>
            <a:off x="394138" y="1167365"/>
            <a:ext cx="8738750" cy="4249376"/>
          </a:xfrm>
        </p:spPr>
        <p:txBody>
          <a:bodyPr/>
          <a:lstStyle/>
          <a:p>
            <a:pPr marL="236538" indent="-236538">
              <a:spcBef>
                <a:spcPts val="0"/>
              </a:spcBef>
              <a:spcAft>
                <a:spcPts val="1200"/>
              </a:spcAft>
            </a:pPr>
            <a:r>
              <a:rPr lang="es-ES" altLang="en-US" sz="2800" dirty="0"/>
              <a:t>Meta de Jesús: Terminar la Gran Comisión</a:t>
            </a:r>
          </a:p>
          <a:p>
            <a:pPr marL="236538" indent="-236538">
              <a:spcBef>
                <a:spcPts val="0"/>
              </a:spcBef>
              <a:spcAft>
                <a:spcPts val="1200"/>
              </a:spcAft>
            </a:pPr>
            <a:r>
              <a:rPr lang="en-US" altLang="en-US" sz="2800" dirty="0" err="1"/>
              <a:t>Método</a:t>
            </a:r>
            <a:r>
              <a:rPr lang="en-US" altLang="en-US" sz="2800" dirty="0"/>
              <a:t> de Jesús: Haz </a:t>
            </a:r>
            <a:r>
              <a:rPr lang="en-US" altLang="en-US" sz="2800" dirty="0" err="1"/>
              <a:t>Discípulos</a:t>
            </a:r>
            <a:r>
              <a:rPr lang="en-US" altLang="en-US" sz="2800" dirty="0"/>
              <a:t> </a:t>
            </a:r>
            <a:r>
              <a:rPr lang="en-US" altLang="en-US" sz="2800" dirty="0" err="1"/>
              <a:t>Multiplicadores</a:t>
            </a:r>
            <a:endParaRPr lang="en-US" altLang="en-US" sz="2800" dirty="0"/>
          </a:p>
          <a:p>
            <a:pPr marL="236538" indent="-236538">
              <a:spcBef>
                <a:spcPts val="0"/>
              </a:spcBef>
              <a:spcAft>
                <a:spcPts val="1200"/>
              </a:spcAft>
            </a:pPr>
            <a:r>
              <a:rPr lang="en-US" altLang="en-US" sz="2800" dirty="0" err="1"/>
              <a:t>Modelo</a:t>
            </a:r>
            <a:r>
              <a:rPr lang="en-US" altLang="en-US" sz="2800" dirty="0"/>
              <a:t> de Jesús: </a:t>
            </a:r>
            <a:r>
              <a:rPr lang="en-US" altLang="en-US" sz="2800" dirty="0" err="1"/>
              <a:t>Entrenar</a:t>
            </a:r>
            <a:r>
              <a:rPr lang="en-US" altLang="en-US" sz="2800" dirty="0"/>
              <a:t> </a:t>
            </a:r>
            <a:r>
              <a:rPr lang="en-US" altLang="en-US" sz="2800" dirty="0" err="1"/>
              <a:t>líderes</a:t>
            </a:r>
            <a:r>
              <a:rPr lang="en-US" altLang="en-US" sz="2800" dirty="0"/>
              <a:t> por medio del </a:t>
            </a:r>
            <a:r>
              <a:rPr lang="en-US" altLang="en-US" sz="2800" dirty="0" err="1"/>
              <a:t>aprendizaje</a:t>
            </a:r>
            <a:r>
              <a:rPr lang="en-US" altLang="en-US" sz="2800" dirty="0"/>
              <a:t>.</a:t>
            </a:r>
          </a:p>
          <a:p>
            <a:pPr marL="236538" indent="-236538">
              <a:spcBef>
                <a:spcPts val="0"/>
              </a:spcBef>
              <a:spcAft>
                <a:spcPts val="600"/>
              </a:spcAft>
            </a:pPr>
            <a:r>
              <a:rPr lang="en-US" altLang="en-US" sz="2800" dirty="0">
                <a:solidFill>
                  <a:srgbClr val="FFFFFF"/>
                </a:solidFill>
              </a:rPr>
              <a:t>Material</a:t>
            </a:r>
          </a:p>
          <a:p>
            <a:pPr marL="520700" lvl="1">
              <a:spcBef>
                <a:spcPts val="0"/>
              </a:spcBef>
              <a:spcAft>
                <a:spcPts val="600"/>
              </a:spcAft>
              <a:buFont typeface="Arial" panose="020B0604020202020204" pitchFamily="34" charset="0"/>
              <a:buChar char="-"/>
            </a:pPr>
            <a:r>
              <a:rPr lang="en-US" altLang="en-US" sz="2800" dirty="0" err="1">
                <a:solidFill>
                  <a:srgbClr val="FFFFFF"/>
                </a:solidFill>
              </a:rPr>
              <a:t>Fundamentos</a:t>
            </a:r>
            <a:r>
              <a:rPr lang="en-US" altLang="en-US" sz="2800" dirty="0">
                <a:solidFill>
                  <a:srgbClr val="FFFFFF"/>
                </a:solidFill>
              </a:rPr>
              <a:t> Material de </a:t>
            </a:r>
            <a:r>
              <a:rPr lang="en-US" altLang="en-US" sz="2800" dirty="0" err="1">
                <a:solidFill>
                  <a:srgbClr val="FFFFFF"/>
                </a:solidFill>
              </a:rPr>
              <a:t>Discipulado</a:t>
            </a:r>
            <a:endParaRPr lang="en-US" altLang="en-US" sz="2800" dirty="0">
              <a:solidFill>
                <a:srgbClr val="FFFFFF"/>
              </a:solidFill>
            </a:endParaRPr>
          </a:p>
          <a:p>
            <a:pPr marL="520700" lvl="1">
              <a:spcBef>
                <a:spcPts val="0"/>
              </a:spcBef>
              <a:spcAft>
                <a:spcPts val="1200"/>
              </a:spcAft>
              <a:buFont typeface="Arial" panose="020B0604020202020204" pitchFamily="34" charset="0"/>
              <a:buChar char="-"/>
            </a:pPr>
            <a:r>
              <a:rPr lang="es-ES" altLang="en-US" sz="2800" dirty="0">
                <a:solidFill>
                  <a:srgbClr val="FFFFFF"/>
                </a:solidFill>
              </a:rPr>
              <a:t>Fundamentos Guía de Entrenamiento para el Líder</a:t>
            </a:r>
          </a:p>
          <a:p>
            <a:pPr marL="236538" indent="-236538">
              <a:spcBef>
                <a:spcPts val="0"/>
              </a:spcBef>
              <a:spcAft>
                <a:spcPts val="600"/>
              </a:spcAft>
            </a:pPr>
            <a:r>
              <a:rPr lang="en-US" altLang="en-US" sz="2800" dirty="0">
                <a:solidFill>
                  <a:srgbClr val="FFFFFF"/>
                </a:solidFill>
              </a:rPr>
              <a:t>Dios es el Maestro</a:t>
            </a:r>
          </a:p>
          <a:p>
            <a:pPr marL="568325" lvl="1" indent="-346075">
              <a:spcBef>
                <a:spcPts val="0"/>
              </a:spcBef>
              <a:spcAft>
                <a:spcPts val="1200"/>
              </a:spcAft>
              <a:buFont typeface="Arial" panose="020B0604020202020204" pitchFamily="34" charset="0"/>
              <a:buChar char="-"/>
            </a:pPr>
            <a:r>
              <a:rPr lang="en-US" altLang="en-US" sz="2800" dirty="0" err="1">
                <a:solidFill>
                  <a:srgbClr val="FFFFFF"/>
                </a:solidFill>
              </a:rPr>
              <a:t>Haga</a:t>
            </a:r>
            <a:r>
              <a:rPr lang="en-US" altLang="en-US" sz="2800" dirty="0">
                <a:solidFill>
                  <a:srgbClr val="FFFFFF"/>
                </a:solidFill>
              </a:rPr>
              <a:t> </a:t>
            </a:r>
            <a:r>
              <a:rPr lang="en-US" altLang="en-US" sz="2800" dirty="0" err="1">
                <a:solidFill>
                  <a:srgbClr val="FFFFFF"/>
                </a:solidFill>
              </a:rPr>
              <a:t>preguntas</a:t>
            </a:r>
            <a:r>
              <a:rPr lang="en-US" altLang="en-US" sz="2800" dirty="0">
                <a:solidFill>
                  <a:srgbClr val="FFFFFF"/>
                </a:solidFill>
              </a:rPr>
              <a:t>, no </a:t>
            </a:r>
            <a:r>
              <a:rPr lang="en-US" altLang="en-US" sz="2800" dirty="0" err="1">
                <a:solidFill>
                  <a:srgbClr val="FFFFFF"/>
                </a:solidFill>
              </a:rPr>
              <a:t>dé</a:t>
            </a:r>
            <a:r>
              <a:rPr lang="en-US" altLang="en-US" sz="2800" dirty="0">
                <a:solidFill>
                  <a:srgbClr val="FFFFFF"/>
                </a:solidFill>
              </a:rPr>
              <a:t> </a:t>
            </a:r>
            <a:r>
              <a:rPr lang="en-US" altLang="en-US" sz="2800" dirty="0" err="1">
                <a:solidFill>
                  <a:srgbClr val="FFFFFF"/>
                </a:solidFill>
              </a:rPr>
              <a:t>sermones</a:t>
            </a:r>
            <a:endParaRPr lang="en-US" altLang="en-US" sz="2800" dirty="0"/>
          </a:p>
        </p:txBody>
      </p:sp>
      <p:sp>
        <p:nvSpPr>
          <p:cNvPr id="952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243978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2577C55A-CF83-4E31-9255-41792CB8C196}"/>
              </a:ext>
            </a:extLst>
          </p:cNvPr>
          <p:cNvSpPr>
            <a:spLocks noGrp="1"/>
          </p:cNvSpPr>
          <p:nvPr>
            <p:ph type="sldNum" sz="quarter" idx="12"/>
          </p:nvPr>
        </p:nvSpPr>
        <p:spPr>
          <a:xfrm>
            <a:off x="7018454" y="634760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10</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2" name="Text Box 2824">
            <a:extLst>
              <a:ext uri="{FF2B5EF4-FFF2-40B4-BE49-F238E27FC236}">
                <a16:creationId xmlns:a16="http://schemas.microsoft.com/office/drawing/2014/main" id="{D286B086-069A-4251-9768-F99427DF0327}"/>
              </a:ext>
            </a:extLst>
          </p:cNvPr>
          <p:cNvSpPr txBox="1">
            <a:spLocks noChangeArrowheads="1"/>
          </p:cNvSpPr>
          <p:nvPr/>
        </p:nvSpPr>
        <p:spPr bwMode="auto">
          <a:xfrm>
            <a:off x="-2" y="109906"/>
            <a:ext cx="9144000" cy="6058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ctr" defTabSz="914424" rtl="0" eaLnBrk="1" fontAlgn="base"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Arial"/>
                <a:ea typeface="Calibri"/>
                <a:cs typeface="Arial" charset="0"/>
              </a:rPr>
              <a:t>Celebre Periódicamente el Progreso Numérico </a:t>
            </a:r>
          </a:p>
          <a:p>
            <a:pPr marL="0" marR="0" lvl="0" indent="0" algn="ctr" defTabSz="914424" rtl="0" eaLnBrk="1" fontAlgn="base"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Arial"/>
                <a:ea typeface="Calibri"/>
                <a:cs typeface="Arial" charset="0"/>
              </a:rPr>
              <a:t>de la Multiplicación</a:t>
            </a:r>
            <a:endParaRPr kumimoji="0" lang="en-US" sz="2800" b="1" i="0" u="none" strike="noStrike" kern="1200" cap="none" spc="0" normalizeH="0" baseline="0" noProof="0" dirty="0">
              <a:ln>
                <a:noFill/>
              </a:ln>
              <a:solidFill>
                <a:srgbClr val="FFFFFF"/>
              </a:solidFill>
              <a:effectLst/>
              <a:uLnTx/>
              <a:uFillTx/>
              <a:latin typeface="Arial"/>
              <a:ea typeface="Calibri"/>
              <a:cs typeface="Arial" charset="0"/>
            </a:endParaRPr>
          </a:p>
        </p:txBody>
      </p:sp>
      <p:grpSp>
        <p:nvGrpSpPr>
          <p:cNvPr id="4" name="Group 3">
            <a:extLst>
              <a:ext uri="{FF2B5EF4-FFF2-40B4-BE49-F238E27FC236}">
                <a16:creationId xmlns:a16="http://schemas.microsoft.com/office/drawing/2014/main" id="{F2E724E7-2936-4FC0-B294-59AC3154B06B}"/>
              </a:ext>
            </a:extLst>
          </p:cNvPr>
          <p:cNvGrpSpPr/>
          <p:nvPr/>
        </p:nvGrpSpPr>
        <p:grpSpPr>
          <a:xfrm>
            <a:off x="-363408" y="1267324"/>
            <a:ext cx="9507406" cy="4873145"/>
            <a:chOff x="-363408" y="1267324"/>
            <a:chExt cx="9507406" cy="4873145"/>
          </a:xfrm>
        </p:grpSpPr>
        <p:sp>
          <p:nvSpPr>
            <p:cNvPr id="43" name="Text Box 3524">
              <a:extLst>
                <a:ext uri="{FF2B5EF4-FFF2-40B4-BE49-F238E27FC236}">
                  <a16:creationId xmlns:a16="http://schemas.microsoft.com/office/drawing/2014/main" id="{FD2763E1-A094-423B-8422-DF96D4AB64E3}"/>
                </a:ext>
              </a:extLst>
            </p:cNvPr>
            <p:cNvSpPr txBox="1">
              <a:spLocks noChangeAspect="1" noChangeArrowheads="1"/>
            </p:cNvSpPr>
            <p:nvPr/>
          </p:nvSpPr>
          <p:spPr bwMode="auto">
            <a:xfrm>
              <a:off x="-363408" y="3509603"/>
              <a:ext cx="2076938" cy="355914"/>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ctr" defTabSz="914424"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Calibri"/>
                  <a:cs typeface="Arial" charset="0"/>
                </a:rPr>
                <a:t>No</a:t>
              </a:r>
            </a:p>
            <a:p>
              <a:pPr marL="0" marR="0" lvl="0" indent="0" algn="ctr" defTabSz="914424"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Calibri"/>
                  <a:cs typeface="Arial" charset="0"/>
                </a:rPr>
                <a:t> </a:t>
              </a:r>
              <a:r>
                <a:rPr kumimoji="0" lang="en-US" sz="2400" b="0" i="0" u="none" strike="noStrike" kern="1200" cap="none" spc="0" normalizeH="0" baseline="0" noProof="0" dirty="0" err="1">
                  <a:ln>
                    <a:noFill/>
                  </a:ln>
                  <a:solidFill>
                    <a:srgbClr val="FFFFFF"/>
                  </a:solidFill>
                  <a:effectLst/>
                  <a:uLnTx/>
                  <a:uFillTx/>
                  <a:latin typeface="Arial"/>
                  <a:ea typeface="Calibri"/>
                  <a:cs typeface="Arial" charset="0"/>
                </a:rPr>
                <a:t>creyentes</a:t>
              </a:r>
              <a:endParaRPr kumimoji="0" lang="en-US" sz="3600" b="0"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grpSp>
          <p:nvGrpSpPr>
            <p:cNvPr id="3" name="Group 2">
              <a:extLst>
                <a:ext uri="{FF2B5EF4-FFF2-40B4-BE49-F238E27FC236}">
                  <a16:creationId xmlns:a16="http://schemas.microsoft.com/office/drawing/2014/main" id="{4BABC401-07DD-4BCA-A763-E7A8B51D89AE}"/>
                </a:ext>
              </a:extLst>
            </p:cNvPr>
            <p:cNvGrpSpPr/>
            <p:nvPr/>
          </p:nvGrpSpPr>
          <p:grpSpPr>
            <a:xfrm>
              <a:off x="100681" y="1267324"/>
              <a:ext cx="9043317" cy="4873145"/>
              <a:chOff x="100681" y="1267324"/>
              <a:chExt cx="9043317" cy="4873145"/>
            </a:xfrm>
          </p:grpSpPr>
          <p:grpSp>
            <p:nvGrpSpPr>
              <p:cNvPr id="2" name="Group 1">
                <a:extLst>
                  <a:ext uri="{FF2B5EF4-FFF2-40B4-BE49-F238E27FC236}">
                    <a16:creationId xmlns:a16="http://schemas.microsoft.com/office/drawing/2014/main" id="{13F7C429-5B95-4F1D-9B06-016B53D48D75}"/>
                  </a:ext>
                </a:extLst>
              </p:cNvPr>
              <p:cNvGrpSpPr/>
              <p:nvPr/>
            </p:nvGrpSpPr>
            <p:grpSpPr>
              <a:xfrm>
                <a:off x="100681" y="1267324"/>
                <a:ext cx="9043317" cy="4873145"/>
                <a:chOff x="100681" y="1267324"/>
                <a:chExt cx="9043317" cy="4873145"/>
              </a:xfrm>
            </p:grpSpPr>
            <p:sp>
              <p:nvSpPr>
                <p:cNvPr id="33" name="Rectangle 32">
                  <a:extLst>
                    <a:ext uri="{FF2B5EF4-FFF2-40B4-BE49-F238E27FC236}">
                      <a16:creationId xmlns:a16="http://schemas.microsoft.com/office/drawing/2014/main" id="{10420206-C7F7-4904-BA03-A9D187588D06}"/>
                    </a:ext>
                  </a:extLst>
                </p:cNvPr>
                <p:cNvSpPr>
                  <a:spLocks noChangeArrowheads="1"/>
                </p:cNvSpPr>
                <p:nvPr/>
              </p:nvSpPr>
              <p:spPr bwMode="auto">
                <a:xfrm>
                  <a:off x="5351848" y="1778892"/>
                  <a:ext cx="2290425" cy="1276657"/>
                </a:xfrm>
                <a:prstGeom prst="rect">
                  <a:avLst/>
                </a:prstGeom>
                <a:noFill/>
                <a:ln w="25400">
                  <a:solidFill>
                    <a:schemeClr val="bg1"/>
                  </a:solidFill>
                  <a:miter lim="800000"/>
                  <a:headEnd/>
                  <a:tailEnd/>
                </a:ln>
              </p:spPr>
              <p:txBody>
                <a:bodyPr rot="0" vert="horz" wrap="square" lIns="91440" tIns="45720" rIns="91440" bIns="45720" anchor="ctr" anchorCtr="0" upright="1">
                  <a:noAutofit/>
                </a:bodyPr>
                <a:lstStyle/>
                <a:p>
                  <a:pPr marL="0" marR="0" lvl="0" indent="0" algn="ctr" defTabSz="914424"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Calibri"/>
                      <a:cs typeface="Arial" charset="0"/>
                    </a:rPr>
                    <a:t>Equipo</a:t>
                  </a:r>
                  <a:r>
                    <a:rPr kumimoji="0" lang="en-US" sz="2400" b="1" i="0" u="none" strike="noStrike" kern="1200" cap="none" spc="0" normalizeH="0" baseline="0" noProof="0" dirty="0">
                      <a:ln>
                        <a:noFill/>
                      </a:ln>
                      <a:solidFill>
                        <a:srgbClr val="FFFFFF"/>
                      </a:solidFill>
                      <a:effectLst/>
                      <a:uLnTx/>
                      <a:uFillTx/>
                      <a:latin typeface="Arial"/>
                      <a:ea typeface="Calibri"/>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Calibri"/>
                      <a:cs typeface="Arial" charset="0"/>
                    </a:rPr>
                    <a:t>Líder</a:t>
                  </a:r>
                  <a:r>
                    <a:rPr kumimoji="0" lang="en-US" sz="2400" b="1" i="0" u="none" strike="noStrike" kern="1200" cap="none" spc="0" normalizeH="0" baseline="0" noProof="0" dirty="0">
                      <a:ln>
                        <a:noFill/>
                      </a:ln>
                      <a:solidFill>
                        <a:srgbClr val="FFFFFF"/>
                      </a:solidFill>
                      <a:effectLst/>
                      <a:uLnTx/>
                      <a:uFillTx/>
                      <a:latin typeface="Arial"/>
                      <a:ea typeface="Calibri"/>
                      <a:cs typeface="Arial" charset="0"/>
                    </a:rPr>
                    <a:t> de </a:t>
                  </a:r>
                  <a:r>
                    <a:rPr kumimoji="0" lang="en-US" sz="2400" b="1" i="0" u="none" strike="noStrike" kern="1200" cap="none" spc="0" normalizeH="0" baseline="0" noProof="0" dirty="0" err="1">
                      <a:ln>
                        <a:noFill/>
                      </a:ln>
                      <a:solidFill>
                        <a:srgbClr val="FFFFFF"/>
                      </a:solidFill>
                      <a:effectLst/>
                      <a:uLnTx/>
                      <a:uFillTx/>
                      <a:latin typeface="Arial"/>
                      <a:ea typeface="Calibri"/>
                      <a:cs typeface="Arial" charset="0"/>
                    </a:rPr>
                    <a:t>Fundamentos</a:t>
                  </a:r>
                  <a:endParaRPr kumimoji="0" lang="en-US" sz="2400" b="1"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sp>
              <p:nvSpPr>
                <p:cNvPr id="34" name="Text Box 17">
                  <a:extLst>
                    <a:ext uri="{FF2B5EF4-FFF2-40B4-BE49-F238E27FC236}">
                      <a16:creationId xmlns:a16="http://schemas.microsoft.com/office/drawing/2014/main" id="{4E4B9230-7A84-4DDE-97EF-93F08C700B0A}"/>
                    </a:ext>
                  </a:extLst>
                </p:cNvPr>
                <p:cNvSpPr txBox="1">
                  <a:spLocks noChangeArrowheads="1"/>
                </p:cNvSpPr>
                <p:nvPr/>
              </p:nvSpPr>
              <p:spPr bwMode="auto">
                <a:xfrm>
                  <a:off x="6639698" y="1267324"/>
                  <a:ext cx="2290425" cy="598098"/>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24" rtl="0" eaLnBrk="1" fontAlgn="base"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uLnTx/>
                      <a:uFillTx/>
                      <a:latin typeface="Arial"/>
                      <a:ea typeface="Calibri"/>
                      <a:cs typeface="Arial" charset="0"/>
                    </a:rPr>
                    <a:t>31</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a:t>
                  </a: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Líderes</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a:t>
                  </a:r>
                </a:p>
              </p:txBody>
            </p:sp>
            <p:sp>
              <p:nvSpPr>
                <p:cNvPr id="35" name="Text Box 19">
                  <a:extLst>
                    <a:ext uri="{FF2B5EF4-FFF2-40B4-BE49-F238E27FC236}">
                      <a16:creationId xmlns:a16="http://schemas.microsoft.com/office/drawing/2014/main" id="{7AEBAADE-F278-4BB2-A0B0-7405A2425233}"/>
                    </a:ext>
                  </a:extLst>
                </p:cNvPr>
                <p:cNvSpPr txBox="1">
                  <a:spLocks noChangeArrowheads="1"/>
                </p:cNvSpPr>
                <p:nvPr/>
              </p:nvSpPr>
              <p:spPr bwMode="auto">
                <a:xfrm>
                  <a:off x="7398191" y="3968793"/>
                  <a:ext cx="1645920" cy="90520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algn="ctr" defTabSz="914424"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Arial"/>
                      <a:ea typeface="Calibri"/>
                      <a:cs typeface="Arial" charset="0"/>
                    </a:rPr>
                    <a:t>Otros</a:t>
                  </a:r>
                  <a:r>
                    <a:rPr kumimoji="0" lang="en-US" sz="2400" b="0" i="0" u="none" strike="noStrike" kern="1200" cap="none" spc="0" normalizeH="0" baseline="0" noProof="0" dirty="0">
                      <a:ln>
                        <a:noFill/>
                      </a:ln>
                      <a:solidFill>
                        <a:srgbClr val="FFFFFF"/>
                      </a:solidFill>
                      <a:effectLst/>
                      <a:uLnTx/>
                      <a:uFillTx/>
                      <a:latin typeface="Arial"/>
                      <a:ea typeface="Calibri"/>
                      <a:cs typeface="Arial" charset="0"/>
                    </a:rPr>
                    <a:t> </a:t>
                  </a:r>
                  <a:r>
                    <a:rPr kumimoji="0" lang="en-US" sz="2400" b="0" i="0" u="none" strike="noStrike" kern="1200" cap="none" spc="0" normalizeH="0" baseline="0" noProof="0" dirty="0" err="1">
                      <a:ln>
                        <a:noFill/>
                      </a:ln>
                      <a:solidFill>
                        <a:srgbClr val="FFFFFF"/>
                      </a:solidFill>
                      <a:effectLst/>
                      <a:uLnTx/>
                      <a:uFillTx/>
                      <a:latin typeface="Arial"/>
                      <a:ea typeface="Calibri"/>
                      <a:cs typeface="Arial" charset="0"/>
                    </a:rPr>
                    <a:t>Ministerios</a:t>
                  </a:r>
                  <a:endParaRPr kumimoji="0" lang="en-US" sz="2400" b="0" i="0" u="none" strike="noStrike" kern="1200" cap="none" spc="0" normalizeH="0" baseline="0" noProof="0" dirty="0">
                    <a:ln>
                      <a:noFill/>
                    </a:ln>
                    <a:solidFill>
                      <a:srgbClr val="FFFFFF"/>
                    </a:solidFill>
                    <a:effectLst/>
                    <a:uLnTx/>
                    <a:uFillTx/>
                    <a:latin typeface="Arial"/>
                    <a:ea typeface="Calibri"/>
                    <a:cs typeface="Arial" charset="0"/>
                  </a:endParaRPr>
                </a:p>
              </p:txBody>
            </p:sp>
            <p:cxnSp>
              <p:nvCxnSpPr>
                <p:cNvPr id="36" name="Elbow Connector 8">
                  <a:extLst>
                    <a:ext uri="{FF2B5EF4-FFF2-40B4-BE49-F238E27FC236}">
                      <a16:creationId xmlns:a16="http://schemas.microsoft.com/office/drawing/2014/main" id="{85754824-EB6F-4378-B932-AAABC7BA0709}"/>
                    </a:ext>
                  </a:extLst>
                </p:cNvPr>
                <p:cNvCxnSpPr>
                  <a:cxnSpLocks/>
                  <a:stCxn id="45" idx="6"/>
                  <a:endCxn id="33" idx="2"/>
                </p:cNvCxnSpPr>
                <p:nvPr/>
              </p:nvCxnSpPr>
              <p:spPr>
                <a:xfrm flipV="1">
                  <a:off x="3739036" y="3055549"/>
                  <a:ext cx="2758025" cy="1348256"/>
                </a:xfrm>
                <a:prstGeom prst="bentConnector2">
                  <a:avLst/>
                </a:prstGeom>
                <a:noFill/>
                <a:ln w="50800" cap="flat" cmpd="sng" algn="ctr">
                  <a:solidFill>
                    <a:schemeClr val="bg1"/>
                  </a:solidFill>
                  <a:prstDash val="solid"/>
                  <a:headEnd type="none" w="med" len="med"/>
                  <a:tailEnd type="triangle" w="med" len="lg"/>
                </a:ln>
                <a:effectLst/>
              </p:spPr>
            </p:cxnSp>
            <p:sp>
              <p:nvSpPr>
                <p:cNvPr id="37" name="TextBox 29">
                  <a:extLst>
                    <a:ext uri="{FF2B5EF4-FFF2-40B4-BE49-F238E27FC236}">
                      <a16:creationId xmlns:a16="http://schemas.microsoft.com/office/drawing/2014/main" id="{CBC572CA-21D2-497A-807F-5E4CD36DD166}"/>
                    </a:ext>
                  </a:extLst>
                </p:cNvPr>
                <p:cNvSpPr txBox="1"/>
                <p:nvPr/>
              </p:nvSpPr>
              <p:spPr>
                <a:xfrm>
                  <a:off x="6580969" y="3043081"/>
                  <a:ext cx="2563029" cy="619156"/>
                </a:xfrm>
                <a:prstGeom prst="rect">
                  <a:avLst/>
                </a:prstGeom>
                <a:noFill/>
                <a:ln>
                  <a:noFill/>
                </a:ln>
              </p:spPr>
              <p:txBody>
                <a:bodyPr wrap="square" rtlCol="0">
                  <a:noAutofit/>
                </a:bodyPr>
                <a:lstStyle/>
                <a:p>
                  <a:pPr marL="234956" marR="0" lvl="0" indent="-234956" algn="l" defTabSz="914424" rtl="0" eaLnBrk="1" fontAlgn="base"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uLnTx/>
                      <a:uFillTx/>
                      <a:latin typeface="Arial"/>
                      <a:ea typeface="Calibri"/>
                      <a:cs typeface="Arial" charset="0"/>
                    </a:rPr>
                    <a:t>20</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Apprentices</a:t>
                  </a:r>
                  <a:endParaRPr kumimoji="0" lang="en-US" sz="4000" b="0"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sp>
              <p:nvSpPr>
                <p:cNvPr id="38" name="TextBox 30">
                  <a:extLst>
                    <a:ext uri="{FF2B5EF4-FFF2-40B4-BE49-F238E27FC236}">
                      <a16:creationId xmlns:a16="http://schemas.microsoft.com/office/drawing/2014/main" id="{1F3F8BC9-6580-4606-9546-C92C67FC3335}"/>
                    </a:ext>
                  </a:extLst>
                </p:cNvPr>
                <p:cNvSpPr txBox="1"/>
                <p:nvPr/>
              </p:nvSpPr>
              <p:spPr>
                <a:xfrm>
                  <a:off x="3743094" y="3849592"/>
                  <a:ext cx="2804506" cy="487262"/>
                </a:xfrm>
                <a:prstGeom prst="rect">
                  <a:avLst/>
                </a:prstGeom>
                <a:noFill/>
                <a:ln>
                  <a:noFill/>
                </a:ln>
              </p:spPr>
              <p:txBody>
                <a:bodyPr wrap="square" rtlCol="0">
                  <a:noAutofit/>
                </a:bodyPr>
                <a:lstStyle/>
                <a:p>
                  <a:pPr marL="0" marR="0" lvl="0" indent="0" algn="l" defTabSz="914424" rtl="0" eaLnBrk="1" fontAlgn="base"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uLnTx/>
                      <a:uFillTx/>
                      <a:latin typeface="Arial"/>
                      <a:ea typeface="Calibri"/>
                      <a:cs typeface="Arial" charset="0"/>
                    </a:rPr>
                    <a:t>260+</a:t>
                  </a:r>
                  <a:r>
                    <a:rPr kumimoji="0" lang="en-US" sz="2800" b="1" i="0" u="none" strike="noStrike" kern="1200" cap="none" spc="0" normalizeH="0" baseline="0" noProof="0" dirty="0">
                      <a:ln>
                        <a:noFill/>
                      </a:ln>
                      <a:solidFill>
                        <a:srgbClr val="FFFF00"/>
                      </a:solidFill>
                      <a:effectLst/>
                      <a:uLnTx/>
                      <a:uFillTx/>
                      <a:latin typeface="Arial"/>
                      <a:ea typeface="Calibri"/>
                      <a:cs typeface="Arial" charset="0"/>
                    </a:rPr>
                    <a:t> </a:t>
                  </a: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Discípulos</a:t>
                  </a:r>
                  <a:endParaRPr kumimoji="0" lang="en-US" sz="4000" b="0"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grpSp>
              <p:nvGrpSpPr>
                <p:cNvPr id="39" name="Group 38">
                  <a:extLst>
                    <a:ext uri="{FF2B5EF4-FFF2-40B4-BE49-F238E27FC236}">
                      <a16:creationId xmlns:a16="http://schemas.microsoft.com/office/drawing/2014/main" id="{DF10C7D6-58CD-4102-A0CD-C8B0E1D51770}"/>
                    </a:ext>
                  </a:extLst>
                </p:cNvPr>
                <p:cNvGrpSpPr>
                  <a:grpSpLocks noChangeAspect="1"/>
                </p:cNvGrpSpPr>
                <p:nvPr/>
              </p:nvGrpSpPr>
              <p:grpSpPr>
                <a:xfrm>
                  <a:off x="1453427" y="3260804"/>
                  <a:ext cx="2285609" cy="2286001"/>
                  <a:chOff x="921750" y="1903388"/>
                  <a:chExt cx="1146568" cy="972215"/>
                </a:xfrm>
              </p:grpSpPr>
              <p:sp>
                <p:nvSpPr>
                  <p:cNvPr id="45" name="Oval 44">
                    <a:extLst>
                      <a:ext uri="{FF2B5EF4-FFF2-40B4-BE49-F238E27FC236}">
                        <a16:creationId xmlns:a16="http://schemas.microsoft.com/office/drawing/2014/main" id="{082B1BB3-FF36-4AEA-8997-4EA5596706CF}"/>
                      </a:ext>
                    </a:extLst>
                  </p:cNvPr>
                  <p:cNvSpPr>
                    <a:spLocks noChangeAspect="1"/>
                  </p:cNvSpPr>
                  <p:nvPr/>
                </p:nvSpPr>
                <p:spPr>
                  <a:xfrm>
                    <a:off x="921750" y="1903388"/>
                    <a:ext cx="1146568" cy="972215"/>
                  </a:xfrm>
                  <a:prstGeom prst="ellipse">
                    <a:avLst/>
                  </a:prstGeom>
                  <a:noFill/>
                  <a:ln w="25400" cap="flat" cmpd="sng" algn="ctr">
                    <a:solidFill>
                      <a:schemeClr val="bg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24" rtl="0" eaLnBrk="1" fontAlgn="base"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Times New Roman"/>
                        <a:cs typeface="Arial" charset="0"/>
                      </a:rPr>
                      <a:t> </a:t>
                    </a:r>
                    <a:endParaRPr kumimoji="0" lang="en-US" sz="1200" b="1" i="0" u="none" strike="noStrike" kern="1200" cap="none" spc="0" normalizeH="0" baseline="0" noProof="0">
                      <a:ln>
                        <a:noFill/>
                      </a:ln>
                      <a:solidFill>
                        <a:srgbClr val="FFFFFF"/>
                      </a:solidFill>
                      <a:effectLst/>
                      <a:uLnTx/>
                      <a:uFillTx/>
                      <a:latin typeface="Times New Roman"/>
                      <a:ea typeface="Times New Roman"/>
                      <a:cs typeface="Arial" charset="0"/>
                    </a:endParaRPr>
                  </a:p>
                </p:txBody>
              </p:sp>
              <p:sp>
                <p:nvSpPr>
                  <p:cNvPr id="46" name="Rectangle 45">
                    <a:extLst>
                      <a:ext uri="{FF2B5EF4-FFF2-40B4-BE49-F238E27FC236}">
                        <a16:creationId xmlns:a16="http://schemas.microsoft.com/office/drawing/2014/main" id="{233D045A-279D-44F3-82B5-69D79F014BC2}"/>
                      </a:ext>
                    </a:extLst>
                  </p:cNvPr>
                  <p:cNvSpPr>
                    <a:spLocks noChangeAspect="1"/>
                  </p:cNvSpPr>
                  <p:nvPr/>
                </p:nvSpPr>
                <p:spPr>
                  <a:xfrm>
                    <a:off x="930629" y="2206570"/>
                    <a:ext cx="1127634" cy="461010"/>
                  </a:xfrm>
                  <a:prstGeom prst="rect">
                    <a:avLst/>
                  </a:prstGeom>
                  <a:ln>
                    <a:noFill/>
                  </a:ln>
                </p:spPr>
                <p:txBody>
                  <a:bodyPr wrap="square">
                    <a:noAutofit/>
                  </a:bodyPr>
                  <a:lstStyle/>
                  <a:p>
                    <a:pPr marL="0" marR="0" lvl="0" indent="0" algn="ctr" defTabSz="914424"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Calibri"/>
                        <a:cs typeface="Arial" charset="0"/>
                      </a:rPr>
                      <a:t>Grupos</a:t>
                    </a:r>
                    <a:r>
                      <a:rPr kumimoji="0" lang="en-US" sz="2400" b="1" i="0" u="none" strike="noStrike" kern="1200" cap="none" spc="0" normalizeH="0" baseline="0" noProof="0" dirty="0">
                        <a:ln>
                          <a:noFill/>
                        </a:ln>
                        <a:solidFill>
                          <a:srgbClr val="FFFFFF"/>
                        </a:solidFill>
                        <a:effectLst/>
                        <a:uLnTx/>
                        <a:uFillTx/>
                        <a:latin typeface="Arial"/>
                        <a:ea typeface="Calibri"/>
                        <a:cs typeface="Arial" charset="0"/>
                      </a:rPr>
                      <a:t> de </a:t>
                    </a:r>
                    <a:r>
                      <a:rPr kumimoji="0" lang="en-US" sz="2400" b="1" i="0" u="none" strike="noStrike" kern="1200" cap="none" spc="0" normalizeH="0" baseline="0" noProof="0" dirty="0" err="1">
                        <a:ln>
                          <a:noFill/>
                        </a:ln>
                        <a:solidFill>
                          <a:srgbClr val="FFFFFF"/>
                        </a:solidFill>
                        <a:effectLst/>
                        <a:uLnTx/>
                        <a:uFillTx/>
                        <a:latin typeface="Arial"/>
                        <a:ea typeface="Calibri"/>
                        <a:cs typeface="Arial" charset="0"/>
                      </a:rPr>
                      <a:t>Fundamentos</a:t>
                    </a:r>
                    <a:endParaRPr kumimoji="0" lang="en-US" sz="3600" b="1"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grpSp>
            <p:cxnSp>
              <p:nvCxnSpPr>
                <p:cNvPr id="40" name="Straight Arrow Connector 39">
                  <a:extLst>
                    <a:ext uri="{FF2B5EF4-FFF2-40B4-BE49-F238E27FC236}">
                      <a16:creationId xmlns:a16="http://schemas.microsoft.com/office/drawing/2014/main" id="{8CBE4270-9C18-4002-8856-25845A3A446E}"/>
                    </a:ext>
                  </a:extLst>
                </p:cNvPr>
                <p:cNvCxnSpPr>
                  <a:cxnSpLocks/>
                  <a:stCxn id="45" idx="6"/>
                  <a:endCxn id="35" idx="1"/>
                </p:cNvCxnSpPr>
                <p:nvPr/>
              </p:nvCxnSpPr>
              <p:spPr>
                <a:xfrm>
                  <a:off x="3739036" y="4403805"/>
                  <a:ext cx="3659155" cy="17592"/>
                </a:xfrm>
                <a:prstGeom prst="straightConnector1">
                  <a:avLst/>
                </a:prstGeom>
                <a:noFill/>
                <a:ln w="88900" cap="flat" cmpd="sng" algn="ctr">
                  <a:solidFill>
                    <a:schemeClr val="bg1"/>
                  </a:solidFill>
                  <a:prstDash val="solid"/>
                  <a:headEnd type="none" w="med" len="med"/>
                  <a:tailEnd type="triangle" w="sm" len="med"/>
                </a:ln>
                <a:effectLst/>
              </p:spPr>
            </p:cxnSp>
            <p:cxnSp>
              <p:nvCxnSpPr>
                <p:cNvPr id="41" name="Elbow Connector 16">
                  <a:extLst>
                    <a:ext uri="{FF2B5EF4-FFF2-40B4-BE49-F238E27FC236}">
                      <a16:creationId xmlns:a16="http://schemas.microsoft.com/office/drawing/2014/main" id="{6D2B9499-7FBC-49F7-B3B8-0571CD9CC973}"/>
                    </a:ext>
                  </a:extLst>
                </p:cNvPr>
                <p:cNvCxnSpPr>
                  <a:cxnSpLocks/>
                  <a:stCxn id="33" idx="0"/>
                  <a:endCxn id="45" idx="0"/>
                </p:cNvCxnSpPr>
                <p:nvPr/>
              </p:nvCxnSpPr>
              <p:spPr>
                <a:xfrm rot="16200000" flipH="1" flipV="1">
                  <a:off x="3805691" y="569433"/>
                  <a:ext cx="1481912" cy="3900829"/>
                </a:xfrm>
                <a:prstGeom prst="bentConnector3">
                  <a:avLst>
                    <a:gd name="adj1" fmla="val -15426"/>
                  </a:avLst>
                </a:prstGeom>
                <a:noFill/>
                <a:ln w="50800" cap="flat" cmpd="sng" algn="ctr">
                  <a:solidFill>
                    <a:schemeClr val="bg1"/>
                  </a:solidFill>
                  <a:prstDash val="solid"/>
                  <a:headEnd type="none" w="med" len="med"/>
                  <a:tailEnd type="triangle" w="med" len="lg"/>
                </a:ln>
                <a:effectLst/>
              </p:spPr>
            </p:cxnSp>
            <p:cxnSp>
              <p:nvCxnSpPr>
                <p:cNvPr id="42" name="Straight Arrow Connector 41">
                  <a:extLst>
                    <a:ext uri="{FF2B5EF4-FFF2-40B4-BE49-F238E27FC236}">
                      <a16:creationId xmlns:a16="http://schemas.microsoft.com/office/drawing/2014/main" id="{A2ACF0D8-4F34-447C-85AF-2E1F12756BEE}"/>
                    </a:ext>
                  </a:extLst>
                </p:cNvPr>
                <p:cNvCxnSpPr>
                  <a:cxnSpLocks/>
                  <a:endCxn id="45" idx="2"/>
                </p:cNvCxnSpPr>
                <p:nvPr/>
              </p:nvCxnSpPr>
              <p:spPr>
                <a:xfrm>
                  <a:off x="100681" y="4403804"/>
                  <a:ext cx="1352747" cy="1"/>
                </a:xfrm>
                <a:prstGeom prst="straightConnector1">
                  <a:avLst/>
                </a:prstGeom>
                <a:noFill/>
                <a:ln w="101600" cap="flat" cmpd="sng" algn="ctr">
                  <a:solidFill>
                    <a:schemeClr val="bg1"/>
                  </a:solidFill>
                  <a:prstDash val="solid"/>
                  <a:headEnd type="none" w="med" len="med"/>
                  <a:tailEnd type="triangle" w="sm" len="med"/>
                </a:ln>
                <a:effectLst/>
              </p:spPr>
            </p:cxnSp>
            <p:sp>
              <p:nvSpPr>
                <p:cNvPr id="44" name="TextBox 29">
                  <a:extLst>
                    <a:ext uri="{FF2B5EF4-FFF2-40B4-BE49-F238E27FC236}">
                      <a16:creationId xmlns:a16="http://schemas.microsoft.com/office/drawing/2014/main" id="{E58DADA0-13F8-4DDE-89BB-0DA658220679}"/>
                    </a:ext>
                  </a:extLst>
                </p:cNvPr>
                <p:cNvSpPr txBox="1"/>
                <p:nvPr/>
              </p:nvSpPr>
              <p:spPr>
                <a:xfrm>
                  <a:off x="675061" y="5521313"/>
                  <a:ext cx="7699071" cy="619156"/>
                </a:xfrm>
                <a:prstGeom prst="rect">
                  <a:avLst/>
                </a:prstGeom>
                <a:noFill/>
                <a:ln>
                  <a:noFill/>
                </a:ln>
              </p:spPr>
              <p:txBody>
                <a:bodyPr wrap="square" rtlCol="0">
                  <a:noAutofit/>
                </a:bodyPr>
                <a:lstStyle/>
                <a:p>
                  <a:pPr marL="233369" marR="0" lvl="0" indent="-233369" algn="l" defTabSz="914424"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FF00"/>
                      </a:solidFill>
                      <a:effectLst/>
                      <a:uLnTx/>
                      <a:uFillTx/>
                      <a:latin typeface="Arial"/>
                      <a:ea typeface="Calibri"/>
                      <a:cs typeface="Arial" charset="0"/>
                    </a:rPr>
                    <a:t>17</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a:t>
                  </a: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Grupos</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E</a:t>
                  </a: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xistentes</a:t>
                  </a:r>
                  <a:endParaRPr kumimoji="0" lang="en-US" sz="2800" b="0" i="0" u="none" strike="noStrike" kern="1200" cap="none" spc="0" normalizeH="0" baseline="0" noProof="0" dirty="0">
                    <a:ln>
                      <a:noFill/>
                    </a:ln>
                    <a:solidFill>
                      <a:srgbClr val="FFFFFF"/>
                    </a:solidFill>
                    <a:effectLst/>
                    <a:uLnTx/>
                    <a:uFillTx/>
                    <a:latin typeface="Arial"/>
                    <a:ea typeface="Calibri"/>
                    <a:cs typeface="Arial" charset="0"/>
                  </a:endParaRPr>
                </a:p>
                <a:p>
                  <a:pPr marL="233369" marR="0" lvl="0" indent="-233369" algn="l" defTabSz="914424"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FF00"/>
                      </a:solidFill>
                      <a:effectLst/>
                      <a:uLnTx/>
                      <a:uFillTx/>
                      <a:latin typeface="Arial"/>
                      <a:ea typeface="Times New Roman"/>
                      <a:cs typeface="Arial" charset="0"/>
                    </a:rPr>
                    <a:t>173</a:t>
                  </a:r>
                  <a:r>
                    <a:rPr kumimoji="0" lang="en-US" sz="2800" b="0" i="0" u="none" strike="noStrike" kern="1200" cap="none" spc="0" normalizeH="0" baseline="0" noProof="0" dirty="0">
                      <a:ln>
                        <a:noFill/>
                      </a:ln>
                      <a:solidFill>
                        <a:srgbClr val="FFFFFF"/>
                      </a:solidFill>
                      <a:effectLst/>
                      <a:uLnTx/>
                      <a:uFillTx/>
                      <a:latin typeface="Arial"/>
                      <a:ea typeface="Times New Roman"/>
                      <a:cs typeface="Arial" charset="0"/>
                    </a:rPr>
                    <a:t> </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Personas </a:t>
                  </a: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en</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a:t>
                  </a: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Grupos</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de </a:t>
                  </a: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Fundamentos</a:t>
                  </a:r>
                  <a:endParaRPr kumimoji="0" lang="en-US" sz="4000" b="0"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grpSp>
          <p:sp>
            <p:nvSpPr>
              <p:cNvPr id="27" name="TextBox 26">
                <a:extLst>
                  <a:ext uri="{FF2B5EF4-FFF2-40B4-BE49-F238E27FC236}">
                    <a16:creationId xmlns:a16="http://schemas.microsoft.com/office/drawing/2014/main" id="{60F1D494-E00E-49D5-A16C-E4FDD0757A72}"/>
                  </a:ext>
                </a:extLst>
              </p:cNvPr>
              <p:cNvSpPr txBox="1"/>
              <p:nvPr/>
            </p:nvSpPr>
            <p:spPr>
              <a:xfrm rot="19922898">
                <a:off x="510494" y="1752805"/>
                <a:ext cx="4236574"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FF">
                        <a:alpha val="27000"/>
                      </a:srgbClr>
                    </a:solidFill>
                    <a:effectLst/>
                    <a:uLnTx/>
                    <a:uFillTx/>
                    <a:latin typeface="Arial"/>
                    <a:ea typeface="+mn-ea"/>
                    <a:cs typeface="+mn-cs"/>
                  </a:rPr>
                  <a:t>Ejemplo</a:t>
                </a:r>
              </a:p>
            </p:txBody>
          </p:sp>
        </p:grpSp>
      </p:grpSp>
    </p:spTree>
    <p:extLst>
      <p:ext uri="{BB962C8B-B14F-4D97-AF65-F5344CB8AC3E}">
        <p14:creationId xmlns:p14="http://schemas.microsoft.com/office/powerpoint/2010/main" val="7370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50608"/>
            <a:ext cx="9144000" cy="838200"/>
          </a:xfrm>
        </p:spPr>
        <p:txBody>
          <a:bodyPr/>
          <a:lstStyle/>
          <a:p>
            <a:pPr marL="0" indent="0"/>
            <a:r>
              <a:rPr lang="en-US" sz="3200" dirty="0" err="1"/>
              <a:t>Crecimiento</a:t>
            </a:r>
            <a:r>
              <a:rPr lang="en-US" sz="3200" dirty="0"/>
              <a:t> Continuo </a:t>
            </a:r>
            <a:r>
              <a:rPr lang="en-US" sz="3200" dirty="0" err="1"/>
              <a:t>como</a:t>
            </a:r>
            <a:r>
              <a:rPr lang="en-US" sz="3200" dirty="0"/>
              <a:t> </a:t>
            </a:r>
            <a:r>
              <a:rPr lang="en-US" sz="3200" dirty="0" err="1"/>
              <a:t>Discípulo</a:t>
            </a:r>
            <a:endParaRPr lang="en-US" sz="3200" b="0" dirty="0"/>
          </a:p>
        </p:txBody>
      </p:sp>
      <p:sp>
        <p:nvSpPr>
          <p:cNvPr id="17411" name="Rectangle 3"/>
          <p:cNvSpPr>
            <a:spLocks noGrp="1" noChangeArrowheads="1"/>
          </p:cNvSpPr>
          <p:nvPr>
            <p:ph type="body" idx="1"/>
          </p:nvPr>
        </p:nvSpPr>
        <p:spPr>
          <a:xfrm>
            <a:off x="451821" y="1394450"/>
            <a:ext cx="8692179" cy="4217108"/>
          </a:xfrm>
        </p:spPr>
        <p:txBody>
          <a:bodyPr/>
          <a:lstStyle/>
          <a:p>
            <a:pPr marL="457200" lvl="0" indent="-457200">
              <a:spcBef>
                <a:spcPts val="0"/>
              </a:spcBef>
              <a:spcAft>
                <a:spcPts val="1200"/>
              </a:spcAft>
              <a:buFont typeface="+mj-lt"/>
              <a:buAutoNum type="arabicPeriod"/>
            </a:pPr>
            <a:r>
              <a:rPr lang="es-ES" dirty="0"/>
              <a:t>Crecimiento continuo en todos los ingredientes de un discípulo</a:t>
            </a:r>
          </a:p>
          <a:p>
            <a:pPr marL="457200" lvl="0" indent="-457200">
              <a:spcBef>
                <a:spcPts val="0"/>
              </a:spcBef>
              <a:spcAft>
                <a:spcPts val="1200"/>
              </a:spcAft>
              <a:buFont typeface="+mj-lt"/>
              <a:buAutoNum type="arabicPeriod"/>
            </a:pPr>
            <a:r>
              <a:rPr lang="es-ES" dirty="0"/>
              <a:t>Estudiar un libro de la Biblia juntos </a:t>
            </a:r>
          </a:p>
          <a:p>
            <a:pPr marL="457200" lvl="0" indent="-457200">
              <a:spcBef>
                <a:spcPts val="0"/>
              </a:spcBef>
              <a:spcAft>
                <a:spcPts val="1200"/>
              </a:spcAft>
              <a:buFont typeface="+mj-lt"/>
              <a:buAutoNum type="arabicPeriod"/>
            </a:pPr>
            <a:r>
              <a:rPr lang="es-ES" dirty="0"/>
              <a:t>Mantener a cada uno responsable de aplicarlo a sus vidas y ser más  como Jesús</a:t>
            </a:r>
          </a:p>
          <a:p>
            <a:pPr marL="457200" lvl="0" indent="-457200">
              <a:spcBef>
                <a:spcPts val="0"/>
              </a:spcBef>
              <a:spcAft>
                <a:spcPts val="1200"/>
              </a:spcAft>
              <a:buFont typeface="+mj-lt"/>
              <a:buAutoNum type="arabicPeriod"/>
            </a:pPr>
            <a:r>
              <a:rPr lang="es-ES" dirty="0"/>
              <a:t>Enseñar algo del material en este taller y  otros talleres </a:t>
            </a:r>
            <a:endParaRPr lang="en-US" dirty="0">
              <a:effectLst/>
            </a:endParaRPr>
          </a:p>
        </p:txBody>
      </p:sp>
      <p:sp>
        <p:nvSpPr>
          <p:cNvPr id="17412" name="TextBox 13"/>
          <p:cNvSpPr txBox="1">
            <a:spLocks noChangeArrowheads="1"/>
          </p:cNvSpPr>
          <p:nvPr/>
        </p:nvSpPr>
        <p:spPr bwMode="auto">
          <a:xfrm>
            <a:off x="8544911" y="6427788"/>
            <a:ext cx="5990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Arial" charset="0"/>
              </a:rPr>
              <a:t>10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568915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50608"/>
            <a:ext cx="9144000" cy="838200"/>
          </a:xfrm>
        </p:spPr>
        <p:txBody>
          <a:bodyPr/>
          <a:lstStyle/>
          <a:p>
            <a:r>
              <a:rPr lang="en-US" dirty="0" err="1"/>
              <a:t>Entrenamiento</a:t>
            </a:r>
            <a:r>
              <a:rPr lang="en-US" dirty="0"/>
              <a:t> de </a:t>
            </a:r>
            <a:r>
              <a:rPr lang="en-US" dirty="0" err="1"/>
              <a:t>Lideres</a:t>
            </a:r>
            <a:r>
              <a:rPr lang="en-US" dirty="0"/>
              <a:t> Continuo</a:t>
            </a:r>
            <a:endParaRPr lang="en-US" b="0" dirty="0">
              <a:effectLst/>
            </a:endParaRPr>
          </a:p>
        </p:txBody>
      </p:sp>
      <p:sp>
        <p:nvSpPr>
          <p:cNvPr id="17411" name="Rectangle 3"/>
          <p:cNvSpPr>
            <a:spLocks noGrp="1" noChangeArrowheads="1"/>
          </p:cNvSpPr>
          <p:nvPr>
            <p:ph type="body" idx="1"/>
          </p:nvPr>
        </p:nvSpPr>
        <p:spPr>
          <a:xfrm>
            <a:off x="451821" y="1463040"/>
            <a:ext cx="8692179" cy="5090160"/>
          </a:xfrm>
        </p:spPr>
        <p:txBody>
          <a:bodyPr/>
          <a:lstStyle/>
          <a:p>
            <a:pPr marL="457200" lvl="0" indent="-457200">
              <a:spcBef>
                <a:spcPts val="0"/>
              </a:spcBef>
              <a:spcAft>
                <a:spcPts val="1200"/>
              </a:spcAft>
              <a:buFont typeface="+mj-lt"/>
              <a:buAutoNum type="arabicPeriod"/>
            </a:pPr>
            <a:r>
              <a:rPr lang="es-ES" dirty="0"/>
              <a:t>Líderes comparten cualquier problema en sus grupos</a:t>
            </a:r>
          </a:p>
          <a:p>
            <a:pPr marL="457200" lvl="0" indent="-457200">
              <a:spcBef>
                <a:spcPts val="0"/>
              </a:spcBef>
              <a:spcAft>
                <a:spcPts val="1200"/>
              </a:spcAft>
              <a:buFont typeface="+mj-lt"/>
              <a:buAutoNum type="arabicPeriod"/>
            </a:pPr>
            <a:r>
              <a:rPr lang="es-ES" dirty="0"/>
              <a:t>Enseñar algo del material en este taller y otros talleres</a:t>
            </a:r>
          </a:p>
          <a:p>
            <a:pPr marL="457200" lvl="0" indent="-457200">
              <a:spcBef>
                <a:spcPts val="0"/>
              </a:spcBef>
              <a:spcAft>
                <a:spcPts val="1200"/>
              </a:spcAft>
              <a:buFont typeface="+mj-lt"/>
              <a:buAutoNum type="arabicPeriod"/>
            </a:pPr>
            <a:r>
              <a:rPr lang="es-ES" dirty="0"/>
              <a:t>Enseñar a algunos de los "Otros Recursos Discipulado" de foundationsglobal.com</a:t>
            </a:r>
          </a:p>
          <a:p>
            <a:pPr marL="457200" lvl="0" indent="-457200">
              <a:spcBef>
                <a:spcPts val="0"/>
              </a:spcBef>
              <a:spcAft>
                <a:spcPts val="1200"/>
              </a:spcAft>
              <a:buFont typeface="+mj-lt"/>
              <a:buAutoNum type="arabicPeriod"/>
            </a:pPr>
            <a:r>
              <a:rPr lang="es-ES" dirty="0"/>
              <a:t>Revisar los temas de la </a:t>
            </a:r>
            <a:r>
              <a:rPr lang="es-ES" dirty="0" err="1"/>
              <a:t>la</a:t>
            </a:r>
            <a:r>
              <a:rPr lang="es-ES" dirty="0"/>
              <a:t> “Guía de Entrenamiento de Líderes de Fundamentos”</a:t>
            </a:r>
            <a:endParaRPr lang="en-US" dirty="0"/>
          </a:p>
        </p:txBody>
      </p:sp>
      <p:sp>
        <p:nvSpPr>
          <p:cNvPr id="17412" name="TextBox 13"/>
          <p:cNvSpPr txBox="1">
            <a:spLocks noChangeArrowheads="1"/>
          </p:cNvSpPr>
          <p:nvPr/>
        </p:nvSpPr>
        <p:spPr bwMode="auto">
          <a:xfrm>
            <a:off x="8544911" y="6427788"/>
            <a:ext cx="5990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Arial" charset="0"/>
              </a:rPr>
              <a:t> 10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44677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B0F0A1-5025-4823-87ED-8B47E7033ED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10</a:t>
            </a:r>
          </a:p>
        </p:txBody>
      </p:sp>
      <p:graphicFrame>
        <p:nvGraphicFramePr>
          <p:cNvPr id="3" name="Table 2">
            <a:extLst>
              <a:ext uri="{FF2B5EF4-FFF2-40B4-BE49-F238E27FC236}">
                <a16:creationId xmlns:a16="http://schemas.microsoft.com/office/drawing/2014/main" id="{BBDAAA39-535C-4080-B525-2724A8CA6391}"/>
              </a:ext>
            </a:extLst>
          </p:cNvPr>
          <p:cNvGraphicFramePr>
            <a:graphicFrameLocks noGrp="1"/>
          </p:cNvGraphicFramePr>
          <p:nvPr>
            <p:extLst>
              <p:ext uri="{D42A27DB-BD31-4B8C-83A1-F6EECF244321}">
                <p14:modId xmlns:p14="http://schemas.microsoft.com/office/powerpoint/2010/main" val="3036619667"/>
              </p:ext>
            </p:extLst>
          </p:nvPr>
        </p:nvGraphicFramePr>
        <p:xfrm>
          <a:off x="788276" y="1516189"/>
          <a:ext cx="8355724" cy="4865561"/>
        </p:xfrm>
        <a:graphic>
          <a:graphicData uri="http://schemas.openxmlformats.org/drawingml/2006/table">
            <a:tbl>
              <a:tblPr/>
              <a:tblGrid>
                <a:gridCol w="8355724">
                  <a:extLst>
                    <a:ext uri="{9D8B030D-6E8A-4147-A177-3AD203B41FA5}">
                      <a16:colId xmlns:a16="http://schemas.microsoft.com/office/drawing/2014/main" val="1084794053"/>
                    </a:ext>
                  </a:extLst>
                </a:gridCol>
              </a:tblGrid>
              <a:tr h="1478280">
                <a:tc>
                  <a:txBody>
                    <a:bodyPr/>
                    <a:lstStyle/>
                    <a:p>
                      <a:pPr marL="342900" marR="0" lvl="0" indent="-342900">
                        <a:lnSpc>
                          <a:spcPct val="115000"/>
                        </a:lnSpc>
                        <a:spcBef>
                          <a:spcPts val="0"/>
                        </a:spcBef>
                        <a:spcAft>
                          <a:spcPts val="0"/>
                        </a:spcAft>
                        <a:buFont typeface="Symbol" panose="05050102010706020507" pitchFamily="18" charset="2"/>
                        <a:buChar char=""/>
                      </a:pPr>
                      <a:r>
                        <a:rPr lang="es-ES"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Como dirigir Grupos de Fundamentos</a:t>
                      </a:r>
                    </a:p>
                    <a:p>
                      <a:pPr marL="342900" marR="0" lvl="0" indent="-342900">
                        <a:lnSpc>
                          <a:spcPct val="115000"/>
                        </a:lnSpc>
                        <a:spcBef>
                          <a:spcPts val="0"/>
                        </a:spcBef>
                        <a:spcAft>
                          <a:spcPts val="0"/>
                        </a:spcAft>
                        <a:buFont typeface="Symbol" panose="05050102010706020507" pitchFamily="18" charset="2"/>
                        <a:buChar char=""/>
                      </a:pPr>
                      <a:r>
                        <a:rPr lang="es-ES"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Asegurarse de que todos usen la Lista de Revisión de Reuniones de Fundamentos</a:t>
                      </a:r>
                    </a:p>
                    <a:p>
                      <a:pPr marL="342900" marR="0" lvl="0" indent="-342900">
                        <a:lnSpc>
                          <a:spcPct val="115000"/>
                        </a:lnSpc>
                        <a:spcBef>
                          <a:spcPts val="0"/>
                        </a:spcBef>
                        <a:spcAft>
                          <a:spcPts val="0"/>
                        </a:spcAft>
                        <a:buFont typeface="Symbol" panose="05050102010706020507" pitchFamily="18" charset="2"/>
                        <a:buChar char=""/>
                      </a:pPr>
                      <a:r>
                        <a:rPr lang="es-ES"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Proporcionar entrenamiento profundo en los </a:t>
                      </a:r>
                      <a:r>
                        <a:rPr lang="es-ES" sz="28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Essenciales</a:t>
                      </a:r>
                      <a:r>
                        <a:rPr lang="es-ES"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 de Fundamentos</a:t>
                      </a:r>
                    </a:p>
                    <a:p>
                      <a:pPr marL="342900" marR="0" lvl="0" indent="-342900">
                        <a:lnSpc>
                          <a:spcPct val="115000"/>
                        </a:lnSpc>
                        <a:spcBef>
                          <a:spcPts val="0"/>
                        </a:spcBef>
                        <a:spcAft>
                          <a:spcPts val="0"/>
                        </a:spcAft>
                        <a:buFont typeface="Symbol" panose="05050102010706020507" pitchFamily="18" charset="2"/>
                        <a:buChar char=""/>
                      </a:pPr>
                      <a:r>
                        <a:rPr lang="es-ES"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Revisar la enseñanza de la Gran Comisión</a:t>
                      </a:r>
                    </a:p>
                    <a:p>
                      <a:pPr marL="342900" marR="0" lvl="0" indent="-342900">
                        <a:lnSpc>
                          <a:spcPct val="115000"/>
                        </a:lnSpc>
                        <a:spcBef>
                          <a:spcPts val="0"/>
                        </a:spcBef>
                        <a:spcAft>
                          <a:spcPts val="0"/>
                        </a:spcAft>
                        <a:buFont typeface="Symbol" panose="05050102010706020507" pitchFamily="18" charset="2"/>
                        <a:buChar char=""/>
                      </a:pPr>
                      <a:r>
                        <a:rPr lang="es-ES"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Estudiar el costo y los beneficios del discipulado</a:t>
                      </a:r>
                    </a:p>
                    <a:p>
                      <a:pPr marL="342900" marR="0" lvl="0" indent="-342900">
                        <a:lnSpc>
                          <a:spcPct val="115000"/>
                        </a:lnSpc>
                        <a:spcBef>
                          <a:spcPts val="0"/>
                        </a:spcBef>
                        <a:spcAft>
                          <a:spcPts val="0"/>
                        </a:spcAft>
                        <a:buFont typeface="Symbol" panose="05050102010706020507" pitchFamily="18" charset="2"/>
                        <a:buChar char=""/>
                      </a:pPr>
                      <a:r>
                        <a:rPr lang="es-ES"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Revisar el Plan de Crecimiento Espiritual</a:t>
                      </a:r>
                    </a:p>
                    <a:p>
                      <a:pPr marL="342900" marR="0" lvl="0" indent="-342900">
                        <a:lnSpc>
                          <a:spcPct val="115000"/>
                        </a:lnSpc>
                        <a:spcBef>
                          <a:spcPts val="0"/>
                        </a:spcBef>
                        <a:spcAft>
                          <a:spcPts val="0"/>
                        </a:spcAft>
                        <a:buFont typeface="Symbol" panose="05050102010706020507" pitchFamily="18" charset="2"/>
                        <a:buChar char=""/>
                      </a:pPr>
                      <a:r>
                        <a:rPr lang="es-ES"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Revisar el proceso de aprendizaje</a:t>
                      </a:r>
                    </a:p>
                    <a:p>
                      <a:pPr marL="342900" marR="0" lvl="0" indent="-342900">
                        <a:lnSpc>
                          <a:spcPct val="115000"/>
                        </a:lnSpc>
                        <a:spcBef>
                          <a:spcPts val="0"/>
                        </a:spcBef>
                        <a:spcAft>
                          <a:spcPts val="0"/>
                        </a:spcAft>
                        <a:buFont typeface="Symbol" panose="05050102010706020507" pitchFamily="18" charset="2"/>
                        <a:buChar char=""/>
                      </a:pPr>
                      <a:r>
                        <a:rPr lang="es-ES"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Enseñar el poder de la multiplicación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458698"/>
                  </a:ext>
                </a:extLst>
              </a:tr>
            </a:tbl>
          </a:graphicData>
        </a:graphic>
      </p:graphicFrame>
      <p:sp>
        <p:nvSpPr>
          <p:cNvPr id="4" name="Rectangle 3">
            <a:extLst>
              <a:ext uri="{FF2B5EF4-FFF2-40B4-BE49-F238E27FC236}">
                <a16:creationId xmlns:a16="http://schemas.microsoft.com/office/drawing/2014/main" id="{770E2545-ED63-421A-B9CB-4BC0659BEEA6}"/>
              </a:ext>
            </a:extLst>
          </p:cNvPr>
          <p:cNvSpPr/>
          <p:nvPr/>
        </p:nvSpPr>
        <p:spPr>
          <a:xfrm>
            <a:off x="0" y="127767"/>
            <a:ext cx="9144000" cy="1176797"/>
          </a:xfrm>
          <a:prstGeom prst="rect">
            <a:avLst/>
          </a:prstGeom>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Temas de la "Guía de Entrenamiento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de Líder de Fundamentos"</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1088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8CEA00-3F9D-4227-A0B8-6C820039790F}"/>
              </a:ext>
            </a:extLst>
          </p:cNvPr>
          <p:cNvSpPr/>
          <p:nvPr/>
        </p:nvSpPr>
        <p:spPr>
          <a:xfrm>
            <a:off x="283779" y="1080685"/>
            <a:ext cx="8860221" cy="430887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 charset="0"/>
                <a:ea typeface="+mn-ea"/>
                <a:cs typeface="Arial" charset="0"/>
              </a:rPr>
              <a:t>En</a:t>
            </a:r>
            <a:r>
              <a:rPr kumimoji="0" lang="en-US" sz="3200" b="1" i="0" u="none" strike="noStrike" kern="1200" cap="none" spc="0" normalizeH="0" baseline="0" noProof="0" dirty="0">
                <a:ln>
                  <a:noFill/>
                </a:ln>
                <a:solidFill>
                  <a:srgbClr val="FFFFFF"/>
                </a:solidFill>
                <a:effectLst/>
                <a:uLnTx/>
                <a:uFillTx/>
                <a:latin typeface="Arial" charset="0"/>
                <a:ea typeface="+mn-ea"/>
                <a:cs typeface="Arial" charset="0"/>
              </a:rPr>
              <a:t> </a:t>
            </a:r>
            <a:r>
              <a:rPr lang="en-US" sz="3200" b="1" dirty="0">
                <a:solidFill>
                  <a:srgbClr val="FFFFFF"/>
                </a:solidFill>
                <a:latin typeface="Arial" charset="0"/>
                <a:cs typeface="Arial" charset="0"/>
              </a:rPr>
              <a:t>s</a:t>
            </a:r>
            <a:r>
              <a:rPr kumimoji="0" lang="en-US" sz="3200" b="1" i="0" u="none" strike="noStrike" kern="1200" cap="none" spc="0" normalizeH="0" baseline="0" noProof="0" dirty="0">
                <a:ln>
                  <a:noFill/>
                </a:ln>
                <a:solidFill>
                  <a:srgbClr val="FFFFFF"/>
                </a:solidFill>
                <a:effectLst/>
                <a:uLnTx/>
                <a:uFillTx/>
                <a:latin typeface="Arial" charset="0"/>
                <a:ea typeface="+mn-ea"/>
                <a:cs typeface="Arial" charset="0"/>
              </a:rPr>
              <a:t>us </a:t>
            </a:r>
            <a:r>
              <a:rPr kumimoji="0" lang="en-US" sz="3200" b="1" i="0" u="none" strike="noStrike" kern="1200" cap="none" spc="0" normalizeH="0" baseline="0" noProof="0" dirty="0" err="1">
                <a:ln>
                  <a:noFill/>
                </a:ln>
                <a:solidFill>
                  <a:srgbClr val="FFFFFF"/>
                </a:solidFill>
                <a:effectLst/>
                <a:uLnTx/>
                <a:uFillTx/>
                <a:latin typeface="Arial" charset="0"/>
                <a:ea typeface="+mn-ea"/>
                <a:cs typeface="Arial" charset="0"/>
              </a:rPr>
              <a:t>grupos</a:t>
            </a:r>
            <a:endParaRPr kumimoji="0" lang="en-US" sz="3200" b="1" i="0" u="none" strike="noStrike" kern="1200" cap="none" spc="0" normalizeH="0" baseline="0" noProof="0" dirty="0">
              <a:ln>
                <a:noFill/>
              </a:ln>
              <a:solidFill>
                <a:srgbClr val="FFFFFF"/>
              </a:solidFill>
              <a:effectLst/>
              <a:uLnTx/>
              <a:uFillTx/>
              <a:latin typeface="Arial" charset="0"/>
              <a:ea typeface="+mn-ea"/>
              <a:cs typeface="Arial" charset="0"/>
            </a:endParaRPr>
          </a:p>
          <a:p>
            <a:pPr marL="236538" marR="0" lvl="0" indent="-23653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Discutan el Equipo de Líder de Fundamentos</a:t>
            </a:r>
          </a:p>
          <a:p>
            <a:pPr marL="914400" lvl="1" indent="-457200" fontAlgn="base">
              <a:spcBef>
                <a:spcPct val="0"/>
              </a:spcBef>
              <a:spcAft>
                <a:spcPts val="1200"/>
              </a:spcAft>
              <a:buFont typeface="Arial" panose="020B0604020202020204" pitchFamily="34" charset="0"/>
              <a:buChar cha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Visión</a:t>
            </a:r>
          </a:p>
          <a:p>
            <a:pPr marL="914400" lvl="1" indent="-457200" fontAlgn="base">
              <a:spcBef>
                <a:spcPct val="0"/>
              </a:spcBef>
              <a:spcAft>
                <a:spcPts val="1200"/>
              </a:spcAft>
              <a:buFont typeface="Arial" panose="020B0604020202020204" pitchFamily="34" charset="0"/>
              <a:buChar cha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Crecimiento Continuo como Discípulo</a:t>
            </a:r>
          </a:p>
          <a:p>
            <a:pPr marL="914400" lvl="1" indent="-457200" fontAlgn="base">
              <a:spcBef>
                <a:spcPct val="0"/>
              </a:spcBef>
              <a:spcAft>
                <a:spcPts val="1200"/>
              </a:spcAft>
              <a:buFont typeface="Arial" panose="020B0604020202020204" pitchFamily="34" charset="0"/>
              <a:buChar cha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Entrenamiento de Lideres Continuo</a:t>
            </a:r>
          </a:p>
          <a:p>
            <a:pPr marL="236538" indent="-236538" fontAlgn="base">
              <a:spcBef>
                <a:spcPct val="0"/>
              </a:spcBef>
              <a:spcAft>
                <a:spcPts val="1200"/>
              </a:spcAft>
              <a:buFont typeface="Arial" panose="020B0604020202020204" pitchFamily="34" charset="0"/>
              <a:buChar char="•"/>
            </a:pPr>
            <a:r>
              <a:rPr kumimoji="0" lang="es-ES" sz="3200" b="0" i="0" u="none" strike="noStrike" kern="1200" cap="none" spc="0" normalizeH="0" baseline="0" noProof="0" dirty="0">
                <a:ln>
                  <a:noFill/>
                </a:ln>
                <a:solidFill>
                  <a:srgbClr val="FFFFFF"/>
                </a:solidFill>
                <a:effectLst/>
                <a:uLnTx/>
                <a:uFillTx/>
                <a:latin typeface="Arial" charset="0"/>
                <a:ea typeface="+mn-ea"/>
                <a:cs typeface="Arial" charset="0"/>
              </a:rPr>
              <a:t>¿Cómo ayudarán los líderes de entrenamiento al pastor?</a:t>
            </a:r>
            <a:endParaRPr kumimoji="0" lang="en-US" sz="32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447660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
            <a:ext cx="9144000" cy="1118795"/>
          </a:xfrm>
        </p:spPr>
        <p:txBody>
          <a:bodyPr/>
          <a:lstStyle/>
          <a:p>
            <a:r>
              <a:rPr lang="en-US" dirty="0" err="1"/>
              <a:t>Cómo</a:t>
            </a:r>
            <a:r>
              <a:rPr lang="en-US" dirty="0"/>
              <a:t> </a:t>
            </a:r>
            <a:r>
              <a:rPr lang="en-US" dirty="0" err="1"/>
              <a:t>Evaluar</a:t>
            </a:r>
            <a:r>
              <a:rPr lang="en-US" dirty="0"/>
              <a:t> Sus </a:t>
            </a:r>
            <a:r>
              <a:rPr lang="en-US" dirty="0" err="1"/>
              <a:t>Ministerios</a:t>
            </a:r>
            <a:br>
              <a:rPr lang="en-US" dirty="0"/>
            </a:br>
            <a:r>
              <a:rPr lang="en-US" sz="3200" b="0" dirty="0" err="1"/>
              <a:t>Lección</a:t>
            </a:r>
            <a:r>
              <a:rPr lang="en-US" sz="3200" b="0" dirty="0"/>
              <a:t> 3</a:t>
            </a:r>
          </a:p>
        </p:txBody>
      </p:sp>
      <p:sp>
        <p:nvSpPr>
          <p:cNvPr id="3" name="Content Placeholder 2"/>
          <p:cNvSpPr>
            <a:spLocks noGrp="1"/>
          </p:cNvSpPr>
          <p:nvPr>
            <p:ph idx="1"/>
          </p:nvPr>
        </p:nvSpPr>
        <p:spPr>
          <a:xfrm>
            <a:off x="974967" y="1425574"/>
            <a:ext cx="7660109" cy="4649396"/>
          </a:xfrm>
        </p:spPr>
        <p:txBody>
          <a:bodyPr/>
          <a:lstStyle/>
          <a:p>
            <a:pPr>
              <a:spcBef>
                <a:spcPts val="0"/>
              </a:spcBef>
              <a:spcAft>
                <a:spcPts val="1200"/>
              </a:spcAft>
            </a:pPr>
            <a:r>
              <a:rPr lang="es-ES" dirty="0"/>
              <a:t>Asegúrese de que sus ministerios sean esenciales para la misión de su iglesia </a:t>
            </a:r>
          </a:p>
          <a:p>
            <a:pPr marL="914400" lvl="1" indent="-457200">
              <a:spcBef>
                <a:spcPts val="0"/>
              </a:spcBef>
              <a:spcAft>
                <a:spcPts val="1200"/>
              </a:spcAft>
            </a:pPr>
            <a:r>
              <a:rPr lang="es-ES" dirty="0"/>
              <a:t>de hacer discípulos multiplicadores</a:t>
            </a:r>
          </a:p>
          <a:p>
            <a:pPr>
              <a:spcBef>
                <a:spcPts val="0"/>
              </a:spcBef>
              <a:spcAft>
                <a:spcPts val="1200"/>
              </a:spcAft>
            </a:pPr>
            <a:r>
              <a:rPr lang="es-ES" dirty="0"/>
              <a:t>Probablemente descubrirá ministerios que necesitan ser </a:t>
            </a:r>
          </a:p>
          <a:p>
            <a:pPr marL="914400" lvl="1" indent="-457200">
              <a:spcBef>
                <a:spcPts val="0"/>
              </a:spcBef>
              <a:spcAft>
                <a:spcPts val="1200"/>
              </a:spcAft>
            </a:pPr>
            <a:r>
              <a:rPr lang="en-US" dirty="0" err="1"/>
              <a:t>Eliminados</a:t>
            </a:r>
            <a:endParaRPr lang="en-US" dirty="0"/>
          </a:p>
          <a:p>
            <a:pPr marL="914400" lvl="1" indent="-457200">
              <a:spcBef>
                <a:spcPts val="0"/>
              </a:spcBef>
              <a:spcAft>
                <a:spcPts val="1200"/>
              </a:spcAft>
            </a:pPr>
            <a:r>
              <a:rPr lang="en-US" dirty="0" err="1"/>
              <a:t>Cambiados</a:t>
            </a:r>
            <a:endParaRPr lang="en-US" dirty="0"/>
          </a:p>
          <a:p>
            <a:pPr marL="914400" lvl="1" indent="-457200">
              <a:spcBef>
                <a:spcPts val="0"/>
              </a:spcBef>
              <a:spcAft>
                <a:spcPts val="1200"/>
              </a:spcAft>
            </a:pPr>
            <a:r>
              <a:rPr lang="en-US" dirty="0" err="1"/>
              <a:t>Agregados</a:t>
            </a: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11</a:t>
            </a:r>
          </a:p>
        </p:txBody>
      </p:sp>
    </p:spTree>
    <p:extLst>
      <p:ext uri="{BB962C8B-B14F-4D97-AF65-F5344CB8AC3E}">
        <p14:creationId xmlns:p14="http://schemas.microsoft.com/office/powerpoint/2010/main" val="4098325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
            <a:ext cx="9144000" cy="1118795"/>
          </a:xfrm>
        </p:spPr>
        <p:txBody>
          <a:bodyPr/>
          <a:lstStyle/>
          <a:p>
            <a:r>
              <a:rPr lang="es-ES" dirty="0"/>
              <a:t>¿Por qué es Necesario </a:t>
            </a:r>
            <a:br>
              <a:rPr lang="es-ES" dirty="0"/>
            </a:br>
            <a:r>
              <a:rPr lang="es-ES" dirty="0"/>
              <a:t>Evaluar los Ministerios?</a:t>
            </a:r>
            <a:endParaRPr lang="en-US" dirty="0"/>
          </a:p>
        </p:txBody>
      </p:sp>
      <p:sp>
        <p:nvSpPr>
          <p:cNvPr id="3" name="Content Placeholder 2"/>
          <p:cNvSpPr>
            <a:spLocks noGrp="1"/>
          </p:cNvSpPr>
          <p:nvPr>
            <p:ph idx="1"/>
          </p:nvPr>
        </p:nvSpPr>
        <p:spPr>
          <a:xfrm>
            <a:off x="193964" y="2199290"/>
            <a:ext cx="8756072" cy="2459420"/>
          </a:xfrm>
          <a:solidFill>
            <a:srgbClr val="C00000"/>
          </a:solidFill>
          <a:ln>
            <a:solidFill>
              <a:schemeClr val="bg1"/>
            </a:solidFill>
          </a:ln>
        </p:spPr>
        <p:txBody>
          <a:bodyPr anchor="ctr" anchorCtr="0"/>
          <a:lstStyle/>
          <a:p>
            <a:pPr marL="0" indent="0" algn="ctr">
              <a:lnSpc>
                <a:spcPct val="114000"/>
              </a:lnSpc>
              <a:spcBef>
                <a:spcPts val="0"/>
              </a:spcBef>
              <a:spcAft>
                <a:spcPts val="0"/>
              </a:spcAft>
              <a:buNone/>
            </a:pPr>
            <a:r>
              <a:rPr lang="es-ES" dirty="0"/>
              <a:t>Es muy difícil involucrar a las personas </a:t>
            </a:r>
          </a:p>
          <a:p>
            <a:pPr marL="0" indent="0" algn="ctr">
              <a:lnSpc>
                <a:spcPct val="114000"/>
              </a:lnSpc>
              <a:spcBef>
                <a:spcPts val="0"/>
              </a:spcBef>
              <a:spcAft>
                <a:spcPts val="0"/>
              </a:spcAft>
              <a:buNone/>
            </a:pPr>
            <a:r>
              <a:rPr lang="es-ES" dirty="0"/>
              <a:t>en la obra de hacer discípulos multiplicadores porque ellas están tan ocupadas </a:t>
            </a:r>
          </a:p>
          <a:p>
            <a:pPr marL="0" indent="0" algn="ctr">
              <a:lnSpc>
                <a:spcPct val="114000"/>
              </a:lnSpc>
              <a:spcBef>
                <a:spcPts val="0"/>
              </a:spcBef>
              <a:spcAft>
                <a:spcPts val="0"/>
              </a:spcAft>
              <a:buNone/>
            </a:pPr>
            <a:r>
              <a:rPr lang="es-ES" dirty="0"/>
              <a:t>en otros ministerios</a:t>
            </a: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11</a:t>
            </a:r>
          </a:p>
        </p:txBody>
      </p:sp>
    </p:spTree>
    <p:extLst>
      <p:ext uri="{BB962C8B-B14F-4D97-AF65-F5344CB8AC3E}">
        <p14:creationId xmlns:p14="http://schemas.microsoft.com/office/powerpoint/2010/main" val="10166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childTnLst>
                          </p:cTn>
                        </p:par>
                        <p:par>
                          <p:cTn id="16" fill="hold">
                            <p:stCondLst>
                              <p:cond delay="3000"/>
                            </p:stCondLst>
                            <p:childTnLst>
                              <p:par>
                                <p:cTn id="17" presetID="22" presetClass="entr" presetSubtype="1"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Down 2">
            <a:extLst>
              <a:ext uri="{FF2B5EF4-FFF2-40B4-BE49-F238E27FC236}">
                <a16:creationId xmlns:a16="http://schemas.microsoft.com/office/drawing/2014/main" id="{EFD4AF59-BE2A-485A-8D89-8E11CEC00A39}"/>
              </a:ext>
            </a:extLst>
          </p:cNvPr>
          <p:cNvSpPr/>
          <p:nvPr/>
        </p:nvSpPr>
        <p:spPr bwMode="auto">
          <a:xfrm>
            <a:off x="4205416" y="1736532"/>
            <a:ext cx="972741" cy="4096133"/>
          </a:xfrm>
          <a:prstGeom prst="downArrow">
            <a:avLst>
              <a:gd name="adj1" fmla="val 62866"/>
              <a:gd name="adj2" fmla="val 77427"/>
            </a:avLst>
          </a:prstGeom>
          <a:solidFill>
            <a:srgbClr val="FFFF00"/>
          </a:solidFill>
          <a:ln w="19050" cap="flat" cmpd="sng" algn="ctr">
            <a:solidFill>
              <a:schemeClr val="bg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1200" normalizeH="0" baseline="0" noProof="0" dirty="0" err="1">
                <a:ln>
                  <a:solidFill>
                    <a:srgbClr val="000000"/>
                  </a:solidFill>
                </a:ln>
                <a:solidFill>
                  <a:srgbClr val="000000"/>
                </a:solidFill>
                <a:effectLst/>
                <a:uLnTx/>
                <a:uFillTx/>
                <a:latin typeface="Arial" charset="0"/>
                <a:ea typeface="+mn-ea"/>
                <a:cs typeface="Arial" charset="0"/>
              </a:rPr>
              <a:t>MultiplIcar</a:t>
            </a:r>
            <a:endParaRPr kumimoji="0" lang="en-US" sz="2800" b="1" i="0" u="none" strike="noStrike" kern="1200" cap="none" spc="1200" normalizeH="0" baseline="0" noProof="0" dirty="0">
              <a:ln>
                <a:solidFill>
                  <a:srgbClr val="000000"/>
                </a:solidFill>
              </a:ln>
              <a:solidFill>
                <a:srgbClr val="000000"/>
              </a:solidFill>
              <a:effectLst/>
              <a:uLnTx/>
              <a:uFillTx/>
              <a:latin typeface="Arial" charset="0"/>
              <a:ea typeface="+mn-ea"/>
              <a:cs typeface="Arial" charset="0"/>
            </a:endParaRPr>
          </a:p>
        </p:txBody>
      </p:sp>
      <p:sp>
        <p:nvSpPr>
          <p:cNvPr id="26" name="Slide Number Placeholder 3">
            <a:extLst>
              <a:ext uri="{FF2B5EF4-FFF2-40B4-BE49-F238E27FC236}">
                <a16:creationId xmlns:a16="http://schemas.microsoft.com/office/drawing/2014/main" id="{369D5D56-36C3-4D60-AFAD-36A9EC28B506}"/>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3</a:t>
            </a:r>
          </a:p>
        </p:txBody>
      </p:sp>
      <p:grpSp>
        <p:nvGrpSpPr>
          <p:cNvPr id="27" name="Group 1">
            <a:extLst>
              <a:ext uri="{FF2B5EF4-FFF2-40B4-BE49-F238E27FC236}">
                <a16:creationId xmlns:a16="http://schemas.microsoft.com/office/drawing/2014/main" id="{E9A3BCF6-310D-4E5F-A30D-BE92AFF0C484}"/>
              </a:ext>
            </a:extLst>
          </p:cNvPr>
          <p:cNvGrpSpPr>
            <a:grpSpLocks/>
          </p:cNvGrpSpPr>
          <p:nvPr/>
        </p:nvGrpSpPr>
        <p:grpSpPr bwMode="auto">
          <a:xfrm>
            <a:off x="196679" y="1106906"/>
            <a:ext cx="4018532" cy="5777534"/>
            <a:chOff x="-533390" y="1063189"/>
            <a:chExt cx="4201772" cy="5722880"/>
          </a:xfrm>
        </p:grpSpPr>
        <p:sp>
          <p:nvSpPr>
            <p:cNvPr id="28" name="Line 35">
              <a:extLst>
                <a:ext uri="{FF2B5EF4-FFF2-40B4-BE49-F238E27FC236}">
                  <a16:creationId xmlns:a16="http://schemas.microsoft.com/office/drawing/2014/main" id="{B6BA5189-8B68-4327-99D9-68DACD9D5E67}"/>
                </a:ext>
              </a:extLst>
            </p:cNvPr>
            <p:cNvSpPr>
              <a:spLocks noChangeShapeType="1"/>
            </p:cNvSpPr>
            <p:nvPr/>
          </p:nvSpPr>
          <p:spPr bwMode="auto">
            <a:xfrm>
              <a:off x="1663700" y="2041525"/>
              <a:ext cx="0" cy="390525"/>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pic>
          <p:nvPicPr>
            <p:cNvPr id="29" name="Picture 9">
              <a:extLst>
                <a:ext uri="{FF2B5EF4-FFF2-40B4-BE49-F238E27FC236}">
                  <a16:creationId xmlns:a16="http://schemas.microsoft.com/office/drawing/2014/main" id="{03562F90-4BFA-4BD4-A6D8-0B3D6DADF7A0}"/>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23081" y="4561134"/>
              <a:ext cx="2230437" cy="222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37">
              <a:extLst>
                <a:ext uri="{FF2B5EF4-FFF2-40B4-BE49-F238E27FC236}">
                  <a16:creationId xmlns:a16="http://schemas.microsoft.com/office/drawing/2014/main" id="{010FE9EA-8B90-4A3D-8C14-6E2DE4CECA77}"/>
                </a:ext>
              </a:extLst>
            </p:cNvPr>
            <p:cNvSpPr>
              <a:spLocks noChangeArrowheads="1"/>
            </p:cNvSpPr>
            <p:nvPr/>
          </p:nvSpPr>
          <p:spPr bwMode="auto">
            <a:xfrm>
              <a:off x="549275" y="5054526"/>
              <a:ext cx="1516063" cy="1079500"/>
            </a:xfrm>
            <a:prstGeom prst="rect">
              <a:avLst/>
            </a:prstGeom>
            <a:noFill/>
            <a:ln w="12700">
              <a:noFill/>
              <a:miter lim="800000"/>
              <a:headEnd/>
              <a:tailEnd/>
            </a:ln>
            <a:effectLst/>
          </p:spPr>
          <p:txBody>
            <a:bodyPr lIns="12700" tIns="12700" rIns="12700" bIns="12700"/>
            <a:lstStyle/>
            <a:p>
              <a:pPr>
                <a:defRPr/>
              </a:pPr>
              <a:endParaRPr lang="en-US" sz="2400" b="0" dirty="0">
                <a:latin typeface="+mn-lt"/>
                <a:cs typeface="+mn-cs"/>
              </a:endParaRPr>
            </a:p>
            <a:p>
              <a:pPr algn="ctr">
                <a:defRPr/>
              </a:pPr>
              <a:r>
                <a:rPr lang="en-US" sz="2400" dirty="0" err="1">
                  <a:latin typeface="+mn-lt"/>
                  <a:cs typeface="+mn-cs"/>
                </a:rPr>
                <a:t>Todas</a:t>
              </a:r>
              <a:r>
                <a:rPr lang="en-US" sz="2400" dirty="0">
                  <a:latin typeface="+mn-lt"/>
                  <a:cs typeface="+mn-cs"/>
                </a:rPr>
                <a:t> las </a:t>
              </a:r>
              <a:r>
                <a:rPr lang="en-US" sz="2400" dirty="0" err="1">
                  <a:latin typeface="+mn-lt"/>
                  <a:cs typeface="+mn-cs"/>
                </a:rPr>
                <a:t>Naciones</a:t>
              </a:r>
              <a:endParaRPr lang="en-US" sz="2400" dirty="0">
                <a:latin typeface="+mn-lt"/>
                <a:cs typeface="+mn-cs"/>
              </a:endParaRPr>
            </a:p>
          </p:txBody>
        </p:sp>
        <p:sp>
          <p:nvSpPr>
            <p:cNvPr id="31" name="Line 38">
              <a:extLst>
                <a:ext uri="{FF2B5EF4-FFF2-40B4-BE49-F238E27FC236}">
                  <a16:creationId xmlns:a16="http://schemas.microsoft.com/office/drawing/2014/main" id="{E2158875-DF53-4734-AC2C-67D293D6789B}"/>
                </a:ext>
              </a:extLst>
            </p:cNvPr>
            <p:cNvSpPr>
              <a:spLocks noChangeShapeType="1"/>
            </p:cNvSpPr>
            <p:nvPr/>
          </p:nvSpPr>
          <p:spPr bwMode="auto">
            <a:xfrm>
              <a:off x="1663700" y="2819400"/>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32" name="Line 39">
              <a:extLst>
                <a:ext uri="{FF2B5EF4-FFF2-40B4-BE49-F238E27FC236}">
                  <a16:creationId xmlns:a16="http://schemas.microsoft.com/office/drawing/2014/main" id="{E2EAB00E-E60B-4736-B420-B6AE010710B6}"/>
                </a:ext>
              </a:extLst>
            </p:cNvPr>
            <p:cNvSpPr>
              <a:spLocks noChangeShapeType="1"/>
            </p:cNvSpPr>
            <p:nvPr/>
          </p:nvSpPr>
          <p:spPr bwMode="auto">
            <a:xfrm>
              <a:off x="1638299" y="4169021"/>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33" name="Text Box 40">
              <a:extLst>
                <a:ext uri="{FF2B5EF4-FFF2-40B4-BE49-F238E27FC236}">
                  <a16:creationId xmlns:a16="http://schemas.microsoft.com/office/drawing/2014/main" id="{0A1689D2-DDA2-48E1-80A7-95EA8904EE5A}"/>
                </a:ext>
              </a:extLst>
            </p:cNvPr>
            <p:cNvSpPr txBox="1">
              <a:spLocks noChangeArrowheads="1"/>
            </p:cNvSpPr>
            <p:nvPr/>
          </p:nvSpPr>
          <p:spPr bwMode="auto">
            <a:xfrm>
              <a:off x="783229" y="1571066"/>
              <a:ext cx="18272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a:t>Jesus</a:t>
              </a:r>
            </a:p>
            <a:p>
              <a:pPr eaLnBrk="1" hangingPunct="1">
                <a:spcBef>
                  <a:spcPct val="0"/>
                </a:spcBef>
                <a:buFontTx/>
                <a:buNone/>
              </a:pPr>
              <a:endParaRPr lang="en-US" altLang="en-US" sz="2800"/>
            </a:p>
          </p:txBody>
        </p:sp>
        <p:sp>
          <p:nvSpPr>
            <p:cNvPr id="34" name="Text Box 41">
              <a:extLst>
                <a:ext uri="{FF2B5EF4-FFF2-40B4-BE49-F238E27FC236}">
                  <a16:creationId xmlns:a16="http://schemas.microsoft.com/office/drawing/2014/main" id="{723CCC69-E2D2-4393-BE13-E282DCA680CE}"/>
                </a:ext>
              </a:extLst>
            </p:cNvPr>
            <p:cNvSpPr txBox="1">
              <a:spLocks noChangeArrowheads="1"/>
            </p:cNvSpPr>
            <p:nvPr/>
          </p:nvSpPr>
          <p:spPr bwMode="auto">
            <a:xfrm>
              <a:off x="423509" y="2287711"/>
              <a:ext cx="2548644"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b="0" dirty="0"/>
                <a:t>12 </a:t>
              </a:r>
              <a:r>
                <a:rPr lang="en-US" altLang="en-US" sz="2800" b="0" dirty="0" err="1"/>
                <a:t>Discipulos</a:t>
              </a:r>
              <a:endParaRPr lang="en-US" altLang="en-US" sz="2800" b="0" dirty="0"/>
            </a:p>
            <a:p>
              <a:pPr eaLnBrk="1" hangingPunct="1">
                <a:spcBef>
                  <a:spcPct val="0"/>
                </a:spcBef>
                <a:buFontTx/>
                <a:buNone/>
              </a:pPr>
              <a:endParaRPr lang="en-US" altLang="en-US" sz="2800" dirty="0"/>
            </a:p>
          </p:txBody>
        </p:sp>
        <p:sp>
          <p:nvSpPr>
            <p:cNvPr id="35" name="Text Box 42">
              <a:extLst>
                <a:ext uri="{FF2B5EF4-FFF2-40B4-BE49-F238E27FC236}">
                  <a16:creationId xmlns:a16="http://schemas.microsoft.com/office/drawing/2014/main" id="{C4B1EBA4-B585-46E3-8F22-22AA3C895595}"/>
                </a:ext>
              </a:extLst>
            </p:cNvPr>
            <p:cNvSpPr txBox="1">
              <a:spLocks noChangeArrowheads="1"/>
            </p:cNvSpPr>
            <p:nvPr/>
          </p:nvSpPr>
          <p:spPr bwMode="auto">
            <a:xfrm>
              <a:off x="-533390" y="3211514"/>
              <a:ext cx="4201772" cy="796925"/>
            </a:xfrm>
            <a:prstGeom prst="rect">
              <a:avLst/>
            </a:prstGeom>
            <a:noFill/>
            <a:ln w="9525">
              <a:noFill/>
              <a:miter lim="800000"/>
              <a:headEnd/>
              <a:tailEnd/>
            </a:ln>
          </p:spPr>
          <p:txBody>
            <a:bodyPr/>
            <a:lstStyle/>
            <a:p>
              <a:pPr algn="ctr">
                <a:spcBef>
                  <a:spcPts val="1200"/>
                </a:spcBef>
                <a:spcAft>
                  <a:spcPts val="300"/>
                </a:spcAft>
                <a:defRPr/>
              </a:pPr>
              <a:r>
                <a:rPr lang="en-US" sz="2800" dirty="0" err="1">
                  <a:solidFill>
                    <a:schemeClr val="bg1"/>
                  </a:solidFill>
                  <a:latin typeface="+mn-lt"/>
                  <a:cs typeface="+mn-cs"/>
                </a:rPr>
                <a:t>Cristianos</a:t>
              </a:r>
              <a:r>
                <a:rPr lang="en-US" sz="2800" dirty="0">
                  <a:solidFill>
                    <a:schemeClr val="bg1"/>
                  </a:solidFill>
                  <a:latin typeface="+mn-lt"/>
                  <a:cs typeface="+mn-cs"/>
                </a:rPr>
                <a:t> </a:t>
              </a:r>
              <a:r>
                <a:rPr lang="en-US" sz="2800" dirty="0" err="1">
                  <a:solidFill>
                    <a:schemeClr val="bg1"/>
                  </a:solidFill>
                  <a:latin typeface="+mn-lt"/>
                  <a:cs typeface="+mn-cs"/>
                </a:rPr>
                <a:t>Obedientes</a:t>
              </a:r>
              <a:endParaRPr lang="en-US" sz="2800" b="0" dirty="0">
                <a:solidFill>
                  <a:schemeClr val="bg1"/>
                </a:solidFill>
                <a:latin typeface="+mn-lt"/>
                <a:cs typeface="+mn-cs"/>
              </a:endParaRPr>
            </a:p>
            <a:p>
              <a:pPr algn="ctr">
                <a:defRPr/>
              </a:pPr>
              <a:r>
                <a:rPr lang="en-US" sz="2800" b="0" dirty="0">
                  <a:solidFill>
                    <a:schemeClr val="bg1"/>
                  </a:solidFill>
                  <a:latin typeface="+mn-lt"/>
                  <a:cs typeface="+mn-cs"/>
                </a:rPr>
                <a:t>(</a:t>
              </a:r>
              <a:r>
                <a:rPr lang="en-US" sz="2800" b="0" dirty="0" err="1">
                  <a:solidFill>
                    <a:schemeClr val="bg1"/>
                  </a:solidFill>
                </a:rPr>
                <a:t>Discípulos</a:t>
              </a:r>
              <a:r>
                <a:rPr lang="en-US" sz="2800" b="0" dirty="0">
                  <a:solidFill>
                    <a:schemeClr val="bg1"/>
                  </a:solidFill>
                  <a:latin typeface="+mn-lt"/>
                  <a:cs typeface="+mn-cs"/>
                </a:rPr>
                <a:t>)</a:t>
              </a:r>
              <a:endParaRPr lang="en-US" sz="2800" dirty="0">
                <a:solidFill>
                  <a:schemeClr val="bg1"/>
                </a:solidFill>
                <a:latin typeface="+mn-lt"/>
                <a:cs typeface="+mn-cs"/>
              </a:endParaRPr>
            </a:p>
          </p:txBody>
        </p:sp>
        <p:sp>
          <p:nvSpPr>
            <p:cNvPr id="36" name="Text Box 43">
              <a:extLst>
                <a:ext uri="{FF2B5EF4-FFF2-40B4-BE49-F238E27FC236}">
                  <a16:creationId xmlns:a16="http://schemas.microsoft.com/office/drawing/2014/main" id="{0C107F73-1638-4C40-97E6-71DA78B77442}"/>
                </a:ext>
              </a:extLst>
            </p:cNvPr>
            <p:cNvSpPr txBox="1">
              <a:spLocks noChangeArrowheads="1"/>
            </p:cNvSpPr>
            <p:nvPr/>
          </p:nvSpPr>
          <p:spPr bwMode="auto">
            <a:xfrm>
              <a:off x="21649" y="1063189"/>
              <a:ext cx="3424365" cy="608012"/>
            </a:xfrm>
            <a:prstGeom prst="rect">
              <a:avLst/>
            </a:prstGeom>
            <a:noFill/>
            <a:ln w="9525">
              <a:noFill/>
              <a:miter lim="800000"/>
              <a:headEnd/>
              <a:tailEnd/>
            </a:ln>
          </p:spPr>
          <p:txBody>
            <a:bodyPr/>
            <a:lstStyle/>
            <a:p>
              <a:pPr algn="ctr">
                <a:defRPr/>
              </a:pPr>
              <a:r>
                <a:rPr lang="en-US" sz="2800" u="sng" err="1">
                  <a:solidFill>
                    <a:schemeClr val="bg1"/>
                  </a:solidFill>
                  <a:latin typeface="+mn-lt"/>
                  <a:cs typeface="+mn-cs"/>
                </a:rPr>
                <a:t>Modelo</a:t>
              </a:r>
              <a:r>
                <a:rPr lang="en-US" sz="2400" u="sng">
                  <a:solidFill>
                    <a:schemeClr val="bg1"/>
                  </a:solidFill>
                  <a:latin typeface="+mn-lt"/>
                  <a:cs typeface="+mn-cs"/>
                </a:rPr>
                <a:t> </a:t>
              </a:r>
              <a:r>
                <a:rPr lang="en-US" sz="2400" b="0" u="sng">
                  <a:solidFill>
                    <a:schemeClr val="bg1"/>
                  </a:solidFill>
                  <a:latin typeface="+mn-lt"/>
                  <a:cs typeface="+mn-cs"/>
                </a:rPr>
                <a:t>(Juan 20:21</a:t>
              </a:r>
              <a:r>
                <a:rPr lang="en-US" sz="2000" b="0" u="sng">
                  <a:solidFill>
                    <a:schemeClr val="bg1"/>
                  </a:solidFill>
                  <a:latin typeface="+mn-lt"/>
                  <a:cs typeface="+mn-cs"/>
                </a:rPr>
                <a:t>)</a:t>
              </a:r>
              <a:endParaRPr lang="en-US" sz="2000" b="0">
                <a:solidFill>
                  <a:schemeClr val="bg1"/>
                </a:solidFill>
                <a:latin typeface="+mn-lt"/>
                <a:cs typeface="+mn-cs"/>
              </a:endParaRPr>
            </a:p>
          </p:txBody>
        </p:sp>
      </p:grpSp>
      <p:sp>
        <p:nvSpPr>
          <p:cNvPr id="37" name="Text Box 33">
            <a:extLst>
              <a:ext uri="{FF2B5EF4-FFF2-40B4-BE49-F238E27FC236}">
                <a16:creationId xmlns:a16="http://schemas.microsoft.com/office/drawing/2014/main" id="{17161C9E-287C-4ABB-AF90-23C5E36F9FF9}"/>
              </a:ext>
            </a:extLst>
          </p:cNvPr>
          <p:cNvSpPr txBox="1">
            <a:spLocks noChangeArrowheads="1"/>
          </p:cNvSpPr>
          <p:nvPr/>
        </p:nvSpPr>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a:r>
              <a:rPr lang="en-US" altLang="en-US" b="1" dirty="0">
                <a:solidFill>
                  <a:schemeClr val="tx1"/>
                </a:solidFill>
                <a:latin typeface="+mn-lt"/>
              </a:rPr>
              <a:t>“</a:t>
            </a:r>
            <a:r>
              <a:rPr lang="es-US" b="1" dirty="0"/>
              <a:t>Plan de Jesús </a:t>
            </a:r>
          </a:p>
          <a:p>
            <a:pPr algn="ctr"/>
            <a:r>
              <a:rPr lang="es-US" sz="2800" dirty="0"/>
              <a:t>“Multiplicandos Discípulos”</a:t>
            </a:r>
          </a:p>
        </p:txBody>
      </p:sp>
      <p:grpSp>
        <p:nvGrpSpPr>
          <p:cNvPr id="38" name="Group 37">
            <a:extLst>
              <a:ext uri="{FF2B5EF4-FFF2-40B4-BE49-F238E27FC236}">
                <a16:creationId xmlns:a16="http://schemas.microsoft.com/office/drawing/2014/main" id="{6EAD2520-C494-49D6-AE9C-3BC7D0EE8ED2}"/>
              </a:ext>
            </a:extLst>
          </p:cNvPr>
          <p:cNvGrpSpPr/>
          <p:nvPr/>
        </p:nvGrpSpPr>
        <p:grpSpPr>
          <a:xfrm>
            <a:off x="5191315" y="1162369"/>
            <a:ext cx="3748148" cy="5695631"/>
            <a:chOff x="5230383" y="1101824"/>
            <a:chExt cx="3906428" cy="5638207"/>
          </a:xfrm>
        </p:grpSpPr>
        <p:grpSp>
          <p:nvGrpSpPr>
            <p:cNvPr id="39" name="Group 2">
              <a:extLst>
                <a:ext uri="{FF2B5EF4-FFF2-40B4-BE49-F238E27FC236}">
                  <a16:creationId xmlns:a16="http://schemas.microsoft.com/office/drawing/2014/main" id="{3C574D36-5BFC-4075-8F48-54BCE54A6A06}"/>
                </a:ext>
              </a:extLst>
            </p:cNvPr>
            <p:cNvGrpSpPr>
              <a:grpSpLocks/>
            </p:cNvGrpSpPr>
            <p:nvPr/>
          </p:nvGrpSpPr>
          <p:grpSpPr bwMode="auto">
            <a:xfrm>
              <a:off x="5230383" y="1101824"/>
              <a:ext cx="3906428" cy="3351755"/>
              <a:chOff x="5730446" y="1147861"/>
              <a:chExt cx="3906428" cy="3351756"/>
            </a:xfrm>
          </p:grpSpPr>
          <p:sp>
            <p:nvSpPr>
              <p:cNvPr id="43" name="Line 47">
                <a:extLst>
                  <a:ext uri="{FF2B5EF4-FFF2-40B4-BE49-F238E27FC236}">
                    <a16:creationId xmlns:a16="http://schemas.microsoft.com/office/drawing/2014/main" id="{8A94B37D-EE69-4404-94F0-E35BFB4E6995}"/>
                  </a:ext>
                </a:extLst>
              </p:cNvPr>
              <p:cNvSpPr>
                <a:spLocks noChangeShapeType="1"/>
              </p:cNvSpPr>
              <p:nvPr/>
            </p:nvSpPr>
            <p:spPr bwMode="auto">
              <a:xfrm>
                <a:off x="7523163" y="2052638"/>
                <a:ext cx="0" cy="392112"/>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4" name="Line 48">
                <a:extLst>
                  <a:ext uri="{FF2B5EF4-FFF2-40B4-BE49-F238E27FC236}">
                    <a16:creationId xmlns:a16="http://schemas.microsoft.com/office/drawing/2014/main" id="{1A146CD8-6F32-46ED-AF1C-FDF747C6D012}"/>
                  </a:ext>
                </a:extLst>
              </p:cNvPr>
              <p:cNvSpPr>
                <a:spLocks noChangeShapeType="1"/>
              </p:cNvSpPr>
              <p:nvPr/>
            </p:nvSpPr>
            <p:spPr bwMode="auto">
              <a:xfrm>
                <a:off x="7523163" y="2832100"/>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5" name="Line 49">
                <a:extLst>
                  <a:ext uri="{FF2B5EF4-FFF2-40B4-BE49-F238E27FC236}">
                    <a16:creationId xmlns:a16="http://schemas.microsoft.com/office/drawing/2014/main" id="{39B96B94-78CC-4FE3-AC28-DED6E7AB3610}"/>
                  </a:ext>
                </a:extLst>
              </p:cNvPr>
              <p:cNvSpPr>
                <a:spLocks noChangeShapeType="1"/>
              </p:cNvSpPr>
              <p:nvPr/>
            </p:nvSpPr>
            <p:spPr bwMode="auto">
              <a:xfrm>
                <a:off x="7567227" y="4107504"/>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6" name="Text Box 50">
                <a:extLst>
                  <a:ext uri="{FF2B5EF4-FFF2-40B4-BE49-F238E27FC236}">
                    <a16:creationId xmlns:a16="http://schemas.microsoft.com/office/drawing/2014/main" id="{C21CC0B5-FEA4-47B3-B702-81DE8A21B525}"/>
                  </a:ext>
                </a:extLst>
              </p:cNvPr>
              <p:cNvSpPr txBox="1">
                <a:spLocks noChangeArrowheads="1"/>
              </p:cNvSpPr>
              <p:nvPr/>
            </p:nvSpPr>
            <p:spPr bwMode="auto">
              <a:xfrm>
                <a:off x="6608763" y="1583925"/>
                <a:ext cx="17605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a:t>Pablo</a:t>
                </a:r>
              </a:p>
              <a:p>
                <a:pPr eaLnBrk="1" hangingPunct="1">
                  <a:spcBef>
                    <a:spcPct val="0"/>
                  </a:spcBef>
                  <a:buFontTx/>
                  <a:buNone/>
                </a:pPr>
                <a:endParaRPr lang="en-US" altLang="en-US" sz="2800"/>
              </a:p>
            </p:txBody>
          </p:sp>
          <p:sp>
            <p:nvSpPr>
              <p:cNvPr id="47" name="Text Box 51">
                <a:extLst>
                  <a:ext uri="{FF2B5EF4-FFF2-40B4-BE49-F238E27FC236}">
                    <a16:creationId xmlns:a16="http://schemas.microsoft.com/office/drawing/2014/main" id="{AA0E2D6E-B321-4747-BD35-E12505264082}"/>
                  </a:ext>
                </a:extLst>
              </p:cNvPr>
              <p:cNvSpPr txBox="1">
                <a:spLocks noChangeArrowheads="1"/>
              </p:cNvSpPr>
              <p:nvPr/>
            </p:nvSpPr>
            <p:spPr bwMode="auto">
              <a:xfrm>
                <a:off x="6656815" y="2352458"/>
                <a:ext cx="16652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b="0" err="1"/>
                  <a:t>Timoteo</a:t>
                </a:r>
                <a:endParaRPr lang="en-US" altLang="en-US" sz="2800" b="0"/>
              </a:p>
              <a:p>
                <a:pPr eaLnBrk="1" hangingPunct="1">
                  <a:spcBef>
                    <a:spcPct val="0"/>
                  </a:spcBef>
                  <a:buFontTx/>
                  <a:buNone/>
                </a:pPr>
                <a:endParaRPr lang="en-US" altLang="en-US" sz="2800"/>
              </a:p>
            </p:txBody>
          </p:sp>
          <p:sp>
            <p:nvSpPr>
              <p:cNvPr id="48" name="Text Box 52">
                <a:extLst>
                  <a:ext uri="{FF2B5EF4-FFF2-40B4-BE49-F238E27FC236}">
                    <a16:creationId xmlns:a16="http://schemas.microsoft.com/office/drawing/2014/main" id="{C12B1F35-DE8F-4325-AC49-04F37EA7B743}"/>
                  </a:ext>
                </a:extLst>
              </p:cNvPr>
              <p:cNvSpPr txBox="1">
                <a:spLocks noChangeArrowheads="1"/>
              </p:cNvSpPr>
              <p:nvPr/>
            </p:nvSpPr>
            <p:spPr bwMode="auto">
              <a:xfrm>
                <a:off x="5851652" y="3166162"/>
                <a:ext cx="3370006" cy="785813"/>
              </a:xfrm>
              <a:prstGeom prst="rect">
                <a:avLst/>
              </a:prstGeom>
              <a:noFill/>
              <a:ln w="9525">
                <a:noFill/>
                <a:miter lim="800000"/>
                <a:headEnd/>
                <a:tailEnd/>
              </a:ln>
            </p:spPr>
            <p:txBody>
              <a:bodyPr/>
              <a:lstStyle/>
              <a:p>
                <a:pPr algn="ctr">
                  <a:defRPr/>
                </a:pPr>
                <a:r>
                  <a:rPr lang="en-US" sz="2800" dirty="0">
                    <a:solidFill>
                      <a:schemeClr val="bg1"/>
                    </a:solidFill>
                    <a:latin typeface="+mn-lt"/>
                    <a:cs typeface="+mn-cs"/>
                  </a:rPr>
                  <a:t>Hombres </a:t>
                </a:r>
                <a:r>
                  <a:rPr lang="en-US" sz="2800" dirty="0" err="1">
                    <a:solidFill>
                      <a:schemeClr val="bg1"/>
                    </a:solidFill>
                    <a:latin typeface="+mn-lt"/>
                    <a:cs typeface="+mn-cs"/>
                  </a:rPr>
                  <a:t>Fieles</a:t>
                </a:r>
                <a:endParaRPr lang="en-US" sz="2800" dirty="0">
                  <a:solidFill>
                    <a:schemeClr val="bg1"/>
                  </a:solidFill>
                  <a:latin typeface="+mn-lt"/>
                  <a:cs typeface="+mn-cs"/>
                </a:endParaRPr>
              </a:p>
              <a:p>
                <a:pPr algn="ctr">
                  <a:defRPr/>
                </a:pPr>
                <a:r>
                  <a:rPr lang="en-US" sz="2800" dirty="0">
                    <a:solidFill>
                      <a:schemeClr val="bg1"/>
                    </a:solidFill>
                    <a:latin typeface="+mn-lt"/>
                    <a:cs typeface="+mn-cs"/>
                  </a:rPr>
                  <a:t>(</a:t>
                </a:r>
                <a:r>
                  <a:rPr lang="en-US" sz="2800" b="0" dirty="0" err="1">
                    <a:solidFill>
                      <a:schemeClr val="bg1"/>
                    </a:solidFill>
                  </a:rPr>
                  <a:t>Discípulos</a:t>
                </a:r>
                <a:r>
                  <a:rPr lang="en-US" sz="2800" b="0" dirty="0">
                    <a:solidFill>
                      <a:schemeClr val="bg1"/>
                    </a:solidFill>
                    <a:latin typeface="+mn-lt"/>
                    <a:cs typeface="+mn-cs"/>
                  </a:rPr>
                  <a:t>)</a:t>
                </a:r>
              </a:p>
            </p:txBody>
          </p:sp>
          <p:sp>
            <p:nvSpPr>
              <p:cNvPr id="49" name="Text Box 53">
                <a:extLst>
                  <a:ext uri="{FF2B5EF4-FFF2-40B4-BE49-F238E27FC236}">
                    <a16:creationId xmlns:a16="http://schemas.microsoft.com/office/drawing/2014/main" id="{25950E27-E73B-40EA-8065-717EBD574705}"/>
                  </a:ext>
                </a:extLst>
              </p:cNvPr>
              <p:cNvSpPr txBox="1">
                <a:spLocks noChangeArrowheads="1"/>
              </p:cNvSpPr>
              <p:nvPr/>
            </p:nvSpPr>
            <p:spPr bwMode="auto">
              <a:xfrm>
                <a:off x="5730446" y="1147861"/>
                <a:ext cx="3906428" cy="608012"/>
              </a:xfrm>
              <a:prstGeom prst="rect">
                <a:avLst/>
              </a:prstGeom>
              <a:noFill/>
              <a:ln w="9525">
                <a:noFill/>
                <a:miter lim="800000"/>
                <a:headEnd/>
                <a:tailEnd/>
              </a:ln>
            </p:spPr>
            <p:txBody>
              <a:bodyPr/>
              <a:lstStyle/>
              <a:p>
                <a:pPr algn="ctr">
                  <a:defRPr/>
                </a:pPr>
                <a:r>
                  <a:rPr lang="en-US" sz="2800" u="sng" dirty="0" err="1">
                    <a:solidFill>
                      <a:schemeClr val="bg1"/>
                    </a:solidFill>
                    <a:latin typeface="+mn-lt"/>
                    <a:cs typeface="+mn-cs"/>
                  </a:rPr>
                  <a:t>Ejemplo</a:t>
                </a:r>
                <a:r>
                  <a:rPr lang="en-US" sz="2400" b="0" u="sng" dirty="0">
                    <a:solidFill>
                      <a:schemeClr val="bg1"/>
                    </a:solidFill>
                    <a:latin typeface="+mn-lt"/>
                    <a:cs typeface="+mn-cs"/>
                  </a:rPr>
                  <a:t> (2 </a:t>
                </a:r>
                <a:r>
                  <a:rPr lang="en-US" sz="2400" b="0" u="sng" dirty="0" err="1">
                    <a:solidFill>
                      <a:schemeClr val="bg1"/>
                    </a:solidFill>
                    <a:latin typeface="+mn-lt"/>
                    <a:cs typeface="+mn-cs"/>
                  </a:rPr>
                  <a:t>Timoteo</a:t>
                </a:r>
                <a:r>
                  <a:rPr lang="en-US" sz="2400" b="0" u="sng" dirty="0">
                    <a:solidFill>
                      <a:schemeClr val="bg1"/>
                    </a:solidFill>
                    <a:latin typeface="+mn-lt"/>
                    <a:cs typeface="+mn-cs"/>
                  </a:rPr>
                  <a:t> 2:2)</a:t>
                </a:r>
                <a:endParaRPr lang="en-US" sz="2400" b="0" dirty="0">
                  <a:solidFill>
                    <a:schemeClr val="bg1"/>
                  </a:solidFill>
                  <a:latin typeface="+mn-lt"/>
                  <a:cs typeface="+mn-cs"/>
                </a:endParaRPr>
              </a:p>
            </p:txBody>
          </p:sp>
        </p:grpSp>
        <p:grpSp>
          <p:nvGrpSpPr>
            <p:cNvPr id="40" name="Group 39">
              <a:extLst>
                <a:ext uri="{FF2B5EF4-FFF2-40B4-BE49-F238E27FC236}">
                  <a16:creationId xmlns:a16="http://schemas.microsoft.com/office/drawing/2014/main" id="{5AF927D0-AED6-4D3E-A6A8-85E0D9881CC8}"/>
                </a:ext>
              </a:extLst>
            </p:cNvPr>
            <p:cNvGrpSpPr/>
            <p:nvPr/>
          </p:nvGrpSpPr>
          <p:grpSpPr>
            <a:xfrm>
              <a:off x="5921374" y="4515096"/>
              <a:ext cx="2230437" cy="2224935"/>
              <a:chOff x="3456781" y="4263178"/>
              <a:chExt cx="2230437" cy="2224935"/>
            </a:xfrm>
          </p:grpSpPr>
          <p:pic>
            <p:nvPicPr>
              <p:cNvPr id="41" name="Picture 9">
                <a:extLst>
                  <a:ext uri="{FF2B5EF4-FFF2-40B4-BE49-F238E27FC236}">
                    <a16:creationId xmlns:a16="http://schemas.microsoft.com/office/drawing/2014/main" id="{E28E6268-18D9-445D-B380-8D4B9063949A}"/>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456781" y="4263178"/>
                <a:ext cx="2230437" cy="222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6">
                <a:extLst>
                  <a:ext uri="{FF2B5EF4-FFF2-40B4-BE49-F238E27FC236}">
                    <a16:creationId xmlns:a16="http://schemas.microsoft.com/office/drawing/2014/main" id="{34DB349D-F80E-447B-9676-1A432AEACD5E}"/>
                  </a:ext>
                </a:extLst>
              </p:cNvPr>
              <p:cNvSpPr>
                <a:spLocks noChangeArrowheads="1"/>
              </p:cNvSpPr>
              <p:nvPr/>
            </p:nvSpPr>
            <p:spPr bwMode="auto">
              <a:xfrm>
                <a:off x="3692159" y="4775570"/>
                <a:ext cx="1444626" cy="1079500"/>
              </a:xfrm>
              <a:prstGeom prst="rect">
                <a:avLst/>
              </a:prstGeom>
              <a:noFill/>
              <a:ln w="12700">
                <a:noFill/>
                <a:miter lim="800000"/>
                <a:headEnd/>
                <a:tailEnd/>
              </a:ln>
              <a:effectLst/>
            </p:spPr>
            <p:txBody>
              <a:bodyPr lIns="12700" tIns="12700" rIns="12700" bIns="12700"/>
              <a:lstStyle/>
              <a:p>
                <a:pPr>
                  <a:defRPr/>
                </a:pPr>
                <a:endParaRPr lang="en-US" sz="2400" b="0" dirty="0">
                  <a:latin typeface="+mn-lt"/>
                  <a:cs typeface="+mn-cs"/>
                </a:endParaRPr>
              </a:p>
              <a:p>
                <a:pPr algn="ctr">
                  <a:defRPr/>
                </a:pPr>
                <a:r>
                  <a:rPr lang="en-US" sz="2400" dirty="0" err="1">
                    <a:latin typeface="+mn-lt"/>
                    <a:cs typeface="+mn-cs"/>
                  </a:rPr>
                  <a:t>Otros</a:t>
                </a:r>
                <a:r>
                  <a:rPr lang="en-US" sz="2400" dirty="0">
                    <a:latin typeface="+mn-lt"/>
                    <a:cs typeface="+mn-cs"/>
                  </a:rPr>
                  <a:t> </a:t>
                </a:r>
              </a:p>
              <a:p>
                <a:pPr algn="ctr">
                  <a:defRPr/>
                </a:pPr>
                <a:r>
                  <a:rPr lang="en-US" sz="2400" dirty="0" err="1">
                    <a:latin typeface="+mn-lt"/>
                    <a:cs typeface="+mn-cs"/>
                  </a:rPr>
                  <a:t>También</a:t>
                </a:r>
                <a:endParaRPr lang="en-US" sz="2400" dirty="0">
                  <a:latin typeface="+mn-lt"/>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966" y="1387736"/>
            <a:ext cx="8671033" cy="4649396"/>
          </a:xfrm>
        </p:spPr>
        <p:txBody>
          <a:bodyPr/>
          <a:lstStyle/>
          <a:p>
            <a:pPr>
              <a:spcBef>
                <a:spcPts val="0"/>
              </a:spcBef>
              <a:spcAft>
                <a:spcPts val="1200"/>
              </a:spcAft>
            </a:pPr>
            <a:r>
              <a:rPr lang="es-ES" dirty="0"/>
              <a:t>Muchos ministerios tenían una buena razón para comenzar pero se han vuelto ineficaces</a:t>
            </a:r>
          </a:p>
          <a:p>
            <a:pPr>
              <a:spcBef>
                <a:spcPts val="0"/>
              </a:spcBef>
              <a:spcAft>
                <a:spcPts val="1200"/>
              </a:spcAft>
            </a:pPr>
            <a:r>
              <a:rPr lang="es-ES" dirty="0"/>
              <a:t>Debes elegir entre</a:t>
            </a:r>
          </a:p>
          <a:p>
            <a:pPr marL="914400" lvl="1" indent="-457200">
              <a:spcBef>
                <a:spcPts val="0"/>
              </a:spcBef>
              <a:spcAft>
                <a:spcPts val="1200"/>
              </a:spcAft>
            </a:pPr>
            <a:r>
              <a:rPr lang="es-ES" dirty="0"/>
              <a:t>dirigiendo tu iglesia como siempre lo has hecho</a:t>
            </a:r>
          </a:p>
          <a:p>
            <a:pPr marL="914400" lvl="1" indent="-457200">
              <a:spcBef>
                <a:spcPts val="0"/>
              </a:spcBef>
              <a:spcAft>
                <a:spcPts val="1200"/>
              </a:spcAft>
            </a:pPr>
            <a:r>
              <a:rPr lang="es-ES" dirty="0"/>
              <a:t>o tener una iglesia que hace discípulos multiplicadores</a:t>
            </a: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11</a:t>
            </a:r>
          </a:p>
        </p:txBody>
      </p:sp>
    </p:spTree>
    <p:extLst>
      <p:ext uri="{BB962C8B-B14F-4D97-AF65-F5344CB8AC3E}">
        <p14:creationId xmlns:p14="http://schemas.microsoft.com/office/powerpoint/2010/main" val="1163393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F3010C-AFFA-4290-8E50-34E30E52F2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11</a:t>
            </a:r>
          </a:p>
        </p:txBody>
      </p:sp>
      <p:sp>
        <p:nvSpPr>
          <p:cNvPr id="3" name="Rectangle 2">
            <a:extLst>
              <a:ext uri="{FF2B5EF4-FFF2-40B4-BE49-F238E27FC236}">
                <a16:creationId xmlns:a16="http://schemas.microsoft.com/office/drawing/2014/main" id="{4CDBBCD2-B32C-4A7D-AABE-329F7F4B4A32}"/>
              </a:ext>
            </a:extLst>
          </p:cNvPr>
          <p:cNvSpPr/>
          <p:nvPr/>
        </p:nvSpPr>
        <p:spPr>
          <a:xfrm>
            <a:off x="746449" y="937594"/>
            <a:ext cx="8397551" cy="529375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charset="0"/>
              </a:rPr>
              <a:t>Excusas</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charset="0"/>
              </a:rPr>
              <a:t> para no </a:t>
            </a:r>
            <a:r>
              <a:rPr kumimoji="0" lang="en-US" sz="3200" b="1"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charset="0"/>
              </a:rPr>
              <a:t>eliminar</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charset="0"/>
              </a:rPr>
              <a:t>programas</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charset="0"/>
            </a:endParaRPr>
          </a:p>
          <a:p>
            <a:pPr marL="236538" marR="0" lvl="0" indent="-23653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lang="es-ES" sz="3200" dirty="0">
                <a:solidFill>
                  <a:srgbClr val="FFFFFF"/>
                </a:solidFill>
                <a:latin typeface="Arial" panose="020B0604020202020204" pitchFamily="34" charset="0"/>
                <a:cs typeface="Arial" charset="0"/>
              </a:rPr>
              <a:t>L</a:t>
            </a: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a mayoría de las iglesias están impulsadas por programas</a:t>
            </a:r>
          </a:p>
          <a:p>
            <a:pPr marL="236538" marR="0" lvl="0" indent="-23653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 Las personas se quejarán o se irán si eliminan algunos programas</a:t>
            </a:r>
          </a:p>
          <a:p>
            <a:pPr marL="236538" marR="0" lvl="0" indent="-23653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Estos pastores creen estas cosas </a:t>
            </a:r>
          </a:p>
          <a:p>
            <a:pPr marL="693738" lvl="1" indent="-236538" fontAlgn="base">
              <a:spcBef>
                <a:spcPct val="0"/>
              </a:spcBef>
              <a:spcAft>
                <a:spcPts val="1200"/>
              </a:spcAft>
              <a:buFont typeface="Arial" panose="020B0604020202020204" pitchFamily="34" charset="0"/>
              <a:buChar cha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a pesar de su falta de progreso </a:t>
            </a:r>
          </a:p>
          <a:p>
            <a:pPr marL="693738" lvl="1" indent="-236538" fontAlgn="base">
              <a:spcBef>
                <a:spcPct val="0"/>
              </a:spcBef>
              <a:spcAft>
                <a:spcPts val="1200"/>
              </a:spcAft>
              <a:buFont typeface="Arial" panose="020B0604020202020204" pitchFamily="34" charset="0"/>
              <a:buChar cha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y a pesar de la clara enseñanza de la Palabra de Dios.</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endParaRPr>
          </a:p>
        </p:txBody>
      </p:sp>
    </p:spTree>
    <p:extLst>
      <p:ext uri="{BB962C8B-B14F-4D97-AF65-F5344CB8AC3E}">
        <p14:creationId xmlns:p14="http://schemas.microsoft.com/office/powerpoint/2010/main" val="2607021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83" y="416228"/>
            <a:ext cx="8907516" cy="3090599"/>
          </a:xfrm>
        </p:spPr>
        <p:txBody>
          <a:bodyPr/>
          <a:lstStyle/>
          <a:p>
            <a:pPr marL="0" indent="0" algn="ctr">
              <a:spcBef>
                <a:spcPts val="0"/>
              </a:spcBef>
              <a:spcAft>
                <a:spcPts val="1200"/>
              </a:spcAft>
              <a:buNone/>
            </a:pPr>
            <a:r>
              <a:rPr lang="es-ES" b="1" dirty="0"/>
              <a:t>Muchos ministerios continúan por tradición</a:t>
            </a:r>
          </a:p>
          <a:p>
            <a:pPr>
              <a:spcBef>
                <a:spcPts val="0"/>
              </a:spcBef>
              <a:spcAft>
                <a:spcPts val="1200"/>
              </a:spcAft>
            </a:pPr>
            <a:r>
              <a:rPr lang="es-ES" dirty="0"/>
              <a:t>Los hacemos aunque hayan perdido su propósito</a:t>
            </a:r>
          </a:p>
          <a:p>
            <a:pPr>
              <a:spcBef>
                <a:spcPts val="0"/>
              </a:spcBef>
              <a:spcAft>
                <a:spcPts val="1200"/>
              </a:spcAft>
            </a:pPr>
            <a:r>
              <a:rPr lang="es-ES" dirty="0"/>
              <a:t>Jesús habla muy en contra de valorar las tradiciones por encima de la obediencia. </a:t>
            </a: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11</a:t>
            </a:r>
          </a:p>
        </p:txBody>
      </p:sp>
      <p:sp>
        <p:nvSpPr>
          <p:cNvPr id="4" name="Rectangle 3">
            <a:extLst>
              <a:ext uri="{FF2B5EF4-FFF2-40B4-BE49-F238E27FC236}">
                <a16:creationId xmlns:a16="http://schemas.microsoft.com/office/drawing/2014/main" id="{67A229C2-E47A-4637-B7BF-06DEC9F2407A}"/>
              </a:ext>
            </a:extLst>
          </p:cNvPr>
          <p:cNvSpPr/>
          <p:nvPr/>
        </p:nvSpPr>
        <p:spPr>
          <a:xfrm>
            <a:off x="402021" y="3745236"/>
            <a:ext cx="8339958" cy="2062103"/>
          </a:xfrm>
          <a:prstGeom prst="rect">
            <a:avLst/>
          </a:prstGeom>
          <a:solidFill>
            <a:srgbClr val="C00000"/>
          </a:solidFill>
          <a:ln w="19050">
            <a:solidFill>
              <a:schemeClr val="bg1"/>
            </a:solidFill>
          </a:ln>
        </p:spPr>
        <p:txBody>
          <a:bodyPr wrap="square" anchor="ctr" anchorCtr="0">
            <a:spAutoFit/>
          </a:bodyPr>
          <a:lstStyle/>
          <a:p>
            <a:pPr lvl="0" algn="ctr" fontAlgn="base">
              <a:spcBef>
                <a:spcPct val="0"/>
              </a:spcBef>
              <a:spcAft>
                <a:spcPct val="0"/>
              </a:spcAft>
            </a:pPr>
            <a:r>
              <a:rPr lang="es-ES" sz="3200" b="1" dirty="0">
                <a:solidFill>
                  <a:srgbClr val="FFFFFF"/>
                </a:solidFill>
                <a:latin typeface="Arial" charset="0"/>
                <a:cs typeface="Arial" charset="0"/>
              </a:rPr>
              <a:t>“Ustedes han desechado </a:t>
            </a:r>
          </a:p>
          <a:p>
            <a:pPr lvl="0" algn="ctr" fontAlgn="base">
              <a:spcBef>
                <a:spcPct val="0"/>
              </a:spcBef>
              <a:spcAft>
                <a:spcPct val="0"/>
              </a:spcAft>
            </a:pPr>
            <a:r>
              <a:rPr lang="es-ES" sz="3200" b="1" dirty="0">
                <a:solidFill>
                  <a:srgbClr val="FFFFFF"/>
                </a:solidFill>
                <a:latin typeface="Arial" charset="0"/>
                <a:cs typeface="Arial" charset="0"/>
              </a:rPr>
              <a:t>los mandamientos divinos </a:t>
            </a:r>
          </a:p>
          <a:p>
            <a:pPr lvl="0" algn="ctr" fontAlgn="base">
              <a:spcBef>
                <a:spcPct val="0"/>
              </a:spcBef>
              <a:spcAft>
                <a:spcPct val="0"/>
              </a:spcAft>
            </a:pPr>
            <a:r>
              <a:rPr lang="es-ES" sz="3200" b="1" dirty="0">
                <a:solidFill>
                  <a:srgbClr val="FFFFFF"/>
                </a:solidFill>
                <a:latin typeface="Arial" charset="0"/>
                <a:cs typeface="Arial" charset="0"/>
              </a:rPr>
              <a:t>y se aferran a las tradiciones humanas.”</a:t>
            </a:r>
          </a:p>
          <a:p>
            <a:pPr lvl="0" algn="r" fontAlgn="base">
              <a:spcBef>
                <a:spcPct val="0"/>
              </a:spcBef>
              <a:spcAft>
                <a:spcPct val="0"/>
              </a:spcAft>
            </a:pPr>
            <a:r>
              <a:rPr lang="es-ES" sz="3200" dirty="0">
                <a:solidFill>
                  <a:srgbClr val="FFFFFF"/>
                </a:solidFill>
                <a:latin typeface="Arial" charset="0"/>
                <a:cs typeface="Arial" charset="0"/>
              </a:rPr>
              <a:t>Mark 7:8</a:t>
            </a:r>
            <a:endParaRPr kumimoji="0" lang="en-US" sz="320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421567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D551C7-1E43-48CC-9174-C24191C98BF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11-12</a:t>
            </a:r>
          </a:p>
        </p:txBody>
      </p:sp>
      <p:sp>
        <p:nvSpPr>
          <p:cNvPr id="3" name="Rectangle 2">
            <a:extLst>
              <a:ext uri="{FF2B5EF4-FFF2-40B4-BE49-F238E27FC236}">
                <a16:creationId xmlns:a16="http://schemas.microsoft.com/office/drawing/2014/main" id="{8A8A67FF-AFFD-4E28-BD1B-54D6C87E550E}"/>
              </a:ext>
            </a:extLst>
          </p:cNvPr>
          <p:cNvSpPr/>
          <p:nvPr/>
        </p:nvSpPr>
        <p:spPr>
          <a:xfrm>
            <a:off x="378372" y="809447"/>
            <a:ext cx="8765628" cy="5707268"/>
          </a:xfrm>
          <a:prstGeom prst="rect">
            <a:avLst/>
          </a:prstGeom>
        </p:spPr>
        <p:txBody>
          <a:bodyPr wrap="square">
            <a:spAutoFit/>
          </a:bodyPr>
          <a:lstStyle/>
          <a:p>
            <a:pPr marL="236538" marR="0" lvl="0" indent="-236538"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Algunos  argumentarán que está bien mantener el programa en el que están involucrados </a:t>
            </a:r>
          </a:p>
          <a:p>
            <a:pPr marL="693738" lvl="1" indent="-236538" fontAlgn="base">
              <a:lnSpc>
                <a:spcPct val="115000"/>
              </a:lnSpc>
              <a:buFont typeface="Arial" panose="020B0604020202020204" pitchFamily="34" charset="0"/>
              <a:buChar cha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 pesar de que se ha vuelto ineficaz</a:t>
            </a:r>
          </a:p>
          <a:p>
            <a:pPr marL="236538" indent="-236538" fontAlgn="base">
              <a:lnSpc>
                <a:spcPct val="115000"/>
              </a:lnSpc>
              <a:buFont typeface="Arial" panose="020B0604020202020204" pitchFamily="34" charset="0"/>
              <a:buChar cha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Pero no está bien</a:t>
            </a:r>
          </a:p>
          <a:p>
            <a:pPr marL="236538" indent="-236538" fontAlgn="base">
              <a:lnSpc>
                <a:spcPct val="115000"/>
              </a:lnSpc>
              <a:buFont typeface="Arial" panose="020B0604020202020204" pitchFamily="34" charset="0"/>
              <a:buChar cha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Dios nos dice  que la obediencia parcial es lo mismo que la desobediencia</a:t>
            </a:r>
          </a:p>
          <a:p>
            <a:pPr marL="693738" lvl="1" indent="-236538" fontAlgn="base">
              <a:lnSpc>
                <a:spcPct val="115000"/>
              </a:lnSpc>
              <a:buFont typeface="Arial" panose="020B0604020202020204" pitchFamily="34" charset="0"/>
              <a:buChar char="•"/>
            </a:pPr>
            <a:r>
              <a:rPr lang="es-ES" sz="3200" dirty="0">
                <a:solidFill>
                  <a:srgbClr val="FFFFFF"/>
                </a:solidFill>
                <a:latin typeface="Arial" panose="020B0604020202020204" pitchFamily="34" charset="0"/>
                <a:cs typeface="Arial" panose="020B0604020202020204" pitchFamily="34" charset="0"/>
              </a:rPr>
              <a:t>La obediencia parcial costó a Saúl el reino</a:t>
            </a:r>
          </a:p>
          <a:p>
            <a:pPr marL="693738" fontAlgn="base">
              <a:lnSpc>
                <a:spcPct val="115000"/>
              </a:lnSpc>
            </a:pPr>
            <a:r>
              <a:rPr kumimoji="0" lang="en-US" sz="3200" b="0" i="0" u="none" strike="noStrike" kern="1200" cap="none" spc="0" normalizeH="0" baseline="0" noProof="0" dirty="0">
                <a:ln>
                  <a:noFill/>
                </a:ln>
                <a:solidFill>
                  <a:srgbClr val="FFFFFF"/>
                </a:solidFill>
                <a:effectLst/>
                <a:uLnTx/>
                <a:uFillTx/>
                <a:latin typeface="Arial" charset="0"/>
                <a:ea typeface="+mn-ea"/>
                <a:cs typeface="Arial" charset="0"/>
              </a:rPr>
              <a:t>(1 Samuel 15)</a:t>
            </a:r>
          </a:p>
          <a:p>
            <a:pPr marL="914400" marR="0" lvl="1" indent="-457200" algn="l" defTabSz="914400" rtl="0" eaLnBrk="1" fontAlgn="base" latinLnBrk="0" hangingPunct="1">
              <a:lnSpc>
                <a:spcPct val="115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2511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152" y="1387736"/>
            <a:ext cx="8481847" cy="4649396"/>
          </a:xfrm>
        </p:spPr>
        <p:txBody>
          <a:bodyPr/>
          <a:lstStyle/>
          <a:p>
            <a:r>
              <a:rPr lang="es-ES" dirty="0"/>
              <a:t>El apóstol Pablo se enfrentó a los líderes cristianos en Jerusalén (Hechos 15)</a:t>
            </a:r>
          </a:p>
          <a:p>
            <a:pPr lvl="1"/>
            <a:r>
              <a:rPr lang="es-ES" dirty="0"/>
              <a:t> </a:t>
            </a:r>
            <a:r>
              <a:rPr lang="pt-BR" dirty="0"/>
              <a:t>e incluso al apóstol Pedro </a:t>
            </a:r>
            <a:r>
              <a:rPr lang="en-US" dirty="0"/>
              <a:t>(Galatians 2)</a:t>
            </a:r>
          </a:p>
          <a:p>
            <a:pPr lvl="1"/>
            <a:r>
              <a:rPr lang="en-US" dirty="0"/>
              <a:t> </a:t>
            </a:r>
            <a:r>
              <a:rPr lang="es-ES" dirty="0"/>
              <a:t>quienes estaban imponiendo tradiciones en la iglesia</a:t>
            </a:r>
            <a:endParaRPr lang="en-US" sz="2800" dirty="0"/>
          </a:p>
          <a:p>
            <a:pPr marL="0" indent="0">
              <a:buNone/>
            </a:pPr>
            <a:endParaRPr lang="en-US" sz="2800"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12</a:t>
            </a:r>
          </a:p>
        </p:txBody>
      </p:sp>
    </p:spTree>
    <p:extLst>
      <p:ext uri="{BB962C8B-B14F-4D97-AF65-F5344CB8AC3E}">
        <p14:creationId xmlns:p14="http://schemas.microsoft.com/office/powerpoint/2010/main" val="2051411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108150"/>
          </a:xfrm>
        </p:spPr>
        <p:txBody>
          <a:bodyPr/>
          <a:lstStyle/>
          <a:p>
            <a:r>
              <a:rPr lang="es-ES" sz="3200" dirty="0"/>
              <a:t>Bases para Evaluar </a:t>
            </a:r>
            <a:br>
              <a:rPr lang="es-ES" sz="3200" dirty="0"/>
            </a:br>
            <a:r>
              <a:rPr lang="es-ES" sz="3200" dirty="0"/>
              <a:t>los Ministerios de la Iglesia</a:t>
            </a:r>
            <a:endParaRPr lang="en-US" sz="3200" dirty="0"/>
          </a:p>
        </p:txBody>
      </p:sp>
      <p:sp>
        <p:nvSpPr>
          <p:cNvPr id="3" name="Content Placeholder 2"/>
          <p:cNvSpPr>
            <a:spLocks noGrp="1"/>
          </p:cNvSpPr>
          <p:nvPr>
            <p:ph idx="1"/>
          </p:nvPr>
        </p:nvSpPr>
        <p:spPr>
          <a:xfrm>
            <a:off x="106680" y="1360326"/>
            <a:ext cx="9037320" cy="4778375"/>
          </a:xfrm>
        </p:spPr>
        <p:txBody>
          <a:bodyPr/>
          <a:lstStyle/>
          <a:p>
            <a:pPr marL="0" marR="0" indent="0">
              <a:lnSpc>
                <a:spcPct val="115000"/>
              </a:lnSpc>
              <a:spcBef>
                <a:spcPts val="0"/>
              </a:spcBef>
              <a:spcAft>
                <a:spcPts val="0"/>
              </a:spcAft>
              <a:buNone/>
            </a:pPr>
            <a:r>
              <a:rPr lang="es-ES" sz="2800" dirty="0">
                <a:ea typeface="Calibri"/>
                <a:cs typeface="Arial"/>
              </a:rPr>
              <a:t>El Apóstol Pablo nos dijo </a:t>
            </a:r>
          </a:p>
          <a:p>
            <a:pPr>
              <a:lnSpc>
                <a:spcPct val="115000"/>
              </a:lnSpc>
              <a:spcBef>
                <a:spcPts val="0"/>
              </a:spcBef>
              <a:spcAft>
                <a:spcPts val="0"/>
              </a:spcAft>
            </a:pPr>
            <a:r>
              <a:rPr lang="es-ES" sz="2800" dirty="0">
                <a:ea typeface="Calibri"/>
                <a:cs typeface="Arial"/>
              </a:rPr>
              <a:t>La misión de la iglesia es hacer discípulos multiplicadores</a:t>
            </a:r>
          </a:p>
          <a:p>
            <a:pPr>
              <a:lnSpc>
                <a:spcPct val="115000"/>
              </a:lnSpc>
              <a:spcBef>
                <a:spcPts val="0"/>
              </a:spcBef>
              <a:spcAft>
                <a:spcPts val="0"/>
              </a:spcAft>
            </a:pPr>
            <a:r>
              <a:rPr lang="es-ES" sz="2800" dirty="0">
                <a:ea typeface="Calibri"/>
                <a:cs typeface="Arial"/>
              </a:rPr>
              <a:t>Cómo la iglesia debe hacer discípulos multiplicadores y crecer numérica y espiritualmente (Efesios 4:15-16)</a:t>
            </a:r>
          </a:p>
          <a:p>
            <a:pPr marL="0" marR="0" indent="0">
              <a:lnSpc>
                <a:spcPct val="115000"/>
              </a:lnSpc>
              <a:spcBef>
                <a:spcPts val="0"/>
              </a:spcBef>
              <a:spcAft>
                <a:spcPts val="0"/>
              </a:spcAft>
              <a:buNone/>
            </a:pPr>
            <a:r>
              <a:rPr lang="es-ES" sz="2800" dirty="0">
                <a:ea typeface="Calibri"/>
                <a:cs typeface="Arial"/>
              </a:rPr>
              <a:t>    </a:t>
            </a:r>
          </a:p>
          <a:p>
            <a:pPr>
              <a:lnSpc>
                <a:spcPct val="115000"/>
              </a:lnSpc>
              <a:spcBef>
                <a:spcPts val="0"/>
              </a:spcBef>
              <a:spcAft>
                <a:spcPts val="0"/>
              </a:spcAft>
            </a:pPr>
            <a:r>
              <a:rPr lang="es-ES" sz="2800" dirty="0">
                <a:ea typeface="Calibri"/>
                <a:cs typeface="Arial"/>
              </a:rPr>
              <a:t>Toda la iglesia debe participar en la solo misión de hacer discípulos multiplicadores </a:t>
            </a:r>
          </a:p>
          <a:p>
            <a:pPr>
              <a:lnSpc>
                <a:spcPct val="115000"/>
              </a:lnSpc>
              <a:spcBef>
                <a:spcPts val="0"/>
              </a:spcBef>
              <a:spcAft>
                <a:spcPts val="0"/>
              </a:spcAft>
            </a:pPr>
            <a:r>
              <a:rPr lang="es-ES" sz="2800" dirty="0">
                <a:ea typeface="Calibri"/>
                <a:cs typeface="Arial"/>
              </a:rPr>
              <a:t>Cada parte debe funcionar propiamente en la solo misión de hacer discípulos multiplicadores</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12</a:t>
            </a:r>
          </a:p>
        </p:txBody>
      </p:sp>
    </p:spTree>
    <p:extLst>
      <p:ext uri="{BB962C8B-B14F-4D97-AF65-F5344CB8AC3E}">
        <p14:creationId xmlns:p14="http://schemas.microsoft.com/office/powerpoint/2010/main" val="2134992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125" y="1260797"/>
            <a:ext cx="9017876" cy="4778375"/>
          </a:xfrm>
        </p:spPr>
        <p:txBody>
          <a:bodyPr/>
          <a:lstStyle/>
          <a:p>
            <a:pPr marL="0" indent="0">
              <a:spcBef>
                <a:spcPts val="0"/>
              </a:spcBef>
              <a:spcAft>
                <a:spcPts val="1200"/>
              </a:spcAft>
              <a:buNone/>
            </a:pPr>
            <a:r>
              <a:rPr lang="es-ES" dirty="0"/>
              <a:t>Cada ministerio debe ser evaluado en dos áreas</a:t>
            </a:r>
          </a:p>
          <a:p>
            <a:pPr marL="514350" indent="-514350">
              <a:spcBef>
                <a:spcPts val="0"/>
              </a:spcBef>
              <a:spcAft>
                <a:spcPts val="1200"/>
              </a:spcAft>
              <a:buFont typeface="+mj-lt"/>
              <a:buAutoNum type="arabicPeriod"/>
            </a:pPr>
            <a:r>
              <a:rPr lang="es-ES" b="1" dirty="0"/>
              <a:t>¿</a:t>
            </a:r>
            <a:r>
              <a:rPr lang="es-ES" b="1" u="sng" dirty="0"/>
              <a:t>Cómo</a:t>
            </a:r>
            <a:r>
              <a:rPr lang="es-ES" b="1" dirty="0"/>
              <a:t> </a:t>
            </a:r>
            <a:r>
              <a:rPr lang="es-ES" dirty="0"/>
              <a:t>nos ayuda este ministerio a hacer discípulos multiplicadores?</a:t>
            </a:r>
          </a:p>
          <a:p>
            <a:pPr marL="514350" indent="-514350">
              <a:spcBef>
                <a:spcPts val="0"/>
              </a:spcBef>
              <a:spcAft>
                <a:spcPts val="1200"/>
              </a:spcAft>
              <a:buFont typeface="+mj-lt"/>
              <a:buAutoNum type="arabicPeriod"/>
            </a:pPr>
            <a:r>
              <a:rPr lang="en-US" dirty="0"/>
              <a:t>¿Este </a:t>
            </a:r>
            <a:r>
              <a:rPr lang="en-US" dirty="0" err="1"/>
              <a:t>ministerio</a:t>
            </a:r>
            <a:r>
              <a:rPr lang="en-US" dirty="0"/>
              <a:t> </a:t>
            </a:r>
            <a:r>
              <a:rPr lang="en-US" dirty="0" err="1"/>
              <a:t>está</a:t>
            </a:r>
            <a:r>
              <a:rPr lang="en-US" dirty="0"/>
              <a:t> </a:t>
            </a:r>
            <a:r>
              <a:rPr lang="en-US" b="1" u="sng" dirty="0" err="1"/>
              <a:t>funcionando</a:t>
            </a:r>
            <a:r>
              <a:rPr lang="en-US" b="1" u="sng" dirty="0"/>
              <a:t> </a:t>
            </a:r>
            <a:r>
              <a:rPr lang="en-US" b="1" u="sng" dirty="0" err="1"/>
              <a:t>propiamente</a:t>
            </a:r>
            <a:r>
              <a:rPr lang="en-US" b="1" dirty="0"/>
              <a:t> </a:t>
            </a:r>
            <a:r>
              <a:rPr lang="en-US" dirty="0"/>
              <a:t>para </a:t>
            </a:r>
            <a:r>
              <a:rPr lang="en-US" dirty="0" err="1"/>
              <a:t>ayudarnos</a:t>
            </a:r>
            <a:r>
              <a:rPr lang="en-US" dirty="0"/>
              <a:t> a </a:t>
            </a:r>
            <a:r>
              <a:rPr lang="en-US" dirty="0" err="1"/>
              <a:t>hacer</a:t>
            </a:r>
            <a:r>
              <a:rPr lang="en-US" dirty="0"/>
              <a:t> </a:t>
            </a:r>
            <a:r>
              <a:rPr lang="en-US" dirty="0" err="1"/>
              <a:t>discípulos</a:t>
            </a:r>
            <a:r>
              <a:rPr lang="en-US" dirty="0"/>
              <a:t> </a:t>
            </a:r>
            <a:r>
              <a:rPr lang="en-US" dirty="0" err="1"/>
              <a:t>multiplicadores</a:t>
            </a:r>
            <a:r>
              <a:rPr lang="en-US" dirty="0"/>
              <a:t>?</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12</a:t>
            </a:r>
          </a:p>
        </p:txBody>
      </p:sp>
    </p:spTree>
    <p:extLst>
      <p:ext uri="{BB962C8B-B14F-4D97-AF65-F5344CB8AC3E}">
        <p14:creationId xmlns:p14="http://schemas.microsoft.com/office/powerpoint/2010/main" val="4043693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458" y="701934"/>
            <a:ext cx="8795084" cy="2903340"/>
          </a:xfrm>
        </p:spPr>
        <p:txBody>
          <a:bodyPr/>
          <a:lstStyle/>
          <a:p>
            <a:pPr>
              <a:spcBef>
                <a:spcPts val="0"/>
              </a:spcBef>
              <a:spcAft>
                <a:spcPts val="1200"/>
              </a:spcAft>
            </a:pPr>
            <a:r>
              <a:rPr lang="es-ES" dirty="0"/>
              <a:t>Hay muchas cosas buenas que una iglesia puede hacer, </a:t>
            </a:r>
          </a:p>
          <a:p>
            <a:pPr lvl="1">
              <a:spcBef>
                <a:spcPts val="0"/>
              </a:spcBef>
              <a:spcAft>
                <a:spcPts val="1200"/>
              </a:spcAft>
            </a:pPr>
            <a:r>
              <a:rPr lang="es-ES" dirty="0"/>
              <a:t> pero estas cosas buenas nos impiden cumplir nuestra misión </a:t>
            </a:r>
          </a:p>
          <a:p>
            <a:pPr lvl="1">
              <a:spcBef>
                <a:spcPts val="0"/>
              </a:spcBef>
              <a:spcAft>
                <a:spcPts val="1200"/>
              </a:spcAft>
            </a:pPr>
            <a:r>
              <a:rPr lang="es-ES" dirty="0"/>
              <a:t> si no nos ayudan a cumplirla</a:t>
            </a:r>
            <a:endParaRPr lang="en-US" dirty="0"/>
          </a:p>
          <a:p>
            <a:pPr>
              <a:spcBef>
                <a:spcPts val="0"/>
              </a:spcBef>
              <a:spcAft>
                <a:spcPts val="1200"/>
              </a:spcAft>
            </a:pP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12</a:t>
            </a:r>
          </a:p>
        </p:txBody>
      </p:sp>
      <p:sp>
        <p:nvSpPr>
          <p:cNvPr id="2" name="Rectangle 1">
            <a:extLst>
              <a:ext uri="{FF2B5EF4-FFF2-40B4-BE49-F238E27FC236}">
                <a16:creationId xmlns:a16="http://schemas.microsoft.com/office/drawing/2014/main" id="{4645D284-5D8E-4606-8368-332512F756F5}"/>
              </a:ext>
            </a:extLst>
          </p:cNvPr>
          <p:cNvSpPr/>
          <p:nvPr/>
        </p:nvSpPr>
        <p:spPr>
          <a:xfrm>
            <a:off x="1514250" y="4208682"/>
            <a:ext cx="6115500" cy="1569660"/>
          </a:xfrm>
          <a:prstGeom prst="rect">
            <a:avLst/>
          </a:prstGeom>
          <a:solidFill>
            <a:srgbClr val="C00000"/>
          </a:solidFill>
          <a:ln w="25400">
            <a:solidFill>
              <a:schemeClr val="bg1"/>
            </a:solidFill>
          </a:ln>
        </p:spPr>
        <p:txBody>
          <a:bodyPr wrap="square" anchor="ctr" anchorCtr="0">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s-ES" sz="3200" b="1" i="0" u="none" strike="noStrike" kern="0" cap="none" spc="0" normalizeH="0" baseline="0" noProof="0" dirty="0">
                <a:ln>
                  <a:noFill/>
                </a:ln>
                <a:solidFill>
                  <a:srgbClr val="FFFFFF"/>
                </a:solidFill>
                <a:effectLst/>
                <a:uLnTx/>
                <a:uFillTx/>
                <a:latin typeface="Arial"/>
                <a:ea typeface="+mn-ea"/>
                <a:cs typeface="Arial" charset="0"/>
              </a:rPr>
              <a:t>Estos ministerios</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s-ES" sz="3200" b="1" i="0" u="none" strike="noStrike" kern="0" cap="none" spc="0" normalizeH="0" baseline="0" noProof="0" dirty="0">
                <a:ln>
                  <a:noFill/>
                </a:ln>
                <a:solidFill>
                  <a:srgbClr val="FFFFFF"/>
                </a:solidFill>
                <a:effectLst/>
                <a:uLnTx/>
                <a:uFillTx/>
                <a:latin typeface="Arial"/>
                <a:ea typeface="+mn-ea"/>
                <a:cs typeface="Arial" charset="0"/>
              </a:rPr>
              <a:t>deben ser arreglados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s-ES" sz="3200" b="1" i="0" u="none" strike="noStrike" kern="0" cap="none" spc="0" normalizeH="0" baseline="0" noProof="0" dirty="0">
                <a:ln>
                  <a:noFill/>
                </a:ln>
                <a:solidFill>
                  <a:srgbClr val="FFFFFF"/>
                </a:solidFill>
                <a:effectLst/>
                <a:uLnTx/>
                <a:uFillTx/>
                <a:latin typeface="Arial"/>
                <a:ea typeface="+mn-ea"/>
                <a:cs typeface="Arial" charset="0"/>
              </a:rPr>
              <a:t>o</a:t>
            </a:r>
            <a:r>
              <a:rPr lang="es-ES" sz="3200" b="1" kern="0" dirty="0">
                <a:solidFill>
                  <a:srgbClr val="FFFFFF"/>
                </a:solidFill>
                <a:latin typeface="Arial"/>
                <a:cs typeface="Arial" charset="0"/>
              </a:rPr>
              <a:t> </a:t>
            </a:r>
            <a:r>
              <a:rPr kumimoji="0" lang="es-ES" sz="3200" b="1" i="0" u="none" strike="noStrike" kern="0" cap="none" spc="0" normalizeH="0" baseline="0" noProof="0" dirty="0">
                <a:ln>
                  <a:noFill/>
                </a:ln>
                <a:solidFill>
                  <a:srgbClr val="FFFFFF"/>
                </a:solidFill>
                <a:effectLst/>
                <a:uLnTx/>
                <a:uFillTx/>
                <a:latin typeface="Arial"/>
                <a:ea typeface="+mn-ea"/>
                <a:cs typeface="Arial" charset="0"/>
              </a:rPr>
              <a:t>terminados</a:t>
            </a:r>
            <a:endParaRPr kumimoji="0" lang="en-US" sz="3200" b="1" i="0" u="none" strike="noStrike" kern="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482975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94456"/>
            <a:ext cx="9144000" cy="763588"/>
          </a:xfrm>
        </p:spPr>
        <p:txBody>
          <a:bodyPr/>
          <a:lstStyle/>
          <a:p>
            <a:r>
              <a:rPr lang="en-US" dirty="0"/>
              <a:t>Other Ministries</a:t>
            </a:r>
          </a:p>
        </p:txBody>
      </p:sp>
      <p:sp>
        <p:nvSpPr>
          <p:cNvPr id="3" name="Content Placeholder 2"/>
          <p:cNvSpPr>
            <a:spLocks noGrp="1"/>
          </p:cNvSpPr>
          <p:nvPr>
            <p:ph idx="1"/>
          </p:nvPr>
        </p:nvSpPr>
        <p:spPr>
          <a:xfrm>
            <a:off x="809047" y="1871770"/>
            <a:ext cx="7525906" cy="1557230"/>
          </a:xfrm>
          <a:solidFill>
            <a:srgbClr val="1F7B37"/>
          </a:solidFill>
          <a:ln>
            <a:solidFill>
              <a:schemeClr val="bg1"/>
            </a:solidFill>
          </a:ln>
        </p:spPr>
        <p:txBody>
          <a:bodyPr anchor="ctr" anchorCtr="0"/>
          <a:lstStyle/>
          <a:p>
            <a:pPr marL="0" indent="0" algn="ctr">
              <a:spcBef>
                <a:spcPts val="0"/>
              </a:spcBef>
              <a:spcAft>
                <a:spcPts val="600"/>
              </a:spcAft>
              <a:buNone/>
            </a:pPr>
            <a:r>
              <a:rPr lang="es-ES" b="1" dirty="0"/>
              <a:t>Todos los Líderes del Ministerio y Obreros Deberían ser Discipulados en Fundamentos</a:t>
            </a:r>
            <a:endParaRPr lang="en-US" b="1"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13</a:t>
            </a:r>
          </a:p>
        </p:txBody>
      </p:sp>
    </p:spTree>
    <p:extLst>
      <p:ext uri="{BB962C8B-B14F-4D97-AF65-F5344CB8AC3E}">
        <p14:creationId xmlns:p14="http://schemas.microsoft.com/office/powerpoint/2010/main" val="324100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par>
                          <p:cTn id="10" fill="hold">
                            <p:stCondLst>
                              <p:cond delay="750"/>
                            </p:stCondLst>
                            <p:childTnLst>
                              <p:par>
                                <p:cTn id="11" presetID="53" presetClass="entr" presetSubtype="16" fill="hold" grpId="0"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89872"/>
            <a:ext cx="9144000" cy="763588"/>
          </a:xfrm>
        </p:spPr>
        <p:txBody>
          <a:bodyPr/>
          <a:lstStyle/>
          <a:p>
            <a:r>
              <a:rPr lang="en-US" dirty="0" err="1"/>
              <a:t>Otros</a:t>
            </a:r>
            <a:r>
              <a:rPr lang="en-US" dirty="0"/>
              <a:t> </a:t>
            </a:r>
            <a:r>
              <a:rPr lang="en-US" dirty="0" err="1"/>
              <a:t>Ministerios</a:t>
            </a:r>
            <a:endParaRPr lang="en-US" dirty="0"/>
          </a:p>
        </p:txBody>
      </p:sp>
      <p:sp>
        <p:nvSpPr>
          <p:cNvPr id="3" name="Content Placeholder 2"/>
          <p:cNvSpPr>
            <a:spLocks noGrp="1"/>
          </p:cNvSpPr>
          <p:nvPr>
            <p:ph idx="1"/>
          </p:nvPr>
        </p:nvSpPr>
        <p:spPr>
          <a:xfrm>
            <a:off x="1702676" y="1382802"/>
            <a:ext cx="6857998" cy="4701627"/>
          </a:xfrm>
        </p:spPr>
        <p:txBody>
          <a:bodyPr/>
          <a:lstStyle/>
          <a:p>
            <a:pPr marL="514350" lvl="0" indent="-514350">
              <a:buAutoNum type="arabicPeriod"/>
            </a:pPr>
            <a:r>
              <a:rPr lang="en-US" dirty="0" err="1"/>
              <a:t>Ministerios</a:t>
            </a:r>
            <a:r>
              <a:rPr lang="en-US" dirty="0"/>
              <a:t> de </a:t>
            </a:r>
            <a:r>
              <a:rPr lang="en-US" dirty="0" err="1"/>
              <a:t>Alcance</a:t>
            </a:r>
            <a:endParaRPr lang="en-US" dirty="0"/>
          </a:p>
          <a:p>
            <a:pPr marL="514350" lvl="0" indent="-514350">
              <a:buAutoNum type="arabicPeriod"/>
            </a:pPr>
            <a:r>
              <a:rPr lang="en-US" dirty="0" err="1"/>
              <a:t>Ministerios</a:t>
            </a:r>
            <a:r>
              <a:rPr lang="en-US" dirty="0"/>
              <a:t> de </a:t>
            </a:r>
            <a:r>
              <a:rPr lang="en-US" dirty="0" err="1"/>
              <a:t>Etapas</a:t>
            </a:r>
            <a:r>
              <a:rPr lang="en-US" dirty="0"/>
              <a:t> de Vida</a:t>
            </a:r>
          </a:p>
          <a:p>
            <a:pPr marL="514350" lvl="0" indent="-514350">
              <a:buAutoNum type="arabicPeriod"/>
            </a:pPr>
            <a:r>
              <a:rPr lang="es-ES" dirty="0"/>
              <a:t>Clases con Temas para Adultos</a:t>
            </a:r>
          </a:p>
          <a:p>
            <a:pPr marL="514350" lvl="0" indent="-514350">
              <a:buAutoNum type="arabicPeriod"/>
            </a:pPr>
            <a:r>
              <a:rPr lang="en-US" dirty="0" err="1"/>
              <a:t>Ministerios</a:t>
            </a:r>
            <a:r>
              <a:rPr lang="en-US" dirty="0"/>
              <a:t> de Caridad</a:t>
            </a:r>
          </a:p>
          <a:p>
            <a:pPr marL="514350" lvl="0" indent="-514350">
              <a:buAutoNum type="arabicPeriod"/>
            </a:pPr>
            <a:r>
              <a:rPr lang="en-US" dirty="0" err="1"/>
              <a:t>Ministerios</a:t>
            </a:r>
            <a:r>
              <a:rPr lang="en-US" dirty="0"/>
              <a:t> de </a:t>
            </a:r>
            <a:r>
              <a:rPr lang="en-US" dirty="0" err="1"/>
              <a:t>Recuperación</a:t>
            </a:r>
            <a:endParaRPr lang="en-US" dirty="0"/>
          </a:p>
          <a:p>
            <a:pPr marL="514350" lvl="0" indent="-514350">
              <a:buAutoNum type="arabicPeriod"/>
            </a:pPr>
            <a:r>
              <a:rPr lang="en-US" dirty="0" err="1"/>
              <a:t>Grupos</a:t>
            </a:r>
            <a:r>
              <a:rPr lang="en-US" dirty="0"/>
              <a:t> de </a:t>
            </a:r>
            <a:r>
              <a:rPr lang="en-US" dirty="0" err="1"/>
              <a:t>Servicio</a:t>
            </a:r>
            <a:endParaRPr lang="en-US" dirty="0"/>
          </a:p>
          <a:p>
            <a:pPr marL="514350" lvl="0" indent="-514350">
              <a:buAutoNum type="arabicPeriod"/>
            </a:pPr>
            <a:r>
              <a:rPr lang="en-US" dirty="0" err="1"/>
              <a:t>Equipo</a:t>
            </a:r>
            <a:r>
              <a:rPr lang="en-US" dirty="0"/>
              <a:t> de </a:t>
            </a:r>
            <a:r>
              <a:rPr lang="en-US" dirty="0" err="1"/>
              <a:t>Adoración</a:t>
            </a: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13</a:t>
            </a:r>
          </a:p>
        </p:txBody>
      </p:sp>
    </p:spTree>
    <p:extLst>
      <p:ext uri="{BB962C8B-B14F-4D97-AF65-F5344CB8AC3E}">
        <p14:creationId xmlns:p14="http://schemas.microsoft.com/office/powerpoint/2010/main" val="87466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828675"/>
          </a:xfrm>
        </p:spPr>
        <p:txBody>
          <a:bodyPr/>
          <a:lstStyle/>
          <a:p>
            <a:r>
              <a:rPr lang="es-ES" altLang="en-US" sz="3200"/>
              <a:t>Línea de Tiempo de la Gran Comisión</a:t>
            </a:r>
            <a:endParaRPr lang="en-US" altLang="en-US" sz="2800"/>
          </a:p>
        </p:txBody>
      </p:sp>
      <p:sp>
        <p:nvSpPr>
          <p:cNvPr id="23555" name="Slide Number Placeholder 3"/>
          <p:cNvSpPr>
            <a:spLocks noGrp="1"/>
          </p:cNvSpPr>
          <p:nvPr>
            <p:ph type="sldNum" sz="quarter" idx="12"/>
          </p:nvPr>
        </p:nvSpPr>
        <p:spPr>
          <a:xfrm>
            <a:off x="7010400" y="6443830"/>
            <a:ext cx="2133600" cy="4141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3</a:t>
            </a:r>
          </a:p>
        </p:txBody>
      </p:sp>
      <p:grpSp>
        <p:nvGrpSpPr>
          <p:cNvPr id="2" name="Group 33"/>
          <p:cNvGrpSpPr>
            <a:grpSpLocks/>
          </p:cNvGrpSpPr>
          <p:nvPr/>
        </p:nvGrpSpPr>
        <p:grpSpPr bwMode="auto">
          <a:xfrm>
            <a:off x="58740" y="942265"/>
            <a:ext cx="9085260" cy="5297487"/>
            <a:chOff x="92077" y="773839"/>
            <a:chExt cx="9085261" cy="5297487"/>
          </a:xfrm>
        </p:grpSpPr>
        <p:sp>
          <p:nvSpPr>
            <p:cNvPr id="23558" name="Rectangle 6"/>
            <p:cNvSpPr>
              <a:spLocks noChangeArrowheads="1"/>
            </p:cNvSpPr>
            <p:nvPr/>
          </p:nvSpPr>
          <p:spPr bwMode="auto">
            <a:xfrm>
              <a:off x="7466976" y="773839"/>
              <a:ext cx="17103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charset="0"/>
                  <a:ea typeface="+mn-ea"/>
                  <a:cs typeface="Arial" charset="0"/>
                </a:rPr>
                <a:t>Hechos 1</a:t>
              </a:r>
            </a:p>
          </p:txBody>
        </p:sp>
        <p:sp>
          <p:nvSpPr>
            <p:cNvPr id="23559" name="AutoShape 7"/>
            <p:cNvSpPr>
              <a:spLocks/>
            </p:cNvSpPr>
            <p:nvPr/>
          </p:nvSpPr>
          <p:spPr bwMode="auto">
            <a:xfrm rot="16200000">
              <a:off x="1346006" y="2782967"/>
              <a:ext cx="447814" cy="1377950"/>
            </a:xfrm>
            <a:prstGeom prst="leftBracket">
              <a:avLst>
                <a:gd name="adj" fmla="val 138438"/>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3560" name="Line 8"/>
            <p:cNvSpPr>
              <a:spLocks noChangeShapeType="1"/>
            </p:cNvSpPr>
            <p:nvPr/>
          </p:nvSpPr>
          <p:spPr bwMode="auto">
            <a:xfrm>
              <a:off x="2247900" y="3296376"/>
              <a:ext cx="6284913"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10"/>
            <p:cNvSpPr>
              <a:spLocks noChangeArrowheads="1"/>
            </p:cNvSpPr>
            <p:nvPr/>
          </p:nvSpPr>
          <p:spPr bwMode="auto">
            <a:xfrm>
              <a:off x="747713" y="1747771"/>
              <a:ext cx="323850" cy="1474787"/>
            </a:xfrm>
            <a:prstGeom prst="rect">
              <a:avLst/>
            </a:prstGeom>
            <a:solidFill>
              <a:srgbClr val="996600"/>
            </a:solidFill>
            <a:ln w="28575">
              <a:solidFill>
                <a:srgbClr val="000000"/>
              </a:solid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blipFill>
                  <a:blip r:embed="rId3"/>
                  <a:tile tx="0" ty="0" sx="100000" sy="100000" flip="none" algn="tl"/>
                </a:blipFill>
                <a:effectLst/>
                <a:uLnTx/>
                <a:uFillTx/>
                <a:latin typeface="Arial" pitchFamily="34" charset="0"/>
                <a:ea typeface="+mn-ea"/>
                <a:cs typeface="Arial" charset="0"/>
              </a:endParaRPr>
            </a:p>
          </p:txBody>
        </p:sp>
        <p:sp>
          <p:nvSpPr>
            <p:cNvPr id="23562" name="Rectangle 11"/>
            <p:cNvSpPr>
              <a:spLocks noChangeArrowheads="1"/>
            </p:cNvSpPr>
            <p:nvPr/>
          </p:nvSpPr>
          <p:spPr bwMode="auto">
            <a:xfrm>
              <a:off x="277814" y="2111028"/>
              <a:ext cx="1273175" cy="294623"/>
            </a:xfrm>
            <a:prstGeom prst="rect">
              <a:avLst/>
            </a:prstGeom>
            <a:solidFill>
              <a:srgbClr val="996600"/>
            </a:solidFill>
            <a:ln w="28575">
              <a:solidFill>
                <a:srgbClr val="000000"/>
              </a:solidFill>
              <a:miter lim="800000"/>
              <a:headEnd/>
              <a:tailEnd/>
            </a:ln>
          </p:spPr>
          <p:txBody>
            <a:bodyPr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3563" name="Line 12"/>
            <p:cNvSpPr>
              <a:spLocks noChangeShapeType="1"/>
            </p:cNvSpPr>
            <p:nvPr/>
          </p:nvSpPr>
          <p:spPr bwMode="auto">
            <a:xfrm>
              <a:off x="889920" y="3459888"/>
              <a:ext cx="12193" cy="186221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564" name="Line 13"/>
            <p:cNvSpPr>
              <a:spLocks noChangeShapeType="1"/>
            </p:cNvSpPr>
            <p:nvPr/>
          </p:nvSpPr>
          <p:spPr bwMode="auto">
            <a:xfrm flipH="1">
              <a:off x="2271713" y="3513784"/>
              <a:ext cx="15207" cy="136850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565" name="Line 14"/>
            <p:cNvSpPr>
              <a:spLocks noChangeShapeType="1"/>
            </p:cNvSpPr>
            <p:nvPr/>
          </p:nvSpPr>
          <p:spPr bwMode="auto">
            <a:xfrm>
              <a:off x="8458200" y="3378926"/>
              <a:ext cx="0" cy="96202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566" name="Line 15"/>
            <p:cNvSpPr>
              <a:spLocks noChangeShapeType="1"/>
            </p:cNvSpPr>
            <p:nvPr/>
          </p:nvSpPr>
          <p:spPr bwMode="auto">
            <a:xfrm flipH="1">
              <a:off x="2271713" y="4080601"/>
              <a:ext cx="2371725"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567" name="Text Box 16"/>
            <p:cNvSpPr txBox="1">
              <a:spLocks noChangeArrowheads="1"/>
            </p:cNvSpPr>
            <p:nvPr/>
          </p:nvSpPr>
          <p:spPr bwMode="auto">
            <a:xfrm>
              <a:off x="4608513" y="3820251"/>
              <a:ext cx="150653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charset="0"/>
                  <a:ea typeface="+mn-ea"/>
                  <a:cs typeface="Arial" charset="0"/>
                </a:rPr>
                <a:t>40 Dias</a:t>
              </a:r>
            </a:p>
          </p:txBody>
        </p:sp>
        <p:sp>
          <p:nvSpPr>
            <p:cNvPr id="23568" name="Text Box 17"/>
            <p:cNvSpPr txBox="1">
              <a:spLocks noChangeArrowheads="1"/>
            </p:cNvSpPr>
            <p:nvPr/>
          </p:nvSpPr>
          <p:spPr bwMode="auto">
            <a:xfrm>
              <a:off x="909638" y="3809138"/>
              <a:ext cx="1397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charset="0"/>
                  <a:ea typeface="+mn-ea"/>
                  <a:cs typeface="Arial" charset="0"/>
                </a:rPr>
                <a:t>3 Dias</a:t>
              </a:r>
            </a:p>
          </p:txBody>
        </p:sp>
        <p:sp>
          <p:nvSpPr>
            <p:cNvPr id="23569" name="Line 18"/>
            <p:cNvSpPr>
              <a:spLocks noChangeShapeType="1"/>
            </p:cNvSpPr>
            <p:nvPr/>
          </p:nvSpPr>
          <p:spPr bwMode="auto">
            <a:xfrm>
              <a:off x="6115050" y="4080601"/>
              <a:ext cx="2359025"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570" name="Line 19"/>
            <p:cNvSpPr>
              <a:spLocks noChangeShapeType="1"/>
            </p:cNvSpPr>
            <p:nvPr/>
          </p:nvSpPr>
          <p:spPr bwMode="auto">
            <a:xfrm flipH="1" flipV="1">
              <a:off x="8408988" y="1269139"/>
              <a:ext cx="42862" cy="197802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571" name="Line 20"/>
            <p:cNvSpPr>
              <a:spLocks noChangeShapeType="1"/>
            </p:cNvSpPr>
            <p:nvPr/>
          </p:nvSpPr>
          <p:spPr bwMode="auto">
            <a:xfrm flipV="1">
              <a:off x="2697163" y="1814003"/>
              <a:ext cx="0" cy="144268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572" name="Line 21"/>
            <p:cNvSpPr>
              <a:spLocks noChangeShapeType="1"/>
            </p:cNvSpPr>
            <p:nvPr/>
          </p:nvSpPr>
          <p:spPr bwMode="auto">
            <a:xfrm flipH="1" flipV="1">
              <a:off x="5432422" y="1774314"/>
              <a:ext cx="1" cy="1469673"/>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573" name="Line 22"/>
            <p:cNvSpPr>
              <a:spLocks noChangeShapeType="1"/>
            </p:cNvSpPr>
            <p:nvPr/>
          </p:nvSpPr>
          <p:spPr bwMode="auto">
            <a:xfrm flipH="1" flipV="1">
              <a:off x="6988970" y="2582835"/>
              <a:ext cx="11114" cy="64928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574" name="Text Box 23"/>
            <p:cNvSpPr txBox="1">
              <a:spLocks noChangeArrowheads="1"/>
            </p:cNvSpPr>
            <p:nvPr/>
          </p:nvSpPr>
          <p:spPr bwMode="auto">
            <a:xfrm>
              <a:off x="1793876" y="1242503"/>
              <a:ext cx="163432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charset="0"/>
                  <a:ea typeface="+mn-ea"/>
                  <a:cs typeface="Arial" charset="0"/>
                </a:rPr>
                <a:t>Juan 20</a:t>
              </a:r>
            </a:p>
          </p:txBody>
        </p:sp>
        <p:sp>
          <p:nvSpPr>
            <p:cNvPr id="23575" name="Text Box 25"/>
            <p:cNvSpPr txBox="1">
              <a:spLocks noChangeArrowheads="1"/>
            </p:cNvSpPr>
            <p:nvPr/>
          </p:nvSpPr>
          <p:spPr bwMode="auto">
            <a:xfrm>
              <a:off x="3065525" y="2006707"/>
              <a:ext cx="1957389"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charset="0"/>
                  <a:ea typeface="+mn-ea"/>
                  <a:cs typeface="Arial" charset="0"/>
                </a:rPr>
                <a:t>Marcos 16</a:t>
              </a:r>
            </a:p>
          </p:txBody>
        </p:sp>
        <p:sp>
          <p:nvSpPr>
            <p:cNvPr id="23576" name="Rectangle 26"/>
            <p:cNvSpPr>
              <a:spLocks noChangeArrowheads="1"/>
            </p:cNvSpPr>
            <p:nvPr/>
          </p:nvSpPr>
          <p:spPr bwMode="auto">
            <a:xfrm>
              <a:off x="6084793" y="2078762"/>
              <a:ext cx="17103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charset="0"/>
                  <a:ea typeface="+mn-ea"/>
                  <a:cs typeface="Arial" charset="0"/>
                </a:rPr>
                <a:t>Lucas 24</a:t>
              </a:r>
            </a:p>
          </p:txBody>
        </p:sp>
        <p:sp>
          <p:nvSpPr>
            <p:cNvPr id="23577" name="Rectangle 27"/>
            <p:cNvSpPr>
              <a:spLocks noChangeArrowheads="1"/>
            </p:cNvSpPr>
            <p:nvPr/>
          </p:nvSpPr>
          <p:spPr bwMode="auto">
            <a:xfrm>
              <a:off x="4613407" y="1269139"/>
              <a:ext cx="171036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charset="0"/>
                  <a:ea typeface="+mn-ea"/>
                  <a:cs typeface="Arial" charset="0"/>
                </a:rPr>
                <a:t>Mateo 28</a:t>
              </a:r>
            </a:p>
          </p:txBody>
        </p:sp>
        <p:sp>
          <p:nvSpPr>
            <p:cNvPr id="23578" name="Text Box 28"/>
            <p:cNvSpPr txBox="1">
              <a:spLocks noChangeArrowheads="1"/>
            </p:cNvSpPr>
            <p:nvPr/>
          </p:nvSpPr>
          <p:spPr bwMode="auto">
            <a:xfrm>
              <a:off x="92077" y="5539514"/>
              <a:ext cx="2371724"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err="1">
                  <a:ln>
                    <a:noFill/>
                  </a:ln>
                  <a:solidFill>
                    <a:srgbClr val="FFFFFF"/>
                  </a:solidFill>
                  <a:effectLst/>
                  <a:uLnTx/>
                  <a:uFillTx/>
                  <a:latin typeface="Arial" charset="0"/>
                  <a:ea typeface="+mn-ea"/>
                  <a:cs typeface="Arial" charset="0"/>
                </a:rPr>
                <a:t>Crucifixión</a:t>
              </a:r>
              <a:endParaRPr kumimoji="0" lang="en-US" altLang="en-US" sz="3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3579" name="Text Box 29"/>
            <p:cNvSpPr txBox="1">
              <a:spLocks noChangeArrowheads="1"/>
            </p:cNvSpPr>
            <p:nvPr/>
          </p:nvSpPr>
          <p:spPr bwMode="auto">
            <a:xfrm>
              <a:off x="6823076" y="4350476"/>
              <a:ext cx="2320924"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solidFill>
                    <a:srgbClr val="FFFFFF"/>
                  </a:solidFill>
                  <a:effectLst/>
                  <a:uLnTx/>
                  <a:uFillTx/>
                  <a:latin typeface="Arial" charset="0"/>
                  <a:ea typeface="+mn-ea"/>
                  <a:cs typeface="Arial" charset="0"/>
                </a:rPr>
                <a:t>Ascensión</a:t>
              </a:r>
              <a:endParaRPr kumimoji="0" lang="en-US" altLang="en-US" sz="32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23580" name="Rectangle 30"/>
            <p:cNvSpPr>
              <a:spLocks noChangeArrowheads="1"/>
            </p:cNvSpPr>
            <p:nvPr/>
          </p:nvSpPr>
          <p:spPr bwMode="auto">
            <a:xfrm>
              <a:off x="1100140" y="4791882"/>
              <a:ext cx="2727321"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solidFill>
                    <a:srgbClr val="FFFFFF"/>
                  </a:solidFill>
                  <a:effectLst/>
                  <a:uLnTx/>
                  <a:uFillTx/>
                  <a:latin typeface="Arial" charset="0"/>
                  <a:ea typeface="+mn-ea"/>
                  <a:cs typeface="Arial" charset="0"/>
                </a:rPr>
                <a:t>Resurección</a:t>
              </a:r>
              <a:endParaRPr kumimoji="0" lang="en-US" altLang="en-US" sz="32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23581" name="Line 31"/>
            <p:cNvSpPr>
              <a:spLocks noChangeShapeType="1"/>
            </p:cNvSpPr>
            <p:nvPr/>
          </p:nvSpPr>
          <p:spPr bwMode="auto">
            <a:xfrm flipH="1" flipV="1">
              <a:off x="4006848" y="2521676"/>
              <a:ext cx="11113" cy="73501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584" name="Cloud Callout 32"/>
            <p:cNvSpPr>
              <a:spLocks noChangeArrowheads="1"/>
            </p:cNvSpPr>
            <p:nvPr/>
          </p:nvSpPr>
          <p:spPr bwMode="auto">
            <a:xfrm>
              <a:off x="7902575" y="2050189"/>
              <a:ext cx="1019175" cy="771525"/>
            </a:xfrm>
            <a:prstGeom prst="cloudCallout">
              <a:avLst>
                <a:gd name="adj1" fmla="val -15704"/>
                <a:gd name="adj2" fmla="val 43856"/>
              </a:avLst>
            </a:prstGeom>
            <a:solidFill>
              <a:schemeClr val="bg1"/>
            </a:solidFill>
            <a:ln w="9525" algn="ctr">
              <a:solidFill>
                <a:schemeClr val="tx1"/>
              </a:solidFill>
              <a:round/>
              <a:headEnd/>
              <a:tailEnd/>
            </a:ln>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31" name="TextBox 30">
            <a:extLst>
              <a:ext uri="{FF2B5EF4-FFF2-40B4-BE49-F238E27FC236}">
                <a16:creationId xmlns:a16="http://schemas.microsoft.com/office/drawing/2014/main" id="{42373EF5-F48C-4FF4-97C5-A7FE2E99F835}"/>
              </a:ext>
            </a:extLst>
          </p:cNvPr>
          <p:cNvSpPr txBox="1"/>
          <p:nvPr/>
        </p:nvSpPr>
        <p:spPr>
          <a:xfrm>
            <a:off x="4095877" y="5269425"/>
            <a:ext cx="4956681" cy="954107"/>
          </a:xfrm>
          <a:prstGeom prst="rect">
            <a:avLst/>
          </a:prstGeom>
          <a:noFill/>
        </p:spPr>
        <p:txBody>
          <a:bodyPr wrap="square">
            <a:spAutoFit/>
          </a:bodyPr>
          <a:lstStyle/>
          <a:p>
            <a:pPr marL="228600" indent="-228600">
              <a:buFont typeface="Arial" panose="020B0604020202020204" pitchFamily="34" charset="0"/>
              <a:buChar char="•"/>
            </a:pPr>
            <a:r>
              <a:rPr lang="es-ES" sz="2800" dirty="0">
                <a:solidFill>
                  <a:srgbClr val="FFFF00"/>
                </a:solidFill>
              </a:rPr>
              <a:t>Dado 5 veces</a:t>
            </a:r>
          </a:p>
          <a:p>
            <a:pPr marL="228600" indent="-228600">
              <a:buFont typeface="Arial" panose="020B0604020202020204" pitchFamily="34" charset="0"/>
              <a:buChar char="•"/>
            </a:pPr>
            <a:r>
              <a:rPr lang="es-ES" sz="2800" dirty="0">
                <a:solidFill>
                  <a:srgbClr val="FFFF00"/>
                </a:solidFill>
              </a:rPr>
              <a:t>Después de su resurrección</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000"/>
                            </p:stCondLst>
                            <p:childTnLst>
                              <p:par>
                                <p:cTn id="9" presetID="1" presetClass="entr" presetSubtype="0" fill="hold" grpId="0" nodeType="afterEffect">
                                  <p:stCondLst>
                                    <p:cond delay="250"/>
                                  </p:stCondLst>
                                  <p:childTnLst>
                                    <p:set>
                                      <p:cBhvr>
                                        <p:cTn id="10" dur="1" fill="hold">
                                          <p:stCondLst>
                                            <p:cond delay="49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50834"/>
            <a:ext cx="9144000" cy="763588"/>
          </a:xfrm>
        </p:spPr>
        <p:txBody>
          <a:bodyPr/>
          <a:lstStyle/>
          <a:p>
            <a:r>
              <a:rPr lang="es-ES" sz="3200" dirty="0"/>
              <a:t>El Problema con los Ministerios de la Iglesia </a:t>
            </a:r>
            <a:endParaRPr lang="en-US" sz="3200" dirty="0"/>
          </a:p>
        </p:txBody>
      </p:sp>
      <p:sp>
        <p:nvSpPr>
          <p:cNvPr id="3" name="Content Placeholder 2"/>
          <p:cNvSpPr>
            <a:spLocks noGrp="1"/>
          </p:cNvSpPr>
          <p:nvPr>
            <p:ph idx="1"/>
          </p:nvPr>
        </p:nvSpPr>
        <p:spPr>
          <a:xfrm>
            <a:off x="742278" y="1301759"/>
            <a:ext cx="8401722" cy="4541819"/>
          </a:xfrm>
        </p:spPr>
        <p:txBody>
          <a:bodyPr/>
          <a:lstStyle/>
          <a:p>
            <a:pPr marL="514350" lvl="0" indent="-514350">
              <a:spcBef>
                <a:spcPts val="0"/>
              </a:spcBef>
              <a:spcAft>
                <a:spcPts val="1200"/>
              </a:spcAft>
              <a:buFont typeface="+mj-lt"/>
              <a:buAutoNum type="arabicPeriod"/>
            </a:pPr>
            <a:r>
              <a:rPr lang="es-ES" dirty="0"/>
              <a:t>Las iglesias mueren a diario porque sus ministerios se enfocan hacia adentro</a:t>
            </a:r>
          </a:p>
          <a:p>
            <a:pPr marL="514350" lvl="0" indent="-514350">
              <a:spcBef>
                <a:spcPts val="0"/>
              </a:spcBef>
              <a:spcAft>
                <a:spcPts val="1200"/>
              </a:spcAft>
              <a:buFont typeface="+mj-lt"/>
              <a:buAutoNum type="arabicPeriod"/>
            </a:pPr>
            <a:r>
              <a:rPr lang="es-ES" dirty="0"/>
              <a:t>Otras iglesias añaden tantos ministerios </a:t>
            </a:r>
          </a:p>
          <a:p>
            <a:pPr marL="803275">
              <a:spcBef>
                <a:spcPts val="0"/>
              </a:spcBef>
              <a:spcAft>
                <a:spcPts val="1200"/>
              </a:spcAft>
            </a:pPr>
            <a:r>
              <a:rPr lang="es-ES" dirty="0"/>
              <a:t>que el evangelismo y el discipulado </a:t>
            </a:r>
          </a:p>
          <a:p>
            <a:pPr marL="803275">
              <a:spcBef>
                <a:spcPts val="0"/>
              </a:spcBef>
              <a:spcAft>
                <a:spcPts val="1200"/>
              </a:spcAft>
            </a:pPr>
            <a:r>
              <a:rPr lang="es-ES" dirty="0"/>
              <a:t>se conviertan en parte de una lista de ministerios</a:t>
            </a:r>
          </a:p>
          <a:p>
            <a:pPr marL="803275">
              <a:spcBef>
                <a:spcPts val="0"/>
              </a:spcBef>
              <a:spcAft>
                <a:spcPts val="1200"/>
              </a:spcAft>
            </a:pPr>
            <a:r>
              <a:rPr lang="es-ES" dirty="0"/>
              <a:t>en lugar del propósito de la iglesia</a:t>
            </a: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13</a:t>
            </a:r>
          </a:p>
        </p:txBody>
      </p:sp>
    </p:spTree>
    <p:extLst>
      <p:ext uri="{BB962C8B-B14F-4D97-AF65-F5344CB8AC3E}">
        <p14:creationId xmlns:p14="http://schemas.microsoft.com/office/powerpoint/2010/main" val="2353188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138" y="362607"/>
            <a:ext cx="8749862" cy="3790971"/>
          </a:xfrm>
        </p:spPr>
        <p:txBody>
          <a:bodyPr/>
          <a:lstStyle/>
          <a:p>
            <a:pPr marL="0" lvl="0" indent="0" algn="ctr">
              <a:buNone/>
            </a:pPr>
            <a:r>
              <a:rPr lang="en-US" b="1" dirty="0" err="1"/>
              <a:t>Resumen</a:t>
            </a:r>
            <a:endParaRPr lang="en-US" b="1" dirty="0"/>
          </a:p>
          <a:p>
            <a:pPr marL="457200" lvl="0" indent="-457200">
              <a:buFont typeface="+mj-lt"/>
              <a:buAutoNum type="arabicPeriod"/>
            </a:pPr>
            <a:r>
              <a:rPr lang="es-ES" sz="2800" dirty="0"/>
              <a:t>Los ministerios que no hacen discípulos quitan recursos que podrían usarse para hacer discípulos.</a:t>
            </a:r>
          </a:p>
          <a:p>
            <a:pPr marL="457200" lvl="0" indent="-457200">
              <a:buFont typeface="+mj-lt"/>
              <a:buAutoNum type="arabicPeriod"/>
            </a:pPr>
            <a:r>
              <a:rPr lang="es-ES" sz="2800" dirty="0"/>
              <a:t>Muchas iglesias tienen ministerios que se han convertido en tradiciones</a:t>
            </a:r>
          </a:p>
          <a:p>
            <a:pPr marL="457200" lvl="0" indent="-457200">
              <a:buFont typeface="+mj-lt"/>
              <a:buAutoNum type="arabicPeriod"/>
            </a:pPr>
            <a:r>
              <a:rPr lang="es-ES" sz="2800" dirty="0"/>
              <a:t> A Jesús, Samuel, Pablo y otros en la Biblia les molestó cuando la tradición reemplazó la obediencia a Dios</a:t>
            </a:r>
          </a:p>
          <a:p>
            <a:pPr marL="457200" lvl="0" indent="-457200">
              <a:buFont typeface="+mj-lt"/>
              <a:buAutoNum type="arabicPeriod"/>
            </a:pPr>
            <a:r>
              <a:rPr lang="es-ES" sz="2800" dirty="0"/>
              <a:t>Los ministerios que no tienen un papel en el hacer discípulos multiplicadores deben ser modificados o terminados</a:t>
            </a:r>
          </a:p>
          <a:p>
            <a:pPr marL="457200" lvl="0" indent="-457200">
              <a:buFont typeface="+mj-lt"/>
              <a:buAutoNum type="arabicPeriod"/>
            </a:pPr>
            <a:r>
              <a:rPr lang="es-ES" sz="2800" dirty="0"/>
              <a:t>Debe evaluar sus ministerios cada año</a:t>
            </a: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14</a:t>
            </a:r>
          </a:p>
        </p:txBody>
      </p:sp>
    </p:spTree>
    <p:extLst>
      <p:ext uri="{BB962C8B-B14F-4D97-AF65-F5344CB8AC3E}">
        <p14:creationId xmlns:p14="http://schemas.microsoft.com/office/powerpoint/2010/main" val="611641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941620-7CF4-493B-979E-BA4EA165B0DC}"/>
              </a:ext>
            </a:extLst>
          </p:cNvPr>
          <p:cNvSpPr/>
          <p:nvPr/>
        </p:nvSpPr>
        <p:spPr>
          <a:xfrm>
            <a:off x="811763" y="1882410"/>
            <a:ext cx="8332237" cy="172354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charset="0"/>
                <a:ea typeface="+mn-ea"/>
                <a:cs typeface="Arial" charset="0"/>
              </a:rPr>
              <a:t>En sus grupos</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s-ES" sz="3200" i="0" u="none" strike="noStrike" kern="1200" cap="none" spc="0" normalizeH="0" baseline="0" noProof="0" dirty="0">
                <a:ln>
                  <a:noFill/>
                </a:ln>
                <a:solidFill>
                  <a:srgbClr val="FFFFFF"/>
                </a:solidFill>
                <a:effectLst/>
                <a:uLnTx/>
                <a:uFillTx/>
                <a:latin typeface="Arial" charset="0"/>
                <a:ea typeface="+mn-ea"/>
                <a:cs typeface="Arial" charset="0"/>
              </a:rPr>
              <a:t>Analice por qué es importante evaluar la eficacia de sus ministerios</a:t>
            </a:r>
            <a:endParaRPr kumimoji="0" lang="en-US" sz="320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268393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xfrm>
            <a:off x="7010400" y="6397950"/>
            <a:ext cx="2133600" cy="460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14</a:t>
            </a:r>
          </a:p>
        </p:txBody>
      </p:sp>
      <p:sp>
        <p:nvSpPr>
          <p:cNvPr id="5" name="TextBox 4">
            <a:extLst>
              <a:ext uri="{FF2B5EF4-FFF2-40B4-BE49-F238E27FC236}">
                <a16:creationId xmlns:a16="http://schemas.microsoft.com/office/drawing/2014/main" id="{34A5BB19-D7BD-4F8E-A929-59E3E8158FB1}"/>
              </a:ext>
            </a:extLst>
          </p:cNvPr>
          <p:cNvSpPr txBox="1"/>
          <p:nvPr/>
        </p:nvSpPr>
        <p:spPr>
          <a:xfrm rot="19358452">
            <a:off x="2834444" y="2452561"/>
            <a:ext cx="5294392" cy="144655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a:noFill/>
                </a:ln>
                <a:solidFill>
                  <a:srgbClr val="C00000">
                    <a:alpha val="15000"/>
                  </a:srgbClr>
                </a:solidFill>
                <a:effectLst/>
                <a:uLnTx/>
                <a:uFillTx/>
                <a:latin typeface="Arial" charset="0"/>
                <a:ea typeface="+mn-ea"/>
                <a:cs typeface="Arial" charset="0"/>
              </a:rPr>
              <a:t>Example</a:t>
            </a:r>
          </a:p>
        </p:txBody>
      </p:sp>
      <p:graphicFrame>
        <p:nvGraphicFramePr>
          <p:cNvPr id="6" name="Table 5">
            <a:extLst>
              <a:ext uri="{FF2B5EF4-FFF2-40B4-BE49-F238E27FC236}">
                <a16:creationId xmlns:a16="http://schemas.microsoft.com/office/drawing/2014/main" id="{FDBA5A6E-D6B1-4962-B0E8-E6D4A6EFE384}"/>
              </a:ext>
            </a:extLst>
          </p:cNvPr>
          <p:cNvGraphicFramePr>
            <a:graphicFrameLocks noGrp="1"/>
          </p:cNvGraphicFramePr>
          <p:nvPr>
            <p:extLst>
              <p:ext uri="{D42A27DB-BD31-4B8C-83A1-F6EECF244321}">
                <p14:modId xmlns:p14="http://schemas.microsoft.com/office/powerpoint/2010/main" val="1512899119"/>
              </p:ext>
            </p:extLst>
          </p:nvPr>
        </p:nvGraphicFramePr>
        <p:xfrm>
          <a:off x="0" y="2606304"/>
          <a:ext cx="9144000" cy="3791647"/>
        </p:xfrm>
        <a:graphic>
          <a:graphicData uri="http://schemas.openxmlformats.org/drawingml/2006/table">
            <a:tbl>
              <a:tblPr firstRow="1" firstCol="1" bandRow="1"/>
              <a:tblGrid>
                <a:gridCol w="3906982">
                  <a:extLst>
                    <a:ext uri="{9D8B030D-6E8A-4147-A177-3AD203B41FA5}">
                      <a16:colId xmlns:a16="http://schemas.microsoft.com/office/drawing/2014/main" val="1136727600"/>
                    </a:ext>
                  </a:extLst>
                </a:gridCol>
                <a:gridCol w="459745">
                  <a:extLst>
                    <a:ext uri="{9D8B030D-6E8A-4147-A177-3AD203B41FA5}">
                      <a16:colId xmlns:a16="http://schemas.microsoft.com/office/drawing/2014/main" val="2742557258"/>
                    </a:ext>
                  </a:extLst>
                </a:gridCol>
                <a:gridCol w="1595534">
                  <a:extLst>
                    <a:ext uri="{9D8B030D-6E8A-4147-A177-3AD203B41FA5}">
                      <a16:colId xmlns:a16="http://schemas.microsoft.com/office/drawing/2014/main" val="3434438133"/>
                    </a:ext>
                  </a:extLst>
                </a:gridCol>
                <a:gridCol w="1306286">
                  <a:extLst>
                    <a:ext uri="{9D8B030D-6E8A-4147-A177-3AD203B41FA5}">
                      <a16:colId xmlns:a16="http://schemas.microsoft.com/office/drawing/2014/main" val="41263134"/>
                    </a:ext>
                  </a:extLst>
                </a:gridCol>
                <a:gridCol w="951722">
                  <a:extLst>
                    <a:ext uri="{9D8B030D-6E8A-4147-A177-3AD203B41FA5}">
                      <a16:colId xmlns:a16="http://schemas.microsoft.com/office/drawing/2014/main" val="2206647885"/>
                    </a:ext>
                  </a:extLst>
                </a:gridCol>
                <a:gridCol w="923731">
                  <a:extLst>
                    <a:ext uri="{9D8B030D-6E8A-4147-A177-3AD203B41FA5}">
                      <a16:colId xmlns:a16="http://schemas.microsoft.com/office/drawing/2014/main" val="1746386587"/>
                    </a:ext>
                  </a:extLst>
                </a:gridCol>
              </a:tblGrid>
              <a:tr h="573385">
                <a:tc gridSpan="6">
                  <a:txBody>
                    <a:bodyPr/>
                    <a:lstStyle/>
                    <a:p>
                      <a:pPr marL="0" marR="0" algn="ctr">
                        <a:lnSpc>
                          <a:spcPct val="115000"/>
                        </a:lnSpc>
                        <a:spcBef>
                          <a:spcPts val="0"/>
                        </a:spcBef>
                        <a:spcAft>
                          <a:spcPts val="0"/>
                        </a:spcAft>
                      </a:pP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Evaluar</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los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Ministerios</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Existentes</a:t>
                      </a:r>
                      <a:endPar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4026575"/>
                  </a:ext>
                </a:extLst>
              </a:tr>
              <a:tr h="587679">
                <a:tc rowSpan="2">
                  <a:txBody>
                    <a:bodyPr/>
                    <a:lstStyle/>
                    <a:p>
                      <a:pPr marL="0" marR="0" algn="ctr">
                        <a:lnSpc>
                          <a:spcPct val="115000"/>
                        </a:lnSpc>
                        <a:spcBef>
                          <a:spcPts val="0"/>
                        </a:spcBef>
                        <a:spcAft>
                          <a:spcPts val="0"/>
                        </a:spcAft>
                      </a:pP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Ministerios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Revisión</a:t>
                      </a: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9050" cap="flat" cmpd="sng" algn="ctr">
                      <a:solidFill>
                        <a:srgbClr val="000000"/>
                      </a:solidFill>
                      <a:prstDash val="solid"/>
                      <a:round/>
                      <a:headEnd type="none" w="med" len="med"/>
                      <a:tailEnd type="none" w="med" len="med"/>
                    </a:lnB>
                    <a:solidFill>
                      <a:schemeClr val="bg1"/>
                    </a:solidFill>
                  </a:tcPr>
                </a:tc>
                <a:tc gridSpan="4">
                  <a:txBody>
                    <a:bodyPr/>
                    <a:lstStyle/>
                    <a:p>
                      <a:pPr marL="0" marR="0" algn="ctr">
                        <a:lnSpc>
                          <a:spcPct val="115000"/>
                        </a:lnSpc>
                        <a:spcBef>
                          <a:spcPts val="0"/>
                        </a:spcBef>
                        <a:spcAft>
                          <a:spcPts val="0"/>
                        </a:spcAft>
                      </a:pP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Objectivo</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Ministerial</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068790"/>
                  </a:ext>
                </a:extLst>
              </a:tr>
              <a:tr h="489831">
                <a:tc vMerge="1">
                  <a:txBody>
                    <a:bodyPr/>
                    <a:lstStyle/>
                    <a:p>
                      <a:endParaRPr lang="en-US"/>
                    </a:p>
                  </a:txBody>
                  <a:tcPr>
                    <a:lnT w="19050" cap="flat" cmpd="sng" algn="ctr">
                      <a:solidFill>
                        <a:srgbClr val="000000"/>
                      </a:solidFill>
                      <a:prstDash val="solid"/>
                      <a:round/>
                      <a:headEnd type="none" w="med" len="med"/>
                      <a:tailEnd type="none" w="med" len="med"/>
                    </a:lnT>
                  </a:tcPr>
                </a:tc>
                <a:tc vMerge="1">
                  <a:txBody>
                    <a:bodyPr/>
                    <a:lstStyle/>
                    <a:p>
                      <a:pPr marL="0" marR="0" algn="ctr">
                        <a:lnSpc>
                          <a:spcPct val="115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Creyente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Creyente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Obrero</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Lider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8414727"/>
                  </a:ext>
                </a:extLst>
              </a:tr>
              <a:tr h="489831">
                <a:tc>
                  <a:txBody>
                    <a:bodyPr/>
                    <a:lstStyle/>
                    <a:p>
                      <a:pPr marL="0" marR="0">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Fundamentos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Venir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1717961397"/>
                  </a:ext>
                </a:extLst>
              </a:tr>
              <a:tr h="489831">
                <a:tc>
                  <a:txBody>
                    <a:bodyPr/>
                    <a:lstStyle/>
                    <a:p>
                      <a:pPr marL="0" marR="0">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Fundamentos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Crecer-Servir-Ir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3228962023"/>
                  </a:ext>
                </a:extLst>
              </a:tr>
              <a:tr h="655060">
                <a:tc>
                  <a:txBody>
                    <a:bodyPr/>
                    <a:lstStyle/>
                    <a:p>
                      <a:pPr marL="0" marR="0">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Entrenamiento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Aprendices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Fundamentos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1484402100"/>
                  </a:ext>
                </a:extLst>
              </a:tr>
              <a:tr h="489831">
                <a:tc>
                  <a:txBody>
                    <a:bodyPr/>
                    <a:lstStyle/>
                    <a:p>
                      <a:pPr marL="0" marR="0">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Equipo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Lider</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Fundamentos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2343240576"/>
                  </a:ext>
                </a:extLst>
              </a:tr>
            </a:tbl>
          </a:graphicData>
        </a:graphic>
      </p:graphicFrame>
      <p:sp>
        <p:nvSpPr>
          <p:cNvPr id="10" name="Title 1">
            <a:extLst>
              <a:ext uri="{FF2B5EF4-FFF2-40B4-BE49-F238E27FC236}">
                <a16:creationId xmlns:a16="http://schemas.microsoft.com/office/drawing/2014/main" id="{371120F7-331D-440D-BE13-A731BB664FB3}"/>
              </a:ext>
            </a:extLst>
          </p:cNvPr>
          <p:cNvSpPr txBox="1">
            <a:spLocks/>
          </p:cNvSpPr>
          <p:nvPr/>
        </p:nvSpPr>
        <p:spPr>
          <a:xfrm>
            <a:off x="0" y="0"/>
            <a:ext cx="9144000" cy="683492"/>
          </a:xfrm>
          <a:prstGeom prst="rect">
            <a:avLst/>
          </a:prstGeom>
        </p:spPr>
        <p:txBody>
          <a:bodyPr/>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j-ea"/>
                <a:cs typeface="+mj-cs"/>
              </a:rPr>
              <a:t>Evaluar</a:t>
            </a:r>
            <a:r>
              <a:rPr kumimoji="0" lang="en-US" sz="3200" b="1" i="0" u="none" strike="noStrike" kern="0" cap="none" spc="0" normalizeH="0" baseline="0" noProof="0" dirty="0">
                <a:ln>
                  <a:noFill/>
                </a:ln>
                <a:solidFill>
                  <a:srgbClr val="FFFFFF"/>
                </a:solidFill>
                <a:effectLst/>
                <a:uLnTx/>
                <a:uFillTx/>
                <a:latin typeface="Arial"/>
                <a:ea typeface="+mj-ea"/>
                <a:cs typeface="+mj-cs"/>
              </a:rPr>
              <a:t> los </a:t>
            </a:r>
            <a:r>
              <a:rPr kumimoji="0" lang="en-US" sz="3200" b="1" i="0" u="none" strike="noStrike" kern="0" cap="none" spc="0" normalizeH="0" baseline="0" noProof="0" dirty="0" err="1">
                <a:ln>
                  <a:noFill/>
                </a:ln>
                <a:solidFill>
                  <a:srgbClr val="FFFFFF"/>
                </a:solidFill>
                <a:effectLst/>
                <a:uLnTx/>
                <a:uFillTx/>
                <a:latin typeface="Arial"/>
                <a:ea typeface="+mj-ea"/>
                <a:cs typeface="+mj-cs"/>
              </a:rPr>
              <a:t>Ministerios</a:t>
            </a:r>
            <a:r>
              <a:rPr kumimoji="0" lang="en-US" sz="3200" b="1" i="0" u="none" strike="noStrike" kern="0" cap="none" spc="0" normalizeH="0" baseline="0" noProof="0" dirty="0">
                <a:ln>
                  <a:noFill/>
                </a:ln>
                <a:solidFill>
                  <a:srgbClr val="FFFFFF"/>
                </a:solidFill>
                <a:effectLst/>
                <a:uLnTx/>
                <a:uFillTx/>
                <a:latin typeface="Arial"/>
                <a:ea typeface="+mj-ea"/>
                <a:cs typeface="+mj-cs"/>
              </a:rPr>
              <a:t> </a:t>
            </a:r>
            <a:r>
              <a:rPr kumimoji="0" lang="en-US" sz="3200" b="1" i="0" u="none" strike="noStrike" kern="0" cap="none" spc="0" normalizeH="0" baseline="0" noProof="0" dirty="0" err="1">
                <a:ln>
                  <a:noFill/>
                </a:ln>
                <a:solidFill>
                  <a:srgbClr val="FFFFFF"/>
                </a:solidFill>
                <a:effectLst/>
                <a:uLnTx/>
                <a:uFillTx/>
                <a:latin typeface="Arial"/>
                <a:ea typeface="+mj-ea"/>
                <a:cs typeface="+mj-cs"/>
              </a:rPr>
              <a:t>Existentes</a:t>
            </a:r>
            <a:endParaRPr kumimoji="0" lang="en-US" sz="3200" b="1" i="0" u="none" strike="noStrike" kern="0" cap="none" spc="0" normalizeH="0" baseline="0" noProof="0" dirty="0">
              <a:ln>
                <a:noFill/>
              </a:ln>
              <a:solidFill>
                <a:srgbClr val="FFFFFF"/>
              </a:solidFill>
              <a:effectLst/>
              <a:uLnTx/>
              <a:uFillTx/>
              <a:latin typeface="Arial"/>
              <a:ea typeface="+mj-ea"/>
              <a:cs typeface="+mj-cs"/>
            </a:endParaRPr>
          </a:p>
        </p:txBody>
      </p:sp>
      <p:sp>
        <p:nvSpPr>
          <p:cNvPr id="11" name="Content Placeholder 2">
            <a:extLst>
              <a:ext uri="{FF2B5EF4-FFF2-40B4-BE49-F238E27FC236}">
                <a16:creationId xmlns:a16="http://schemas.microsoft.com/office/drawing/2014/main" id="{EE82A2DD-7EF2-493F-B12C-136C6306F685}"/>
              </a:ext>
            </a:extLst>
          </p:cNvPr>
          <p:cNvSpPr txBox="1">
            <a:spLocks/>
          </p:cNvSpPr>
          <p:nvPr/>
        </p:nvSpPr>
        <p:spPr>
          <a:xfrm>
            <a:off x="235527" y="759573"/>
            <a:ext cx="8908473" cy="1611704"/>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3200">
                <a:solidFill>
                  <a:schemeClr val="bg1"/>
                </a:solidFill>
                <a:latin typeface="+mn-lt"/>
              </a:defRPr>
            </a:lvl2pPr>
            <a:lvl3pPr marL="1143000" indent="-228600" algn="l" rtl="0" eaLnBrk="0" fontAlgn="base" hangingPunct="0">
              <a:spcBef>
                <a:spcPct val="20000"/>
              </a:spcBef>
              <a:spcAft>
                <a:spcPct val="0"/>
              </a:spcAft>
              <a:buChar char="•"/>
              <a:defRPr sz="3200">
                <a:solidFill>
                  <a:schemeClr val="bg1"/>
                </a:solidFill>
                <a:latin typeface="+mn-lt"/>
              </a:defRPr>
            </a:lvl3pPr>
            <a:lvl4pPr marL="1600200" indent="-228600" algn="l" rtl="0" eaLnBrk="0" fontAlgn="base" hangingPunct="0">
              <a:spcBef>
                <a:spcPct val="20000"/>
              </a:spcBef>
              <a:spcAft>
                <a:spcPct val="0"/>
              </a:spcAft>
              <a:buChar char="–"/>
              <a:defRPr sz="3200">
                <a:solidFill>
                  <a:schemeClr val="bg1"/>
                </a:solidFill>
                <a:latin typeface="+mn-lt"/>
              </a:defRPr>
            </a:lvl4pPr>
            <a:lvl5pPr marL="2057400" indent="-228600" algn="l" rtl="0" eaLnBrk="0" fontAlgn="base" hangingPunct="0">
              <a:spcBef>
                <a:spcPct val="20000"/>
              </a:spcBef>
              <a:spcAft>
                <a:spcPct val="0"/>
              </a:spcAft>
              <a:buChar char="»"/>
              <a:defRPr sz="3200">
                <a:solidFill>
                  <a:schemeClr val="bg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a:lstStyle>
          <a:p>
            <a:pPr>
              <a:spcBef>
                <a:spcPts val="0"/>
              </a:spcBef>
              <a:spcAft>
                <a:spcPts val="1200"/>
              </a:spcAft>
              <a:defRPr/>
            </a:pPr>
            <a:r>
              <a:rPr kumimoji="0" lang="es-ES" sz="2800" b="0" i="0" u="none" strike="noStrike" kern="0" cap="none" spc="0" normalizeH="0" baseline="0" noProof="0" dirty="0">
                <a:ln>
                  <a:noFill/>
                </a:ln>
                <a:solidFill>
                  <a:srgbClr val="FFFFFF"/>
                </a:solidFill>
                <a:effectLst/>
                <a:uLnTx/>
                <a:uFillTx/>
                <a:latin typeface="Arial"/>
                <a:ea typeface="+mn-ea"/>
                <a:cs typeface="+mn-cs"/>
              </a:rPr>
              <a:t>Hemos incluido los ministerios para el ministerio de discipulado de Fundamentos como ejemplos</a:t>
            </a:r>
          </a:p>
          <a:p>
            <a:pPr>
              <a:spcBef>
                <a:spcPts val="0"/>
              </a:spcBef>
              <a:spcAft>
                <a:spcPts val="1200"/>
              </a:spcAft>
              <a:defRPr/>
            </a:pPr>
            <a:r>
              <a:rPr kumimoji="0" lang="en-US" sz="2800" b="0" i="0" u="none" strike="noStrike" kern="0" cap="none" spc="0" normalizeH="0" baseline="0" noProof="0" dirty="0" err="1">
                <a:ln>
                  <a:noFill/>
                </a:ln>
                <a:solidFill>
                  <a:srgbClr val="FFFFFF"/>
                </a:solidFill>
                <a:effectLst/>
                <a:uLnTx/>
                <a:uFillTx/>
                <a:latin typeface="Arial"/>
                <a:ea typeface="+mn-ea"/>
                <a:cs typeface="+mn-cs"/>
              </a:rPr>
              <a:t>Estos</a:t>
            </a:r>
            <a:r>
              <a:rPr kumimoji="0" lang="en-US" sz="2800" b="0" i="0" u="none" strike="noStrike" kern="0" cap="none" spc="0" normalizeH="0" baseline="0" noProof="0" dirty="0">
                <a:ln>
                  <a:noFill/>
                </a:ln>
                <a:solidFill>
                  <a:srgbClr val="FFFFFF"/>
                </a:solidFill>
                <a:effectLst/>
                <a:uLnTx/>
                <a:uFillTx/>
                <a:latin typeface="Arial"/>
                <a:ea typeface="+mn-ea"/>
                <a:cs typeface="+mn-cs"/>
              </a:rPr>
              <a:t> </a:t>
            </a:r>
            <a:r>
              <a:rPr kumimoji="0" lang="en-US" sz="2800" b="0" i="0" u="none" strike="noStrike" kern="0" cap="none" spc="0" normalizeH="0" baseline="0" noProof="0" dirty="0" err="1">
                <a:ln>
                  <a:noFill/>
                </a:ln>
                <a:solidFill>
                  <a:srgbClr val="FFFFFF"/>
                </a:solidFill>
                <a:effectLst/>
                <a:uLnTx/>
                <a:uFillTx/>
                <a:latin typeface="Arial"/>
                <a:ea typeface="+mn-ea"/>
                <a:cs typeface="+mn-cs"/>
              </a:rPr>
              <a:t>ministerios</a:t>
            </a:r>
            <a:r>
              <a:rPr kumimoji="0" lang="en-US" sz="2800" b="0" i="0" u="none" strike="noStrike" kern="0" cap="none" spc="0" normalizeH="0" baseline="0" noProof="0" dirty="0">
                <a:ln>
                  <a:noFill/>
                </a:ln>
                <a:solidFill>
                  <a:srgbClr val="FFFFFF"/>
                </a:solidFill>
                <a:effectLst/>
                <a:uLnTx/>
                <a:uFillTx/>
                <a:latin typeface="Arial"/>
                <a:ea typeface="+mn-ea"/>
                <a:cs typeface="+mn-cs"/>
              </a:rPr>
              <a:t> </a:t>
            </a:r>
            <a:r>
              <a:rPr kumimoji="0" lang="en-US" sz="2800" b="0" i="0" u="none" strike="noStrike" kern="0" cap="none" spc="0" normalizeH="0" baseline="0" noProof="0" dirty="0" err="1">
                <a:ln>
                  <a:noFill/>
                </a:ln>
                <a:solidFill>
                  <a:srgbClr val="FFFFFF"/>
                </a:solidFill>
                <a:effectLst/>
                <a:uLnTx/>
                <a:uFillTx/>
                <a:latin typeface="Arial"/>
                <a:ea typeface="+mn-ea"/>
                <a:cs typeface="+mn-cs"/>
              </a:rPr>
              <a:t>incluyen</a:t>
            </a:r>
            <a:r>
              <a:rPr kumimoji="0" lang="en-US" sz="2800" b="0" i="0" u="none" strike="noStrike" kern="0" cap="none" spc="0" normalizeH="0" baseline="0" noProof="0" dirty="0">
                <a:ln>
                  <a:noFill/>
                </a:ln>
                <a:solidFill>
                  <a:srgbClr val="FFFFFF"/>
                </a:solidFill>
                <a:effectLst/>
                <a:uLnTx/>
                <a:uFillTx/>
                <a:latin typeface="Arial"/>
                <a:ea typeface="+mn-ea"/>
                <a:cs typeface="+mn-cs"/>
              </a:rPr>
              <a:t> </a:t>
            </a:r>
            <a:r>
              <a:rPr kumimoji="0" lang="en-US" sz="2800" b="0" i="0" u="none" strike="noStrike" kern="0" cap="none" spc="0" normalizeH="0" baseline="0" noProof="0" dirty="0" err="1">
                <a:ln>
                  <a:noFill/>
                </a:ln>
                <a:solidFill>
                  <a:srgbClr val="FFFFFF"/>
                </a:solidFill>
                <a:effectLst/>
                <a:uLnTx/>
                <a:uFillTx/>
                <a:latin typeface="Arial"/>
                <a:ea typeface="+mn-ea"/>
                <a:cs typeface="+mn-cs"/>
              </a:rPr>
              <a:t>cada</a:t>
            </a:r>
            <a:r>
              <a:rPr kumimoji="0" lang="en-US" sz="2800" b="0" i="0" u="none" strike="noStrike" kern="0" cap="none" spc="0" normalizeH="0" baseline="0" noProof="0" dirty="0">
                <a:ln>
                  <a:noFill/>
                </a:ln>
                <a:solidFill>
                  <a:srgbClr val="FFFFFF"/>
                </a:solidFill>
                <a:effectLst/>
                <a:uLnTx/>
                <a:uFillTx/>
                <a:latin typeface="Arial"/>
                <a:ea typeface="+mn-ea"/>
                <a:cs typeface="+mn-cs"/>
              </a:rPr>
              <a:t> </a:t>
            </a:r>
            <a:r>
              <a:rPr kumimoji="0" lang="en-US" sz="2800" b="0" i="0" u="none" strike="noStrike" kern="0" cap="none" spc="0" normalizeH="0" baseline="0" noProof="0" dirty="0" err="1">
                <a:ln>
                  <a:noFill/>
                </a:ln>
                <a:solidFill>
                  <a:srgbClr val="FFFFFF"/>
                </a:solidFill>
                <a:effectLst/>
                <a:uLnTx/>
                <a:uFillTx/>
                <a:latin typeface="Arial"/>
                <a:ea typeface="+mn-ea"/>
                <a:cs typeface="+mn-cs"/>
              </a:rPr>
              <a:t>Objetivo</a:t>
            </a:r>
            <a:r>
              <a:rPr kumimoji="0" lang="en-US" sz="2800" b="0" i="0" u="none" strike="noStrike" kern="0" cap="none" spc="0" normalizeH="0" baseline="0" noProof="0" dirty="0">
                <a:ln>
                  <a:noFill/>
                </a:ln>
                <a:solidFill>
                  <a:srgbClr val="FFFFFF"/>
                </a:solidFill>
                <a:effectLst/>
                <a:uLnTx/>
                <a:uFillTx/>
                <a:latin typeface="Arial"/>
                <a:ea typeface="+mn-ea"/>
                <a:cs typeface="+mn-cs"/>
              </a:rPr>
              <a:t> Ministerial</a:t>
            </a:r>
          </a:p>
        </p:txBody>
      </p:sp>
    </p:spTree>
    <p:extLst>
      <p:ext uri="{BB962C8B-B14F-4D97-AF65-F5344CB8AC3E}">
        <p14:creationId xmlns:p14="http://schemas.microsoft.com/office/powerpoint/2010/main" val="426670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14</a:t>
            </a:r>
          </a:p>
        </p:txBody>
      </p:sp>
      <p:sp>
        <p:nvSpPr>
          <p:cNvPr id="2" name="Rectangle 1">
            <a:extLst>
              <a:ext uri="{FF2B5EF4-FFF2-40B4-BE49-F238E27FC236}">
                <a16:creationId xmlns:a16="http://schemas.microsoft.com/office/drawing/2014/main" id="{475B7AB3-A3A5-4E83-9BFD-F8F7DDE663C1}"/>
              </a:ext>
            </a:extLst>
          </p:cNvPr>
          <p:cNvSpPr/>
          <p:nvPr/>
        </p:nvSpPr>
        <p:spPr>
          <a:xfrm>
            <a:off x="-2" y="5935891"/>
            <a:ext cx="9144000" cy="49244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600" b="1" i="0" u="none" strike="noStrike" kern="1200" cap="none" spc="0" normalizeH="0" baseline="0" noProof="0" dirty="0">
                <a:ln>
                  <a:noFill/>
                </a:ln>
                <a:solidFill>
                  <a:srgbClr val="FFFFFF"/>
                </a:solidFill>
                <a:effectLst/>
                <a:uLnTx/>
                <a:uFillTx/>
                <a:latin typeface="Arial" charset="0"/>
                <a:ea typeface="+mn-ea"/>
                <a:cs typeface="Arial" charset="0"/>
              </a:rPr>
              <a:t>Desequilibrio</a:t>
            </a:r>
            <a:r>
              <a:rPr kumimoji="0" lang="es-ES" sz="2600" i="0" u="none" strike="noStrike" kern="1200" cap="none" spc="0" normalizeH="0" baseline="0" noProof="0" dirty="0">
                <a:ln>
                  <a:noFill/>
                </a:ln>
                <a:solidFill>
                  <a:srgbClr val="FFFFFF"/>
                </a:solidFill>
                <a:effectLst/>
                <a:uLnTx/>
                <a:uFillTx/>
                <a:latin typeface="Arial" charset="0"/>
                <a:ea typeface="+mn-ea"/>
                <a:cs typeface="Arial" charset="0"/>
              </a:rPr>
              <a:t>: Demasiados ministerios para los creyentes</a:t>
            </a:r>
            <a:endParaRPr kumimoji="0" lang="en-US" sz="260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 name="TextBox 4">
            <a:extLst>
              <a:ext uri="{FF2B5EF4-FFF2-40B4-BE49-F238E27FC236}">
                <a16:creationId xmlns:a16="http://schemas.microsoft.com/office/drawing/2014/main" id="{34A5BB19-D7BD-4F8E-A929-59E3E8158FB1}"/>
              </a:ext>
            </a:extLst>
          </p:cNvPr>
          <p:cNvSpPr txBox="1"/>
          <p:nvPr/>
        </p:nvSpPr>
        <p:spPr>
          <a:xfrm rot="19358452">
            <a:off x="2834444" y="2452561"/>
            <a:ext cx="5294392" cy="144655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a:noFill/>
                </a:ln>
                <a:solidFill>
                  <a:srgbClr val="C00000">
                    <a:alpha val="15000"/>
                  </a:srgbClr>
                </a:solidFill>
                <a:effectLst/>
                <a:uLnTx/>
                <a:uFillTx/>
                <a:latin typeface="Arial" charset="0"/>
                <a:ea typeface="+mn-ea"/>
                <a:cs typeface="Arial" charset="0"/>
              </a:rPr>
              <a:t>Example</a:t>
            </a:r>
          </a:p>
        </p:txBody>
      </p:sp>
      <p:graphicFrame>
        <p:nvGraphicFramePr>
          <p:cNvPr id="6" name="Table 5">
            <a:extLst>
              <a:ext uri="{FF2B5EF4-FFF2-40B4-BE49-F238E27FC236}">
                <a16:creationId xmlns:a16="http://schemas.microsoft.com/office/drawing/2014/main" id="{FDBA5A6E-D6B1-4962-B0E8-E6D4A6EFE384}"/>
              </a:ext>
            </a:extLst>
          </p:cNvPr>
          <p:cNvGraphicFramePr>
            <a:graphicFrameLocks noGrp="1"/>
          </p:cNvGraphicFramePr>
          <p:nvPr>
            <p:extLst>
              <p:ext uri="{D42A27DB-BD31-4B8C-83A1-F6EECF244321}">
                <p14:modId xmlns:p14="http://schemas.microsoft.com/office/powerpoint/2010/main" val="1519062455"/>
              </p:ext>
            </p:extLst>
          </p:nvPr>
        </p:nvGraphicFramePr>
        <p:xfrm>
          <a:off x="0" y="-5489"/>
          <a:ext cx="9143998" cy="5853073"/>
        </p:xfrm>
        <a:graphic>
          <a:graphicData uri="http://schemas.openxmlformats.org/drawingml/2006/table">
            <a:tbl>
              <a:tblPr firstRow="1" firstCol="1" bandRow="1"/>
              <a:tblGrid>
                <a:gridCol w="3911495">
                  <a:extLst>
                    <a:ext uri="{9D8B030D-6E8A-4147-A177-3AD203B41FA5}">
                      <a16:colId xmlns:a16="http://schemas.microsoft.com/office/drawing/2014/main" val="1136727600"/>
                    </a:ext>
                  </a:extLst>
                </a:gridCol>
                <a:gridCol w="393887">
                  <a:extLst>
                    <a:ext uri="{9D8B030D-6E8A-4147-A177-3AD203B41FA5}">
                      <a16:colId xmlns:a16="http://schemas.microsoft.com/office/drawing/2014/main" val="2742557258"/>
                    </a:ext>
                  </a:extLst>
                </a:gridCol>
                <a:gridCol w="1264145">
                  <a:extLst>
                    <a:ext uri="{9D8B030D-6E8A-4147-A177-3AD203B41FA5}">
                      <a16:colId xmlns:a16="http://schemas.microsoft.com/office/drawing/2014/main" val="3434438133"/>
                    </a:ext>
                  </a:extLst>
                </a:gridCol>
                <a:gridCol w="1479666">
                  <a:extLst>
                    <a:ext uri="{9D8B030D-6E8A-4147-A177-3AD203B41FA5}">
                      <a16:colId xmlns:a16="http://schemas.microsoft.com/office/drawing/2014/main" val="41263134"/>
                    </a:ext>
                  </a:extLst>
                </a:gridCol>
                <a:gridCol w="1005280">
                  <a:extLst>
                    <a:ext uri="{9D8B030D-6E8A-4147-A177-3AD203B41FA5}">
                      <a16:colId xmlns:a16="http://schemas.microsoft.com/office/drawing/2014/main" val="2206647885"/>
                    </a:ext>
                  </a:extLst>
                </a:gridCol>
                <a:gridCol w="1089525">
                  <a:extLst>
                    <a:ext uri="{9D8B030D-6E8A-4147-A177-3AD203B41FA5}">
                      <a16:colId xmlns:a16="http://schemas.microsoft.com/office/drawing/2014/main" val="1746386587"/>
                    </a:ext>
                  </a:extLst>
                </a:gridCol>
              </a:tblGrid>
              <a:tr h="462584">
                <a:tc gridSpan="6">
                  <a:txBody>
                    <a:bodyPr/>
                    <a:lstStyle/>
                    <a:p>
                      <a:pPr marL="0" marR="0" algn="ctr">
                        <a:lnSpc>
                          <a:spcPct val="115000"/>
                        </a:lnSpc>
                        <a:spcBef>
                          <a:spcPts val="0"/>
                        </a:spcBef>
                        <a:spcAft>
                          <a:spcPts val="0"/>
                        </a:spcAft>
                      </a:pP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Evaluar</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los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Ministerios</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Existentes</a:t>
                      </a:r>
                      <a:endPar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4026575"/>
                  </a:ext>
                </a:extLst>
              </a:tr>
              <a:tr h="474115">
                <a:tc rowSpan="2">
                  <a:txBody>
                    <a:bodyPr/>
                    <a:lstStyle/>
                    <a:p>
                      <a:pPr marL="0" marR="0" algn="ctr">
                        <a:lnSpc>
                          <a:spcPct val="115000"/>
                        </a:lnSpc>
                        <a:spcBef>
                          <a:spcPts val="0"/>
                        </a:spcBef>
                        <a:spcAft>
                          <a:spcPts val="0"/>
                        </a:spcAft>
                      </a:pP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Ministerios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Revisión</a:t>
                      </a:r>
                    </a:p>
                  </a:txBody>
                  <a:tcPr marL="68580" marR="6858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9050" cap="flat" cmpd="sng" algn="ctr">
                      <a:solidFill>
                        <a:srgbClr val="000000"/>
                      </a:solidFill>
                      <a:prstDash val="solid"/>
                      <a:round/>
                      <a:headEnd type="none" w="med" len="med"/>
                      <a:tailEnd type="none" w="med" len="med"/>
                    </a:lnB>
                    <a:solidFill>
                      <a:schemeClr val="bg1"/>
                    </a:solidFill>
                  </a:tcPr>
                </a:tc>
                <a:tc gridSpan="4">
                  <a:txBody>
                    <a:bodyPr/>
                    <a:lstStyle/>
                    <a:p>
                      <a:pPr marL="0" marR="0" algn="ctr">
                        <a:lnSpc>
                          <a:spcPct val="115000"/>
                        </a:lnSpc>
                        <a:spcBef>
                          <a:spcPts val="0"/>
                        </a:spcBef>
                        <a:spcAft>
                          <a:spcPts val="0"/>
                        </a:spcAft>
                      </a:pP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Objectivo</a:t>
                      </a:r>
                      <a:r>
                        <a:rPr lang="en-US" sz="2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Ministerial </a:t>
                      </a:r>
                      <a:endPar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068790"/>
                  </a:ext>
                </a:extLst>
              </a:tr>
              <a:tr h="395175">
                <a:tc vMerge="1">
                  <a:txBody>
                    <a:bodyPr/>
                    <a:lstStyle/>
                    <a:p>
                      <a:endParaRPr lang="en-US" dirty="0"/>
                    </a:p>
                  </a:txBody>
                  <a:tcPr>
                    <a:lnT w="19050" cap="flat" cmpd="sng" algn="ctr">
                      <a:solidFill>
                        <a:srgbClr val="000000"/>
                      </a:solidFill>
                      <a:prstDash val="solid"/>
                      <a:round/>
                      <a:headEnd type="none" w="med" len="med"/>
                      <a:tailEnd type="none" w="med" len="med"/>
                    </a:lnT>
                  </a:tcPr>
                </a:tc>
                <a:tc vMerge="1">
                  <a:txBody>
                    <a:bodyPr/>
                    <a:lstStyle/>
                    <a:p>
                      <a:pPr marL="0" marR="0" algn="ctr">
                        <a:lnSpc>
                          <a:spcPct val="115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Creyente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Creyente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Obrero</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Lider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8414727"/>
                  </a:ext>
                </a:extLst>
              </a:tr>
              <a:tr h="395175">
                <a:tc>
                  <a:txBody>
                    <a:bodyPr/>
                    <a:lstStyle/>
                    <a:p>
                      <a:pPr marL="0" marR="0">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Fundamentos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Venir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1717961397"/>
                  </a:ext>
                </a:extLst>
              </a:tr>
              <a:tr h="395175">
                <a:tc>
                  <a:txBody>
                    <a:bodyPr/>
                    <a:lstStyle/>
                    <a:p>
                      <a:pPr marL="0" marR="0">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Fundamentos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Crecer-Servir-Ir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3228962023"/>
                  </a:ext>
                </a:extLst>
              </a:tr>
              <a:tr h="395175">
                <a:tc>
                  <a:txBody>
                    <a:bodyPr/>
                    <a:lstStyle/>
                    <a:p>
                      <a:pPr marL="0" marR="0">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Entrenamiento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Aprendices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Fundamentos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1484402100"/>
                  </a:ext>
                </a:extLst>
              </a:tr>
              <a:tr h="395175">
                <a:tc>
                  <a:txBody>
                    <a:bodyPr/>
                    <a:lstStyle/>
                    <a:p>
                      <a:pPr marL="0" marR="0">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Equipo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Lider</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Fundamentos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2343240576"/>
                  </a:ext>
                </a:extLst>
              </a:tr>
              <a:tr h="395175">
                <a:tc>
                  <a:txBody>
                    <a:bodyPr/>
                    <a:lstStyle/>
                    <a:p>
                      <a:pPr marL="225425" marR="0" indent="-225425">
                        <a:lnSpc>
                          <a:spcPct val="115000"/>
                        </a:lnSpc>
                        <a:spcBef>
                          <a:spcPts val="0"/>
                        </a:spcBef>
                        <a:spcAft>
                          <a:spcPts val="0"/>
                        </a:spcAft>
                      </a:pPr>
                      <a:r>
                        <a:rPr lang="es-CO" sz="1800" dirty="0">
                          <a:solidFill>
                            <a:schemeClr val="tx1"/>
                          </a:solidFill>
                          <a:effectLst/>
                        </a:rPr>
                        <a:t>Adultos de la Escuela Dominical</a:t>
                      </a:r>
                      <a:endParaRPr lang="en-US" sz="2400" dirty="0">
                        <a:solidFill>
                          <a:schemeClr val="tx1"/>
                        </a:solidFill>
                        <a:effectLst/>
                        <a:latin typeface="Arial"/>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9971986"/>
                  </a:ext>
                </a:extLst>
              </a:tr>
              <a:tr h="395175">
                <a:tc>
                  <a:txBody>
                    <a:bodyPr/>
                    <a:lstStyle/>
                    <a:p>
                      <a:pPr marL="0" marR="0">
                        <a:lnSpc>
                          <a:spcPct val="115000"/>
                        </a:lnSpc>
                        <a:spcBef>
                          <a:spcPts val="0"/>
                        </a:spcBef>
                        <a:spcAft>
                          <a:spcPts val="0"/>
                        </a:spcAft>
                      </a:pPr>
                      <a:r>
                        <a:rPr lang="es-CO" sz="1800" dirty="0">
                          <a:solidFill>
                            <a:schemeClr val="tx1"/>
                          </a:solidFill>
                          <a:effectLst/>
                        </a:rPr>
                        <a:t>Reunión de Oración Semanal</a:t>
                      </a:r>
                      <a:endParaRPr lang="en-US" sz="2400" dirty="0">
                        <a:solidFill>
                          <a:schemeClr val="tx1"/>
                        </a:solidFill>
                        <a:effectLst/>
                        <a:latin typeface="Arial"/>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86751309"/>
                  </a:ext>
                </a:extLst>
              </a:tr>
              <a:tr h="395175">
                <a:tc>
                  <a:txBody>
                    <a:bodyPr/>
                    <a:lstStyle/>
                    <a:p>
                      <a:pPr marL="0" marR="0">
                        <a:lnSpc>
                          <a:spcPct val="115000"/>
                        </a:lnSpc>
                        <a:spcBef>
                          <a:spcPts val="0"/>
                        </a:spcBef>
                        <a:spcAft>
                          <a:spcPts val="0"/>
                        </a:spcAft>
                      </a:pPr>
                      <a:r>
                        <a:rPr lang="es-CO" sz="1800" dirty="0">
                          <a:solidFill>
                            <a:schemeClr val="tx1"/>
                          </a:solidFill>
                          <a:effectLst/>
                        </a:rPr>
                        <a:t>Estudio Bíblico para Mujeres</a:t>
                      </a:r>
                      <a:endParaRPr lang="en-US" sz="2400" dirty="0">
                        <a:solidFill>
                          <a:schemeClr val="tx1"/>
                        </a:solidFill>
                        <a:effectLst/>
                        <a:latin typeface="Arial"/>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4454630"/>
                  </a:ext>
                </a:extLst>
              </a:tr>
              <a:tr h="395175">
                <a:tc>
                  <a:txBody>
                    <a:bodyPr/>
                    <a:lstStyle/>
                    <a:p>
                      <a:pPr marL="0" marR="0">
                        <a:lnSpc>
                          <a:spcPct val="115000"/>
                        </a:lnSpc>
                        <a:spcBef>
                          <a:spcPts val="0"/>
                        </a:spcBef>
                        <a:spcAft>
                          <a:spcPts val="0"/>
                        </a:spcAft>
                      </a:pPr>
                      <a:r>
                        <a:rPr lang="es-CO" sz="1800" dirty="0">
                          <a:solidFill>
                            <a:schemeClr val="tx1"/>
                          </a:solidFill>
                          <a:effectLst/>
                        </a:rPr>
                        <a:t>Estudio Bíblico para Hombres</a:t>
                      </a:r>
                      <a:endParaRPr lang="en-US" sz="2400" dirty="0">
                        <a:solidFill>
                          <a:schemeClr val="tx1"/>
                        </a:solidFill>
                        <a:effectLst/>
                        <a:latin typeface="Arial"/>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1305667"/>
                  </a:ext>
                </a:extLst>
              </a:tr>
              <a:tr h="395175">
                <a:tc>
                  <a:txBody>
                    <a:bodyPr/>
                    <a:lstStyle/>
                    <a:p>
                      <a:pPr marL="0" marR="0">
                        <a:lnSpc>
                          <a:spcPct val="115000"/>
                        </a:lnSpc>
                        <a:spcBef>
                          <a:spcPts val="0"/>
                        </a:spcBef>
                        <a:spcAft>
                          <a:spcPts val="0"/>
                        </a:spcAft>
                      </a:pPr>
                      <a:r>
                        <a:rPr lang="es-CO" sz="1800" dirty="0">
                          <a:solidFill>
                            <a:schemeClr val="tx1"/>
                          </a:solidFill>
                          <a:effectLst/>
                        </a:rPr>
                        <a:t>Equipo de fútbol </a:t>
                      </a:r>
                      <a:endParaRPr lang="en-US" sz="1800" dirty="0">
                        <a:solidFill>
                          <a:srgbClr val="C00000"/>
                        </a:solidFill>
                        <a:effectLst/>
                        <a:latin typeface="Arial"/>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X</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0059882"/>
                  </a:ext>
                </a:extLst>
              </a:tr>
              <a:tr h="474115">
                <a:tc gridSpan="2">
                  <a:txBody>
                    <a:bodyPr/>
                    <a:lstStyle/>
                    <a:p>
                      <a:pPr marL="0" marR="0" algn="r">
                        <a:lnSpc>
                          <a:spcPct val="115000"/>
                        </a:lnSpc>
                        <a:spcBef>
                          <a:spcPts val="0"/>
                        </a:spcBef>
                        <a:spcAft>
                          <a:spcPts val="0"/>
                        </a:spcAft>
                      </a:pPr>
                      <a:r>
                        <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0"/>
                        </a:spcAft>
                      </a:pPr>
                      <a:endPar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6</a:t>
                      </a:r>
                      <a:endPar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5915418"/>
                  </a:ext>
                </a:extLst>
              </a:tr>
            </a:tbl>
          </a:graphicData>
        </a:graphic>
      </p:graphicFrame>
      <p:sp>
        <p:nvSpPr>
          <p:cNvPr id="9" name="TextBox 8">
            <a:extLst>
              <a:ext uri="{FF2B5EF4-FFF2-40B4-BE49-F238E27FC236}">
                <a16:creationId xmlns:a16="http://schemas.microsoft.com/office/drawing/2014/main" id="{9F94E6D3-9D27-4C92-8104-A2D2947F8874}"/>
              </a:ext>
            </a:extLst>
          </p:cNvPr>
          <p:cNvSpPr txBox="1"/>
          <p:nvPr/>
        </p:nvSpPr>
        <p:spPr>
          <a:xfrm rot="19358452">
            <a:off x="3983598" y="2285478"/>
            <a:ext cx="3667030"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err="1">
                <a:ln>
                  <a:noFill/>
                </a:ln>
                <a:solidFill>
                  <a:srgbClr val="000000">
                    <a:alpha val="10000"/>
                  </a:srgbClr>
                </a:solidFill>
                <a:effectLst/>
                <a:uLnTx/>
                <a:uFillTx/>
                <a:latin typeface="Arial" charset="0"/>
                <a:ea typeface="+mn-ea"/>
                <a:cs typeface="Arial" charset="0"/>
              </a:rPr>
              <a:t>Ejemplo</a:t>
            </a:r>
            <a:endParaRPr kumimoji="0" lang="en-US" sz="6600" b="1" i="0" u="none" strike="noStrike" kern="1200" cap="none" spc="0" normalizeH="0" baseline="0" noProof="0" dirty="0">
              <a:ln>
                <a:noFill/>
              </a:ln>
              <a:solidFill>
                <a:srgbClr val="000000">
                  <a:alpha val="10000"/>
                </a:srgbClr>
              </a:solidFill>
              <a:effectLst/>
              <a:uLnTx/>
              <a:uFillTx/>
              <a:latin typeface="Arial" charset="0"/>
              <a:ea typeface="+mn-ea"/>
              <a:cs typeface="Arial" charset="0"/>
            </a:endParaRPr>
          </a:p>
        </p:txBody>
      </p:sp>
      <p:sp>
        <p:nvSpPr>
          <p:cNvPr id="3" name="Oval 2">
            <a:extLst>
              <a:ext uri="{FF2B5EF4-FFF2-40B4-BE49-F238E27FC236}">
                <a16:creationId xmlns:a16="http://schemas.microsoft.com/office/drawing/2014/main" id="{37D03531-D0F7-4FCB-B53E-F1F6E4D57664}"/>
              </a:ext>
            </a:extLst>
          </p:cNvPr>
          <p:cNvSpPr/>
          <p:nvPr/>
        </p:nvSpPr>
        <p:spPr bwMode="auto">
          <a:xfrm>
            <a:off x="-2" y="4900985"/>
            <a:ext cx="4461641" cy="54439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Oval 3">
            <a:extLst>
              <a:ext uri="{FF2B5EF4-FFF2-40B4-BE49-F238E27FC236}">
                <a16:creationId xmlns:a16="http://schemas.microsoft.com/office/drawing/2014/main" id="{4CAFD331-9480-4A0E-9174-E47270CCC08C}"/>
              </a:ext>
            </a:extLst>
          </p:cNvPr>
          <p:cNvSpPr>
            <a:spLocks noChangeAspect="1"/>
          </p:cNvSpPr>
          <p:nvPr/>
        </p:nvSpPr>
        <p:spPr bwMode="auto">
          <a:xfrm>
            <a:off x="6123710" y="5382757"/>
            <a:ext cx="452739" cy="4572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32502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08358"/>
            <a:ext cx="9144000" cy="836342"/>
          </a:xfrm>
        </p:spPr>
        <p:txBody>
          <a:bodyPr/>
          <a:lstStyle/>
          <a:p>
            <a:r>
              <a:rPr lang="es-ES" sz="3200" dirty="0"/>
              <a:t>INSTRUCCIONES DE EVALUACIÓN </a:t>
            </a:r>
            <a:br>
              <a:rPr lang="es-ES" sz="3200" dirty="0"/>
            </a:br>
            <a:r>
              <a:rPr lang="es-ES" sz="3200" dirty="0"/>
              <a:t>DE MINISTERIO</a:t>
            </a:r>
            <a:endParaRPr lang="en-US" sz="3200" dirty="0"/>
          </a:p>
        </p:txBody>
      </p:sp>
      <p:sp>
        <p:nvSpPr>
          <p:cNvPr id="3" name="Content Placeholder 2"/>
          <p:cNvSpPr>
            <a:spLocks noGrp="1"/>
          </p:cNvSpPr>
          <p:nvPr>
            <p:ph idx="1"/>
          </p:nvPr>
        </p:nvSpPr>
        <p:spPr>
          <a:xfrm>
            <a:off x="283779" y="1281631"/>
            <a:ext cx="8827947" cy="3589914"/>
          </a:xfrm>
        </p:spPr>
        <p:txBody>
          <a:bodyPr/>
          <a:lstStyle/>
          <a:p>
            <a:pPr marL="514350" indent="-514350">
              <a:spcBef>
                <a:spcPts val="0"/>
              </a:spcBef>
              <a:spcAft>
                <a:spcPts val="1200"/>
              </a:spcAft>
              <a:buAutoNum type="arabicPeriod"/>
            </a:pPr>
            <a:r>
              <a:rPr lang="es-ES" dirty="0"/>
              <a:t>Haga una lista de los ministerios existentes.</a:t>
            </a:r>
          </a:p>
          <a:p>
            <a:pPr marL="514350" indent="-514350">
              <a:spcBef>
                <a:spcPts val="0"/>
              </a:spcBef>
              <a:spcAft>
                <a:spcPts val="1200"/>
              </a:spcAft>
              <a:buAutoNum type="arabicPeriod"/>
            </a:pPr>
            <a:r>
              <a:rPr lang="es-ES" dirty="0"/>
              <a:t>Determine el "Objetivo Ministerial" para cada ministerio y coloque una “X” en la casilla     correspondiente</a:t>
            </a:r>
          </a:p>
          <a:p>
            <a:pPr marL="514350" indent="-514350">
              <a:spcBef>
                <a:spcPts val="0"/>
              </a:spcBef>
              <a:spcAft>
                <a:spcPts val="1200"/>
              </a:spcAft>
              <a:buAutoNum type="arabicPeriod"/>
            </a:pPr>
            <a:r>
              <a:rPr lang="es-ES" dirty="0"/>
              <a:t>Coloque una "X" en la columna "Revisión" para los ministerios que deben considerarse para una revisión y evaluación adicionales</a:t>
            </a:r>
            <a:endParaRPr lang="en-US" dirty="0"/>
          </a:p>
          <a:p>
            <a:pPr marL="514350" indent="-514350">
              <a:buAutoNum type="arabicPeriod"/>
            </a:pP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15</a:t>
            </a:r>
          </a:p>
        </p:txBody>
      </p:sp>
    </p:spTree>
    <p:extLst>
      <p:ext uri="{BB962C8B-B14F-4D97-AF65-F5344CB8AC3E}">
        <p14:creationId xmlns:p14="http://schemas.microsoft.com/office/powerpoint/2010/main" val="2477737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16</a:t>
            </a:r>
          </a:p>
        </p:txBody>
      </p:sp>
      <p:sp>
        <p:nvSpPr>
          <p:cNvPr id="5" name="TextBox 4">
            <a:extLst>
              <a:ext uri="{FF2B5EF4-FFF2-40B4-BE49-F238E27FC236}">
                <a16:creationId xmlns:a16="http://schemas.microsoft.com/office/drawing/2014/main" id="{34A5BB19-D7BD-4F8E-A929-59E3E8158FB1}"/>
              </a:ext>
            </a:extLst>
          </p:cNvPr>
          <p:cNvSpPr txBox="1"/>
          <p:nvPr/>
        </p:nvSpPr>
        <p:spPr>
          <a:xfrm rot="19358452">
            <a:off x="2834444" y="2452561"/>
            <a:ext cx="5294392" cy="144655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a:noFill/>
                </a:ln>
                <a:solidFill>
                  <a:srgbClr val="C00000">
                    <a:alpha val="15000"/>
                  </a:srgbClr>
                </a:solidFill>
                <a:effectLst/>
                <a:uLnTx/>
                <a:uFillTx/>
                <a:latin typeface="Arial" charset="0"/>
                <a:ea typeface="+mn-ea"/>
                <a:cs typeface="Arial" charset="0"/>
              </a:rPr>
              <a:t>Example</a:t>
            </a:r>
          </a:p>
        </p:txBody>
      </p:sp>
      <p:sp>
        <p:nvSpPr>
          <p:cNvPr id="2" name="TextBox 1">
            <a:extLst>
              <a:ext uri="{FF2B5EF4-FFF2-40B4-BE49-F238E27FC236}">
                <a16:creationId xmlns:a16="http://schemas.microsoft.com/office/drawing/2014/main" id="{9E4A180D-8DF5-4270-A16E-9B720DF2126C}"/>
              </a:ext>
            </a:extLst>
          </p:cNvPr>
          <p:cNvSpPr txBox="1"/>
          <p:nvPr/>
        </p:nvSpPr>
        <p:spPr>
          <a:xfrm rot="19358452">
            <a:off x="2834444" y="2452561"/>
            <a:ext cx="5294392" cy="144655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a:noFill/>
                </a:ln>
                <a:solidFill>
                  <a:srgbClr val="C00000">
                    <a:alpha val="15000"/>
                  </a:srgbClr>
                </a:solidFill>
                <a:effectLst/>
                <a:uLnTx/>
                <a:uFillTx/>
                <a:latin typeface="Arial" charset="0"/>
                <a:ea typeface="+mn-ea"/>
                <a:cs typeface="Arial" charset="0"/>
              </a:rPr>
              <a:t>Example</a:t>
            </a:r>
          </a:p>
        </p:txBody>
      </p:sp>
      <p:graphicFrame>
        <p:nvGraphicFramePr>
          <p:cNvPr id="3" name="Table 2">
            <a:extLst>
              <a:ext uri="{FF2B5EF4-FFF2-40B4-BE49-F238E27FC236}">
                <a16:creationId xmlns:a16="http://schemas.microsoft.com/office/drawing/2014/main" id="{69947A85-C932-4CC0-AA5D-60ABB3961AE4}"/>
              </a:ext>
            </a:extLst>
          </p:cNvPr>
          <p:cNvGraphicFramePr>
            <a:graphicFrameLocks noGrp="1"/>
          </p:cNvGraphicFramePr>
          <p:nvPr>
            <p:extLst>
              <p:ext uri="{D42A27DB-BD31-4B8C-83A1-F6EECF244321}">
                <p14:modId xmlns:p14="http://schemas.microsoft.com/office/powerpoint/2010/main" val="1440442230"/>
              </p:ext>
            </p:extLst>
          </p:nvPr>
        </p:nvGraphicFramePr>
        <p:xfrm>
          <a:off x="-2" y="-13116"/>
          <a:ext cx="9143998" cy="6394869"/>
        </p:xfrm>
        <a:graphic>
          <a:graphicData uri="http://schemas.openxmlformats.org/drawingml/2006/table">
            <a:tbl>
              <a:tblPr firstRow="1" firstCol="1" bandRow="1"/>
              <a:tblGrid>
                <a:gridCol w="3911495">
                  <a:extLst>
                    <a:ext uri="{9D8B030D-6E8A-4147-A177-3AD203B41FA5}">
                      <a16:colId xmlns:a16="http://schemas.microsoft.com/office/drawing/2014/main" val="1136727600"/>
                    </a:ext>
                  </a:extLst>
                </a:gridCol>
                <a:gridCol w="393887">
                  <a:extLst>
                    <a:ext uri="{9D8B030D-6E8A-4147-A177-3AD203B41FA5}">
                      <a16:colId xmlns:a16="http://schemas.microsoft.com/office/drawing/2014/main" val="2742557258"/>
                    </a:ext>
                  </a:extLst>
                </a:gridCol>
                <a:gridCol w="1264145">
                  <a:extLst>
                    <a:ext uri="{9D8B030D-6E8A-4147-A177-3AD203B41FA5}">
                      <a16:colId xmlns:a16="http://schemas.microsoft.com/office/drawing/2014/main" val="3434438133"/>
                    </a:ext>
                  </a:extLst>
                </a:gridCol>
                <a:gridCol w="1479666">
                  <a:extLst>
                    <a:ext uri="{9D8B030D-6E8A-4147-A177-3AD203B41FA5}">
                      <a16:colId xmlns:a16="http://schemas.microsoft.com/office/drawing/2014/main" val="41263134"/>
                    </a:ext>
                  </a:extLst>
                </a:gridCol>
                <a:gridCol w="1005280">
                  <a:extLst>
                    <a:ext uri="{9D8B030D-6E8A-4147-A177-3AD203B41FA5}">
                      <a16:colId xmlns:a16="http://schemas.microsoft.com/office/drawing/2014/main" val="2206647885"/>
                    </a:ext>
                  </a:extLst>
                </a:gridCol>
                <a:gridCol w="1089525">
                  <a:extLst>
                    <a:ext uri="{9D8B030D-6E8A-4147-A177-3AD203B41FA5}">
                      <a16:colId xmlns:a16="http://schemas.microsoft.com/office/drawing/2014/main" val="1746386587"/>
                    </a:ext>
                  </a:extLst>
                </a:gridCol>
              </a:tblGrid>
              <a:tr h="505403">
                <a:tc gridSpan="6">
                  <a:txBody>
                    <a:bodyPr/>
                    <a:lstStyle/>
                    <a:p>
                      <a:pPr marL="0" marR="0" algn="ctr">
                        <a:lnSpc>
                          <a:spcPct val="115000"/>
                        </a:lnSpc>
                        <a:spcBef>
                          <a:spcPts val="0"/>
                        </a:spcBef>
                        <a:spcAft>
                          <a:spcPts val="0"/>
                        </a:spcAft>
                      </a:pP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Evaluar</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los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Ministerios</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Existentes</a:t>
                      </a:r>
                      <a:endPar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4026575"/>
                  </a:ext>
                </a:extLst>
              </a:tr>
              <a:tr h="518002">
                <a:tc rowSpan="2">
                  <a:txBody>
                    <a:bodyPr/>
                    <a:lstStyle/>
                    <a:p>
                      <a:pPr marL="0" marR="0" algn="ctr">
                        <a:lnSpc>
                          <a:spcPct val="115000"/>
                        </a:lnSpc>
                        <a:spcBef>
                          <a:spcPts val="0"/>
                        </a:spcBef>
                        <a:spcAft>
                          <a:spcPts val="0"/>
                        </a:spcAft>
                      </a:pP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Ministerios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Revisión</a:t>
                      </a:r>
                    </a:p>
                  </a:txBody>
                  <a:tcPr marL="68580" marR="6858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9050" cap="flat" cmpd="sng" algn="ctr">
                      <a:solidFill>
                        <a:srgbClr val="000000"/>
                      </a:solidFill>
                      <a:prstDash val="solid"/>
                      <a:round/>
                      <a:headEnd type="none" w="med" len="med"/>
                      <a:tailEnd type="none" w="med" len="med"/>
                    </a:lnB>
                    <a:solidFill>
                      <a:schemeClr val="bg1"/>
                    </a:solidFill>
                  </a:tcPr>
                </a:tc>
                <a:tc gridSpan="4">
                  <a:txBody>
                    <a:bodyPr/>
                    <a:lstStyle/>
                    <a:p>
                      <a:pPr marL="0" marR="0" algn="ctr">
                        <a:lnSpc>
                          <a:spcPct val="115000"/>
                        </a:lnSpc>
                        <a:spcBef>
                          <a:spcPts val="0"/>
                        </a:spcBef>
                        <a:spcAft>
                          <a:spcPts val="0"/>
                        </a:spcAft>
                      </a:pP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Objectivo</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Ministerial</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068790"/>
                  </a:ext>
                </a:extLst>
              </a:tr>
              <a:tr h="666028">
                <a:tc vMerge="1">
                  <a:txBody>
                    <a:bodyPr/>
                    <a:lstStyle/>
                    <a:p>
                      <a:endParaRPr lang="en-US" dirty="0"/>
                    </a:p>
                  </a:txBody>
                  <a:tcPr>
                    <a:lnT w="19050" cap="flat" cmpd="sng" algn="ctr">
                      <a:solidFill>
                        <a:srgbClr val="000000"/>
                      </a:solidFill>
                      <a:prstDash val="solid"/>
                      <a:round/>
                      <a:headEnd type="none" w="med" len="med"/>
                      <a:tailEnd type="none" w="med" len="med"/>
                    </a:lnT>
                  </a:tcPr>
                </a:tc>
                <a:tc vMerge="1">
                  <a:txBody>
                    <a:bodyPr/>
                    <a:lstStyle/>
                    <a:p>
                      <a:pPr marL="0" marR="0" algn="ctr">
                        <a:lnSpc>
                          <a:spcPct val="115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Creyente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Creyente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Obrero</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Lider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8414727"/>
                  </a:ext>
                </a:extLst>
              </a:tr>
              <a:tr h="431755">
                <a:tc>
                  <a:txBody>
                    <a:bodyPr/>
                    <a:lstStyle/>
                    <a:p>
                      <a:pPr marL="0" marR="0">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Fundamentos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Venir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1717961397"/>
                  </a:ext>
                </a:extLst>
              </a:tr>
              <a:tr h="431755">
                <a:tc>
                  <a:txBody>
                    <a:bodyPr/>
                    <a:lstStyle/>
                    <a:p>
                      <a:pPr marL="0" marR="0">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Fundamentos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Crecer-Servir-Ir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3228962023"/>
                  </a:ext>
                </a:extLst>
              </a:tr>
              <a:tr h="733394">
                <a:tc>
                  <a:txBody>
                    <a:bodyPr/>
                    <a:lstStyle/>
                    <a:p>
                      <a:pPr marL="0" marR="0">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Entrenamiento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Aprendices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Fundamentos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1484402100"/>
                  </a:ext>
                </a:extLst>
              </a:tr>
              <a:tr h="431755">
                <a:tc>
                  <a:txBody>
                    <a:bodyPr/>
                    <a:lstStyle/>
                    <a:p>
                      <a:pPr marL="0" marR="0">
                        <a:lnSpc>
                          <a:spcPct val="115000"/>
                        </a:lnSpc>
                        <a:spcBef>
                          <a:spcPts val="0"/>
                        </a:spcBef>
                        <a:spcAft>
                          <a:spcPts val="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Equipo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Lider</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Fundamentos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2343240576"/>
                  </a:ext>
                </a:extLst>
              </a:tr>
              <a:tr h="431755">
                <a:tc>
                  <a:txBody>
                    <a:bodyPr/>
                    <a:lstStyle/>
                    <a:p>
                      <a:pPr marL="225425" marR="0" indent="-225425">
                        <a:lnSpc>
                          <a:spcPct val="115000"/>
                        </a:lnSpc>
                        <a:spcBef>
                          <a:spcPts val="0"/>
                        </a:spcBef>
                        <a:spcAft>
                          <a:spcPts val="0"/>
                        </a:spcAft>
                      </a:pPr>
                      <a:endParaRPr lang="en-US" sz="2400" dirty="0">
                        <a:solidFill>
                          <a:schemeClr val="tx1"/>
                        </a:solidFill>
                        <a:effectLst/>
                        <a:latin typeface="Arial"/>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9971986"/>
                  </a:ext>
                </a:extLst>
              </a:tr>
              <a:tr h="431755">
                <a:tc>
                  <a:txBody>
                    <a:bodyPr/>
                    <a:lstStyle/>
                    <a:p>
                      <a:pPr marL="0" marR="0">
                        <a:lnSpc>
                          <a:spcPct val="115000"/>
                        </a:lnSpc>
                        <a:spcBef>
                          <a:spcPts val="0"/>
                        </a:spcBef>
                        <a:spcAft>
                          <a:spcPts val="0"/>
                        </a:spcAft>
                      </a:pPr>
                      <a:endParaRPr lang="en-US" sz="2400" dirty="0">
                        <a:solidFill>
                          <a:schemeClr val="tx1"/>
                        </a:solidFill>
                        <a:effectLst/>
                        <a:latin typeface="Arial"/>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86751309"/>
                  </a:ext>
                </a:extLst>
              </a:tr>
              <a:tr h="431755">
                <a:tc>
                  <a:txBody>
                    <a:bodyPr/>
                    <a:lstStyle/>
                    <a:p>
                      <a:pPr marL="0" marR="0">
                        <a:lnSpc>
                          <a:spcPct val="115000"/>
                        </a:lnSpc>
                        <a:spcBef>
                          <a:spcPts val="0"/>
                        </a:spcBef>
                        <a:spcAft>
                          <a:spcPts val="0"/>
                        </a:spcAft>
                      </a:pPr>
                      <a:endParaRPr lang="en-US" sz="2400" dirty="0">
                        <a:solidFill>
                          <a:schemeClr val="tx1"/>
                        </a:solidFill>
                        <a:effectLst/>
                        <a:latin typeface="Arial"/>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4454630"/>
                  </a:ext>
                </a:extLst>
              </a:tr>
              <a:tr h="431755">
                <a:tc>
                  <a:txBody>
                    <a:bodyPr/>
                    <a:lstStyle/>
                    <a:p>
                      <a:pPr marL="0" marR="0">
                        <a:lnSpc>
                          <a:spcPct val="115000"/>
                        </a:lnSpc>
                        <a:spcBef>
                          <a:spcPts val="0"/>
                        </a:spcBef>
                        <a:spcAft>
                          <a:spcPts val="0"/>
                        </a:spcAft>
                      </a:pPr>
                      <a:endParaRPr lang="en-US" sz="2400" dirty="0">
                        <a:solidFill>
                          <a:schemeClr val="tx1"/>
                        </a:solidFill>
                        <a:effectLst/>
                        <a:latin typeface="Arial"/>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1305667"/>
                  </a:ext>
                </a:extLst>
              </a:tr>
              <a:tr h="431755">
                <a:tc>
                  <a:txBody>
                    <a:bodyPr/>
                    <a:lstStyle/>
                    <a:p>
                      <a:pPr marL="0" marR="0">
                        <a:lnSpc>
                          <a:spcPct val="115000"/>
                        </a:lnSpc>
                        <a:spcBef>
                          <a:spcPts val="0"/>
                        </a:spcBef>
                        <a:spcAft>
                          <a:spcPts val="0"/>
                        </a:spcAft>
                      </a:pPr>
                      <a:endParaRPr lang="en-US" sz="1800" dirty="0">
                        <a:solidFill>
                          <a:srgbClr val="C00000"/>
                        </a:solidFill>
                        <a:effectLst/>
                        <a:latin typeface="Arial"/>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0059882"/>
                  </a:ext>
                </a:extLst>
              </a:tr>
              <a:tr h="518002">
                <a:tc gridSpan="2">
                  <a:txBody>
                    <a:bodyPr/>
                    <a:lstStyle/>
                    <a:p>
                      <a:pPr marL="0" marR="0" algn="r">
                        <a:lnSpc>
                          <a:spcPct val="115000"/>
                        </a:lnSpc>
                        <a:spcBef>
                          <a:spcPts val="0"/>
                        </a:spcBef>
                        <a:spcAft>
                          <a:spcPts val="0"/>
                        </a:spcAft>
                      </a:pPr>
                      <a:r>
                        <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0"/>
                        </a:spcAft>
                      </a:pPr>
                      <a:endPar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5915418"/>
                  </a:ext>
                </a:extLst>
              </a:tr>
            </a:tbl>
          </a:graphicData>
        </a:graphic>
      </p:graphicFrame>
    </p:spTree>
    <p:extLst>
      <p:ext uri="{BB962C8B-B14F-4D97-AF65-F5344CB8AC3E}">
        <p14:creationId xmlns:p14="http://schemas.microsoft.com/office/powerpoint/2010/main" val="1634084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
            <a:ext cx="9144000" cy="820869"/>
          </a:xfrm>
        </p:spPr>
        <p:txBody>
          <a:bodyPr/>
          <a:lstStyle/>
          <a:p>
            <a:r>
              <a:rPr lang="en-US" sz="3200" dirty="0"/>
              <a:t>Revisión y </a:t>
            </a:r>
            <a:r>
              <a:rPr lang="en-US" sz="3200" dirty="0" err="1"/>
              <a:t>Evaluación</a:t>
            </a:r>
            <a:r>
              <a:rPr lang="en-US" sz="3200" dirty="0"/>
              <a:t> </a:t>
            </a:r>
            <a:r>
              <a:rPr lang="en-US" sz="3200" dirty="0" err="1"/>
              <a:t>Adicionales</a:t>
            </a:r>
            <a:endParaRPr lang="en-US" sz="3200" dirty="0"/>
          </a:p>
        </p:txBody>
      </p:sp>
      <p:sp>
        <p:nvSpPr>
          <p:cNvPr id="3" name="Content Placeholder 2"/>
          <p:cNvSpPr>
            <a:spLocks noGrp="1"/>
          </p:cNvSpPr>
          <p:nvPr>
            <p:ph idx="1"/>
          </p:nvPr>
        </p:nvSpPr>
        <p:spPr>
          <a:xfrm>
            <a:off x="466532" y="969831"/>
            <a:ext cx="8677468" cy="4918338"/>
          </a:xfrm>
        </p:spPr>
        <p:txBody>
          <a:bodyPr/>
          <a:lstStyle/>
          <a:p>
            <a:pPr marL="0" lvl="0" indent="0">
              <a:spcBef>
                <a:spcPts val="0"/>
              </a:spcBef>
              <a:spcAft>
                <a:spcPts val="600"/>
              </a:spcAft>
              <a:buNone/>
            </a:pPr>
            <a:r>
              <a:rPr lang="es-ES" sz="2800" dirty="0"/>
              <a:t>1. Sumar el número de “X” en cada columna </a:t>
            </a:r>
          </a:p>
          <a:p>
            <a:pPr marL="693738" indent="-236538">
              <a:spcBef>
                <a:spcPts val="0"/>
              </a:spcBef>
              <a:spcAft>
                <a:spcPts val="1200"/>
              </a:spcAft>
            </a:pPr>
            <a:r>
              <a:rPr lang="es-ES" sz="2800" dirty="0"/>
              <a:t>Coloque el número en la fila del “Total”</a:t>
            </a:r>
          </a:p>
          <a:p>
            <a:pPr marL="457200" lvl="0" indent="-457200">
              <a:spcBef>
                <a:spcPts val="0"/>
              </a:spcBef>
              <a:spcAft>
                <a:spcPts val="1200"/>
              </a:spcAft>
              <a:buNone/>
            </a:pPr>
            <a:r>
              <a:rPr lang="en-US" sz="2800" dirty="0"/>
              <a:t>2. </a:t>
            </a:r>
            <a:r>
              <a:rPr lang="es-ES" sz="2800" dirty="0"/>
              <a:t>Ver si tiene el equilibrio adecuado de ministerios para los Objetivos del Ministerio</a:t>
            </a:r>
          </a:p>
          <a:p>
            <a:pPr marL="457200" lvl="0" indent="-457200">
              <a:spcBef>
                <a:spcPts val="0"/>
              </a:spcBef>
              <a:spcAft>
                <a:spcPts val="600"/>
              </a:spcAft>
              <a:buNone/>
            </a:pPr>
            <a:r>
              <a:rPr lang="es-ES" sz="2800" dirty="0"/>
              <a:t>3. Seleccione los ministerios que deben revisarse y evaluarse más</a:t>
            </a:r>
          </a:p>
          <a:p>
            <a:pPr marL="693738" indent="-233363">
              <a:spcBef>
                <a:spcPts val="0"/>
              </a:spcBef>
              <a:spcAft>
                <a:spcPts val="1200"/>
              </a:spcAft>
            </a:pPr>
            <a:r>
              <a:rPr lang="es-ES" sz="2800" dirty="0"/>
              <a:t>Coloque una "X" en la columna Revisar</a:t>
            </a:r>
          </a:p>
          <a:p>
            <a:pPr marL="457200" indent="-457200">
              <a:spcBef>
                <a:spcPts val="0"/>
              </a:spcBef>
              <a:spcAft>
                <a:spcPts val="1200"/>
              </a:spcAft>
              <a:buNone/>
            </a:pPr>
            <a:r>
              <a:rPr lang="es-ES" sz="2800" dirty="0"/>
              <a:t>4. Incluya los ministerios que considere que pueden ser ineficaces o que su propósito se cumpla mejor a través del ministerio de discipulado de Fundamentos</a:t>
            </a:r>
            <a:endParaRPr lang="en-US" sz="2000"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16</a:t>
            </a:r>
          </a:p>
        </p:txBody>
      </p:sp>
    </p:spTree>
    <p:extLst>
      <p:ext uri="{BB962C8B-B14F-4D97-AF65-F5344CB8AC3E}">
        <p14:creationId xmlns:p14="http://schemas.microsoft.com/office/powerpoint/2010/main" val="1618296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16</a:t>
            </a:r>
          </a:p>
        </p:txBody>
      </p:sp>
      <p:graphicFrame>
        <p:nvGraphicFramePr>
          <p:cNvPr id="7" name="Table 6">
            <a:extLst>
              <a:ext uri="{FF2B5EF4-FFF2-40B4-BE49-F238E27FC236}">
                <a16:creationId xmlns:a16="http://schemas.microsoft.com/office/drawing/2014/main" id="{D0CC6834-385B-4E25-B73D-A74DA5B4C697}"/>
              </a:ext>
            </a:extLst>
          </p:cNvPr>
          <p:cNvGraphicFramePr>
            <a:graphicFrameLocks noGrp="1"/>
          </p:cNvGraphicFramePr>
          <p:nvPr>
            <p:extLst>
              <p:ext uri="{D42A27DB-BD31-4B8C-83A1-F6EECF244321}">
                <p14:modId xmlns:p14="http://schemas.microsoft.com/office/powerpoint/2010/main" val="4134185799"/>
              </p:ext>
            </p:extLst>
          </p:nvPr>
        </p:nvGraphicFramePr>
        <p:xfrm>
          <a:off x="0" y="540989"/>
          <a:ext cx="9144001" cy="4949970"/>
        </p:xfrm>
        <a:graphic>
          <a:graphicData uri="http://schemas.openxmlformats.org/drawingml/2006/table">
            <a:tbl>
              <a:tblPr firstRow="1" firstCol="1" bandRow="1"/>
              <a:tblGrid>
                <a:gridCol w="3058510">
                  <a:extLst>
                    <a:ext uri="{9D8B030D-6E8A-4147-A177-3AD203B41FA5}">
                      <a16:colId xmlns:a16="http://schemas.microsoft.com/office/drawing/2014/main" val="199660538"/>
                    </a:ext>
                  </a:extLst>
                </a:gridCol>
                <a:gridCol w="6085491">
                  <a:extLst>
                    <a:ext uri="{9D8B030D-6E8A-4147-A177-3AD203B41FA5}">
                      <a16:colId xmlns:a16="http://schemas.microsoft.com/office/drawing/2014/main" val="1802140403"/>
                    </a:ext>
                  </a:extLst>
                </a:gridCol>
              </a:tblGrid>
              <a:tr h="552721">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3200" b="1" dirty="0">
                          <a:solidFill>
                            <a:srgbClr val="000000"/>
                          </a:solidFill>
                          <a:effectLst/>
                          <a:latin typeface="Arial" panose="020B0604020202020204" pitchFamily="34" charset="0"/>
                          <a:ea typeface="Calibri" panose="020F0502020204030204" pitchFamily="34" charset="0"/>
                        </a:rPr>
                        <a:t>Forma de Auditoría del Ministerio</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0258" marR="6025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extLst>
                  <a:ext uri="{0D108BD9-81ED-4DB2-BD59-A6C34878D82A}">
                    <a16:rowId xmlns:a16="http://schemas.microsoft.com/office/drawing/2014/main" val="3412517950"/>
                  </a:ext>
                </a:extLst>
              </a:tr>
              <a:tr h="47391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b="1" dirty="0">
                          <a:solidFill>
                            <a:srgbClr val="000000"/>
                          </a:solidFill>
                          <a:effectLst/>
                          <a:latin typeface="Arial" panose="020B0604020202020204" pitchFamily="34" charset="0"/>
                          <a:ea typeface="Calibri" panose="020F0502020204030204" pitchFamily="34" charset="0"/>
                        </a:rPr>
                        <a:t>Ministerio</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0258" marR="60258" marT="0" marB="0" anchor="ctr">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3200" b="1" dirty="0">
                          <a:solidFill>
                            <a:srgbClr val="000000"/>
                          </a:solidFill>
                          <a:effectLst/>
                          <a:latin typeface="Arial" panose="020B0604020202020204" pitchFamily="34" charset="0"/>
                          <a:ea typeface="Calibri" panose="020F0502020204030204" pitchFamily="34" charset="0"/>
                        </a:rPr>
                        <a:t>Acción</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0258" marR="60258" marT="0" marB="0" anchor="ctr">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09050141"/>
                  </a:ext>
                </a:extLst>
              </a:tr>
              <a:tr h="218456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Equipo</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Fútbol</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0258" marR="60258"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nSpc>
                          <a:spcPct val="115000"/>
                        </a:lnSpc>
                        <a:spcBef>
                          <a:spcPts val="0"/>
                        </a:spcBef>
                        <a:spcAft>
                          <a:spcPts val="0"/>
                        </a:spcAft>
                        <a:buFont typeface="+mj-lt"/>
                        <a:buNone/>
                      </a:pPr>
                      <a:r>
                        <a:rPr lang="es-CO" sz="2800" dirty="0">
                          <a:solidFill>
                            <a:srgbClr val="000000"/>
                          </a:solidFill>
                          <a:effectLst/>
                          <a:latin typeface="Arial" panose="020B0604020202020204" pitchFamily="34" charset="0"/>
                          <a:ea typeface="Calibri" panose="020F0502020204030204" pitchFamily="34" charset="0"/>
                        </a:rPr>
                        <a:t>Eliminar Progresivamente.</a:t>
                      </a:r>
                      <a:endParaRPr lang="en-US" sz="2800" dirty="0">
                        <a:effectLst/>
                        <a:latin typeface="Arial" panose="020B0604020202020204" pitchFamily="34" charset="0"/>
                        <a:ea typeface="Calibri" panose="020F0502020204030204" pitchFamily="34" charset="0"/>
                      </a:endParaRPr>
                    </a:p>
                    <a:p>
                      <a:pPr marL="0" marR="0">
                        <a:lnSpc>
                          <a:spcPct val="115000"/>
                        </a:lnSpc>
                        <a:spcBef>
                          <a:spcPts val="0"/>
                        </a:spcBef>
                        <a:spcAft>
                          <a:spcPts val="0"/>
                        </a:spcAft>
                      </a:pPr>
                      <a:r>
                        <a:rPr lang="es-E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Ningún equipo la próxima temporada.</a:t>
                      </a:r>
                    </a:p>
                    <a:p>
                      <a:pPr marL="0" marR="0">
                        <a:lnSpc>
                          <a:spcPct val="115000"/>
                        </a:lnSpc>
                        <a:spcBef>
                          <a:spcPts val="0"/>
                        </a:spcBef>
                        <a:spcAft>
                          <a:spcPts val="0"/>
                        </a:spcAft>
                      </a:pPr>
                      <a:r>
                        <a:rPr lang="es-E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Creado como un ministerio de alcance pero no hay alcance.</a:t>
                      </a:r>
                    </a:p>
                    <a:p>
                      <a:pPr marL="0" marR="0">
                        <a:lnSpc>
                          <a:spcPct val="115000"/>
                        </a:lnSpc>
                        <a:spcBef>
                          <a:spcPts val="0"/>
                        </a:spcBef>
                        <a:spcAft>
                          <a:spcPts val="0"/>
                        </a:spcAft>
                      </a:pPr>
                      <a:r>
                        <a:rPr lang="es-E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Utiliza recursos financieros y de personal que podrían usarse en otros ministerios de divulgación y discipulado.</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0258" marR="60258"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9765758"/>
                  </a:ext>
                </a:extLst>
              </a:tr>
            </a:tbl>
          </a:graphicData>
        </a:graphic>
      </p:graphicFrame>
      <p:sp>
        <p:nvSpPr>
          <p:cNvPr id="8" name="Text Box 1">
            <a:extLst>
              <a:ext uri="{FF2B5EF4-FFF2-40B4-BE49-F238E27FC236}">
                <a16:creationId xmlns:a16="http://schemas.microsoft.com/office/drawing/2014/main" id="{6D5155F1-6694-497B-8B5C-F005FFEDF056}"/>
              </a:ext>
            </a:extLst>
          </p:cNvPr>
          <p:cNvSpPr txBox="1"/>
          <p:nvPr/>
        </p:nvSpPr>
        <p:spPr>
          <a:xfrm rot="19525127">
            <a:off x="145938" y="3235895"/>
            <a:ext cx="3219558" cy="872797"/>
          </a:xfrm>
          <a:prstGeom prst="rect">
            <a:avLst/>
          </a:prstGeom>
          <a:noFill/>
          <a:ln w="6350">
            <a:noFill/>
          </a:ln>
        </p:spPr>
        <p:txBody>
          <a:bodyPr rot="0" spcFirstLastPara="0" vert="horz" wrap="square" lIns="92715" tIns="46357" rIns="92715" bIns="46357" numCol="1" spcCol="0" rtlCol="0" fromWordArt="0" anchor="ctr" anchorCtr="0" forceAA="0" compatLnSpc="1">
            <a:prstTxWarp prst="textNoShape">
              <a:avLst/>
            </a:prstTxWarp>
            <a:noAutofit/>
          </a:bodyPr>
          <a:lstStyle/>
          <a:p>
            <a:pPr algn="ctr" defTabSz="246894">
              <a:lnSpc>
                <a:spcPct val="115000"/>
              </a:lnSpc>
            </a:pPr>
            <a:r>
              <a:rPr lang="en-US" sz="6000" b="1" dirty="0" err="1">
                <a:solidFill>
                  <a:prstClr val="black">
                    <a:lumMod val="50000"/>
                    <a:lumOff val="50000"/>
                    <a:alpha val="15000"/>
                  </a:prstClr>
                </a:solidFill>
                <a:ea typeface="Calibri" panose="020F0502020204030204" pitchFamily="34" charset="0"/>
                <a:cs typeface="Arial" panose="020B0604020202020204" pitchFamily="34" charset="0"/>
              </a:rPr>
              <a:t>Ejemplo</a:t>
            </a:r>
            <a:endParaRPr lang="en-US" sz="6000" b="1" dirty="0">
              <a:solidFill>
                <a:prstClr val="black">
                  <a:lumMod val="50000"/>
                  <a:lumOff val="50000"/>
                  <a:alpha val="15000"/>
                </a:prstClr>
              </a:solidFill>
              <a:ea typeface="Calibri" panose="020F0502020204030204" pitchFamily="34" charset="0"/>
              <a:cs typeface="Arial" panose="020B0604020202020204" pitchFamily="34" charset="0"/>
            </a:endParaRPr>
          </a:p>
          <a:p>
            <a:pPr algn="ctr" defTabSz="246894">
              <a:lnSpc>
                <a:spcPct val="115000"/>
              </a:lnSpc>
            </a:pPr>
            <a:endParaRPr lang="en-US" sz="2800" dirty="0">
              <a:solidFill>
                <a:prstClr val="black">
                  <a:lumMod val="50000"/>
                  <a:lumOff val="50000"/>
                  <a:alpha val="15000"/>
                </a:prstClr>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9936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491C64-6E96-4415-B7F6-8E84E7AA6784}"/>
              </a:ext>
            </a:extLst>
          </p:cNvPr>
          <p:cNvSpPr/>
          <p:nvPr/>
        </p:nvSpPr>
        <p:spPr>
          <a:xfrm>
            <a:off x="0" y="0"/>
            <a:ext cx="9144000" cy="4509889"/>
          </a:xfrm>
          <a:prstGeom prst="rect">
            <a:avLst/>
          </a:prstGeom>
        </p:spPr>
        <p:txBody>
          <a:bodyPr wrap="square">
            <a:spAutoFit/>
          </a:bodyPr>
          <a:lstStyle/>
          <a:p>
            <a:pPr marR="0" lvl="0" algn="l" defTabSz="914400" rtl="0" eaLnBrk="1" fontAlgn="base" latinLnBrk="0" hangingPunct="1">
              <a:lnSpc>
                <a:spcPct val="115000"/>
              </a:lnSpc>
              <a:spcBef>
                <a:spcPts val="0"/>
              </a:spcBef>
              <a:spcAft>
                <a:spcPts val="0"/>
              </a:spcAft>
              <a:buClrTx/>
              <a:buSzTx/>
              <a:tabLst/>
              <a:defRP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Enumere los ministerios que cree que deben cambiarse </a:t>
            </a:r>
          </a:p>
          <a:p>
            <a:pPr marL="342900" marR="0" lvl="0" indent="-342900" algn="l" defTabSz="914400" rtl="0" eaLnBrk="1" fontAlgn="base" latinLnBrk="0" hangingPunct="1">
              <a:lnSpc>
                <a:spcPct val="115000"/>
              </a:lnSpc>
              <a:spcBef>
                <a:spcPts val="0"/>
              </a:spcBef>
              <a:spcAft>
                <a:spcPts val="0"/>
              </a:spcAft>
              <a:buClrTx/>
              <a:buSzTx/>
              <a:buFont typeface="Symbol" panose="05050102010706020507" pitchFamily="18" charset="2"/>
              <a:buChar char=""/>
              <a:tabLst/>
              <a:defRP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Escriba en la acción que se necesita:</a:t>
            </a:r>
          </a:p>
          <a:p>
            <a:pPr marL="914400" lvl="1" indent="-457200" fontAlgn="base">
              <a:lnSpc>
                <a:spcPct val="115000"/>
              </a:lnSpc>
              <a:buFont typeface="Arial" panose="020B0604020202020204" pitchFamily="34" charset="0"/>
              <a:buChar char="–"/>
            </a:pPr>
            <a:r>
              <a:rPr kumimoji="0" lang="en-US" sz="28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Mantener</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8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Modificar</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914400" lvl="1" indent="-457200" fontAlgn="base">
              <a:lnSpc>
                <a:spcPct val="115000"/>
              </a:lnSpc>
              <a:buFont typeface="Arial" panose="020B0604020202020204" pitchFamily="34" charset="0"/>
              <a:buChar char="–"/>
            </a:pPr>
            <a:r>
              <a:rPr kumimoji="0" lang="en-US" sz="28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Mantener</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Libertad </a:t>
            </a:r>
            <a:r>
              <a:rPr kumimoji="0" lang="en-US" sz="28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Condicional</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914400" lvl="1" indent="-457200" fontAlgn="base">
              <a:lnSpc>
                <a:spcPct val="115000"/>
              </a:lnSpc>
              <a:buFont typeface="Arial" panose="020B0604020202020204" pitchFamily="34" charset="0"/>
              <a:buChar char="–"/>
            </a:pPr>
            <a:r>
              <a:rPr kumimoji="0" lang="en-US" sz="28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Cambiar</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de </a:t>
            </a:r>
            <a:r>
              <a:rPr kumimoji="0" lang="en-US" sz="28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Líder</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914400" lvl="1" indent="-457200" fontAlgn="base">
              <a:lnSpc>
                <a:spcPct val="115000"/>
              </a:lnSpc>
              <a:buFont typeface="Arial" panose="020B0604020202020204" pitchFamily="34" charset="0"/>
              <a:buChar char="–"/>
            </a:pPr>
            <a:r>
              <a:rPr kumimoji="0" lang="en-US" sz="28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Eliminar</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8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Progresivamente</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914400" lvl="1" indent="-457200" fontAlgn="base">
              <a:lnSpc>
                <a:spcPct val="115000"/>
              </a:lnSpc>
              <a:buFont typeface="Arial" panose="020B0604020202020204" pitchFamily="34" charset="0"/>
              <a:buChar char="–"/>
            </a:pPr>
            <a:r>
              <a:rPr kumimoji="0" lang="en-US" sz="28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Eliminar</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de </a:t>
            </a:r>
            <a:r>
              <a:rPr kumimoji="0" lang="en-US" sz="28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Inmediato</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ct val="115000"/>
              </a:lnSpc>
              <a:spcBef>
                <a:spcPts val="0"/>
              </a:spcBef>
              <a:spcAft>
                <a:spcPts val="0"/>
              </a:spcAft>
              <a:buClrTx/>
              <a:buSzTx/>
              <a:buFont typeface="Symbol" panose="05050102010706020507" pitchFamily="18" charset="2"/>
              <a:buChar char=""/>
              <a:tabLst/>
              <a:defRP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Describa la acción que se necesita y la razón de la acción</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E33433AB-387B-45C2-82D5-BA1092FF1333}"/>
              </a:ext>
            </a:extLst>
          </p:cNvPr>
          <p:cNvGraphicFramePr>
            <a:graphicFrameLocks noGrp="1"/>
          </p:cNvGraphicFramePr>
          <p:nvPr>
            <p:extLst>
              <p:ext uri="{D42A27DB-BD31-4B8C-83A1-F6EECF244321}">
                <p14:modId xmlns:p14="http://schemas.microsoft.com/office/powerpoint/2010/main" val="3750149179"/>
              </p:ext>
            </p:extLst>
          </p:nvPr>
        </p:nvGraphicFramePr>
        <p:xfrm>
          <a:off x="-1" y="4461456"/>
          <a:ext cx="9144001" cy="2396544"/>
        </p:xfrm>
        <a:graphic>
          <a:graphicData uri="http://schemas.openxmlformats.org/drawingml/2006/table">
            <a:tbl>
              <a:tblPr firstRow="1" firstCol="1" bandRow="1"/>
              <a:tblGrid>
                <a:gridCol w="3058510">
                  <a:extLst>
                    <a:ext uri="{9D8B030D-6E8A-4147-A177-3AD203B41FA5}">
                      <a16:colId xmlns:a16="http://schemas.microsoft.com/office/drawing/2014/main" val="199660538"/>
                    </a:ext>
                  </a:extLst>
                </a:gridCol>
                <a:gridCol w="6085491">
                  <a:extLst>
                    <a:ext uri="{9D8B030D-6E8A-4147-A177-3AD203B41FA5}">
                      <a16:colId xmlns:a16="http://schemas.microsoft.com/office/drawing/2014/main" val="1802140403"/>
                    </a:ext>
                  </a:extLst>
                </a:gridCol>
              </a:tblGrid>
              <a:tr h="552721">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b="1" dirty="0">
                          <a:solidFill>
                            <a:srgbClr val="000000"/>
                          </a:solidFill>
                          <a:effectLst/>
                          <a:latin typeface="Arial" panose="020B0604020202020204" pitchFamily="34" charset="0"/>
                          <a:ea typeface="Calibri" panose="020F0502020204030204" pitchFamily="34" charset="0"/>
                        </a:rPr>
                        <a:t>Forma de Auditoría del Ministerio</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0258" marR="6025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extLst>
                  <a:ext uri="{0D108BD9-81ED-4DB2-BD59-A6C34878D82A}">
                    <a16:rowId xmlns:a16="http://schemas.microsoft.com/office/drawing/2014/main" val="3412517950"/>
                  </a:ext>
                </a:extLst>
              </a:tr>
              <a:tr h="47391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b="1" dirty="0">
                          <a:solidFill>
                            <a:srgbClr val="000000"/>
                          </a:solidFill>
                          <a:effectLst/>
                          <a:latin typeface="Arial" panose="020B0604020202020204" pitchFamily="34" charset="0"/>
                          <a:ea typeface="Calibri" panose="020F0502020204030204" pitchFamily="34" charset="0"/>
                        </a:rPr>
                        <a:t>Ministerio</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0258" marR="60258" marT="0" marB="0" anchor="ctr">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b="1" dirty="0">
                          <a:solidFill>
                            <a:srgbClr val="000000"/>
                          </a:solidFill>
                          <a:effectLst/>
                          <a:latin typeface="Arial" panose="020B0604020202020204" pitchFamily="34" charset="0"/>
                          <a:ea typeface="Calibri" panose="020F0502020204030204" pitchFamily="34" charset="0"/>
                        </a:rPr>
                        <a:t>Acción</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0258" marR="60258" marT="0" marB="0" anchor="ctr">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09050141"/>
                  </a:ext>
                </a:extLst>
              </a:tr>
              <a:tr h="136990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0258" marR="60258"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nSpc>
                          <a:spcPct val="115000"/>
                        </a:lnSpc>
                        <a:spcBef>
                          <a:spcPts val="0"/>
                        </a:spcBef>
                        <a:spcAft>
                          <a:spcPts val="0"/>
                        </a:spcAft>
                        <a:buFont typeface="+mj-lt"/>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0258" marR="60258"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9765758"/>
                  </a:ext>
                </a:extLst>
              </a:tr>
            </a:tbl>
          </a:graphicData>
        </a:graphic>
      </p:graphicFrame>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chemeClr val="tx1"/>
                </a:solidFill>
                <a:effectLst/>
                <a:uLnTx/>
                <a:uFillTx/>
                <a:latin typeface="Arial" charset="0"/>
                <a:ea typeface="+mn-ea"/>
                <a:cs typeface="+mn-cs"/>
              </a:rPr>
              <a:t>17</a:t>
            </a:r>
          </a:p>
        </p:txBody>
      </p:sp>
    </p:spTree>
    <p:extLst>
      <p:ext uri="{BB962C8B-B14F-4D97-AF65-F5344CB8AC3E}">
        <p14:creationId xmlns:p14="http://schemas.microsoft.com/office/powerpoint/2010/main" val="279855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9700A9-BB2C-4761-9872-215963DF4A8B}"/>
              </a:ext>
            </a:extLst>
          </p:cNvPr>
          <p:cNvSpPr txBox="1"/>
          <p:nvPr/>
        </p:nvSpPr>
        <p:spPr>
          <a:xfrm>
            <a:off x="0" y="1631502"/>
            <a:ext cx="5599153" cy="1112036"/>
          </a:xfrm>
          <a:prstGeom prst="rect">
            <a:avLst/>
          </a:prstGeom>
          <a:noFill/>
        </p:spPr>
        <p:txBody>
          <a:bodyPr wrap="square">
            <a:spAutoFit/>
          </a:bodyPr>
          <a:lstStyle/>
          <a:p>
            <a:pPr algn="ctr">
              <a:lnSpc>
                <a:spcPct val="115000"/>
              </a:lnSpc>
            </a:pPr>
            <a:r>
              <a:rPr lang="en-US" sz="3200" b="1" u="sng" dirty="0" err="1">
                <a:solidFill>
                  <a:schemeClr val="bg1"/>
                </a:solidFill>
                <a:latin typeface="Arial" panose="020B0604020202020204" pitchFamily="34" charset="0"/>
                <a:ea typeface="SimSun" panose="02010600030101010101" pitchFamily="2" charset="-122"/>
                <a:cs typeface="Arial" panose="020B0604020202020204" pitchFamily="34" charset="0"/>
              </a:rPr>
              <a:t>Qué</a:t>
            </a:r>
            <a:r>
              <a:rPr lang="en-US" sz="2800" b="1" u="sng" kern="120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p>
          <a:p>
            <a:pPr>
              <a:lnSpc>
                <a:spcPct val="115000"/>
              </a:lnSpc>
            </a:pPr>
            <a:r>
              <a:rPr lang="en-US" sz="2800" dirty="0" err="1">
                <a:solidFill>
                  <a:schemeClr val="bg1"/>
                </a:solidFill>
                <a:latin typeface="Arial" panose="020B0604020202020204" pitchFamily="34" charset="0"/>
                <a:ea typeface="SimSun" panose="02010600030101010101" pitchFamily="2" charset="-122"/>
                <a:cs typeface="Arial" panose="020B0604020202020204" pitchFamily="34" charset="0"/>
              </a:rPr>
              <a:t>Haced</a:t>
            </a:r>
            <a:r>
              <a:rPr lang="en-US" sz="2800" dirty="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sz="2800" dirty="0" err="1">
                <a:solidFill>
                  <a:schemeClr val="bg1"/>
                </a:solidFill>
                <a:latin typeface="Arial" panose="020B0604020202020204" pitchFamily="34" charset="0"/>
                <a:ea typeface="SimSun" panose="02010600030101010101" pitchFamily="2" charset="-122"/>
                <a:cs typeface="Arial" panose="020B0604020202020204" pitchFamily="34" charset="0"/>
              </a:rPr>
              <a:t>discípulos</a:t>
            </a:r>
            <a:r>
              <a:rPr lang="en-US" sz="2800" dirty="0">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sz="2800" dirty="0" err="1">
                <a:solidFill>
                  <a:schemeClr val="bg1"/>
                </a:solidFill>
                <a:latin typeface="Arial" panose="020B0604020202020204" pitchFamily="34" charset="0"/>
                <a:ea typeface="SimSun" panose="02010600030101010101" pitchFamily="2" charset="-122"/>
                <a:cs typeface="Arial" panose="020B0604020202020204" pitchFamily="34" charset="0"/>
              </a:rPr>
              <a:t>multiplicadores</a:t>
            </a:r>
            <a:endParaRPr lang="en-US" sz="28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08B9B72-DDA6-44E0-B8D1-3F9974D32F56}"/>
              </a:ext>
            </a:extLst>
          </p:cNvPr>
          <p:cNvSpPr txBox="1"/>
          <p:nvPr/>
        </p:nvSpPr>
        <p:spPr>
          <a:xfrm>
            <a:off x="2140169" y="136698"/>
            <a:ext cx="4863662" cy="1015663"/>
          </a:xfrm>
          <a:prstGeom prst="rect">
            <a:avLst/>
          </a:prstGeom>
          <a:noFill/>
        </p:spPr>
        <p:txBody>
          <a:bodyPr wrap="square">
            <a:spAutoFit/>
          </a:bodyPr>
          <a:lstStyle/>
          <a:p>
            <a:pPr algn="ctr"/>
            <a:r>
              <a:rPr lang="es-ES" sz="3200" b="1" dirty="0">
                <a:solidFill>
                  <a:schemeClr val="bg1"/>
                </a:solidFill>
              </a:rPr>
              <a:t>La Gran Comisión</a:t>
            </a:r>
          </a:p>
          <a:p>
            <a:pPr algn="ctr"/>
            <a:r>
              <a:rPr lang="es-ES" sz="2800" dirty="0">
                <a:solidFill>
                  <a:schemeClr val="bg1"/>
                </a:solidFill>
              </a:rPr>
              <a:t>Mateo 28: 19-20</a:t>
            </a:r>
            <a:endParaRPr lang="en-US" sz="2400" b="0" dirty="0">
              <a:solidFill>
                <a:schemeClr val="bg1"/>
              </a:solidFill>
            </a:endParaRPr>
          </a:p>
        </p:txBody>
      </p:sp>
      <p:pic>
        <p:nvPicPr>
          <p:cNvPr id="12" name="Picture 11" descr="A picture containing water, table, small, sitting&#10;&#10;Description automatically generated">
            <a:extLst>
              <a:ext uri="{FF2B5EF4-FFF2-40B4-BE49-F238E27FC236}">
                <a16:creationId xmlns:a16="http://schemas.microsoft.com/office/drawing/2014/main" id="{22A066AD-9AA2-457E-B61D-B4E38E80C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8802" y="4193138"/>
            <a:ext cx="2030999" cy="2030999"/>
          </a:xfrm>
          <a:prstGeom prst="rect">
            <a:avLst/>
          </a:prstGeom>
        </p:spPr>
      </p:pic>
      <p:sp>
        <p:nvSpPr>
          <p:cNvPr id="16" name="TextBox 15">
            <a:extLst>
              <a:ext uri="{FF2B5EF4-FFF2-40B4-BE49-F238E27FC236}">
                <a16:creationId xmlns:a16="http://schemas.microsoft.com/office/drawing/2014/main" id="{9A37AB74-5FA1-4052-B9BC-1D6E977A9D00}"/>
              </a:ext>
            </a:extLst>
          </p:cNvPr>
          <p:cNvSpPr txBox="1"/>
          <p:nvPr/>
        </p:nvSpPr>
        <p:spPr>
          <a:xfrm>
            <a:off x="5715000" y="2975794"/>
            <a:ext cx="3246119" cy="1112036"/>
          </a:xfrm>
          <a:prstGeom prst="rect">
            <a:avLst/>
          </a:prstGeom>
          <a:noFill/>
        </p:spPr>
        <p:txBody>
          <a:bodyPr wrap="square">
            <a:spAutoFit/>
          </a:bodyPr>
          <a:lstStyle/>
          <a:p>
            <a:pPr lvl="0" algn="ctr" eaLnBrk="0" fontAlgn="base" hangingPunct="0">
              <a:lnSpc>
                <a:spcPct val="115000"/>
              </a:lnSpc>
              <a:defRPr/>
            </a:pPr>
            <a:r>
              <a:rPr lang="en-US" sz="3200" b="1" u="sng" dirty="0" err="1">
                <a:solidFill>
                  <a:srgbClr val="FFFFFF"/>
                </a:solidFill>
                <a:latin typeface="Arial" panose="020B0604020202020204" pitchFamily="34" charset="0"/>
                <a:ea typeface="SimSun" panose="02010600030101010101" pitchFamily="2" charset="-122"/>
                <a:cs typeface="Arial" panose="020B0604020202020204" pitchFamily="34" charset="0"/>
              </a:rPr>
              <a:t>Dónde</a:t>
            </a:r>
            <a:endParaRPr lang="en-US" sz="3200" b="1" u="sng" dirty="0">
              <a:solidFill>
                <a:srgbClr val="FFFFFF"/>
              </a:solidFill>
              <a:latin typeface="Arial" panose="020B0604020202020204" pitchFamily="34" charset="0"/>
              <a:ea typeface="SimSun" panose="02010600030101010101" pitchFamily="2" charset="-122"/>
              <a:cs typeface="Arial" panose="020B0604020202020204" pitchFamily="34" charset="0"/>
            </a:endParaRPr>
          </a:p>
          <a:p>
            <a:pPr lvl="0" algn="ctr" eaLnBrk="0" fontAlgn="base" hangingPunct="0">
              <a:lnSpc>
                <a:spcPct val="115000"/>
              </a:lnSpc>
              <a:defRPr/>
            </a:pPr>
            <a:r>
              <a:rPr lang="en-US" sz="2800" dirty="0" err="1">
                <a:solidFill>
                  <a:srgbClr val="FFFFFF"/>
                </a:solidFill>
                <a:latin typeface="Arial" panose="020B0604020202020204" pitchFamily="34" charset="0"/>
                <a:ea typeface="SimSun" panose="02010600030101010101" pitchFamily="2" charset="-122"/>
                <a:cs typeface="Arial" panose="020B0604020202020204" pitchFamily="34" charset="0"/>
              </a:rPr>
              <a:t>Todas</a:t>
            </a:r>
            <a:r>
              <a:rPr lang="en-US" sz="2800" dirty="0">
                <a:solidFill>
                  <a:srgbClr val="FFFFFF"/>
                </a:solidFill>
                <a:latin typeface="Arial" panose="020B0604020202020204" pitchFamily="34" charset="0"/>
                <a:ea typeface="SimSun" panose="02010600030101010101" pitchFamily="2" charset="-122"/>
                <a:cs typeface="Arial" panose="020B0604020202020204" pitchFamily="34" charset="0"/>
              </a:rPr>
              <a:t> las </a:t>
            </a:r>
            <a:r>
              <a:rPr lang="en-US" sz="2800" dirty="0" err="1">
                <a:solidFill>
                  <a:srgbClr val="FFFFFF"/>
                </a:solidFill>
                <a:latin typeface="Arial" panose="020B0604020202020204" pitchFamily="34" charset="0"/>
                <a:ea typeface="SimSun" panose="02010600030101010101" pitchFamily="2" charset="-122"/>
                <a:cs typeface="Arial" panose="020B0604020202020204" pitchFamily="34" charset="0"/>
              </a:rPr>
              <a:t>naciones</a:t>
            </a:r>
            <a:endParaRPr kumimoji="0" lang="en-US" sz="2800" i="0"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17" name="Slide Number Placeholder 3">
            <a:extLst>
              <a:ext uri="{FF2B5EF4-FFF2-40B4-BE49-F238E27FC236}">
                <a16:creationId xmlns:a16="http://schemas.microsoft.com/office/drawing/2014/main" id="{FBF60283-6367-4C63-9F40-430DE763B3DC}"/>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3</a:t>
            </a:r>
          </a:p>
        </p:txBody>
      </p:sp>
      <p:pic>
        <p:nvPicPr>
          <p:cNvPr id="11" name="Picture 10">
            <a:extLst>
              <a:ext uri="{FF2B5EF4-FFF2-40B4-BE49-F238E27FC236}">
                <a16:creationId xmlns:a16="http://schemas.microsoft.com/office/drawing/2014/main" id="{0C3CCA04-48F4-4EF1-B604-29B0D74E262D}"/>
              </a:ext>
            </a:extLst>
          </p:cNvPr>
          <p:cNvPicPr>
            <a:picLocks noChangeAspect="1"/>
          </p:cNvPicPr>
          <p:nvPr/>
        </p:nvPicPr>
        <p:blipFill rotWithShape="1">
          <a:blip r:embed="rId4">
            <a:duotone>
              <a:prstClr val="black"/>
              <a:schemeClr val="accent5">
                <a:tint val="45000"/>
                <a:satMod val="400000"/>
              </a:schemeClr>
            </a:duotone>
          </a:blip>
          <a:srcRect t="22313" b="32789"/>
          <a:stretch/>
        </p:blipFill>
        <p:spPr>
          <a:xfrm>
            <a:off x="815033" y="2975794"/>
            <a:ext cx="3969086" cy="1488153"/>
          </a:xfrm>
          <a:prstGeom prst="rect">
            <a:avLst/>
          </a:prstGeom>
        </p:spPr>
      </p:pic>
    </p:spTree>
    <p:extLst>
      <p:ext uri="{BB962C8B-B14F-4D97-AF65-F5344CB8AC3E}">
        <p14:creationId xmlns:p14="http://schemas.microsoft.com/office/powerpoint/2010/main" val="10015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nodeType="after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1500"/>
                            </p:stCondLst>
                            <p:childTnLst>
                              <p:par>
                                <p:cTn id="12" presetID="1" presetClass="entr" presetSubtype="0" fill="hold" grpId="0" nodeType="afterEffect">
                                  <p:stCondLst>
                                    <p:cond delay="50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2000"/>
                            </p:stCondLst>
                            <p:childTnLst>
                              <p:par>
                                <p:cTn id="15" presetID="53" presetClass="entr" presetSubtype="16" fill="hold" nodeType="after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D662BE-476A-4C38-AA1A-71ED36024D19}"/>
              </a:ext>
            </a:extLst>
          </p:cNvPr>
          <p:cNvSpPr/>
          <p:nvPr/>
        </p:nvSpPr>
        <p:spPr>
          <a:xfrm>
            <a:off x="236483" y="622583"/>
            <a:ext cx="8907518" cy="4647426"/>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charset="0"/>
                <a:ea typeface="+mn-ea"/>
                <a:cs typeface="Arial" charset="0"/>
              </a:rPr>
              <a:t>En sus grupos</a:t>
            </a:r>
          </a:p>
          <a:p>
            <a:pPr marL="236538" marR="0" lvl="0" indent="-236538"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s-ES" sz="3200" i="0" u="none" strike="noStrike" kern="1200" cap="none" spc="0" normalizeH="0" baseline="0" noProof="0" dirty="0">
                <a:ln>
                  <a:noFill/>
                </a:ln>
                <a:solidFill>
                  <a:srgbClr val="FFFFFF"/>
                </a:solidFill>
                <a:effectLst/>
                <a:uLnTx/>
                <a:uFillTx/>
                <a:latin typeface="Arial" charset="0"/>
                <a:ea typeface="+mn-ea"/>
                <a:cs typeface="Arial" charset="0"/>
              </a:rPr>
              <a:t>¿Qué aprendió cuando evaluó sus ministerios?</a:t>
            </a:r>
          </a:p>
          <a:p>
            <a:pPr marL="236538" marR="0" lvl="0" indent="-236538"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s-ES" sz="3200" i="0" u="none" strike="noStrike" kern="1200" cap="none" spc="0" normalizeH="0" baseline="0" noProof="0" dirty="0">
                <a:ln>
                  <a:noFill/>
                </a:ln>
                <a:solidFill>
                  <a:srgbClr val="FFFFFF"/>
                </a:solidFill>
                <a:effectLst/>
                <a:uLnTx/>
                <a:uFillTx/>
                <a:latin typeface="Arial" charset="0"/>
                <a:ea typeface="+mn-ea"/>
                <a:cs typeface="Arial" charset="0"/>
              </a:rPr>
              <a:t>¿Qué cambios necesitas hacer para tener una iglesia que haga discípulos multiplicadores?</a:t>
            </a:r>
          </a:p>
          <a:p>
            <a:pPr marL="236538" marR="0" lvl="0" indent="-236538"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s-ES" sz="3200" i="0" u="none" strike="noStrike" kern="1200" cap="none" spc="0" normalizeH="0" baseline="0" noProof="0" dirty="0">
                <a:ln>
                  <a:noFill/>
                </a:ln>
                <a:solidFill>
                  <a:srgbClr val="FFFFFF"/>
                </a:solidFill>
                <a:effectLst/>
                <a:uLnTx/>
                <a:uFillTx/>
                <a:latin typeface="Arial" charset="0"/>
                <a:ea typeface="+mn-ea"/>
                <a:cs typeface="Arial" charset="0"/>
              </a:rPr>
              <a:t>¿El servicio de su iglesia es amigable con las personas que no asisten a la iglesia?</a:t>
            </a:r>
          </a:p>
          <a:p>
            <a:pPr marL="236538" marR="0" lvl="0" indent="-236538"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s-ES" sz="3200" i="0" u="none" strike="noStrike" kern="1200" cap="none" spc="0" normalizeH="0" baseline="0" noProof="0" dirty="0">
                <a:ln>
                  <a:noFill/>
                </a:ln>
                <a:solidFill>
                  <a:srgbClr val="FFFFFF"/>
                </a:solidFill>
                <a:effectLst/>
                <a:uLnTx/>
                <a:uFillTx/>
                <a:latin typeface="Arial" charset="0"/>
                <a:ea typeface="+mn-ea"/>
                <a:cs typeface="Arial" charset="0"/>
              </a:rPr>
              <a:t>¿Por qué es importante evaluar sus ministerios una vez al año?</a:t>
            </a:r>
            <a:endParaRPr kumimoji="0" lang="en-US" sz="320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1300435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673996"/>
          </a:xfrm>
        </p:spPr>
        <p:txBody>
          <a:bodyPr/>
          <a:lstStyle/>
          <a:p>
            <a:r>
              <a:rPr lang="es-ES" sz="3200" dirty="0"/>
              <a:t>Estructura Organizacional de una Iglesia </a:t>
            </a:r>
            <a:br>
              <a:rPr lang="es-ES" sz="3200" dirty="0"/>
            </a:br>
            <a:r>
              <a:rPr lang="es-ES" sz="3200" dirty="0"/>
              <a:t>que Hace Discípulos Multiplicadores</a:t>
            </a:r>
            <a:br>
              <a:rPr lang="es-ES" sz="3200" dirty="0"/>
            </a:br>
            <a:r>
              <a:rPr lang="en-US" sz="2800" b="0" dirty="0" err="1"/>
              <a:t>Lección</a:t>
            </a:r>
            <a:r>
              <a:rPr lang="en-US" sz="2800" b="0" dirty="0"/>
              <a:t>  4</a:t>
            </a:r>
          </a:p>
        </p:txBody>
      </p:sp>
      <p:sp>
        <p:nvSpPr>
          <p:cNvPr id="17411" name="Rectangle 3"/>
          <p:cNvSpPr>
            <a:spLocks noGrp="1" noChangeArrowheads="1"/>
          </p:cNvSpPr>
          <p:nvPr>
            <p:ph type="body" idx="1"/>
          </p:nvPr>
        </p:nvSpPr>
        <p:spPr>
          <a:xfrm>
            <a:off x="268013" y="2104883"/>
            <a:ext cx="8875987" cy="4322905"/>
          </a:xfrm>
        </p:spPr>
        <p:txBody>
          <a:bodyPr/>
          <a:lstStyle/>
          <a:p>
            <a:pPr>
              <a:lnSpc>
                <a:spcPct val="115000"/>
              </a:lnSpc>
              <a:spcBef>
                <a:spcPts val="0"/>
              </a:spcBef>
              <a:spcAft>
                <a:spcPts val="0"/>
              </a:spcAft>
            </a:pPr>
            <a:r>
              <a:rPr lang="es-ES" dirty="0">
                <a:ea typeface="Calibri"/>
                <a:cs typeface="Arial"/>
              </a:rPr>
              <a:t>Después de 2100 años, la Gran Comisión no ha sido completada </a:t>
            </a:r>
          </a:p>
          <a:p>
            <a:pPr>
              <a:lnSpc>
                <a:spcPct val="115000"/>
              </a:lnSpc>
              <a:spcBef>
                <a:spcPts val="0"/>
              </a:spcBef>
              <a:spcAft>
                <a:spcPts val="0"/>
              </a:spcAft>
            </a:pPr>
            <a:r>
              <a:rPr lang="es-ES" dirty="0">
                <a:ea typeface="Calibri"/>
                <a:cs typeface="Arial"/>
              </a:rPr>
              <a:t>El plan de Jesús empezó bien. </a:t>
            </a:r>
          </a:p>
          <a:p>
            <a:pPr lvl="1">
              <a:lnSpc>
                <a:spcPct val="115000"/>
              </a:lnSpc>
              <a:spcBef>
                <a:spcPts val="0"/>
              </a:spcBef>
              <a:spcAft>
                <a:spcPts val="0"/>
              </a:spcAft>
            </a:pPr>
            <a:r>
              <a:rPr lang="es-ES" dirty="0">
                <a:ea typeface="Calibri"/>
                <a:cs typeface="Arial"/>
              </a:rPr>
              <a:t> Se dice de los primeros discípulos  </a:t>
            </a:r>
          </a:p>
          <a:p>
            <a:pPr marL="850900" lvl="1" indent="-393700">
              <a:lnSpc>
                <a:spcPct val="115000"/>
              </a:lnSpc>
              <a:spcBef>
                <a:spcPts val="0"/>
              </a:spcBef>
              <a:spcAft>
                <a:spcPts val="0"/>
              </a:spcAft>
            </a:pPr>
            <a:r>
              <a:rPr lang="es-ES" dirty="0">
                <a:ea typeface="Calibri"/>
                <a:cs typeface="Arial"/>
              </a:rPr>
              <a:t>ellos habían volteado el mundo boca arriba</a:t>
            </a:r>
          </a:p>
          <a:p>
            <a:pPr marL="0" lvl="0" indent="0">
              <a:lnSpc>
                <a:spcPct val="115000"/>
              </a:lnSpc>
              <a:spcBef>
                <a:spcPts val="0"/>
              </a:spcBef>
              <a:spcAft>
                <a:spcPts val="0"/>
              </a:spcAft>
              <a:buNone/>
            </a:pPr>
            <a:r>
              <a:rPr lang="es-ES" dirty="0">
                <a:ea typeface="Calibri"/>
                <a:cs typeface="Arial"/>
              </a:rPr>
              <a:t>        Hechos 17:6</a:t>
            </a:r>
            <a:endParaRPr lang="en-US" dirty="0">
              <a:ea typeface="Calibri"/>
              <a:cs typeface="Arial"/>
            </a:endParaRPr>
          </a:p>
        </p:txBody>
      </p:sp>
      <p:sp>
        <p:nvSpPr>
          <p:cNvPr id="17412" name="TextBox 13"/>
          <p:cNvSpPr txBox="1">
            <a:spLocks noChangeArrowheads="1"/>
          </p:cNvSpPr>
          <p:nvPr/>
        </p:nvSpPr>
        <p:spPr bwMode="auto">
          <a:xfrm>
            <a:off x="8595361" y="6427788"/>
            <a:ext cx="5486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Arial" charset="0"/>
              </a:rPr>
              <a:t>18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374169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767502" y="883920"/>
            <a:ext cx="8376498" cy="5090160"/>
          </a:xfrm>
        </p:spPr>
        <p:txBody>
          <a:bodyPr/>
          <a:lstStyle/>
          <a:p>
            <a:pPr marL="346075" marR="0" indent="-346075">
              <a:spcBef>
                <a:spcPts val="0"/>
              </a:spcBef>
              <a:spcAft>
                <a:spcPts val="1200"/>
              </a:spcAft>
            </a:pPr>
            <a:r>
              <a:rPr lang="es-ES" dirty="0">
                <a:ea typeface="Calibri"/>
                <a:cs typeface="Arial"/>
              </a:rPr>
              <a:t>¿Qué pasó? </a:t>
            </a:r>
          </a:p>
          <a:p>
            <a:pPr marL="346075" marR="0" indent="-346075">
              <a:spcBef>
                <a:spcPts val="0"/>
              </a:spcBef>
              <a:spcAft>
                <a:spcPts val="1200"/>
              </a:spcAft>
            </a:pPr>
            <a:r>
              <a:rPr lang="es-ES" dirty="0">
                <a:ea typeface="Calibri"/>
                <a:cs typeface="Arial"/>
              </a:rPr>
              <a:t>Hoy las iglesias tienen muchos ministerios buenos:</a:t>
            </a:r>
          </a:p>
          <a:p>
            <a:pPr marL="1371600" marR="0" indent="-450850">
              <a:spcBef>
                <a:spcPts val="0"/>
              </a:spcBef>
              <a:spcAft>
                <a:spcPts val="1200"/>
              </a:spcAft>
              <a:buFont typeface="+mj-lt"/>
              <a:buAutoNum type="arabicPeriod"/>
            </a:pPr>
            <a:r>
              <a:rPr lang="es-ES" dirty="0">
                <a:ea typeface="Calibri"/>
                <a:cs typeface="Arial"/>
              </a:rPr>
              <a:t>Servicios de Adoración</a:t>
            </a:r>
          </a:p>
          <a:p>
            <a:pPr marL="1371600" marR="0" indent="-450850">
              <a:spcBef>
                <a:spcPts val="0"/>
              </a:spcBef>
              <a:spcAft>
                <a:spcPts val="1200"/>
              </a:spcAft>
              <a:buFont typeface="+mj-lt"/>
              <a:buAutoNum type="arabicPeriod"/>
            </a:pPr>
            <a:r>
              <a:rPr lang="es-ES" dirty="0">
                <a:ea typeface="Calibri"/>
                <a:cs typeface="Arial"/>
              </a:rPr>
              <a:t>Sermones de Predicación</a:t>
            </a:r>
          </a:p>
          <a:p>
            <a:pPr marL="1371600" marR="0" indent="-450850">
              <a:spcBef>
                <a:spcPts val="0"/>
              </a:spcBef>
              <a:spcAft>
                <a:spcPts val="1200"/>
              </a:spcAft>
              <a:buFont typeface="+mj-lt"/>
              <a:buAutoNum type="arabicPeriod"/>
            </a:pPr>
            <a:r>
              <a:rPr lang="es-ES" dirty="0">
                <a:ea typeface="Calibri"/>
                <a:cs typeface="Arial"/>
              </a:rPr>
              <a:t>Clases de escuela dominical</a:t>
            </a:r>
          </a:p>
          <a:p>
            <a:pPr marL="1371600" marR="0" indent="-450850">
              <a:spcBef>
                <a:spcPts val="0"/>
              </a:spcBef>
              <a:spcAft>
                <a:spcPts val="1200"/>
              </a:spcAft>
              <a:buFont typeface="+mj-lt"/>
              <a:buAutoNum type="arabicPeriod"/>
            </a:pPr>
            <a:r>
              <a:rPr lang="es-ES" dirty="0">
                <a:ea typeface="Calibri"/>
                <a:cs typeface="Arial"/>
              </a:rPr>
              <a:t>Avivamientos</a:t>
            </a:r>
          </a:p>
          <a:p>
            <a:pPr marL="1371600" marR="0" indent="-450850">
              <a:spcBef>
                <a:spcPts val="0"/>
              </a:spcBef>
              <a:spcAft>
                <a:spcPts val="1200"/>
              </a:spcAft>
              <a:buFont typeface="+mj-lt"/>
              <a:buAutoNum type="arabicPeriod"/>
            </a:pPr>
            <a:r>
              <a:rPr lang="es-ES" dirty="0">
                <a:ea typeface="Calibri"/>
                <a:cs typeface="Arial"/>
              </a:rPr>
              <a:t>Muchas otras actividades buenas</a:t>
            </a:r>
          </a:p>
        </p:txBody>
      </p:sp>
      <p:sp>
        <p:nvSpPr>
          <p:cNvPr id="17412" name="TextBox 13"/>
          <p:cNvSpPr txBox="1">
            <a:spLocks noChangeArrowheads="1"/>
          </p:cNvSpPr>
          <p:nvPr/>
        </p:nvSpPr>
        <p:spPr bwMode="auto">
          <a:xfrm>
            <a:off x="8563087" y="6427788"/>
            <a:ext cx="5809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Arial" charset="0"/>
              </a:rPr>
              <a:t>18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868066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38545" y="1009702"/>
            <a:ext cx="9005455" cy="5090160"/>
          </a:xfrm>
        </p:spPr>
        <p:txBody>
          <a:bodyPr/>
          <a:lstStyle/>
          <a:p>
            <a:pPr marL="0" marR="0" indent="0" algn="ctr">
              <a:spcBef>
                <a:spcPts val="0"/>
              </a:spcBef>
              <a:spcAft>
                <a:spcPts val="0"/>
              </a:spcAft>
              <a:buNone/>
            </a:pPr>
            <a:r>
              <a:rPr lang="es-ES" b="1" dirty="0">
                <a:ea typeface="Calibri"/>
                <a:cs typeface="Arial"/>
              </a:rPr>
              <a:t>Pero la misión de Dios se ha quedado incompleta o parcialmente terminada</a:t>
            </a:r>
          </a:p>
          <a:p>
            <a:pPr marL="0" marR="0" indent="0" algn="ctr">
              <a:spcBef>
                <a:spcPts val="0"/>
              </a:spcBef>
              <a:spcAft>
                <a:spcPts val="0"/>
              </a:spcAft>
              <a:buNone/>
            </a:pPr>
            <a:endParaRPr lang="es-ES" sz="2000" b="1" dirty="0">
              <a:ea typeface="Calibri"/>
              <a:cs typeface="Arial"/>
            </a:endParaRPr>
          </a:p>
          <a:p>
            <a:pPr marL="457200" marR="0" indent="-457200">
              <a:spcBef>
                <a:spcPts val="0"/>
              </a:spcBef>
              <a:spcAft>
                <a:spcPts val="1200"/>
              </a:spcAft>
              <a:buNone/>
            </a:pPr>
            <a:r>
              <a:rPr lang="es-ES" dirty="0">
                <a:ea typeface="Calibri"/>
                <a:cs typeface="Arial"/>
              </a:rPr>
              <a:t>1. La misión de cada iglesia y cada creyente: </a:t>
            </a:r>
            <a:r>
              <a:rPr lang="es-ES" b="1" u="sng" dirty="0">
                <a:ea typeface="Calibri"/>
                <a:cs typeface="Arial"/>
              </a:rPr>
              <a:t>Terminar la Gran Comisión</a:t>
            </a:r>
          </a:p>
          <a:p>
            <a:pPr marL="457200" marR="0" indent="-457200">
              <a:spcBef>
                <a:spcPts val="0"/>
              </a:spcBef>
              <a:spcAft>
                <a:spcPts val="1200"/>
              </a:spcAft>
              <a:buNone/>
            </a:pPr>
            <a:r>
              <a:rPr lang="es-ES" dirty="0">
                <a:ea typeface="Calibri"/>
                <a:cs typeface="Arial"/>
              </a:rPr>
              <a:t>2. El método de Jesús para terminar la Gran  Comisión: </a:t>
            </a:r>
            <a:r>
              <a:rPr lang="es-ES" b="1" u="sng" dirty="0">
                <a:ea typeface="Calibri"/>
                <a:cs typeface="Arial"/>
              </a:rPr>
              <a:t>Hacer Discípulos Multiplicadores</a:t>
            </a:r>
            <a:r>
              <a:rPr lang="es-ES" dirty="0">
                <a:ea typeface="Calibri"/>
                <a:cs typeface="Arial"/>
              </a:rPr>
              <a:t>	</a:t>
            </a:r>
            <a:endParaRPr lang="en-US" sz="2800" u="sng" dirty="0">
              <a:effectLst/>
            </a:endParaRPr>
          </a:p>
        </p:txBody>
      </p:sp>
      <p:sp>
        <p:nvSpPr>
          <p:cNvPr id="17412" name="TextBox 13"/>
          <p:cNvSpPr txBox="1">
            <a:spLocks noChangeArrowheads="1"/>
          </p:cNvSpPr>
          <p:nvPr/>
        </p:nvSpPr>
        <p:spPr bwMode="auto">
          <a:xfrm>
            <a:off x="8563087" y="6427788"/>
            <a:ext cx="5809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Arial" charset="0"/>
              </a:rPr>
              <a:t>18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8735625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9"/>
          <p:cNvSpPr txBox="1">
            <a:spLocks noChangeArrowheads="1"/>
          </p:cNvSpPr>
          <p:nvPr/>
        </p:nvSpPr>
        <p:spPr bwMode="auto">
          <a:xfrm>
            <a:off x="0" y="10758"/>
            <a:ext cx="9143999" cy="610144"/>
          </a:xfrm>
          <a:prstGeom prst="rect">
            <a:avLst/>
          </a:prstGeom>
          <a:no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a:ea typeface="Calibri"/>
                <a:cs typeface="Arial" charset="0"/>
              </a:rPr>
              <a:t>Church Structure Comparison</a:t>
            </a:r>
            <a:endParaRPr kumimoji="0" lang="en-US" sz="3200" b="1" i="0" u="none" strike="noStrike" kern="1200" cap="none" spc="0" normalizeH="0" baseline="0" noProof="0" dirty="0">
              <a:ln>
                <a:noFill/>
              </a:ln>
              <a:solidFill>
                <a:srgbClr val="000000"/>
              </a:solidFill>
              <a:effectLst/>
              <a:uLnTx/>
              <a:uFillTx/>
              <a:latin typeface="Times New Roman"/>
              <a:ea typeface="Calibri"/>
              <a:cs typeface="Arial" charset="0"/>
            </a:endParaRPr>
          </a:p>
        </p:txBody>
      </p:sp>
      <p:sp>
        <p:nvSpPr>
          <p:cNvPr id="22" name="Rectangle 21">
            <a:extLst>
              <a:ext uri="{FF2B5EF4-FFF2-40B4-BE49-F238E27FC236}">
                <a16:creationId xmlns:a16="http://schemas.microsoft.com/office/drawing/2014/main" id="{6B6B7565-FC03-49D6-81AF-BE5B0BED1903}"/>
              </a:ext>
            </a:extLst>
          </p:cNvPr>
          <p:cNvSpPr/>
          <p:nvPr/>
        </p:nvSpPr>
        <p:spPr>
          <a:xfrm>
            <a:off x="0" y="10759"/>
            <a:ext cx="9143999" cy="6847242"/>
          </a:xfrm>
          <a:prstGeom prst="rect">
            <a:avLst/>
          </a:prstGeom>
          <a:solidFill>
            <a:srgbClr val="DCEFF0"/>
          </a:solidFill>
          <a:ln w="127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4572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ea typeface="Times New Roman" panose="02020603050405020304" pitchFamily="18" charset="0"/>
                <a:cs typeface="Times New Roman" panose="02020603050405020304" pitchFamily="18" charset="0"/>
              </a:rPr>
              <a:t> </a:t>
            </a:r>
            <a:endPar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p:txBody>
      </p:sp>
      <p:sp>
        <p:nvSpPr>
          <p:cNvPr id="34" name="Text Box 19">
            <a:extLst>
              <a:ext uri="{FF2B5EF4-FFF2-40B4-BE49-F238E27FC236}">
                <a16:creationId xmlns:a16="http://schemas.microsoft.com/office/drawing/2014/main" id="{73F5A607-4B7B-4100-910E-467E6BA5E322}"/>
              </a:ext>
            </a:extLst>
          </p:cNvPr>
          <p:cNvSpPr txBox="1">
            <a:spLocks noChangeArrowheads="1"/>
          </p:cNvSpPr>
          <p:nvPr/>
        </p:nvSpPr>
        <p:spPr bwMode="auto">
          <a:xfrm>
            <a:off x="256912" y="53760"/>
            <a:ext cx="8473435" cy="538147"/>
          </a:xfrm>
          <a:prstGeom prst="rect">
            <a:avLst/>
          </a:prstGeom>
          <a:solidFill>
            <a:srgbClr val="DCEFF0"/>
          </a:solidFill>
          <a:ln w="6350">
            <a:noFill/>
            <a:miter lim="800000"/>
            <a:headEnd/>
            <a:tailEnd/>
          </a:ln>
        </p:spPr>
        <p:txBody>
          <a:bodyPr rot="0" vert="horz" wrap="square" lIns="91440" tIns="45720" rIns="91440" bIns="45720" anchor="t" anchorCtr="0" upright="1">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s-MX" sz="3200" b="1" i="0" u="none" strike="noStrike" kern="0" cap="none" spc="0" normalizeH="0" baseline="0" noProof="0" dirty="0">
                <a:ln>
                  <a:noFill/>
                </a:ln>
                <a:solidFill>
                  <a:srgbClr val="000000"/>
                </a:solidFill>
                <a:effectLst/>
                <a:uLnTx/>
                <a:uFillTx/>
                <a:ea typeface="Calibri" panose="020F0502020204030204" pitchFamily="34" charset="0"/>
              </a:rPr>
              <a:t>Comparación de la Estructura de la Iglesia</a:t>
            </a: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p:txBody>
      </p:sp>
      <p:grpSp>
        <p:nvGrpSpPr>
          <p:cNvPr id="4" name="Group 3">
            <a:extLst>
              <a:ext uri="{FF2B5EF4-FFF2-40B4-BE49-F238E27FC236}">
                <a16:creationId xmlns:a16="http://schemas.microsoft.com/office/drawing/2014/main" id="{8B6F92DA-193F-4D33-99B8-D4E07D099BC2}"/>
              </a:ext>
            </a:extLst>
          </p:cNvPr>
          <p:cNvGrpSpPr/>
          <p:nvPr/>
        </p:nvGrpSpPr>
        <p:grpSpPr>
          <a:xfrm>
            <a:off x="2" y="3639550"/>
            <a:ext cx="9143998" cy="2726463"/>
            <a:chOff x="3" y="3786256"/>
            <a:chExt cx="9143998" cy="2726463"/>
          </a:xfrm>
        </p:grpSpPr>
        <p:sp>
          <p:nvSpPr>
            <p:cNvPr id="29" name="Text Box 19">
              <a:extLst>
                <a:ext uri="{FF2B5EF4-FFF2-40B4-BE49-F238E27FC236}">
                  <a16:creationId xmlns:a16="http://schemas.microsoft.com/office/drawing/2014/main" id="{2A46B748-997D-4BA6-8461-4525BFCE7575}"/>
                </a:ext>
              </a:extLst>
            </p:cNvPr>
            <p:cNvSpPr txBox="1">
              <a:spLocks noChangeArrowheads="1"/>
            </p:cNvSpPr>
            <p:nvPr/>
          </p:nvSpPr>
          <p:spPr bwMode="auto">
            <a:xfrm>
              <a:off x="2157285" y="6197343"/>
              <a:ext cx="4640939" cy="315376"/>
            </a:xfrm>
            <a:prstGeom prst="rect">
              <a:avLst/>
            </a:prstGeom>
            <a:solidFill>
              <a:srgbClr val="DCEFF0"/>
            </a:solidFill>
            <a:ln w="6350">
              <a:noFill/>
              <a:miter lim="800000"/>
              <a:headEnd/>
              <a:tailEnd/>
            </a:ln>
          </p:spPr>
          <p:txBody>
            <a:bodyPr rot="0" vert="horz" wrap="square" lIns="91440" tIns="45720" rIns="91440" bIns="45720" anchor="t" anchorCtr="0" upright="1">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00"/>
                  </a:solidFill>
                  <a:effectLst/>
                  <a:uLnTx/>
                  <a:uFillTx/>
                  <a:ea typeface="Calibri" panose="020F0502020204030204" pitchFamily="34" charset="0"/>
                </a:rPr>
                <a:t>Enfoque</a:t>
              </a:r>
              <a:r>
                <a:rPr kumimoji="0" lang="en-US" sz="2800" b="1" i="0" u="none" strike="noStrike" kern="0" cap="none" spc="0" normalizeH="0" baseline="0" noProof="0" dirty="0">
                  <a:ln>
                    <a:noFill/>
                  </a:ln>
                  <a:solidFill>
                    <a:srgbClr val="000000"/>
                  </a:solidFill>
                  <a:effectLst/>
                  <a:uLnTx/>
                  <a:uFillTx/>
                  <a:ea typeface="Calibri" panose="020F0502020204030204" pitchFamily="34" charset="0"/>
                </a:rPr>
                <a:t> </a:t>
              </a:r>
              <a:r>
                <a:rPr kumimoji="0" lang="en-US" sz="2800" b="1" i="0" u="none" strike="noStrike" kern="0" cap="none" spc="0" normalizeH="0" baseline="0" noProof="0" dirty="0" err="1">
                  <a:ln>
                    <a:noFill/>
                  </a:ln>
                  <a:solidFill>
                    <a:srgbClr val="000000"/>
                  </a:solidFill>
                  <a:effectLst/>
                  <a:uLnTx/>
                  <a:uFillTx/>
                  <a:ea typeface="Calibri" panose="020F0502020204030204" pitchFamily="34" charset="0"/>
                </a:rPr>
                <a:t>Discipulado</a:t>
              </a: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p:txBody>
        </p:sp>
        <p:sp>
          <p:nvSpPr>
            <p:cNvPr id="30" name="Text Box 19">
              <a:extLst>
                <a:ext uri="{FF2B5EF4-FFF2-40B4-BE49-F238E27FC236}">
                  <a16:creationId xmlns:a16="http://schemas.microsoft.com/office/drawing/2014/main" id="{033AB4E8-4091-4DA0-880B-BD3F7AAD39C4}"/>
                </a:ext>
              </a:extLst>
            </p:cNvPr>
            <p:cNvSpPr txBox="1">
              <a:spLocks noChangeArrowheads="1"/>
            </p:cNvSpPr>
            <p:nvPr/>
          </p:nvSpPr>
          <p:spPr bwMode="auto">
            <a:xfrm>
              <a:off x="5344497" y="4923941"/>
              <a:ext cx="1965058" cy="315376"/>
            </a:xfrm>
            <a:prstGeom prst="rect">
              <a:avLst/>
            </a:prstGeom>
            <a:solidFill>
              <a:srgbClr val="DCEFF0"/>
            </a:solidFill>
            <a:ln w="6350">
              <a:noFill/>
              <a:miter lim="800000"/>
              <a:headEnd/>
              <a:tailEnd/>
            </a:ln>
          </p:spPr>
          <p:txBody>
            <a:bodyPr rot="0" vert="horz" wrap="square" lIns="91440" tIns="45720" rIns="91440" bIns="45720" anchor="t" anchorCtr="0" upright="1">
              <a:noAutofit/>
            </a:bodyPr>
            <a:lstStyle/>
            <a:p>
              <a:pPr marL="0" marR="0" lvl="0" indent="0" defTabSz="4572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rPr>
                <a:t> </a:t>
              </a:r>
              <a:endParaRPr kumimoji="0" lang="en-US" sz="1200" b="0" i="0" u="none" strike="noStrike" kern="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endParaRPr>
            </a:p>
          </p:txBody>
        </p:sp>
        <p:sp>
          <p:nvSpPr>
            <p:cNvPr id="31" name="Text Box 4507">
              <a:extLst>
                <a:ext uri="{FF2B5EF4-FFF2-40B4-BE49-F238E27FC236}">
                  <a16:creationId xmlns:a16="http://schemas.microsoft.com/office/drawing/2014/main" id="{B18C5D57-442F-4F71-98E3-36CCFDE46606}"/>
                </a:ext>
              </a:extLst>
            </p:cNvPr>
            <p:cNvSpPr txBox="1">
              <a:spLocks noChangeArrowheads="1"/>
            </p:cNvSpPr>
            <p:nvPr/>
          </p:nvSpPr>
          <p:spPr bwMode="auto">
            <a:xfrm>
              <a:off x="3" y="3786256"/>
              <a:ext cx="9143998" cy="450831"/>
            </a:xfrm>
            <a:prstGeom prst="rect">
              <a:avLst/>
            </a:prstGeom>
            <a:noFill/>
            <a:ln w="6350">
              <a:noFill/>
              <a:miter lim="800000"/>
              <a:headEnd/>
              <a:tailEnd/>
            </a:ln>
          </p:spPr>
          <p:txBody>
            <a:bodyPr rot="0" vert="horz" wrap="square" lIns="91440" tIns="45720" rIns="91440" bIns="45720" anchor="t" anchorCtr="0" upright="1">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3200" b="1" i="0" u="sng" strike="noStrike" kern="0" cap="none" spc="0" normalizeH="0" baseline="0" noProof="0" dirty="0" err="1">
                  <a:ln>
                    <a:noFill/>
                  </a:ln>
                  <a:solidFill>
                    <a:srgbClr val="000000"/>
                  </a:solidFill>
                  <a:effectLst/>
                  <a:uLnTx/>
                  <a:uFillTx/>
                  <a:ea typeface="Calibri" panose="020F0502020204030204" pitchFamily="34" charset="0"/>
                </a:rPr>
                <a:t>Iglesia</a:t>
              </a:r>
              <a:r>
                <a:rPr kumimoji="0" lang="en-US" sz="3200" b="1" i="0" u="sng" strike="noStrike" kern="0" cap="none" spc="0" normalizeH="0" baseline="0" noProof="0" dirty="0">
                  <a:ln>
                    <a:noFill/>
                  </a:ln>
                  <a:solidFill>
                    <a:srgbClr val="000000"/>
                  </a:solidFill>
                  <a:effectLst/>
                  <a:uLnTx/>
                  <a:uFillTx/>
                  <a:ea typeface="Calibri" panose="020F0502020204030204" pitchFamily="34" charset="0"/>
                </a:rPr>
                <a:t> que </a:t>
              </a:r>
              <a:r>
                <a:rPr kumimoji="0" lang="en-US" sz="3200" b="1" i="0" u="sng" strike="noStrike" kern="0" cap="none" spc="0" normalizeH="0" baseline="0" noProof="0" dirty="0" err="1">
                  <a:ln>
                    <a:noFill/>
                  </a:ln>
                  <a:solidFill>
                    <a:srgbClr val="000000"/>
                  </a:solidFill>
                  <a:effectLst/>
                  <a:uLnTx/>
                  <a:uFillTx/>
                  <a:ea typeface="Calibri" panose="020F0502020204030204" pitchFamily="34" charset="0"/>
                </a:rPr>
                <a:t>Hace</a:t>
              </a:r>
              <a:r>
                <a:rPr kumimoji="0" lang="en-US" sz="3200" b="1" i="0" u="sng" strike="noStrike" kern="0" cap="none" spc="0" normalizeH="0" baseline="0" noProof="0" dirty="0">
                  <a:ln>
                    <a:noFill/>
                  </a:ln>
                  <a:solidFill>
                    <a:srgbClr val="000000"/>
                  </a:solidFill>
                  <a:effectLst/>
                  <a:uLnTx/>
                  <a:uFillTx/>
                  <a:ea typeface="Calibri" panose="020F0502020204030204" pitchFamily="34" charset="0"/>
                </a:rPr>
                <a:t> </a:t>
              </a:r>
              <a:r>
                <a:rPr kumimoji="0" lang="en-US" sz="3200" b="1" i="0" u="sng" strike="noStrike" kern="0" cap="none" spc="0" normalizeH="0" baseline="0" noProof="0" dirty="0" err="1">
                  <a:ln>
                    <a:noFill/>
                  </a:ln>
                  <a:solidFill>
                    <a:srgbClr val="000000"/>
                  </a:solidFill>
                  <a:effectLst/>
                  <a:uLnTx/>
                  <a:uFillTx/>
                  <a:ea typeface="Calibri" panose="020F0502020204030204" pitchFamily="34" charset="0"/>
                </a:rPr>
                <a:t>Discípulos</a:t>
              </a:r>
              <a:r>
                <a:rPr kumimoji="0" lang="en-US" sz="3200" b="1" i="0" u="sng" strike="noStrike" kern="0" cap="none" spc="0" normalizeH="0" baseline="0" noProof="0" dirty="0">
                  <a:ln>
                    <a:noFill/>
                  </a:ln>
                  <a:solidFill>
                    <a:srgbClr val="000000"/>
                  </a:solidFill>
                  <a:effectLst/>
                  <a:uLnTx/>
                  <a:uFillTx/>
                  <a:ea typeface="Calibri" panose="020F0502020204030204" pitchFamily="34" charset="0"/>
                </a:rPr>
                <a:t> </a:t>
              </a:r>
              <a:r>
                <a:rPr kumimoji="0" lang="en-US" sz="3200" b="1" i="0" u="sng" strike="noStrike" kern="0" cap="none" spc="0" normalizeH="0" baseline="0" noProof="0" dirty="0" err="1">
                  <a:ln>
                    <a:noFill/>
                  </a:ln>
                  <a:solidFill>
                    <a:srgbClr val="000000"/>
                  </a:solidFill>
                  <a:effectLst/>
                  <a:uLnTx/>
                  <a:uFillTx/>
                  <a:ea typeface="Calibri" panose="020F0502020204030204" pitchFamily="34" charset="0"/>
                </a:rPr>
                <a:t>Multiplicadores</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p:txBody>
        </p:sp>
        <p:sp>
          <p:nvSpPr>
            <p:cNvPr id="32" name="Right Arrow 107">
              <a:extLst>
                <a:ext uri="{FF2B5EF4-FFF2-40B4-BE49-F238E27FC236}">
                  <a16:creationId xmlns:a16="http://schemas.microsoft.com/office/drawing/2014/main" id="{FC65B348-C742-4283-94F6-9DA3F258D697}"/>
                </a:ext>
              </a:extLst>
            </p:cNvPr>
            <p:cNvSpPr/>
            <p:nvPr/>
          </p:nvSpPr>
          <p:spPr>
            <a:xfrm>
              <a:off x="256912" y="4823634"/>
              <a:ext cx="3449425" cy="1477781"/>
            </a:xfrm>
            <a:prstGeom prst="rightArrow">
              <a:avLst>
                <a:gd name="adj1" fmla="val 66534"/>
                <a:gd name="adj2" fmla="val 91964"/>
              </a:avLst>
            </a:prstGeom>
            <a:solidFill>
              <a:srgbClr val="00602B"/>
            </a:solidFill>
            <a:ln w="190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800" b="1" i="0" u="none" strike="noStrike" kern="0" cap="none" spc="0" normalizeH="0" baseline="0" noProof="0" dirty="0" err="1">
                  <a:ln>
                    <a:noFill/>
                  </a:ln>
                  <a:solidFill>
                    <a:schemeClr val="bg1"/>
                  </a:solidFill>
                  <a:effectLst/>
                  <a:uLnTx/>
                  <a:uFillTx/>
                  <a:ea typeface="Calibri" panose="020F0502020204030204" pitchFamily="34" charset="0"/>
                </a:rPr>
                <a:t>Muchos</a:t>
              </a:r>
              <a:r>
                <a:rPr kumimoji="0" lang="en-US" sz="2800" b="1" i="0" u="none" strike="noStrike" kern="0" cap="none" spc="0" normalizeH="0" baseline="0" noProof="0" dirty="0">
                  <a:ln>
                    <a:noFill/>
                  </a:ln>
                  <a:solidFill>
                    <a:schemeClr val="bg1"/>
                  </a:solidFill>
                  <a:effectLst/>
                  <a:uLnTx/>
                  <a:uFillTx/>
                  <a:ea typeface="Calibri" panose="020F0502020204030204" pitchFamily="34" charset="0"/>
                </a:rPr>
                <a:t> </a:t>
              </a:r>
            </a:p>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ea typeface="Calibri" panose="020F0502020204030204" pitchFamily="34" charset="0"/>
                </a:rPr>
                <a:t>No </a:t>
              </a:r>
              <a:r>
                <a:rPr kumimoji="0" lang="en-US" sz="2800" b="1" i="0" u="none" strike="noStrike" kern="0" cap="none" spc="0" normalizeH="0" baseline="0" noProof="0" dirty="0" err="1">
                  <a:ln>
                    <a:noFill/>
                  </a:ln>
                  <a:solidFill>
                    <a:schemeClr val="bg1"/>
                  </a:solidFill>
                  <a:effectLst/>
                  <a:uLnTx/>
                  <a:uFillTx/>
                  <a:ea typeface="Calibri" panose="020F0502020204030204" pitchFamily="34" charset="0"/>
                </a:rPr>
                <a:t>Creyentes</a:t>
              </a:r>
              <a:endParaRPr kumimoji="0" lang="en-US" sz="3200" b="0" i="0"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endParaRPr>
            </a:p>
          </p:txBody>
        </p:sp>
        <p:sp>
          <p:nvSpPr>
            <p:cNvPr id="33" name="Right Arrow 108">
              <a:extLst>
                <a:ext uri="{FF2B5EF4-FFF2-40B4-BE49-F238E27FC236}">
                  <a16:creationId xmlns:a16="http://schemas.microsoft.com/office/drawing/2014/main" id="{28E14E0E-2D4C-4DEB-A711-DDE8F558FA50}"/>
                </a:ext>
              </a:extLst>
            </p:cNvPr>
            <p:cNvSpPr/>
            <p:nvPr/>
          </p:nvSpPr>
          <p:spPr>
            <a:xfrm>
              <a:off x="5694573" y="4823637"/>
              <a:ext cx="3210618" cy="1477781"/>
            </a:xfrm>
            <a:prstGeom prst="rightArrow">
              <a:avLst>
                <a:gd name="adj1" fmla="val 66534"/>
                <a:gd name="adj2" fmla="val 98446"/>
              </a:avLst>
            </a:prstGeom>
            <a:solidFill>
              <a:srgbClr val="00602B"/>
            </a:solidFill>
            <a:ln w="190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800" b="1" i="0" u="none" strike="noStrike" kern="0" cap="none" spc="0" normalizeH="0" baseline="0" noProof="0" dirty="0" err="1">
                  <a:ln>
                    <a:noFill/>
                  </a:ln>
                  <a:solidFill>
                    <a:schemeClr val="bg1"/>
                  </a:solidFill>
                  <a:effectLst/>
                  <a:uLnTx/>
                  <a:uFillTx/>
                  <a:ea typeface="Calibri" panose="020F0502020204030204" pitchFamily="34" charset="0"/>
                </a:rPr>
                <a:t>Muchos</a:t>
              </a:r>
              <a:r>
                <a:rPr kumimoji="0" lang="en-US" sz="2800" b="1" i="0" u="none" strike="noStrike" kern="0" cap="none" spc="0" normalizeH="0" baseline="0" noProof="0" dirty="0">
                  <a:ln>
                    <a:noFill/>
                  </a:ln>
                  <a:solidFill>
                    <a:schemeClr val="bg1"/>
                  </a:solidFill>
                  <a:effectLst/>
                  <a:uLnTx/>
                  <a:uFillTx/>
                  <a:ea typeface="Calibri" panose="020F0502020204030204" pitchFamily="34" charset="0"/>
                </a:rPr>
                <a:t> </a:t>
              </a:r>
            </a:p>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800" b="1" i="0" u="none" strike="noStrike" kern="0" cap="none" spc="0" normalizeH="0" baseline="0" noProof="0" dirty="0" err="1">
                  <a:ln>
                    <a:noFill/>
                  </a:ln>
                  <a:solidFill>
                    <a:schemeClr val="bg1"/>
                  </a:solidFill>
                  <a:effectLst/>
                  <a:uLnTx/>
                  <a:uFillTx/>
                  <a:ea typeface="Calibri" panose="020F0502020204030204" pitchFamily="34" charset="0"/>
                </a:rPr>
                <a:t>Discípulos</a:t>
              </a:r>
              <a:endParaRPr kumimoji="0" lang="en-US" sz="3200" b="0" i="0"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endParaRPr>
            </a:p>
          </p:txBody>
        </p:sp>
        <p:pic>
          <p:nvPicPr>
            <p:cNvPr id="36" name="Picture 35" descr="MC900014701[1]">
              <a:extLst>
                <a:ext uri="{FF2B5EF4-FFF2-40B4-BE49-F238E27FC236}">
                  <a16:creationId xmlns:a16="http://schemas.microsoft.com/office/drawing/2014/main" id="{C1B4EBFC-DA7F-4EAB-88DD-D5B65800494E}"/>
                </a:ext>
              </a:extLst>
            </p:cNvPr>
            <p:cNvPicPr preferRelativeResize="0">
              <a:picLocks noChangeAspect="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3748859" y="4504410"/>
              <a:ext cx="1903192" cy="1563867"/>
            </a:xfrm>
            <a:prstGeom prst="rect">
              <a:avLst/>
            </a:prstGeom>
            <a:solidFill>
              <a:srgbClr val="DCEFF0"/>
            </a:solidFill>
            <a:ln>
              <a:noFill/>
            </a:ln>
          </p:spPr>
        </p:pic>
      </p:grpSp>
      <p:grpSp>
        <p:nvGrpSpPr>
          <p:cNvPr id="3" name="Group 2">
            <a:extLst>
              <a:ext uri="{FF2B5EF4-FFF2-40B4-BE49-F238E27FC236}">
                <a16:creationId xmlns:a16="http://schemas.microsoft.com/office/drawing/2014/main" id="{D39B5984-AD97-4B72-A685-85579D81AA44}"/>
              </a:ext>
            </a:extLst>
          </p:cNvPr>
          <p:cNvGrpSpPr/>
          <p:nvPr/>
        </p:nvGrpSpPr>
        <p:grpSpPr>
          <a:xfrm>
            <a:off x="350643" y="926961"/>
            <a:ext cx="8296677" cy="2139495"/>
            <a:chOff x="350643" y="926961"/>
            <a:chExt cx="8296677" cy="2139495"/>
          </a:xfrm>
        </p:grpSpPr>
        <p:sp>
          <p:nvSpPr>
            <p:cNvPr id="23" name="Text Box 19">
              <a:extLst>
                <a:ext uri="{FF2B5EF4-FFF2-40B4-BE49-F238E27FC236}">
                  <a16:creationId xmlns:a16="http://schemas.microsoft.com/office/drawing/2014/main" id="{2BF7F970-3A83-4609-8D82-FF18D6851C93}"/>
                </a:ext>
              </a:extLst>
            </p:cNvPr>
            <p:cNvSpPr txBox="1">
              <a:spLocks noChangeArrowheads="1"/>
            </p:cNvSpPr>
            <p:nvPr/>
          </p:nvSpPr>
          <p:spPr bwMode="auto">
            <a:xfrm>
              <a:off x="2873918" y="2702553"/>
              <a:ext cx="3603475" cy="363903"/>
            </a:xfrm>
            <a:prstGeom prst="rect">
              <a:avLst/>
            </a:prstGeom>
            <a:noFill/>
            <a:ln w="6350">
              <a:noFill/>
              <a:miter lim="800000"/>
              <a:headEnd/>
              <a:tailEnd/>
            </a:ln>
          </p:spPr>
          <p:txBody>
            <a:bodyPr rot="0" vert="horz" wrap="square" lIns="91440" tIns="45720" rIns="91440" bIns="45720" anchor="t" anchorCtr="0" upright="1">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ea typeface="Calibri" panose="020F0502020204030204" pitchFamily="34" charset="0"/>
                </a:rPr>
                <a:t>Ministerios</a:t>
              </a:r>
              <a:r>
                <a:rPr kumimoji="0" lang="en-US" sz="2400" b="0" i="0" u="none" strike="noStrike" kern="0" cap="none" spc="0" normalizeH="0" baseline="0" noProof="0" dirty="0">
                  <a:ln>
                    <a:noFill/>
                  </a:ln>
                  <a:solidFill>
                    <a:srgbClr val="000000"/>
                  </a:solidFill>
                  <a:effectLst/>
                  <a:uLnTx/>
                  <a:uFillTx/>
                  <a:ea typeface="Calibri" panose="020F0502020204030204" pitchFamily="34" charset="0"/>
                </a:rPr>
                <a:t> de la </a:t>
              </a:r>
              <a:r>
                <a:rPr kumimoji="0" lang="en-US" sz="2400" b="0" i="0" u="none" strike="noStrike" kern="0" cap="none" spc="0" normalizeH="0" baseline="0" noProof="0" dirty="0" err="1">
                  <a:ln>
                    <a:noFill/>
                  </a:ln>
                  <a:solidFill>
                    <a:srgbClr val="000000"/>
                  </a:solidFill>
                  <a:effectLst/>
                  <a:uLnTx/>
                  <a:uFillTx/>
                  <a:ea typeface="Calibri" panose="020F0502020204030204" pitchFamily="34" charset="0"/>
                </a:rPr>
                <a:t>Iglesia</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p:txBody>
        </p:sp>
        <p:cxnSp>
          <p:nvCxnSpPr>
            <p:cNvPr id="24" name="Straight Arrow Connector 23">
              <a:extLst>
                <a:ext uri="{FF2B5EF4-FFF2-40B4-BE49-F238E27FC236}">
                  <a16:creationId xmlns:a16="http://schemas.microsoft.com/office/drawing/2014/main" id="{2F96D8D0-F049-450E-A68F-C4FC32A6F4CF}"/>
                </a:ext>
              </a:extLst>
            </p:cNvPr>
            <p:cNvCxnSpPr>
              <a:cxnSpLocks/>
            </p:cNvCxnSpPr>
            <p:nvPr/>
          </p:nvCxnSpPr>
          <p:spPr>
            <a:xfrm>
              <a:off x="1133277" y="2510205"/>
              <a:ext cx="2468881" cy="0"/>
            </a:xfrm>
            <a:prstGeom prst="straightConnector1">
              <a:avLst/>
            </a:prstGeom>
            <a:solidFill>
              <a:srgbClr val="DCEFF0"/>
            </a:solidFill>
            <a:ln w="57150" cap="flat" cmpd="sng" algn="ctr">
              <a:solidFill>
                <a:schemeClr val="tx1"/>
              </a:solidFill>
              <a:prstDash val="solid"/>
              <a:headEnd type="none" w="med" len="med"/>
              <a:tailEnd type="triangle" w="med" len="med"/>
            </a:ln>
            <a:effectLst/>
          </p:spPr>
        </p:cxnSp>
        <p:sp>
          <p:nvSpPr>
            <p:cNvPr id="26" name="Text Box 19">
              <a:extLst>
                <a:ext uri="{FF2B5EF4-FFF2-40B4-BE49-F238E27FC236}">
                  <a16:creationId xmlns:a16="http://schemas.microsoft.com/office/drawing/2014/main" id="{8C071FBB-09A1-40D7-A245-B8ED0BF1E7B7}"/>
                </a:ext>
              </a:extLst>
            </p:cNvPr>
            <p:cNvSpPr txBox="1">
              <a:spLocks noChangeArrowheads="1"/>
            </p:cNvSpPr>
            <p:nvPr/>
          </p:nvSpPr>
          <p:spPr bwMode="auto">
            <a:xfrm>
              <a:off x="350643" y="1553239"/>
              <a:ext cx="3801294" cy="502355"/>
            </a:xfrm>
            <a:prstGeom prst="rect">
              <a:avLst/>
            </a:prstGeom>
            <a:noFill/>
            <a:ln w="6350">
              <a:noFill/>
              <a:miter lim="800000"/>
              <a:headEnd/>
              <a:tailEnd/>
            </a:ln>
          </p:spPr>
          <p:txBody>
            <a:bodyPr rot="0" vert="horz" wrap="square" lIns="91440" tIns="45720" rIns="91440" bIns="45720" anchor="t" anchorCtr="0" upright="1">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ea typeface="Calibri" panose="020F0502020204030204" pitchFamily="34" charset="0"/>
                </a:rPr>
                <a:t>Pocos</a:t>
              </a:r>
              <a:r>
                <a:rPr kumimoji="0" lang="en-US" sz="2400" b="0" i="0" u="none" strike="noStrike" kern="0" cap="none" spc="0" normalizeH="0" baseline="0" noProof="0" dirty="0">
                  <a:ln>
                    <a:noFill/>
                  </a:ln>
                  <a:solidFill>
                    <a:srgbClr val="000000"/>
                  </a:solidFill>
                  <a:effectLst/>
                  <a:uLnTx/>
                  <a:uFillTx/>
                  <a:ea typeface="Calibri" panose="020F0502020204030204" pitchFamily="34" charset="0"/>
                </a:rPr>
                <a:t> </a:t>
              </a:r>
            </a:p>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ea typeface="Calibri" panose="020F0502020204030204" pitchFamily="34" charset="0"/>
                </a:rPr>
                <a:t>No </a:t>
              </a:r>
              <a:r>
                <a:rPr kumimoji="0" lang="en-US" sz="2400" b="0" i="0" u="none" strike="noStrike" kern="0" cap="none" spc="0" normalizeH="0" baseline="0" noProof="0" dirty="0" err="1">
                  <a:ln>
                    <a:noFill/>
                  </a:ln>
                  <a:solidFill>
                    <a:srgbClr val="000000"/>
                  </a:solidFill>
                  <a:effectLst/>
                  <a:uLnTx/>
                  <a:uFillTx/>
                  <a:ea typeface="Calibri" panose="020F0502020204030204" pitchFamily="34" charset="0"/>
                </a:rPr>
                <a:t>Creyentes</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p:txBody>
        </p:sp>
        <p:sp>
          <p:nvSpPr>
            <p:cNvPr id="27" name="Text Box 19">
              <a:extLst>
                <a:ext uri="{FF2B5EF4-FFF2-40B4-BE49-F238E27FC236}">
                  <a16:creationId xmlns:a16="http://schemas.microsoft.com/office/drawing/2014/main" id="{9677B9D5-378A-48D7-80CE-2DB9B963A519}"/>
                </a:ext>
              </a:extLst>
            </p:cNvPr>
            <p:cNvSpPr txBox="1">
              <a:spLocks noChangeArrowheads="1"/>
            </p:cNvSpPr>
            <p:nvPr/>
          </p:nvSpPr>
          <p:spPr bwMode="auto">
            <a:xfrm>
              <a:off x="5043845" y="1672586"/>
              <a:ext cx="3603475" cy="593136"/>
            </a:xfrm>
            <a:prstGeom prst="rect">
              <a:avLst/>
            </a:prstGeom>
            <a:solidFill>
              <a:srgbClr val="DCEFF0"/>
            </a:solidFill>
            <a:ln w="6350">
              <a:noFill/>
              <a:miter lim="800000"/>
              <a:headEnd/>
              <a:tailEnd/>
            </a:ln>
          </p:spPr>
          <p:txBody>
            <a:bodyPr rot="0" vert="horz" wrap="square" lIns="91440" tIns="45720" rIns="91440" bIns="45720" anchor="t" anchorCtr="0" upright="1">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ea typeface="Calibri" panose="020F0502020204030204" pitchFamily="34" charset="0"/>
                </a:rPr>
                <a:t>Pocos</a:t>
              </a:r>
              <a:r>
                <a:rPr lang="en-US" sz="2400" kern="0" dirty="0">
                  <a:solidFill>
                    <a:srgbClr val="000000"/>
                  </a:solidFill>
                  <a:ea typeface="Calibri" panose="020F0502020204030204" pitchFamily="34" charset="0"/>
                </a:rPr>
                <a:t> </a:t>
              </a:r>
            </a:p>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ea typeface="Calibri" panose="020F0502020204030204" pitchFamily="34" charset="0"/>
                </a:rPr>
                <a:t>Discípulos</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p:txBody>
        </p:sp>
        <p:sp>
          <p:nvSpPr>
            <p:cNvPr id="28" name="Text Box 19">
              <a:extLst>
                <a:ext uri="{FF2B5EF4-FFF2-40B4-BE49-F238E27FC236}">
                  <a16:creationId xmlns:a16="http://schemas.microsoft.com/office/drawing/2014/main" id="{28C07284-3EF5-4A14-A211-4B1296333FAC}"/>
                </a:ext>
              </a:extLst>
            </p:cNvPr>
            <p:cNvSpPr txBox="1">
              <a:spLocks noChangeArrowheads="1"/>
            </p:cNvSpPr>
            <p:nvPr/>
          </p:nvSpPr>
          <p:spPr bwMode="auto">
            <a:xfrm>
              <a:off x="2522337" y="926961"/>
              <a:ext cx="3773213" cy="433929"/>
            </a:xfrm>
            <a:prstGeom prst="rect">
              <a:avLst/>
            </a:prstGeom>
            <a:solidFill>
              <a:srgbClr val="DCEFF0"/>
            </a:solidFill>
            <a:ln w="6350">
              <a:noFill/>
              <a:miter lim="800000"/>
              <a:headEnd/>
              <a:tailEnd/>
            </a:ln>
          </p:spPr>
          <p:txBody>
            <a:bodyPr rot="0" vert="horz" wrap="square" lIns="91440" tIns="45720" rIns="91440" bIns="45720" anchor="t" anchorCtr="0" upright="1">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800" i="0" u="sng" strike="noStrike" kern="0" cap="none" spc="0" normalizeH="0" baseline="0" noProof="0" dirty="0" err="1">
                  <a:ln>
                    <a:noFill/>
                  </a:ln>
                  <a:solidFill>
                    <a:srgbClr val="000000"/>
                  </a:solidFill>
                  <a:effectLst/>
                  <a:uLnTx/>
                  <a:uFillTx/>
                  <a:ea typeface="Calibri" panose="020F0502020204030204" pitchFamily="34" charset="0"/>
                </a:rPr>
                <a:t>Iglesia</a:t>
              </a:r>
              <a:r>
                <a:rPr kumimoji="0" lang="en-US" sz="2800" i="0" u="sng" strike="noStrike" kern="0" cap="none" spc="0" normalizeH="0" baseline="0" noProof="0" dirty="0">
                  <a:ln>
                    <a:noFill/>
                  </a:ln>
                  <a:solidFill>
                    <a:srgbClr val="000000"/>
                  </a:solidFill>
                  <a:effectLst/>
                  <a:uLnTx/>
                  <a:uFillTx/>
                  <a:ea typeface="Calibri" panose="020F0502020204030204" pitchFamily="34" charset="0"/>
                </a:rPr>
                <a:t> </a:t>
              </a:r>
              <a:r>
                <a:rPr kumimoji="0" lang="en-US" sz="2800" i="0" u="sng" strike="noStrike" kern="0" cap="none" spc="0" normalizeH="0" baseline="0" noProof="0" dirty="0" err="1">
                  <a:ln>
                    <a:noFill/>
                  </a:ln>
                  <a:solidFill>
                    <a:srgbClr val="000000"/>
                  </a:solidFill>
                  <a:effectLst/>
                  <a:uLnTx/>
                  <a:uFillTx/>
                  <a:ea typeface="Calibri" panose="020F0502020204030204" pitchFamily="34" charset="0"/>
                </a:rPr>
                <a:t>Típica</a:t>
              </a:r>
              <a:endParaRPr kumimoji="0" lang="en-US" sz="320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p:txBody>
        </p:sp>
        <p:pic>
          <p:nvPicPr>
            <p:cNvPr id="35" name="Picture 34" descr="MC900014701[1]">
              <a:extLst>
                <a:ext uri="{FF2B5EF4-FFF2-40B4-BE49-F238E27FC236}">
                  <a16:creationId xmlns:a16="http://schemas.microsoft.com/office/drawing/2014/main" id="{8178ED62-D39F-49B4-AA69-5BD53A2B1B09}"/>
                </a:ext>
              </a:extLst>
            </p:cNvPr>
            <p:cNvPicPr preferRelativeResize="0">
              <a:picLocks noChangeAspect="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4042331" y="1867957"/>
              <a:ext cx="1168322" cy="849908"/>
            </a:xfrm>
            <a:prstGeom prst="rect">
              <a:avLst/>
            </a:prstGeom>
            <a:solidFill>
              <a:srgbClr val="DCEFF0"/>
            </a:solidFill>
            <a:ln>
              <a:noFill/>
            </a:ln>
          </p:spPr>
        </p:pic>
        <p:cxnSp>
          <p:nvCxnSpPr>
            <p:cNvPr id="39" name="Straight Arrow Connector 38">
              <a:extLst>
                <a:ext uri="{FF2B5EF4-FFF2-40B4-BE49-F238E27FC236}">
                  <a16:creationId xmlns:a16="http://schemas.microsoft.com/office/drawing/2014/main" id="{C8C24640-6340-4E3B-BF29-122E184F2DCE}"/>
                </a:ext>
              </a:extLst>
            </p:cNvPr>
            <p:cNvCxnSpPr>
              <a:cxnSpLocks/>
            </p:cNvCxnSpPr>
            <p:nvPr/>
          </p:nvCxnSpPr>
          <p:spPr>
            <a:xfrm>
              <a:off x="5589566" y="2504460"/>
              <a:ext cx="2468880" cy="0"/>
            </a:xfrm>
            <a:prstGeom prst="straightConnector1">
              <a:avLst/>
            </a:prstGeom>
            <a:solidFill>
              <a:srgbClr val="DCEFF0"/>
            </a:solidFill>
            <a:ln w="57150" cap="flat" cmpd="sng" algn="ctr">
              <a:solidFill>
                <a:sysClr val="windowText" lastClr="000000"/>
              </a:solidFill>
              <a:prstDash val="solid"/>
              <a:headEnd type="none" w="med" len="med"/>
              <a:tailEnd type="triangle" w="med" len="med"/>
            </a:ln>
            <a:effectLst/>
          </p:spPr>
        </p:cxnSp>
      </p:grpSp>
      <p:sp>
        <p:nvSpPr>
          <p:cNvPr id="2" name="Slide Number Placeholder 1"/>
          <p:cNvSpPr>
            <a:spLocks noGrp="1"/>
          </p:cNvSpPr>
          <p:nvPr>
            <p:ph type="sldNum" sz="quarter" idx="12"/>
          </p:nvPr>
        </p:nvSpPr>
        <p:spPr>
          <a:xfrm>
            <a:off x="7010400" y="6366013"/>
            <a:ext cx="21336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charset="0"/>
                <a:ea typeface="+mn-ea"/>
                <a:cs typeface="+mn-cs"/>
              </a:rPr>
              <a:t>18</a:t>
            </a:r>
          </a:p>
        </p:txBody>
      </p:sp>
    </p:spTree>
    <p:extLst>
      <p:ext uri="{BB962C8B-B14F-4D97-AF65-F5344CB8AC3E}">
        <p14:creationId xmlns:p14="http://schemas.microsoft.com/office/powerpoint/2010/main" val="203096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1508347"/>
          </a:xfrm>
          <a:prstGeom prst="rect">
            <a:avLst/>
          </a:prstGeom>
          <a:noFill/>
          <a:ln w="190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Times New Roman"/>
                <a:cs typeface="Arial" charset="0"/>
              </a:rPr>
              <a:t> </a:t>
            </a:r>
            <a:endParaRPr kumimoji="0" lang="en-US" sz="1200" b="1"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19</a:t>
            </a:r>
          </a:p>
        </p:txBody>
      </p:sp>
      <p:sp>
        <p:nvSpPr>
          <p:cNvPr id="9" name="Text Box 2824"/>
          <p:cNvSpPr txBox="1">
            <a:spLocks noChangeArrowheads="1"/>
          </p:cNvSpPr>
          <p:nvPr/>
        </p:nvSpPr>
        <p:spPr bwMode="auto">
          <a:xfrm>
            <a:off x="0" y="183447"/>
            <a:ext cx="9144000" cy="5267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a:ea typeface="Calibri"/>
                <a:cs typeface="Arial" charset="0"/>
              </a:rPr>
              <a:t>Estructura de la Iglesia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a:ea typeface="Calibri"/>
                <a:cs typeface="Arial" charset="0"/>
              </a:rPr>
              <a:t>que Hace Discípulos Multiplicadores</a:t>
            </a:r>
            <a:endParaRPr kumimoji="0" lang="en-US" sz="3200" b="1"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grpSp>
        <p:nvGrpSpPr>
          <p:cNvPr id="2" name="Group 1">
            <a:extLst>
              <a:ext uri="{FF2B5EF4-FFF2-40B4-BE49-F238E27FC236}">
                <a16:creationId xmlns:a16="http://schemas.microsoft.com/office/drawing/2014/main" id="{65722FA5-087D-4E5C-AB72-FE8072BD79B7}"/>
              </a:ext>
            </a:extLst>
          </p:cNvPr>
          <p:cNvGrpSpPr/>
          <p:nvPr/>
        </p:nvGrpSpPr>
        <p:grpSpPr>
          <a:xfrm>
            <a:off x="0" y="2195714"/>
            <a:ext cx="8965774" cy="3379061"/>
            <a:chOff x="0" y="2195714"/>
            <a:chExt cx="8965774" cy="3379061"/>
          </a:xfrm>
        </p:grpSpPr>
        <p:sp>
          <p:nvSpPr>
            <p:cNvPr id="22" name="Rectangle 21">
              <a:extLst>
                <a:ext uri="{FF2B5EF4-FFF2-40B4-BE49-F238E27FC236}">
                  <a16:creationId xmlns:a16="http://schemas.microsoft.com/office/drawing/2014/main" id="{BF27B356-8FD5-4D7A-9DAA-1684D9BB00EB}"/>
                </a:ext>
              </a:extLst>
            </p:cNvPr>
            <p:cNvSpPr>
              <a:spLocks noChangeArrowheads="1"/>
            </p:cNvSpPr>
            <p:nvPr/>
          </p:nvSpPr>
          <p:spPr bwMode="auto">
            <a:xfrm>
              <a:off x="6716110" y="2195714"/>
              <a:ext cx="2249664" cy="914400"/>
            </a:xfrm>
            <a:prstGeom prst="rect">
              <a:avLst/>
            </a:prstGeom>
            <a:noFill/>
            <a:ln w="25400">
              <a:solidFill>
                <a:schemeClr val="bg1"/>
              </a:solidFill>
              <a:miter lim="800000"/>
              <a:headEnd/>
              <a:tailEnd/>
            </a:ln>
          </p:spPr>
          <p:txBody>
            <a:bodyPr rot="0" vert="horz" wrap="square" lIns="68580" tIns="34290" rIns="68580" bIns="34290" anchor="ctr" anchorCtr="0" upright="1">
              <a:noAutofit/>
            </a:bodyPr>
            <a:lstStyle/>
            <a:p>
              <a:pPr marL="0" marR="0" lvl="0" indent="0" algn="ctr" defTabSz="685818" eaLnBrk="1" fontAlgn="base"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chemeClr val="bg1"/>
                  </a:solidFill>
                  <a:effectLst/>
                  <a:uLnTx/>
                  <a:uFillTx/>
                  <a:ea typeface="Calibri"/>
                  <a:cs typeface="Arial" charset="0"/>
                </a:rPr>
                <a:t>Líderes</a:t>
              </a:r>
              <a:r>
                <a:rPr kumimoji="0" lang="en-US" sz="2400" b="1" i="0" u="none" strike="noStrike" kern="0" cap="none" spc="0" normalizeH="0" baseline="0" noProof="0" dirty="0">
                  <a:ln>
                    <a:noFill/>
                  </a:ln>
                  <a:solidFill>
                    <a:schemeClr val="bg1"/>
                  </a:solidFill>
                  <a:effectLst/>
                  <a:uLnTx/>
                  <a:uFillTx/>
                  <a:ea typeface="Calibri"/>
                  <a:cs typeface="Arial" charset="0"/>
                </a:rPr>
                <a:t> de </a:t>
              </a:r>
              <a:r>
                <a:rPr kumimoji="0" lang="en-US" sz="2400" b="1" i="0" u="none" strike="noStrike" kern="0" cap="none" spc="0" normalizeH="0" baseline="0" noProof="0" dirty="0" err="1">
                  <a:ln>
                    <a:noFill/>
                  </a:ln>
                  <a:solidFill>
                    <a:schemeClr val="bg1"/>
                  </a:solidFill>
                  <a:effectLst/>
                  <a:uLnTx/>
                  <a:uFillTx/>
                  <a:ea typeface="Calibri"/>
                  <a:cs typeface="Arial" charset="0"/>
                </a:rPr>
                <a:t>Fundamentos</a:t>
              </a:r>
              <a:endParaRPr kumimoji="0" lang="en-US" sz="2400" b="1" i="0" u="none" strike="noStrike" kern="0" cap="none" spc="0" normalizeH="0" baseline="0" noProof="0" dirty="0">
                <a:ln>
                  <a:noFill/>
                </a:ln>
                <a:solidFill>
                  <a:schemeClr val="bg1"/>
                </a:solidFill>
                <a:effectLst/>
                <a:uLnTx/>
                <a:uFillTx/>
                <a:latin typeface="Times New Roman"/>
                <a:ea typeface="Times New Roman"/>
                <a:cs typeface="Arial" charset="0"/>
              </a:endParaRPr>
            </a:p>
          </p:txBody>
        </p:sp>
        <p:sp>
          <p:nvSpPr>
            <p:cNvPr id="30" name="Text Box 19">
              <a:extLst>
                <a:ext uri="{FF2B5EF4-FFF2-40B4-BE49-F238E27FC236}">
                  <a16:creationId xmlns:a16="http://schemas.microsoft.com/office/drawing/2014/main" id="{B5734EB0-E957-47B6-8661-6B28A081D2A3}"/>
                </a:ext>
              </a:extLst>
            </p:cNvPr>
            <p:cNvSpPr txBox="1">
              <a:spLocks noChangeArrowheads="1"/>
            </p:cNvSpPr>
            <p:nvPr/>
          </p:nvSpPr>
          <p:spPr bwMode="auto">
            <a:xfrm>
              <a:off x="6716110" y="3290884"/>
              <a:ext cx="2249664" cy="1097280"/>
            </a:xfrm>
            <a:prstGeom prst="rect">
              <a:avLst/>
            </a:prstGeom>
            <a:noFill/>
            <a:ln w="19050">
              <a:solidFill>
                <a:schemeClr val="bg1"/>
              </a:solidFill>
              <a:miter lim="800000"/>
              <a:headEnd/>
              <a:tailEnd/>
            </a:ln>
          </p:spPr>
          <p:txBody>
            <a:bodyPr rot="0" vert="horz" wrap="square" lIns="68580" tIns="34290" rIns="68580" bIns="34290" anchor="ctr" anchorCtr="0" upright="1">
              <a:noAutofit/>
            </a:bodyPr>
            <a:lstStyle/>
            <a:p>
              <a:pPr marL="0" marR="0" lvl="0" indent="0" algn="ctr" defTabSz="685818" eaLnBrk="1" fontAlgn="base"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chemeClr val="bg1"/>
                  </a:solidFill>
                  <a:effectLst/>
                  <a:uLnTx/>
                  <a:uFillTx/>
                  <a:ea typeface="Calibri"/>
                  <a:cs typeface="Arial" charset="0"/>
                </a:rPr>
                <a:t>Obreros</a:t>
              </a:r>
              <a:r>
                <a:rPr kumimoji="0" lang="en-US" sz="2400" b="1" i="0" u="none" strike="noStrike" kern="0" cap="none" spc="0" normalizeH="0" baseline="0" noProof="0" dirty="0">
                  <a:ln>
                    <a:noFill/>
                  </a:ln>
                  <a:solidFill>
                    <a:schemeClr val="bg1"/>
                  </a:solidFill>
                  <a:effectLst/>
                  <a:uLnTx/>
                  <a:uFillTx/>
                  <a:ea typeface="Calibri"/>
                  <a:cs typeface="Arial" charset="0"/>
                </a:rPr>
                <a:t> de </a:t>
              </a:r>
              <a:r>
                <a:rPr kumimoji="0" lang="en-US" sz="2400" b="1" i="0" u="none" strike="noStrike" kern="0" cap="none" spc="0" normalizeH="0" baseline="0" noProof="0" dirty="0" err="1">
                  <a:ln>
                    <a:noFill/>
                  </a:ln>
                  <a:solidFill>
                    <a:schemeClr val="bg1"/>
                  </a:solidFill>
                  <a:effectLst/>
                  <a:uLnTx/>
                  <a:uFillTx/>
                  <a:ea typeface="Calibri"/>
                  <a:cs typeface="Arial" charset="0"/>
                </a:rPr>
                <a:t>Ministerio</a:t>
              </a:r>
              <a:endParaRPr kumimoji="0" lang="en-US" sz="2400" b="1" i="0" u="none" strike="noStrike" kern="0" cap="none" spc="0" normalizeH="0" baseline="0" noProof="0" dirty="0">
                <a:ln>
                  <a:noFill/>
                </a:ln>
                <a:solidFill>
                  <a:schemeClr val="bg1"/>
                </a:solidFill>
                <a:effectLst/>
                <a:uLnTx/>
                <a:uFillTx/>
                <a:latin typeface="Times New Roman"/>
                <a:ea typeface="Times New Roman"/>
                <a:cs typeface="Arial" charset="0"/>
              </a:endParaRPr>
            </a:p>
          </p:txBody>
        </p:sp>
        <p:cxnSp>
          <p:nvCxnSpPr>
            <p:cNvPr id="31" name="Elbow Connector 8">
              <a:extLst>
                <a:ext uri="{FF2B5EF4-FFF2-40B4-BE49-F238E27FC236}">
                  <a16:creationId xmlns:a16="http://schemas.microsoft.com/office/drawing/2014/main" id="{D1228EB4-4632-49EB-8EC5-D46C4532BA39}"/>
                </a:ext>
              </a:extLst>
            </p:cNvPr>
            <p:cNvCxnSpPr>
              <a:cxnSpLocks/>
              <a:stCxn id="37" idx="6"/>
              <a:endCxn id="22" idx="1"/>
            </p:cNvCxnSpPr>
            <p:nvPr/>
          </p:nvCxnSpPr>
          <p:spPr>
            <a:xfrm flipV="1">
              <a:off x="4025010" y="2652914"/>
              <a:ext cx="2691100" cy="1186610"/>
            </a:xfrm>
            <a:prstGeom prst="bentConnector3">
              <a:avLst>
                <a:gd name="adj1" fmla="val 69333"/>
              </a:avLst>
            </a:prstGeom>
            <a:solidFill>
              <a:sysClr val="window" lastClr="FFFFFF"/>
            </a:solidFill>
            <a:ln w="50800" cap="flat" cmpd="sng" algn="ctr">
              <a:solidFill>
                <a:schemeClr val="bg1"/>
              </a:solidFill>
              <a:prstDash val="solid"/>
              <a:headEnd type="none" w="med" len="med"/>
              <a:tailEnd type="triangle" w="med" len="lg"/>
            </a:ln>
            <a:effectLst/>
          </p:spPr>
        </p:cxnSp>
        <p:sp>
          <p:nvSpPr>
            <p:cNvPr id="36" name="TextBox 30">
              <a:extLst>
                <a:ext uri="{FF2B5EF4-FFF2-40B4-BE49-F238E27FC236}">
                  <a16:creationId xmlns:a16="http://schemas.microsoft.com/office/drawing/2014/main" id="{9D7241A4-CBD1-4624-A544-2FD8C573E60A}"/>
                </a:ext>
              </a:extLst>
            </p:cNvPr>
            <p:cNvSpPr txBox="1"/>
            <p:nvPr/>
          </p:nvSpPr>
          <p:spPr>
            <a:xfrm>
              <a:off x="4025010" y="3241420"/>
              <a:ext cx="1823997" cy="318585"/>
            </a:xfrm>
            <a:prstGeom prst="rect">
              <a:avLst/>
            </a:prstGeom>
            <a:noFill/>
            <a:ln>
              <a:noFill/>
            </a:ln>
          </p:spPr>
          <p:txBody>
            <a:bodyPr wrap="square" rtlCol="0">
              <a:noAutofit/>
            </a:bodyPr>
            <a:lstStyle/>
            <a:p>
              <a:pPr marL="0" marR="0" lvl="0" indent="0" algn="ctr" defTabSz="685818" eaLnBrk="1" fontAlgn="base"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chemeClr val="bg1"/>
                  </a:solidFill>
                  <a:effectLst/>
                  <a:uLnTx/>
                  <a:uFillTx/>
                  <a:ea typeface="Calibri"/>
                  <a:cs typeface="Arial" charset="0"/>
                </a:rPr>
                <a:t>Discípulos</a:t>
              </a:r>
              <a:endParaRPr kumimoji="0" lang="en-US" sz="3200" b="1" i="0" u="none" strike="noStrike" kern="0" cap="none" spc="0" normalizeH="0" baseline="0" noProof="0" dirty="0">
                <a:ln>
                  <a:noFill/>
                </a:ln>
                <a:solidFill>
                  <a:schemeClr val="bg1"/>
                </a:solidFill>
                <a:effectLst/>
                <a:uLnTx/>
                <a:uFillTx/>
                <a:latin typeface="Times New Roman"/>
                <a:ea typeface="Times New Roman"/>
                <a:cs typeface="Arial" charset="0"/>
              </a:endParaRPr>
            </a:p>
          </p:txBody>
        </p:sp>
        <p:grpSp>
          <p:nvGrpSpPr>
            <p:cNvPr id="5" name="Group 4">
              <a:extLst>
                <a:ext uri="{FF2B5EF4-FFF2-40B4-BE49-F238E27FC236}">
                  <a16:creationId xmlns:a16="http://schemas.microsoft.com/office/drawing/2014/main" id="{B243440F-4024-4CBF-8E55-E154C1B55DCE}"/>
                </a:ext>
              </a:extLst>
            </p:cNvPr>
            <p:cNvGrpSpPr/>
            <p:nvPr/>
          </p:nvGrpSpPr>
          <p:grpSpPr>
            <a:xfrm>
              <a:off x="1520536" y="2605084"/>
              <a:ext cx="2540067" cy="2468880"/>
              <a:chOff x="2655734" y="2880107"/>
              <a:chExt cx="2540067" cy="2468880"/>
            </a:xfrm>
          </p:grpSpPr>
          <p:sp>
            <p:nvSpPr>
              <p:cNvPr id="37" name="Oval 36">
                <a:extLst>
                  <a:ext uri="{FF2B5EF4-FFF2-40B4-BE49-F238E27FC236}">
                    <a16:creationId xmlns:a16="http://schemas.microsoft.com/office/drawing/2014/main" id="{373DB62A-C81E-4001-86C1-139526894694}"/>
                  </a:ext>
                </a:extLst>
              </p:cNvPr>
              <p:cNvSpPr>
                <a:spLocks noChangeAspect="1"/>
              </p:cNvSpPr>
              <p:nvPr/>
            </p:nvSpPr>
            <p:spPr>
              <a:xfrm>
                <a:off x="2691327" y="2880107"/>
                <a:ext cx="2468881" cy="2468880"/>
              </a:xfrm>
              <a:prstGeom prst="ellipse">
                <a:avLst/>
              </a:prstGeom>
              <a:noFill/>
              <a:ln w="25400" cap="flat" cmpd="sng" algn="ctr">
                <a:solidFill>
                  <a:schemeClr val="bg1"/>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defTabSz="685818" eaLnBrk="1" fontAlgn="base"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chemeClr val="bg1"/>
                    </a:solidFill>
                    <a:effectLst/>
                    <a:uLnTx/>
                    <a:uFillTx/>
                    <a:ea typeface="Times New Roman"/>
                    <a:cs typeface="Arial" charset="0"/>
                  </a:rPr>
                  <a:t> </a:t>
                </a:r>
                <a:endParaRPr kumimoji="0" lang="en-US" sz="900" b="1" i="0" u="none" strike="noStrike" kern="0" cap="none" spc="0" normalizeH="0" baseline="0" noProof="0" dirty="0">
                  <a:ln>
                    <a:noFill/>
                  </a:ln>
                  <a:solidFill>
                    <a:schemeClr val="bg1"/>
                  </a:solidFill>
                  <a:effectLst/>
                  <a:uLnTx/>
                  <a:uFillTx/>
                  <a:latin typeface="Times New Roman"/>
                  <a:ea typeface="Times New Roman"/>
                  <a:cs typeface="Arial" charset="0"/>
                </a:endParaRPr>
              </a:p>
            </p:txBody>
          </p:sp>
          <p:sp>
            <p:nvSpPr>
              <p:cNvPr id="38" name="Rectangle 37">
                <a:extLst>
                  <a:ext uri="{FF2B5EF4-FFF2-40B4-BE49-F238E27FC236}">
                    <a16:creationId xmlns:a16="http://schemas.microsoft.com/office/drawing/2014/main" id="{531FB72E-41DE-4ECC-AE44-41BE7D48ADFD}"/>
                  </a:ext>
                </a:extLst>
              </p:cNvPr>
              <p:cNvSpPr>
                <a:spLocks noChangeAspect="1"/>
              </p:cNvSpPr>
              <p:nvPr/>
            </p:nvSpPr>
            <p:spPr>
              <a:xfrm>
                <a:off x="2655734" y="3835030"/>
                <a:ext cx="2540067" cy="654693"/>
              </a:xfrm>
              <a:prstGeom prst="rect">
                <a:avLst/>
              </a:prstGeom>
              <a:noFill/>
              <a:ln>
                <a:noFill/>
              </a:ln>
            </p:spPr>
            <p:txBody>
              <a:bodyPr wrap="square">
                <a:noAutofit/>
              </a:bodyPr>
              <a:lstStyle/>
              <a:p>
                <a:pPr marL="0" marR="0" lvl="0" indent="0" algn="ctr" defTabSz="685818" eaLnBrk="1" fontAlgn="base"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chemeClr val="bg1"/>
                    </a:solidFill>
                    <a:effectLst/>
                    <a:uLnTx/>
                    <a:uFillTx/>
                    <a:ea typeface="Calibri"/>
                    <a:cs typeface="Arial" charset="0"/>
                  </a:rPr>
                  <a:t>Fundamentos</a:t>
                </a:r>
                <a:endParaRPr kumimoji="0" lang="en-US" sz="4400" b="1" i="0" u="none" strike="noStrike" kern="0" cap="none" spc="0" normalizeH="0" baseline="0" noProof="0" dirty="0">
                  <a:ln>
                    <a:noFill/>
                  </a:ln>
                  <a:solidFill>
                    <a:schemeClr val="bg1"/>
                  </a:solidFill>
                  <a:effectLst/>
                  <a:uLnTx/>
                  <a:uFillTx/>
                  <a:latin typeface="Times New Roman"/>
                  <a:ea typeface="Times New Roman"/>
                  <a:cs typeface="Arial" charset="0"/>
                </a:endParaRPr>
              </a:p>
            </p:txBody>
          </p:sp>
        </p:grpSp>
        <p:cxnSp>
          <p:nvCxnSpPr>
            <p:cNvPr id="39" name="Straight Arrow Connector 38">
              <a:extLst>
                <a:ext uri="{FF2B5EF4-FFF2-40B4-BE49-F238E27FC236}">
                  <a16:creationId xmlns:a16="http://schemas.microsoft.com/office/drawing/2014/main" id="{A05F9286-DD41-4180-9375-615B0F3DC2DE}"/>
                </a:ext>
              </a:extLst>
            </p:cNvPr>
            <p:cNvCxnSpPr>
              <a:cxnSpLocks/>
              <a:stCxn id="37" idx="6"/>
              <a:endCxn id="30" idx="1"/>
            </p:cNvCxnSpPr>
            <p:nvPr/>
          </p:nvCxnSpPr>
          <p:spPr>
            <a:xfrm>
              <a:off x="4025010" y="3839524"/>
              <a:ext cx="2691100" cy="0"/>
            </a:xfrm>
            <a:prstGeom prst="straightConnector1">
              <a:avLst/>
            </a:prstGeom>
            <a:solidFill>
              <a:sysClr val="window" lastClr="FFFFFF"/>
            </a:solidFill>
            <a:ln w="114300" cap="flat" cmpd="sng" algn="ctr">
              <a:solidFill>
                <a:schemeClr val="bg1"/>
              </a:solidFill>
              <a:prstDash val="solid"/>
              <a:headEnd type="none" w="med" len="med"/>
              <a:tailEnd type="triangle" w="sm" len="med"/>
            </a:ln>
            <a:effectLst/>
          </p:spPr>
        </p:cxnSp>
        <p:cxnSp>
          <p:nvCxnSpPr>
            <p:cNvPr id="40" name="Straight Arrow Connector 39">
              <a:extLst>
                <a:ext uri="{FF2B5EF4-FFF2-40B4-BE49-F238E27FC236}">
                  <a16:creationId xmlns:a16="http://schemas.microsoft.com/office/drawing/2014/main" id="{5B811BFB-E167-4CE5-B2EF-65705F8B38DC}"/>
                </a:ext>
              </a:extLst>
            </p:cNvPr>
            <p:cNvCxnSpPr>
              <a:cxnSpLocks/>
              <a:endCxn id="37" idx="2"/>
            </p:cNvCxnSpPr>
            <p:nvPr/>
          </p:nvCxnSpPr>
          <p:spPr>
            <a:xfrm>
              <a:off x="126124" y="3839524"/>
              <a:ext cx="1430005" cy="0"/>
            </a:xfrm>
            <a:prstGeom prst="straightConnector1">
              <a:avLst/>
            </a:prstGeom>
            <a:solidFill>
              <a:sysClr val="window" lastClr="FFFFFF"/>
            </a:solidFill>
            <a:ln w="127000" cap="flat" cmpd="sng" algn="ctr">
              <a:solidFill>
                <a:schemeClr val="bg1"/>
              </a:solidFill>
              <a:prstDash val="solid"/>
              <a:headEnd type="none" w="med" len="med"/>
              <a:tailEnd type="triangle" w="sm" len="med"/>
            </a:ln>
            <a:effectLst/>
          </p:spPr>
        </p:cxnSp>
        <p:sp>
          <p:nvSpPr>
            <p:cNvPr id="41" name="Text Box 3524">
              <a:extLst>
                <a:ext uri="{FF2B5EF4-FFF2-40B4-BE49-F238E27FC236}">
                  <a16:creationId xmlns:a16="http://schemas.microsoft.com/office/drawing/2014/main" id="{F8649EA1-F1E1-4AA5-8ED5-27B7E7ED4481}"/>
                </a:ext>
              </a:extLst>
            </p:cNvPr>
            <p:cNvSpPr txBox="1">
              <a:spLocks noChangeArrowheads="1"/>
            </p:cNvSpPr>
            <p:nvPr/>
          </p:nvSpPr>
          <p:spPr bwMode="auto">
            <a:xfrm>
              <a:off x="0" y="2859881"/>
              <a:ext cx="1647841" cy="500466"/>
            </a:xfrm>
            <a:prstGeom prst="rect">
              <a:avLst/>
            </a:prstGeom>
            <a:noFill/>
            <a:ln w="6350">
              <a:noFill/>
              <a:miter lim="800000"/>
              <a:headEnd/>
              <a:tailEnd/>
            </a:ln>
          </p:spPr>
          <p:txBody>
            <a:bodyPr rot="0" vert="horz" wrap="square" lIns="68580" tIns="34290" rIns="68580" bIns="34290" anchor="t" anchorCtr="0" upright="1">
              <a:noAutofit/>
            </a:bodyPr>
            <a:lstStyle/>
            <a:p>
              <a:pPr marL="0" marR="0" lvl="0" indent="0" algn="ctr" defTabSz="685818" eaLnBrk="1" fontAlgn="base"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solidFill>
                  <a:effectLst/>
                  <a:uLnTx/>
                  <a:uFillTx/>
                  <a:ea typeface="Calibri"/>
                  <a:cs typeface="Arial" charset="0"/>
                </a:rPr>
                <a:t>No </a:t>
              </a:r>
            </a:p>
            <a:p>
              <a:pPr marL="0" marR="0" lvl="0" indent="0" algn="ctr" defTabSz="685818" eaLnBrk="1" fontAlgn="base"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chemeClr val="bg1"/>
                  </a:solidFill>
                  <a:effectLst/>
                  <a:uLnTx/>
                  <a:uFillTx/>
                  <a:ea typeface="Calibri"/>
                  <a:cs typeface="Arial" charset="0"/>
                </a:rPr>
                <a:t>Creyentes</a:t>
              </a:r>
              <a:endParaRPr kumimoji="0" lang="en-US" sz="3200" b="1" i="0" u="none" strike="noStrike" kern="0" cap="none" spc="0" normalizeH="0" baseline="0" noProof="0" dirty="0">
                <a:ln>
                  <a:noFill/>
                </a:ln>
                <a:solidFill>
                  <a:schemeClr val="bg1"/>
                </a:solidFill>
                <a:effectLst/>
                <a:uLnTx/>
                <a:uFillTx/>
                <a:latin typeface="Times New Roman"/>
                <a:ea typeface="Times New Roman"/>
                <a:cs typeface="Arial" charset="0"/>
              </a:endParaRPr>
            </a:p>
          </p:txBody>
        </p:sp>
        <p:sp>
          <p:nvSpPr>
            <p:cNvPr id="42" name="Rectangle 41">
              <a:extLst>
                <a:ext uri="{FF2B5EF4-FFF2-40B4-BE49-F238E27FC236}">
                  <a16:creationId xmlns:a16="http://schemas.microsoft.com/office/drawing/2014/main" id="{6B893F33-9BC3-454B-9FD8-E19041D73C8E}"/>
                </a:ext>
              </a:extLst>
            </p:cNvPr>
            <p:cNvSpPr>
              <a:spLocks noChangeArrowheads="1"/>
            </p:cNvSpPr>
            <p:nvPr/>
          </p:nvSpPr>
          <p:spPr bwMode="auto">
            <a:xfrm>
              <a:off x="6716110" y="4660375"/>
              <a:ext cx="2249664" cy="914400"/>
            </a:xfrm>
            <a:prstGeom prst="rect">
              <a:avLst/>
            </a:prstGeom>
            <a:noFill/>
            <a:ln w="19050">
              <a:solidFill>
                <a:schemeClr val="bg1"/>
              </a:solidFill>
              <a:miter lim="800000"/>
              <a:headEnd/>
              <a:tailEnd/>
            </a:ln>
          </p:spPr>
          <p:txBody>
            <a:bodyPr rot="0" vert="horz" wrap="square" lIns="68580" tIns="34290" rIns="68580" bIns="34290" anchor="ctr" anchorCtr="0" upright="1">
              <a:noAutofit/>
            </a:bodyPr>
            <a:lstStyle/>
            <a:p>
              <a:pPr marL="0" marR="0" lvl="0" indent="0" algn="ctr" defTabSz="685818" eaLnBrk="1" fontAlgn="base"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chemeClr val="bg1"/>
                  </a:solidFill>
                  <a:effectLst/>
                  <a:uLnTx/>
                  <a:uFillTx/>
                  <a:ea typeface="Calibri"/>
                  <a:cs typeface="Arial" charset="0"/>
                </a:rPr>
                <a:t>Líderes</a:t>
              </a:r>
              <a:r>
                <a:rPr kumimoji="0" lang="en-US" sz="2400" b="1" i="0" u="none" strike="noStrike" kern="0" cap="none" spc="0" normalizeH="0" baseline="0" noProof="0" dirty="0">
                  <a:ln>
                    <a:noFill/>
                  </a:ln>
                  <a:solidFill>
                    <a:schemeClr val="bg1"/>
                  </a:solidFill>
                  <a:effectLst/>
                  <a:uLnTx/>
                  <a:uFillTx/>
                  <a:ea typeface="Calibri"/>
                  <a:cs typeface="Arial" charset="0"/>
                </a:rPr>
                <a:t> de </a:t>
              </a:r>
              <a:r>
                <a:rPr kumimoji="0" lang="en-US" sz="2400" b="1" i="0" u="none" strike="noStrike" kern="0" cap="none" spc="0" normalizeH="0" baseline="0" noProof="0" dirty="0" err="1">
                  <a:ln>
                    <a:noFill/>
                  </a:ln>
                  <a:solidFill>
                    <a:schemeClr val="bg1"/>
                  </a:solidFill>
                  <a:effectLst/>
                  <a:uLnTx/>
                  <a:uFillTx/>
                  <a:ea typeface="Calibri"/>
                  <a:cs typeface="Arial" charset="0"/>
                </a:rPr>
                <a:t>Ministerio</a:t>
              </a:r>
              <a:endParaRPr kumimoji="0" lang="en-US" sz="2400" b="1" i="0" u="none" strike="noStrike" kern="0" cap="none" spc="0" normalizeH="0" baseline="0" noProof="0" dirty="0">
                <a:ln>
                  <a:noFill/>
                </a:ln>
                <a:solidFill>
                  <a:schemeClr val="bg1"/>
                </a:solidFill>
                <a:effectLst/>
                <a:uLnTx/>
                <a:uFillTx/>
                <a:latin typeface="Times New Roman"/>
                <a:ea typeface="Times New Roman"/>
                <a:cs typeface="Arial" charset="0"/>
              </a:endParaRPr>
            </a:p>
          </p:txBody>
        </p:sp>
        <p:cxnSp>
          <p:nvCxnSpPr>
            <p:cNvPr id="43" name="Elbow Connector 8">
              <a:extLst>
                <a:ext uri="{FF2B5EF4-FFF2-40B4-BE49-F238E27FC236}">
                  <a16:creationId xmlns:a16="http://schemas.microsoft.com/office/drawing/2014/main" id="{CD3D5A05-D928-4994-B085-994ED5A72BB7}"/>
                </a:ext>
              </a:extLst>
            </p:cNvPr>
            <p:cNvCxnSpPr>
              <a:cxnSpLocks/>
              <a:stCxn id="37" idx="6"/>
              <a:endCxn id="42" idx="1"/>
            </p:cNvCxnSpPr>
            <p:nvPr/>
          </p:nvCxnSpPr>
          <p:spPr>
            <a:xfrm>
              <a:off x="4025010" y="3839524"/>
              <a:ext cx="2691100" cy="1278051"/>
            </a:xfrm>
            <a:prstGeom prst="bentConnector3">
              <a:avLst>
                <a:gd name="adj1" fmla="val 69333"/>
              </a:avLst>
            </a:prstGeom>
            <a:solidFill>
              <a:sysClr val="window" lastClr="FFFFFF"/>
            </a:solidFill>
            <a:ln w="50800" cap="flat" cmpd="sng" algn="ctr">
              <a:solidFill>
                <a:schemeClr val="bg1"/>
              </a:solidFill>
              <a:prstDash val="solid"/>
              <a:headEnd type="none" w="med" len="med"/>
              <a:tailEnd type="triangle" w="med" len="lg"/>
            </a:ln>
            <a:effectLst/>
          </p:spPr>
        </p:cxnSp>
      </p:grpSp>
    </p:spTree>
    <p:extLst>
      <p:ext uri="{BB962C8B-B14F-4D97-AF65-F5344CB8AC3E}">
        <p14:creationId xmlns:p14="http://schemas.microsoft.com/office/powerpoint/2010/main" val="139769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2FB22A-A97B-489B-A0E8-5D81A65620D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19</a:t>
            </a:r>
          </a:p>
        </p:txBody>
      </p:sp>
      <p:sp>
        <p:nvSpPr>
          <p:cNvPr id="8" name="TextBox 7">
            <a:extLst>
              <a:ext uri="{FF2B5EF4-FFF2-40B4-BE49-F238E27FC236}">
                <a16:creationId xmlns:a16="http://schemas.microsoft.com/office/drawing/2014/main" id="{75780EB1-71C8-47ED-B951-9650BF74634C}"/>
              </a:ext>
            </a:extLst>
          </p:cNvPr>
          <p:cNvSpPr txBox="1"/>
          <p:nvPr/>
        </p:nvSpPr>
        <p:spPr>
          <a:xfrm>
            <a:off x="0" y="85912"/>
            <a:ext cx="914400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 charset="0"/>
                <a:ea typeface="+mn-ea"/>
                <a:cs typeface="Arial" charset="0"/>
              </a:rPr>
              <a:t>Ministerio</a:t>
            </a:r>
            <a:r>
              <a:rPr kumimoji="0" lang="en-US" sz="3200" b="1" i="0" u="none" strike="noStrike" kern="1200" cap="none" spc="0" normalizeH="0" baseline="0" noProof="0" dirty="0">
                <a:ln>
                  <a:noFill/>
                </a:ln>
                <a:solidFill>
                  <a:srgbClr val="FFFFFF"/>
                </a:solidFill>
                <a:effectLst/>
                <a:uLnTx/>
                <a:uFillTx/>
                <a:latin typeface="Arial" charset="0"/>
                <a:ea typeface="+mn-ea"/>
                <a:cs typeface="Arial" charset="0"/>
              </a:rPr>
              <a:t> de </a:t>
            </a:r>
            <a:r>
              <a:rPr kumimoji="0" lang="en-US" sz="3200" b="1" i="0" u="none" strike="noStrike" kern="1200" cap="none" spc="0" normalizeH="0" baseline="0" noProof="0" dirty="0" err="1">
                <a:ln>
                  <a:noFill/>
                </a:ln>
                <a:solidFill>
                  <a:srgbClr val="FFFFFF"/>
                </a:solidFill>
                <a:effectLst/>
                <a:uLnTx/>
                <a:uFillTx/>
                <a:latin typeface="Arial" charset="0"/>
                <a:ea typeface="+mn-ea"/>
                <a:cs typeface="Arial" charset="0"/>
              </a:rPr>
              <a:t>Discipulado</a:t>
            </a:r>
            <a:r>
              <a:rPr kumimoji="0" lang="en-US" sz="3200" b="1" i="0" u="none" strike="noStrike" kern="1200" cap="none" spc="0" normalizeH="0" baseline="0" noProof="0" dirty="0">
                <a:ln>
                  <a:noFill/>
                </a:ln>
                <a:solidFill>
                  <a:srgbClr val="FFFFFF"/>
                </a:solidFill>
                <a:effectLst/>
                <a:uLnTx/>
                <a:uFillTx/>
                <a:latin typeface="Arial" charset="0"/>
                <a:ea typeface="+mn-ea"/>
                <a:cs typeface="Arial" charset="0"/>
              </a:rPr>
              <a:t> de </a:t>
            </a:r>
            <a:r>
              <a:rPr kumimoji="0" lang="en-US" sz="3200" b="1" i="0" u="none" strike="noStrike" kern="1200" cap="none" spc="0" normalizeH="0" baseline="0" noProof="0" dirty="0" err="1">
                <a:ln>
                  <a:noFill/>
                </a:ln>
                <a:solidFill>
                  <a:srgbClr val="FFFFFF"/>
                </a:solidFill>
                <a:effectLst/>
                <a:uLnTx/>
                <a:uFillTx/>
                <a:latin typeface="Arial" charset="0"/>
                <a:ea typeface="+mn-ea"/>
                <a:cs typeface="Arial" charset="0"/>
              </a:rPr>
              <a:t>Fundamentos</a:t>
            </a:r>
            <a:endParaRPr kumimoji="0" lang="en-US" sz="3200" b="1" i="0" u="none" strike="noStrike" kern="1200" cap="none" spc="0" normalizeH="0" baseline="0" noProof="0" dirty="0">
              <a:ln>
                <a:noFill/>
              </a:ln>
              <a:solidFill>
                <a:srgbClr val="FFFFFF"/>
              </a:solidFill>
              <a:effectLst/>
              <a:uLnTx/>
              <a:uFillTx/>
              <a:latin typeface="Arial" charset="0"/>
              <a:ea typeface="+mn-ea"/>
              <a:cs typeface="Arial" charset="0"/>
            </a:endParaRPr>
          </a:p>
        </p:txBody>
      </p:sp>
      <p:grpSp>
        <p:nvGrpSpPr>
          <p:cNvPr id="18" name="Group 17">
            <a:extLst>
              <a:ext uri="{FF2B5EF4-FFF2-40B4-BE49-F238E27FC236}">
                <a16:creationId xmlns:a16="http://schemas.microsoft.com/office/drawing/2014/main" id="{A9EEC2DC-001C-471E-B107-E6F18630E5F5}"/>
              </a:ext>
            </a:extLst>
          </p:cNvPr>
          <p:cNvGrpSpPr/>
          <p:nvPr/>
        </p:nvGrpSpPr>
        <p:grpSpPr>
          <a:xfrm>
            <a:off x="307286" y="1119164"/>
            <a:ext cx="8615996" cy="5262586"/>
            <a:chOff x="1172728" y="970976"/>
            <a:chExt cx="5952820" cy="3844951"/>
          </a:xfrm>
        </p:grpSpPr>
        <p:sp>
          <p:nvSpPr>
            <p:cNvPr id="10" name="Rectangle 9">
              <a:extLst>
                <a:ext uri="{FF2B5EF4-FFF2-40B4-BE49-F238E27FC236}">
                  <a16:creationId xmlns:a16="http://schemas.microsoft.com/office/drawing/2014/main" id="{F2BAE7D0-1975-4637-9A22-8E97C6225FD6}"/>
                </a:ext>
              </a:extLst>
            </p:cNvPr>
            <p:cNvSpPr>
              <a:spLocks noChangeArrowheads="1"/>
            </p:cNvSpPr>
            <p:nvPr/>
          </p:nvSpPr>
          <p:spPr bwMode="auto">
            <a:xfrm>
              <a:off x="5045091" y="970976"/>
              <a:ext cx="2080457" cy="740664"/>
            </a:xfrm>
            <a:prstGeom prst="rect">
              <a:avLst/>
            </a:prstGeom>
            <a:noFill/>
            <a:ln w="25400">
              <a:solidFill>
                <a:schemeClr val="bg1"/>
              </a:solidFill>
              <a:miter lim="800000"/>
              <a:headEnd/>
              <a:tailEnd/>
            </a:ln>
          </p:spPr>
          <p:txBody>
            <a:bodyPr rot="0" vert="horz" wrap="square" lIns="68580" tIns="34290" rIns="68580" bIns="34290" anchor="ctr" anchorCtr="0" upright="1">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FFFF"/>
                  </a:solidFill>
                  <a:effectLst/>
                  <a:uLnTx/>
                  <a:uFillTx/>
                  <a:latin typeface="Arial"/>
                  <a:ea typeface="Calibri"/>
                  <a:cs typeface="Arial" charset="0"/>
                </a:rPr>
                <a:t>Equipo</a:t>
              </a:r>
              <a:r>
                <a:rPr kumimoji="0" lang="en-US" sz="2800" b="1" i="0" u="none" strike="noStrike" kern="1200" cap="none" spc="0" normalizeH="0" baseline="0" noProof="0" dirty="0">
                  <a:ln>
                    <a:noFill/>
                  </a:ln>
                  <a:solidFill>
                    <a:srgbClr val="FFFFFF"/>
                  </a:solidFill>
                  <a:effectLst/>
                  <a:uLnTx/>
                  <a:uFillTx/>
                  <a:latin typeface="Arial"/>
                  <a:ea typeface="Calibri"/>
                  <a:cs typeface="Arial" charset="0"/>
                </a:rPr>
                <a:t> de </a:t>
              </a:r>
              <a:r>
                <a:rPr kumimoji="0" lang="en-US" sz="2800" b="1" i="0" u="none" strike="noStrike" kern="1200" cap="none" spc="0" normalizeH="0" baseline="0" noProof="0" dirty="0" err="1">
                  <a:ln>
                    <a:noFill/>
                  </a:ln>
                  <a:solidFill>
                    <a:srgbClr val="FFFFFF"/>
                  </a:solidFill>
                  <a:effectLst/>
                  <a:uLnTx/>
                  <a:uFillTx/>
                  <a:latin typeface="Arial"/>
                  <a:ea typeface="Calibri"/>
                  <a:cs typeface="Arial" charset="0"/>
                </a:rPr>
                <a:t>Líder</a:t>
              </a:r>
              <a:r>
                <a:rPr kumimoji="0" lang="en-US" sz="2800" b="1" i="0" u="none" strike="noStrike" kern="1200" cap="none" spc="0" normalizeH="0" baseline="0" noProof="0" dirty="0">
                  <a:ln>
                    <a:noFill/>
                  </a:ln>
                  <a:solidFill>
                    <a:srgbClr val="FFFFFF"/>
                  </a:solidFill>
                  <a:effectLst/>
                  <a:uLnTx/>
                  <a:uFillTx/>
                  <a:latin typeface="Arial"/>
                  <a:ea typeface="Calibri"/>
                  <a:cs typeface="Arial" charset="0"/>
                </a:rPr>
                <a:t> de </a:t>
              </a:r>
              <a:r>
                <a:rPr kumimoji="0" lang="en-US" sz="2800" b="1" i="0" u="none" strike="noStrike" kern="1200" cap="none" spc="0" normalizeH="0" baseline="0" noProof="0" dirty="0" err="1">
                  <a:ln>
                    <a:noFill/>
                  </a:ln>
                  <a:solidFill>
                    <a:srgbClr val="FFFFFF"/>
                  </a:solidFill>
                  <a:effectLst/>
                  <a:uLnTx/>
                  <a:uFillTx/>
                  <a:latin typeface="Arial"/>
                  <a:ea typeface="Calibri"/>
                  <a:cs typeface="Arial" charset="0"/>
                </a:rPr>
                <a:t>Fundamentos</a:t>
              </a:r>
              <a:endParaRPr kumimoji="0" lang="en-US" sz="2800" b="1" i="0" u="none" strike="noStrike" kern="1200" cap="none" spc="0" normalizeH="0" baseline="0" noProof="0" dirty="0">
                <a:ln>
                  <a:noFill/>
                </a:ln>
                <a:solidFill>
                  <a:srgbClr val="FFFFFF"/>
                </a:solidFill>
                <a:effectLst/>
                <a:uLnTx/>
                <a:uFillTx/>
                <a:latin typeface="Arial"/>
                <a:ea typeface="Calibri"/>
                <a:cs typeface="Arial" charset="0"/>
              </a:endParaRPr>
            </a:p>
          </p:txBody>
        </p:sp>
        <p:sp>
          <p:nvSpPr>
            <p:cNvPr id="11" name="Text Box 17">
              <a:extLst>
                <a:ext uri="{FF2B5EF4-FFF2-40B4-BE49-F238E27FC236}">
                  <a16:creationId xmlns:a16="http://schemas.microsoft.com/office/drawing/2014/main" id="{E255194D-0E6F-442B-80A8-3092E584430F}"/>
                </a:ext>
              </a:extLst>
            </p:cNvPr>
            <p:cNvSpPr txBox="1">
              <a:spLocks noChangeArrowheads="1"/>
            </p:cNvSpPr>
            <p:nvPr/>
          </p:nvSpPr>
          <p:spPr bwMode="auto">
            <a:xfrm>
              <a:off x="1966808" y="1957239"/>
              <a:ext cx="1843801" cy="40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Líderes</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de </a:t>
              </a: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Fundamentos</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a:t>
              </a:r>
            </a:p>
          </p:txBody>
        </p:sp>
        <p:cxnSp>
          <p:nvCxnSpPr>
            <p:cNvPr id="12" name="Elbow Connector 8">
              <a:extLst>
                <a:ext uri="{FF2B5EF4-FFF2-40B4-BE49-F238E27FC236}">
                  <a16:creationId xmlns:a16="http://schemas.microsoft.com/office/drawing/2014/main" id="{D61BD1F2-7ECD-4E5D-B067-C0C44E3A2276}"/>
                </a:ext>
              </a:extLst>
            </p:cNvPr>
            <p:cNvCxnSpPr>
              <a:cxnSpLocks/>
              <a:stCxn id="13" idx="6"/>
              <a:endCxn id="10" idx="2"/>
            </p:cNvCxnSpPr>
            <p:nvPr/>
          </p:nvCxnSpPr>
          <p:spPr>
            <a:xfrm flipV="1">
              <a:off x="4744958" y="1711640"/>
              <a:ext cx="1340362" cy="2068765"/>
            </a:xfrm>
            <a:prstGeom prst="bentConnector2">
              <a:avLst/>
            </a:prstGeom>
            <a:noFill/>
            <a:ln w="50800" cap="flat" cmpd="sng" algn="ctr">
              <a:solidFill>
                <a:schemeClr val="bg1"/>
              </a:solidFill>
              <a:prstDash val="solid"/>
              <a:headEnd type="none" w="med" len="med"/>
              <a:tailEnd type="triangle" w="med" len="lg"/>
            </a:ln>
            <a:effectLst/>
          </p:spPr>
        </p:cxnSp>
        <p:sp>
          <p:nvSpPr>
            <p:cNvPr id="13" name="Oval 12">
              <a:extLst>
                <a:ext uri="{FF2B5EF4-FFF2-40B4-BE49-F238E27FC236}">
                  <a16:creationId xmlns:a16="http://schemas.microsoft.com/office/drawing/2014/main" id="{D1FF682A-2C91-4D05-ABE4-4FB645D28F34}"/>
                </a:ext>
              </a:extLst>
            </p:cNvPr>
            <p:cNvSpPr>
              <a:spLocks noChangeAspect="1"/>
            </p:cNvSpPr>
            <p:nvPr/>
          </p:nvSpPr>
          <p:spPr>
            <a:xfrm>
              <a:off x="2786496" y="2744882"/>
              <a:ext cx="1958462" cy="2071045"/>
            </a:xfrm>
            <a:prstGeom prst="ellipse">
              <a:avLst/>
            </a:prstGeom>
            <a:noFill/>
            <a:ln w="25400" cap="flat" cmpd="sng" algn="ctr">
              <a:solidFill>
                <a:schemeClr val="bg1"/>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750" b="1" i="0" u="none" strike="noStrike" kern="1200" cap="none" spc="0" normalizeH="0" baseline="0" noProof="0">
                  <a:ln>
                    <a:noFill/>
                  </a:ln>
                  <a:solidFill>
                    <a:srgbClr val="FFFFFF"/>
                  </a:solidFill>
                  <a:effectLst/>
                  <a:uLnTx/>
                  <a:uFillTx/>
                  <a:latin typeface="Arial"/>
                  <a:ea typeface="Times New Roman"/>
                  <a:cs typeface="Arial" charset="0"/>
                </a:rPr>
                <a:t> </a:t>
              </a:r>
              <a:endParaRPr kumimoji="0" lang="en-US" sz="900" b="1" i="0" u="none" strike="noStrike" kern="1200" cap="none" spc="0" normalizeH="0" baseline="0" noProof="0">
                <a:ln>
                  <a:noFill/>
                </a:ln>
                <a:solidFill>
                  <a:srgbClr val="FFFFFF"/>
                </a:solidFill>
                <a:effectLst/>
                <a:uLnTx/>
                <a:uFillTx/>
                <a:latin typeface="Times New Roman"/>
                <a:ea typeface="Times New Roman"/>
                <a:cs typeface="Arial" charset="0"/>
              </a:endParaRPr>
            </a:p>
          </p:txBody>
        </p:sp>
        <p:sp>
          <p:nvSpPr>
            <p:cNvPr id="14" name="Rectangle 13">
              <a:extLst>
                <a:ext uri="{FF2B5EF4-FFF2-40B4-BE49-F238E27FC236}">
                  <a16:creationId xmlns:a16="http://schemas.microsoft.com/office/drawing/2014/main" id="{09C05A5B-93E9-4200-B5B4-DF21DE12EFBB}"/>
                </a:ext>
              </a:extLst>
            </p:cNvPr>
            <p:cNvSpPr>
              <a:spLocks noChangeAspect="1"/>
            </p:cNvSpPr>
            <p:nvPr/>
          </p:nvSpPr>
          <p:spPr>
            <a:xfrm>
              <a:off x="2756790" y="3548737"/>
              <a:ext cx="2021638" cy="528066"/>
            </a:xfrm>
            <a:prstGeom prst="rect">
              <a:avLst/>
            </a:prstGeom>
            <a:ln>
              <a:noFill/>
            </a:ln>
          </p:spPr>
          <p:txBody>
            <a:bodyPr wrap="square">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
                  <a:ea typeface="Calibri"/>
                  <a:cs typeface="Arial" charset="0"/>
                </a:rPr>
                <a:t>Fundamentos</a:t>
              </a:r>
              <a:endParaRPr kumimoji="0" lang="en-US" sz="3200" b="1" i="0" u="none" strike="noStrike" kern="1200" cap="none" spc="0" normalizeH="0" baseline="0" noProof="0" dirty="0">
                <a:ln>
                  <a:noFill/>
                </a:ln>
                <a:solidFill>
                  <a:srgbClr val="FFFFFF"/>
                </a:solidFill>
                <a:effectLst/>
                <a:uLnTx/>
                <a:uFillTx/>
                <a:latin typeface="Arial"/>
                <a:ea typeface="Calibri"/>
                <a:cs typeface="Arial" charset="0"/>
              </a:endParaRPr>
            </a:p>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cxnSp>
          <p:nvCxnSpPr>
            <p:cNvPr id="15" name="Elbow Connector 16">
              <a:extLst>
                <a:ext uri="{FF2B5EF4-FFF2-40B4-BE49-F238E27FC236}">
                  <a16:creationId xmlns:a16="http://schemas.microsoft.com/office/drawing/2014/main" id="{EC55230B-DE0F-4203-B62C-5005FE8CF235}"/>
                </a:ext>
              </a:extLst>
            </p:cNvPr>
            <p:cNvCxnSpPr>
              <a:cxnSpLocks/>
              <a:stCxn id="10" idx="1"/>
              <a:endCxn id="13" idx="0"/>
            </p:cNvCxnSpPr>
            <p:nvPr/>
          </p:nvCxnSpPr>
          <p:spPr>
            <a:xfrm rot="10800000" flipV="1">
              <a:off x="3765727" y="1341308"/>
              <a:ext cx="1279364" cy="1403574"/>
            </a:xfrm>
            <a:prstGeom prst="bentConnector2">
              <a:avLst/>
            </a:prstGeom>
            <a:noFill/>
            <a:ln w="50800" cap="flat" cmpd="sng" algn="ctr">
              <a:solidFill>
                <a:schemeClr val="bg1"/>
              </a:solidFill>
              <a:prstDash val="solid"/>
              <a:headEnd type="none" w="med" len="med"/>
              <a:tailEnd type="triangle" w="med" len="lg"/>
            </a:ln>
            <a:effectLst/>
          </p:spPr>
        </p:cxnSp>
        <p:cxnSp>
          <p:nvCxnSpPr>
            <p:cNvPr id="16" name="Straight Arrow Connector 15">
              <a:extLst>
                <a:ext uri="{FF2B5EF4-FFF2-40B4-BE49-F238E27FC236}">
                  <a16:creationId xmlns:a16="http://schemas.microsoft.com/office/drawing/2014/main" id="{DC125AF3-40E6-4B7C-B6E5-A84A6A7C2C45}"/>
                </a:ext>
              </a:extLst>
            </p:cNvPr>
            <p:cNvCxnSpPr>
              <a:cxnSpLocks/>
              <a:endCxn id="13" idx="2"/>
            </p:cNvCxnSpPr>
            <p:nvPr/>
          </p:nvCxnSpPr>
          <p:spPr>
            <a:xfrm flipV="1">
              <a:off x="1341659" y="3780405"/>
              <a:ext cx="1444837" cy="1"/>
            </a:xfrm>
            <a:prstGeom prst="straightConnector1">
              <a:avLst/>
            </a:prstGeom>
            <a:noFill/>
            <a:ln w="127000" cap="flat" cmpd="sng" algn="ctr">
              <a:solidFill>
                <a:schemeClr val="bg1"/>
              </a:solidFill>
              <a:prstDash val="solid"/>
              <a:headEnd type="none" w="med" len="med"/>
              <a:tailEnd type="triangle" w="sm" len="med"/>
            </a:ln>
            <a:effectLst/>
          </p:spPr>
        </p:cxnSp>
        <p:sp>
          <p:nvSpPr>
            <p:cNvPr id="17" name="Text Box 3524">
              <a:extLst>
                <a:ext uri="{FF2B5EF4-FFF2-40B4-BE49-F238E27FC236}">
                  <a16:creationId xmlns:a16="http://schemas.microsoft.com/office/drawing/2014/main" id="{DB467193-8BD1-4A4A-9A55-6992BBB4A010}"/>
                </a:ext>
              </a:extLst>
            </p:cNvPr>
            <p:cNvSpPr txBox="1">
              <a:spLocks noChangeArrowheads="1"/>
            </p:cNvSpPr>
            <p:nvPr/>
          </p:nvSpPr>
          <p:spPr bwMode="auto">
            <a:xfrm>
              <a:off x="1172728" y="2976899"/>
              <a:ext cx="1569730" cy="26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No </a:t>
              </a: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Creyentes</a:t>
              </a:r>
              <a:endParaRPr kumimoji="0" lang="en-US" sz="2800" b="0" i="0" u="none" strike="noStrike" kern="1200" cap="none" spc="0" normalizeH="0" baseline="0" noProof="0" dirty="0">
                <a:ln>
                  <a:noFill/>
                </a:ln>
                <a:solidFill>
                  <a:srgbClr val="FFFFFF"/>
                </a:solidFill>
                <a:effectLst/>
                <a:uLnTx/>
                <a:uFillTx/>
                <a:latin typeface="Arial"/>
                <a:ea typeface="Calibri"/>
                <a:cs typeface="Arial" charset="0"/>
              </a:endParaRPr>
            </a:p>
          </p:txBody>
        </p:sp>
        <p:sp>
          <p:nvSpPr>
            <p:cNvPr id="9" name="Text Box 17">
              <a:extLst>
                <a:ext uri="{FF2B5EF4-FFF2-40B4-BE49-F238E27FC236}">
                  <a16:creationId xmlns:a16="http://schemas.microsoft.com/office/drawing/2014/main" id="{CE6484AF-DA02-452A-90D9-5FA4BF6F8EE7}"/>
                </a:ext>
              </a:extLst>
            </p:cNvPr>
            <p:cNvSpPr txBox="1">
              <a:spLocks noChangeArrowheads="1"/>
            </p:cNvSpPr>
            <p:nvPr/>
          </p:nvSpPr>
          <p:spPr bwMode="auto">
            <a:xfrm>
              <a:off x="4310088" y="1816867"/>
              <a:ext cx="1843801" cy="40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Líderes</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de </a:t>
              </a: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Fundamentos</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a:t>
              </a: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Aprendiz</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a:t>
              </a:r>
            </a:p>
          </p:txBody>
        </p:sp>
        <p:sp>
          <p:nvSpPr>
            <p:cNvPr id="5" name="Text Box 17">
              <a:extLst>
                <a:ext uri="{FF2B5EF4-FFF2-40B4-BE49-F238E27FC236}">
                  <a16:creationId xmlns:a16="http://schemas.microsoft.com/office/drawing/2014/main" id="{43BCC725-2ADA-43BD-BDCB-DAF6173457C5}"/>
                </a:ext>
              </a:extLst>
            </p:cNvPr>
            <p:cNvSpPr txBox="1">
              <a:spLocks noChangeArrowheads="1"/>
            </p:cNvSpPr>
            <p:nvPr/>
          </p:nvSpPr>
          <p:spPr bwMode="auto">
            <a:xfrm>
              <a:off x="4744958" y="3352376"/>
              <a:ext cx="1265857" cy="36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Discípulos</a:t>
              </a:r>
              <a:endParaRPr kumimoji="0" lang="en-US" sz="2800" b="0" i="0" u="none" strike="noStrike" kern="1200" cap="none" spc="0" normalizeH="0" baseline="0" noProof="0" dirty="0">
                <a:ln>
                  <a:noFill/>
                </a:ln>
                <a:solidFill>
                  <a:srgbClr val="FFFFFF"/>
                </a:solidFill>
                <a:effectLst/>
                <a:uLnTx/>
                <a:uFillTx/>
                <a:latin typeface="Arial"/>
                <a:ea typeface="Calibri"/>
                <a:cs typeface="Arial" charset="0"/>
              </a:endParaRPr>
            </a:p>
          </p:txBody>
        </p:sp>
      </p:grpSp>
    </p:spTree>
    <p:extLst>
      <p:ext uri="{BB962C8B-B14F-4D97-AF65-F5344CB8AC3E}">
        <p14:creationId xmlns:p14="http://schemas.microsoft.com/office/powerpoint/2010/main" val="2936059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54BE2-CF09-4A4E-A65A-4B19F131D8D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20</a:t>
            </a:r>
          </a:p>
        </p:txBody>
      </p:sp>
      <p:sp>
        <p:nvSpPr>
          <p:cNvPr id="5" name="Text Box 2824">
            <a:extLst>
              <a:ext uri="{FF2B5EF4-FFF2-40B4-BE49-F238E27FC236}">
                <a16:creationId xmlns:a16="http://schemas.microsoft.com/office/drawing/2014/main" id="{1EF55964-B56C-4D7D-971A-6FBDA89FF727}"/>
              </a:ext>
            </a:extLst>
          </p:cNvPr>
          <p:cNvSpPr txBox="1">
            <a:spLocks noChangeArrowheads="1"/>
          </p:cNvSpPr>
          <p:nvPr/>
        </p:nvSpPr>
        <p:spPr bwMode="auto">
          <a:xfrm>
            <a:off x="0" y="98780"/>
            <a:ext cx="9144000" cy="6517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a:ea typeface="Calibri"/>
                <a:cs typeface="Arial" charset="0"/>
              </a:rPr>
              <a:t>Otros</a:t>
            </a:r>
            <a:r>
              <a:rPr kumimoji="0" lang="en-US" sz="3600" b="1" i="0" u="none" strike="noStrike" kern="1200" cap="none" spc="0" normalizeH="0" baseline="0" noProof="0" dirty="0">
                <a:ln>
                  <a:noFill/>
                </a:ln>
                <a:solidFill>
                  <a:srgbClr val="FFFFFF"/>
                </a:solidFill>
                <a:effectLst/>
                <a:uLnTx/>
                <a:uFillTx/>
                <a:latin typeface="Arial"/>
                <a:ea typeface="Calibri"/>
                <a:cs typeface="Arial" charset="0"/>
              </a:rPr>
              <a:t> </a:t>
            </a:r>
            <a:r>
              <a:rPr kumimoji="0" lang="en-US" sz="3600" b="1" i="0" u="none" strike="noStrike" kern="1200" cap="none" spc="0" normalizeH="0" baseline="0" noProof="0" dirty="0" err="1">
                <a:ln>
                  <a:noFill/>
                </a:ln>
                <a:solidFill>
                  <a:srgbClr val="FFFFFF"/>
                </a:solidFill>
                <a:effectLst/>
                <a:uLnTx/>
                <a:uFillTx/>
                <a:latin typeface="Arial"/>
                <a:ea typeface="Calibri"/>
                <a:cs typeface="Arial" charset="0"/>
              </a:rPr>
              <a:t>Ministerios</a:t>
            </a:r>
            <a:endParaRPr kumimoji="0" lang="en-US" sz="3600" b="1" i="0" u="none" strike="noStrike" kern="1200" cap="none" spc="0" normalizeH="0" baseline="0" noProof="0" dirty="0">
              <a:ln>
                <a:noFill/>
              </a:ln>
              <a:solidFill>
                <a:srgbClr val="FFFFFF"/>
              </a:solidFill>
              <a:effectLst/>
              <a:uLnTx/>
              <a:uFillTx/>
              <a:latin typeface="Arial"/>
              <a:ea typeface="Calibri"/>
              <a:cs typeface="Arial" charset="0"/>
            </a:endParaRPr>
          </a:p>
        </p:txBody>
      </p:sp>
      <p:grpSp>
        <p:nvGrpSpPr>
          <p:cNvPr id="16" name="Group 15">
            <a:extLst>
              <a:ext uri="{FF2B5EF4-FFF2-40B4-BE49-F238E27FC236}">
                <a16:creationId xmlns:a16="http://schemas.microsoft.com/office/drawing/2014/main" id="{528F07B2-CB29-4705-A514-2707587ADF96}"/>
              </a:ext>
            </a:extLst>
          </p:cNvPr>
          <p:cNvGrpSpPr/>
          <p:nvPr/>
        </p:nvGrpSpPr>
        <p:grpSpPr>
          <a:xfrm>
            <a:off x="455483" y="1234229"/>
            <a:ext cx="8359833" cy="4648700"/>
            <a:chOff x="534310" y="1070789"/>
            <a:chExt cx="8359833" cy="4648700"/>
          </a:xfrm>
        </p:grpSpPr>
        <p:sp>
          <p:nvSpPr>
            <p:cNvPr id="6" name="Text Box 19">
              <a:extLst>
                <a:ext uri="{FF2B5EF4-FFF2-40B4-BE49-F238E27FC236}">
                  <a16:creationId xmlns:a16="http://schemas.microsoft.com/office/drawing/2014/main" id="{0A488C01-8F17-40ED-8116-D7908139A6BC}"/>
                </a:ext>
              </a:extLst>
            </p:cNvPr>
            <p:cNvSpPr txBox="1">
              <a:spLocks noChangeArrowheads="1"/>
            </p:cNvSpPr>
            <p:nvPr/>
          </p:nvSpPr>
          <p:spPr bwMode="auto">
            <a:xfrm>
              <a:off x="6578271" y="1647119"/>
              <a:ext cx="2315872" cy="1012684"/>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FFFF"/>
                  </a:solidFill>
                  <a:effectLst/>
                  <a:uLnTx/>
                  <a:uFillTx/>
                  <a:latin typeface="Arial"/>
                  <a:ea typeface="Calibri"/>
                  <a:cs typeface="Arial" charset="0"/>
                </a:rPr>
                <a:t>Ministerios</a:t>
              </a:r>
              <a:r>
                <a:rPr kumimoji="0" lang="en-US" sz="2800" b="1" i="0" u="none" strike="noStrike" kern="1200" cap="none" spc="0" normalizeH="0" baseline="0" noProof="0" dirty="0">
                  <a:ln>
                    <a:noFill/>
                  </a:ln>
                  <a:solidFill>
                    <a:srgbClr val="FFFFFF"/>
                  </a:solidFill>
                  <a:effectLst/>
                  <a:uLnTx/>
                  <a:uFillTx/>
                  <a:latin typeface="Arial"/>
                  <a:ea typeface="Calibri"/>
                  <a:cs typeface="Arial" charset="0"/>
                </a:rPr>
                <a:t> de la </a:t>
              </a:r>
              <a:r>
                <a:rPr kumimoji="0" lang="en-US" sz="2800" b="1" i="0" u="none" strike="noStrike" kern="1200" cap="none" spc="0" normalizeH="0" baseline="0" noProof="0" dirty="0" err="1">
                  <a:ln>
                    <a:noFill/>
                  </a:ln>
                  <a:solidFill>
                    <a:srgbClr val="FFFFFF"/>
                  </a:solidFill>
                  <a:effectLst/>
                  <a:uLnTx/>
                  <a:uFillTx/>
                  <a:latin typeface="Arial"/>
                  <a:ea typeface="Calibri"/>
                  <a:cs typeface="Arial" charset="0"/>
                </a:rPr>
                <a:t>Iglesia</a:t>
              </a:r>
              <a:endParaRPr kumimoji="0" lang="en-US" sz="2800" b="1" i="0" u="none" strike="noStrike" kern="1200" cap="none" spc="0" normalizeH="0" baseline="0" noProof="0" dirty="0">
                <a:ln>
                  <a:noFill/>
                </a:ln>
                <a:solidFill>
                  <a:srgbClr val="FFFFFF"/>
                </a:solidFill>
                <a:effectLst/>
                <a:uLnTx/>
                <a:uFillTx/>
                <a:latin typeface="Arial"/>
                <a:ea typeface="Calibri"/>
                <a:cs typeface="Arial" charset="0"/>
              </a:endParaRPr>
            </a:p>
          </p:txBody>
        </p:sp>
        <p:sp>
          <p:nvSpPr>
            <p:cNvPr id="7" name="TextBox 30">
              <a:extLst>
                <a:ext uri="{FF2B5EF4-FFF2-40B4-BE49-F238E27FC236}">
                  <a16:creationId xmlns:a16="http://schemas.microsoft.com/office/drawing/2014/main" id="{E0C65C14-AB90-44E8-BD70-A0622C2908AF}"/>
                </a:ext>
              </a:extLst>
            </p:cNvPr>
            <p:cNvSpPr txBox="1"/>
            <p:nvPr/>
          </p:nvSpPr>
          <p:spPr>
            <a:xfrm>
              <a:off x="534310" y="1890378"/>
              <a:ext cx="2058902" cy="483700"/>
            </a:xfrm>
            <a:prstGeom prst="rect">
              <a:avLst/>
            </a:prstGeom>
            <a:noFill/>
            <a:ln>
              <a:noFill/>
            </a:ln>
          </p:spPr>
          <p:txBody>
            <a:bodyPr wrap="square"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Discípulos</a:t>
              </a:r>
              <a:endParaRPr kumimoji="0" lang="en-US" sz="3600" b="0"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cxnSp>
          <p:nvCxnSpPr>
            <p:cNvPr id="8" name="Straight Arrow Connector 7">
              <a:extLst>
                <a:ext uri="{FF2B5EF4-FFF2-40B4-BE49-F238E27FC236}">
                  <a16:creationId xmlns:a16="http://schemas.microsoft.com/office/drawing/2014/main" id="{CFCF9FDF-A450-4DF0-8953-9363E4E6223F}"/>
                </a:ext>
              </a:extLst>
            </p:cNvPr>
            <p:cNvCxnSpPr>
              <a:cxnSpLocks/>
              <a:endCxn id="6" idx="1"/>
            </p:cNvCxnSpPr>
            <p:nvPr/>
          </p:nvCxnSpPr>
          <p:spPr>
            <a:xfrm>
              <a:off x="2565730" y="2151690"/>
              <a:ext cx="4012541" cy="1771"/>
            </a:xfrm>
            <a:prstGeom prst="straightConnector1">
              <a:avLst/>
            </a:prstGeom>
            <a:noFill/>
            <a:ln w="114300" cap="flat" cmpd="sng" algn="ctr">
              <a:solidFill>
                <a:schemeClr val="bg1"/>
              </a:solidFill>
              <a:prstDash val="solid"/>
              <a:headEnd type="none" w="med" len="med"/>
              <a:tailEnd type="triangle" w="sm" len="med"/>
            </a:ln>
            <a:effectLst/>
          </p:spPr>
        </p:cxnSp>
        <p:sp>
          <p:nvSpPr>
            <p:cNvPr id="9" name="Rectangle 8">
              <a:extLst>
                <a:ext uri="{FF2B5EF4-FFF2-40B4-BE49-F238E27FC236}">
                  <a16:creationId xmlns:a16="http://schemas.microsoft.com/office/drawing/2014/main" id="{1DCDEF02-DA0D-4B91-A4A7-0EC2BEFC7615}"/>
                </a:ext>
              </a:extLst>
            </p:cNvPr>
            <p:cNvSpPr>
              <a:spLocks noChangeArrowheads="1"/>
            </p:cNvSpPr>
            <p:nvPr/>
          </p:nvSpPr>
          <p:spPr bwMode="auto">
            <a:xfrm>
              <a:off x="3426424" y="4706310"/>
              <a:ext cx="2886527" cy="1013179"/>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Arial"/>
                  <a:ea typeface="Calibri"/>
                  <a:cs typeface="Arial" charset="0"/>
                </a:rPr>
                <a:t>Equipo de Líder del Ministerio </a:t>
              </a:r>
            </a:p>
          </p:txBody>
        </p:sp>
        <p:sp>
          <p:nvSpPr>
            <p:cNvPr id="10" name="Text Box 17">
              <a:extLst>
                <a:ext uri="{FF2B5EF4-FFF2-40B4-BE49-F238E27FC236}">
                  <a16:creationId xmlns:a16="http://schemas.microsoft.com/office/drawing/2014/main" id="{F7D4197B-52FD-4E0E-9D0F-99D29D73041C}"/>
                </a:ext>
              </a:extLst>
            </p:cNvPr>
            <p:cNvSpPr txBox="1">
              <a:spLocks noChangeArrowheads="1"/>
            </p:cNvSpPr>
            <p:nvPr/>
          </p:nvSpPr>
          <p:spPr bwMode="auto">
            <a:xfrm>
              <a:off x="5554347" y="2865929"/>
              <a:ext cx="2140975" cy="51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Líderes</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del </a:t>
              </a: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Ministerio</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a:t>
              </a:r>
            </a:p>
          </p:txBody>
        </p:sp>
        <p:cxnSp>
          <p:nvCxnSpPr>
            <p:cNvPr id="11" name="Elbow Connector 8">
              <a:extLst>
                <a:ext uri="{FF2B5EF4-FFF2-40B4-BE49-F238E27FC236}">
                  <a16:creationId xmlns:a16="http://schemas.microsoft.com/office/drawing/2014/main" id="{D53288A4-7B19-4217-B863-8C27D29CF447}"/>
                </a:ext>
              </a:extLst>
            </p:cNvPr>
            <p:cNvCxnSpPr>
              <a:cxnSpLocks/>
              <a:stCxn id="9" idx="3"/>
              <a:endCxn id="6" idx="2"/>
            </p:cNvCxnSpPr>
            <p:nvPr/>
          </p:nvCxnSpPr>
          <p:spPr>
            <a:xfrm flipV="1">
              <a:off x="6312951" y="2659803"/>
              <a:ext cx="1423256" cy="2553097"/>
            </a:xfrm>
            <a:prstGeom prst="bentConnector2">
              <a:avLst/>
            </a:prstGeom>
            <a:noFill/>
            <a:ln w="50800" cap="flat" cmpd="sng" algn="ctr">
              <a:solidFill>
                <a:schemeClr val="bg1"/>
              </a:solidFill>
              <a:prstDash val="solid"/>
              <a:headEnd type="none" w="med" len="med"/>
              <a:tailEnd type="triangle" w="med" len="lg"/>
            </a:ln>
            <a:effectLst/>
          </p:spPr>
        </p:cxnSp>
        <p:sp>
          <p:nvSpPr>
            <p:cNvPr id="12" name="TextBox 29">
              <a:extLst>
                <a:ext uri="{FF2B5EF4-FFF2-40B4-BE49-F238E27FC236}">
                  <a16:creationId xmlns:a16="http://schemas.microsoft.com/office/drawing/2014/main" id="{3B4EEA6A-648C-42B2-BCF2-B5D8E672BBA2}"/>
                </a:ext>
              </a:extLst>
            </p:cNvPr>
            <p:cNvSpPr txBox="1"/>
            <p:nvPr/>
          </p:nvSpPr>
          <p:spPr>
            <a:xfrm>
              <a:off x="2866784" y="3283520"/>
              <a:ext cx="2140975" cy="517840"/>
            </a:xfrm>
            <a:prstGeom prst="rect">
              <a:avLst/>
            </a:prstGeom>
            <a:noFill/>
          </p:spPr>
          <p:txBody>
            <a:bodyPr wrap="square" rtlCol="0">
              <a:noAutofit/>
            </a:bodyPr>
            <a:lstStyle/>
            <a:p>
              <a:pPr marL="173038" marR="0" lvl="0" indent="-173038" algn="l" defTabSz="6858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Lideres</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del </a:t>
              </a: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Ministerio</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a:t>
              </a: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Aprendiz</a:t>
              </a:r>
              <a:endParaRPr kumimoji="0" lang="en-US" sz="2800" b="0" i="0" u="none" strike="noStrike" kern="1200" cap="none" spc="0" normalizeH="0" baseline="0" noProof="0" dirty="0">
                <a:ln>
                  <a:noFill/>
                </a:ln>
                <a:solidFill>
                  <a:srgbClr val="FFFFFF"/>
                </a:solidFill>
                <a:effectLst/>
                <a:uLnTx/>
                <a:uFillTx/>
                <a:latin typeface="Arial"/>
                <a:ea typeface="Calibri"/>
                <a:cs typeface="Arial" charset="0"/>
              </a:endParaRPr>
            </a:p>
          </p:txBody>
        </p:sp>
        <p:sp>
          <p:nvSpPr>
            <p:cNvPr id="13" name="TextBox 12">
              <a:extLst>
                <a:ext uri="{FF2B5EF4-FFF2-40B4-BE49-F238E27FC236}">
                  <a16:creationId xmlns:a16="http://schemas.microsoft.com/office/drawing/2014/main" id="{E070D1BF-9C0C-4DB7-95C8-D0B25C1B8C29}"/>
                </a:ext>
              </a:extLst>
            </p:cNvPr>
            <p:cNvSpPr txBox="1"/>
            <p:nvPr/>
          </p:nvSpPr>
          <p:spPr>
            <a:xfrm>
              <a:off x="4519369" y="1070789"/>
              <a:ext cx="2058902" cy="518715"/>
            </a:xfrm>
            <a:prstGeom prst="rect">
              <a:avLst/>
            </a:prstGeom>
            <a:noFill/>
          </p:spPr>
          <p:txBody>
            <a:bodyPr wrap="square"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Obreros</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del </a:t>
              </a:r>
              <a:r>
                <a:rPr kumimoji="0" lang="en-US" sz="2800" b="0" i="0" u="none" strike="noStrike" kern="1200" cap="none" spc="0" normalizeH="0" baseline="0" noProof="0" dirty="0" err="1">
                  <a:ln>
                    <a:noFill/>
                  </a:ln>
                  <a:solidFill>
                    <a:srgbClr val="FFFFFF"/>
                  </a:solidFill>
                  <a:effectLst/>
                  <a:uLnTx/>
                  <a:uFillTx/>
                  <a:latin typeface="Arial"/>
                  <a:ea typeface="Calibri"/>
                  <a:cs typeface="Arial" charset="0"/>
                </a:rPr>
                <a:t>Ministerio</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a:t>
              </a:r>
            </a:p>
          </p:txBody>
        </p:sp>
        <p:cxnSp>
          <p:nvCxnSpPr>
            <p:cNvPr id="14" name="Straight Arrow Connector 13">
              <a:extLst>
                <a:ext uri="{FF2B5EF4-FFF2-40B4-BE49-F238E27FC236}">
                  <a16:creationId xmlns:a16="http://schemas.microsoft.com/office/drawing/2014/main" id="{EFB01488-0E9E-4D53-BA06-C21CE8A5BE98}"/>
                </a:ext>
              </a:extLst>
            </p:cNvPr>
            <p:cNvCxnSpPr>
              <a:cxnSpLocks/>
              <a:endCxn id="9" idx="0"/>
            </p:cNvCxnSpPr>
            <p:nvPr/>
          </p:nvCxnSpPr>
          <p:spPr>
            <a:xfrm>
              <a:off x="4839352" y="2132228"/>
              <a:ext cx="30335" cy="2574083"/>
            </a:xfrm>
            <a:prstGeom prst="straightConnector1">
              <a:avLst/>
            </a:prstGeom>
            <a:ln w="5080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27911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633F6A-6096-4F0B-9858-47F8DC91F36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20</a:t>
            </a:r>
          </a:p>
        </p:txBody>
      </p:sp>
      <p:sp>
        <p:nvSpPr>
          <p:cNvPr id="8" name="Text Box 2824">
            <a:extLst>
              <a:ext uri="{FF2B5EF4-FFF2-40B4-BE49-F238E27FC236}">
                <a16:creationId xmlns:a16="http://schemas.microsoft.com/office/drawing/2014/main" id="{44529B01-26E5-40EC-8DD0-B414F1EDDBDB}"/>
              </a:ext>
            </a:extLst>
          </p:cNvPr>
          <p:cNvSpPr txBox="1">
            <a:spLocks noChangeArrowheads="1"/>
          </p:cNvSpPr>
          <p:nvPr/>
        </p:nvSpPr>
        <p:spPr bwMode="auto">
          <a:xfrm>
            <a:off x="8441" y="140823"/>
            <a:ext cx="9144000" cy="5645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pPr lvl="0" algn="ctr" defTabSz="685800" fontAlgn="base">
              <a:spcBef>
                <a:spcPct val="0"/>
              </a:spcBef>
              <a:spcAft>
                <a:spcPct val="0"/>
              </a:spcAft>
            </a:pPr>
            <a:r>
              <a:rPr lang="es-ES" sz="2400" b="1" dirty="0">
                <a:solidFill>
                  <a:srgbClr val="FFFFFF"/>
                </a:solidFill>
                <a:ea typeface="Calibri"/>
                <a:cs typeface="Arial" charset="0"/>
              </a:rPr>
              <a:t>Estructura de la Iglesia que Hace Discípulos Multiplicadores</a:t>
            </a:r>
          </a:p>
        </p:txBody>
      </p:sp>
      <p:grpSp>
        <p:nvGrpSpPr>
          <p:cNvPr id="56" name="Group 55">
            <a:extLst>
              <a:ext uri="{FF2B5EF4-FFF2-40B4-BE49-F238E27FC236}">
                <a16:creationId xmlns:a16="http://schemas.microsoft.com/office/drawing/2014/main" id="{EF717638-5230-4BC6-9DBD-0843D5A071FA}"/>
              </a:ext>
            </a:extLst>
          </p:cNvPr>
          <p:cNvGrpSpPr/>
          <p:nvPr/>
        </p:nvGrpSpPr>
        <p:grpSpPr>
          <a:xfrm>
            <a:off x="8441" y="878761"/>
            <a:ext cx="9062887" cy="5502989"/>
            <a:chOff x="0" y="896982"/>
            <a:chExt cx="9062887" cy="5502989"/>
          </a:xfrm>
        </p:grpSpPr>
        <p:grpSp>
          <p:nvGrpSpPr>
            <p:cNvPr id="3" name="Group 2">
              <a:extLst>
                <a:ext uri="{FF2B5EF4-FFF2-40B4-BE49-F238E27FC236}">
                  <a16:creationId xmlns:a16="http://schemas.microsoft.com/office/drawing/2014/main" id="{915EB7C6-CBBE-456F-8AD3-1513AC4F990F}"/>
                </a:ext>
              </a:extLst>
            </p:cNvPr>
            <p:cNvGrpSpPr/>
            <p:nvPr/>
          </p:nvGrpSpPr>
          <p:grpSpPr>
            <a:xfrm>
              <a:off x="0" y="896982"/>
              <a:ext cx="9062887" cy="5502989"/>
              <a:chOff x="-30143" y="853010"/>
              <a:chExt cx="9062887" cy="5502989"/>
            </a:xfrm>
          </p:grpSpPr>
          <p:cxnSp>
            <p:nvCxnSpPr>
              <p:cNvPr id="16" name="Straight Arrow Connector 15">
                <a:extLst>
                  <a:ext uri="{FF2B5EF4-FFF2-40B4-BE49-F238E27FC236}">
                    <a16:creationId xmlns:a16="http://schemas.microsoft.com/office/drawing/2014/main" id="{84353CE5-DDE3-4598-A384-53671309AC75}"/>
                  </a:ext>
                </a:extLst>
              </p:cNvPr>
              <p:cNvCxnSpPr>
                <a:cxnSpLocks/>
                <a:stCxn id="25" idx="6"/>
                <a:endCxn id="11" idx="1"/>
              </p:cNvCxnSpPr>
              <p:nvPr/>
            </p:nvCxnSpPr>
            <p:spPr>
              <a:xfrm>
                <a:off x="3676356" y="3696895"/>
                <a:ext cx="3383877" cy="26347"/>
              </a:xfrm>
              <a:prstGeom prst="straightConnector1">
                <a:avLst/>
              </a:prstGeom>
              <a:noFill/>
              <a:ln w="114300" cap="flat" cmpd="sng" algn="ctr">
                <a:solidFill>
                  <a:schemeClr val="bg1"/>
                </a:solidFill>
                <a:prstDash val="solid"/>
                <a:headEnd type="none" w="med" len="med"/>
                <a:tailEnd type="triangle" w="sm" len="med"/>
              </a:ln>
              <a:effectLst/>
            </p:spPr>
          </p:cxnSp>
          <p:cxnSp>
            <p:nvCxnSpPr>
              <p:cNvPr id="12" name="Elbow Connector 8">
                <a:extLst>
                  <a:ext uri="{FF2B5EF4-FFF2-40B4-BE49-F238E27FC236}">
                    <a16:creationId xmlns:a16="http://schemas.microsoft.com/office/drawing/2014/main" id="{F1DA7F5E-68AE-4E51-806F-DCAC6D4FE705}"/>
                  </a:ext>
                </a:extLst>
              </p:cNvPr>
              <p:cNvCxnSpPr>
                <a:cxnSpLocks/>
                <a:stCxn id="25" idx="6"/>
                <a:endCxn id="9" idx="2"/>
              </p:cNvCxnSpPr>
              <p:nvPr/>
            </p:nvCxnSpPr>
            <p:spPr>
              <a:xfrm flipV="1">
                <a:off x="3676356" y="1683663"/>
                <a:ext cx="1644998" cy="2013232"/>
              </a:xfrm>
              <a:prstGeom prst="bentConnector2">
                <a:avLst/>
              </a:prstGeom>
              <a:noFill/>
              <a:ln w="50800" cap="flat" cmpd="sng" algn="ctr">
                <a:solidFill>
                  <a:srgbClr val="FFFF9B"/>
                </a:solidFill>
                <a:prstDash val="solid"/>
                <a:headEnd type="none" w="med" len="med"/>
                <a:tailEnd type="triangle" w="med" len="lg"/>
              </a:ln>
              <a:effectLst/>
            </p:spPr>
          </p:cxnSp>
          <p:cxnSp>
            <p:nvCxnSpPr>
              <p:cNvPr id="22" name="Elbow Connector 8">
                <a:extLst>
                  <a:ext uri="{FF2B5EF4-FFF2-40B4-BE49-F238E27FC236}">
                    <a16:creationId xmlns:a16="http://schemas.microsoft.com/office/drawing/2014/main" id="{9CA5D025-0931-4B4C-B6D2-B4EA1FD180F6}"/>
                  </a:ext>
                </a:extLst>
              </p:cNvPr>
              <p:cNvCxnSpPr>
                <a:cxnSpLocks/>
                <a:endCxn id="20" idx="0"/>
              </p:cNvCxnSpPr>
              <p:nvPr/>
            </p:nvCxnSpPr>
            <p:spPr>
              <a:xfrm rot="16200000" flipH="1">
                <a:off x="4452896" y="4637999"/>
                <a:ext cx="1753454" cy="1"/>
              </a:xfrm>
              <a:prstGeom prst="bentConnector3">
                <a:avLst>
                  <a:gd name="adj1" fmla="val 50000"/>
                </a:avLst>
              </a:prstGeom>
              <a:noFill/>
              <a:ln w="50800" cap="flat" cmpd="sng" algn="ctr">
                <a:solidFill>
                  <a:schemeClr val="bg1"/>
                </a:solidFill>
                <a:prstDash val="solid"/>
                <a:headEnd type="none" w="med" len="med"/>
                <a:tailEnd type="triangle" w="med" len="lg"/>
              </a:ln>
              <a:effectLst/>
            </p:spPr>
          </p:cxnSp>
          <p:sp>
            <p:nvSpPr>
              <p:cNvPr id="7" name="Rectangle 6">
                <a:extLst>
                  <a:ext uri="{FF2B5EF4-FFF2-40B4-BE49-F238E27FC236}">
                    <a16:creationId xmlns:a16="http://schemas.microsoft.com/office/drawing/2014/main" id="{F4991890-D7CD-4CAF-95BE-23358DBCF2AF}"/>
                  </a:ext>
                </a:extLst>
              </p:cNvPr>
              <p:cNvSpPr/>
              <p:nvPr/>
            </p:nvSpPr>
            <p:spPr>
              <a:xfrm>
                <a:off x="666996" y="1013430"/>
                <a:ext cx="7627088" cy="4310398"/>
              </a:xfrm>
              <a:prstGeom prst="rect">
                <a:avLst/>
              </a:prstGeom>
              <a:noFill/>
              <a:ln w="1905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750" b="1" i="0" u="none" strike="noStrike" kern="1200" cap="none" spc="0" normalizeH="0" baseline="0" noProof="0">
                    <a:ln>
                      <a:noFill/>
                    </a:ln>
                    <a:solidFill>
                      <a:srgbClr val="FFFFFF"/>
                    </a:solidFill>
                    <a:effectLst/>
                    <a:uLnTx/>
                    <a:uFillTx/>
                    <a:latin typeface="Arial"/>
                    <a:ea typeface="Times New Roman"/>
                    <a:cs typeface="Arial" charset="0"/>
                  </a:rPr>
                  <a:t> </a:t>
                </a:r>
                <a:endParaRPr kumimoji="0" lang="en-US" sz="900" b="1" i="0" u="none" strike="noStrike" kern="1200" cap="none" spc="0" normalizeH="0" baseline="0" noProof="0">
                  <a:ln>
                    <a:noFill/>
                  </a:ln>
                  <a:solidFill>
                    <a:srgbClr val="FFFFFF"/>
                  </a:solidFill>
                  <a:effectLst/>
                  <a:uLnTx/>
                  <a:uFillTx/>
                  <a:latin typeface="Times New Roman"/>
                  <a:ea typeface="Times New Roman"/>
                  <a:cs typeface="Arial" charset="0"/>
                </a:endParaRPr>
              </a:p>
            </p:txBody>
          </p:sp>
          <p:sp>
            <p:nvSpPr>
              <p:cNvPr id="9" name="Rectangle 8">
                <a:extLst>
                  <a:ext uri="{FF2B5EF4-FFF2-40B4-BE49-F238E27FC236}">
                    <a16:creationId xmlns:a16="http://schemas.microsoft.com/office/drawing/2014/main" id="{E415C546-5311-4672-B269-913D1A8AD733}"/>
                  </a:ext>
                </a:extLst>
              </p:cNvPr>
              <p:cNvSpPr>
                <a:spLocks noChangeArrowheads="1"/>
              </p:cNvSpPr>
              <p:nvPr/>
            </p:nvSpPr>
            <p:spPr bwMode="auto">
              <a:xfrm>
                <a:off x="3949754" y="853010"/>
                <a:ext cx="2743200" cy="830653"/>
              </a:xfrm>
              <a:prstGeom prst="rect">
                <a:avLst/>
              </a:prstGeom>
              <a:noFill/>
              <a:ln w="25400">
                <a:solidFill>
                  <a:srgbClr val="FFFF00"/>
                </a:solidFill>
                <a:miter lim="800000"/>
                <a:headEnd/>
                <a:tailEnd/>
              </a:ln>
            </p:spPr>
            <p:txBody>
              <a:bodyPr rot="0" vert="horz" wrap="square" lIns="68580" tIns="34290" rIns="68580" bIns="34290" anchor="ctr" anchorCtr="0" upright="1">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err="1">
                    <a:ln>
                      <a:noFill/>
                    </a:ln>
                    <a:solidFill>
                      <a:srgbClr val="FFFF9B"/>
                    </a:solidFill>
                    <a:effectLst/>
                    <a:uLnTx/>
                    <a:uFillTx/>
                    <a:latin typeface="Arial"/>
                    <a:ea typeface="Calibri"/>
                    <a:cs typeface="Arial" charset="0"/>
                  </a:rPr>
                  <a:t>Equipo</a:t>
                </a:r>
                <a:r>
                  <a:rPr kumimoji="0" lang="en-US" sz="2400" i="0" u="none" strike="noStrike" kern="1200" cap="none" spc="0" normalizeH="0" baseline="0" noProof="0" dirty="0">
                    <a:ln>
                      <a:noFill/>
                    </a:ln>
                    <a:solidFill>
                      <a:srgbClr val="FFFF9B"/>
                    </a:solidFill>
                    <a:effectLst/>
                    <a:uLnTx/>
                    <a:uFillTx/>
                    <a:latin typeface="Arial"/>
                    <a:ea typeface="Calibri"/>
                    <a:cs typeface="Arial" charset="0"/>
                  </a:rPr>
                  <a:t> de </a:t>
                </a:r>
                <a:r>
                  <a:rPr kumimoji="0" lang="en-US" sz="2400" i="0" u="none" strike="noStrike" kern="1200" cap="none" spc="0" normalizeH="0" baseline="0" noProof="0" dirty="0" err="1">
                    <a:ln>
                      <a:noFill/>
                    </a:ln>
                    <a:solidFill>
                      <a:srgbClr val="FFFF9B"/>
                    </a:solidFill>
                    <a:effectLst/>
                    <a:uLnTx/>
                    <a:uFillTx/>
                    <a:latin typeface="Arial"/>
                    <a:ea typeface="Calibri"/>
                    <a:cs typeface="Arial" charset="0"/>
                  </a:rPr>
                  <a:t>Líder</a:t>
                </a:r>
                <a:r>
                  <a:rPr kumimoji="0" lang="en-US" sz="2400" i="0" u="none" strike="noStrike" kern="1200" cap="none" spc="0" normalizeH="0" baseline="0" noProof="0" dirty="0">
                    <a:ln>
                      <a:noFill/>
                    </a:ln>
                    <a:solidFill>
                      <a:srgbClr val="FFFF9B"/>
                    </a:solidFill>
                    <a:effectLst/>
                    <a:uLnTx/>
                    <a:uFillTx/>
                    <a:latin typeface="Arial"/>
                    <a:ea typeface="Calibri"/>
                    <a:cs typeface="Arial" charset="0"/>
                  </a:rPr>
                  <a:t> de </a:t>
                </a:r>
                <a:r>
                  <a:rPr kumimoji="0" lang="en-US" sz="2400" i="0" u="none" strike="noStrike" kern="1200" cap="none" spc="0" normalizeH="0" baseline="0" noProof="0" dirty="0" err="1">
                    <a:ln>
                      <a:noFill/>
                    </a:ln>
                    <a:solidFill>
                      <a:srgbClr val="FFFF9B"/>
                    </a:solidFill>
                    <a:effectLst/>
                    <a:uLnTx/>
                    <a:uFillTx/>
                    <a:latin typeface="Arial"/>
                    <a:ea typeface="Calibri"/>
                    <a:cs typeface="Arial" charset="0"/>
                  </a:rPr>
                  <a:t>Fundamentos</a:t>
                </a:r>
                <a:endParaRPr kumimoji="0" lang="en-US" sz="2400" i="0" u="none" strike="noStrike" kern="1200" cap="none" spc="0" normalizeH="0" baseline="0" noProof="0" dirty="0">
                  <a:ln>
                    <a:noFill/>
                  </a:ln>
                  <a:solidFill>
                    <a:srgbClr val="FFFF9B"/>
                  </a:solidFill>
                  <a:effectLst/>
                  <a:uLnTx/>
                  <a:uFillTx/>
                  <a:latin typeface="Arial"/>
                  <a:ea typeface="Calibri"/>
                  <a:cs typeface="Arial" charset="0"/>
                </a:endParaRPr>
              </a:p>
            </p:txBody>
          </p:sp>
          <p:sp>
            <p:nvSpPr>
              <p:cNvPr id="10" name="Text Box 17">
                <a:extLst>
                  <a:ext uri="{FF2B5EF4-FFF2-40B4-BE49-F238E27FC236}">
                    <a16:creationId xmlns:a16="http://schemas.microsoft.com/office/drawing/2014/main" id="{8D3BADCB-91AE-48AD-ABF8-7013E7BB9FEF}"/>
                  </a:ext>
                </a:extLst>
              </p:cNvPr>
              <p:cNvSpPr txBox="1">
                <a:spLocks noChangeArrowheads="1"/>
              </p:cNvSpPr>
              <p:nvPr/>
            </p:nvSpPr>
            <p:spPr bwMode="auto">
              <a:xfrm>
                <a:off x="711894" y="1429208"/>
                <a:ext cx="2050573" cy="36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FFFF9B"/>
                    </a:solidFill>
                    <a:effectLst/>
                    <a:uLnTx/>
                    <a:uFillTx/>
                    <a:latin typeface="Arial"/>
                    <a:ea typeface="Calibri"/>
                    <a:cs typeface="Arial" charset="0"/>
                  </a:rPr>
                  <a:t>Líderes</a:t>
                </a:r>
                <a:r>
                  <a:rPr kumimoji="0" lang="en-US" sz="2400" b="0" i="0" u="none" strike="noStrike" kern="1200" cap="none" spc="0" normalizeH="0" baseline="0" noProof="0" dirty="0">
                    <a:ln>
                      <a:noFill/>
                    </a:ln>
                    <a:solidFill>
                      <a:srgbClr val="FFFF9B"/>
                    </a:solidFill>
                    <a:effectLst/>
                    <a:uLnTx/>
                    <a:uFillTx/>
                    <a:latin typeface="Arial"/>
                    <a:ea typeface="Calibri"/>
                    <a:cs typeface="Arial" charset="0"/>
                  </a:rPr>
                  <a:t> de </a:t>
                </a:r>
                <a:r>
                  <a:rPr kumimoji="0" lang="en-US" sz="2400" b="0" i="0" u="none" strike="noStrike" kern="1200" cap="none" spc="0" normalizeH="0" baseline="0" noProof="0" dirty="0" err="1">
                    <a:ln>
                      <a:noFill/>
                    </a:ln>
                    <a:solidFill>
                      <a:srgbClr val="FFFF9B"/>
                    </a:solidFill>
                    <a:effectLst/>
                    <a:uLnTx/>
                    <a:uFillTx/>
                    <a:latin typeface="Arial"/>
                    <a:ea typeface="Calibri"/>
                    <a:cs typeface="Arial" charset="0"/>
                  </a:rPr>
                  <a:t>Fundamentos</a:t>
                </a:r>
                <a:r>
                  <a:rPr kumimoji="0" lang="en-US" sz="2400" b="0" i="0" u="none" strike="noStrike" kern="1200" cap="none" spc="0" normalizeH="0" baseline="0" noProof="0" dirty="0">
                    <a:ln>
                      <a:noFill/>
                    </a:ln>
                    <a:solidFill>
                      <a:srgbClr val="FFFF9B"/>
                    </a:solidFill>
                    <a:effectLst/>
                    <a:uLnTx/>
                    <a:uFillTx/>
                    <a:latin typeface="Arial"/>
                    <a:ea typeface="Calibri"/>
                    <a:cs typeface="Arial" charset="0"/>
                  </a:rPr>
                  <a:t> </a:t>
                </a:r>
              </a:p>
            </p:txBody>
          </p:sp>
          <p:sp>
            <p:nvSpPr>
              <p:cNvPr id="11" name="Text Box 19">
                <a:extLst>
                  <a:ext uri="{FF2B5EF4-FFF2-40B4-BE49-F238E27FC236}">
                    <a16:creationId xmlns:a16="http://schemas.microsoft.com/office/drawing/2014/main" id="{5CF9BB9C-21D7-4F71-B98D-7F49AC47821F}"/>
                  </a:ext>
                </a:extLst>
              </p:cNvPr>
              <p:cNvSpPr txBox="1">
                <a:spLocks noChangeArrowheads="1"/>
              </p:cNvSpPr>
              <p:nvPr/>
            </p:nvSpPr>
            <p:spPr bwMode="auto">
              <a:xfrm>
                <a:off x="7060233" y="3301904"/>
                <a:ext cx="1972511" cy="84267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err="1">
                    <a:ln>
                      <a:noFill/>
                    </a:ln>
                    <a:solidFill>
                      <a:srgbClr val="FFFFFF"/>
                    </a:solidFill>
                    <a:effectLst/>
                    <a:uLnTx/>
                    <a:uFillTx/>
                    <a:latin typeface="Arial"/>
                    <a:ea typeface="Calibri"/>
                    <a:cs typeface="Arial" charset="0"/>
                  </a:rPr>
                  <a:t>Ministerios</a:t>
                </a:r>
                <a:r>
                  <a:rPr kumimoji="0" lang="en-US" sz="2400" i="0" u="none" strike="noStrike" kern="1200" cap="none" spc="0" normalizeH="0" baseline="0" noProof="0" dirty="0">
                    <a:ln>
                      <a:noFill/>
                    </a:ln>
                    <a:solidFill>
                      <a:srgbClr val="FFFFFF"/>
                    </a:solidFill>
                    <a:effectLst/>
                    <a:uLnTx/>
                    <a:uFillTx/>
                    <a:latin typeface="Arial"/>
                    <a:ea typeface="Calibri"/>
                    <a:cs typeface="Arial" charset="0"/>
                  </a:rPr>
                  <a:t> de la </a:t>
                </a:r>
                <a:r>
                  <a:rPr kumimoji="0" lang="en-US" sz="2400" i="0" u="none" strike="noStrike" kern="1200" cap="none" spc="0" normalizeH="0" baseline="0" noProof="0" dirty="0" err="1">
                    <a:ln>
                      <a:noFill/>
                    </a:ln>
                    <a:solidFill>
                      <a:srgbClr val="FFFFFF"/>
                    </a:solidFill>
                    <a:effectLst/>
                    <a:uLnTx/>
                    <a:uFillTx/>
                    <a:latin typeface="Arial"/>
                    <a:ea typeface="Calibri"/>
                    <a:cs typeface="Arial" charset="0"/>
                  </a:rPr>
                  <a:t>Iglesia</a:t>
                </a:r>
                <a:endParaRPr kumimoji="0" lang="en-US" sz="2400" i="0" u="none" strike="noStrike" kern="1200" cap="none" spc="0" normalizeH="0" baseline="0" noProof="0" dirty="0">
                  <a:ln>
                    <a:noFill/>
                  </a:ln>
                  <a:solidFill>
                    <a:srgbClr val="FFFFFF"/>
                  </a:solidFill>
                  <a:effectLst/>
                  <a:uLnTx/>
                  <a:uFillTx/>
                  <a:latin typeface="Arial"/>
                  <a:ea typeface="Calibri"/>
                  <a:cs typeface="Arial" charset="0"/>
                </a:endParaRPr>
              </a:p>
            </p:txBody>
          </p:sp>
          <p:sp>
            <p:nvSpPr>
              <p:cNvPr id="13" name="TextBox 29">
                <a:extLst>
                  <a:ext uri="{FF2B5EF4-FFF2-40B4-BE49-F238E27FC236}">
                    <a16:creationId xmlns:a16="http://schemas.microsoft.com/office/drawing/2014/main" id="{5965292F-34C8-48F5-A8CE-497A1621884A}"/>
                  </a:ext>
                </a:extLst>
              </p:cNvPr>
              <p:cNvSpPr txBox="1"/>
              <p:nvPr/>
            </p:nvSpPr>
            <p:spPr>
              <a:xfrm>
                <a:off x="3306474" y="1781769"/>
                <a:ext cx="2041760" cy="413865"/>
              </a:xfrm>
              <a:prstGeom prst="rect">
                <a:avLst/>
              </a:prstGeom>
              <a:noFill/>
              <a:ln>
                <a:noFill/>
              </a:ln>
            </p:spPr>
            <p:txBody>
              <a:bodyPr wrap="square" rtlCol="0">
                <a:noAutofit/>
              </a:bodyPr>
              <a:lstStyle/>
              <a:p>
                <a:pPr marL="176213" marR="0" lvl="0" indent="-176213" algn="ctr" defTabSz="6858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FFFF9B"/>
                    </a:solidFill>
                    <a:effectLst/>
                    <a:uLnTx/>
                    <a:uFillTx/>
                    <a:latin typeface="Arial"/>
                    <a:ea typeface="Calibri"/>
                    <a:cs typeface="Arial" charset="0"/>
                  </a:rPr>
                  <a:t>Líderes</a:t>
                </a:r>
                <a:r>
                  <a:rPr kumimoji="0" lang="en-US" sz="2400" b="0" i="0" u="none" strike="noStrike" kern="1200" cap="none" spc="0" normalizeH="0" baseline="0" noProof="0" dirty="0">
                    <a:ln>
                      <a:noFill/>
                    </a:ln>
                    <a:solidFill>
                      <a:srgbClr val="FFFF9B"/>
                    </a:solidFill>
                    <a:effectLst/>
                    <a:uLnTx/>
                    <a:uFillTx/>
                    <a:latin typeface="Arial"/>
                    <a:ea typeface="Calibri"/>
                    <a:cs typeface="Arial" charset="0"/>
                  </a:rPr>
                  <a:t> de </a:t>
                </a:r>
                <a:r>
                  <a:rPr kumimoji="0" lang="en-US" sz="2400" b="0" i="0" u="none" strike="noStrike" kern="1200" cap="none" spc="0" normalizeH="0" baseline="0" noProof="0" dirty="0" err="1">
                    <a:ln>
                      <a:noFill/>
                    </a:ln>
                    <a:solidFill>
                      <a:srgbClr val="FFFF9B"/>
                    </a:solidFill>
                    <a:effectLst/>
                    <a:uLnTx/>
                    <a:uFillTx/>
                    <a:latin typeface="Arial"/>
                    <a:ea typeface="Calibri"/>
                    <a:cs typeface="Arial" charset="0"/>
                  </a:rPr>
                  <a:t>Fundamentos</a:t>
                </a:r>
                <a:r>
                  <a:rPr kumimoji="0" lang="en-US" sz="2400" b="0" i="0" u="none" strike="noStrike" kern="1200" cap="none" spc="0" normalizeH="0" baseline="0" noProof="0" dirty="0">
                    <a:ln>
                      <a:noFill/>
                    </a:ln>
                    <a:solidFill>
                      <a:srgbClr val="FFFF9B"/>
                    </a:solidFill>
                    <a:effectLst/>
                    <a:uLnTx/>
                    <a:uFillTx/>
                    <a:latin typeface="Arial"/>
                    <a:ea typeface="Calibri"/>
                    <a:cs typeface="Arial" charset="0"/>
                  </a:rPr>
                  <a:t> </a:t>
                </a:r>
                <a:r>
                  <a:rPr kumimoji="0" lang="en-US" sz="2400" b="0" i="0" u="none" strike="noStrike" kern="1200" cap="none" spc="0" normalizeH="0" baseline="0" noProof="0" dirty="0" err="1">
                    <a:ln>
                      <a:noFill/>
                    </a:ln>
                    <a:solidFill>
                      <a:srgbClr val="FFFF9B"/>
                    </a:solidFill>
                    <a:effectLst/>
                    <a:uLnTx/>
                    <a:uFillTx/>
                    <a:latin typeface="Arial"/>
                    <a:ea typeface="Calibri"/>
                    <a:cs typeface="Arial" charset="0"/>
                  </a:rPr>
                  <a:t>Aprendiz</a:t>
                </a:r>
                <a:r>
                  <a:rPr kumimoji="0" lang="en-US" sz="2400" b="0" i="0" u="none" strike="noStrike" kern="1200" cap="none" spc="0" normalizeH="0" baseline="0" noProof="0" dirty="0">
                    <a:ln>
                      <a:noFill/>
                    </a:ln>
                    <a:solidFill>
                      <a:srgbClr val="FFFF9B"/>
                    </a:solidFill>
                    <a:effectLst/>
                    <a:uLnTx/>
                    <a:uFillTx/>
                    <a:latin typeface="Arial"/>
                    <a:ea typeface="Calibri"/>
                    <a:cs typeface="Arial" charset="0"/>
                  </a:rPr>
                  <a:t> </a:t>
                </a:r>
              </a:p>
            </p:txBody>
          </p:sp>
          <p:sp>
            <p:nvSpPr>
              <p:cNvPr id="14" name="TextBox 30">
                <a:extLst>
                  <a:ext uri="{FF2B5EF4-FFF2-40B4-BE49-F238E27FC236}">
                    <a16:creationId xmlns:a16="http://schemas.microsoft.com/office/drawing/2014/main" id="{47E56134-F274-4C65-9AC3-74828249CB9D}"/>
                  </a:ext>
                </a:extLst>
              </p:cNvPr>
              <p:cNvSpPr txBox="1"/>
              <p:nvPr/>
            </p:nvSpPr>
            <p:spPr>
              <a:xfrm>
                <a:off x="3561113" y="3163556"/>
                <a:ext cx="1807465" cy="370550"/>
              </a:xfrm>
              <a:prstGeom prst="rect">
                <a:avLst/>
              </a:prstGeom>
              <a:noFill/>
              <a:ln>
                <a:noFill/>
              </a:ln>
            </p:spPr>
            <p:txBody>
              <a:bodyPr wrap="square"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FFFF9B"/>
                    </a:solidFill>
                    <a:effectLst/>
                    <a:uLnTx/>
                    <a:uFillTx/>
                    <a:latin typeface="Arial"/>
                    <a:ea typeface="Calibri"/>
                    <a:cs typeface="Arial" charset="0"/>
                  </a:rPr>
                  <a:t>Discípulos</a:t>
                </a:r>
                <a:endParaRPr kumimoji="0" lang="en-US" sz="3200" b="0" i="0" u="none" strike="noStrike" kern="1200" cap="none" spc="0" normalizeH="0" baseline="0" noProof="0" dirty="0">
                  <a:ln>
                    <a:noFill/>
                  </a:ln>
                  <a:solidFill>
                    <a:srgbClr val="FFFF9B"/>
                  </a:solidFill>
                  <a:effectLst/>
                  <a:uLnTx/>
                  <a:uFillTx/>
                  <a:latin typeface="Times New Roman"/>
                  <a:ea typeface="Times New Roman"/>
                  <a:cs typeface="Arial" charset="0"/>
                </a:endParaRPr>
              </a:p>
            </p:txBody>
          </p:sp>
          <p:sp>
            <p:nvSpPr>
              <p:cNvPr id="25" name="Oval 24">
                <a:extLst>
                  <a:ext uri="{FF2B5EF4-FFF2-40B4-BE49-F238E27FC236}">
                    <a16:creationId xmlns:a16="http://schemas.microsoft.com/office/drawing/2014/main" id="{EB56D2C3-78A0-42FC-B81B-C82BE5201085}"/>
                  </a:ext>
                </a:extLst>
              </p:cNvPr>
              <p:cNvSpPr>
                <a:spLocks/>
              </p:cNvSpPr>
              <p:nvPr/>
            </p:nvSpPr>
            <p:spPr>
              <a:xfrm>
                <a:off x="1756116" y="2736775"/>
                <a:ext cx="1920240" cy="1920240"/>
              </a:xfrm>
              <a:prstGeom prst="ellipse">
                <a:avLst/>
              </a:prstGeom>
              <a:noFill/>
              <a:ln w="25400" cap="flat" cmpd="sng" algn="ctr">
                <a:solidFill>
                  <a:srgbClr val="FFFF9B"/>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750" b="1" i="0" u="none" strike="noStrike" kern="1200" cap="none" spc="0" normalizeH="0" baseline="0" noProof="0">
                    <a:ln>
                      <a:noFill/>
                    </a:ln>
                    <a:solidFill>
                      <a:srgbClr val="FFFFFF"/>
                    </a:solidFill>
                    <a:effectLst/>
                    <a:uLnTx/>
                    <a:uFillTx/>
                    <a:latin typeface="Arial"/>
                    <a:ea typeface="Times New Roman"/>
                    <a:cs typeface="Arial" charset="0"/>
                  </a:rPr>
                  <a:t> </a:t>
                </a:r>
                <a:endParaRPr kumimoji="0" lang="en-US" sz="900" b="1" i="0" u="none" strike="noStrike" kern="1200" cap="none" spc="0" normalizeH="0" baseline="0" noProof="0">
                  <a:ln>
                    <a:noFill/>
                  </a:ln>
                  <a:solidFill>
                    <a:srgbClr val="FFFFFF"/>
                  </a:solidFill>
                  <a:effectLst/>
                  <a:uLnTx/>
                  <a:uFillTx/>
                  <a:latin typeface="Times New Roman"/>
                  <a:ea typeface="Times New Roman"/>
                  <a:cs typeface="Arial" charset="0"/>
                </a:endParaRPr>
              </a:p>
            </p:txBody>
          </p:sp>
          <p:sp>
            <p:nvSpPr>
              <p:cNvPr id="26" name="Rectangle 25">
                <a:extLst>
                  <a:ext uri="{FF2B5EF4-FFF2-40B4-BE49-F238E27FC236}">
                    <a16:creationId xmlns:a16="http://schemas.microsoft.com/office/drawing/2014/main" id="{EF1A475C-365F-4AEA-8E7F-85BF809D1CAE}"/>
                  </a:ext>
                </a:extLst>
              </p:cNvPr>
              <p:cNvSpPr>
                <a:spLocks noChangeAspect="1"/>
              </p:cNvSpPr>
              <p:nvPr/>
            </p:nvSpPr>
            <p:spPr>
              <a:xfrm>
                <a:off x="1536141" y="3473964"/>
                <a:ext cx="2345726" cy="332923"/>
              </a:xfrm>
              <a:prstGeom prst="rect">
                <a:avLst/>
              </a:prstGeom>
              <a:ln>
                <a:noFill/>
              </a:ln>
            </p:spPr>
            <p:txBody>
              <a:bodyPr wrap="square">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9B"/>
                    </a:solidFill>
                    <a:effectLst/>
                    <a:uLnTx/>
                    <a:uFillTx/>
                    <a:latin typeface="Arial"/>
                    <a:ea typeface="Calibri"/>
                    <a:cs typeface="Arial" charset="0"/>
                  </a:rPr>
                  <a:t>Foundations</a:t>
                </a:r>
                <a:endParaRPr kumimoji="0" lang="en-US" sz="2400" b="1" i="0" u="none" strike="noStrike" kern="1200" cap="none" spc="0" normalizeH="0" baseline="0" noProof="0" dirty="0">
                  <a:ln>
                    <a:noFill/>
                  </a:ln>
                  <a:solidFill>
                    <a:srgbClr val="FFFF9B"/>
                  </a:solidFill>
                  <a:effectLst/>
                  <a:uLnTx/>
                  <a:uFillTx/>
                  <a:latin typeface="Times New Roman"/>
                  <a:ea typeface="Times New Roman"/>
                  <a:cs typeface="Arial" charset="0"/>
                </a:endParaRPr>
              </a:p>
            </p:txBody>
          </p:sp>
          <p:cxnSp>
            <p:nvCxnSpPr>
              <p:cNvPr id="17" name="Elbow Connector 16">
                <a:extLst>
                  <a:ext uri="{FF2B5EF4-FFF2-40B4-BE49-F238E27FC236}">
                    <a16:creationId xmlns:a16="http://schemas.microsoft.com/office/drawing/2014/main" id="{825DB035-3D04-42FD-84AE-E5F84252518B}"/>
                  </a:ext>
                </a:extLst>
              </p:cNvPr>
              <p:cNvCxnSpPr>
                <a:cxnSpLocks/>
                <a:stCxn id="9" idx="1"/>
                <a:endCxn id="25" idx="0"/>
              </p:cNvCxnSpPr>
              <p:nvPr/>
            </p:nvCxnSpPr>
            <p:spPr>
              <a:xfrm rot="10800000" flipV="1">
                <a:off x="2716236" y="1268337"/>
                <a:ext cx="1233518" cy="1468438"/>
              </a:xfrm>
              <a:prstGeom prst="bentConnector2">
                <a:avLst/>
              </a:prstGeom>
              <a:noFill/>
              <a:ln w="50800" cap="flat" cmpd="sng" algn="ctr">
                <a:solidFill>
                  <a:srgbClr val="FFFF9B"/>
                </a:solidFill>
                <a:prstDash val="solid"/>
                <a:headEnd type="none" w="med" len="med"/>
                <a:tailEnd type="triangle" w="med" len="lg"/>
              </a:ln>
              <a:effectLst/>
            </p:spPr>
          </p:cxnSp>
          <p:cxnSp>
            <p:nvCxnSpPr>
              <p:cNvPr id="18" name="Straight Arrow Connector 17">
                <a:extLst>
                  <a:ext uri="{FF2B5EF4-FFF2-40B4-BE49-F238E27FC236}">
                    <a16:creationId xmlns:a16="http://schemas.microsoft.com/office/drawing/2014/main" id="{FE634334-B1B1-422D-8A6C-9505BCF54E75}"/>
                  </a:ext>
                </a:extLst>
              </p:cNvPr>
              <p:cNvCxnSpPr>
                <a:cxnSpLocks/>
                <a:endCxn id="25" idx="2"/>
              </p:cNvCxnSpPr>
              <p:nvPr/>
            </p:nvCxnSpPr>
            <p:spPr>
              <a:xfrm>
                <a:off x="77135" y="3696758"/>
                <a:ext cx="1678981" cy="137"/>
              </a:xfrm>
              <a:prstGeom prst="straightConnector1">
                <a:avLst/>
              </a:prstGeom>
              <a:noFill/>
              <a:ln w="127000" cap="flat" cmpd="sng" algn="ctr">
                <a:solidFill>
                  <a:srgbClr val="FFFF9B"/>
                </a:solidFill>
                <a:prstDash val="solid"/>
                <a:headEnd type="none" w="med" len="med"/>
                <a:tailEnd type="triangle" w="sm" len="med"/>
              </a:ln>
              <a:effectLst/>
            </p:spPr>
          </p:cxnSp>
          <p:sp>
            <p:nvSpPr>
              <p:cNvPr id="19" name="Text Box 3524">
                <a:extLst>
                  <a:ext uri="{FF2B5EF4-FFF2-40B4-BE49-F238E27FC236}">
                    <a16:creationId xmlns:a16="http://schemas.microsoft.com/office/drawing/2014/main" id="{B0CC981C-2026-4EEA-A91C-24D1CA3BA274}"/>
                  </a:ext>
                </a:extLst>
              </p:cNvPr>
              <p:cNvSpPr txBox="1">
                <a:spLocks noChangeArrowheads="1"/>
              </p:cNvSpPr>
              <p:nvPr/>
            </p:nvSpPr>
            <p:spPr bwMode="auto">
              <a:xfrm>
                <a:off x="-30143" y="2775967"/>
                <a:ext cx="1784932" cy="30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9B"/>
                    </a:solidFill>
                    <a:effectLst/>
                    <a:uLnTx/>
                    <a:uFillTx/>
                    <a:latin typeface="Arial"/>
                    <a:ea typeface="Calibri"/>
                    <a:cs typeface="Arial" charset="0"/>
                  </a:rPr>
                  <a:t>No </a:t>
                </a:r>
                <a:r>
                  <a:rPr kumimoji="0" lang="en-US" sz="2400" b="0" i="0" u="none" strike="noStrike" kern="1200" cap="none" spc="0" normalizeH="0" baseline="0" noProof="0" dirty="0" err="1">
                    <a:ln>
                      <a:noFill/>
                    </a:ln>
                    <a:solidFill>
                      <a:srgbClr val="FFFF9B"/>
                    </a:solidFill>
                    <a:effectLst/>
                    <a:uLnTx/>
                    <a:uFillTx/>
                    <a:latin typeface="Arial"/>
                    <a:ea typeface="Calibri"/>
                    <a:cs typeface="Arial" charset="0"/>
                  </a:rPr>
                  <a:t>Creyentes</a:t>
                </a:r>
                <a:endParaRPr kumimoji="0" lang="en-US" sz="2400" b="0" i="0" u="none" strike="noStrike" kern="1200" cap="none" spc="0" normalizeH="0" baseline="0" noProof="0" dirty="0">
                  <a:ln>
                    <a:noFill/>
                  </a:ln>
                  <a:solidFill>
                    <a:srgbClr val="FFFF9B"/>
                  </a:solidFill>
                  <a:effectLst/>
                  <a:uLnTx/>
                  <a:uFillTx/>
                  <a:latin typeface="Arial"/>
                  <a:ea typeface="Calibri"/>
                  <a:cs typeface="Arial" charset="0"/>
                </a:endParaRPr>
              </a:p>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9B"/>
                  </a:solidFill>
                  <a:effectLst/>
                  <a:uLnTx/>
                  <a:uFillTx/>
                  <a:latin typeface="Times New Roman"/>
                  <a:ea typeface="Times New Roman"/>
                  <a:cs typeface="Arial" charset="0"/>
                </a:endParaRPr>
              </a:p>
            </p:txBody>
          </p:sp>
          <p:sp>
            <p:nvSpPr>
              <p:cNvPr id="20" name="Rectangle 19">
                <a:extLst>
                  <a:ext uri="{FF2B5EF4-FFF2-40B4-BE49-F238E27FC236}">
                    <a16:creationId xmlns:a16="http://schemas.microsoft.com/office/drawing/2014/main" id="{57C12EFC-17DE-4807-869C-F0C3909742EE}"/>
                  </a:ext>
                </a:extLst>
              </p:cNvPr>
              <p:cNvSpPr>
                <a:spLocks noChangeArrowheads="1"/>
              </p:cNvSpPr>
              <p:nvPr/>
            </p:nvSpPr>
            <p:spPr bwMode="auto">
              <a:xfrm>
                <a:off x="4041805" y="5514727"/>
                <a:ext cx="2575637" cy="84127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s-ES" sz="2400" i="0" u="none" strike="noStrike" kern="1200" cap="none" spc="0" normalizeH="0" baseline="0" noProof="0" dirty="0">
                    <a:ln>
                      <a:noFill/>
                    </a:ln>
                    <a:solidFill>
                      <a:srgbClr val="FFFFFF"/>
                    </a:solidFill>
                    <a:effectLst/>
                    <a:uLnTx/>
                    <a:uFillTx/>
                    <a:latin typeface="Arial"/>
                    <a:ea typeface="Calibri"/>
                    <a:cs typeface="Arial" charset="0"/>
                  </a:rPr>
                  <a:t>Equipo de Líder del Ministerio </a:t>
                </a:r>
              </a:p>
            </p:txBody>
          </p:sp>
          <p:sp>
            <p:nvSpPr>
              <p:cNvPr id="21" name="Text Box 17">
                <a:extLst>
                  <a:ext uri="{FF2B5EF4-FFF2-40B4-BE49-F238E27FC236}">
                    <a16:creationId xmlns:a16="http://schemas.microsoft.com/office/drawing/2014/main" id="{B9B9A44F-9C1B-490D-BFA2-204CA2F85460}"/>
                  </a:ext>
                </a:extLst>
              </p:cNvPr>
              <p:cNvSpPr txBox="1">
                <a:spLocks noChangeArrowheads="1"/>
              </p:cNvSpPr>
              <p:nvPr/>
            </p:nvSpPr>
            <p:spPr bwMode="auto">
              <a:xfrm>
                <a:off x="6308539" y="4287179"/>
                <a:ext cx="1695992" cy="48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Arial"/>
                    <a:ea typeface="Calibri"/>
                    <a:cs typeface="Arial" charset="0"/>
                  </a:rPr>
                  <a:t>Líderes</a:t>
                </a:r>
                <a:r>
                  <a:rPr kumimoji="0" lang="en-US" sz="2400" b="0" i="0" u="none" strike="noStrike" kern="1200" cap="none" spc="0" normalizeH="0" baseline="0" noProof="0" dirty="0">
                    <a:ln>
                      <a:noFill/>
                    </a:ln>
                    <a:solidFill>
                      <a:srgbClr val="FFFFFF"/>
                    </a:solidFill>
                    <a:effectLst/>
                    <a:uLnTx/>
                    <a:uFillTx/>
                    <a:latin typeface="Arial"/>
                    <a:ea typeface="Calibri"/>
                    <a:cs typeface="Arial" charset="0"/>
                  </a:rPr>
                  <a:t> del </a:t>
                </a:r>
                <a:r>
                  <a:rPr kumimoji="0" lang="en-US" sz="2400" b="0" i="0" u="none" strike="noStrike" kern="1200" cap="none" spc="0" normalizeH="0" baseline="0" noProof="0" dirty="0" err="1">
                    <a:ln>
                      <a:noFill/>
                    </a:ln>
                    <a:solidFill>
                      <a:srgbClr val="FFFFFF"/>
                    </a:solidFill>
                    <a:effectLst/>
                    <a:uLnTx/>
                    <a:uFillTx/>
                    <a:latin typeface="Arial"/>
                    <a:ea typeface="Calibri"/>
                    <a:cs typeface="Arial" charset="0"/>
                  </a:rPr>
                  <a:t>Ministerio</a:t>
                </a:r>
                <a:r>
                  <a:rPr kumimoji="0" lang="en-US" sz="2400" b="0" i="0" u="none" strike="noStrike" kern="1200" cap="none" spc="0" normalizeH="0" baseline="0" noProof="0" dirty="0">
                    <a:ln>
                      <a:noFill/>
                    </a:ln>
                    <a:solidFill>
                      <a:srgbClr val="FFFFFF"/>
                    </a:solidFill>
                    <a:effectLst/>
                    <a:uLnTx/>
                    <a:uFillTx/>
                    <a:latin typeface="Arial"/>
                    <a:ea typeface="Calibri"/>
                    <a:cs typeface="Arial" charset="0"/>
                  </a:rPr>
                  <a:t> </a:t>
                </a:r>
              </a:p>
            </p:txBody>
          </p:sp>
          <p:sp>
            <p:nvSpPr>
              <p:cNvPr id="23" name="TextBox 29">
                <a:extLst>
                  <a:ext uri="{FF2B5EF4-FFF2-40B4-BE49-F238E27FC236}">
                    <a16:creationId xmlns:a16="http://schemas.microsoft.com/office/drawing/2014/main" id="{B1F4823F-68D1-437C-8FBE-6BE6828B06EF}"/>
                  </a:ext>
                </a:extLst>
              </p:cNvPr>
              <p:cNvSpPr txBox="1"/>
              <p:nvPr/>
            </p:nvSpPr>
            <p:spPr>
              <a:xfrm>
                <a:off x="3556408" y="4282049"/>
                <a:ext cx="1893164" cy="363585"/>
              </a:xfrm>
              <a:prstGeom prst="rect">
                <a:avLst/>
              </a:prstGeom>
              <a:noFill/>
            </p:spPr>
            <p:txBody>
              <a:bodyPr wrap="square"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Arial"/>
                    <a:ea typeface="Calibri"/>
                    <a:cs typeface="Arial" charset="0"/>
                  </a:rPr>
                  <a:t>Lideres</a:t>
                </a:r>
                <a:r>
                  <a:rPr kumimoji="0" lang="en-US" sz="2400" b="0" i="0" u="none" strike="noStrike" kern="1200" cap="none" spc="0" normalizeH="0" baseline="0" noProof="0" dirty="0">
                    <a:ln>
                      <a:noFill/>
                    </a:ln>
                    <a:solidFill>
                      <a:srgbClr val="FFFFFF"/>
                    </a:solidFill>
                    <a:effectLst/>
                    <a:uLnTx/>
                    <a:uFillTx/>
                    <a:latin typeface="Arial"/>
                    <a:ea typeface="Calibri"/>
                    <a:cs typeface="Arial" charset="0"/>
                  </a:rPr>
                  <a:t> del </a:t>
                </a:r>
                <a:r>
                  <a:rPr kumimoji="0" lang="en-US" sz="2400" b="0" i="0" u="none" strike="noStrike" kern="1200" cap="none" spc="0" normalizeH="0" baseline="0" noProof="0" dirty="0" err="1">
                    <a:ln>
                      <a:noFill/>
                    </a:ln>
                    <a:solidFill>
                      <a:srgbClr val="FFFFFF"/>
                    </a:solidFill>
                    <a:effectLst/>
                    <a:uLnTx/>
                    <a:uFillTx/>
                    <a:latin typeface="Arial"/>
                    <a:ea typeface="Calibri"/>
                    <a:cs typeface="Arial" charset="0"/>
                  </a:rPr>
                  <a:t>Ministerio</a:t>
                </a:r>
                <a:r>
                  <a:rPr kumimoji="0" lang="en-US" sz="2400" b="0" i="0" u="none" strike="noStrike" kern="1200" cap="none" spc="0" normalizeH="0" baseline="0" noProof="0" dirty="0">
                    <a:ln>
                      <a:noFill/>
                    </a:ln>
                    <a:solidFill>
                      <a:srgbClr val="FFFFFF"/>
                    </a:solidFill>
                    <a:effectLst/>
                    <a:uLnTx/>
                    <a:uFillTx/>
                    <a:latin typeface="Arial"/>
                    <a:ea typeface="Calibri"/>
                    <a:cs typeface="Arial" charset="0"/>
                  </a:rPr>
                  <a:t> </a:t>
                </a:r>
                <a:r>
                  <a:rPr kumimoji="0" lang="en-US" sz="2400" b="0" i="0" u="none" strike="noStrike" kern="1200" cap="none" spc="0" normalizeH="0" baseline="0" noProof="0" dirty="0" err="1">
                    <a:ln>
                      <a:noFill/>
                    </a:ln>
                    <a:solidFill>
                      <a:srgbClr val="FFFFFF"/>
                    </a:solidFill>
                    <a:effectLst/>
                    <a:uLnTx/>
                    <a:uFillTx/>
                    <a:latin typeface="Arial"/>
                    <a:ea typeface="Calibri"/>
                    <a:cs typeface="Arial" charset="0"/>
                  </a:rPr>
                  <a:t>Aprendiz</a:t>
                </a:r>
                <a:endParaRPr kumimoji="0" lang="en-US" sz="2400" b="0" i="0" u="none" strike="noStrike" kern="1200" cap="none" spc="0" normalizeH="0" baseline="0" noProof="0" dirty="0">
                  <a:ln>
                    <a:noFill/>
                  </a:ln>
                  <a:solidFill>
                    <a:srgbClr val="FFFFFF"/>
                  </a:solidFill>
                  <a:effectLst/>
                  <a:uLnTx/>
                  <a:uFillTx/>
                  <a:latin typeface="Arial"/>
                  <a:ea typeface="Calibri"/>
                  <a:cs typeface="Arial" charset="0"/>
                </a:endParaRPr>
              </a:p>
            </p:txBody>
          </p:sp>
          <p:sp>
            <p:nvSpPr>
              <p:cNvPr id="24" name="TextBox 23">
                <a:extLst>
                  <a:ext uri="{FF2B5EF4-FFF2-40B4-BE49-F238E27FC236}">
                    <a16:creationId xmlns:a16="http://schemas.microsoft.com/office/drawing/2014/main" id="{72EC71E8-69F8-4549-8768-DB10258AD2F3}"/>
                  </a:ext>
                </a:extLst>
              </p:cNvPr>
              <p:cNvSpPr txBox="1"/>
              <p:nvPr/>
            </p:nvSpPr>
            <p:spPr>
              <a:xfrm>
                <a:off x="5411205" y="2832279"/>
                <a:ext cx="1826132" cy="371519"/>
              </a:xfrm>
              <a:prstGeom prst="rect">
                <a:avLst/>
              </a:prstGeom>
              <a:noFill/>
              <a:ln>
                <a:noFill/>
              </a:ln>
            </p:spPr>
            <p:txBody>
              <a:bodyPr wrap="square"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chemeClr val="bg1"/>
                    </a:solidFill>
                    <a:effectLst/>
                    <a:uLnTx/>
                    <a:uFillTx/>
                    <a:latin typeface="Arial"/>
                    <a:ea typeface="Calibri"/>
                    <a:cs typeface="Arial" charset="0"/>
                  </a:rPr>
                  <a:t>Obreros</a:t>
                </a:r>
                <a:r>
                  <a:rPr kumimoji="0" lang="en-US" sz="2400" b="0" i="0" u="none" strike="noStrike" kern="1200" cap="none" spc="0" normalizeH="0" baseline="0" noProof="0" dirty="0">
                    <a:ln>
                      <a:noFill/>
                    </a:ln>
                    <a:solidFill>
                      <a:schemeClr val="bg1"/>
                    </a:solidFill>
                    <a:effectLst/>
                    <a:uLnTx/>
                    <a:uFillTx/>
                    <a:latin typeface="Arial"/>
                    <a:ea typeface="Calibri"/>
                    <a:cs typeface="Arial" charset="0"/>
                  </a:rPr>
                  <a:t> del </a:t>
                </a:r>
                <a:r>
                  <a:rPr kumimoji="0" lang="en-US" sz="2400" b="0" i="0" u="none" strike="noStrike" kern="1200" cap="none" spc="0" normalizeH="0" baseline="0" noProof="0" dirty="0" err="1">
                    <a:ln>
                      <a:noFill/>
                    </a:ln>
                    <a:solidFill>
                      <a:schemeClr val="bg1"/>
                    </a:solidFill>
                    <a:effectLst/>
                    <a:uLnTx/>
                    <a:uFillTx/>
                    <a:latin typeface="Arial"/>
                    <a:ea typeface="Calibri"/>
                    <a:cs typeface="Arial" charset="0"/>
                  </a:rPr>
                  <a:t>Ministerio</a:t>
                </a:r>
                <a:r>
                  <a:rPr kumimoji="0" lang="en-US" sz="2400" b="0" i="0" u="none" strike="noStrike" kern="1200" cap="none" spc="0" normalizeH="0" baseline="0" noProof="0" dirty="0">
                    <a:ln>
                      <a:noFill/>
                    </a:ln>
                    <a:solidFill>
                      <a:schemeClr val="bg1"/>
                    </a:solidFill>
                    <a:effectLst/>
                    <a:uLnTx/>
                    <a:uFillTx/>
                    <a:latin typeface="Arial"/>
                    <a:ea typeface="Calibri"/>
                    <a:cs typeface="Arial" charset="0"/>
                  </a:rPr>
                  <a:t> </a:t>
                </a:r>
              </a:p>
            </p:txBody>
          </p:sp>
          <p:cxnSp>
            <p:nvCxnSpPr>
              <p:cNvPr id="5" name="Elbow Connector 8">
                <a:extLst>
                  <a:ext uri="{FF2B5EF4-FFF2-40B4-BE49-F238E27FC236}">
                    <a16:creationId xmlns:a16="http://schemas.microsoft.com/office/drawing/2014/main" id="{45270A15-0A10-489A-809C-E2B74F3A0E6C}"/>
                  </a:ext>
                </a:extLst>
              </p:cNvPr>
              <p:cNvCxnSpPr>
                <a:cxnSpLocks/>
                <a:stCxn id="20" idx="3"/>
                <a:endCxn id="11" idx="2"/>
              </p:cNvCxnSpPr>
              <p:nvPr/>
            </p:nvCxnSpPr>
            <p:spPr>
              <a:xfrm flipV="1">
                <a:off x="6617442" y="4144580"/>
                <a:ext cx="1429047" cy="1790783"/>
              </a:xfrm>
              <a:prstGeom prst="bentConnector2">
                <a:avLst/>
              </a:prstGeom>
              <a:noFill/>
              <a:ln w="50800" cap="flat" cmpd="sng" algn="ctr">
                <a:solidFill>
                  <a:schemeClr val="bg1"/>
                </a:solidFill>
                <a:prstDash val="solid"/>
                <a:headEnd type="none" w="med" len="med"/>
                <a:tailEnd type="triangle" w="med" len="lg"/>
              </a:ln>
              <a:effectLst/>
            </p:spPr>
          </p:cxnSp>
        </p:grpSp>
        <p:sp>
          <p:nvSpPr>
            <p:cNvPr id="55" name="Oval 54">
              <a:extLst>
                <a:ext uri="{FF2B5EF4-FFF2-40B4-BE49-F238E27FC236}">
                  <a16:creationId xmlns:a16="http://schemas.microsoft.com/office/drawing/2014/main" id="{B64527EC-C339-4E9C-B05E-A63DA02E924A}"/>
                </a:ext>
              </a:extLst>
            </p:cNvPr>
            <p:cNvSpPr/>
            <p:nvPr/>
          </p:nvSpPr>
          <p:spPr bwMode="auto">
            <a:xfrm rot="-60000">
              <a:off x="5214337" y="3615036"/>
              <a:ext cx="274320" cy="274320"/>
            </a:xfrm>
            <a:prstGeom prst="ellipse">
              <a:avLst/>
            </a:prstGeom>
            <a:solidFill>
              <a:srgbClr val="FFFF9B"/>
            </a:solidFill>
            <a:ln w="9525" cap="flat" cmpd="sng" algn="ctr">
              <a:solidFill>
                <a:srgbClr val="FFFF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cxnSp>
        <p:nvCxnSpPr>
          <p:cNvPr id="54" name="Straight Connector 53">
            <a:extLst>
              <a:ext uri="{FF2B5EF4-FFF2-40B4-BE49-F238E27FC236}">
                <a16:creationId xmlns:a16="http://schemas.microsoft.com/office/drawing/2014/main" id="{2B429B8F-83C6-4DA5-990E-3B2AE0FF0895}"/>
              </a:ext>
            </a:extLst>
          </p:cNvPr>
          <p:cNvCxnSpPr>
            <a:stCxn id="25" idx="6"/>
          </p:cNvCxnSpPr>
          <p:nvPr/>
        </p:nvCxnSpPr>
        <p:spPr bwMode="auto">
          <a:xfrm flipV="1">
            <a:off x="3714940" y="3722509"/>
            <a:ext cx="1653266" cy="137"/>
          </a:xfrm>
          <a:prstGeom prst="line">
            <a:avLst/>
          </a:prstGeom>
          <a:solidFill>
            <a:schemeClr val="accent1"/>
          </a:solidFill>
          <a:ln w="152400" cap="flat" cmpd="sng" algn="ctr">
            <a:solidFill>
              <a:srgbClr val="FFFF9B"/>
            </a:solidFill>
            <a:prstDash val="solid"/>
            <a:round/>
            <a:headEnd type="none" w="med" len="med"/>
            <a:tailEnd type="triangle" w="sm" len="med"/>
          </a:ln>
          <a:effectLst/>
        </p:spPr>
      </p:cxnSp>
    </p:spTree>
    <p:extLst>
      <p:ext uri="{BB962C8B-B14F-4D97-AF65-F5344CB8AC3E}">
        <p14:creationId xmlns:p14="http://schemas.microsoft.com/office/powerpoint/2010/main" val="11715968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32A3AB-5228-49C8-899B-6B896E540E3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20</a:t>
            </a:r>
          </a:p>
        </p:txBody>
      </p:sp>
      <p:sp>
        <p:nvSpPr>
          <p:cNvPr id="3" name="Rectangle 2">
            <a:extLst>
              <a:ext uri="{FF2B5EF4-FFF2-40B4-BE49-F238E27FC236}">
                <a16:creationId xmlns:a16="http://schemas.microsoft.com/office/drawing/2014/main" id="{98CB1046-E73C-41E4-A998-F61FEA42FB29}"/>
              </a:ext>
            </a:extLst>
          </p:cNvPr>
          <p:cNvSpPr/>
          <p:nvPr/>
        </p:nvSpPr>
        <p:spPr>
          <a:xfrm>
            <a:off x="126124" y="531107"/>
            <a:ext cx="9017876" cy="5544018"/>
          </a:xfrm>
          <a:prstGeom prst="rect">
            <a:avLst/>
          </a:prstGeom>
        </p:spPr>
        <p:txBody>
          <a:bodyPr wrap="square">
            <a:spAutoFit/>
          </a:bodyPr>
          <a:lstStyle/>
          <a:p>
            <a:pPr marL="457200" marR="0" lvl="0" indent="-457200" algn="l" defTabSz="914400" rtl="0" eaLnBrk="1" fontAlgn="base" latinLnBrk="0" hangingPunct="1">
              <a:lnSpc>
                <a:spcPct val="115000"/>
              </a:lnSpc>
              <a:spcAft>
                <a:spcPts val="6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Terminar Fundamentos debe ser un requisito para</a:t>
            </a:r>
          </a:p>
          <a:p>
            <a:pPr marL="914400" lvl="1" indent="-457200" fontAlgn="base">
              <a:lnSpc>
                <a:spcPct val="115000"/>
              </a:lnSpc>
              <a:spcAft>
                <a:spcPts val="600"/>
              </a:spcAft>
              <a:buFont typeface="Arial" panose="020B0604020202020204" pitchFamily="34" charset="0"/>
              <a:buChar cha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Obreros del Ministerio, </a:t>
            </a:r>
          </a:p>
          <a:p>
            <a:pPr marL="914400" lvl="1" indent="-457200" fontAlgn="base">
              <a:lnSpc>
                <a:spcPct val="115000"/>
              </a:lnSpc>
              <a:spcAft>
                <a:spcPts val="600"/>
              </a:spcAft>
              <a:buFont typeface="Arial" panose="020B0604020202020204" pitchFamily="34" charset="0"/>
              <a:buChar cha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Lideres del Ministerio Aprendiz, </a:t>
            </a:r>
          </a:p>
          <a:p>
            <a:pPr marL="914400" lvl="1" indent="-457200" fontAlgn="base">
              <a:lnSpc>
                <a:spcPct val="115000"/>
              </a:lnSpc>
              <a:spcAft>
                <a:spcPts val="600"/>
              </a:spcAft>
              <a:buFont typeface="Arial" panose="020B0604020202020204" pitchFamily="34" charset="0"/>
              <a:buChar cha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Líderes de Ministerio, </a:t>
            </a:r>
          </a:p>
          <a:p>
            <a:pPr marL="914400" lvl="1" indent="-457200" fontAlgn="base">
              <a:lnSpc>
                <a:spcPct val="115000"/>
              </a:lnSpc>
              <a:spcAft>
                <a:spcPts val="600"/>
              </a:spcAft>
              <a:buFont typeface="Arial" panose="020B0604020202020204" pitchFamily="34" charset="0"/>
              <a:buChar cha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Líderes de Fundamentos Aprendiz, </a:t>
            </a:r>
          </a:p>
          <a:p>
            <a:pPr marL="914400" lvl="1" indent="-457200" fontAlgn="base">
              <a:lnSpc>
                <a:spcPct val="115000"/>
              </a:lnSpc>
              <a:spcAft>
                <a:spcPts val="600"/>
              </a:spcAft>
              <a:buFont typeface="Arial" panose="020B0604020202020204" pitchFamily="34" charset="0"/>
              <a:buChar cha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y los Lideres de Fundamentos.</a:t>
            </a:r>
          </a:p>
          <a:p>
            <a:pPr marL="457200" marR="0" lvl="0" indent="-457200" algn="l" defTabSz="914400" rtl="0" eaLnBrk="1" fontAlgn="base" latinLnBrk="0" hangingPunct="1">
              <a:lnSpc>
                <a:spcPct val="115000"/>
              </a:lnSpc>
              <a:spcAft>
                <a:spcPts val="600"/>
              </a:spcAft>
              <a:buClrTx/>
              <a:buSzTx/>
              <a:buFont typeface="Arial" panose="020B0604020202020204" pitchFamily="34" charset="0"/>
              <a:buChar char="•"/>
              <a:tabLst/>
              <a:defRPr/>
            </a:pPr>
            <a:r>
              <a:rPr lang="es-ES" sz="2800" dirty="0">
                <a:solidFill>
                  <a:srgbClr val="FFFFFF"/>
                </a:solidFill>
                <a:latin typeface="Arial" panose="020B0604020202020204" pitchFamily="34" charset="0"/>
                <a:ea typeface="Calibri" panose="020F0502020204030204" pitchFamily="34" charset="0"/>
                <a:cs typeface="Arial" panose="020B0604020202020204" pitchFamily="34" charset="0"/>
              </a:rPr>
              <a:t>E</a:t>
            </a: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 papel de los pastores es preparar a los Cristianos para participar en el ministerio.</a:t>
            </a:r>
          </a:p>
          <a:p>
            <a:pPr marL="457200" marR="0" lvl="0" indent="-457200" algn="l" defTabSz="914400" rtl="0" eaLnBrk="1" fontAlgn="base" latinLnBrk="0" hangingPunct="1">
              <a:lnSpc>
                <a:spcPct val="115000"/>
              </a:lnSpc>
              <a:spcAft>
                <a:spcPts val="6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Todos los ministerios están trabajando juntos para hacer discípulos multiplicadores</a:t>
            </a:r>
          </a:p>
        </p:txBody>
      </p:sp>
    </p:spTree>
    <p:extLst>
      <p:ext uri="{BB962C8B-B14F-4D97-AF65-F5344CB8AC3E}">
        <p14:creationId xmlns:p14="http://schemas.microsoft.com/office/powerpoint/2010/main" val="406529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9700A9-BB2C-4761-9872-215963DF4A8B}"/>
              </a:ext>
            </a:extLst>
          </p:cNvPr>
          <p:cNvSpPr txBox="1"/>
          <p:nvPr/>
        </p:nvSpPr>
        <p:spPr>
          <a:xfrm>
            <a:off x="1594224" y="1545410"/>
            <a:ext cx="7123056" cy="3414333"/>
          </a:xfrm>
          <a:prstGeom prst="rect">
            <a:avLst/>
          </a:prstGeom>
          <a:noFill/>
        </p:spPr>
        <p:txBody>
          <a:bodyPr wrap="square">
            <a:spAutoFit/>
          </a:bodyPr>
          <a:lstStyle/>
          <a:p>
            <a:pPr marL="0" marR="0" lvl="0" indent="0" algn="l" defTabSz="914400" rtl="0" eaLnBrk="1" fontAlgn="base" latinLnBrk="0" hangingPunct="1">
              <a:lnSpc>
                <a:spcPct val="115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1" i="0" u="sng"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Cómo</a:t>
            </a:r>
            <a:endParaRPr kumimoji="0" lang="en-US" sz="3200" b="0" i="0" u="sng"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236538" marR="0" lvl="0" indent="-236538" algn="l" defTabSz="914400" rtl="0" eaLnBrk="1" fontAlgn="base" latinLnBrk="0" hangingPunct="1">
              <a:lnSpc>
                <a:spcPct val="115000"/>
              </a:lnSpc>
              <a:spcBef>
                <a:spcPts val="0"/>
              </a:spcBef>
              <a:spcAft>
                <a:spcPts val="120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En el transcurso de su vida</a:t>
            </a:r>
          </a:p>
          <a:p>
            <a:pPr marL="236538" marR="0" lvl="0" indent="-236538" algn="l" defTabSz="914400" rtl="0" eaLnBrk="1" fontAlgn="base" latinLnBrk="0" hangingPunct="1">
              <a:lnSpc>
                <a:spcPct val="115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Evangelizmo</a:t>
            </a:r>
          </a:p>
          <a:p>
            <a:pPr marL="233363" marR="0" lvl="0" indent="-233363" algn="l" defTabSz="914400" rtl="0" eaLnBrk="1" fontAlgn="base" latinLnBrk="0" hangingPunct="1">
              <a:lnSpc>
                <a:spcPct val="115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Discipulado</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233363" marR="0" lvl="0" indent="-233363" algn="l" defTabSz="914400" rtl="0" eaLnBrk="1" fontAlgn="base" latinLnBrk="0" hangingPunct="1">
              <a:lnSpc>
                <a:spcPct val="115000"/>
              </a:lnSpc>
              <a:spcBef>
                <a:spcPts val="0"/>
              </a:spcBef>
              <a:spcAft>
                <a:spcPts val="1200"/>
              </a:spcAft>
              <a:buClrTx/>
              <a:buSzTx/>
              <a:buFont typeface="Arial" panose="020B0604020202020204" pitchFamily="34" charset="0"/>
              <a:buChar char="•"/>
              <a:tabLst/>
              <a:defRPr/>
            </a:pPr>
            <a:r>
              <a:rPr lang="en-US" sz="3200" dirty="0">
                <a:solidFill>
                  <a:srgbClr val="FFFFFF"/>
                </a:solidFill>
                <a:latin typeface="Arial" panose="020B0604020202020204" pitchFamily="34" charset="0"/>
                <a:ea typeface="Calibri" panose="020F0502020204030204" pitchFamily="34" charset="0"/>
                <a:cs typeface="Arial" panose="020B0604020202020204" pitchFamily="34" charset="0"/>
              </a:rPr>
              <a:t>A</a:t>
            </a: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través</a:t>
            </a: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del </a:t>
            </a:r>
            <a:r>
              <a:rPr kumimoji="0" lang="en-US" sz="32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poder</a:t>
            </a: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del </a:t>
            </a:r>
            <a:r>
              <a:rPr kumimoji="0" lang="en-US" sz="3200" b="0"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Espíritu</a:t>
            </a: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Santo</a:t>
            </a:r>
          </a:p>
        </p:txBody>
      </p:sp>
      <p:sp>
        <p:nvSpPr>
          <p:cNvPr id="6" name="TextBox 5">
            <a:extLst>
              <a:ext uri="{FF2B5EF4-FFF2-40B4-BE49-F238E27FC236}">
                <a16:creationId xmlns:a16="http://schemas.microsoft.com/office/drawing/2014/main" id="{108B9B72-DDA6-44E0-B8D1-3F9974D32F56}"/>
              </a:ext>
            </a:extLst>
          </p:cNvPr>
          <p:cNvSpPr txBox="1"/>
          <p:nvPr/>
        </p:nvSpPr>
        <p:spPr>
          <a:xfrm>
            <a:off x="2140169" y="136698"/>
            <a:ext cx="4863662"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mn-ea"/>
                <a:cs typeface="Arial" charset="0"/>
              </a:rPr>
              <a:t>The Great Commission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Arial" charset="0"/>
              </a:rPr>
              <a:t>Matthew 28:19-20</a:t>
            </a:r>
          </a:p>
        </p:txBody>
      </p:sp>
      <p:sp>
        <p:nvSpPr>
          <p:cNvPr id="11" name="Slide Number Placeholder 3">
            <a:extLst>
              <a:ext uri="{FF2B5EF4-FFF2-40B4-BE49-F238E27FC236}">
                <a16:creationId xmlns:a16="http://schemas.microsoft.com/office/drawing/2014/main" id="{2FA49EC6-ACC5-453D-B918-6250F13CD99A}"/>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3</a:t>
            </a:r>
          </a:p>
        </p:txBody>
      </p:sp>
    </p:spTree>
    <p:extLst>
      <p:ext uri="{BB962C8B-B14F-4D97-AF65-F5344CB8AC3E}">
        <p14:creationId xmlns:p14="http://schemas.microsoft.com/office/powerpoint/2010/main" val="15855786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80C814-BBFB-45BD-BC45-199881583182}"/>
              </a:ext>
            </a:extLst>
          </p:cNvPr>
          <p:cNvSpPr/>
          <p:nvPr/>
        </p:nvSpPr>
        <p:spPr>
          <a:xfrm>
            <a:off x="369971" y="653784"/>
            <a:ext cx="8629650" cy="560153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Arial" charset="0"/>
                <a:ea typeface="+mn-ea"/>
                <a:cs typeface="Arial" charset="0"/>
              </a:rPr>
              <a:t>En sus grupos</a:t>
            </a:r>
          </a:p>
          <a:p>
            <a:pPr marR="0" lvl="0" algn="l" defTabSz="914400" rtl="0" eaLnBrk="1" fontAlgn="base" latinLnBrk="0" hangingPunct="1">
              <a:lnSpc>
                <a:spcPct val="100000"/>
              </a:lnSpc>
              <a:spcBef>
                <a:spcPct val="0"/>
              </a:spcBef>
              <a:spcAft>
                <a:spcPts val="1200"/>
              </a:spcAft>
              <a:buClrTx/>
              <a:buSzTx/>
              <a:buFontTx/>
              <a:buNone/>
              <a:tabLst/>
              <a:defRPr/>
            </a:pPr>
            <a:r>
              <a:rPr kumimoji="0" lang="es-ES" sz="2800" i="0" u="none" strike="noStrike" kern="1200" cap="none" spc="0" normalizeH="0" baseline="0" noProof="0" dirty="0">
                <a:ln>
                  <a:noFill/>
                </a:ln>
                <a:solidFill>
                  <a:srgbClr val="FFFFFF"/>
                </a:solidFill>
                <a:effectLst/>
                <a:uLnTx/>
                <a:uFillTx/>
                <a:latin typeface="Arial" charset="0"/>
                <a:ea typeface="+mn-ea"/>
                <a:cs typeface="Arial" charset="0"/>
              </a:rPr>
              <a:t>¿Por qué es importante la estructura adecuada de la iglesia?</a:t>
            </a:r>
          </a:p>
          <a:p>
            <a:pPr marR="0" lvl="0" algn="l" defTabSz="914400" rtl="0" eaLnBrk="1" fontAlgn="base" latinLnBrk="0" hangingPunct="1">
              <a:lnSpc>
                <a:spcPct val="100000"/>
              </a:lnSpc>
              <a:spcBef>
                <a:spcPct val="0"/>
              </a:spcBef>
              <a:spcAft>
                <a:spcPts val="1200"/>
              </a:spcAft>
              <a:buClrTx/>
              <a:buSzTx/>
              <a:buFontTx/>
              <a:buNone/>
              <a:tabLst/>
              <a:defRPr/>
            </a:pPr>
            <a:r>
              <a:rPr kumimoji="0" lang="es-ES" sz="2800" i="0" u="none" strike="noStrike" kern="1200" cap="none" spc="0" normalizeH="0" baseline="0" noProof="0" dirty="0">
                <a:ln>
                  <a:noFill/>
                </a:ln>
                <a:solidFill>
                  <a:srgbClr val="FFFFFF"/>
                </a:solidFill>
                <a:effectLst/>
                <a:uLnTx/>
                <a:uFillTx/>
                <a:latin typeface="Arial" charset="0"/>
                <a:ea typeface="+mn-ea"/>
                <a:cs typeface="Arial" charset="0"/>
              </a:rPr>
              <a:t>¿Por qué es importante el ministerio de discipulado de Fundamentos?</a:t>
            </a:r>
          </a:p>
          <a:p>
            <a:pPr marR="0" lvl="0" algn="l" defTabSz="914400" rtl="0" eaLnBrk="1" fontAlgn="base" latinLnBrk="0" hangingPunct="1">
              <a:lnSpc>
                <a:spcPct val="100000"/>
              </a:lnSpc>
              <a:spcBef>
                <a:spcPct val="0"/>
              </a:spcBef>
              <a:spcAft>
                <a:spcPts val="1200"/>
              </a:spcAft>
              <a:buClrTx/>
              <a:buSzTx/>
              <a:buFontTx/>
              <a:buNone/>
              <a:tabLst/>
              <a:defRPr/>
            </a:pPr>
            <a:r>
              <a:rPr kumimoji="0" lang="es-ES" sz="2800" i="0" u="none" strike="noStrike" kern="1200" cap="none" spc="0" normalizeH="0" baseline="0" noProof="0" dirty="0">
                <a:ln>
                  <a:noFill/>
                </a:ln>
                <a:solidFill>
                  <a:srgbClr val="FFFFFF"/>
                </a:solidFill>
                <a:effectLst/>
                <a:uLnTx/>
                <a:uFillTx/>
                <a:latin typeface="Arial" charset="0"/>
                <a:ea typeface="+mn-ea"/>
                <a:cs typeface="Arial" charset="0"/>
              </a:rPr>
              <a:t>¿Cuáles son algunos de los problemas potenciales de los ministerios de la iglesia?</a:t>
            </a:r>
          </a:p>
          <a:p>
            <a:pPr marR="0" lvl="0" algn="l" defTabSz="914400" rtl="0" eaLnBrk="1" fontAlgn="base" latinLnBrk="0" hangingPunct="1">
              <a:lnSpc>
                <a:spcPct val="100000"/>
              </a:lnSpc>
              <a:spcBef>
                <a:spcPct val="0"/>
              </a:spcBef>
              <a:spcAft>
                <a:spcPts val="1200"/>
              </a:spcAft>
              <a:buClrTx/>
              <a:buSzTx/>
              <a:buFontTx/>
              <a:buNone/>
              <a:tabLst/>
              <a:defRPr/>
            </a:pPr>
            <a:r>
              <a:rPr kumimoji="0" lang="es-ES" sz="2800" i="0" u="none" strike="noStrike" kern="1200" cap="none" spc="0" normalizeH="0" baseline="0" noProof="0" dirty="0">
                <a:ln>
                  <a:noFill/>
                </a:ln>
                <a:solidFill>
                  <a:srgbClr val="FFFFFF"/>
                </a:solidFill>
                <a:effectLst/>
                <a:uLnTx/>
                <a:uFillTx/>
                <a:latin typeface="Arial" charset="0"/>
                <a:ea typeface="+mn-ea"/>
                <a:cs typeface="Arial" charset="0"/>
              </a:rPr>
              <a:t>¿Cuál es el problema de tener demasiados ministerios en la iglesia?</a:t>
            </a:r>
          </a:p>
          <a:p>
            <a:pPr marR="0" lvl="0" algn="l" defTabSz="914400" rtl="0" eaLnBrk="1" fontAlgn="base" latinLnBrk="0" hangingPunct="1">
              <a:lnSpc>
                <a:spcPct val="100000"/>
              </a:lnSpc>
              <a:spcBef>
                <a:spcPct val="0"/>
              </a:spcBef>
              <a:spcAft>
                <a:spcPts val="1200"/>
              </a:spcAft>
              <a:buClrTx/>
              <a:buSzTx/>
              <a:buFontTx/>
              <a:buNone/>
              <a:tabLst/>
              <a:defRPr/>
            </a:pPr>
            <a:r>
              <a:rPr kumimoji="0" lang="es-ES" sz="2800" i="0" u="none" strike="noStrike" kern="1200" cap="none" spc="0" normalizeH="0" baseline="0" noProof="0" dirty="0">
                <a:ln>
                  <a:noFill/>
                </a:ln>
                <a:solidFill>
                  <a:srgbClr val="FFFFFF"/>
                </a:solidFill>
                <a:effectLst/>
                <a:uLnTx/>
                <a:uFillTx/>
                <a:latin typeface="Arial" charset="0"/>
                <a:ea typeface="+mn-ea"/>
                <a:cs typeface="Arial" charset="0"/>
              </a:rPr>
              <a:t>¿Por qué es importante la formación de líderes y trabajadores?</a:t>
            </a:r>
            <a:endParaRPr kumimoji="0" lang="en-US" sz="280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0338282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75675"/>
            <a:ext cx="9144000" cy="1516641"/>
          </a:xfrm>
        </p:spPr>
        <p:txBody>
          <a:bodyPr/>
          <a:lstStyle/>
          <a:p>
            <a:r>
              <a:rPr lang="es-ES" sz="3200" dirty="0"/>
              <a:t>Crear una Estructura de Iglesia </a:t>
            </a:r>
            <a:br>
              <a:rPr lang="es-ES" sz="3200" dirty="0"/>
            </a:br>
            <a:r>
              <a:rPr lang="es-ES" sz="3200" dirty="0"/>
              <a:t>que Hace Discípulos Multiplicadores</a:t>
            </a:r>
            <a:br>
              <a:rPr lang="en-US" sz="3200" dirty="0"/>
            </a:br>
            <a:r>
              <a:rPr lang="en-US" sz="2800" b="0" dirty="0" err="1"/>
              <a:t>Lección</a:t>
            </a:r>
            <a:r>
              <a:rPr lang="en-US" sz="2800" b="0" dirty="0"/>
              <a:t>  5 </a:t>
            </a:r>
            <a:endParaRPr lang="en-US" sz="3200" b="0" dirty="0"/>
          </a:p>
        </p:txBody>
      </p:sp>
      <p:sp>
        <p:nvSpPr>
          <p:cNvPr id="3" name="Content Placeholder 2"/>
          <p:cNvSpPr>
            <a:spLocks noGrp="1"/>
          </p:cNvSpPr>
          <p:nvPr>
            <p:ph idx="1"/>
          </p:nvPr>
        </p:nvSpPr>
        <p:spPr>
          <a:xfrm>
            <a:off x="275897" y="2126432"/>
            <a:ext cx="8868103" cy="4066443"/>
          </a:xfrm>
        </p:spPr>
        <p:txBody>
          <a:bodyPr/>
          <a:lstStyle/>
          <a:p>
            <a:pPr lvl="0">
              <a:spcBef>
                <a:spcPts val="0"/>
              </a:spcBef>
              <a:spcAft>
                <a:spcPts val="1200"/>
              </a:spcAft>
            </a:pPr>
            <a:r>
              <a:rPr lang="es-ES" dirty="0"/>
              <a:t>Incluir a los ministerios necesarios para lograr la misión de hacer discípulos multiplicadores</a:t>
            </a:r>
          </a:p>
          <a:p>
            <a:pPr lvl="0">
              <a:spcBef>
                <a:spcPts val="0"/>
              </a:spcBef>
              <a:spcAft>
                <a:spcPts val="1200"/>
              </a:spcAft>
            </a:pPr>
            <a:r>
              <a:rPr lang="es-ES" dirty="0"/>
              <a:t>Cambiar o eliminar a los ministerios basado en la evaluación de su ministerio</a:t>
            </a:r>
            <a:endParaRPr lang="en-US" sz="2400" dirty="0"/>
          </a:p>
        </p:txBody>
      </p:sp>
      <p:sp>
        <p:nvSpPr>
          <p:cNvPr id="18436" name="Slide Number Placeholder 3"/>
          <p:cNvSpPr>
            <a:spLocks noGrp="1"/>
          </p:cNvSpPr>
          <p:nvPr>
            <p:ph type="sldNum" sz="quarter" idx="12"/>
          </p:nvPr>
        </p:nvSpPr>
        <p:spPr>
          <a:xfrm>
            <a:off x="7010400" y="630607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21</a:t>
            </a:r>
          </a:p>
        </p:txBody>
      </p:sp>
    </p:spTree>
    <p:extLst>
      <p:ext uri="{BB962C8B-B14F-4D97-AF65-F5344CB8AC3E}">
        <p14:creationId xmlns:p14="http://schemas.microsoft.com/office/powerpoint/2010/main" val="1761233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902" y="919275"/>
            <a:ext cx="8734097" cy="4649396"/>
          </a:xfrm>
        </p:spPr>
        <p:txBody>
          <a:bodyPr/>
          <a:lstStyle/>
          <a:p>
            <a:pPr marL="514350" lvl="0" indent="-514350" algn="ctr">
              <a:buFont typeface="+mj-lt"/>
              <a:buAutoNum type="arabicPeriod"/>
            </a:pPr>
            <a:r>
              <a:rPr lang="en-US" b="1" dirty="0" err="1"/>
              <a:t>Servicios</a:t>
            </a:r>
            <a:r>
              <a:rPr lang="en-US" b="1" dirty="0"/>
              <a:t> de </a:t>
            </a:r>
            <a:r>
              <a:rPr lang="en-US" b="1" dirty="0" err="1"/>
              <a:t>Adoración</a:t>
            </a:r>
            <a:endParaRPr lang="en-US" b="1" dirty="0"/>
          </a:p>
          <a:p>
            <a:r>
              <a:rPr lang="es-ES" dirty="0"/>
              <a:t>Cuando la asistencia aumenta al 80% de sus asientos disponibles</a:t>
            </a:r>
          </a:p>
          <a:p>
            <a:pPr lvl="1"/>
            <a:r>
              <a:rPr lang="es-ES" dirty="0"/>
              <a:t>Los visitantes tal vez no regresan</a:t>
            </a:r>
          </a:p>
          <a:p>
            <a:pPr>
              <a:buFont typeface="Arial" panose="020B0604020202020204" pitchFamily="34" charset="0"/>
              <a:buChar char="•"/>
            </a:pPr>
            <a:r>
              <a:rPr lang="en-US" dirty="0" err="1"/>
              <a:t>Soluciones</a:t>
            </a:r>
            <a:r>
              <a:rPr lang="en-US" dirty="0"/>
              <a:t> </a:t>
            </a:r>
            <a:r>
              <a:rPr lang="en-US" dirty="0" err="1"/>
              <a:t>posibles</a:t>
            </a:r>
            <a:endParaRPr lang="en-US" dirty="0"/>
          </a:p>
          <a:p>
            <a:pPr lvl="1"/>
            <a:r>
              <a:rPr lang="es-ES" dirty="0"/>
              <a:t>Agregar servicios de adoración adicionales</a:t>
            </a:r>
          </a:p>
          <a:p>
            <a:pPr lvl="1"/>
            <a:r>
              <a:rPr lang="en-US" dirty="0"/>
              <a:t>Plantar </a:t>
            </a:r>
            <a:r>
              <a:rPr lang="en-US" dirty="0" err="1"/>
              <a:t>otras</a:t>
            </a:r>
            <a:r>
              <a:rPr lang="en-US" dirty="0"/>
              <a:t> Iglesias</a:t>
            </a:r>
          </a:p>
          <a:p>
            <a:pPr lvl="1"/>
            <a:r>
              <a:rPr lang="es-ES" dirty="0"/>
              <a:t>Alquilar un espacio más grande </a:t>
            </a:r>
            <a:endParaRPr lang="en-US" sz="2400" dirty="0"/>
          </a:p>
        </p:txBody>
      </p:sp>
      <p:sp>
        <p:nvSpPr>
          <p:cNvPr id="18436" name="Slide Number Placeholder 3"/>
          <p:cNvSpPr>
            <a:spLocks noGrp="1"/>
          </p:cNvSpPr>
          <p:nvPr>
            <p:ph type="sldNum" sz="quarter" idx="12"/>
          </p:nvPr>
        </p:nvSpPr>
        <p:spPr>
          <a:xfrm>
            <a:off x="7010400" y="630607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21</a:t>
            </a:r>
          </a:p>
        </p:txBody>
      </p:sp>
    </p:spTree>
    <p:extLst>
      <p:ext uri="{BB962C8B-B14F-4D97-AF65-F5344CB8AC3E}">
        <p14:creationId xmlns:p14="http://schemas.microsoft.com/office/powerpoint/2010/main" val="30612753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151" y="1245846"/>
            <a:ext cx="8481849" cy="4649396"/>
          </a:xfrm>
        </p:spPr>
        <p:txBody>
          <a:bodyPr/>
          <a:lstStyle/>
          <a:p>
            <a:pPr marL="514350" lvl="0" indent="-514350" algn="ctr">
              <a:spcBef>
                <a:spcPts val="0"/>
              </a:spcBef>
              <a:spcAft>
                <a:spcPts val="1200"/>
              </a:spcAft>
              <a:buAutoNum type="arabicPeriod"/>
            </a:pPr>
            <a:r>
              <a:rPr lang="en-US" b="1" dirty="0" err="1"/>
              <a:t>Servicios</a:t>
            </a:r>
            <a:r>
              <a:rPr lang="en-US" b="1" dirty="0"/>
              <a:t> de </a:t>
            </a:r>
            <a:r>
              <a:rPr lang="en-US" b="1" dirty="0" err="1"/>
              <a:t>Adoración</a:t>
            </a:r>
            <a:endParaRPr lang="en-US" b="1" dirty="0"/>
          </a:p>
          <a:p>
            <a:pPr>
              <a:spcBef>
                <a:spcPts val="0"/>
              </a:spcBef>
              <a:spcAft>
                <a:spcPts val="1200"/>
              </a:spcAft>
            </a:pPr>
            <a:r>
              <a:rPr lang="en-US" sz="2800" dirty="0" err="1"/>
              <a:t>Asistencia</a:t>
            </a:r>
            <a:r>
              <a:rPr lang="en-US" sz="2800" dirty="0"/>
              <a:t> </a:t>
            </a:r>
            <a:r>
              <a:rPr lang="en-US" sz="2800" dirty="0" err="1"/>
              <a:t>semanal</a:t>
            </a:r>
            <a:r>
              <a:rPr lang="en-US" sz="2800" dirty="0"/>
              <a:t> </a:t>
            </a:r>
            <a:r>
              <a:rPr lang="en-US" sz="2800" dirty="0" err="1"/>
              <a:t>promedio</a:t>
            </a:r>
            <a:r>
              <a:rPr lang="en-US" sz="2800" dirty="0"/>
              <a:t>: </a:t>
            </a:r>
            <a:r>
              <a:rPr lang="en-US" sz="2800" b="1" u="sng" dirty="0">
                <a:solidFill>
                  <a:srgbClr val="FFFF00"/>
                </a:solidFill>
              </a:rPr>
              <a:t>80</a:t>
            </a:r>
          </a:p>
          <a:p>
            <a:pPr lvl="0">
              <a:spcBef>
                <a:spcPts val="0"/>
              </a:spcBef>
              <a:spcAft>
                <a:spcPts val="1200"/>
              </a:spcAft>
            </a:pPr>
            <a:r>
              <a:rPr lang="es-ES" sz="2800" dirty="0"/>
              <a:t>Capacidad para un servicio de adoración</a:t>
            </a:r>
            <a:r>
              <a:rPr lang="en-US" sz="2800" dirty="0"/>
              <a:t>: </a:t>
            </a:r>
            <a:r>
              <a:rPr lang="en-US" sz="2800" b="1" u="sng" dirty="0">
                <a:solidFill>
                  <a:srgbClr val="FFFF00"/>
                </a:solidFill>
              </a:rPr>
              <a:t>100</a:t>
            </a:r>
          </a:p>
          <a:p>
            <a:pPr lvl="0">
              <a:spcBef>
                <a:spcPts val="0"/>
              </a:spcBef>
              <a:spcAft>
                <a:spcPts val="1200"/>
              </a:spcAft>
            </a:pPr>
            <a:r>
              <a:rPr lang="es-ES" sz="2800" dirty="0"/>
              <a:t>Número actual de servicios de adoración</a:t>
            </a:r>
            <a:r>
              <a:rPr lang="en-US" sz="2800" dirty="0"/>
              <a:t>: </a:t>
            </a:r>
            <a:r>
              <a:rPr lang="en-US" sz="2800" b="1" u="sng" dirty="0">
                <a:solidFill>
                  <a:srgbClr val="FFFF00"/>
                </a:solidFill>
              </a:rPr>
              <a:t>1</a:t>
            </a:r>
          </a:p>
          <a:p>
            <a:pPr>
              <a:spcBef>
                <a:spcPts val="0"/>
              </a:spcBef>
              <a:spcAft>
                <a:spcPts val="1200"/>
              </a:spcAft>
            </a:pPr>
            <a:r>
              <a:rPr lang="es-ES" sz="2800" dirty="0"/>
              <a:t>Número de servicios de adoración necesarios</a:t>
            </a:r>
            <a:r>
              <a:rPr lang="en-US" sz="2800" dirty="0"/>
              <a:t>: </a:t>
            </a:r>
            <a:r>
              <a:rPr lang="en-US" sz="2800" b="1" u="sng" dirty="0">
                <a:solidFill>
                  <a:srgbClr val="FFFF00"/>
                </a:solidFill>
              </a:rPr>
              <a:t>2</a:t>
            </a:r>
            <a:endParaRPr lang="en-US" sz="2000" b="1" u="sng" dirty="0">
              <a:solidFill>
                <a:srgbClr val="FFFF00"/>
              </a:solidFill>
            </a:endParaRPr>
          </a:p>
        </p:txBody>
      </p:sp>
      <p:sp>
        <p:nvSpPr>
          <p:cNvPr id="18436" name="Slide Number Placeholder 3"/>
          <p:cNvSpPr>
            <a:spLocks noGrp="1"/>
          </p:cNvSpPr>
          <p:nvPr>
            <p:ph type="sldNum" sz="quarter" idx="12"/>
          </p:nvPr>
        </p:nvSpPr>
        <p:spPr>
          <a:xfrm>
            <a:off x="7010400" y="630607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21</a:t>
            </a:r>
          </a:p>
        </p:txBody>
      </p:sp>
      <p:sp>
        <p:nvSpPr>
          <p:cNvPr id="4" name="TextBox 3">
            <a:extLst>
              <a:ext uri="{FF2B5EF4-FFF2-40B4-BE49-F238E27FC236}">
                <a16:creationId xmlns:a16="http://schemas.microsoft.com/office/drawing/2014/main" id="{CA03EB18-5DD9-4E8E-9891-68A26F0AABED}"/>
              </a:ext>
            </a:extLst>
          </p:cNvPr>
          <p:cNvSpPr txBox="1"/>
          <p:nvPr/>
        </p:nvSpPr>
        <p:spPr>
          <a:xfrm rot="19358452">
            <a:off x="2348764" y="2440785"/>
            <a:ext cx="3667030"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err="1">
                <a:ln>
                  <a:noFill/>
                </a:ln>
                <a:solidFill>
                  <a:srgbClr val="FFFFFF">
                    <a:alpha val="40000"/>
                  </a:srgbClr>
                </a:solidFill>
                <a:effectLst/>
                <a:uLnTx/>
                <a:uFillTx/>
                <a:latin typeface="Arial" charset="0"/>
                <a:ea typeface="+mn-ea"/>
                <a:cs typeface="Arial" charset="0"/>
              </a:rPr>
              <a:t>Ejamplo</a:t>
            </a:r>
            <a:endParaRPr kumimoji="0" lang="en-US" sz="6600" b="1" i="0" u="none" strike="noStrike" kern="1200" cap="none" spc="0" normalizeH="0" baseline="0" noProof="0" dirty="0">
              <a:ln>
                <a:noFill/>
              </a:ln>
              <a:solidFill>
                <a:srgbClr val="FFFFFF">
                  <a:alpha val="4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061459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xfrm>
            <a:off x="7010400" y="630607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21</a:t>
            </a:r>
          </a:p>
        </p:txBody>
      </p:sp>
      <p:sp>
        <p:nvSpPr>
          <p:cNvPr id="5" name="Content Placeholder 2">
            <a:extLst>
              <a:ext uri="{FF2B5EF4-FFF2-40B4-BE49-F238E27FC236}">
                <a16:creationId xmlns:a16="http://schemas.microsoft.com/office/drawing/2014/main" id="{15A0340F-9085-48CB-B620-B0E5FFE46E36}"/>
              </a:ext>
            </a:extLst>
          </p:cNvPr>
          <p:cNvSpPr>
            <a:spLocks noGrp="1"/>
          </p:cNvSpPr>
          <p:nvPr>
            <p:ph idx="1"/>
          </p:nvPr>
        </p:nvSpPr>
        <p:spPr>
          <a:xfrm>
            <a:off x="299545" y="1245846"/>
            <a:ext cx="8844455" cy="4649396"/>
          </a:xfrm>
        </p:spPr>
        <p:txBody>
          <a:bodyPr/>
          <a:lstStyle/>
          <a:p>
            <a:pPr marL="514350" lvl="0" indent="-514350" algn="ctr">
              <a:spcBef>
                <a:spcPts val="0"/>
              </a:spcBef>
              <a:spcAft>
                <a:spcPts val="1200"/>
              </a:spcAft>
              <a:buAutoNum type="arabicPeriod"/>
            </a:pPr>
            <a:r>
              <a:rPr lang="en-US" b="1" dirty="0" err="1"/>
              <a:t>Servicios</a:t>
            </a:r>
            <a:r>
              <a:rPr lang="en-US" b="1" dirty="0"/>
              <a:t> de </a:t>
            </a:r>
            <a:r>
              <a:rPr lang="en-US" b="1" dirty="0" err="1"/>
              <a:t>Adoración</a:t>
            </a:r>
            <a:endParaRPr lang="en-US" b="1" dirty="0"/>
          </a:p>
          <a:p>
            <a:pPr>
              <a:spcBef>
                <a:spcPts val="0"/>
              </a:spcBef>
              <a:spcAft>
                <a:spcPts val="1200"/>
              </a:spcAft>
            </a:pPr>
            <a:r>
              <a:rPr lang="en-US" sz="2800" dirty="0" err="1"/>
              <a:t>Asistencia</a:t>
            </a:r>
            <a:r>
              <a:rPr lang="en-US" sz="2800" dirty="0"/>
              <a:t> </a:t>
            </a:r>
            <a:r>
              <a:rPr lang="en-US" sz="2800" dirty="0" err="1"/>
              <a:t>semanal</a:t>
            </a:r>
            <a:r>
              <a:rPr lang="en-US" sz="2800" dirty="0"/>
              <a:t> </a:t>
            </a:r>
            <a:r>
              <a:rPr lang="en-US" sz="2800" dirty="0" err="1"/>
              <a:t>promedio</a:t>
            </a:r>
            <a:r>
              <a:rPr lang="en-US" sz="2800" dirty="0"/>
              <a:t>: ______</a:t>
            </a:r>
          </a:p>
          <a:p>
            <a:pPr lvl="0">
              <a:spcBef>
                <a:spcPts val="0"/>
              </a:spcBef>
              <a:spcAft>
                <a:spcPts val="1200"/>
              </a:spcAft>
            </a:pPr>
            <a:r>
              <a:rPr lang="es-ES" sz="2800" dirty="0"/>
              <a:t>Capacidad para un servicio de adoración</a:t>
            </a:r>
            <a:r>
              <a:rPr lang="en-US" sz="2800" dirty="0"/>
              <a:t>: _____</a:t>
            </a:r>
            <a:endParaRPr lang="en-US" sz="2800" b="1" u="sng" dirty="0">
              <a:solidFill>
                <a:srgbClr val="FFFF00"/>
              </a:solidFill>
            </a:endParaRPr>
          </a:p>
          <a:p>
            <a:pPr lvl="0">
              <a:spcBef>
                <a:spcPts val="0"/>
              </a:spcBef>
              <a:spcAft>
                <a:spcPts val="1200"/>
              </a:spcAft>
            </a:pPr>
            <a:r>
              <a:rPr lang="es-ES" sz="2800" dirty="0"/>
              <a:t>Número actual de servicios de adoración</a:t>
            </a:r>
            <a:r>
              <a:rPr lang="en-US" sz="2800" dirty="0"/>
              <a:t>: _____</a:t>
            </a:r>
          </a:p>
          <a:p>
            <a:pPr lvl="0">
              <a:spcBef>
                <a:spcPts val="0"/>
              </a:spcBef>
              <a:spcAft>
                <a:spcPts val="1200"/>
              </a:spcAft>
            </a:pPr>
            <a:r>
              <a:rPr lang="es-ES" sz="2800" dirty="0"/>
              <a:t>Número de servicios de adoración necesarios</a:t>
            </a:r>
            <a:r>
              <a:rPr lang="en-US" sz="2800" dirty="0"/>
              <a:t>: ____</a:t>
            </a:r>
            <a:endParaRPr lang="en-US" sz="2000" dirty="0"/>
          </a:p>
        </p:txBody>
      </p:sp>
    </p:spTree>
    <p:extLst>
      <p:ext uri="{BB962C8B-B14F-4D97-AF65-F5344CB8AC3E}">
        <p14:creationId xmlns:p14="http://schemas.microsoft.com/office/powerpoint/2010/main" val="13177666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1046"/>
            <a:ext cx="9144000" cy="5280732"/>
          </a:xfrm>
        </p:spPr>
        <p:txBody>
          <a:bodyPr/>
          <a:lstStyle/>
          <a:p>
            <a:pPr marL="514350" lvl="0" indent="-514350" algn="ctr">
              <a:spcBef>
                <a:spcPts val="0"/>
              </a:spcBef>
              <a:spcAft>
                <a:spcPts val="1200"/>
              </a:spcAft>
              <a:buAutoNum type="arabicPeriod" startAt="2"/>
            </a:pPr>
            <a:r>
              <a:rPr lang="en-US" b="1" dirty="0" err="1"/>
              <a:t>Grupos</a:t>
            </a:r>
            <a:r>
              <a:rPr lang="en-US" b="1" dirty="0"/>
              <a:t> de </a:t>
            </a:r>
            <a:r>
              <a:rPr lang="en-US" b="1" dirty="0" err="1"/>
              <a:t>Fundamentos</a:t>
            </a:r>
            <a:endParaRPr lang="en-US" b="1" dirty="0"/>
          </a:p>
          <a:p>
            <a:pPr marL="236538" indent="-236538">
              <a:spcBef>
                <a:spcPts val="0"/>
              </a:spcBef>
              <a:spcAft>
                <a:spcPts val="1200"/>
              </a:spcAft>
            </a:pPr>
            <a:r>
              <a:rPr lang="es-ES" dirty="0"/>
              <a:t>Asumir que la mitad de sus adultos están en grupos de Fundamentos</a:t>
            </a:r>
          </a:p>
          <a:p>
            <a:pPr marL="236538" indent="-236538">
              <a:spcBef>
                <a:spcPts val="0"/>
              </a:spcBef>
              <a:spcAft>
                <a:spcPts val="1200"/>
              </a:spcAft>
            </a:pPr>
            <a:r>
              <a:rPr lang="es-ES" dirty="0"/>
              <a:t>Suponga una iglesia con </a:t>
            </a:r>
            <a:r>
              <a:rPr lang="es-ES" b="1" dirty="0">
                <a:solidFill>
                  <a:srgbClr val="FFFF00"/>
                </a:solidFill>
              </a:rPr>
              <a:t>80 adultos</a:t>
            </a:r>
          </a:p>
          <a:p>
            <a:pPr lvl="1">
              <a:spcBef>
                <a:spcPts val="0"/>
              </a:spcBef>
              <a:spcAft>
                <a:spcPts val="1200"/>
              </a:spcAft>
            </a:pPr>
            <a:r>
              <a:rPr lang="es-ES" dirty="0"/>
              <a:t>Los adultos en grupos de Fundamentos</a:t>
            </a:r>
            <a:r>
              <a:rPr lang="en-US" dirty="0"/>
              <a:t>: </a:t>
            </a:r>
            <a:r>
              <a:rPr lang="en-US" b="1" u="sng" dirty="0">
                <a:solidFill>
                  <a:srgbClr val="FFFF9B"/>
                </a:solidFill>
              </a:rPr>
              <a:t>40 </a:t>
            </a:r>
          </a:p>
          <a:p>
            <a:pPr>
              <a:spcBef>
                <a:spcPts val="0"/>
              </a:spcBef>
              <a:spcAft>
                <a:spcPts val="1200"/>
              </a:spcAft>
            </a:pPr>
            <a:r>
              <a:rPr lang="es-ES" dirty="0"/>
              <a:t>Suponga 10 adultos en cada grupo</a:t>
            </a:r>
          </a:p>
          <a:p>
            <a:pPr lvl="1">
              <a:spcBef>
                <a:spcPts val="0"/>
              </a:spcBef>
              <a:spcAft>
                <a:spcPts val="1200"/>
              </a:spcAft>
            </a:pPr>
            <a:r>
              <a:rPr lang="en-US" dirty="0" err="1"/>
              <a:t>Número</a:t>
            </a:r>
            <a:r>
              <a:rPr lang="en-US" dirty="0"/>
              <a:t> de </a:t>
            </a:r>
            <a:r>
              <a:rPr lang="en-US" dirty="0" err="1"/>
              <a:t>grupos</a:t>
            </a:r>
            <a:r>
              <a:rPr lang="en-US" dirty="0"/>
              <a:t> de </a:t>
            </a:r>
            <a:r>
              <a:rPr lang="en-US" dirty="0" err="1"/>
              <a:t>Fundamentos</a:t>
            </a:r>
            <a:r>
              <a:rPr lang="en-US" dirty="0"/>
              <a:t>: </a:t>
            </a:r>
            <a:r>
              <a:rPr lang="en-US" b="1" u="sng" dirty="0">
                <a:solidFill>
                  <a:srgbClr val="FFFF9B"/>
                </a:solidFill>
              </a:rPr>
              <a:t>4</a:t>
            </a:r>
          </a:p>
          <a:p>
            <a:pPr>
              <a:spcBef>
                <a:spcPts val="0"/>
              </a:spcBef>
              <a:spcAft>
                <a:spcPts val="1200"/>
              </a:spcAft>
            </a:pPr>
            <a:r>
              <a:rPr lang="es-ES" dirty="0"/>
              <a:t>Un </a:t>
            </a:r>
            <a:r>
              <a:rPr lang="es-ES" dirty="0" err="1"/>
              <a:t>lider</a:t>
            </a:r>
            <a:r>
              <a:rPr lang="es-ES" dirty="0"/>
              <a:t> y una aprendiz para cada grupo</a:t>
            </a:r>
          </a:p>
          <a:p>
            <a:pPr lvl="1">
              <a:spcBef>
                <a:spcPts val="0"/>
              </a:spcBef>
              <a:spcAft>
                <a:spcPts val="1200"/>
              </a:spcAft>
            </a:pPr>
            <a:r>
              <a:rPr lang="en-US" dirty="0" err="1"/>
              <a:t>Líderes</a:t>
            </a:r>
            <a:r>
              <a:rPr lang="en-US" dirty="0"/>
              <a:t> de </a:t>
            </a:r>
            <a:r>
              <a:rPr lang="en-US" dirty="0" err="1"/>
              <a:t>Fundamentos</a:t>
            </a:r>
            <a:r>
              <a:rPr lang="en-US" dirty="0"/>
              <a:t>: </a:t>
            </a:r>
            <a:r>
              <a:rPr lang="en-US" b="1" u="sng" dirty="0">
                <a:solidFill>
                  <a:srgbClr val="FFFF9B"/>
                </a:solidFill>
              </a:rPr>
              <a:t>4</a:t>
            </a:r>
            <a:r>
              <a:rPr lang="en-US" b="1" u="sng" dirty="0"/>
              <a:t> </a:t>
            </a:r>
          </a:p>
          <a:p>
            <a:pPr lvl="1">
              <a:spcBef>
                <a:spcPts val="0"/>
              </a:spcBef>
              <a:spcAft>
                <a:spcPts val="1200"/>
              </a:spcAft>
            </a:pPr>
            <a:r>
              <a:rPr lang="en-US" dirty="0" err="1"/>
              <a:t>Aprendices</a:t>
            </a:r>
            <a:r>
              <a:rPr lang="en-US" dirty="0"/>
              <a:t> de </a:t>
            </a:r>
            <a:r>
              <a:rPr lang="en-US" dirty="0" err="1"/>
              <a:t>Fundamentos</a:t>
            </a:r>
            <a:r>
              <a:rPr lang="en-US" dirty="0"/>
              <a:t>: </a:t>
            </a:r>
            <a:r>
              <a:rPr lang="en-US" b="1" u="sng" dirty="0">
                <a:solidFill>
                  <a:srgbClr val="FFFF9B"/>
                </a:solidFill>
              </a:rPr>
              <a:t>4</a:t>
            </a:r>
            <a:r>
              <a:rPr lang="en-US" u="sng" dirty="0"/>
              <a:t> </a:t>
            </a:r>
          </a:p>
          <a:p>
            <a:pPr marL="0" indent="0">
              <a:spcBef>
                <a:spcPts val="0"/>
              </a:spcBef>
              <a:spcAft>
                <a:spcPts val="1200"/>
              </a:spcAft>
              <a:buNone/>
            </a:pPr>
            <a:endParaRPr lang="en-US" sz="2800"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21</a:t>
            </a:r>
          </a:p>
        </p:txBody>
      </p:sp>
      <p:sp>
        <p:nvSpPr>
          <p:cNvPr id="2" name="TextBox 1">
            <a:extLst>
              <a:ext uri="{FF2B5EF4-FFF2-40B4-BE49-F238E27FC236}">
                <a16:creationId xmlns:a16="http://schemas.microsoft.com/office/drawing/2014/main" id="{3D7F87FA-7EC1-445F-8D79-121B654CE689}"/>
              </a:ext>
            </a:extLst>
          </p:cNvPr>
          <p:cNvSpPr txBox="1"/>
          <p:nvPr/>
        </p:nvSpPr>
        <p:spPr>
          <a:xfrm rot="19358452">
            <a:off x="1351124" y="2670349"/>
            <a:ext cx="4778702"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err="1">
                <a:ln>
                  <a:noFill/>
                </a:ln>
                <a:solidFill>
                  <a:srgbClr val="FFFFFF">
                    <a:alpha val="40000"/>
                  </a:srgbClr>
                </a:solidFill>
                <a:effectLst/>
                <a:uLnTx/>
                <a:uFillTx/>
                <a:latin typeface="Arial" charset="0"/>
                <a:ea typeface="+mn-ea"/>
                <a:cs typeface="Arial" charset="0"/>
              </a:rPr>
              <a:t>Ejemplo</a:t>
            </a:r>
            <a:endParaRPr kumimoji="0" lang="en-US" sz="8000" b="1" i="0" u="none" strike="noStrike" kern="1200" cap="none" spc="0" normalizeH="0" baseline="0" noProof="0" dirty="0">
              <a:ln>
                <a:noFill/>
              </a:ln>
              <a:solidFill>
                <a:srgbClr val="FFFFFF">
                  <a:alpha val="4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876160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655" y="505212"/>
            <a:ext cx="8986345" cy="4649396"/>
          </a:xfrm>
        </p:spPr>
        <p:txBody>
          <a:bodyPr/>
          <a:lstStyle/>
          <a:p>
            <a:pPr marL="0" lvl="0" indent="0" algn="ctr">
              <a:spcBef>
                <a:spcPts val="0"/>
              </a:spcBef>
              <a:spcAft>
                <a:spcPts val="1200"/>
              </a:spcAft>
              <a:buNone/>
            </a:pPr>
            <a:r>
              <a:rPr lang="en-US" b="1" dirty="0"/>
              <a:t>2. </a:t>
            </a:r>
            <a:r>
              <a:rPr lang="en-US" b="1" dirty="0" err="1"/>
              <a:t>Grupos</a:t>
            </a:r>
            <a:r>
              <a:rPr lang="en-US" b="1" dirty="0"/>
              <a:t> de </a:t>
            </a:r>
            <a:r>
              <a:rPr lang="en-US" b="1" dirty="0" err="1"/>
              <a:t>Fundamentos</a:t>
            </a:r>
            <a:endParaRPr lang="en-US" b="1" dirty="0"/>
          </a:p>
          <a:p>
            <a:pPr>
              <a:spcBef>
                <a:spcPts val="0"/>
              </a:spcBef>
              <a:spcAft>
                <a:spcPts val="1200"/>
              </a:spcAft>
            </a:pPr>
            <a:r>
              <a:rPr lang="es-ES" dirty="0"/>
              <a:t>Suponga que la mitad de sus adultos están en grupos de Fundamentos</a:t>
            </a:r>
          </a:p>
          <a:p>
            <a:pPr lvl="1">
              <a:spcBef>
                <a:spcPts val="0"/>
              </a:spcBef>
              <a:spcAft>
                <a:spcPts val="1200"/>
              </a:spcAft>
            </a:pPr>
            <a:r>
              <a:rPr lang="es-ES" dirty="0"/>
              <a:t>Los adultos en grupos de Fundamentos</a:t>
            </a:r>
            <a:r>
              <a:rPr lang="en-US" dirty="0"/>
              <a:t>: ___</a:t>
            </a:r>
            <a:endParaRPr lang="en-US" u="sng" dirty="0"/>
          </a:p>
          <a:p>
            <a:pPr>
              <a:spcBef>
                <a:spcPts val="0"/>
              </a:spcBef>
              <a:spcAft>
                <a:spcPts val="1200"/>
              </a:spcAft>
            </a:pPr>
            <a:r>
              <a:rPr lang="es-ES" dirty="0"/>
              <a:t>Suponga 10 adultos en cada grupo</a:t>
            </a:r>
          </a:p>
          <a:p>
            <a:pPr lvl="1">
              <a:spcBef>
                <a:spcPts val="0"/>
              </a:spcBef>
              <a:spcAft>
                <a:spcPts val="1200"/>
              </a:spcAft>
            </a:pPr>
            <a:r>
              <a:rPr lang="en-US" dirty="0" err="1"/>
              <a:t>Número</a:t>
            </a:r>
            <a:r>
              <a:rPr lang="en-US" dirty="0"/>
              <a:t> de </a:t>
            </a:r>
            <a:r>
              <a:rPr lang="en-US" dirty="0" err="1"/>
              <a:t>grupos</a:t>
            </a:r>
            <a:r>
              <a:rPr lang="en-US" dirty="0"/>
              <a:t> de </a:t>
            </a:r>
            <a:r>
              <a:rPr lang="en-US" dirty="0" err="1"/>
              <a:t>Fundamentos</a:t>
            </a:r>
            <a:r>
              <a:rPr lang="en-US" dirty="0"/>
              <a:t>: ____</a:t>
            </a:r>
          </a:p>
          <a:p>
            <a:pPr>
              <a:spcBef>
                <a:spcPts val="0"/>
              </a:spcBef>
              <a:spcAft>
                <a:spcPts val="1200"/>
              </a:spcAft>
            </a:pPr>
            <a:r>
              <a:rPr lang="es-ES" dirty="0"/>
              <a:t>Un </a:t>
            </a:r>
            <a:r>
              <a:rPr lang="es-ES" dirty="0" err="1"/>
              <a:t>lider</a:t>
            </a:r>
            <a:r>
              <a:rPr lang="es-ES" dirty="0"/>
              <a:t> y un aprendiz para cada grupo</a:t>
            </a:r>
          </a:p>
          <a:p>
            <a:pPr lvl="1">
              <a:spcBef>
                <a:spcPts val="0"/>
              </a:spcBef>
              <a:spcAft>
                <a:spcPts val="1200"/>
              </a:spcAft>
            </a:pPr>
            <a:r>
              <a:rPr lang="en-US" dirty="0" err="1"/>
              <a:t>Líderes</a:t>
            </a:r>
            <a:r>
              <a:rPr lang="en-US" dirty="0"/>
              <a:t> de </a:t>
            </a:r>
            <a:r>
              <a:rPr lang="en-US" dirty="0" err="1"/>
              <a:t>Fundamentos</a:t>
            </a:r>
            <a:r>
              <a:rPr lang="en-US" dirty="0"/>
              <a:t>: </a:t>
            </a:r>
            <a:r>
              <a:rPr lang="en-US" u="sng" dirty="0"/>
              <a:t>____ </a:t>
            </a:r>
          </a:p>
          <a:p>
            <a:pPr lvl="1">
              <a:spcBef>
                <a:spcPts val="0"/>
              </a:spcBef>
              <a:spcAft>
                <a:spcPts val="1200"/>
              </a:spcAft>
            </a:pPr>
            <a:r>
              <a:rPr lang="en-US" dirty="0" err="1"/>
              <a:t>Aprendices</a:t>
            </a:r>
            <a:r>
              <a:rPr lang="en-US" dirty="0"/>
              <a:t> de </a:t>
            </a:r>
            <a:r>
              <a:rPr lang="en-US" dirty="0" err="1"/>
              <a:t>Fundamentos</a:t>
            </a:r>
            <a:r>
              <a:rPr lang="en-US" dirty="0"/>
              <a:t>: </a:t>
            </a:r>
            <a:r>
              <a:rPr lang="en-US" u="sng" dirty="0"/>
              <a:t>____ </a:t>
            </a:r>
          </a:p>
          <a:p>
            <a:pPr marL="0" indent="0">
              <a:spcBef>
                <a:spcPts val="0"/>
              </a:spcBef>
              <a:spcAft>
                <a:spcPts val="1200"/>
              </a:spcAft>
              <a:buNone/>
            </a:pPr>
            <a:endParaRPr lang="en-US" sz="2400"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21</a:t>
            </a:r>
          </a:p>
        </p:txBody>
      </p:sp>
    </p:spTree>
    <p:extLst>
      <p:ext uri="{BB962C8B-B14F-4D97-AF65-F5344CB8AC3E}">
        <p14:creationId xmlns:p14="http://schemas.microsoft.com/office/powerpoint/2010/main" val="14251302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276" y="1657350"/>
            <a:ext cx="8355724" cy="4074982"/>
          </a:xfrm>
        </p:spPr>
        <p:txBody>
          <a:bodyPr/>
          <a:lstStyle/>
          <a:p>
            <a:pPr marL="514350" lvl="0" indent="-514350" algn="ctr">
              <a:spcBef>
                <a:spcPts val="0"/>
              </a:spcBef>
              <a:spcAft>
                <a:spcPts val="1200"/>
              </a:spcAft>
              <a:buFont typeface="+mj-lt"/>
              <a:buAutoNum type="arabicPeriod" startAt="3"/>
            </a:pPr>
            <a:r>
              <a:rPr lang="en-US" b="1" dirty="0" err="1"/>
              <a:t>Equipo</a:t>
            </a:r>
            <a:r>
              <a:rPr lang="en-US" b="1" dirty="0"/>
              <a:t> de </a:t>
            </a:r>
            <a:r>
              <a:rPr lang="en-US" b="1" dirty="0" err="1"/>
              <a:t>Líder</a:t>
            </a:r>
            <a:r>
              <a:rPr lang="en-US" b="1" dirty="0"/>
              <a:t> de </a:t>
            </a:r>
            <a:r>
              <a:rPr lang="en-US" b="1" dirty="0" err="1"/>
              <a:t>Fundamentos</a:t>
            </a:r>
            <a:endParaRPr lang="en-US" b="1" dirty="0"/>
          </a:p>
          <a:p>
            <a:pPr>
              <a:spcBef>
                <a:spcPts val="0"/>
              </a:spcBef>
              <a:spcAft>
                <a:spcPts val="1200"/>
              </a:spcAft>
            </a:pPr>
            <a:r>
              <a:rPr lang="es-ES" dirty="0"/>
              <a:t>La mayoría de las iglesias necesitarán un solo Equipo de Líder de Fundamentos</a:t>
            </a:r>
            <a:endParaRPr lang="en-US" sz="2400"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21</a:t>
            </a:r>
          </a:p>
        </p:txBody>
      </p:sp>
    </p:spTree>
    <p:extLst>
      <p:ext uri="{BB962C8B-B14F-4D97-AF65-F5344CB8AC3E}">
        <p14:creationId xmlns:p14="http://schemas.microsoft.com/office/powerpoint/2010/main" val="3625969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99F633-2F5D-4745-A16C-AE0A3D336E02}"/>
              </a:ext>
            </a:extLst>
          </p:cNvPr>
          <p:cNvSpPr>
            <a:spLocks noGrp="1"/>
          </p:cNvSpPr>
          <p:nvPr>
            <p:ph type="sldNum" sz="quarter" idx="12"/>
          </p:nvPr>
        </p:nvSpPr>
        <p:spPr/>
        <p:txBody>
          <a:bodyPr/>
          <a:lstStyle/>
          <a:p>
            <a:pPr>
              <a:defRPr/>
            </a:pPr>
            <a:r>
              <a:rPr lang="en-US" sz="1800" dirty="0"/>
              <a:t>22</a:t>
            </a:r>
          </a:p>
        </p:txBody>
      </p:sp>
      <p:graphicFrame>
        <p:nvGraphicFramePr>
          <p:cNvPr id="3" name="Table 2">
            <a:extLst>
              <a:ext uri="{FF2B5EF4-FFF2-40B4-BE49-F238E27FC236}">
                <a16:creationId xmlns:a16="http://schemas.microsoft.com/office/drawing/2014/main" id="{73B336EE-8518-4C74-8DDA-ED407B04623C}"/>
              </a:ext>
            </a:extLst>
          </p:cNvPr>
          <p:cNvGraphicFramePr>
            <a:graphicFrameLocks noGrp="1"/>
          </p:cNvGraphicFramePr>
          <p:nvPr>
            <p:extLst>
              <p:ext uri="{D42A27DB-BD31-4B8C-83A1-F6EECF244321}">
                <p14:modId xmlns:p14="http://schemas.microsoft.com/office/powerpoint/2010/main" val="711157509"/>
              </p:ext>
            </p:extLst>
          </p:nvPr>
        </p:nvGraphicFramePr>
        <p:xfrm>
          <a:off x="1" y="1"/>
          <a:ext cx="9144001" cy="6381750"/>
        </p:xfrm>
        <a:graphic>
          <a:graphicData uri="http://schemas.openxmlformats.org/drawingml/2006/table">
            <a:tbl>
              <a:tblPr firstRow="1" firstCol="1" bandRow="1"/>
              <a:tblGrid>
                <a:gridCol w="3784824">
                  <a:extLst>
                    <a:ext uri="{9D8B030D-6E8A-4147-A177-3AD203B41FA5}">
                      <a16:colId xmlns:a16="http://schemas.microsoft.com/office/drawing/2014/main" val="3853730187"/>
                    </a:ext>
                  </a:extLst>
                </a:gridCol>
                <a:gridCol w="2621143">
                  <a:extLst>
                    <a:ext uri="{9D8B030D-6E8A-4147-A177-3AD203B41FA5}">
                      <a16:colId xmlns:a16="http://schemas.microsoft.com/office/drawing/2014/main" val="1338211814"/>
                    </a:ext>
                  </a:extLst>
                </a:gridCol>
                <a:gridCol w="2738034">
                  <a:extLst>
                    <a:ext uri="{9D8B030D-6E8A-4147-A177-3AD203B41FA5}">
                      <a16:colId xmlns:a16="http://schemas.microsoft.com/office/drawing/2014/main" val="3974719635"/>
                    </a:ext>
                  </a:extLst>
                </a:gridCol>
              </a:tblGrid>
              <a:tr h="1218633">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0000"/>
                        </a:lnSpc>
                        <a:spcBef>
                          <a:spcPts val="0"/>
                        </a:spcBef>
                        <a:spcAft>
                          <a:spcPts val="0"/>
                        </a:spcAft>
                      </a:pPr>
                      <a:r>
                        <a:rPr lang="es-MX"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Estructura de Iglesia </a:t>
                      </a:r>
                    </a:p>
                    <a:p>
                      <a:pPr marL="0" marR="0" algn="ctr">
                        <a:lnSpc>
                          <a:spcPct val="100000"/>
                        </a:lnSpc>
                        <a:spcBef>
                          <a:spcPts val="0"/>
                        </a:spcBef>
                        <a:spcAft>
                          <a:spcPts val="0"/>
                        </a:spcAft>
                      </a:pPr>
                      <a:r>
                        <a:rPr lang="es-MX"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que Hace Discípulos Multiplicadores</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16169299"/>
                  </a:ext>
                </a:extLst>
              </a:tr>
              <a:tr h="966060">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0000"/>
                        </a:lnSpc>
                        <a:spcBef>
                          <a:spcPts val="0"/>
                        </a:spcBef>
                        <a:spcAft>
                          <a:spcPts val="0"/>
                        </a:spcAft>
                      </a:pPr>
                      <a:r>
                        <a:rPr lang="es-CO"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Grupos de Fundamentos</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Líderes de Fundamentos</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Aprendices de Fundamentos</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3562052890"/>
                  </a:ext>
                </a:extLst>
              </a:tr>
              <a:tr h="461571">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US" sz="2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2671949619"/>
                  </a:ext>
                </a:extLst>
              </a:tr>
              <a:tr h="966060">
                <a:tc>
                  <a:txBody>
                    <a:bodyPr/>
                    <a:lstStyle/>
                    <a:p>
                      <a:pPr marL="0" marR="0" algn="ctr">
                        <a:lnSpc>
                          <a:spcPct val="115000"/>
                        </a:lnSpc>
                        <a:spcBef>
                          <a:spcPts val="0"/>
                        </a:spcBef>
                        <a:spcAft>
                          <a:spcPts val="0"/>
                        </a:spcAft>
                      </a:pPr>
                      <a:r>
                        <a:rPr lang="en-US" sz="2800" b="1" dirty="0" err="1">
                          <a:solidFill>
                            <a:schemeClr val="tx1"/>
                          </a:solidFill>
                          <a:effectLst/>
                        </a:rPr>
                        <a:t>Otros</a:t>
                      </a:r>
                      <a:r>
                        <a:rPr lang="en-US" sz="2800" b="1" dirty="0">
                          <a:solidFill>
                            <a:schemeClr val="tx1"/>
                          </a:solidFill>
                          <a:effectLst/>
                        </a:rPr>
                        <a:t> </a:t>
                      </a:r>
                      <a:r>
                        <a:rPr lang="en-US" sz="2800" b="1" dirty="0" err="1">
                          <a:solidFill>
                            <a:schemeClr val="tx1"/>
                          </a:solidFill>
                          <a:effectLst/>
                        </a:rPr>
                        <a:t>Ministerios</a:t>
                      </a:r>
                      <a:r>
                        <a:rPr lang="en-US" sz="2800" b="1" dirty="0">
                          <a:solidFill>
                            <a:schemeClr val="tx1"/>
                          </a:solidFill>
                          <a:effectLst/>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tc>
                  <a:txBody>
                    <a:bodyPr/>
                    <a:lstStyle/>
                    <a:p>
                      <a:pPr marL="0" marR="0" algn="ctr">
                        <a:lnSpc>
                          <a:spcPct val="115000"/>
                        </a:lnSpc>
                        <a:spcBef>
                          <a:spcPts val="0"/>
                        </a:spcBef>
                        <a:spcAft>
                          <a:spcPts val="0"/>
                        </a:spcAft>
                      </a:pPr>
                      <a:r>
                        <a:rPr lang="en-US" sz="2800" b="1" dirty="0" err="1">
                          <a:solidFill>
                            <a:schemeClr val="tx1"/>
                          </a:solidFill>
                          <a:effectLst/>
                        </a:rPr>
                        <a:t>Líderes</a:t>
                      </a:r>
                      <a:endParaRPr lang="en-US" sz="2800" b="1" dirty="0">
                        <a:solidFill>
                          <a:schemeClr val="tx1"/>
                        </a:solidFill>
                        <a:effectLst/>
                      </a:endParaRPr>
                    </a:p>
                    <a:p>
                      <a:pPr marL="0" marR="0" algn="ctr">
                        <a:lnSpc>
                          <a:spcPct val="115000"/>
                        </a:lnSpc>
                        <a:spcBef>
                          <a:spcPts val="0"/>
                        </a:spcBef>
                        <a:spcAft>
                          <a:spcPts val="0"/>
                        </a:spcAft>
                      </a:pPr>
                      <a:r>
                        <a:rPr lang="en-US" sz="2800" b="1" dirty="0" err="1">
                          <a:solidFill>
                            <a:schemeClr val="tx1"/>
                          </a:solidFill>
                          <a:effectLst/>
                        </a:rPr>
                        <a:t>Ministerio</a:t>
                      </a:r>
                      <a:endParaRPr lang="en-US" sz="2800" b="1" dirty="0">
                        <a:solidFill>
                          <a:schemeClr val="tx1"/>
                        </a:solidFill>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tc>
                  <a:txBody>
                    <a:bodyPr/>
                    <a:lstStyle/>
                    <a:p>
                      <a:pPr marL="0" marR="0" algn="ctr">
                        <a:lnSpc>
                          <a:spcPct val="115000"/>
                        </a:lnSpc>
                        <a:spcBef>
                          <a:spcPts val="0"/>
                        </a:spcBef>
                        <a:spcAft>
                          <a:spcPts val="0"/>
                        </a:spcAft>
                      </a:pPr>
                      <a:r>
                        <a:rPr lang="en-US" sz="2800" b="1" dirty="0" err="1">
                          <a:solidFill>
                            <a:schemeClr val="tx1"/>
                          </a:solidFill>
                          <a:effectLst/>
                        </a:rPr>
                        <a:t>Obreros</a:t>
                      </a:r>
                      <a:endParaRPr lang="en-US" sz="2800" b="1" dirty="0">
                        <a:solidFill>
                          <a:schemeClr val="tx1"/>
                        </a:solidFill>
                        <a:effectLst/>
                      </a:endParaRPr>
                    </a:p>
                    <a:p>
                      <a:pPr marL="0" marR="0" algn="ctr">
                        <a:lnSpc>
                          <a:spcPct val="115000"/>
                        </a:lnSpc>
                        <a:spcBef>
                          <a:spcPts val="0"/>
                        </a:spcBef>
                        <a:spcAft>
                          <a:spcPts val="0"/>
                        </a:spcAft>
                      </a:pPr>
                      <a:r>
                        <a:rPr lang="en-US" sz="2800" b="1" dirty="0" err="1">
                          <a:solidFill>
                            <a:schemeClr val="tx1"/>
                          </a:solidFill>
                          <a:effectLst/>
                        </a:rPr>
                        <a:t>Ministerio</a:t>
                      </a:r>
                      <a:endParaRPr lang="en-US" sz="2800" b="1" dirty="0">
                        <a:solidFill>
                          <a:schemeClr val="tx1"/>
                        </a:solidFill>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extLst>
                  <a:ext uri="{0D108BD9-81ED-4DB2-BD59-A6C34878D82A}">
                    <a16:rowId xmlns:a16="http://schemas.microsoft.com/office/drawing/2014/main" val="390585345"/>
                  </a:ext>
                </a:extLst>
              </a:tr>
              <a:tr h="461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s-ES" sz="2800" dirty="0">
                          <a:latin typeface="Arial" panose="020B0604020202020204" pitchFamily="34" charset="0"/>
                          <a:cs typeface="Arial" panose="020B0604020202020204" pitchFamily="34" charset="0"/>
                        </a:rPr>
                        <a:t>Niños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2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extLst>
                  <a:ext uri="{0D108BD9-81ED-4DB2-BD59-A6C34878D82A}">
                    <a16:rowId xmlns:a16="http://schemas.microsoft.com/office/drawing/2014/main" val="3407885730"/>
                  </a:ext>
                </a:extLst>
              </a:tr>
              <a:tr h="461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s-ES" sz="2800" dirty="0">
                          <a:latin typeface="Arial" panose="020B0604020202020204" pitchFamily="34" charset="0"/>
                          <a:cs typeface="Arial" panose="020B0604020202020204" pitchFamily="34" charset="0"/>
                        </a:rPr>
                        <a:t>Juventud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800" b="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extLst>
                  <a:ext uri="{0D108BD9-81ED-4DB2-BD59-A6C34878D82A}">
                    <a16:rowId xmlns:a16="http://schemas.microsoft.com/office/drawing/2014/main" val="4121155928"/>
                  </a:ext>
                </a:extLst>
              </a:tr>
              <a:tr h="461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s-C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Equipo de Adoración</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800" b="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extLst>
                  <a:ext uri="{0D108BD9-81ED-4DB2-BD59-A6C34878D82A}">
                    <a16:rowId xmlns:a16="http://schemas.microsoft.com/office/drawing/2014/main" val="4159699744"/>
                  </a:ext>
                </a:extLst>
              </a:tr>
              <a:tr h="461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s-C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Ujieres y </a:t>
                      </a:r>
                      <a:r>
                        <a:rPr lang="es-E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s-ES" sz="2800" dirty="0">
                          <a:latin typeface="Arial" panose="020B0604020202020204" pitchFamily="34" charset="0"/>
                          <a:cs typeface="Arial" panose="020B0604020202020204" pitchFamily="34" charset="0"/>
                        </a:rPr>
                        <a:t>aludadores</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800" b="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extLst>
                  <a:ext uri="{0D108BD9-81ED-4DB2-BD59-A6C34878D82A}">
                    <a16:rowId xmlns:a16="http://schemas.microsoft.com/office/drawing/2014/main" val="2163863883"/>
                  </a:ext>
                </a:extLst>
              </a:tr>
              <a:tr h="461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s-C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Mesa Directiva</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800" b="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F4F5"/>
                    </a:solidFill>
                  </a:tcPr>
                </a:tc>
                <a:extLst>
                  <a:ext uri="{0D108BD9-81ED-4DB2-BD59-A6C34878D82A}">
                    <a16:rowId xmlns:a16="http://schemas.microsoft.com/office/drawing/2014/main" val="1653901886"/>
                  </a:ext>
                </a:extLst>
              </a:tr>
              <a:tr h="461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r">
                        <a:lnSpc>
                          <a:spcPct val="115000"/>
                        </a:lnSpc>
                        <a:spcBef>
                          <a:spcPts val="0"/>
                        </a:spcBef>
                        <a:spcAft>
                          <a:spcPts val="0"/>
                        </a:spcAft>
                      </a:pPr>
                      <a:r>
                        <a:rPr lang="es-CO" sz="2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2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28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s-CO" sz="2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24</a:t>
                      </a:r>
                      <a:endParaRPr lang="en-US" sz="2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71907516"/>
                  </a:ext>
                </a:extLst>
              </a:tr>
            </a:tbl>
          </a:graphicData>
        </a:graphic>
      </p:graphicFrame>
      <p:sp>
        <p:nvSpPr>
          <p:cNvPr id="5" name="TextBox 4">
            <a:extLst>
              <a:ext uri="{FF2B5EF4-FFF2-40B4-BE49-F238E27FC236}">
                <a16:creationId xmlns:a16="http://schemas.microsoft.com/office/drawing/2014/main" id="{1D9CE21B-9994-4042-B079-DD81392FCED2}"/>
              </a:ext>
            </a:extLst>
          </p:cNvPr>
          <p:cNvSpPr txBox="1"/>
          <p:nvPr/>
        </p:nvSpPr>
        <p:spPr>
          <a:xfrm rot="19958635">
            <a:off x="3434373" y="3855171"/>
            <a:ext cx="4876800" cy="1323439"/>
          </a:xfrm>
          <a:prstGeom prst="rect">
            <a:avLst/>
          </a:prstGeom>
          <a:noFill/>
        </p:spPr>
        <p:txBody>
          <a:bodyPr wrap="square" rtlCol="0">
            <a:spAutoFit/>
          </a:bodyPr>
          <a:lstStyle/>
          <a:p>
            <a:pPr algn="ctr"/>
            <a:r>
              <a:rPr lang="en-US" sz="8000" dirty="0" err="1">
                <a:solidFill>
                  <a:schemeClr val="tx1">
                    <a:alpha val="10000"/>
                  </a:schemeClr>
                </a:solidFill>
              </a:rPr>
              <a:t>Ejemplo</a:t>
            </a:r>
            <a:endParaRPr lang="en-US" sz="8000" dirty="0">
              <a:solidFill>
                <a:schemeClr val="tx1">
                  <a:alpha val="10000"/>
                </a:schemeClr>
              </a:solidFill>
            </a:endParaRPr>
          </a:p>
        </p:txBody>
      </p:sp>
    </p:spTree>
    <p:extLst>
      <p:ext uri="{BB962C8B-B14F-4D97-AF65-F5344CB8AC3E}">
        <p14:creationId xmlns:p14="http://schemas.microsoft.com/office/powerpoint/2010/main" val="18031512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542753"/>
            <a:ext cx="2133600" cy="31524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22</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31763167"/>
              </p:ext>
            </p:extLst>
          </p:nvPr>
        </p:nvGraphicFramePr>
        <p:xfrm>
          <a:off x="0" y="0"/>
          <a:ext cx="9144000" cy="6542753"/>
        </p:xfrm>
        <a:graphic>
          <a:graphicData uri="http://schemas.openxmlformats.org/drawingml/2006/table">
            <a:tbl>
              <a:tblPr firstRow="1" firstCol="1" bandRow="1">
                <a:tableStyleId>{5C22544A-7EE6-4342-B048-85BDC9FD1C3A}</a:tableStyleId>
              </a:tblPr>
              <a:tblGrid>
                <a:gridCol w="3831021">
                  <a:extLst>
                    <a:ext uri="{9D8B030D-6E8A-4147-A177-3AD203B41FA5}">
                      <a16:colId xmlns:a16="http://schemas.microsoft.com/office/drawing/2014/main" val="20000"/>
                    </a:ext>
                  </a:extLst>
                </a:gridCol>
                <a:gridCol w="2648607">
                  <a:extLst>
                    <a:ext uri="{9D8B030D-6E8A-4147-A177-3AD203B41FA5}">
                      <a16:colId xmlns:a16="http://schemas.microsoft.com/office/drawing/2014/main" val="20001"/>
                    </a:ext>
                  </a:extLst>
                </a:gridCol>
                <a:gridCol w="2664372">
                  <a:extLst>
                    <a:ext uri="{9D8B030D-6E8A-4147-A177-3AD203B41FA5}">
                      <a16:colId xmlns:a16="http://schemas.microsoft.com/office/drawing/2014/main" val="20002"/>
                    </a:ext>
                  </a:extLst>
                </a:gridCol>
              </a:tblGrid>
              <a:tr h="917340">
                <a:tc gridSpan="3">
                  <a:txBody>
                    <a:bodyPr/>
                    <a:lstStyle/>
                    <a:p>
                      <a:pPr marL="0" marR="0" algn="ctr">
                        <a:lnSpc>
                          <a:spcPct val="115000"/>
                        </a:lnSpc>
                        <a:spcBef>
                          <a:spcPts val="0"/>
                        </a:spcBef>
                        <a:spcAft>
                          <a:spcPts val="0"/>
                        </a:spcAft>
                      </a:pPr>
                      <a:r>
                        <a:rPr lang="es-ES" sz="2800" dirty="0">
                          <a:solidFill>
                            <a:schemeClr val="tx1"/>
                          </a:solidFill>
                          <a:effectLst/>
                        </a:rPr>
                        <a:t>Estructura de Iglesia </a:t>
                      </a:r>
                    </a:p>
                    <a:p>
                      <a:pPr marL="0" marR="0" algn="ctr">
                        <a:lnSpc>
                          <a:spcPct val="115000"/>
                        </a:lnSpc>
                        <a:spcBef>
                          <a:spcPts val="0"/>
                        </a:spcBef>
                        <a:spcAft>
                          <a:spcPts val="0"/>
                        </a:spcAft>
                      </a:pPr>
                      <a:r>
                        <a:rPr lang="es-ES" sz="2800" dirty="0">
                          <a:solidFill>
                            <a:schemeClr val="tx1"/>
                          </a:solidFill>
                          <a:effectLst/>
                        </a:rPr>
                        <a:t>que Hace Discípulos Multiplicadores</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33100">
                <a:tc rowSpan="2">
                  <a:txBody>
                    <a:bodyPr/>
                    <a:lstStyle/>
                    <a:p>
                      <a:pPr marL="0" marR="0" algn="ctr">
                        <a:lnSpc>
                          <a:spcPct val="115000"/>
                        </a:lnSpc>
                        <a:spcBef>
                          <a:spcPts val="0"/>
                        </a:spcBef>
                        <a:spcAft>
                          <a:spcPts val="0"/>
                        </a:spcAft>
                      </a:pPr>
                      <a:r>
                        <a:rPr lang="en-US" sz="2800" b="1" dirty="0" err="1">
                          <a:solidFill>
                            <a:schemeClr val="tx1"/>
                          </a:solidFill>
                          <a:effectLst/>
                        </a:rPr>
                        <a:t>Grupos</a:t>
                      </a:r>
                      <a:r>
                        <a:rPr lang="en-US" sz="2800" b="1" dirty="0">
                          <a:solidFill>
                            <a:schemeClr val="tx1"/>
                          </a:solidFill>
                          <a:effectLst/>
                        </a:rPr>
                        <a:t> de </a:t>
                      </a:r>
                      <a:r>
                        <a:rPr lang="en-US" sz="2800" b="1" dirty="0" err="1">
                          <a:solidFill>
                            <a:schemeClr val="tx1"/>
                          </a:solidFill>
                          <a:effectLst/>
                        </a:rPr>
                        <a:t>Fundamentos</a:t>
                      </a:r>
                      <a:endParaRPr lang="en-US" sz="2800" b="1" dirty="0">
                        <a:solidFill>
                          <a:schemeClr val="tx1"/>
                        </a:solidFill>
                        <a:effectLst/>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00000"/>
                        </a:lnSpc>
                        <a:spcBef>
                          <a:spcPts val="0"/>
                        </a:spcBef>
                        <a:spcAft>
                          <a:spcPts val="0"/>
                        </a:spcAft>
                      </a:pPr>
                      <a:r>
                        <a:rPr lang="en-US" sz="2800" b="1" dirty="0" err="1">
                          <a:solidFill>
                            <a:schemeClr val="tx1"/>
                          </a:solidFill>
                          <a:effectLst/>
                        </a:rPr>
                        <a:t>Líderes</a:t>
                      </a:r>
                      <a:r>
                        <a:rPr lang="en-US" sz="2800" b="1" dirty="0">
                          <a:solidFill>
                            <a:schemeClr val="tx1"/>
                          </a:solidFill>
                          <a:effectLst/>
                        </a:rPr>
                        <a:t> de </a:t>
                      </a:r>
                      <a:r>
                        <a:rPr lang="en-US" sz="2800" b="1" dirty="0" err="1">
                          <a:solidFill>
                            <a:schemeClr val="tx1"/>
                          </a:solidFill>
                          <a:effectLst/>
                        </a:rPr>
                        <a:t>Fundamentos</a:t>
                      </a:r>
                      <a:endParaRPr lang="en-US" sz="2800" b="1" dirty="0">
                        <a:solidFill>
                          <a:schemeClr val="tx1"/>
                        </a:solidFill>
                        <a:effectLst/>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00000"/>
                        </a:lnSpc>
                        <a:spcBef>
                          <a:spcPts val="0"/>
                        </a:spcBef>
                        <a:spcAft>
                          <a:spcPts val="0"/>
                        </a:spcAft>
                      </a:pPr>
                      <a:r>
                        <a:rPr lang="en-US" sz="2800" b="1" dirty="0" err="1">
                          <a:solidFill>
                            <a:schemeClr val="tx1"/>
                          </a:solidFill>
                          <a:effectLst/>
                        </a:rPr>
                        <a:t>Aprendices</a:t>
                      </a:r>
                      <a:r>
                        <a:rPr lang="en-US" sz="2800" b="1" dirty="0">
                          <a:solidFill>
                            <a:schemeClr val="tx1"/>
                          </a:solidFill>
                          <a:effectLst/>
                        </a:rPr>
                        <a:t> de </a:t>
                      </a:r>
                      <a:r>
                        <a:rPr lang="en-US" sz="2800" b="1" dirty="0" err="1">
                          <a:solidFill>
                            <a:schemeClr val="tx1"/>
                          </a:solidFill>
                          <a:effectLst/>
                        </a:rPr>
                        <a:t>Fundamentos</a:t>
                      </a:r>
                      <a:endParaRPr lang="en-US" sz="2800" b="1" dirty="0">
                        <a:solidFill>
                          <a:schemeClr val="tx1"/>
                        </a:solidFill>
                        <a:effectLst/>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438308">
                <a:tc vMerge="1">
                  <a:txBody>
                    <a:bodyPr/>
                    <a:lstStyle/>
                    <a:p>
                      <a:pPr marL="0" marR="0" algn="ctr">
                        <a:lnSpc>
                          <a:spcPct val="115000"/>
                        </a:lnSpc>
                        <a:spcBef>
                          <a:spcPts val="0"/>
                        </a:spcBef>
                        <a:spcAft>
                          <a:spcPts val="0"/>
                        </a:spcAft>
                      </a:pPr>
                      <a:endParaRPr lang="en-US" sz="24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78290">
                <a:tc>
                  <a:txBody>
                    <a:bodyPr/>
                    <a:lstStyle/>
                    <a:p>
                      <a:pPr marL="0" marR="0">
                        <a:lnSpc>
                          <a:spcPct val="115000"/>
                        </a:lnSpc>
                        <a:spcBef>
                          <a:spcPts val="0"/>
                        </a:spcBef>
                        <a:spcAft>
                          <a:spcPts val="0"/>
                        </a:spcAft>
                      </a:pPr>
                      <a:r>
                        <a:rPr lang="en-US" sz="500" b="1" dirty="0">
                          <a:solidFill>
                            <a:schemeClr val="tx1"/>
                          </a:solidFill>
                          <a:effectLst/>
                        </a:rPr>
                        <a:t> </a:t>
                      </a:r>
                      <a:endParaRPr lang="en-US" sz="16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500" b="1" dirty="0">
                          <a:solidFill>
                            <a:schemeClr val="tx1"/>
                          </a:solidFill>
                          <a:effectLst/>
                        </a:rPr>
                        <a:t> </a:t>
                      </a:r>
                      <a:endParaRPr lang="en-US" sz="16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500" b="1" dirty="0">
                          <a:solidFill>
                            <a:schemeClr val="tx1"/>
                          </a:solidFill>
                          <a:effectLst/>
                        </a:rPr>
                        <a:t> </a:t>
                      </a:r>
                      <a:endParaRPr lang="en-US" sz="16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17340">
                <a:tc>
                  <a:txBody>
                    <a:bodyPr/>
                    <a:lstStyle/>
                    <a:p>
                      <a:pPr marL="0" marR="0" algn="ctr">
                        <a:lnSpc>
                          <a:spcPct val="115000"/>
                        </a:lnSpc>
                        <a:spcBef>
                          <a:spcPts val="0"/>
                        </a:spcBef>
                        <a:spcAft>
                          <a:spcPts val="0"/>
                        </a:spcAft>
                      </a:pPr>
                      <a:r>
                        <a:rPr lang="en-US" sz="2800" b="1" dirty="0" err="1">
                          <a:solidFill>
                            <a:schemeClr val="tx1"/>
                          </a:solidFill>
                          <a:effectLst/>
                        </a:rPr>
                        <a:t>Otros</a:t>
                      </a:r>
                      <a:r>
                        <a:rPr lang="en-US" sz="2800" b="1" dirty="0">
                          <a:solidFill>
                            <a:schemeClr val="tx1"/>
                          </a:solidFill>
                          <a:effectLst/>
                        </a:rPr>
                        <a:t> </a:t>
                      </a:r>
                      <a:r>
                        <a:rPr lang="en-US" sz="2800" b="1" dirty="0" err="1">
                          <a:solidFill>
                            <a:schemeClr val="tx1"/>
                          </a:solidFill>
                          <a:effectLst/>
                        </a:rPr>
                        <a:t>Ministerios</a:t>
                      </a:r>
                      <a:r>
                        <a:rPr lang="en-US" sz="2800" b="1" dirty="0">
                          <a:solidFill>
                            <a:schemeClr val="tx1"/>
                          </a:solidFill>
                          <a:effectLst/>
                        </a:rPr>
                        <a:t> </a:t>
                      </a:r>
                    </a:p>
                  </a:txBody>
                  <a:tcPr marL="68580" marR="6858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r>
                        <a:rPr lang="en-US" sz="2800" b="1" dirty="0" err="1">
                          <a:solidFill>
                            <a:schemeClr val="tx1"/>
                          </a:solidFill>
                          <a:effectLst/>
                        </a:rPr>
                        <a:t>Líderes</a:t>
                      </a:r>
                      <a:endParaRPr lang="en-US" sz="2800" b="1" dirty="0">
                        <a:solidFill>
                          <a:schemeClr val="tx1"/>
                        </a:solidFill>
                        <a:effectLst/>
                      </a:endParaRPr>
                    </a:p>
                    <a:p>
                      <a:pPr marL="0" marR="0" algn="ctr">
                        <a:lnSpc>
                          <a:spcPct val="115000"/>
                        </a:lnSpc>
                        <a:spcBef>
                          <a:spcPts val="0"/>
                        </a:spcBef>
                        <a:spcAft>
                          <a:spcPts val="0"/>
                        </a:spcAft>
                      </a:pPr>
                      <a:r>
                        <a:rPr lang="en-US" sz="2800" b="1" dirty="0" err="1">
                          <a:solidFill>
                            <a:schemeClr val="tx1"/>
                          </a:solidFill>
                          <a:effectLst/>
                        </a:rPr>
                        <a:t>Ministerio</a:t>
                      </a:r>
                      <a:endParaRPr lang="en-US" sz="2800" b="1" dirty="0">
                        <a:solidFill>
                          <a:schemeClr val="tx1"/>
                        </a:solidFill>
                        <a:effectLst/>
                      </a:endParaRPr>
                    </a:p>
                  </a:txBody>
                  <a:tcPr marL="68580" marR="6858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r>
                        <a:rPr lang="en-US" sz="2800" b="1" dirty="0" err="1">
                          <a:solidFill>
                            <a:schemeClr val="tx1"/>
                          </a:solidFill>
                          <a:effectLst/>
                        </a:rPr>
                        <a:t>Obreros</a:t>
                      </a:r>
                      <a:endParaRPr lang="en-US" sz="2800" b="1" dirty="0">
                        <a:solidFill>
                          <a:schemeClr val="tx1"/>
                        </a:solidFill>
                        <a:effectLst/>
                      </a:endParaRPr>
                    </a:p>
                    <a:p>
                      <a:pPr marL="0" marR="0" algn="ctr">
                        <a:lnSpc>
                          <a:spcPct val="115000"/>
                        </a:lnSpc>
                        <a:spcBef>
                          <a:spcPts val="0"/>
                        </a:spcBef>
                        <a:spcAft>
                          <a:spcPts val="0"/>
                        </a:spcAft>
                      </a:pPr>
                      <a:r>
                        <a:rPr lang="en-US" sz="2800" b="1" dirty="0" err="1">
                          <a:solidFill>
                            <a:schemeClr val="tx1"/>
                          </a:solidFill>
                          <a:effectLst/>
                        </a:rPr>
                        <a:t>Ministerio</a:t>
                      </a:r>
                      <a:endParaRPr lang="en-US" sz="2800" b="1" dirty="0">
                        <a:solidFill>
                          <a:schemeClr val="tx1"/>
                        </a:solidFill>
                        <a:effectLst/>
                      </a:endParaRPr>
                    </a:p>
                  </a:txBody>
                  <a:tcPr marL="68580" marR="6858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extLst>
                  <a:ext uri="{0D108BD9-81ED-4DB2-BD59-A6C34878D82A}">
                    <a16:rowId xmlns:a16="http://schemas.microsoft.com/office/drawing/2014/main" val="10004"/>
                  </a:ext>
                </a:extLst>
              </a:tr>
              <a:tr h="438308">
                <a:tc>
                  <a:txBody>
                    <a:bodyPr/>
                    <a:lstStyle/>
                    <a:p>
                      <a:pPr marL="0" marR="0">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extLst>
                  <a:ext uri="{0D108BD9-81ED-4DB2-BD59-A6C34878D82A}">
                    <a16:rowId xmlns:a16="http://schemas.microsoft.com/office/drawing/2014/main" val="10005"/>
                  </a:ext>
                </a:extLst>
              </a:tr>
              <a:tr h="438308">
                <a:tc>
                  <a:txBody>
                    <a:bodyPr/>
                    <a:lstStyle/>
                    <a:p>
                      <a:pPr marL="0" marR="0">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extLst>
                  <a:ext uri="{0D108BD9-81ED-4DB2-BD59-A6C34878D82A}">
                    <a16:rowId xmlns:a16="http://schemas.microsoft.com/office/drawing/2014/main" val="10006"/>
                  </a:ext>
                </a:extLst>
              </a:tr>
              <a:tr h="438308">
                <a:tc>
                  <a:txBody>
                    <a:bodyPr/>
                    <a:lstStyle/>
                    <a:p>
                      <a:pPr marL="0" marR="0">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extLst>
                  <a:ext uri="{0D108BD9-81ED-4DB2-BD59-A6C34878D82A}">
                    <a16:rowId xmlns:a16="http://schemas.microsoft.com/office/drawing/2014/main" val="10007"/>
                  </a:ext>
                </a:extLst>
              </a:tr>
              <a:tr h="438308">
                <a:tc>
                  <a:txBody>
                    <a:bodyPr/>
                    <a:lstStyle/>
                    <a:p>
                      <a:pPr marL="0" marR="0">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extLst>
                  <a:ext uri="{0D108BD9-81ED-4DB2-BD59-A6C34878D82A}">
                    <a16:rowId xmlns:a16="http://schemas.microsoft.com/office/drawing/2014/main" val="10008"/>
                  </a:ext>
                </a:extLst>
              </a:tr>
              <a:tr h="438308">
                <a:tc>
                  <a:txBody>
                    <a:bodyPr/>
                    <a:lstStyle/>
                    <a:p>
                      <a:pPr marL="0" marR="0">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extLst>
                  <a:ext uri="{0D108BD9-81ED-4DB2-BD59-A6C34878D82A}">
                    <a16:rowId xmlns:a16="http://schemas.microsoft.com/office/drawing/2014/main" val="10009"/>
                  </a:ext>
                </a:extLst>
              </a:tr>
              <a:tr h="586575">
                <a:tc>
                  <a:txBody>
                    <a:bodyPr/>
                    <a:lstStyle/>
                    <a:p>
                      <a:pPr marL="0" marR="0">
                        <a:lnSpc>
                          <a:spcPct val="115000"/>
                        </a:lnSpc>
                        <a:spcBef>
                          <a:spcPts val="0"/>
                        </a:spcBef>
                        <a:spcAft>
                          <a:spcPts val="0"/>
                        </a:spcAft>
                      </a:pPr>
                      <a:r>
                        <a:rPr lang="en-US" sz="2800" b="1" dirty="0">
                          <a:solidFill>
                            <a:schemeClr val="tx1"/>
                          </a:solidFill>
                          <a:effectLst/>
                        </a:rPr>
                        <a:t> </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extLst>
                  <a:ext uri="{0D108BD9-81ED-4DB2-BD59-A6C34878D82A}">
                    <a16:rowId xmlns:a16="http://schemas.microsoft.com/office/drawing/2014/main" val="10011"/>
                  </a:ext>
                </a:extLst>
              </a:tr>
              <a:tr h="438308">
                <a:tc>
                  <a:txBody>
                    <a:bodyPr/>
                    <a:lstStyle/>
                    <a:p>
                      <a:pPr marL="0" marR="0" algn="r">
                        <a:lnSpc>
                          <a:spcPct val="115000"/>
                        </a:lnSpc>
                        <a:spcBef>
                          <a:spcPts val="0"/>
                        </a:spcBef>
                        <a:spcAft>
                          <a:spcPts val="0"/>
                        </a:spcAft>
                      </a:pPr>
                      <a:r>
                        <a:rPr lang="en-US" sz="2800" b="1" dirty="0">
                          <a:solidFill>
                            <a:srgbClr val="C00000"/>
                          </a:solidFill>
                          <a:effectLst/>
                        </a:rPr>
                        <a:t>Total</a:t>
                      </a:r>
                      <a:endParaRPr lang="en-US" sz="2800" b="1" dirty="0">
                        <a:solidFill>
                          <a:srgbClr val="C00000"/>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800" b="1" dirty="0">
                        <a:solidFill>
                          <a:srgbClr val="C00000"/>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800" b="1" dirty="0">
                        <a:solidFill>
                          <a:srgbClr val="C00000"/>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82457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BDE93A4-324D-48AD-BB5E-60C55B3A3E5D}"/>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3</a:t>
            </a:r>
          </a:p>
        </p:txBody>
      </p:sp>
      <p:graphicFrame>
        <p:nvGraphicFramePr>
          <p:cNvPr id="2" name="Table 1">
            <a:extLst>
              <a:ext uri="{FF2B5EF4-FFF2-40B4-BE49-F238E27FC236}">
                <a16:creationId xmlns:a16="http://schemas.microsoft.com/office/drawing/2014/main" id="{355FC846-1AEC-4C9A-8A28-48B08123A067}"/>
              </a:ext>
            </a:extLst>
          </p:cNvPr>
          <p:cNvGraphicFramePr>
            <a:graphicFrameLocks noGrp="1"/>
          </p:cNvGraphicFramePr>
          <p:nvPr>
            <p:extLst>
              <p:ext uri="{D42A27DB-BD31-4B8C-83A1-F6EECF244321}">
                <p14:modId xmlns:p14="http://schemas.microsoft.com/office/powerpoint/2010/main" val="222824756"/>
              </p:ext>
            </p:extLst>
          </p:nvPr>
        </p:nvGraphicFramePr>
        <p:xfrm>
          <a:off x="0" y="1792941"/>
          <a:ext cx="9144000" cy="3460377"/>
        </p:xfrm>
        <a:graphic>
          <a:graphicData uri="http://schemas.openxmlformats.org/drawingml/2006/table">
            <a:tbl>
              <a:tblPr firstRow="1" bandRow="1">
                <a:tableStyleId>{5C22544A-7EE6-4342-B048-85BDC9FD1C3A}</a:tableStyleId>
              </a:tblPr>
              <a:tblGrid>
                <a:gridCol w="2767263">
                  <a:extLst>
                    <a:ext uri="{9D8B030D-6E8A-4147-A177-3AD203B41FA5}">
                      <a16:colId xmlns:a16="http://schemas.microsoft.com/office/drawing/2014/main" val="20000"/>
                    </a:ext>
                  </a:extLst>
                </a:gridCol>
                <a:gridCol w="2177716">
                  <a:extLst>
                    <a:ext uri="{9D8B030D-6E8A-4147-A177-3AD203B41FA5}">
                      <a16:colId xmlns:a16="http://schemas.microsoft.com/office/drawing/2014/main" val="20001"/>
                    </a:ext>
                  </a:extLst>
                </a:gridCol>
                <a:gridCol w="2105526">
                  <a:extLst>
                    <a:ext uri="{9D8B030D-6E8A-4147-A177-3AD203B41FA5}">
                      <a16:colId xmlns:a16="http://schemas.microsoft.com/office/drawing/2014/main" val="20002"/>
                    </a:ext>
                  </a:extLst>
                </a:gridCol>
                <a:gridCol w="2093495">
                  <a:extLst>
                    <a:ext uri="{9D8B030D-6E8A-4147-A177-3AD203B41FA5}">
                      <a16:colId xmlns:a16="http://schemas.microsoft.com/office/drawing/2014/main" val="20003"/>
                    </a:ext>
                  </a:extLst>
                </a:gridCol>
              </a:tblGrid>
              <a:tr h="968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chemeClr val="tx1"/>
                          </a:solidFill>
                        </a:rPr>
                        <a:t>Evangelismo</a:t>
                      </a:r>
                      <a:endParaRPr lang="en-US" sz="3200"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gridSpan="3">
                  <a:txBody>
                    <a:bodyPr/>
                    <a:lstStyle/>
                    <a:p>
                      <a:pPr algn="ctr"/>
                      <a:r>
                        <a:rPr lang="en-US" sz="3200" b="1" dirty="0" err="1">
                          <a:solidFill>
                            <a:schemeClr val="tx1"/>
                          </a:solidFill>
                        </a:rPr>
                        <a:t>Discipulado</a:t>
                      </a:r>
                      <a:endParaRPr lang="en-US" sz="2800"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hMerge="1">
                  <a:txBody>
                    <a:bodyPr/>
                    <a:lstStyle/>
                    <a:p>
                      <a:pPr algn="ctr"/>
                      <a:endParaRPr lang="en-US" sz="2800" b="1">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hMerge="1">
                  <a:txBody>
                    <a:bodyPr/>
                    <a:lstStyle/>
                    <a:p>
                      <a:pPr algn="ctr"/>
                      <a:endParaRPr lang="en-US" sz="2800" b="1">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628672000"/>
                  </a:ext>
                </a:extLst>
              </a:tr>
              <a:tr h="959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1. </a:t>
                      </a:r>
                      <a:r>
                        <a:rPr lang="en-US" sz="3200" b="1" dirty="0" err="1">
                          <a:solidFill>
                            <a:schemeClr val="tx1"/>
                          </a:solidFill>
                        </a:rPr>
                        <a:t>Venir</a:t>
                      </a:r>
                      <a:endParaRPr lang="en-US" sz="3200"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algn="ctr"/>
                      <a:r>
                        <a:rPr lang="en-US" sz="3200" b="1" dirty="0">
                          <a:solidFill>
                            <a:schemeClr val="tx1"/>
                          </a:solidFill>
                        </a:rPr>
                        <a:t>2. </a:t>
                      </a:r>
                      <a:r>
                        <a:rPr lang="en-US" sz="3200" b="1" dirty="0" err="1">
                          <a:solidFill>
                            <a:schemeClr val="tx1"/>
                          </a:solidFill>
                        </a:rPr>
                        <a:t>Crecer</a:t>
                      </a:r>
                      <a:endParaRPr lang="en-US" sz="3200"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3200" b="1" dirty="0">
                          <a:solidFill>
                            <a:schemeClr val="tx1"/>
                          </a:solidFill>
                        </a:rPr>
                        <a:t>3.</a:t>
                      </a:r>
                      <a:r>
                        <a:rPr lang="en-US" sz="3200" b="1" baseline="0" dirty="0">
                          <a:solidFill>
                            <a:schemeClr val="tx1"/>
                          </a:solidFill>
                        </a:rPr>
                        <a:t> </a:t>
                      </a:r>
                      <a:r>
                        <a:rPr lang="en-US" sz="3200" b="1" baseline="0" dirty="0" err="1">
                          <a:solidFill>
                            <a:schemeClr val="tx1"/>
                          </a:solidFill>
                        </a:rPr>
                        <a:t>Servir</a:t>
                      </a:r>
                      <a:endParaRPr lang="en-US" sz="3200"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3200" b="1" dirty="0">
                          <a:solidFill>
                            <a:schemeClr val="tx1"/>
                          </a:solidFill>
                        </a:rPr>
                        <a:t>4. </a:t>
                      </a:r>
                      <a:r>
                        <a:rPr lang="en-US" sz="3200" b="1" dirty="0" err="1">
                          <a:solidFill>
                            <a:schemeClr val="tx1"/>
                          </a:solidFill>
                        </a:rPr>
                        <a:t>Ir</a:t>
                      </a:r>
                      <a:endParaRPr lang="en-US" sz="3200"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532446">
                <a:tc>
                  <a:txBody>
                    <a:bodyPr/>
                    <a:lstStyle/>
                    <a:p>
                      <a:pPr marL="228600" indent="-228600" algn="l" eaLnBrk="0" hangingPunct="0">
                        <a:spcBef>
                          <a:spcPct val="20000"/>
                        </a:spcBef>
                        <a:buFont typeface="Arial" panose="020B0604020202020204" pitchFamily="34" charset="0"/>
                        <a:buChar char="•"/>
                        <a:defRPr/>
                      </a:pPr>
                      <a:r>
                        <a:rPr lang="es-ES" sz="2600" u="none" kern="0" dirty="0">
                          <a:solidFill>
                            <a:schemeClr val="tx1"/>
                          </a:solidFill>
                          <a:latin typeface="+mn-lt"/>
                          <a:cs typeface="+mn-cs"/>
                        </a:rPr>
                        <a:t>Adoración</a:t>
                      </a:r>
                      <a:endParaRPr lang="es-ES" sz="2600" b="0" u="none" kern="0" dirty="0">
                        <a:solidFill>
                          <a:schemeClr val="tx1"/>
                        </a:solidFill>
                        <a:latin typeface="+mn-lt"/>
                        <a:cs typeface="+mn-cs"/>
                      </a:endParaRPr>
                    </a:p>
                    <a:p>
                      <a:pPr marL="228600" indent="-228600" algn="l" eaLnBrk="0" hangingPunct="0">
                        <a:spcBef>
                          <a:spcPct val="20000"/>
                        </a:spcBef>
                        <a:buFont typeface="Arial" panose="020B0604020202020204" pitchFamily="34" charset="0"/>
                        <a:buChar char="•"/>
                        <a:defRPr/>
                      </a:pPr>
                      <a:r>
                        <a:rPr lang="es-ES" sz="2600" u="none" kern="0" dirty="0">
                          <a:solidFill>
                            <a:schemeClr val="tx1"/>
                          </a:solidFill>
                          <a:latin typeface="+mn-lt"/>
                          <a:cs typeface="+mn-cs"/>
                        </a:rPr>
                        <a:t>Compañerismo</a:t>
                      </a:r>
                      <a:endParaRPr lang="en-US" sz="2600" u="none"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marL="228600" indent="-228600" algn="l">
                        <a:buFont typeface="Arial" panose="020B0604020202020204" pitchFamily="34" charset="0"/>
                        <a:buChar char="•"/>
                      </a:pPr>
                      <a:r>
                        <a:rPr lang="en-US" sz="2600" dirty="0">
                          <a:solidFill>
                            <a:schemeClr val="tx1"/>
                          </a:solidFill>
                        </a:rPr>
                        <a:t>Palabra </a:t>
                      </a:r>
                    </a:p>
                    <a:p>
                      <a:pPr marL="228600" indent="-228600" algn="l">
                        <a:buFont typeface="Arial" panose="020B0604020202020204" pitchFamily="34" charset="0"/>
                        <a:buNone/>
                      </a:pPr>
                      <a:r>
                        <a:rPr lang="en-US" sz="2600" dirty="0">
                          <a:solidFill>
                            <a:schemeClr val="tx1"/>
                          </a:solidFill>
                        </a:rPr>
                        <a:t>   de Dios</a:t>
                      </a:r>
                    </a:p>
                    <a:p>
                      <a:pPr marL="228600" indent="-228600" algn="l">
                        <a:buFont typeface="Arial" panose="020B0604020202020204" pitchFamily="34" charset="0"/>
                        <a:buChar char="•"/>
                      </a:pPr>
                      <a:r>
                        <a:rPr lang="en-US" sz="2600" dirty="0" err="1">
                          <a:solidFill>
                            <a:schemeClr val="tx1"/>
                          </a:solidFill>
                        </a:rPr>
                        <a:t>Oracion</a:t>
                      </a:r>
                      <a:endParaRPr lang="en-US" sz="26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indent="0" algn="ctr">
                        <a:buFont typeface="Arial" panose="020B0604020202020204" pitchFamily="34" charset="0"/>
                        <a:buNone/>
                      </a:pPr>
                      <a:r>
                        <a:rPr lang="en-US" sz="2600" dirty="0" err="1">
                          <a:solidFill>
                            <a:schemeClr val="tx1"/>
                          </a:solidFill>
                        </a:rPr>
                        <a:t>Servicio</a:t>
                      </a:r>
                      <a:endParaRPr lang="en-US" sz="26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indent="0" algn="ctr">
                        <a:buFont typeface="Arial" panose="020B0604020202020204" pitchFamily="34" charset="0"/>
                        <a:buNone/>
                      </a:pPr>
                      <a:r>
                        <a:rPr lang="en-US" sz="2600" dirty="0" err="1">
                          <a:solidFill>
                            <a:schemeClr val="tx1"/>
                          </a:solidFill>
                        </a:rPr>
                        <a:t>Evangelismo</a:t>
                      </a:r>
                      <a:endParaRPr lang="en-US" sz="26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bl>
          </a:graphicData>
        </a:graphic>
      </p:graphicFrame>
      <p:sp>
        <p:nvSpPr>
          <p:cNvPr id="3" name="Right Arrow 4">
            <a:extLst>
              <a:ext uri="{FF2B5EF4-FFF2-40B4-BE49-F238E27FC236}">
                <a16:creationId xmlns:a16="http://schemas.microsoft.com/office/drawing/2014/main" id="{33D31C64-2060-4BCC-875F-B74E60CFCDEF}"/>
              </a:ext>
            </a:extLst>
          </p:cNvPr>
          <p:cNvSpPr/>
          <p:nvPr/>
        </p:nvSpPr>
        <p:spPr bwMode="auto">
          <a:xfrm>
            <a:off x="108282" y="199705"/>
            <a:ext cx="9035718" cy="1316275"/>
          </a:xfrm>
          <a:prstGeom prst="rightArrow">
            <a:avLst>
              <a:gd name="adj1" fmla="val 61374"/>
              <a:gd name="adj2" fmla="val 107610"/>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r>
              <a:rPr lang="es-CO" sz="3200" dirty="0">
                <a:solidFill>
                  <a:schemeClr val="bg1"/>
                </a:solidFill>
              </a:rPr>
              <a:t>Proceso de Discipulado de Fundamentos</a:t>
            </a:r>
            <a:endParaRPr lang="en-US" sz="3200" dirty="0">
              <a:solidFill>
                <a:schemeClr val="bg1"/>
              </a:solidFill>
            </a:endParaRPr>
          </a:p>
        </p:txBody>
      </p:sp>
    </p:spTree>
    <p:extLst>
      <p:ext uri="{BB962C8B-B14F-4D97-AF65-F5344CB8AC3E}">
        <p14:creationId xmlns:p14="http://schemas.microsoft.com/office/powerpoint/2010/main" val="207623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
            <a:ext cx="9144000" cy="1733697"/>
          </a:xfrm>
        </p:spPr>
        <p:txBody>
          <a:bodyPr/>
          <a:lstStyle/>
          <a:p>
            <a:r>
              <a:rPr lang="es-ES" dirty="0"/>
              <a:t>Como Alcanzar a su Ciudad para Cristo </a:t>
            </a:r>
            <a:br>
              <a:rPr lang="en-US" sz="3200" dirty="0"/>
            </a:br>
            <a:r>
              <a:rPr lang="en-US" sz="3200" b="0" dirty="0" err="1"/>
              <a:t>Lección</a:t>
            </a:r>
            <a:r>
              <a:rPr lang="en-US" sz="3200" b="0" dirty="0"/>
              <a:t> 6</a:t>
            </a:r>
          </a:p>
        </p:txBody>
      </p:sp>
      <p:sp>
        <p:nvSpPr>
          <p:cNvPr id="3" name="Content Placeholder 2"/>
          <p:cNvSpPr>
            <a:spLocks noGrp="1"/>
          </p:cNvSpPr>
          <p:nvPr>
            <p:ph idx="1"/>
          </p:nvPr>
        </p:nvSpPr>
        <p:spPr>
          <a:xfrm>
            <a:off x="480946" y="2698271"/>
            <a:ext cx="8182107" cy="1461458"/>
          </a:xfrm>
          <a:solidFill>
            <a:srgbClr val="FFFF00"/>
          </a:solidFill>
          <a:ln>
            <a:solidFill>
              <a:schemeClr val="bg1"/>
            </a:solidFill>
          </a:ln>
        </p:spPr>
        <p:txBody>
          <a:bodyPr anchor="ctr" anchorCtr="0"/>
          <a:lstStyle/>
          <a:p>
            <a:pPr marL="0" indent="0" algn="ctr">
              <a:buNone/>
            </a:pPr>
            <a:r>
              <a:rPr lang="en-US" sz="3600" b="1" dirty="0">
                <a:solidFill>
                  <a:sysClr val="windowText" lastClr="000000"/>
                </a:solidFill>
              </a:rPr>
              <a:t>Plantar </a:t>
            </a:r>
            <a:r>
              <a:rPr lang="en-US" sz="3600" b="1" dirty="0" err="1">
                <a:solidFill>
                  <a:sysClr val="windowText" lastClr="000000"/>
                </a:solidFill>
              </a:rPr>
              <a:t>iglesias</a:t>
            </a:r>
            <a:r>
              <a:rPr lang="en-US" sz="3600" b="1" dirty="0">
                <a:solidFill>
                  <a:sysClr val="windowText" lastClr="000000"/>
                </a:solidFill>
              </a:rPr>
              <a:t> que </a:t>
            </a:r>
            <a:r>
              <a:rPr lang="en-US" sz="3600" b="1" dirty="0" err="1">
                <a:solidFill>
                  <a:sysClr val="windowText" lastClr="000000"/>
                </a:solidFill>
              </a:rPr>
              <a:t>tengan</a:t>
            </a:r>
            <a:r>
              <a:rPr lang="en-US" sz="3600" b="1" dirty="0">
                <a:solidFill>
                  <a:sysClr val="windowText" lastClr="000000"/>
                </a:solidFill>
              </a:rPr>
              <a:t> </a:t>
            </a:r>
            <a:r>
              <a:rPr lang="en-US" sz="3600" b="1" dirty="0" err="1">
                <a:solidFill>
                  <a:sysClr val="windowText" lastClr="000000"/>
                </a:solidFill>
              </a:rPr>
              <a:t>grupos</a:t>
            </a:r>
            <a:r>
              <a:rPr lang="en-US" sz="3600" b="1" dirty="0">
                <a:solidFill>
                  <a:sysClr val="windowText" lastClr="000000"/>
                </a:solidFill>
              </a:rPr>
              <a:t> de </a:t>
            </a:r>
            <a:r>
              <a:rPr lang="en-US" sz="3600" b="1" dirty="0" err="1">
                <a:solidFill>
                  <a:sysClr val="windowText" lastClr="000000"/>
                </a:solidFill>
              </a:rPr>
              <a:t>Fundamentos</a:t>
            </a:r>
            <a:r>
              <a:rPr lang="en-US" sz="3600" b="1" dirty="0">
                <a:solidFill>
                  <a:sysClr val="windowText" lastClr="000000"/>
                </a:solidFill>
              </a:rPr>
              <a:t> </a:t>
            </a:r>
            <a:r>
              <a:rPr lang="en-US" sz="3600" b="1" dirty="0" err="1">
                <a:solidFill>
                  <a:sysClr val="windowText" lastClr="000000"/>
                </a:solidFill>
              </a:rPr>
              <a:t>multiplicadores</a:t>
            </a:r>
            <a:endParaRPr lang="en-US" sz="3600" dirty="0">
              <a:solidFill>
                <a:sysClr val="windowText" lastClr="000000"/>
              </a:solidFill>
            </a:endParaRP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23</a:t>
            </a:r>
          </a:p>
        </p:txBody>
      </p:sp>
    </p:spTree>
    <p:extLst>
      <p:ext uri="{BB962C8B-B14F-4D97-AF65-F5344CB8AC3E}">
        <p14:creationId xmlns:p14="http://schemas.microsoft.com/office/powerpoint/2010/main" val="67422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90577"/>
            <a:ext cx="9144000" cy="4076846"/>
          </a:xfrm>
        </p:spPr>
        <p:txBody>
          <a:bodyPr/>
          <a:lstStyle/>
          <a:p>
            <a:pPr marL="0" indent="0" algn="ctr">
              <a:buNone/>
            </a:pPr>
            <a:r>
              <a:rPr lang="es-ES" b="1" dirty="0"/>
              <a:t>Principio de </a:t>
            </a:r>
            <a:r>
              <a:rPr lang="es-ES" b="1" dirty="0" err="1"/>
              <a:t>Iglecrecimiento</a:t>
            </a:r>
            <a:r>
              <a:rPr lang="es-ES" b="1" dirty="0"/>
              <a:t> </a:t>
            </a:r>
            <a:r>
              <a:rPr lang="en-US" dirty="0"/>
              <a:t>(Mark 4)</a:t>
            </a:r>
          </a:p>
          <a:p>
            <a:r>
              <a:rPr lang="es-ES" dirty="0"/>
              <a:t>El reino de Dios se parece a quien esparce semilla en la tierra</a:t>
            </a:r>
          </a:p>
          <a:p>
            <a:pPr lvl="1"/>
            <a:r>
              <a:rPr lang="es-ES" dirty="0"/>
              <a:t>La semilla brota, crece, y se multiplica</a:t>
            </a:r>
          </a:p>
          <a:p>
            <a:pPr lvl="1"/>
            <a:r>
              <a:rPr lang="es-ES" dirty="0"/>
              <a:t>Sin que éste sepa cómo</a:t>
            </a:r>
            <a:endParaRPr lang="en-US" dirty="0"/>
          </a:p>
          <a:p>
            <a:pPr marL="0" indent="0">
              <a:buNone/>
            </a:pP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23</a:t>
            </a:r>
          </a:p>
        </p:txBody>
      </p:sp>
    </p:spTree>
    <p:extLst>
      <p:ext uri="{BB962C8B-B14F-4D97-AF65-F5344CB8AC3E}">
        <p14:creationId xmlns:p14="http://schemas.microsoft.com/office/powerpoint/2010/main" val="17101604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
            <a:extLst>
              <a:ext uri="{FF2B5EF4-FFF2-40B4-BE49-F238E27FC236}">
                <a16:creationId xmlns:a16="http://schemas.microsoft.com/office/drawing/2014/main" id="{07747E12-B6D1-426A-90F8-9550CC3A0D48}"/>
              </a:ext>
            </a:extLst>
          </p:cNvPr>
          <p:cNvGraphicFramePr>
            <a:graphicFrameLocks noGrp="1"/>
          </p:cNvGraphicFramePr>
          <p:nvPr>
            <p:extLst>
              <p:ext uri="{D42A27DB-BD31-4B8C-83A1-F6EECF244321}">
                <p14:modId xmlns:p14="http://schemas.microsoft.com/office/powerpoint/2010/main" val="1532838591"/>
              </p:ext>
            </p:extLst>
          </p:nvPr>
        </p:nvGraphicFramePr>
        <p:xfrm>
          <a:off x="1" y="0"/>
          <a:ext cx="9143999" cy="6857997"/>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2101893043"/>
                    </a:ext>
                  </a:extLst>
                </a:gridCol>
                <a:gridCol w="5486400">
                  <a:extLst>
                    <a:ext uri="{9D8B030D-6E8A-4147-A177-3AD203B41FA5}">
                      <a16:colId xmlns:a16="http://schemas.microsoft.com/office/drawing/2014/main" val="1946227037"/>
                    </a:ext>
                  </a:extLst>
                </a:gridCol>
              </a:tblGrid>
              <a:tr h="801682">
                <a:tc gridSpan="2">
                  <a:txBody>
                    <a:bodyPr/>
                    <a:lstStyle/>
                    <a:p>
                      <a:pPr algn="ctr"/>
                      <a:r>
                        <a:rPr lang="en-US" sz="3200" dirty="0" err="1">
                          <a:solidFill>
                            <a:schemeClr val="tx1"/>
                          </a:solidFill>
                          <a:latin typeface="Arial" panose="020B0604020202020204" pitchFamily="34" charset="0"/>
                          <a:cs typeface="Arial" panose="020B0604020202020204" pitchFamily="34" charset="0"/>
                        </a:rPr>
                        <a:t>Parábola</a:t>
                      </a:r>
                      <a:r>
                        <a:rPr lang="en-US" sz="3200" dirty="0">
                          <a:solidFill>
                            <a:schemeClr val="tx1"/>
                          </a:solidFill>
                          <a:latin typeface="Arial" panose="020B0604020202020204" pitchFamily="34" charset="0"/>
                          <a:cs typeface="Arial" panose="020B0604020202020204" pitchFamily="34" charset="0"/>
                        </a:rPr>
                        <a:t> del </a:t>
                      </a:r>
                      <a:r>
                        <a:rPr lang="en-US" sz="3200" dirty="0" err="1">
                          <a:solidFill>
                            <a:schemeClr val="tx1"/>
                          </a:solidFill>
                          <a:latin typeface="Arial" panose="020B0604020202020204" pitchFamily="34" charset="0"/>
                          <a:cs typeface="Arial" panose="020B0604020202020204" pitchFamily="34" charset="0"/>
                        </a:rPr>
                        <a:t>Sembrador</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8699970"/>
                  </a:ext>
                </a:extLst>
              </a:tr>
              <a:tr h="725331">
                <a:tc gridSpan="2">
                  <a:txBody>
                    <a:bodyPr/>
                    <a:lstStyle/>
                    <a:p>
                      <a:pPr algn="ctr"/>
                      <a:r>
                        <a:rPr lang="en-US" sz="2800" b="1" dirty="0" err="1">
                          <a:solidFill>
                            <a:schemeClr val="tx1"/>
                          </a:solidFill>
                          <a:latin typeface="Arial" panose="020B0604020202020204" pitchFamily="34" charset="0"/>
                          <a:cs typeface="Arial" panose="020B0604020202020204" pitchFamily="34" charset="0"/>
                        </a:rPr>
                        <a:t>Nuestro</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Rol</a:t>
                      </a:r>
                      <a:endParaRPr lang="en-US" sz="2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extLst>
                  <a:ext uri="{0D108BD9-81ED-4DB2-BD59-A6C34878D82A}">
                    <a16:rowId xmlns:a16="http://schemas.microsoft.com/office/drawing/2014/main" val="2636896018"/>
                  </a:ext>
                </a:extLst>
              </a:tr>
              <a:tr h="648980">
                <a:tc>
                  <a:txBody>
                    <a:bodyPr/>
                    <a:lstStyle/>
                    <a:p>
                      <a:pPr marL="114300" indent="-114300">
                        <a:buFont typeface="Arial" panose="020B0604020202020204" pitchFamily="34" charset="0"/>
                        <a:buChar char="•"/>
                      </a:pPr>
                      <a:r>
                        <a:rPr lang="en-US" sz="2800" dirty="0" err="1">
                          <a:solidFill>
                            <a:schemeClr val="tx1"/>
                          </a:solidFill>
                          <a:latin typeface="Arial" panose="020B0604020202020204" pitchFamily="34" charset="0"/>
                          <a:cs typeface="Arial" panose="020B0604020202020204" pitchFamily="34" charset="0"/>
                        </a:rPr>
                        <a:t>Preparar</a:t>
                      </a:r>
                      <a:r>
                        <a:rPr lang="en-US" sz="2800" dirty="0">
                          <a:solidFill>
                            <a:schemeClr val="tx1"/>
                          </a:solidFill>
                          <a:latin typeface="Arial" panose="020B0604020202020204" pitchFamily="34" charset="0"/>
                          <a:cs typeface="Arial" panose="020B0604020202020204" pitchFamily="34" charset="0"/>
                        </a:rPr>
                        <a:t> el </a:t>
                      </a:r>
                      <a:r>
                        <a:rPr lang="en-US" sz="2800" dirty="0" err="1">
                          <a:solidFill>
                            <a:schemeClr val="tx1"/>
                          </a:solidFill>
                          <a:latin typeface="Arial" panose="020B0604020202020204" pitchFamily="34" charset="0"/>
                          <a:cs typeface="Arial" panose="020B0604020202020204" pitchFamily="34" charset="0"/>
                        </a:rPr>
                        <a:t>suelo</a:t>
                      </a:r>
                      <a:endParaRPr lang="en-US" sz="2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114300" indent="-114300">
                        <a:buFont typeface="Arial" panose="020B0604020202020204" pitchFamily="34" charset="0"/>
                        <a:buChar char="•"/>
                      </a:pPr>
                      <a:r>
                        <a:rPr lang="en-US" sz="2800" dirty="0" err="1">
                          <a:solidFill>
                            <a:schemeClr val="tx1"/>
                          </a:solidFill>
                          <a:latin typeface="Arial" panose="020B0604020202020204" pitchFamily="34" charset="0"/>
                          <a:cs typeface="Arial" panose="020B0604020202020204" pitchFamily="34" charset="0"/>
                        </a:rPr>
                        <a:t>Inviertir</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en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relaciones</a:t>
                      </a:r>
                      <a:endParaRPr lang="en-US" sz="2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840191138"/>
                  </a:ext>
                </a:extLst>
              </a:tr>
              <a:tr h="1183435">
                <a:tc>
                  <a:txBody>
                    <a:bodyPr/>
                    <a:lstStyle/>
                    <a:p>
                      <a:pPr marL="114300" indent="-114300">
                        <a:buFont typeface="Arial" panose="020B0604020202020204" pitchFamily="34" charset="0"/>
                        <a:buChar char="•"/>
                      </a:pPr>
                      <a:r>
                        <a:rPr lang="es-ES" sz="2800" dirty="0">
                          <a:solidFill>
                            <a:schemeClr val="tx1"/>
                          </a:solidFill>
                          <a:latin typeface="Arial" panose="020B0604020202020204" pitchFamily="34" charset="0"/>
                          <a:cs typeface="Arial" panose="020B0604020202020204" pitchFamily="34" charset="0"/>
                        </a:rPr>
                        <a:t>Esparcir las semillas</a:t>
                      </a:r>
                    </a:p>
                    <a:p>
                      <a:pPr marL="114300" indent="-114300">
                        <a:buFont typeface="Arial" panose="020B0604020202020204" pitchFamily="34" charset="0"/>
                        <a:buChar char="•"/>
                      </a:pPr>
                      <a:r>
                        <a:rPr lang="es-ES" sz="2800" dirty="0">
                          <a:solidFill>
                            <a:schemeClr val="tx1"/>
                          </a:solidFill>
                          <a:latin typeface="Arial" panose="020B0604020202020204" pitchFamily="34" charset="0"/>
                          <a:cs typeface="Arial" panose="020B0604020202020204" pitchFamily="34" charset="0"/>
                        </a:rPr>
                        <a:t>Las semillas brotan</a:t>
                      </a:r>
                      <a:endParaRPr lang="en-US" sz="2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114300" indent="-114300">
                        <a:buFont typeface="Arial" panose="020B0604020202020204" pitchFamily="34" charset="0"/>
                        <a:buChar char="•"/>
                      </a:pPr>
                      <a:r>
                        <a:rPr lang="es-ES" sz="2800" dirty="0">
                          <a:solidFill>
                            <a:schemeClr val="tx1"/>
                          </a:solidFill>
                          <a:latin typeface="Arial" panose="020B0604020202020204" pitchFamily="34" charset="0"/>
                          <a:cs typeface="Arial" panose="020B0604020202020204" pitchFamily="34" charset="0"/>
                        </a:rPr>
                        <a:t>Compartir el evangelio</a:t>
                      </a:r>
                    </a:p>
                    <a:p>
                      <a:pPr marL="114300" indent="-114300">
                        <a:buFont typeface="Arial" panose="020B0604020202020204" pitchFamily="34" charset="0"/>
                        <a:buChar char="•"/>
                      </a:pPr>
                      <a:r>
                        <a:rPr lang="es-ES" sz="2800" dirty="0">
                          <a:solidFill>
                            <a:schemeClr val="tx1"/>
                          </a:solidFill>
                          <a:latin typeface="Arial" panose="020B0604020202020204" pitchFamily="34" charset="0"/>
                          <a:cs typeface="Arial" panose="020B0604020202020204" pitchFamily="34" charset="0"/>
                        </a:rPr>
                        <a:t>Nace nueva vida</a:t>
                      </a:r>
                      <a:endParaRPr lang="en-US" sz="2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5722449"/>
                  </a:ext>
                </a:extLst>
              </a:tr>
              <a:tr h="1386619">
                <a:tc>
                  <a:txBody>
                    <a:bodyPr/>
                    <a:lstStyle/>
                    <a:p>
                      <a:pPr marL="114300" indent="-114300">
                        <a:buFont typeface="Arial" panose="020B0604020202020204" pitchFamily="34" charset="0"/>
                        <a:buChar char="•"/>
                      </a:pPr>
                      <a:r>
                        <a:rPr lang="es-ES" sz="2800" dirty="0">
                          <a:solidFill>
                            <a:schemeClr val="tx1"/>
                          </a:solidFill>
                          <a:latin typeface="Arial" panose="020B0604020202020204" pitchFamily="34" charset="0"/>
                          <a:cs typeface="Arial" panose="020B0604020202020204" pitchFamily="34" charset="0"/>
                        </a:rPr>
                        <a:t>Cuidar el cultivo</a:t>
                      </a:r>
                    </a:p>
                    <a:p>
                      <a:pPr marL="114300" indent="-114300">
                        <a:buFont typeface="Arial" panose="020B0604020202020204" pitchFamily="34" charset="0"/>
                        <a:buChar char="•"/>
                      </a:pPr>
                      <a:r>
                        <a:rPr lang="es-ES" sz="2800" dirty="0">
                          <a:solidFill>
                            <a:schemeClr val="tx1"/>
                          </a:solidFill>
                          <a:latin typeface="Arial" panose="020B0604020202020204" pitchFamily="34" charset="0"/>
                          <a:cs typeface="Arial" panose="020B0604020202020204" pitchFamily="34" charset="0"/>
                        </a:rPr>
                        <a:t>El cultivo crece</a:t>
                      </a:r>
                      <a:endParaRPr lang="en-US" sz="2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114300" indent="-114300">
                        <a:buFont typeface="Arial" panose="020B0604020202020204" pitchFamily="34" charset="0"/>
                        <a:buChar char="•"/>
                      </a:pPr>
                      <a:r>
                        <a:rPr lang="es-ES" sz="2800" dirty="0">
                          <a:solidFill>
                            <a:schemeClr val="tx1"/>
                          </a:solidFill>
                          <a:latin typeface="Arial" panose="020B0604020202020204" pitchFamily="34" charset="0"/>
                          <a:cs typeface="Arial" panose="020B0604020202020204" pitchFamily="34" charset="0"/>
                        </a:rPr>
                        <a:t>Ayudar a las personas a crecer espiritualmente</a:t>
                      </a:r>
                    </a:p>
                    <a:p>
                      <a:pPr marL="114300" indent="-114300">
                        <a:buFont typeface="Arial" panose="020B0604020202020204" pitchFamily="34" charset="0"/>
                        <a:buChar char="•"/>
                      </a:pPr>
                      <a:r>
                        <a:rPr lang="es-ES" sz="2800" dirty="0">
                          <a:solidFill>
                            <a:schemeClr val="tx1"/>
                          </a:solidFill>
                          <a:latin typeface="Arial" panose="020B0604020202020204" pitchFamily="34" charset="0"/>
                          <a:cs typeface="Arial" panose="020B0604020202020204" pitchFamily="34" charset="0"/>
                        </a:rPr>
                        <a:t>Se hacen discípulos</a:t>
                      </a:r>
                      <a:endParaRPr lang="en-US" sz="2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227339604"/>
                  </a:ext>
                </a:extLst>
              </a:tr>
              <a:tr h="1386619">
                <a:tc>
                  <a:txBody>
                    <a:bodyPr/>
                    <a:lstStyle/>
                    <a:p>
                      <a:pPr marL="114300" marR="0" lvl="0" indent="-114300" algn="l" defTabSz="6493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dirty="0">
                          <a:solidFill>
                            <a:schemeClr val="tx1"/>
                          </a:solidFill>
                          <a:latin typeface="Arial" panose="020B0604020202020204" pitchFamily="34" charset="0"/>
                          <a:cs typeface="Arial" panose="020B0604020202020204" pitchFamily="34" charset="0"/>
                        </a:rPr>
                        <a:t>Las semillas se multiplican</a:t>
                      </a:r>
                    </a:p>
                    <a:p>
                      <a:pPr marL="114300" marR="0" lvl="0" indent="-114300" algn="l" defTabSz="6493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dirty="0">
                          <a:solidFill>
                            <a:schemeClr val="tx1"/>
                          </a:solidFill>
                          <a:latin typeface="Arial" panose="020B0604020202020204" pitchFamily="34" charset="0"/>
                          <a:cs typeface="Arial" panose="020B0604020202020204" pitchFamily="34" charset="0"/>
                        </a:rPr>
                        <a:t>La Cosecha</a:t>
                      </a:r>
                      <a:endParaRPr lang="en-US" sz="2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114300" indent="-114300">
                        <a:buFont typeface="Arial" panose="020B0604020202020204" pitchFamily="34" charset="0"/>
                        <a:buChar char="•"/>
                      </a:pPr>
                      <a:r>
                        <a:rPr lang="es-ES" sz="2800" dirty="0">
                          <a:solidFill>
                            <a:schemeClr val="tx1"/>
                          </a:solidFill>
                          <a:latin typeface="Arial" panose="020B0604020202020204" pitchFamily="34" charset="0"/>
                          <a:cs typeface="Arial" panose="020B0604020202020204" pitchFamily="34" charset="0"/>
                        </a:rPr>
                        <a:t>Los discípulos se multiplican</a:t>
                      </a:r>
                    </a:p>
                    <a:p>
                      <a:pPr marL="114300" indent="-114300">
                        <a:buFont typeface="Arial" panose="020B0604020202020204" pitchFamily="34" charset="0"/>
                        <a:buChar char="•"/>
                      </a:pPr>
                      <a:r>
                        <a:rPr lang="es-ES" sz="2800" dirty="0">
                          <a:solidFill>
                            <a:schemeClr val="tx1"/>
                          </a:solidFill>
                          <a:latin typeface="Arial" panose="020B0604020202020204" pitchFamily="34" charset="0"/>
                          <a:cs typeface="Arial" panose="020B0604020202020204" pitchFamily="34" charset="0"/>
                        </a:rPr>
                        <a:t>La Gran Comisión es terminada</a:t>
                      </a:r>
                      <a:endParaRPr lang="en-US" sz="2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044890130"/>
                  </a:ext>
                </a:extLst>
              </a:tr>
              <a:tr h="725331">
                <a:tc gridSpan="2">
                  <a:txBody>
                    <a:bodyPr/>
                    <a:lstStyle/>
                    <a:p>
                      <a:pPr marL="0" indent="0" algn="ctr">
                        <a:buFont typeface="Arial" panose="020B0604020202020204" pitchFamily="34" charset="0"/>
                        <a:buNone/>
                      </a:pPr>
                      <a:r>
                        <a:rPr lang="es-ES" sz="2800" b="1" dirty="0">
                          <a:solidFill>
                            <a:schemeClr val="tx1"/>
                          </a:solidFill>
                          <a:latin typeface="Arial" panose="020B0604020202020204" pitchFamily="34" charset="0"/>
                          <a:cs typeface="Arial" panose="020B0604020202020204" pitchFamily="34" charset="0"/>
                        </a:rPr>
                        <a:t>El Rol de Dios: Causa el Crecimiento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171450" indent="-171450">
                        <a:buFont typeface="Arial" panose="020B0604020202020204" pitchFamily="34" charset="0"/>
                        <a:buChar char="•"/>
                      </a:pPr>
                      <a:endParaRPr lang="en-US" sz="11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079053"/>
                  </a:ext>
                </a:extLst>
              </a:tr>
            </a:tbl>
          </a:graphicData>
        </a:graphic>
      </p:graphicFrame>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23</a:t>
            </a:r>
          </a:p>
        </p:txBody>
      </p:sp>
    </p:spTree>
    <p:extLst>
      <p:ext uri="{BB962C8B-B14F-4D97-AF65-F5344CB8AC3E}">
        <p14:creationId xmlns:p14="http://schemas.microsoft.com/office/powerpoint/2010/main" val="136709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5481"/>
            <a:ext cx="8686800" cy="4007726"/>
          </a:xfrm>
        </p:spPr>
        <p:txBody>
          <a:bodyPr/>
          <a:lstStyle/>
          <a:p>
            <a:r>
              <a:rPr lang="es-ES" dirty="0"/>
              <a:t>Si entendemos e implementamos nuestro rol para la iglesia con éxito, </a:t>
            </a:r>
          </a:p>
          <a:p>
            <a:pPr lvl="1"/>
            <a:r>
              <a:rPr lang="es-ES" dirty="0"/>
              <a:t>Dios hará que nuestras iglesias crezcan</a:t>
            </a:r>
          </a:p>
          <a:p>
            <a:pPr lvl="1"/>
            <a:endParaRPr lang="en-US" dirty="0"/>
          </a:p>
          <a:p>
            <a:pPr marL="0" lvl="0" indent="0">
              <a:buNone/>
            </a:pPr>
            <a:r>
              <a:rPr lang="es-ES" b="1" dirty="0"/>
              <a:t>Lo opuesto también es verdad</a:t>
            </a:r>
          </a:p>
          <a:p>
            <a:r>
              <a:rPr lang="es-ES" dirty="0"/>
              <a:t>Si no entendemos e implementamos nuestro rol para la iglesia con éxito, </a:t>
            </a:r>
          </a:p>
          <a:p>
            <a:pPr lvl="1"/>
            <a:r>
              <a:rPr lang="en-US" b="1" dirty="0" err="1"/>
              <a:t>nuestras</a:t>
            </a:r>
            <a:r>
              <a:rPr lang="en-US" b="1" dirty="0"/>
              <a:t> </a:t>
            </a:r>
            <a:r>
              <a:rPr lang="en-US" b="1" dirty="0" err="1"/>
              <a:t>iglesias</a:t>
            </a:r>
            <a:r>
              <a:rPr lang="en-US" b="1" dirty="0"/>
              <a:t> no </a:t>
            </a:r>
            <a:r>
              <a:rPr lang="en-US" b="1" dirty="0" err="1"/>
              <a:t>crecerán</a:t>
            </a:r>
            <a:endParaRPr lang="en-US" b="1"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23</a:t>
            </a:r>
          </a:p>
        </p:txBody>
      </p:sp>
    </p:spTree>
    <p:extLst>
      <p:ext uri="{BB962C8B-B14F-4D97-AF65-F5344CB8AC3E}">
        <p14:creationId xmlns:p14="http://schemas.microsoft.com/office/powerpoint/2010/main" val="9199212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23</a:t>
            </a:r>
          </a:p>
        </p:txBody>
      </p:sp>
      <p:sp>
        <p:nvSpPr>
          <p:cNvPr id="2" name="Rectangle 1">
            <a:extLst>
              <a:ext uri="{FF2B5EF4-FFF2-40B4-BE49-F238E27FC236}">
                <a16:creationId xmlns:a16="http://schemas.microsoft.com/office/drawing/2014/main" id="{8FAE1D2E-DF7A-4C3A-A343-8D0011D2875F}"/>
              </a:ext>
            </a:extLst>
          </p:cNvPr>
          <p:cNvSpPr/>
          <p:nvPr/>
        </p:nvSpPr>
        <p:spPr>
          <a:xfrm>
            <a:off x="307149" y="2269964"/>
            <a:ext cx="8529701" cy="2357568"/>
          </a:xfrm>
          <a:prstGeom prst="rect">
            <a:avLst/>
          </a:prstGeom>
          <a:solidFill>
            <a:srgbClr val="FFDD71"/>
          </a:solidFill>
          <a:ln w="19050">
            <a:solidFill>
              <a:schemeClr val="bg1"/>
            </a:solidFill>
          </a:ln>
        </p:spPr>
        <p:txBody>
          <a:bodyPr wrap="square" anchor="ctr" anchorCtr="0">
            <a:sp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ES" sz="3200" b="1" i="0" u="none" strike="noStrike" kern="0" cap="none" spc="0" normalizeH="0" baseline="0" noProof="0" dirty="0">
                <a:ln>
                  <a:noFill/>
                </a:ln>
                <a:solidFill>
                  <a:sysClr val="windowText" lastClr="000000"/>
                </a:solidFill>
                <a:effectLst/>
                <a:uLnTx/>
                <a:uFillTx/>
                <a:latin typeface="Arial"/>
                <a:ea typeface="+mn-ea"/>
                <a:cs typeface="Arial" charset="0"/>
              </a:rPr>
              <a:t>La función de nuestras iglesias </a:t>
            </a:r>
          </a:p>
          <a:p>
            <a:pPr marL="0" marR="0" lvl="0" indent="0" algn="ctr" defTabSz="914400" rtl="0" eaLnBrk="0" fontAlgn="base" latinLnBrk="0" hangingPunct="0">
              <a:lnSpc>
                <a:spcPct val="100000"/>
              </a:lnSpc>
              <a:spcBef>
                <a:spcPct val="20000"/>
              </a:spcBef>
              <a:spcAft>
                <a:spcPct val="0"/>
              </a:spcAft>
              <a:buClrTx/>
              <a:buSzTx/>
              <a:buFontTx/>
              <a:buNone/>
              <a:tabLst/>
              <a:defRPr/>
            </a:pPr>
            <a:r>
              <a:rPr lang="es-ES" sz="3200" b="1" kern="0" dirty="0">
                <a:solidFill>
                  <a:sysClr val="windowText" lastClr="000000"/>
                </a:solidFill>
                <a:latin typeface="Arial"/>
                <a:cs typeface="Arial" charset="0"/>
              </a:rPr>
              <a:t>e</a:t>
            </a:r>
            <a:r>
              <a:rPr kumimoji="0" lang="es-ES" sz="3200" b="1" i="0" u="none" strike="noStrike" kern="0" cap="none" spc="0" normalizeH="0" baseline="0" noProof="0" dirty="0">
                <a:ln>
                  <a:noFill/>
                </a:ln>
                <a:solidFill>
                  <a:sysClr val="windowText" lastClr="000000"/>
                </a:solidFill>
                <a:effectLst/>
                <a:uLnTx/>
                <a:uFillTx/>
                <a:latin typeface="Arial"/>
                <a:ea typeface="+mn-ea"/>
                <a:cs typeface="Arial" charset="0"/>
              </a:rPr>
              <a:t>s</a:t>
            </a:r>
            <a:r>
              <a:rPr lang="es-ES" sz="3200" b="1" kern="0" dirty="0">
                <a:solidFill>
                  <a:sysClr val="windowText" lastClr="000000"/>
                </a:solidFill>
                <a:latin typeface="Arial"/>
                <a:cs typeface="Arial" charset="0"/>
              </a:rPr>
              <a:t> </a:t>
            </a:r>
            <a:r>
              <a:rPr kumimoji="0" lang="es-ES" sz="3200" b="1" i="0" u="sng" strike="noStrike" kern="0" cap="none" spc="0" normalizeH="0" baseline="0" noProof="0" dirty="0">
                <a:ln>
                  <a:noFill/>
                </a:ln>
                <a:solidFill>
                  <a:sysClr val="windowText" lastClr="000000"/>
                </a:solidFill>
                <a:effectLst/>
                <a:uLnTx/>
                <a:uFillTx/>
                <a:latin typeface="Arial"/>
                <a:ea typeface="+mn-ea"/>
                <a:cs typeface="Arial" charset="0"/>
              </a:rPr>
              <a:t>multiplicar discípulos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ES" sz="3200" b="1" i="0" u="none" strike="noStrike" kern="0" cap="none" spc="0" normalizeH="0" baseline="0" noProof="0" dirty="0">
                <a:ln>
                  <a:noFill/>
                </a:ln>
                <a:solidFill>
                  <a:sysClr val="windowText" lastClr="000000"/>
                </a:solidFill>
                <a:effectLst/>
                <a:uLnTx/>
                <a:uFillTx/>
                <a:latin typeface="Arial"/>
                <a:ea typeface="+mn-ea"/>
                <a:cs typeface="Arial" charset="0"/>
              </a:rPr>
              <a:t>como se multiplica la semilla,</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ES" sz="3200" b="1" i="0" u="sng" strike="noStrike" kern="0" cap="none" spc="0" normalizeH="0" baseline="0" noProof="0" dirty="0">
                <a:ln>
                  <a:noFill/>
                </a:ln>
                <a:solidFill>
                  <a:sysClr val="windowText" lastClr="000000"/>
                </a:solidFill>
                <a:effectLst/>
                <a:uLnTx/>
                <a:uFillTx/>
                <a:latin typeface="Arial"/>
                <a:ea typeface="+mn-ea"/>
                <a:cs typeface="Arial" charset="0"/>
              </a:rPr>
              <a:t>no solo agregarlos</a:t>
            </a:r>
            <a:endParaRPr kumimoji="0" lang="en-US" sz="3200" b="0" i="0" u="sng" strike="noStrike" kern="0" cap="none" spc="0" normalizeH="0" baseline="0" noProof="0" dirty="0">
              <a:ln>
                <a:noFill/>
              </a:ln>
              <a:solidFill>
                <a:sysClr val="windowText" lastClr="000000"/>
              </a:solidFill>
              <a:effectLst/>
              <a:uLnTx/>
              <a:uFillTx/>
              <a:latin typeface="Arial"/>
              <a:ea typeface="+mn-ea"/>
              <a:cs typeface="Arial" charset="0"/>
            </a:endParaRPr>
          </a:p>
        </p:txBody>
      </p:sp>
    </p:spTree>
    <p:extLst>
      <p:ext uri="{BB962C8B-B14F-4D97-AF65-F5344CB8AC3E}">
        <p14:creationId xmlns:p14="http://schemas.microsoft.com/office/powerpoint/2010/main" val="68203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0" y="1"/>
            <a:ext cx="9144000" cy="1164910"/>
          </a:xfrm>
        </p:spPr>
        <p:txBody>
          <a:bodyPr/>
          <a:lstStyle/>
          <a:p>
            <a:pPr marL="0" marR="0">
              <a:spcBef>
                <a:spcPts val="0"/>
              </a:spcBef>
              <a:spcAft>
                <a:spcPts val="0"/>
              </a:spcAft>
            </a:pPr>
            <a:r>
              <a:rPr lang="en-US" sz="3200" kern="1200" dirty="0" err="1">
                <a:solidFill>
                  <a:schemeClr val="tx1"/>
                </a:solidFill>
                <a:ea typeface="Calibri"/>
              </a:rPr>
              <a:t>Plantando</a:t>
            </a:r>
            <a:r>
              <a:rPr lang="en-US" sz="3200" kern="1200" dirty="0">
                <a:solidFill>
                  <a:schemeClr val="tx1"/>
                </a:solidFill>
                <a:ea typeface="Calibri"/>
              </a:rPr>
              <a:t> Iglesias que </a:t>
            </a:r>
            <a:r>
              <a:rPr lang="en-US" sz="3200" kern="1200" dirty="0" err="1">
                <a:solidFill>
                  <a:schemeClr val="tx1"/>
                </a:solidFill>
                <a:ea typeface="Calibri"/>
              </a:rPr>
              <a:t>Tengan</a:t>
            </a:r>
            <a:r>
              <a:rPr lang="en-US" sz="3200" kern="1200" dirty="0">
                <a:solidFill>
                  <a:schemeClr val="tx1"/>
                </a:solidFill>
                <a:ea typeface="Calibri"/>
              </a:rPr>
              <a:t> </a:t>
            </a:r>
            <a:br>
              <a:rPr lang="en-US" sz="3200" kern="1200" dirty="0">
                <a:solidFill>
                  <a:schemeClr val="tx1"/>
                </a:solidFill>
                <a:ea typeface="Calibri"/>
              </a:rPr>
            </a:br>
            <a:r>
              <a:rPr lang="en-US" sz="3200" kern="1200" dirty="0" err="1">
                <a:solidFill>
                  <a:schemeClr val="tx1"/>
                </a:solidFill>
                <a:ea typeface="Calibri"/>
              </a:rPr>
              <a:t>Grupos</a:t>
            </a:r>
            <a:r>
              <a:rPr lang="en-US" sz="3200" kern="1200" dirty="0">
                <a:solidFill>
                  <a:schemeClr val="tx1"/>
                </a:solidFill>
                <a:ea typeface="Calibri"/>
              </a:rPr>
              <a:t> de </a:t>
            </a:r>
            <a:r>
              <a:rPr lang="en-US" sz="3200" kern="1200" dirty="0" err="1">
                <a:solidFill>
                  <a:schemeClr val="tx1"/>
                </a:solidFill>
                <a:ea typeface="Calibri"/>
              </a:rPr>
              <a:t>Fundamentos</a:t>
            </a:r>
            <a:r>
              <a:rPr lang="en-US" sz="3200" kern="1200" dirty="0">
                <a:solidFill>
                  <a:schemeClr val="tx1"/>
                </a:solidFill>
                <a:ea typeface="Calibri"/>
              </a:rPr>
              <a:t> </a:t>
            </a:r>
            <a:r>
              <a:rPr lang="en-US" sz="3200" kern="1200" dirty="0" err="1">
                <a:solidFill>
                  <a:schemeClr val="tx1"/>
                </a:solidFill>
                <a:ea typeface="Calibri"/>
              </a:rPr>
              <a:t>Multiplicadores</a:t>
            </a:r>
            <a:endParaRPr lang="en-US" sz="3200" b="0" dirty="0">
              <a:solidFill>
                <a:schemeClr val="tx1"/>
              </a:solidFill>
              <a:latin typeface="Times New Roman"/>
              <a:ea typeface="Calibri"/>
            </a:endParaRP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24</a:t>
            </a:r>
          </a:p>
        </p:txBody>
      </p:sp>
      <p:sp>
        <p:nvSpPr>
          <p:cNvPr id="78" name="TextBox 77">
            <a:extLst>
              <a:ext uri="{FF2B5EF4-FFF2-40B4-BE49-F238E27FC236}">
                <a16:creationId xmlns:a16="http://schemas.microsoft.com/office/drawing/2014/main" id="{776001B1-F1F4-45AE-8754-000CBA77244B}"/>
              </a:ext>
            </a:extLst>
          </p:cNvPr>
          <p:cNvSpPr txBox="1"/>
          <p:nvPr/>
        </p:nvSpPr>
        <p:spPr>
          <a:xfrm>
            <a:off x="204580" y="1405330"/>
            <a:ext cx="8726905" cy="1384995"/>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0000"/>
                </a:solidFill>
                <a:effectLst/>
                <a:uLnTx/>
                <a:uFillTx/>
                <a:latin typeface="Arial"/>
                <a:ea typeface="Calibri"/>
                <a:cs typeface="Arial" charset="0"/>
              </a:rPr>
              <a:t>1. Haga Crecer Su Iglesia Presente</a:t>
            </a:r>
          </a:p>
          <a:p>
            <a:pPr marR="0" lvl="0" algn="ctr" defTabSz="914400" rtl="0" eaLnBrk="1" fontAlgn="base" latinLnBrk="0" hangingPunct="1">
              <a:lnSpc>
                <a:spcPct val="100000"/>
              </a:lnSpc>
              <a:spcBef>
                <a:spcPts val="0"/>
              </a:spcBef>
              <a:spcAft>
                <a:spcPts val="0"/>
              </a:spcAft>
              <a:buClrTx/>
              <a:buSzTx/>
              <a:tabLst/>
              <a:defRPr/>
            </a:pPr>
            <a:r>
              <a:rPr kumimoji="0" lang="es-ES" sz="2800" i="0" u="none" strike="noStrike" kern="1200" cap="none" spc="0" normalizeH="0" baseline="0" noProof="0" dirty="0">
                <a:ln>
                  <a:noFill/>
                </a:ln>
                <a:solidFill>
                  <a:srgbClr val="000000"/>
                </a:solidFill>
                <a:effectLst/>
                <a:uLnTx/>
                <a:uFillTx/>
                <a:latin typeface="Arial"/>
                <a:ea typeface="Calibri"/>
                <a:cs typeface="Arial" charset="0"/>
              </a:rPr>
              <a:t>Multiplique los Grupos de Fundamentos para alcanzar su comunidad actual para Cristo</a:t>
            </a:r>
          </a:p>
        </p:txBody>
      </p:sp>
      <p:pic>
        <p:nvPicPr>
          <p:cNvPr id="4" name="Picture 3">
            <a:extLst>
              <a:ext uri="{FF2B5EF4-FFF2-40B4-BE49-F238E27FC236}">
                <a16:creationId xmlns:a16="http://schemas.microsoft.com/office/drawing/2014/main" id="{333BE3E8-42C3-4265-903B-5339E2967470}"/>
              </a:ext>
            </a:extLst>
          </p:cNvPr>
          <p:cNvPicPr>
            <a:picLocks noChangeAspect="1"/>
          </p:cNvPicPr>
          <p:nvPr/>
        </p:nvPicPr>
        <p:blipFill>
          <a:blip r:embed="rId3"/>
          <a:stretch>
            <a:fillRect/>
          </a:stretch>
        </p:blipFill>
        <p:spPr>
          <a:xfrm>
            <a:off x="2813732" y="2826161"/>
            <a:ext cx="3508599" cy="3555589"/>
          </a:xfrm>
          <a:prstGeom prst="rect">
            <a:avLst/>
          </a:prstGeom>
        </p:spPr>
      </p:pic>
    </p:spTree>
    <p:extLst>
      <p:ext uri="{BB962C8B-B14F-4D97-AF65-F5344CB8AC3E}">
        <p14:creationId xmlns:p14="http://schemas.microsoft.com/office/powerpoint/2010/main" val="344816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24</a:t>
            </a:r>
          </a:p>
        </p:txBody>
      </p:sp>
      <p:sp>
        <p:nvSpPr>
          <p:cNvPr id="78" name="TextBox 77">
            <a:extLst>
              <a:ext uri="{FF2B5EF4-FFF2-40B4-BE49-F238E27FC236}">
                <a16:creationId xmlns:a16="http://schemas.microsoft.com/office/drawing/2014/main" id="{776001B1-F1F4-45AE-8754-000CBA77244B}"/>
              </a:ext>
            </a:extLst>
          </p:cNvPr>
          <p:cNvSpPr txBox="1"/>
          <p:nvPr/>
        </p:nvSpPr>
        <p:spPr>
          <a:xfrm>
            <a:off x="228599" y="-36966"/>
            <a:ext cx="8946931" cy="3339376"/>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s-ES" sz="2800" b="1" i="0" u="none" strike="noStrike" kern="1200" cap="none" spc="0" normalizeH="0" baseline="0" noProof="0" dirty="0">
                <a:ln>
                  <a:noFill/>
                </a:ln>
                <a:solidFill>
                  <a:srgbClr val="000000"/>
                </a:solidFill>
                <a:effectLst/>
                <a:uLnTx/>
                <a:uFillTx/>
                <a:latin typeface="Arial"/>
                <a:ea typeface="Calibri"/>
                <a:cs typeface="Arial" charset="0"/>
              </a:rPr>
              <a:t>2. Plante una Nueva Iglesia</a:t>
            </a:r>
          </a:p>
          <a:p>
            <a:pPr marL="236538" marR="0" lvl="0" indent="-236538"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000000"/>
                </a:solidFill>
                <a:effectLst/>
                <a:uLnTx/>
                <a:uFillTx/>
                <a:latin typeface="Arial"/>
                <a:ea typeface="Calibri"/>
                <a:cs typeface="Arial" charset="0"/>
              </a:rPr>
              <a:t>Iniciar un Grupo de Fundamentos en una comunidad diferente</a:t>
            </a:r>
          </a:p>
          <a:p>
            <a:pPr marL="236538" marR="0" lvl="0" indent="-223838"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000000"/>
                </a:solidFill>
                <a:effectLst/>
                <a:uLnTx/>
                <a:uFillTx/>
                <a:latin typeface="Arial"/>
                <a:ea typeface="Calibri"/>
                <a:cs typeface="Arial" charset="0"/>
              </a:rPr>
              <a:t>El Grupo de Fundamentos es el comienzo de una Iglesia Nueva</a:t>
            </a:r>
          </a:p>
          <a:p>
            <a:pPr marL="236538" marR="0" lvl="0" indent="-223838"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000000"/>
                </a:solidFill>
                <a:effectLst/>
                <a:uLnTx/>
                <a:uFillTx/>
                <a:latin typeface="Arial"/>
                <a:ea typeface="Calibri"/>
                <a:cs typeface="Arial" charset="0"/>
              </a:rPr>
              <a:t>El líder de Fundamentos es el pastor de la Iglesia Nueva</a:t>
            </a:r>
            <a:endParaRPr kumimoji="0" lang="en-US" sz="2800" b="0" i="0" u="none" strike="noStrike" kern="1200" cap="none" spc="0" normalizeH="0" baseline="0" noProof="0" dirty="0">
              <a:ln>
                <a:noFill/>
              </a:ln>
              <a:solidFill>
                <a:srgbClr val="000000"/>
              </a:solidFill>
              <a:effectLst/>
              <a:uLnTx/>
              <a:uFillTx/>
              <a:latin typeface="Arial"/>
              <a:ea typeface="Calibri"/>
              <a:cs typeface="Arial" charset="0"/>
            </a:endParaRPr>
          </a:p>
        </p:txBody>
      </p:sp>
      <p:grpSp>
        <p:nvGrpSpPr>
          <p:cNvPr id="8" name="Group 7">
            <a:extLst>
              <a:ext uri="{FF2B5EF4-FFF2-40B4-BE49-F238E27FC236}">
                <a16:creationId xmlns:a16="http://schemas.microsoft.com/office/drawing/2014/main" id="{6B8E12AD-D225-4D6F-AD1F-7CFC8879BCE3}"/>
              </a:ext>
            </a:extLst>
          </p:cNvPr>
          <p:cNvGrpSpPr/>
          <p:nvPr/>
        </p:nvGrpSpPr>
        <p:grpSpPr>
          <a:xfrm>
            <a:off x="1935759" y="2938162"/>
            <a:ext cx="5931644" cy="3555589"/>
            <a:chOff x="1063401" y="2647689"/>
            <a:chExt cx="5931644" cy="3555589"/>
          </a:xfrm>
        </p:grpSpPr>
        <p:pic>
          <p:nvPicPr>
            <p:cNvPr id="4" name="Picture 3">
              <a:extLst>
                <a:ext uri="{FF2B5EF4-FFF2-40B4-BE49-F238E27FC236}">
                  <a16:creationId xmlns:a16="http://schemas.microsoft.com/office/drawing/2014/main" id="{333BE3E8-42C3-4265-903B-5339E2967470}"/>
                </a:ext>
              </a:extLst>
            </p:cNvPr>
            <p:cNvPicPr>
              <a:picLocks noChangeAspect="1"/>
            </p:cNvPicPr>
            <p:nvPr/>
          </p:nvPicPr>
          <p:blipFill>
            <a:blip r:embed="rId3"/>
            <a:stretch>
              <a:fillRect/>
            </a:stretch>
          </p:blipFill>
          <p:spPr>
            <a:xfrm>
              <a:off x="1063401" y="2647689"/>
              <a:ext cx="3508599" cy="3555589"/>
            </a:xfrm>
            <a:prstGeom prst="rect">
              <a:avLst/>
            </a:prstGeom>
          </p:spPr>
        </p:pic>
        <p:sp>
          <p:nvSpPr>
            <p:cNvPr id="3" name="Arc 2">
              <a:extLst>
                <a:ext uri="{FF2B5EF4-FFF2-40B4-BE49-F238E27FC236}">
                  <a16:creationId xmlns:a16="http://schemas.microsoft.com/office/drawing/2014/main" id="{36180715-73F8-4DB7-894E-A9F295B52FE9}"/>
                </a:ext>
              </a:extLst>
            </p:cNvPr>
            <p:cNvSpPr/>
            <p:nvPr/>
          </p:nvSpPr>
          <p:spPr>
            <a:xfrm rot="16200000">
              <a:off x="3567378" y="2645191"/>
              <a:ext cx="2236362" cy="3130242"/>
            </a:xfrm>
            <a:prstGeom prst="arc">
              <a:avLst>
                <a:gd name="adj1" fmla="val 16635339"/>
                <a:gd name="adj2" fmla="val 5054106"/>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CDC5C5CE-D353-4CC4-A3DB-4CF24D974644}"/>
                </a:ext>
              </a:extLst>
            </p:cNvPr>
            <p:cNvPicPr>
              <a:picLocks noChangeAspect="1"/>
            </p:cNvPicPr>
            <p:nvPr/>
          </p:nvPicPr>
          <p:blipFill>
            <a:blip r:embed="rId4">
              <a:clrChange>
                <a:clrFrom>
                  <a:srgbClr val="FFFFFF"/>
                </a:clrFrom>
                <a:clrTo>
                  <a:srgbClr val="FFFFFF">
                    <a:alpha val="0"/>
                  </a:srgbClr>
                </a:clrTo>
              </a:clrChange>
              <a:alphaModFix amt="50000"/>
            </a:blip>
            <a:stretch>
              <a:fillRect/>
            </a:stretch>
          </p:blipFill>
          <p:spPr>
            <a:xfrm>
              <a:off x="6023563" y="3945423"/>
              <a:ext cx="971482" cy="960120"/>
            </a:xfrm>
            <a:prstGeom prst="rect">
              <a:avLst/>
            </a:prstGeom>
          </p:spPr>
        </p:pic>
      </p:grpSp>
    </p:spTree>
    <p:extLst>
      <p:ext uri="{BB962C8B-B14F-4D97-AF65-F5344CB8AC3E}">
        <p14:creationId xmlns:p14="http://schemas.microsoft.com/office/powerpoint/2010/main" val="216432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mn-cs"/>
              </a:rPr>
              <a:t>24</a:t>
            </a:r>
          </a:p>
        </p:txBody>
      </p:sp>
      <p:sp>
        <p:nvSpPr>
          <p:cNvPr id="78" name="TextBox 77">
            <a:extLst>
              <a:ext uri="{FF2B5EF4-FFF2-40B4-BE49-F238E27FC236}">
                <a16:creationId xmlns:a16="http://schemas.microsoft.com/office/drawing/2014/main" id="{776001B1-F1F4-45AE-8754-000CBA77244B}"/>
              </a:ext>
            </a:extLst>
          </p:cNvPr>
          <p:cNvSpPr txBox="1"/>
          <p:nvPr/>
        </p:nvSpPr>
        <p:spPr>
          <a:xfrm>
            <a:off x="0" y="170088"/>
            <a:ext cx="9144000" cy="1538883"/>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s-ES" sz="2800" b="1" i="0" u="none" strike="noStrike" kern="1200" cap="none" spc="0" normalizeH="0" baseline="0" noProof="0" dirty="0">
                <a:ln>
                  <a:noFill/>
                </a:ln>
                <a:solidFill>
                  <a:srgbClr val="000000"/>
                </a:solidFill>
                <a:effectLst/>
                <a:uLnTx/>
                <a:uFillTx/>
                <a:latin typeface="Arial"/>
                <a:ea typeface="Calibri"/>
                <a:cs typeface="Arial" charset="0"/>
              </a:rPr>
              <a:t>3. Haga Crecer Su Nueva Iglesia</a:t>
            </a:r>
          </a:p>
          <a:p>
            <a:pPr marR="0" lvl="0" algn="ctr" defTabSz="914400" rtl="0" eaLnBrk="1" fontAlgn="base" latinLnBrk="0" hangingPunct="1">
              <a:lnSpc>
                <a:spcPct val="100000"/>
              </a:lnSpc>
              <a:spcBef>
                <a:spcPts val="0"/>
              </a:spcBef>
              <a:spcAft>
                <a:spcPts val="600"/>
              </a:spcAft>
              <a:buClrTx/>
              <a:buSzTx/>
              <a:tabLst/>
              <a:defRPr/>
            </a:pPr>
            <a:r>
              <a:rPr kumimoji="0" lang="es-ES" sz="2800" i="0" u="none" strike="noStrike" kern="1200" cap="none" spc="0" normalizeH="0" baseline="0" noProof="0" dirty="0">
                <a:ln>
                  <a:noFill/>
                </a:ln>
                <a:solidFill>
                  <a:srgbClr val="000000"/>
                </a:solidFill>
                <a:effectLst/>
                <a:uLnTx/>
                <a:uFillTx/>
                <a:latin typeface="Arial"/>
                <a:ea typeface="Calibri"/>
                <a:cs typeface="Arial" charset="0"/>
              </a:rPr>
              <a:t>Multiplica los Grupos de Fundamentos </a:t>
            </a:r>
          </a:p>
          <a:p>
            <a:pPr marR="0" lvl="0" algn="ctr" defTabSz="914400" rtl="0" eaLnBrk="1" fontAlgn="base" latinLnBrk="0" hangingPunct="1">
              <a:lnSpc>
                <a:spcPct val="100000"/>
              </a:lnSpc>
              <a:spcBef>
                <a:spcPts val="0"/>
              </a:spcBef>
              <a:spcAft>
                <a:spcPts val="600"/>
              </a:spcAft>
              <a:buClrTx/>
              <a:buSzTx/>
              <a:tabLst/>
              <a:defRPr/>
            </a:pPr>
            <a:r>
              <a:rPr kumimoji="0" lang="es-ES" sz="2800" i="0" u="none" strike="noStrike" kern="1200" cap="none" spc="0" normalizeH="0" baseline="0" noProof="0" dirty="0">
                <a:ln>
                  <a:noFill/>
                </a:ln>
                <a:solidFill>
                  <a:srgbClr val="000000"/>
                </a:solidFill>
                <a:effectLst/>
                <a:uLnTx/>
                <a:uFillTx/>
                <a:latin typeface="Arial"/>
                <a:ea typeface="Calibri"/>
                <a:cs typeface="Arial" charset="0"/>
              </a:rPr>
              <a:t>para alcanzar la nueva comunidad para Cristo.</a:t>
            </a:r>
          </a:p>
        </p:txBody>
      </p:sp>
      <p:grpSp>
        <p:nvGrpSpPr>
          <p:cNvPr id="30" name="Group 29">
            <a:extLst>
              <a:ext uri="{FF2B5EF4-FFF2-40B4-BE49-F238E27FC236}">
                <a16:creationId xmlns:a16="http://schemas.microsoft.com/office/drawing/2014/main" id="{E7CEB225-BE54-4C09-AC52-D7BCE1240B00}"/>
              </a:ext>
            </a:extLst>
          </p:cNvPr>
          <p:cNvGrpSpPr/>
          <p:nvPr/>
        </p:nvGrpSpPr>
        <p:grpSpPr>
          <a:xfrm>
            <a:off x="163987" y="2766167"/>
            <a:ext cx="8808978" cy="3274586"/>
            <a:chOff x="167511" y="2778525"/>
            <a:chExt cx="8808978" cy="3274586"/>
          </a:xfrm>
        </p:grpSpPr>
        <p:pic>
          <p:nvPicPr>
            <p:cNvPr id="4" name="Picture 3">
              <a:extLst>
                <a:ext uri="{FF2B5EF4-FFF2-40B4-BE49-F238E27FC236}">
                  <a16:creationId xmlns:a16="http://schemas.microsoft.com/office/drawing/2014/main" id="{333BE3E8-42C3-4265-903B-5339E2967470}"/>
                </a:ext>
              </a:extLst>
            </p:cNvPr>
            <p:cNvPicPr>
              <a:picLocks noChangeAspect="1"/>
            </p:cNvPicPr>
            <p:nvPr/>
          </p:nvPicPr>
          <p:blipFill>
            <a:blip r:embed="rId3"/>
            <a:stretch>
              <a:fillRect/>
            </a:stretch>
          </p:blipFill>
          <p:spPr>
            <a:xfrm>
              <a:off x="167511" y="2790290"/>
              <a:ext cx="3219700" cy="3262821"/>
            </a:xfrm>
            <a:prstGeom prst="rect">
              <a:avLst/>
            </a:prstGeom>
          </p:spPr>
        </p:pic>
        <p:sp>
          <p:nvSpPr>
            <p:cNvPr id="3" name="Arc 2">
              <a:extLst>
                <a:ext uri="{FF2B5EF4-FFF2-40B4-BE49-F238E27FC236}">
                  <a16:creationId xmlns:a16="http://schemas.microsoft.com/office/drawing/2014/main" id="{36180715-73F8-4DB7-894E-A9F295B52FE9}"/>
                </a:ext>
              </a:extLst>
            </p:cNvPr>
            <p:cNvSpPr/>
            <p:nvPr/>
          </p:nvSpPr>
          <p:spPr>
            <a:xfrm rot="16200000">
              <a:off x="2399074" y="3147858"/>
              <a:ext cx="1546143" cy="2108427"/>
            </a:xfrm>
            <a:prstGeom prst="arc">
              <a:avLst>
                <a:gd name="adj1" fmla="val 16635339"/>
                <a:gd name="adj2" fmla="val 5054106"/>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CDC5C5CE-D353-4CC4-A3DB-4CF24D974644}"/>
                </a:ext>
              </a:extLst>
            </p:cNvPr>
            <p:cNvPicPr>
              <a:picLocks noChangeAspect="1"/>
            </p:cNvPicPr>
            <p:nvPr/>
          </p:nvPicPr>
          <p:blipFill>
            <a:blip r:embed="rId4">
              <a:clrChange>
                <a:clrFrom>
                  <a:srgbClr val="FFFFFF"/>
                </a:clrFrom>
                <a:clrTo>
                  <a:srgbClr val="FFFFFF">
                    <a:alpha val="0"/>
                  </a:srgbClr>
                </a:clrTo>
              </a:clrChange>
              <a:alphaModFix amt="50000"/>
            </a:blip>
            <a:stretch>
              <a:fillRect/>
            </a:stretch>
          </p:blipFill>
          <p:spPr>
            <a:xfrm>
              <a:off x="4086259" y="3930669"/>
              <a:ext cx="971482" cy="960120"/>
            </a:xfrm>
            <a:prstGeom prst="rect">
              <a:avLst/>
            </a:prstGeom>
          </p:spPr>
        </p:pic>
        <p:grpSp>
          <p:nvGrpSpPr>
            <p:cNvPr id="17" name="Group 16">
              <a:extLst>
                <a:ext uri="{FF2B5EF4-FFF2-40B4-BE49-F238E27FC236}">
                  <a16:creationId xmlns:a16="http://schemas.microsoft.com/office/drawing/2014/main" id="{A6F64F85-0535-4E89-AB2D-570A6493BE7B}"/>
                </a:ext>
              </a:extLst>
            </p:cNvPr>
            <p:cNvGrpSpPr>
              <a:grpSpLocks noChangeAspect="1"/>
            </p:cNvGrpSpPr>
            <p:nvPr/>
          </p:nvGrpSpPr>
          <p:grpSpPr>
            <a:xfrm>
              <a:off x="5755085" y="2778525"/>
              <a:ext cx="3221404" cy="3264408"/>
              <a:chOff x="3286254" y="606074"/>
              <a:chExt cx="2733165" cy="2769651"/>
            </a:xfrm>
          </p:grpSpPr>
          <p:grpSp>
            <p:nvGrpSpPr>
              <p:cNvPr id="18" name="Group 17">
                <a:extLst>
                  <a:ext uri="{FF2B5EF4-FFF2-40B4-BE49-F238E27FC236}">
                    <a16:creationId xmlns:a16="http://schemas.microsoft.com/office/drawing/2014/main" id="{F56A89B9-A1F0-4772-AF38-6F774116BF50}"/>
                  </a:ext>
                </a:extLst>
              </p:cNvPr>
              <p:cNvGrpSpPr/>
              <p:nvPr/>
            </p:nvGrpSpPr>
            <p:grpSpPr>
              <a:xfrm>
                <a:off x="3286254" y="606074"/>
                <a:ext cx="2733165" cy="2769651"/>
                <a:chOff x="2001568" y="1187047"/>
                <a:chExt cx="2733165" cy="2769651"/>
              </a:xfrm>
            </p:grpSpPr>
            <p:pic>
              <p:nvPicPr>
                <p:cNvPr id="20" name="4EC6F923-9D25-491D-BE7C-887EA839E7DA">
                  <a:extLst>
                    <a:ext uri="{FF2B5EF4-FFF2-40B4-BE49-F238E27FC236}">
                      <a16:creationId xmlns:a16="http://schemas.microsoft.com/office/drawing/2014/main" id="{3D50AA35-3094-44BA-AA93-E6F0FF458B9D}"/>
                    </a:ext>
                  </a:extLst>
                </p:cNvPr>
                <p:cNvPicPr>
                  <a:picLocks noChangeAspect="1" noChangeArrowheads="1"/>
                </p:cNvPicPr>
                <p:nvPr/>
              </p:nvPicPr>
              <p:blipFill rotWithShape="1">
                <a:blip r:embed="rId5">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l="64326" t="31436" r="6485" b="38023"/>
                <a:stretch/>
              </p:blipFill>
              <p:spPr bwMode="auto">
                <a:xfrm>
                  <a:off x="3004178" y="1187047"/>
                  <a:ext cx="720016" cy="75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4EC6F923-9D25-491D-BE7C-887EA839E7DA">
                  <a:extLst>
                    <a:ext uri="{FF2B5EF4-FFF2-40B4-BE49-F238E27FC236}">
                      <a16:creationId xmlns:a16="http://schemas.microsoft.com/office/drawing/2014/main" id="{7A98CA63-3F6D-4135-B440-290109BDEBDF}"/>
                    </a:ext>
                  </a:extLst>
                </p:cNvPr>
                <p:cNvPicPr>
                  <a:picLocks noChangeAspect="1" noChangeArrowheads="1"/>
                </p:cNvPicPr>
                <p:nvPr/>
              </p:nvPicPr>
              <p:blipFill rotWithShape="1">
                <a:blip r:embed="rId5">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l="64326" t="31436" r="6485" b="38023"/>
                <a:stretch/>
              </p:blipFill>
              <p:spPr bwMode="auto">
                <a:xfrm>
                  <a:off x="3004178" y="3203349"/>
                  <a:ext cx="720016" cy="75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4EC6F923-9D25-491D-BE7C-887EA839E7DA">
                  <a:extLst>
                    <a:ext uri="{FF2B5EF4-FFF2-40B4-BE49-F238E27FC236}">
                      <a16:creationId xmlns:a16="http://schemas.microsoft.com/office/drawing/2014/main" id="{DA49F31D-23DA-4307-A6C9-718CDB1FB06B}"/>
                    </a:ext>
                  </a:extLst>
                </p:cNvPr>
                <p:cNvPicPr>
                  <a:picLocks noChangeAspect="1" noChangeArrowheads="1"/>
                </p:cNvPicPr>
                <p:nvPr/>
              </p:nvPicPr>
              <p:blipFill rotWithShape="1">
                <a:blip r:embed="rId5">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l="64326" t="31436" r="6485" b="38023"/>
                <a:stretch/>
              </p:blipFill>
              <p:spPr bwMode="auto">
                <a:xfrm>
                  <a:off x="4014717" y="2185336"/>
                  <a:ext cx="720016" cy="75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4EC6F923-9D25-491D-BE7C-887EA839E7DA">
                  <a:extLst>
                    <a:ext uri="{FF2B5EF4-FFF2-40B4-BE49-F238E27FC236}">
                      <a16:creationId xmlns:a16="http://schemas.microsoft.com/office/drawing/2014/main" id="{A07CD9A3-A330-40B1-93F9-9E2617F41A96}"/>
                    </a:ext>
                  </a:extLst>
                </p:cNvPr>
                <p:cNvPicPr>
                  <a:picLocks noChangeAspect="1" noChangeArrowheads="1"/>
                </p:cNvPicPr>
                <p:nvPr/>
              </p:nvPicPr>
              <p:blipFill rotWithShape="1">
                <a:blip r:embed="rId5">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l="64326" t="31436" r="6485" b="38023"/>
                <a:stretch/>
              </p:blipFill>
              <p:spPr bwMode="auto">
                <a:xfrm>
                  <a:off x="2001568" y="2180445"/>
                  <a:ext cx="720016" cy="75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a:extLst>
                    <a:ext uri="{FF2B5EF4-FFF2-40B4-BE49-F238E27FC236}">
                      <a16:creationId xmlns:a16="http://schemas.microsoft.com/office/drawing/2014/main" id="{191B3CB1-3DEB-494E-967C-0BA1A38C1168}"/>
                    </a:ext>
                  </a:extLst>
                </p:cNvPr>
                <p:cNvCxnSpPr>
                  <a:cxnSpLocks/>
                  <a:stCxn id="19" idx="3"/>
                  <a:endCxn id="22" idx="1"/>
                </p:cNvCxnSpPr>
                <p:nvPr/>
              </p:nvCxnSpPr>
              <p:spPr>
                <a:xfrm>
                  <a:off x="3734275" y="2560694"/>
                  <a:ext cx="280442" cy="1317"/>
                </a:xfrm>
                <a:prstGeom prst="straightConnector1">
                  <a:avLst/>
                </a:prstGeom>
                <a:ln w="38100">
                  <a:solidFill>
                    <a:schemeClr val="tx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03F2886-EFF7-4753-ADBE-2CCA12FA8287}"/>
                    </a:ext>
                  </a:extLst>
                </p:cNvPr>
                <p:cNvCxnSpPr>
                  <a:cxnSpLocks/>
                  <a:stCxn id="19" idx="1"/>
                  <a:endCxn id="23" idx="3"/>
                </p:cNvCxnSpPr>
                <p:nvPr/>
              </p:nvCxnSpPr>
              <p:spPr>
                <a:xfrm flipH="1" flipV="1">
                  <a:off x="2721584" y="2557120"/>
                  <a:ext cx="272514" cy="3574"/>
                </a:xfrm>
                <a:prstGeom prst="straightConnector1">
                  <a:avLst/>
                </a:prstGeom>
                <a:ln w="38100">
                  <a:solidFill>
                    <a:schemeClr val="tx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5629D27-9F8E-4E61-A2D9-E0D8E2FB2B67}"/>
                    </a:ext>
                  </a:extLst>
                </p:cNvPr>
                <p:cNvCxnSpPr>
                  <a:cxnSpLocks/>
                  <a:stCxn id="19" idx="0"/>
                  <a:endCxn id="20" idx="2"/>
                </p:cNvCxnSpPr>
                <p:nvPr/>
              </p:nvCxnSpPr>
              <p:spPr>
                <a:xfrm flipH="1" flipV="1">
                  <a:off x="3364186" y="1940396"/>
                  <a:ext cx="1" cy="254538"/>
                </a:xfrm>
                <a:prstGeom prst="straightConnector1">
                  <a:avLst/>
                </a:prstGeom>
                <a:ln w="38100">
                  <a:solidFill>
                    <a:schemeClr val="tx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A091370-3AFE-46B6-8118-1489250AF0D4}"/>
                    </a:ext>
                  </a:extLst>
                </p:cNvPr>
                <p:cNvCxnSpPr>
                  <a:cxnSpLocks/>
                  <a:stCxn id="19" idx="2"/>
                  <a:endCxn id="21" idx="0"/>
                </p:cNvCxnSpPr>
                <p:nvPr/>
              </p:nvCxnSpPr>
              <p:spPr>
                <a:xfrm flipH="1">
                  <a:off x="3364186" y="2926454"/>
                  <a:ext cx="1" cy="276895"/>
                </a:xfrm>
                <a:prstGeom prst="straightConnector1">
                  <a:avLst/>
                </a:prstGeom>
                <a:ln w="38100">
                  <a:solidFill>
                    <a:schemeClr val="tx1">
                      <a:alpha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8114F402-C43E-4013-84A8-716A5960C9F4}"/>
                  </a:ext>
                </a:extLst>
              </p:cNvPr>
              <p:cNvPicPr>
                <a:picLocks noChangeAspect="1"/>
              </p:cNvPicPr>
              <p:nvPr/>
            </p:nvPicPr>
            <p:blipFill>
              <a:blip r:embed="rId4">
                <a:clrChange>
                  <a:clrFrom>
                    <a:srgbClr val="FFFFFF"/>
                  </a:clrFrom>
                  <a:clrTo>
                    <a:srgbClr val="FFFFFF">
                      <a:alpha val="0"/>
                    </a:srgbClr>
                  </a:clrTo>
                </a:clrChange>
                <a:alphaModFix amt="50000"/>
              </a:blip>
              <a:stretch>
                <a:fillRect/>
              </a:stretch>
            </p:blipFill>
            <p:spPr>
              <a:xfrm>
                <a:off x="4278784" y="1613961"/>
                <a:ext cx="740177" cy="731520"/>
              </a:xfrm>
              <a:prstGeom prst="rect">
                <a:avLst/>
              </a:prstGeom>
            </p:spPr>
          </p:pic>
        </p:grpSp>
        <p:sp>
          <p:nvSpPr>
            <p:cNvPr id="29" name="Arc 28">
              <a:extLst>
                <a:ext uri="{FF2B5EF4-FFF2-40B4-BE49-F238E27FC236}">
                  <a16:creationId xmlns:a16="http://schemas.microsoft.com/office/drawing/2014/main" id="{69EDA369-3DA2-4DF0-A6CD-22191AD6701F}"/>
                </a:ext>
              </a:extLst>
            </p:cNvPr>
            <p:cNvSpPr/>
            <p:nvPr/>
          </p:nvSpPr>
          <p:spPr>
            <a:xfrm rot="16200000">
              <a:off x="5179179" y="3130892"/>
              <a:ext cx="1546143" cy="2108427"/>
            </a:xfrm>
            <a:prstGeom prst="arc">
              <a:avLst>
                <a:gd name="adj1" fmla="val 16635339"/>
                <a:gd name="adj2" fmla="val 5054106"/>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grpSp>
      <p:sp>
        <p:nvSpPr>
          <p:cNvPr id="2" name="TextBox 1">
            <a:extLst>
              <a:ext uri="{FF2B5EF4-FFF2-40B4-BE49-F238E27FC236}">
                <a16:creationId xmlns:a16="http://schemas.microsoft.com/office/drawing/2014/main" id="{86B899BF-34CD-4299-B7A2-DCBEEF5658FA}"/>
              </a:ext>
            </a:extLst>
          </p:cNvPr>
          <p:cNvSpPr txBox="1"/>
          <p:nvPr/>
        </p:nvSpPr>
        <p:spPr>
          <a:xfrm>
            <a:off x="1348777" y="2242947"/>
            <a:ext cx="857167" cy="523220"/>
          </a:xfrm>
          <a:prstGeom prst="rect">
            <a:avLst/>
          </a:prstGeom>
          <a:noFill/>
        </p:spPr>
        <p:txBody>
          <a:bodyPr wrap="square" rtlCol="0">
            <a:spAutoFit/>
          </a:bodyPr>
          <a:lstStyle/>
          <a:p>
            <a:pPr algn="ctr"/>
            <a:r>
              <a:rPr lang="en-US" sz="2800" b="1" dirty="0"/>
              <a:t>1.</a:t>
            </a:r>
          </a:p>
        </p:txBody>
      </p:sp>
      <p:sp>
        <p:nvSpPr>
          <p:cNvPr id="5" name="TextBox 4">
            <a:extLst>
              <a:ext uri="{FF2B5EF4-FFF2-40B4-BE49-F238E27FC236}">
                <a16:creationId xmlns:a16="http://schemas.microsoft.com/office/drawing/2014/main" id="{1E8B047E-9AD1-4EB0-B605-50F43D7755D9}"/>
              </a:ext>
            </a:extLst>
          </p:cNvPr>
          <p:cNvSpPr txBox="1"/>
          <p:nvPr/>
        </p:nvSpPr>
        <p:spPr>
          <a:xfrm>
            <a:off x="4139893" y="2346668"/>
            <a:ext cx="857167" cy="523220"/>
          </a:xfrm>
          <a:prstGeom prst="rect">
            <a:avLst/>
          </a:prstGeom>
          <a:noFill/>
        </p:spPr>
        <p:txBody>
          <a:bodyPr wrap="square" rtlCol="0">
            <a:spAutoFit/>
          </a:bodyPr>
          <a:lstStyle/>
          <a:p>
            <a:pPr algn="ctr"/>
            <a:r>
              <a:rPr lang="en-US" sz="2800" b="1" dirty="0"/>
              <a:t>2.</a:t>
            </a:r>
          </a:p>
        </p:txBody>
      </p:sp>
      <p:sp>
        <p:nvSpPr>
          <p:cNvPr id="7" name="TextBox 6">
            <a:extLst>
              <a:ext uri="{FF2B5EF4-FFF2-40B4-BE49-F238E27FC236}">
                <a16:creationId xmlns:a16="http://schemas.microsoft.com/office/drawing/2014/main" id="{F8BADEAD-6450-4748-9559-84C777414EE2}"/>
              </a:ext>
            </a:extLst>
          </p:cNvPr>
          <p:cNvSpPr txBox="1"/>
          <p:nvPr/>
        </p:nvSpPr>
        <p:spPr>
          <a:xfrm>
            <a:off x="6924916" y="2300759"/>
            <a:ext cx="857167" cy="523220"/>
          </a:xfrm>
          <a:prstGeom prst="rect">
            <a:avLst/>
          </a:prstGeom>
          <a:noFill/>
        </p:spPr>
        <p:txBody>
          <a:bodyPr wrap="square" rtlCol="0">
            <a:spAutoFit/>
          </a:bodyPr>
          <a:lstStyle/>
          <a:p>
            <a:pPr algn="ctr"/>
            <a:r>
              <a:rPr lang="en-US" sz="2800" b="1" dirty="0"/>
              <a:t>3.</a:t>
            </a:r>
          </a:p>
        </p:txBody>
      </p:sp>
    </p:spTree>
    <p:extLst>
      <p:ext uri="{BB962C8B-B14F-4D97-AF65-F5344CB8AC3E}">
        <p14:creationId xmlns:p14="http://schemas.microsoft.com/office/powerpoint/2010/main" val="17152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24</a:t>
            </a:r>
          </a:p>
        </p:txBody>
      </p:sp>
      <p:grpSp>
        <p:nvGrpSpPr>
          <p:cNvPr id="58" name="Group 57"/>
          <p:cNvGrpSpPr/>
          <p:nvPr/>
        </p:nvGrpSpPr>
        <p:grpSpPr>
          <a:xfrm>
            <a:off x="3778608" y="3968979"/>
            <a:ext cx="1157974" cy="1131119"/>
            <a:chOff x="4128797" y="3465509"/>
            <a:chExt cx="1158037" cy="1131175"/>
          </a:xfrm>
          <a:noFill/>
        </p:grpSpPr>
        <p:sp>
          <p:nvSpPr>
            <p:cNvPr id="59" name="Rectangle 58"/>
            <p:cNvSpPr/>
            <p:nvPr/>
          </p:nvSpPr>
          <p:spPr>
            <a:xfrm>
              <a:off x="4518022" y="3840104"/>
              <a:ext cx="365760" cy="36576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a:ea typeface="Calibri"/>
                  <a:cs typeface="Arial"/>
                </a:rPr>
                <a:t>NC1</a:t>
              </a:r>
              <a:endParaRPr kumimoji="0" lang="en-US" sz="1200" b="1" i="0" u="none" strike="noStrike" kern="1200" cap="none" spc="0" normalizeH="0" baseline="0" noProof="0">
                <a:ln>
                  <a:noFill/>
                </a:ln>
                <a:solidFill>
                  <a:srgbClr val="FFFFFF"/>
                </a:solidFill>
                <a:effectLst/>
                <a:uLnTx/>
                <a:uFillTx/>
                <a:latin typeface="Times New Roman"/>
                <a:ea typeface="Calibri"/>
                <a:cs typeface="+mn-cs"/>
              </a:endParaRPr>
            </a:p>
          </p:txBody>
        </p:sp>
        <p:sp>
          <p:nvSpPr>
            <p:cNvPr id="60" name="Rectangle 59"/>
            <p:cNvSpPr/>
            <p:nvPr/>
          </p:nvSpPr>
          <p:spPr>
            <a:xfrm>
              <a:off x="4563742" y="3465509"/>
              <a:ext cx="274320" cy="27432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Calibri"/>
                  <a:cs typeface="Arial"/>
                </a:rPr>
                <a:t>DT</a:t>
              </a:r>
              <a:endParaRPr kumimoji="0" lang="en-US" sz="1200" b="1" i="0" u="none" strike="noStrike" kern="1200" cap="none" spc="0" normalizeH="0" baseline="0" noProof="0" dirty="0">
                <a:ln>
                  <a:noFill/>
                </a:ln>
                <a:solidFill>
                  <a:srgbClr val="FFFFFF"/>
                </a:solidFill>
                <a:effectLst/>
                <a:uLnTx/>
                <a:uFillTx/>
                <a:latin typeface="Times New Roman"/>
                <a:ea typeface="Calibri"/>
                <a:cs typeface="+mn-cs"/>
              </a:endParaRPr>
            </a:p>
          </p:txBody>
        </p:sp>
        <p:cxnSp>
          <p:nvCxnSpPr>
            <p:cNvPr id="61" name="Straight Connector 60"/>
            <p:cNvCxnSpPr>
              <a:stCxn id="60" idx="2"/>
              <a:endCxn id="59" idx="0"/>
            </p:cNvCxnSpPr>
            <p:nvPr/>
          </p:nvCxnSpPr>
          <p:spPr>
            <a:xfrm>
              <a:off x="4700902" y="3739829"/>
              <a:ext cx="0" cy="100275"/>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9" idx="1"/>
              <a:endCxn id="63" idx="6"/>
            </p:cNvCxnSpPr>
            <p:nvPr/>
          </p:nvCxnSpPr>
          <p:spPr>
            <a:xfrm flipH="1" flipV="1">
              <a:off x="4403117" y="4019225"/>
              <a:ext cx="114905" cy="3759"/>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4128797" y="3882065"/>
              <a:ext cx="274320" cy="27432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a:ea typeface="Calibri"/>
                  <a:cs typeface="Arial"/>
                </a:rPr>
                <a:t>FG</a:t>
              </a:r>
              <a:endParaRPr kumimoji="0" lang="en-US" sz="1200" b="1" i="0" u="none" strike="noStrike" kern="1200" cap="none" spc="0" normalizeH="0" baseline="0" noProof="0">
                <a:ln>
                  <a:noFill/>
                </a:ln>
                <a:solidFill>
                  <a:srgbClr val="FFFFFF"/>
                </a:solidFill>
                <a:effectLst/>
                <a:uLnTx/>
                <a:uFillTx/>
                <a:latin typeface="Times New Roman"/>
                <a:ea typeface="Calibri"/>
                <a:cs typeface="+mn-cs"/>
              </a:endParaRPr>
            </a:p>
          </p:txBody>
        </p:sp>
        <p:sp>
          <p:nvSpPr>
            <p:cNvPr id="64" name="Oval 63"/>
            <p:cNvSpPr/>
            <p:nvPr/>
          </p:nvSpPr>
          <p:spPr>
            <a:xfrm>
              <a:off x="5012514" y="3883944"/>
              <a:ext cx="274320" cy="27432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a:ea typeface="Calibri"/>
                  <a:cs typeface="Arial"/>
                </a:rPr>
                <a:t>FG</a:t>
              </a:r>
              <a:endParaRPr kumimoji="0" lang="en-US" sz="1200" b="1" i="0" u="none" strike="noStrike" kern="1200" cap="none" spc="0" normalizeH="0" baseline="0" noProof="0">
                <a:ln>
                  <a:noFill/>
                </a:ln>
                <a:solidFill>
                  <a:srgbClr val="FFFFFF"/>
                </a:solidFill>
                <a:effectLst/>
                <a:uLnTx/>
                <a:uFillTx/>
                <a:latin typeface="Times New Roman"/>
                <a:ea typeface="Calibri"/>
                <a:cs typeface="+mn-cs"/>
              </a:endParaRPr>
            </a:p>
          </p:txBody>
        </p:sp>
        <p:cxnSp>
          <p:nvCxnSpPr>
            <p:cNvPr id="65" name="Straight Connector 64"/>
            <p:cNvCxnSpPr>
              <a:stCxn id="64" idx="2"/>
              <a:endCxn id="59" idx="3"/>
            </p:cNvCxnSpPr>
            <p:nvPr/>
          </p:nvCxnSpPr>
          <p:spPr>
            <a:xfrm flipH="1">
              <a:off x="4883782" y="4021104"/>
              <a:ext cx="128732" cy="188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9" idx="2"/>
              <a:endCxn id="67" idx="0"/>
            </p:cNvCxnSpPr>
            <p:nvPr/>
          </p:nvCxnSpPr>
          <p:spPr>
            <a:xfrm flipH="1">
              <a:off x="4698947" y="4205864"/>
              <a:ext cx="1955" cy="1165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561787" y="4322364"/>
              <a:ext cx="274320" cy="27432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a:ea typeface="Calibri"/>
                  <a:cs typeface="Arial"/>
                </a:rPr>
                <a:t>FG</a:t>
              </a:r>
              <a:endParaRPr kumimoji="0" lang="en-US" sz="1200" b="1" i="0" u="none" strike="noStrike" kern="1200" cap="none" spc="0" normalizeH="0" baseline="0" noProof="0">
                <a:ln>
                  <a:noFill/>
                </a:ln>
                <a:solidFill>
                  <a:srgbClr val="FFFFFF"/>
                </a:solidFill>
                <a:effectLst/>
                <a:uLnTx/>
                <a:uFillTx/>
                <a:latin typeface="Times New Roman"/>
                <a:ea typeface="Calibri"/>
                <a:cs typeface="+mn-cs"/>
              </a:endParaRPr>
            </a:p>
          </p:txBody>
        </p:sp>
      </p:grpSp>
      <p:sp>
        <p:nvSpPr>
          <p:cNvPr id="68" name="TextBox 57"/>
          <p:cNvSpPr txBox="1"/>
          <p:nvPr/>
        </p:nvSpPr>
        <p:spPr>
          <a:xfrm>
            <a:off x="141890" y="2140280"/>
            <a:ext cx="8875985" cy="1789272"/>
          </a:xfrm>
          <a:prstGeom prst="rect">
            <a:avLst/>
          </a:prstGeom>
          <a:solidFill>
            <a:srgbClr val="008BBC"/>
          </a:solidFill>
          <a:ln w="19050">
            <a:solidFill>
              <a:schemeClr val="bg1"/>
            </a:solidFill>
          </a:ln>
        </p:spPr>
        <p:txBody>
          <a:bodyPr wrap="square" bIns="91440" rtlCol="0" anchor="ctr">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a:ea typeface="Calibri"/>
                <a:cs typeface="Arial" charset="0"/>
              </a:rPr>
              <a:t>Todas las iglesias continúan multiplicándose</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a:ea typeface="Calibri"/>
                <a:cs typeface="Arial" charset="0"/>
              </a:rPr>
              <a:t>plantando nuevas iglesias</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FFFF"/>
                </a:solidFill>
                <a:effectLst/>
                <a:uLnTx/>
                <a:uFillTx/>
                <a:latin typeface="Arial"/>
                <a:ea typeface="Calibri"/>
                <a:cs typeface="Arial" charset="0"/>
              </a:rPr>
              <a:t>siguiendo este patrón</a:t>
            </a:r>
          </a:p>
        </p:txBody>
      </p:sp>
    </p:spTree>
    <p:extLst>
      <p:ext uri="{BB962C8B-B14F-4D97-AF65-F5344CB8AC3E}">
        <p14:creationId xmlns:p14="http://schemas.microsoft.com/office/powerpoint/2010/main" val="381383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24</a:t>
            </a:r>
          </a:p>
        </p:txBody>
      </p:sp>
      <p:grpSp>
        <p:nvGrpSpPr>
          <p:cNvPr id="58" name="Group 57"/>
          <p:cNvGrpSpPr/>
          <p:nvPr/>
        </p:nvGrpSpPr>
        <p:grpSpPr>
          <a:xfrm>
            <a:off x="3778608" y="3968979"/>
            <a:ext cx="1157974" cy="1131119"/>
            <a:chOff x="4128797" y="3465509"/>
            <a:chExt cx="1158037" cy="1131175"/>
          </a:xfrm>
          <a:noFill/>
        </p:grpSpPr>
        <p:sp>
          <p:nvSpPr>
            <p:cNvPr id="59" name="Rectangle 58"/>
            <p:cNvSpPr/>
            <p:nvPr/>
          </p:nvSpPr>
          <p:spPr>
            <a:xfrm>
              <a:off x="4518022" y="3840104"/>
              <a:ext cx="365760" cy="36576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a:ea typeface="Calibri"/>
                  <a:cs typeface="Arial"/>
                </a:rPr>
                <a:t>NC1</a:t>
              </a:r>
              <a:endParaRPr kumimoji="0" lang="en-US" sz="1200" b="1" i="0" u="none" strike="noStrike" kern="1200" cap="none" spc="0" normalizeH="0" baseline="0" noProof="0">
                <a:ln>
                  <a:noFill/>
                </a:ln>
                <a:solidFill>
                  <a:srgbClr val="FFFFFF"/>
                </a:solidFill>
                <a:effectLst/>
                <a:uLnTx/>
                <a:uFillTx/>
                <a:latin typeface="Times New Roman"/>
                <a:ea typeface="Calibri"/>
                <a:cs typeface="+mn-cs"/>
              </a:endParaRPr>
            </a:p>
          </p:txBody>
        </p:sp>
        <p:sp>
          <p:nvSpPr>
            <p:cNvPr id="60" name="Rectangle 59"/>
            <p:cNvSpPr/>
            <p:nvPr/>
          </p:nvSpPr>
          <p:spPr>
            <a:xfrm>
              <a:off x="4563742" y="3465509"/>
              <a:ext cx="274320" cy="27432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Calibri"/>
                  <a:cs typeface="Arial"/>
                </a:rPr>
                <a:t>DT</a:t>
              </a:r>
              <a:endParaRPr kumimoji="0" lang="en-US" sz="1200" b="1" i="0" u="none" strike="noStrike" kern="1200" cap="none" spc="0" normalizeH="0" baseline="0" noProof="0" dirty="0">
                <a:ln>
                  <a:noFill/>
                </a:ln>
                <a:solidFill>
                  <a:srgbClr val="FFFFFF"/>
                </a:solidFill>
                <a:effectLst/>
                <a:uLnTx/>
                <a:uFillTx/>
                <a:latin typeface="Times New Roman"/>
                <a:ea typeface="Calibri"/>
                <a:cs typeface="+mn-cs"/>
              </a:endParaRPr>
            </a:p>
          </p:txBody>
        </p:sp>
        <p:cxnSp>
          <p:nvCxnSpPr>
            <p:cNvPr id="61" name="Straight Connector 60"/>
            <p:cNvCxnSpPr>
              <a:stCxn id="60" idx="2"/>
              <a:endCxn id="59" idx="0"/>
            </p:cNvCxnSpPr>
            <p:nvPr/>
          </p:nvCxnSpPr>
          <p:spPr>
            <a:xfrm>
              <a:off x="4700902" y="3739829"/>
              <a:ext cx="0" cy="100275"/>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9" idx="1"/>
              <a:endCxn id="63" idx="6"/>
            </p:cNvCxnSpPr>
            <p:nvPr/>
          </p:nvCxnSpPr>
          <p:spPr>
            <a:xfrm flipH="1" flipV="1">
              <a:off x="4403117" y="4019225"/>
              <a:ext cx="114905" cy="3759"/>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4128797" y="3882065"/>
              <a:ext cx="274320" cy="27432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a:ea typeface="Calibri"/>
                  <a:cs typeface="Arial"/>
                </a:rPr>
                <a:t>FG</a:t>
              </a:r>
              <a:endParaRPr kumimoji="0" lang="en-US" sz="1200" b="1" i="0" u="none" strike="noStrike" kern="1200" cap="none" spc="0" normalizeH="0" baseline="0" noProof="0">
                <a:ln>
                  <a:noFill/>
                </a:ln>
                <a:solidFill>
                  <a:srgbClr val="FFFFFF"/>
                </a:solidFill>
                <a:effectLst/>
                <a:uLnTx/>
                <a:uFillTx/>
                <a:latin typeface="Times New Roman"/>
                <a:ea typeface="Calibri"/>
                <a:cs typeface="+mn-cs"/>
              </a:endParaRPr>
            </a:p>
          </p:txBody>
        </p:sp>
        <p:sp>
          <p:nvSpPr>
            <p:cNvPr id="64" name="Oval 63"/>
            <p:cNvSpPr/>
            <p:nvPr/>
          </p:nvSpPr>
          <p:spPr>
            <a:xfrm>
              <a:off x="5012514" y="3883944"/>
              <a:ext cx="274320" cy="27432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a:ea typeface="Calibri"/>
                  <a:cs typeface="Arial"/>
                </a:rPr>
                <a:t>FG</a:t>
              </a:r>
              <a:endParaRPr kumimoji="0" lang="en-US" sz="1200" b="1" i="0" u="none" strike="noStrike" kern="1200" cap="none" spc="0" normalizeH="0" baseline="0" noProof="0">
                <a:ln>
                  <a:noFill/>
                </a:ln>
                <a:solidFill>
                  <a:srgbClr val="FFFFFF"/>
                </a:solidFill>
                <a:effectLst/>
                <a:uLnTx/>
                <a:uFillTx/>
                <a:latin typeface="Times New Roman"/>
                <a:ea typeface="Calibri"/>
                <a:cs typeface="+mn-cs"/>
              </a:endParaRPr>
            </a:p>
          </p:txBody>
        </p:sp>
        <p:cxnSp>
          <p:nvCxnSpPr>
            <p:cNvPr id="65" name="Straight Connector 64"/>
            <p:cNvCxnSpPr>
              <a:stCxn id="64" idx="2"/>
              <a:endCxn id="59" idx="3"/>
            </p:cNvCxnSpPr>
            <p:nvPr/>
          </p:nvCxnSpPr>
          <p:spPr>
            <a:xfrm flipH="1">
              <a:off x="4883782" y="4021104"/>
              <a:ext cx="128732" cy="188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9" idx="2"/>
              <a:endCxn id="67" idx="0"/>
            </p:cNvCxnSpPr>
            <p:nvPr/>
          </p:nvCxnSpPr>
          <p:spPr>
            <a:xfrm flipH="1">
              <a:off x="4698947" y="4205864"/>
              <a:ext cx="1955" cy="1165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561787" y="4322364"/>
              <a:ext cx="274320" cy="27432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a:ea typeface="Calibri"/>
                  <a:cs typeface="Arial"/>
                </a:rPr>
                <a:t>FG</a:t>
              </a:r>
              <a:endParaRPr kumimoji="0" lang="en-US" sz="1200" b="1" i="0" u="none" strike="noStrike" kern="1200" cap="none" spc="0" normalizeH="0" baseline="0" noProof="0">
                <a:ln>
                  <a:noFill/>
                </a:ln>
                <a:solidFill>
                  <a:srgbClr val="FFFFFF"/>
                </a:solidFill>
                <a:effectLst/>
                <a:uLnTx/>
                <a:uFillTx/>
                <a:latin typeface="Times New Roman"/>
                <a:ea typeface="Calibri"/>
                <a:cs typeface="+mn-cs"/>
              </a:endParaRPr>
            </a:p>
          </p:txBody>
        </p:sp>
      </p:grpSp>
      <p:sp>
        <p:nvSpPr>
          <p:cNvPr id="2" name="Rectangle 1"/>
          <p:cNvSpPr/>
          <p:nvPr/>
        </p:nvSpPr>
        <p:spPr>
          <a:xfrm>
            <a:off x="130187" y="841039"/>
            <a:ext cx="8935453" cy="4308872"/>
          </a:xfrm>
          <a:prstGeom prst="rect">
            <a:avLst/>
          </a:prstGeom>
        </p:spPr>
        <p:txBody>
          <a:bodyPr wrap="square">
            <a:spAutoFit/>
          </a:bodyPr>
          <a:lstStyle/>
          <a:p>
            <a:pPr marL="223838" marR="0" lvl="0" indent="-22383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lang="es-ES" sz="2800" dirty="0">
                <a:solidFill>
                  <a:srgbClr val="FFFFFF"/>
                </a:solidFill>
                <a:latin typeface="Arial" charset="0"/>
                <a:cs typeface="Arial" charset="0"/>
              </a:rPr>
              <a:t>N</a:t>
            </a:r>
            <a:r>
              <a:rPr kumimoji="0" lang="es-ES" sz="2800" b="0" i="0" u="none" strike="noStrike" kern="1200" cap="none" spc="0" normalizeH="0" baseline="0" noProof="0" dirty="0" err="1">
                <a:ln>
                  <a:noFill/>
                </a:ln>
                <a:solidFill>
                  <a:srgbClr val="FFFFFF"/>
                </a:solidFill>
                <a:effectLst/>
                <a:uLnTx/>
                <a:uFillTx/>
                <a:latin typeface="Arial" charset="0"/>
                <a:ea typeface="+mn-ea"/>
                <a:cs typeface="Arial" charset="0"/>
              </a:rPr>
              <a:t>uevas</a:t>
            </a: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 iglesias comienzan como Grupos de Fundamentos reuniéndose en los hogares</a:t>
            </a:r>
          </a:p>
          <a:p>
            <a:pPr marL="223838" marR="0" lvl="0" indent="-223838"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Crecer por multiplicación de Grupos de Fundamentos</a:t>
            </a:r>
          </a:p>
          <a:p>
            <a:pPr marL="914400" lvl="1" indent="-457200" fontAlgn="base">
              <a:spcBef>
                <a:spcPct val="0"/>
              </a:spcBef>
              <a:spcAft>
                <a:spcPts val="1200"/>
              </a:spcAft>
              <a:buFont typeface="Arial" panose="020B0604020202020204" pitchFamily="34" charset="0"/>
              <a:buChar cha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hasta que pueda alquilar un espacio</a:t>
            </a:r>
          </a:p>
          <a:p>
            <a:pPr marL="914400" lvl="1" indent="-457200" fontAlgn="base">
              <a:spcBef>
                <a:spcPct val="0"/>
              </a:spcBef>
              <a:spcAft>
                <a:spcPts val="1200"/>
              </a:spcAft>
              <a:buFont typeface="Arial" panose="020B0604020202020204" pitchFamily="34" charset="0"/>
              <a:buChar cha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o comprar un terreno y construir un edificio para la iglesia</a:t>
            </a:r>
          </a:p>
          <a:p>
            <a:pPr marL="223838" indent="-223838" fontAlgn="base">
              <a:spcBef>
                <a:spcPct val="0"/>
              </a:spcBef>
              <a:spcAft>
                <a:spcPts val="1200"/>
              </a:spcAft>
              <a:buFont typeface="Arial" panose="020B0604020202020204" pitchFamily="34" charset="0"/>
              <a:buChar cha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En algunos países donde hay persecución o pobreza,</a:t>
            </a:r>
          </a:p>
          <a:p>
            <a:pPr marL="914400" lvl="1" indent="-457200" fontAlgn="base">
              <a:spcBef>
                <a:spcPct val="0"/>
              </a:spcBef>
              <a:spcAft>
                <a:spcPts val="1200"/>
              </a:spcAft>
              <a:buFont typeface="Arial" panose="020B0604020202020204" pitchFamily="34" charset="0"/>
              <a:buChar cha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puede ser mejor tener la iglesia en las casas</a:t>
            </a: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42991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34E0CA-E1A3-4E5C-A76A-91261DD7BA8C}"/>
              </a:ext>
            </a:extLst>
          </p:cNvPr>
          <p:cNvGrpSpPr/>
          <p:nvPr/>
        </p:nvGrpSpPr>
        <p:grpSpPr>
          <a:xfrm>
            <a:off x="141890" y="268532"/>
            <a:ext cx="8702565" cy="5861330"/>
            <a:chOff x="141890" y="268532"/>
            <a:chExt cx="8702565" cy="5861330"/>
          </a:xfrm>
        </p:grpSpPr>
        <p:grpSp>
          <p:nvGrpSpPr>
            <p:cNvPr id="104" name="Group 103">
              <a:extLst>
                <a:ext uri="{FF2B5EF4-FFF2-40B4-BE49-F238E27FC236}">
                  <a16:creationId xmlns:a16="http://schemas.microsoft.com/office/drawing/2014/main" id="{97A7C1D6-87B9-485B-8AFC-91EFB1AF7FA3}"/>
                </a:ext>
              </a:extLst>
            </p:cNvPr>
            <p:cNvGrpSpPr>
              <a:grpSpLocks/>
            </p:cNvGrpSpPr>
            <p:nvPr/>
          </p:nvGrpSpPr>
          <p:grpSpPr>
            <a:xfrm>
              <a:off x="141890" y="268532"/>
              <a:ext cx="8702565" cy="5861330"/>
              <a:chOff x="562237" y="2044251"/>
              <a:chExt cx="7708108" cy="4268607"/>
            </a:xfrm>
            <a:noFill/>
          </p:grpSpPr>
          <p:sp>
            <p:nvSpPr>
              <p:cNvPr id="4" name="TextBox 3">
                <a:extLst>
                  <a:ext uri="{FF2B5EF4-FFF2-40B4-BE49-F238E27FC236}">
                    <a16:creationId xmlns:a16="http://schemas.microsoft.com/office/drawing/2014/main" id="{F2265816-D634-4D9D-B3D2-20EDF15CFED9}"/>
                  </a:ext>
                </a:extLst>
              </p:cNvPr>
              <p:cNvSpPr txBox="1"/>
              <p:nvPr/>
            </p:nvSpPr>
            <p:spPr>
              <a:xfrm>
                <a:off x="3077544" y="5623879"/>
                <a:ext cx="550507" cy="46166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5</a:t>
                </a:r>
              </a:p>
            </p:txBody>
          </p:sp>
          <p:sp>
            <p:nvSpPr>
              <p:cNvPr id="5" name="TextBox 4">
                <a:extLst>
                  <a:ext uri="{FF2B5EF4-FFF2-40B4-BE49-F238E27FC236}">
                    <a16:creationId xmlns:a16="http://schemas.microsoft.com/office/drawing/2014/main" id="{3F7E19B0-AF25-4DEC-A3A6-BF30986912A6}"/>
                  </a:ext>
                </a:extLst>
              </p:cNvPr>
              <p:cNvSpPr txBox="1"/>
              <p:nvPr/>
            </p:nvSpPr>
            <p:spPr>
              <a:xfrm>
                <a:off x="5235385" y="5610138"/>
                <a:ext cx="550507" cy="46166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10</a:t>
                </a:r>
              </a:p>
            </p:txBody>
          </p:sp>
          <p:sp>
            <p:nvSpPr>
              <p:cNvPr id="6" name="TextBox 5">
                <a:extLst>
                  <a:ext uri="{FF2B5EF4-FFF2-40B4-BE49-F238E27FC236}">
                    <a16:creationId xmlns:a16="http://schemas.microsoft.com/office/drawing/2014/main" id="{4123C904-F852-47D6-A940-6B38D5A9F580}"/>
                  </a:ext>
                </a:extLst>
              </p:cNvPr>
              <p:cNvSpPr txBox="1"/>
              <p:nvPr/>
            </p:nvSpPr>
            <p:spPr>
              <a:xfrm>
                <a:off x="7448161" y="5623878"/>
                <a:ext cx="550507" cy="46166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15</a:t>
                </a:r>
              </a:p>
            </p:txBody>
          </p:sp>
          <p:sp>
            <p:nvSpPr>
              <p:cNvPr id="8" name="TextBox 7">
                <a:extLst>
                  <a:ext uri="{FF2B5EF4-FFF2-40B4-BE49-F238E27FC236}">
                    <a16:creationId xmlns:a16="http://schemas.microsoft.com/office/drawing/2014/main" id="{07F46F46-2CFD-4659-A2F4-65F0E47D650A}"/>
                  </a:ext>
                </a:extLst>
              </p:cNvPr>
              <p:cNvSpPr txBox="1"/>
              <p:nvPr/>
            </p:nvSpPr>
            <p:spPr>
              <a:xfrm>
                <a:off x="913361" y="5577442"/>
                <a:ext cx="550507" cy="46166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1</a:t>
                </a:r>
              </a:p>
            </p:txBody>
          </p:sp>
          <p:sp>
            <p:nvSpPr>
              <p:cNvPr id="10" name="TextBox 9">
                <a:extLst>
                  <a:ext uri="{FF2B5EF4-FFF2-40B4-BE49-F238E27FC236}">
                    <a16:creationId xmlns:a16="http://schemas.microsoft.com/office/drawing/2014/main" id="{F26BA407-ECC8-44FA-B08C-FF8295939075}"/>
                  </a:ext>
                </a:extLst>
              </p:cNvPr>
              <p:cNvSpPr txBox="1"/>
              <p:nvPr/>
            </p:nvSpPr>
            <p:spPr>
              <a:xfrm>
                <a:off x="4149246" y="5886986"/>
                <a:ext cx="1222310" cy="425872"/>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Arial" charset="0"/>
                    <a:ea typeface="+mn-ea"/>
                    <a:cs typeface="Arial" charset="0"/>
                  </a:rPr>
                  <a:t>Años</a:t>
                </a:r>
                <a:endParaRPr kumimoji="0" lang="en-US" sz="32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1" name="TextBox 10">
                <a:extLst>
                  <a:ext uri="{FF2B5EF4-FFF2-40B4-BE49-F238E27FC236}">
                    <a16:creationId xmlns:a16="http://schemas.microsoft.com/office/drawing/2014/main" id="{EE6DCD86-18D6-47F8-9685-F154198DD133}"/>
                  </a:ext>
                </a:extLst>
              </p:cNvPr>
              <p:cNvSpPr txBox="1"/>
              <p:nvPr/>
            </p:nvSpPr>
            <p:spPr>
              <a:xfrm rot="16200000">
                <a:off x="-127876" y="3786723"/>
                <a:ext cx="1903445" cy="523220"/>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Arial" charset="0"/>
                    <a:ea typeface="+mn-ea"/>
                    <a:cs typeface="Arial" charset="0"/>
                  </a:rPr>
                  <a:t>Discípulos</a:t>
                </a:r>
                <a:endParaRPr kumimoji="0" lang="en-US" sz="32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2" name="TextBox 11">
                <a:extLst>
                  <a:ext uri="{FF2B5EF4-FFF2-40B4-BE49-F238E27FC236}">
                    <a16:creationId xmlns:a16="http://schemas.microsoft.com/office/drawing/2014/main" id="{AA3B6613-9933-412E-8438-B882D5DD77E8}"/>
                  </a:ext>
                </a:extLst>
              </p:cNvPr>
              <p:cNvSpPr txBox="1"/>
              <p:nvPr/>
            </p:nvSpPr>
            <p:spPr>
              <a:xfrm>
                <a:off x="3127544" y="5029989"/>
                <a:ext cx="550507" cy="381043"/>
              </a:xfrm>
              <a:prstGeom prst="rect">
                <a:avLst/>
              </a:prstGeom>
              <a:grp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Arial" charset="0"/>
                  </a:rPr>
                  <a:t>16</a:t>
                </a:r>
              </a:p>
            </p:txBody>
          </p:sp>
          <p:sp>
            <p:nvSpPr>
              <p:cNvPr id="16" name="TextBox 15">
                <a:extLst>
                  <a:ext uri="{FF2B5EF4-FFF2-40B4-BE49-F238E27FC236}">
                    <a16:creationId xmlns:a16="http://schemas.microsoft.com/office/drawing/2014/main" id="{3E494D04-DF23-4853-B8C4-22DCF6102B0A}"/>
                  </a:ext>
                </a:extLst>
              </p:cNvPr>
              <p:cNvSpPr txBox="1"/>
              <p:nvPr/>
            </p:nvSpPr>
            <p:spPr>
              <a:xfrm>
                <a:off x="1203758" y="5222981"/>
                <a:ext cx="550507" cy="381043"/>
              </a:xfrm>
              <a:prstGeom prst="rect">
                <a:avLst/>
              </a:prstGeom>
              <a:grp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Arial" charset="0"/>
                  </a:rPr>
                  <a:t>1</a:t>
                </a:r>
              </a:p>
            </p:txBody>
          </p:sp>
          <p:cxnSp>
            <p:nvCxnSpPr>
              <p:cNvPr id="18" name="Straight Connector 17">
                <a:extLst>
                  <a:ext uri="{FF2B5EF4-FFF2-40B4-BE49-F238E27FC236}">
                    <a16:creationId xmlns:a16="http://schemas.microsoft.com/office/drawing/2014/main" id="{08BBEAB5-4E10-4180-9D75-18856ACB4C41}"/>
                  </a:ext>
                </a:extLst>
              </p:cNvPr>
              <p:cNvCxnSpPr>
                <a:cxnSpLocks/>
              </p:cNvCxnSpPr>
              <p:nvPr/>
            </p:nvCxnSpPr>
            <p:spPr bwMode="auto">
              <a:xfrm>
                <a:off x="1217645" y="5635927"/>
                <a:ext cx="7012991" cy="18590"/>
              </a:xfrm>
              <a:prstGeom prst="line">
                <a:avLst/>
              </a:prstGeom>
              <a:grpFill/>
              <a:ln w="38100" cap="flat" cmpd="sng" algn="ctr">
                <a:solidFill>
                  <a:schemeClr val="bg1"/>
                </a:solidFill>
                <a:prstDash val="solid"/>
                <a:round/>
                <a:headEnd type="none" w="med" len="med"/>
                <a:tailEnd type="stealth" w="med" len="med"/>
              </a:ln>
              <a:effectLst/>
            </p:spPr>
          </p:cxnSp>
          <p:cxnSp>
            <p:nvCxnSpPr>
              <p:cNvPr id="19" name="Straight Connector 18">
                <a:extLst>
                  <a:ext uri="{FF2B5EF4-FFF2-40B4-BE49-F238E27FC236}">
                    <a16:creationId xmlns:a16="http://schemas.microsoft.com/office/drawing/2014/main" id="{C336B726-79A4-4D30-A5D0-7CB97A672E9E}"/>
                  </a:ext>
                </a:extLst>
              </p:cNvPr>
              <p:cNvCxnSpPr>
                <a:cxnSpLocks/>
              </p:cNvCxnSpPr>
              <p:nvPr/>
            </p:nvCxnSpPr>
            <p:spPr bwMode="auto">
              <a:xfrm flipV="1">
                <a:off x="1217646" y="2099523"/>
                <a:ext cx="696" cy="3524359"/>
              </a:xfrm>
              <a:prstGeom prst="line">
                <a:avLst/>
              </a:prstGeom>
              <a:grpFill/>
              <a:ln w="38100" cap="flat" cmpd="sng" algn="ctr">
                <a:solidFill>
                  <a:schemeClr val="bg1"/>
                </a:solidFill>
                <a:prstDash val="solid"/>
                <a:round/>
                <a:headEnd type="none" w="med" len="med"/>
                <a:tailEnd type="stealth" w="med" len="med"/>
              </a:ln>
              <a:effectLst/>
            </p:spPr>
          </p:cxnSp>
          <p:sp>
            <p:nvSpPr>
              <p:cNvPr id="23" name="TextBox 22">
                <a:extLst>
                  <a:ext uri="{FF2B5EF4-FFF2-40B4-BE49-F238E27FC236}">
                    <a16:creationId xmlns:a16="http://schemas.microsoft.com/office/drawing/2014/main" id="{95110142-070C-42DC-99B2-DB5BC5A5A388}"/>
                  </a:ext>
                </a:extLst>
              </p:cNvPr>
              <p:cNvSpPr txBox="1"/>
              <p:nvPr/>
            </p:nvSpPr>
            <p:spPr>
              <a:xfrm>
                <a:off x="6920517" y="2044251"/>
                <a:ext cx="1349828" cy="381043"/>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Arial" charset="0"/>
                  </a:rPr>
                  <a:t>16,000</a:t>
                </a:r>
              </a:p>
            </p:txBody>
          </p:sp>
          <p:cxnSp>
            <p:nvCxnSpPr>
              <p:cNvPr id="27" name="Straight Connector 26">
                <a:extLst>
                  <a:ext uri="{FF2B5EF4-FFF2-40B4-BE49-F238E27FC236}">
                    <a16:creationId xmlns:a16="http://schemas.microsoft.com/office/drawing/2014/main" id="{7175168E-3889-4121-AAD5-DC6799672AA2}"/>
                  </a:ext>
                </a:extLst>
              </p:cNvPr>
              <p:cNvCxnSpPr>
                <a:cxnSpLocks/>
              </p:cNvCxnSpPr>
              <p:nvPr/>
            </p:nvCxnSpPr>
            <p:spPr bwMode="auto">
              <a:xfrm flipV="1">
                <a:off x="7716132" y="2369977"/>
                <a:ext cx="0" cy="3304219"/>
              </a:xfrm>
              <a:prstGeom prst="line">
                <a:avLst/>
              </a:prstGeom>
              <a:grpFill/>
              <a:ln w="76200" cap="flat" cmpd="sng" algn="ctr">
                <a:solidFill>
                  <a:srgbClr val="C000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6BC624E2-F59F-47E9-9A53-4A912A113F57}"/>
                  </a:ext>
                </a:extLst>
              </p:cNvPr>
              <p:cNvCxnSpPr>
                <a:cxnSpLocks/>
              </p:cNvCxnSpPr>
              <p:nvPr/>
            </p:nvCxnSpPr>
            <p:spPr bwMode="auto">
              <a:xfrm flipV="1">
                <a:off x="6633781" y="4012247"/>
                <a:ext cx="0" cy="1642270"/>
              </a:xfrm>
              <a:prstGeom prst="line">
                <a:avLst/>
              </a:prstGeom>
              <a:grpFill/>
              <a:ln w="76200" cap="flat" cmpd="sng" algn="ctr">
                <a:solidFill>
                  <a:srgbClr val="C0000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18F5A149-7B99-4202-8B13-271733972C05}"/>
                  </a:ext>
                </a:extLst>
              </p:cNvPr>
              <p:cNvCxnSpPr>
                <a:cxnSpLocks/>
              </p:cNvCxnSpPr>
              <p:nvPr/>
            </p:nvCxnSpPr>
            <p:spPr bwMode="auto">
              <a:xfrm flipV="1">
                <a:off x="5536397" y="4853266"/>
                <a:ext cx="0" cy="801253"/>
              </a:xfrm>
              <a:prstGeom prst="line">
                <a:avLst/>
              </a:prstGeom>
              <a:grpFill/>
              <a:ln w="76200" cap="flat" cmpd="sng" algn="ctr">
                <a:solidFill>
                  <a:srgbClr val="C000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67938551-3A93-42D9-862D-E920936A3010}"/>
                  </a:ext>
                </a:extLst>
              </p:cNvPr>
              <p:cNvCxnSpPr>
                <a:cxnSpLocks/>
              </p:cNvCxnSpPr>
              <p:nvPr/>
            </p:nvCxnSpPr>
            <p:spPr bwMode="auto">
              <a:xfrm flipV="1">
                <a:off x="4469597" y="5232400"/>
                <a:ext cx="0" cy="429750"/>
              </a:xfrm>
              <a:prstGeom prst="line">
                <a:avLst/>
              </a:prstGeom>
              <a:grpFill/>
              <a:ln w="76200" cap="flat" cmpd="sng" algn="ctr">
                <a:solidFill>
                  <a:srgbClr val="C0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66D27412-01B6-411D-8CB4-43BE43351C11}"/>
                  </a:ext>
                </a:extLst>
              </p:cNvPr>
              <p:cNvCxnSpPr>
                <a:cxnSpLocks/>
              </p:cNvCxnSpPr>
              <p:nvPr/>
            </p:nvCxnSpPr>
            <p:spPr bwMode="auto">
              <a:xfrm flipV="1">
                <a:off x="3383747" y="5447276"/>
                <a:ext cx="0" cy="207241"/>
              </a:xfrm>
              <a:prstGeom prst="line">
                <a:avLst/>
              </a:prstGeom>
              <a:grpFill/>
              <a:ln w="76200" cap="flat" cmpd="sng" algn="ctr">
                <a:solidFill>
                  <a:srgbClr val="C00000"/>
                </a:solidFill>
                <a:prstDash val="solid"/>
                <a:round/>
                <a:headEnd type="none" w="med" len="med"/>
                <a:tailEnd type="none" w="med" len="med"/>
              </a:ln>
              <a:effectLst/>
            </p:spPr>
          </p:cxnSp>
          <p:sp>
            <p:nvSpPr>
              <p:cNvPr id="52" name="Rectangle 51">
                <a:extLst>
                  <a:ext uri="{FF2B5EF4-FFF2-40B4-BE49-F238E27FC236}">
                    <a16:creationId xmlns:a16="http://schemas.microsoft.com/office/drawing/2014/main" id="{8CB1CDCE-9E69-4400-BE74-B07B8B9E485A}"/>
                  </a:ext>
                </a:extLst>
              </p:cNvPr>
              <p:cNvSpPr/>
              <p:nvPr/>
            </p:nvSpPr>
            <p:spPr>
              <a:xfrm>
                <a:off x="1650404" y="2357852"/>
                <a:ext cx="4645032" cy="963816"/>
              </a:xfrm>
              <a:prstGeom prst="rect">
                <a:avLst/>
              </a:prstGeom>
              <a:grp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sz="4000" b="1" i="0" u="none" strike="noStrike" kern="1200" spc="0" baseline="0">
                    <a:solidFill>
                      <a:prstClr val="black">
                        <a:lumMod val="65000"/>
                        <a:lumOff val="35000"/>
                      </a:prstClr>
                    </a:solidFill>
                    <a:latin typeface="+mn-lt"/>
                    <a:ea typeface="+mn-ea"/>
                    <a:cs typeface="+mn-cs"/>
                  </a:defRPr>
                </a:pPr>
                <a:r>
                  <a:rPr kumimoji="0" lang="es-ES" sz="4000" b="1" i="0" u="none" strike="noStrike" kern="1200" cap="none" spc="0" normalizeH="0" baseline="0" noProof="0" dirty="0">
                    <a:ln>
                      <a:noFill/>
                    </a:ln>
                    <a:solidFill>
                      <a:srgbClr val="FFFFFF"/>
                    </a:solidFill>
                    <a:effectLst/>
                    <a:uLnTx/>
                    <a:uFillTx/>
                    <a:latin typeface="Arial"/>
                    <a:ea typeface="+mn-ea"/>
                    <a:cs typeface="Arial" charset="0"/>
                  </a:rPr>
                  <a:t>El Poder </a:t>
                </a:r>
              </a:p>
              <a:p>
                <a:pPr marL="0" marR="0" lvl="0" indent="0" algn="ctr" defTabSz="914400" rtl="0" eaLnBrk="1" fontAlgn="base" latinLnBrk="0" hangingPunct="1">
                  <a:lnSpc>
                    <a:spcPct val="100000"/>
                  </a:lnSpc>
                  <a:spcBef>
                    <a:spcPct val="0"/>
                  </a:spcBef>
                  <a:spcAft>
                    <a:spcPct val="0"/>
                  </a:spcAft>
                  <a:buClrTx/>
                  <a:buSzTx/>
                  <a:buFontTx/>
                  <a:buNone/>
                  <a:tabLst/>
                  <a:defRPr sz="4000" b="1" i="0" u="none" strike="noStrike" kern="1200" spc="0" baseline="0">
                    <a:solidFill>
                      <a:prstClr val="black">
                        <a:lumMod val="65000"/>
                        <a:lumOff val="35000"/>
                      </a:prstClr>
                    </a:solidFill>
                    <a:latin typeface="+mn-lt"/>
                    <a:ea typeface="+mn-ea"/>
                    <a:cs typeface="+mn-cs"/>
                  </a:defRPr>
                </a:pPr>
                <a:r>
                  <a:rPr kumimoji="0" lang="es-ES" sz="4000" b="1" i="0" u="none" strike="noStrike" kern="1200" cap="none" spc="0" normalizeH="0" baseline="0" noProof="0" dirty="0">
                    <a:ln>
                      <a:noFill/>
                    </a:ln>
                    <a:solidFill>
                      <a:srgbClr val="FFFFFF"/>
                    </a:solidFill>
                    <a:effectLst/>
                    <a:uLnTx/>
                    <a:uFillTx/>
                    <a:latin typeface="Arial"/>
                    <a:ea typeface="+mn-ea"/>
                    <a:cs typeface="Arial" charset="0"/>
                  </a:rPr>
                  <a:t>de la Multiplicación </a:t>
                </a:r>
              </a:p>
            </p:txBody>
          </p:sp>
          <p:cxnSp>
            <p:nvCxnSpPr>
              <p:cNvPr id="63" name="Straight Connector 62">
                <a:extLst>
                  <a:ext uri="{FF2B5EF4-FFF2-40B4-BE49-F238E27FC236}">
                    <a16:creationId xmlns:a16="http://schemas.microsoft.com/office/drawing/2014/main" id="{0DD9E204-0B9D-4790-AA98-618F8CC2289D}"/>
                  </a:ext>
                </a:extLst>
              </p:cNvPr>
              <p:cNvCxnSpPr>
                <a:cxnSpLocks/>
              </p:cNvCxnSpPr>
              <p:nvPr/>
            </p:nvCxnSpPr>
            <p:spPr bwMode="auto">
              <a:xfrm flipV="1">
                <a:off x="2288833" y="5540152"/>
                <a:ext cx="0" cy="114365"/>
              </a:xfrm>
              <a:prstGeom prst="line">
                <a:avLst/>
              </a:prstGeom>
              <a:grpFill/>
              <a:ln w="76200" cap="flat" cmpd="sng" algn="ctr">
                <a:solidFill>
                  <a:srgbClr val="C00000"/>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2A9DE87B-A5C0-4130-ADF5-93821E7C5BF3}"/>
                  </a:ext>
                </a:extLst>
              </p:cNvPr>
              <p:cNvCxnSpPr/>
              <p:nvPr/>
            </p:nvCxnSpPr>
            <p:spPr bwMode="auto">
              <a:xfrm flipV="1">
                <a:off x="1198511" y="5540151"/>
                <a:ext cx="1090322" cy="47432"/>
              </a:xfrm>
              <a:prstGeom prst="line">
                <a:avLst/>
              </a:prstGeom>
              <a:grpFill/>
              <a:ln w="76200" cap="flat" cmpd="sng" algn="ctr">
                <a:solidFill>
                  <a:srgbClr val="0070C0"/>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C395AA47-7384-4768-8FDC-26D23D419D05}"/>
                  </a:ext>
                </a:extLst>
              </p:cNvPr>
              <p:cNvCxnSpPr>
                <a:cxnSpLocks/>
              </p:cNvCxnSpPr>
              <p:nvPr/>
            </p:nvCxnSpPr>
            <p:spPr bwMode="auto">
              <a:xfrm flipV="1">
                <a:off x="2288833" y="5447276"/>
                <a:ext cx="1094914" cy="92875"/>
              </a:xfrm>
              <a:prstGeom prst="line">
                <a:avLst/>
              </a:prstGeom>
              <a:grpFill/>
              <a:ln w="76200" cap="flat" cmpd="sng" algn="ctr">
                <a:solidFill>
                  <a:srgbClr val="0070C0"/>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1BB5F7E6-1DA9-41F0-A1D8-AAA8EF208B3B}"/>
                  </a:ext>
                </a:extLst>
              </p:cNvPr>
              <p:cNvCxnSpPr>
                <a:cxnSpLocks/>
              </p:cNvCxnSpPr>
              <p:nvPr/>
            </p:nvCxnSpPr>
            <p:spPr bwMode="auto">
              <a:xfrm flipV="1">
                <a:off x="3383747" y="5232400"/>
                <a:ext cx="1085850" cy="214876"/>
              </a:xfrm>
              <a:prstGeom prst="line">
                <a:avLst/>
              </a:prstGeom>
              <a:grpFill/>
              <a:ln w="76200" cap="flat" cmpd="sng" algn="ctr">
                <a:solidFill>
                  <a:srgbClr val="0070C0"/>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D37A5F68-FE1F-40F0-85FB-664F7AC52491}"/>
                  </a:ext>
                </a:extLst>
              </p:cNvPr>
              <p:cNvCxnSpPr>
                <a:cxnSpLocks/>
              </p:cNvCxnSpPr>
              <p:nvPr/>
            </p:nvCxnSpPr>
            <p:spPr bwMode="auto">
              <a:xfrm flipV="1">
                <a:off x="4469597" y="4853266"/>
                <a:ext cx="1066800" cy="379134"/>
              </a:xfrm>
              <a:prstGeom prst="line">
                <a:avLst/>
              </a:prstGeom>
              <a:grpFill/>
              <a:ln w="76200" cap="flat" cmpd="sng" algn="ctr">
                <a:solidFill>
                  <a:srgbClr val="0070C0"/>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8021E58F-BF12-488F-BC09-1FE59E92C308}"/>
                  </a:ext>
                </a:extLst>
              </p:cNvPr>
              <p:cNvCxnSpPr>
                <a:cxnSpLocks/>
              </p:cNvCxnSpPr>
              <p:nvPr/>
            </p:nvCxnSpPr>
            <p:spPr bwMode="auto">
              <a:xfrm flipV="1">
                <a:off x="5536397" y="4012247"/>
                <a:ext cx="1097384" cy="841019"/>
              </a:xfrm>
              <a:prstGeom prst="line">
                <a:avLst/>
              </a:prstGeom>
              <a:grpFill/>
              <a:ln w="76200" cap="flat" cmpd="sng" algn="ctr">
                <a:solidFill>
                  <a:srgbClr val="0070C0"/>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0F03207D-964D-45A4-BC99-55D11F740989}"/>
                  </a:ext>
                </a:extLst>
              </p:cNvPr>
              <p:cNvCxnSpPr>
                <a:cxnSpLocks/>
              </p:cNvCxnSpPr>
              <p:nvPr/>
            </p:nvCxnSpPr>
            <p:spPr bwMode="auto">
              <a:xfrm flipV="1">
                <a:off x="6633781" y="2369977"/>
                <a:ext cx="1082351" cy="1642270"/>
              </a:xfrm>
              <a:prstGeom prst="line">
                <a:avLst/>
              </a:prstGeom>
              <a:grpFill/>
              <a:ln w="76200" cap="flat" cmpd="sng" algn="ctr">
                <a:solidFill>
                  <a:srgbClr val="0070C0"/>
                </a:solidFill>
                <a:prstDash val="solid"/>
                <a:round/>
                <a:headEnd type="none" w="med" len="med"/>
                <a:tailEnd type="none" w="med" len="med"/>
              </a:ln>
              <a:effectLst/>
            </p:spPr>
          </p:cxnSp>
        </p:grpSp>
        <p:sp>
          <p:nvSpPr>
            <p:cNvPr id="37" name="TextBox 36">
              <a:extLst>
                <a:ext uri="{FF2B5EF4-FFF2-40B4-BE49-F238E27FC236}">
                  <a16:creationId xmlns:a16="http://schemas.microsoft.com/office/drawing/2014/main" id="{10EEFEE6-54F9-4B8C-96D3-00FAC3C5C979}"/>
                </a:ext>
              </a:extLst>
            </p:cNvPr>
            <p:cNvSpPr txBox="1"/>
            <p:nvPr/>
          </p:nvSpPr>
          <p:spPr>
            <a:xfrm>
              <a:off x="5082873" y="3589370"/>
              <a:ext cx="1349828"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Arial" charset="0"/>
                </a:rPr>
                <a:t>512</a:t>
              </a:r>
            </a:p>
          </p:txBody>
        </p:sp>
        <p:sp>
          <p:nvSpPr>
            <p:cNvPr id="46" name="TextBox 45">
              <a:extLst>
                <a:ext uri="{FF2B5EF4-FFF2-40B4-BE49-F238E27FC236}">
                  <a16:creationId xmlns:a16="http://schemas.microsoft.com/office/drawing/2014/main" id="{18E474B6-6AAE-4E2F-898F-4B2129D15CDE}"/>
                </a:ext>
              </a:extLst>
            </p:cNvPr>
            <p:cNvSpPr txBox="1"/>
            <p:nvPr/>
          </p:nvSpPr>
          <p:spPr>
            <a:xfrm>
              <a:off x="1821571" y="4530458"/>
              <a:ext cx="582527"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Arial" charset="0"/>
                </a:rPr>
                <a:t>4</a:t>
              </a:r>
            </a:p>
          </p:txBody>
        </p:sp>
        <p:sp>
          <p:nvSpPr>
            <p:cNvPr id="47" name="TextBox 46">
              <a:extLst>
                <a:ext uri="{FF2B5EF4-FFF2-40B4-BE49-F238E27FC236}">
                  <a16:creationId xmlns:a16="http://schemas.microsoft.com/office/drawing/2014/main" id="{60E00DA5-9AD6-45E8-8DB2-322E9EDD831A}"/>
                </a:ext>
              </a:extLst>
            </p:cNvPr>
            <p:cNvSpPr txBox="1"/>
            <p:nvPr/>
          </p:nvSpPr>
          <p:spPr>
            <a:xfrm>
              <a:off x="4097677" y="4142037"/>
              <a:ext cx="894166"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Arial" charset="0"/>
                </a:rPr>
                <a:t>128</a:t>
              </a:r>
            </a:p>
          </p:txBody>
        </p:sp>
        <p:sp>
          <p:nvSpPr>
            <p:cNvPr id="48" name="TextBox 47">
              <a:extLst>
                <a:ext uri="{FF2B5EF4-FFF2-40B4-BE49-F238E27FC236}">
                  <a16:creationId xmlns:a16="http://schemas.microsoft.com/office/drawing/2014/main" id="{05421BD7-1DC6-4476-A85C-64D0CEA2961F}"/>
                </a:ext>
              </a:extLst>
            </p:cNvPr>
            <p:cNvSpPr txBox="1"/>
            <p:nvPr/>
          </p:nvSpPr>
          <p:spPr>
            <a:xfrm>
              <a:off x="6215431" y="2491422"/>
              <a:ext cx="1428341"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Arial" charset="0"/>
                </a:rPr>
                <a:t>4,000</a:t>
              </a:r>
            </a:p>
          </p:txBody>
        </p:sp>
      </p:grpSp>
      <p:sp>
        <p:nvSpPr>
          <p:cNvPr id="32" name="Slide Number Placeholder 3">
            <a:extLst>
              <a:ext uri="{FF2B5EF4-FFF2-40B4-BE49-F238E27FC236}">
                <a16:creationId xmlns:a16="http://schemas.microsoft.com/office/drawing/2014/main" id="{D445F3ED-316C-4043-A929-17BC4BE49081}"/>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3</a:t>
            </a:r>
          </a:p>
        </p:txBody>
      </p:sp>
    </p:spTree>
    <p:extLst>
      <p:ext uri="{BB962C8B-B14F-4D97-AF65-F5344CB8AC3E}">
        <p14:creationId xmlns:p14="http://schemas.microsoft.com/office/powerpoint/2010/main" val="334399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02F343-8BF1-41A7-9DD3-F4AF2232024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24</a:t>
            </a:r>
          </a:p>
        </p:txBody>
      </p:sp>
      <p:sp>
        <p:nvSpPr>
          <p:cNvPr id="3" name="Rectangle 2">
            <a:extLst>
              <a:ext uri="{FF2B5EF4-FFF2-40B4-BE49-F238E27FC236}">
                <a16:creationId xmlns:a16="http://schemas.microsoft.com/office/drawing/2014/main" id="{9F89014C-9B31-49EE-BA77-F0618FB84D0C}"/>
              </a:ext>
            </a:extLst>
          </p:cNvPr>
          <p:cNvSpPr/>
          <p:nvPr/>
        </p:nvSpPr>
        <p:spPr>
          <a:xfrm>
            <a:off x="425669" y="1158690"/>
            <a:ext cx="8718331" cy="4493538"/>
          </a:xfrm>
          <a:prstGeom prst="rect">
            <a:avLst/>
          </a:prstGeom>
        </p:spPr>
        <p:txBody>
          <a:bodyPr wrap="square">
            <a:spAutoFit/>
          </a:bodyPr>
          <a:lstStyle/>
          <a:p>
            <a:pPr marL="236538" marR="0" lvl="0" indent="-236538" algn="l" defTabSz="914400" rtl="0" eaLnBrk="1" fontAlgn="base" latinLnBrk="0" hangingPunct="1">
              <a:spcAft>
                <a:spcPts val="120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No se puede apresurar el crecimiento</a:t>
            </a:r>
          </a:p>
          <a:p>
            <a:pPr marL="236538" marR="0" lvl="0" indent="-236538" algn="l" defTabSz="914400" rtl="0" eaLnBrk="1" fontAlgn="base" latinLnBrk="0" hangingPunct="1">
              <a:spcAft>
                <a:spcPts val="120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Usted alcanzará a su ciudad para Cristo en un período de tiempo razonable multiplicando los Grupos de Fundamentos por medio del aprendizaje</a:t>
            </a:r>
          </a:p>
          <a:p>
            <a:pPr marL="236538" marR="0" lvl="0" indent="-236538" algn="l" defTabSz="914400" rtl="0" eaLnBrk="1" fontAlgn="base" latinLnBrk="0" hangingPunct="1">
              <a:spcAft>
                <a:spcPts val="120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Crecimiento por adición aún no ha funcionado para alcanzar a su ciudad </a:t>
            </a:r>
          </a:p>
          <a:p>
            <a:pPr marL="914400" lvl="1" indent="-457200" fontAlgn="base">
              <a:spcAft>
                <a:spcPts val="1200"/>
              </a:spcAft>
              <a:buFont typeface="Arial" panose="020B0604020202020204" pitchFamily="34" charset="0"/>
              <a:buChar char="–"/>
            </a:pPr>
            <a:r>
              <a:rPr kumimoji="0" lang="es-E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y nunca lo hará</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0560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53026E-7541-4ECE-841C-C634C555C6F1}"/>
              </a:ext>
            </a:extLst>
          </p:cNvPr>
          <p:cNvSpPr/>
          <p:nvPr/>
        </p:nvSpPr>
        <p:spPr>
          <a:xfrm>
            <a:off x="488731" y="1045366"/>
            <a:ext cx="8655269" cy="4647426"/>
          </a:xfrm>
          <a:prstGeom prst="rect">
            <a:avLst/>
          </a:prstGeom>
        </p:spPr>
        <p:txBody>
          <a:bodyPr wrap="square">
            <a:spAutoFit/>
          </a:bodyPr>
          <a:lstStyle/>
          <a:p>
            <a:pPr marL="3175" marR="0" lvl="1" indent="0" algn="l" defTabSz="914400" rtl="0" eaLnBrk="1" fontAlgn="base" latinLnBrk="0" hangingPunct="1">
              <a:spcBef>
                <a:spcPct val="0"/>
              </a:spcBef>
              <a:spcAft>
                <a:spcPts val="1200"/>
              </a:spcAft>
              <a:buClrTx/>
              <a:buSzTx/>
              <a:buFont typeface="Arial" panose="020B0604020202020204" pitchFamily="34" charset="0"/>
              <a:buNone/>
              <a:tabLst/>
              <a:defRPr/>
            </a:pPr>
            <a:r>
              <a:rPr kumimoji="0" lang="es-ES" sz="3200" b="1" i="0" u="none" strike="noStrike" kern="1200" cap="none" spc="0" normalizeH="0" baseline="0" noProof="0" dirty="0">
                <a:ln>
                  <a:noFill/>
                </a:ln>
                <a:solidFill>
                  <a:srgbClr val="FFFFFF"/>
                </a:solidFill>
                <a:effectLst/>
                <a:uLnTx/>
                <a:uFillTx/>
                <a:latin typeface="Arial" charset="0"/>
                <a:ea typeface="+mn-ea"/>
                <a:cs typeface="Arial" charset="0"/>
              </a:rPr>
              <a:t>En sus grupos</a:t>
            </a:r>
          </a:p>
          <a:p>
            <a:pPr marL="3175" marR="0" lvl="1" indent="0" algn="l" defTabSz="914400" rtl="0" eaLnBrk="1" fontAlgn="base" latinLnBrk="0" hangingPunct="1">
              <a:spcBef>
                <a:spcPct val="0"/>
              </a:spcBef>
              <a:spcAft>
                <a:spcPts val="1200"/>
              </a:spcAft>
              <a:buClrTx/>
              <a:buSzTx/>
              <a:buFont typeface="Arial" panose="020B0604020202020204" pitchFamily="34" charset="0"/>
              <a:buNone/>
              <a:tabLst/>
              <a:defRPr/>
            </a:pPr>
            <a:r>
              <a:rPr kumimoji="0" lang="es-ES" sz="3200" i="0" strike="noStrike" kern="1200" cap="none" spc="0" normalizeH="0" baseline="0" noProof="0" dirty="0">
                <a:ln>
                  <a:noFill/>
                </a:ln>
                <a:solidFill>
                  <a:srgbClr val="FFFFFF"/>
                </a:solidFill>
                <a:effectLst/>
                <a:uLnTx/>
                <a:uFillTx/>
                <a:latin typeface="Arial" charset="0"/>
                <a:ea typeface="+mn-ea"/>
                <a:cs typeface="Arial" charset="0"/>
              </a:rPr>
              <a:t>Discutan el principio del crecimiento de la iglesia</a:t>
            </a:r>
          </a:p>
          <a:p>
            <a:pPr marL="460375" marR="0" lvl="1" indent="-457200" algn="l" defTabSz="914400" rtl="0" eaLnBrk="1" fontAlgn="base" latinLnBrk="0" hangingPunct="1">
              <a:spcBef>
                <a:spcPct val="0"/>
              </a:spcBef>
              <a:spcAft>
                <a:spcPts val="1200"/>
              </a:spcAft>
              <a:buClrTx/>
              <a:buSzTx/>
              <a:buFont typeface="Arial" panose="020B0604020202020204" pitchFamily="34" charset="0"/>
              <a:buChar char="•"/>
              <a:tabLst/>
              <a:defRPr/>
            </a:pPr>
            <a:r>
              <a:rPr kumimoji="0" lang="es-ES" sz="3200" i="0" strike="noStrike" kern="1200" cap="none" spc="0" normalizeH="0" baseline="0" noProof="0" dirty="0">
                <a:ln>
                  <a:noFill/>
                </a:ln>
                <a:solidFill>
                  <a:srgbClr val="FFFFFF"/>
                </a:solidFill>
                <a:effectLst/>
                <a:uLnTx/>
                <a:uFillTx/>
                <a:latin typeface="Arial" charset="0"/>
                <a:ea typeface="+mn-ea"/>
                <a:cs typeface="Arial" charset="0"/>
              </a:rPr>
              <a:t>Dios quiere que hagan discípulos que se multipliquen como la semilla se multiplica</a:t>
            </a:r>
            <a:r>
              <a:rPr kumimoji="0" lang="en-US" sz="3200" i="0" strike="noStrike" kern="1200" cap="none" spc="0" normalizeH="0" baseline="0" noProof="0" dirty="0">
                <a:ln>
                  <a:noFill/>
                </a:ln>
                <a:solidFill>
                  <a:srgbClr val="FFFFFF"/>
                </a:solidFill>
                <a:effectLst/>
                <a:uLnTx/>
                <a:uFillTx/>
                <a:latin typeface="Arial" charset="0"/>
                <a:ea typeface="+mn-ea"/>
                <a:cs typeface="Arial" charset="0"/>
              </a:rPr>
              <a:t>, </a:t>
            </a:r>
          </a:p>
          <a:p>
            <a:pPr marL="917575" lvl="2" indent="-457200" fontAlgn="base">
              <a:spcBef>
                <a:spcPct val="0"/>
              </a:spcBef>
              <a:spcAft>
                <a:spcPts val="1200"/>
              </a:spcAft>
              <a:buFont typeface="Arial" panose="020B0604020202020204" pitchFamily="34" charset="0"/>
              <a:buChar char="–"/>
            </a:pPr>
            <a:r>
              <a:rPr lang="es-ES" sz="3200" dirty="0">
                <a:solidFill>
                  <a:srgbClr val="FFFFFF"/>
                </a:solidFill>
                <a:latin typeface="Arial" charset="0"/>
                <a:cs typeface="Arial" charset="0"/>
              </a:rPr>
              <a:t>y</a:t>
            </a:r>
            <a:r>
              <a:rPr kumimoji="0" lang="es-ES" sz="3200" i="0" strike="noStrike" kern="1200" cap="none" spc="0" normalizeH="0" baseline="0" noProof="0" dirty="0">
                <a:ln>
                  <a:noFill/>
                </a:ln>
                <a:solidFill>
                  <a:srgbClr val="FFFFFF"/>
                </a:solidFill>
                <a:effectLst/>
                <a:uLnTx/>
                <a:uFillTx/>
                <a:latin typeface="Arial" charset="0"/>
                <a:ea typeface="+mn-ea"/>
                <a:cs typeface="Arial" charset="0"/>
              </a:rPr>
              <a:t> no solo agregar los uno por uno</a:t>
            </a:r>
          </a:p>
          <a:p>
            <a:pPr marL="460375" lvl="1" indent="-457200" fontAlgn="base">
              <a:spcBef>
                <a:spcPct val="0"/>
              </a:spcBef>
              <a:spcAft>
                <a:spcPts val="1200"/>
              </a:spcAft>
              <a:buFont typeface="Arial" panose="020B0604020202020204" pitchFamily="34" charset="0"/>
              <a:buChar char="•"/>
            </a:pPr>
            <a:r>
              <a:rPr kumimoji="0" lang="es-ES" sz="3200" i="0" strike="noStrike" kern="1200" cap="none" spc="0" normalizeH="0" baseline="0" noProof="0" dirty="0">
                <a:ln>
                  <a:noFill/>
                </a:ln>
                <a:solidFill>
                  <a:srgbClr val="FFFFFF"/>
                </a:solidFill>
                <a:effectLst/>
                <a:uLnTx/>
                <a:uFillTx/>
                <a:latin typeface="Arial" charset="0"/>
                <a:ea typeface="+mn-ea"/>
                <a:cs typeface="Arial" charset="0"/>
              </a:rPr>
              <a:t>Discutan sobre cómo puede plantar iglesias multiplicando los grupos de Fundamentos.</a:t>
            </a:r>
            <a:endParaRPr kumimoji="0" lang="en-US" sz="3200" i="0"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4992606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88731" y="2074298"/>
            <a:ext cx="8655269" cy="4307452"/>
          </a:xfrm>
        </p:spPr>
        <p:txBody>
          <a:bodyPr/>
          <a:lstStyle/>
          <a:p>
            <a:pPr marL="465138" lvl="0" indent="-465138">
              <a:lnSpc>
                <a:spcPct val="115000"/>
              </a:lnSpc>
              <a:spcBef>
                <a:spcPts val="0"/>
              </a:spcBef>
              <a:spcAft>
                <a:spcPts val="600"/>
              </a:spcAft>
              <a:buAutoNum type="arabicPeriod"/>
            </a:pPr>
            <a:r>
              <a:rPr lang="es-ES" sz="2800" dirty="0">
                <a:ea typeface="Calibri"/>
                <a:cs typeface="Arial"/>
              </a:rPr>
              <a:t>Problema - Los pastores están sobrecargados</a:t>
            </a:r>
          </a:p>
          <a:p>
            <a:pPr lvl="1">
              <a:lnSpc>
                <a:spcPct val="115000"/>
              </a:lnSpc>
              <a:spcBef>
                <a:spcPts val="0"/>
              </a:spcBef>
              <a:spcAft>
                <a:spcPts val="600"/>
              </a:spcAft>
              <a:buFont typeface="Arial" panose="020B0604020202020204" pitchFamily="34" charset="0"/>
              <a:buChar char="•"/>
              <a:tabLst>
                <a:tab pos="457200" algn="l"/>
              </a:tabLst>
            </a:pPr>
            <a:r>
              <a:rPr lang="es-ES" sz="2800" dirty="0">
                <a:ea typeface="Calibri"/>
                <a:cs typeface="Arial"/>
              </a:rPr>
              <a:t>Los pastores están demasiado ocupados haciendo las tareas del ministerio </a:t>
            </a:r>
          </a:p>
          <a:p>
            <a:pPr lvl="1">
              <a:lnSpc>
                <a:spcPct val="115000"/>
              </a:lnSpc>
              <a:spcBef>
                <a:spcPts val="0"/>
              </a:spcBef>
              <a:spcAft>
                <a:spcPts val="600"/>
              </a:spcAft>
              <a:buFont typeface="Arial" panose="020B0604020202020204" pitchFamily="34" charset="0"/>
              <a:buChar char="•"/>
              <a:tabLst>
                <a:tab pos="457200" algn="l"/>
              </a:tabLst>
            </a:pPr>
            <a:endParaRPr lang="en-US" sz="2800" dirty="0">
              <a:ea typeface="Calibri"/>
              <a:cs typeface="Arial"/>
            </a:endParaRPr>
          </a:p>
          <a:p>
            <a:pPr marL="1828800" marR="0" indent="-1828800">
              <a:lnSpc>
                <a:spcPct val="115000"/>
              </a:lnSpc>
              <a:spcBef>
                <a:spcPts val="0"/>
              </a:spcBef>
              <a:spcAft>
                <a:spcPts val="600"/>
              </a:spcAft>
              <a:buNone/>
            </a:pPr>
            <a:r>
              <a:rPr lang="es-ES" sz="2800" dirty="0">
                <a:ea typeface="Calibri"/>
                <a:cs typeface="Arial"/>
              </a:rPr>
              <a:t>Solución – Entrenar a los miembros de la iglesia para     hacer la obra del ministerio </a:t>
            </a:r>
          </a:p>
          <a:p>
            <a:pPr marL="793750">
              <a:lnSpc>
                <a:spcPct val="115000"/>
              </a:lnSpc>
              <a:spcBef>
                <a:spcPts val="0"/>
              </a:spcBef>
              <a:spcAft>
                <a:spcPts val="600"/>
              </a:spcAft>
            </a:pPr>
            <a:r>
              <a:rPr lang="es-ES" sz="2800" dirty="0">
                <a:ea typeface="Calibri"/>
                <a:cs typeface="Arial"/>
              </a:rPr>
              <a:t>Hemos visto que ésta es la voluntad de Dios en Efesios 4:11-13. </a:t>
            </a:r>
            <a:endParaRPr lang="en-US" sz="2800" dirty="0">
              <a:ea typeface="Calibri"/>
              <a:cs typeface="Arial"/>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25</a:t>
            </a:r>
          </a:p>
        </p:txBody>
      </p:sp>
      <p:sp>
        <p:nvSpPr>
          <p:cNvPr id="4" name="Title 1">
            <a:extLst>
              <a:ext uri="{FF2B5EF4-FFF2-40B4-BE49-F238E27FC236}">
                <a16:creationId xmlns:a16="http://schemas.microsoft.com/office/drawing/2014/main" id="{C3011129-5BE2-4625-B620-7A4591D20197}"/>
              </a:ext>
            </a:extLst>
          </p:cNvPr>
          <p:cNvSpPr>
            <a:spLocks noGrp="1"/>
          </p:cNvSpPr>
          <p:nvPr>
            <p:ph type="title"/>
          </p:nvPr>
        </p:nvSpPr>
        <p:spPr>
          <a:xfrm>
            <a:off x="0" y="9566"/>
            <a:ext cx="9144000" cy="1130300"/>
          </a:xfrm>
        </p:spPr>
        <p:txBody>
          <a:bodyPr/>
          <a:lstStyle/>
          <a:p>
            <a:r>
              <a:rPr lang="es-ES" sz="3200" dirty="0"/>
              <a:t>Cómo Alcanzar a su País para Cristo </a:t>
            </a:r>
            <a:br>
              <a:rPr lang="en-US" dirty="0"/>
            </a:br>
            <a:r>
              <a:rPr lang="en-US" altLang="en-US" sz="2800" b="0" dirty="0" err="1"/>
              <a:t>Lección</a:t>
            </a:r>
            <a:r>
              <a:rPr lang="en-US" altLang="en-US" sz="2800" b="0" dirty="0"/>
              <a:t> 7</a:t>
            </a:r>
            <a:endParaRPr lang="en-US" altLang="en-US" b="0" dirty="0"/>
          </a:p>
        </p:txBody>
      </p:sp>
      <p:sp>
        <p:nvSpPr>
          <p:cNvPr id="6" name="TextBox 5">
            <a:extLst>
              <a:ext uri="{FF2B5EF4-FFF2-40B4-BE49-F238E27FC236}">
                <a16:creationId xmlns:a16="http://schemas.microsoft.com/office/drawing/2014/main" id="{F02FA8EC-41F1-49F3-A3B5-66E0D939C251}"/>
              </a:ext>
            </a:extLst>
          </p:cNvPr>
          <p:cNvSpPr txBox="1"/>
          <p:nvPr/>
        </p:nvSpPr>
        <p:spPr>
          <a:xfrm>
            <a:off x="0" y="1314694"/>
            <a:ext cx="9144000"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FF"/>
                </a:solidFill>
                <a:effectLst/>
                <a:uLnTx/>
                <a:uFillTx/>
                <a:latin typeface="Arial" charset="0"/>
                <a:ea typeface="+mn-ea"/>
                <a:cs typeface="Arial" charset="0"/>
              </a:rPr>
              <a:t>Problemas Resueltos por Nuestro Entrenamiento</a:t>
            </a:r>
            <a:endParaRPr kumimoji="0" lang="en-US" sz="2800" b="1"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41664059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665018" y="1055687"/>
            <a:ext cx="8478982" cy="4746625"/>
          </a:xfrm>
        </p:spPr>
        <p:txBody>
          <a:bodyPr/>
          <a:lstStyle/>
          <a:p>
            <a:pPr marL="2233613" lvl="0" indent="-2233613">
              <a:lnSpc>
                <a:spcPct val="115000"/>
              </a:lnSpc>
              <a:spcBef>
                <a:spcPts val="0"/>
              </a:spcBef>
              <a:spcAft>
                <a:spcPts val="0"/>
              </a:spcAft>
              <a:buNone/>
            </a:pPr>
            <a:r>
              <a:rPr lang="en-US" sz="2800" dirty="0">
                <a:ea typeface="Calibri"/>
                <a:cs typeface="Arial"/>
              </a:rPr>
              <a:t>2. </a:t>
            </a:r>
            <a:r>
              <a:rPr lang="es-ES" sz="2800" dirty="0">
                <a:ea typeface="Calibri"/>
                <a:cs typeface="Arial"/>
              </a:rPr>
              <a:t>Problema - No podemos alcanzar nuestras comunidades</a:t>
            </a:r>
          </a:p>
          <a:p>
            <a:pPr marL="688975" indent="-238125">
              <a:lnSpc>
                <a:spcPct val="115000"/>
              </a:lnSpc>
              <a:spcBef>
                <a:spcPts val="0"/>
              </a:spcBef>
              <a:spcAft>
                <a:spcPts val="0"/>
              </a:spcAft>
            </a:pPr>
            <a:r>
              <a:rPr lang="es-ES" sz="2800" dirty="0">
                <a:ea typeface="Calibri"/>
                <a:cs typeface="Arial"/>
              </a:rPr>
              <a:t>Nuestras iglesias están creciendo por adición </a:t>
            </a:r>
          </a:p>
          <a:p>
            <a:pPr marL="688975" indent="-238125">
              <a:lnSpc>
                <a:spcPct val="115000"/>
              </a:lnSpc>
              <a:spcBef>
                <a:spcPts val="0"/>
              </a:spcBef>
              <a:spcAft>
                <a:spcPts val="0"/>
              </a:spcAft>
            </a:pPr>
            <a:r>
              <a:rPr lang="es-ES" sz="2800" dirty="0">
                <a:ea typeface="Calibri"/>
                <a:cs typeface="Arial"/>
              </a:rPr>
              <a:t>A veces, perdemos más de lo que añadimos</a:t>
            </a:r>
          </a:p>
          <a:p>
            <a:pPr marL="736600" indent="-457200">
              <a:lnSpc>
                <a:spcPct val="115000"/>
              </a:lnSpc>
              <a:spcBef>
                <a:spcPts val="0"/>
              </a:spcBef>
              <a:spcAft>
                <a:spcPts val="0"/>
              </a:spcAft>
            </a:pPr>
            <a:endParaRPr lang="en-US" sz="2800" dirty="0">
              <a:ea typeface="Calibri"/>
              <a:cs typeface="Arial"/>
            </a:endParaRPr>
          </a:p>
          <a:p>
            <a:pPr marL="639763" indent="-630238">
              <a:lnSpc>
                <a:spcPct val="115000"/>
              </a:lnSpc>
              <a:spcBef>
                <a:spcPts val="0"/>
              </a:spcBef>
              <a:spcAft>
                <a:spcPts val="0"/>
              </a:spcAft>
              <a:buNone/>
            </a:pPr>
            <a:r>
              <a:rPr lang="en-US" sz="2800" dirty="0" err="1">
                <a:ea typeface="Calibri"/>
                <a:cs typeface="Arial"/>
              </a:rPr>
              <a:t>Solución</a:t>
            </a:r>
            <a:r>
              <a:rPr lang="en-US" sz="2800" dirty="0">
                <a:ea typeface="Calibri"/>
                <a:cs typeface="Arial"/>
              </a:rPr>
              <a:t> – </a:t>
            </a:r>
            <a:r>
              <a:rPr lang="en-US" sz="2800" dirty="0" err="1">
                <a:ea typeface="Calibri"/>
                <a:cs typeface="Arial"/>
              </a:rPr>
              <a:t>Entrenar</a:t>
            </a:r>
            <a:r>
              <a:rPr lang="en-US" sz="2800" dirty="0">
                <a:ea typeface="Calibri"/>
                <a:cs typeface="Arial"/>
              </a:rPr>
              <a:t> a </a:t>
            </a:r>
            <a:r>
              <a:rPr lang="en-US" sz="2800" dirty="0" err="1">
                <a:ea typeface="Calibri"/>
                <a:cs typeface="Arial"/>
              </a:rPr>
              <a:t>discípulos</a:t>
            </a:r>
            <a:r>
              <a:rPr lang="en-US" sz="2800" dirty="0">
                <a:ea typeface="Calibri"/>
                <a:cs typeface="Arial"/>
              </a:rPr>
              <a:t> </a:t>
            </a:r>
            <a:r>
              <a:rPr lang="en-US" sz="2800" dirty="0" err="1">
                <a:ea typeface="Calibri"/>
                <a:cs typeface="Arial"/>
              </a:rPr>
              <a:t>multiplicadores</a:t>
            </a:r>
            <a:endParaRPr lang="en-US" sz="2800" dirty="0">
              <a:ea typeface="Calibri"/>
              <a:cs typeface="Arial"/>
            </a:endParaRPr>
          </a:p>
          <a:p>
            <a:pPr marL="688975" indent="-223838">
              <a:lnSpc>
                <a:spcPct val="115000"/>
              </a:lnSpc>
              <a:spcBef>
                <a:spcPts val="0"/>
              </a:spcBef>
              <a:spcAft>
                <a:spcPts val="0"/>
              </a:spcAft>
            </a:pPr>
            <a:r>
              <a:rPr lang="es-ES" sz="2800" dirty="0">
                <a:ea typeface="Calibri"/>
                <a:cs typeface="Arial"/>
              </a:rPr>
              <a:t>Te entrenamos como a hacer discípulos multiplicadores</a:t>
            </a:r>
            <a:endParaRPr lang="en-US" sz="2800" dirty="0">
              <a:ea typeface="Calibri"/>
              <a:cs typeface="Arial"/>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25</a:t>
            </a:r>
          </a:p>
        </p:txBody>
      </p:sp>
    </p:spTree>
    <p:extLst>
      <p:ext uri="{BB962C8B-B14F-4D97-AF65-F5344CB8AC3E}">
        <p14:creationId xmlns:p14="http://schemas.microsoft.com/office/powerpoint/2010/main" val="5367115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04952" y="1135318"/>
            <a:ext cx="8939048" cy="4224284"/>
          </a:xfrm>
        </p:spPr>
        <p:txBody>
          <a:bodyPr/>
          <a:lstStyle/>
          <a:p>
            <a:pPr marL="0" indent="0" algn="ctr">
              <a:spcBef>
                <a:spcPts val="0"/>
              </a:spcBef>
              <a:spcAft>
                <a:spcPts val="1200"/>
              </a:spcAft>
              <a:buNone/>
            </a:pPr>
            <a:endParaRPr lang="en-US" sz="300" dirty="0"/>
          </a:p>
          <a:p>
            <a:pPr marL="2397125" indent="-2397125">
              <a:spcBef>
                <a:spcPts val="0"/>
              </a:spcBef>
              <a:spcAft>
                <a:spcPts val="1200"/>
              </a:spcAft>
              <a:buNone/>
            </a:pPr>
            <a:r>
              <a:rPr lang="es-ES" altLang="en-US" sz="2800" dirty="0"/>
              <a:t>3. Problema – No hay suficientes pastores que estén haciendo discípulos multiplicadores</a:t>
            </a:r>
          </a:p>
          <a:p>
            <a:pPr marL="2397125" indent="-2397125">
              <a:spcBef>
                <a:spcPts val="0"/>
              </a:spcBef>
              <a:spcAft>
                <a:spcPts val="1200"/>
              </a:spcAft>
              <a:buNone/>
            </a:pPr>
            <a:endParaRPr lang="es-ES" sz="2800" dirty="0">
              <a:ea typeface="Calibri"/>
              <a:cs typeface="Arial"/>
            </a:endParaRPr>
          </a:p>
          <a:p>
            <a:pPr marL="2397125" indent="-2397125">
              <a:spcBef>
                <a:spcPts val="0"/>
              </a:spcBef>
              <a:spcAft>
                <a:spcPts val="1200"/>
              </a:spcAft>
              <a:buNone/>
            </a:pPr>
            <a:r>
              <a:rPr lang="es-ES" sz="2800" dirty="0">
                <a:ea typeface="Calibri"/>
                <a:cs typeface="Arial"/>
              </a:rPr>
              <a:t>    Solución – Entrenar pastores para entrenar a otros pastores para hacer discípulos multiplicadores</a:t>
            </a:r>
            <a:endParaRPr lang="en-US" sz="2800" dirty="0">
              <a:ea typeface="Calibri"/>
              <a:cs typeface="Arial"/>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25</a:t>
            </a:r>
          </a:p>
        </p:txBody>
      </p:sp>
    </p:spTree>
    <p:extLst>
      <p:ext uri="{BB962C8B-B14F-4D97-AF65-F5344CB8AC3E}">
        <p14:creationId xmlns:p14="http://schemas.microsoft.com/office/powerpoint/2010/main" val="39357026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67630" y="1308154"/>
            <a:ext cx="8671418" cy="3293826"/>
          </a:xfrm>
          <a:solidFill>
            <a:srgbClr val="FFFF00"/>
          </a:solidFill>
          <a:ln w="19050">
            <a:solidFill>
              <a:schemeClr val="bg1"/>
            </a:solidFill>
          </a:ln>
        </p:spPr>
        <p:txBody>
          <a:bodyPr/>
          <a:lstStyle/>
          <a:p>
            <a:pPr marL="0" indent="0" algn="ctr">
              <a:spcBef>
                <a:spcPts val="0"/>
              </a:spcBef>
              <a:spcAft>
                <a:spcPts val="1200"/>
              </a:spcAft>
              <a:buNone/>
            </a:pPr>
            <a:r>
              <a:rPr lang="es-ES" b="1" dirty="0">
                <a:solidFill>
                  <a:schemeClr val="tx1"/>
                </a:solidFill>
              </a:rPr>
              <a:t>Resumen</a:t>
            </a:r>
          </a:p>
          <a:p>
            <a:pPr marL="225425" indent="-225425">
              <a:spcBef>
                <a:spcPts val="0"/>
              </a:spcBef>
              <a:spcAft>
                <a:spcPts val="1200"/>
              </a:spcAft>
              <a:buNone/>
            </a:pPr>
            <a:r>
              <a:rPr lang="es-ES" sz="2800" dirty="0">
                <a:solidFill>
                  <a:schemeClr val="tx1"/>
                </a:solidFill>
              </a:rPr>
              <a:t>1. No hay suficientes pastores y trabajadores</a:t>
            </a:r>
          </a:p>
          <a:p>
            <a:pPr marL="404813" indent="-404813">
              <a:spcBef>
                <a:spcPts val="0"/>
              </a:spcBef>
              <a:spcAft>
                <a:spcPts val="1200"/>
              </a:spcAft>
              <a:buNone/>
            </a:pPr>
            <a:r>
              <a:rPr lang="es-ES" sz="2800" dirty="0">
                <a:solidFill>
                  <a:schemeClr val="tx1"/>
                </a:solidFill>
              </a:rPr>
              <a:t>2. La solución es dejar de agregar pastores y obreros y empezar a multiplicarlos.</a:t>
            </a:r>
          </a:p>
          <a:p>
            <a:pPr marL="404813" indent="-404813">
              <a:spcBef>
                <a:spcPts val="0"/>
              </a:spcBef>
              <a:spcAft>
                <a:spcPts val="1200"/>
              </a:spcAft>
              <a:buNone/>
            </a:pPr>
            <a:r>
              <a:rPr lang="es-ES" sz="2800" dirty="0">
                <a:solidFill>
                  <a:schemeClr val="tx1"/>
                </a:solidFill>
              </a:rPr>
              <a:t>3. Simplemente hagamos lo que hizo Jesús y lo que nos dijo que hiciéramos</a:t>
            </a:r>
            <a:endParaRPr lang="en-US" sz="2800" dirty="0">
              <a:solidFill>
                <a:schemeClr val="tx1"/>
              </a:solidFill>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25</a:t>
            </a:r>
          </a:p>
        </p:txBody>
      </p:sp>
    </p:spTree>
    <p:extLst>
      <p:ext uri="{BB962C8B-B14F-4D97-AF65-F5344CB8AC3E}">
        <p14:creationId xmlns:p14="http://schemas.microsoft.com/office/powerpoint/2010/main" val="32460975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
            <a:ext cx="9144000" cy="1056290"/>
          </a:xfrm>
        </p:spPr>
        <p:txBody>
          <a:bodyPr/>
          <a:lstStyle/>
          <a:p>
            <a:pPr marL="571500" indent="-571500">
              <a:lnSpc>
                <a:spcPts val="3838"/>
              </a:lnSpc>
            </a:pPr>
            <a:r>
              <a:rPr lang="es-ES" altLang="en-US" sz="3200" dirty="0"/>
              <a:t>Etapas de entrenamiento </a:t>
            </a:r>
            <a:br>
              <a:rPr lang="es-ES" altLang="en-US" sz="3200" dirty="0"/>
            </a:br>
            <a:r>
              <a:rPr lang="es-ES" altLang="en-US" sz="3200" dirty="0"/>
              <a:t>para alcanzar a su país para Cristo</a:t>
            </a:r>
            <a:endParaRPr lang="en-US" altLang="en-US" sz="3200"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26</a:t>
            </a:r>
          </a:p>
        </p:txBody>
      </p:sp>
      <p:sp>
        <p:nvSpPr>
          <p:cNvPr id="8" name="Text Box 23"/>
          <p:cNvSpPr txBox="1"/>
          <p:nvPr/>
        </p:nvSpPr>
        <p:spPr>
          <a:xfrm>
            <a:off x="-1" y="1056291"/>
            <a:ext cx="9144000" cy="118677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FFFF"/>
                </a:solidFill>
                <a:effectLst/>
                <a:uLnTx/>
                <a:uFillTx/>
                <a:latin typeface="Arial"/>
                <a:ea typeface="Calibri"/>
                <a:cs typeface="Arial"/>
              </a:rPr>
              <a:t>Etapa 1 (Primera Ciudad)</a:t>
            </a:r>
          </a:p>
          <a:p>
            <a:pPr marL="0" marR="0" lvl="0" indent="0" algn="ctr" defTabSz="914400" rtl="0" eaLnBrk="1" fontAlgn="base" latinLnBrk="0" hangingPunct="1">
              <a:spcBef>
                <a:spcPts val="0"/>
              </a:spcBef>
              <a:spcAft>
                <a:spcPts val="0"/>
              </a:spcAft>
              <a:buClrTx/>
              <a:buSzTx/>
              <a:buFontTx/>
              <a:buNone/>
              <a:tabLst/>
              <a:defRPr/>
            </a:pPr>
            <a:r>
              <a:rPr kumimoji="0" lang="es-ES" sz="2800" b="0" i="0" u="none" strike="noStrike" kern="1200" cap="none" spc="0" normalizeH="0" baseline="0" noProof="0" dirty="0">
                <a:ln>
                  <a:noFill/>
                </a:ln>
                <a:solidFill>
                  <a:srgbClr val="FFFFFF"/>
                </a:solidFill>
                <a:effectLst/>
                <a:uLnTx/>
                <a:uFillTx/>
                <a:latin typeface="Arial"/>
                <a:ea typeface="Calibri"/>
                <a:cs typeface="Arial"/>
              </a:rPr>
              <a:t>Los Pastores aprenden a reclutar </a:t>
            </a:r>
          </a:p>
          <a:p>
            <a:pPr marL="0" marR="0" lvl="0" indent="0" algn="ctr" defTabSz="914400" rtl="0" eaLnBrk="1" fontAlgn="base" latinLnBrk="0" hangingPunct="1">
              <a:spcBef>
                <a:spcPts val="0"/>
              </a:spcBef>
              <a:spcAft>
                <a:spcPts val="0"/>
              </a:spcAft>
              <a:buClrTx/>
              <a:buSzTx/>
              <a:buFontTx/>
              <a:buNone/>
              <a:tabLst/>
              <a:defRPr/>
            </a:pPr>
            <a:r>
              <a:rPr kumimoji="0" lang="es-ES" sz="2800" b="0" i="0" u="none" strike="noStrike" kern="1200" cap="none" spc="0" normalizeH="0" baseline="0" noProof="0" dirty="0">
                <a:ln>
                  <a:noFill/>
                </a:ln>
                <a:solidFill>
                  <a:srgbClr val="FFFFFF"/>
                </a:solidFill>
                <a:effectLst/>
                <a:uLnTx/>
                <a:uFillTx/>
                <a:latin typeface="Arial"/>
                <a:ea typeface="Calibri"/>
                <a:cs typeface="Arial"/>
              </a:rPr>
              <a:t>y entrenar a otros pastores</a:t>
            </a:r>
            <a:endParaRPr kumimoji="0" lang="en-US" sz="2800" b="0" i="0" u="none" strike="noStrike" kern="1200" cap="none" spc="0" normalizeH="0" baseline="0" noProof="0" dirty="0">
              <a:ln>
                <a:noFill/>
              </a:ln>
              <a:solidFill>
                <a:srgbClr val="FFFFFF"/>
              </a:solidFill>
              <a:effectLst/>
              <a:uLnTx/>
              <a:uFillTx/>
              <a:latin typeface="Arial"/>
              <a:ea typeface="Calibri"/>
              <a:cs typeface="Arial"/>
            </a:endParaRPr>
          </a:p>
        </p:txBody>
      </p:sp>
      <p:pic>
        <p:nvPicPr>
          <p:cNvPr id="3" name="Picture 2">
            <a:extLst>
              <a:ext uri="{FF2B5EF4-FFF2-40B4-BE49-F238E27FC236}">
                <a16:creationId xmlns:a16="http://schemas.microsoft.com/office/drawing/2014/main" id="{2F0EF981-3597-4181-955B-D4AC551C28E8}"/>
              </a:ext>
            </a:extLst>
          </p:cNvPr>
          <p:cNvPicPr>
            <a:picLocks noChangeAspect="1"/>
          </p:cNvPicPr>
          <p:nvPr/>
        </p:nvPicPr>
        <p:blipFill>
          <a:blip r:embed="rId3"/>
          <a:stretch>
            <a:fillRect/>
          </a:stretch>
        </p:blipFill>
        <p:spPr>
          <a:xfrm>
            <a:off x="2651011" y="2477993"/>
            <a:ext cx="3841978" cy="4380007"/>
          </a:xfrm>
          <a:prstGeom prst="rect">
            <a:avLst/>
          </a:prstGeom>
        </p:spPr>
      </p:pic>
    </p:spTree>
    <p:extLst>
      <p:ext uri="{BB962C8B-B14F-4D97-AF65-F5344CB8AC3E}">
        <p14:creationId xmlns:p14="http://schemas.microsoft.com/office/powerpoint/2010/main" val="3963511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10359"/>
            <a:ext cx="9144000" cy="903642"/>
          </a:xfrm>
        </p:spPr>
        <p:txBody>
          <a:bodyPr/>
          <a:lstStyle/>
          <a:p>
            <a:pPr marL="571500" indent="-571500">
              <a:lnSpc>
                <a:spcPts val="3838"/>
              </a:lnSpc>
            </a:pPr>
            <a:r>
              <a:rPr lang="en-US" altLang="en-US" sz="3200" u="sng" dirty="0"/>
              <a:t>Etapa 2 (</a:t>
            </a:r>
            <a:r>
              <a:rPr lang="en-US" altLang="en-US" sz="3200" u="sng" dirty="0" err="1"/>
              <a:t>Área</a:t>
            </a:r>
            <a:r>
              <a:rPr lang="en-US" altLang="en-US" sz="3200" u="sng" dirty="0"/>
              <a:t> Local)</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26</a:t>
            </a:r>
          </a:p>
        </p:txBody>
      </p:sp>
      <p:sp>
        <p:nvSpPr>
          <p:cNvPr id="8" name="Text Box 23"/>
          <p:cNvSpPr txBox="1"/>
          <p:nvPr/>
        </p:nvSpPr>
        <p:spPr>
          <a:xfrm>
            <a:off x="760750" y="793283"/>
            <a:ext cx="7622500" cy="8763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FFFFFF"/>
                </a:solidFill>
                <a:effectLst/>
                <a:uLnTx/>
                <a:uFillTx/>
                <a:latin typeface="Arial"/>
                <a:ea typeface="Calibri"/>
                <a:cs typeface="Arial"/>
              </a:rPr>
              <a:t>Los pastores entrenados en la Etapa 1 enseñan estos talleres en su área local </a:t>
            </a:r>
            <a:endParaRPr kumimoji="0" lang="en-US" sz="2800" b="0" i="0" u="none" strike="noStrike" kern="1200" cap="none" spc="0" normalizeH="0" baseline="0" noProof="0" dirty="0">
              <a:ln>
                <a:noFill/>
              </a:ln>
              <a:solidFill>
                <a:srgbClr val="FFFFFF"/>
              </a:solidFill>
              <a:effectLst/>
              <a:uLnTx/>
              <a:uFillTx/>
              <a:latin typeface="Arial"/>
              <a:ea typeface="Calibri"/>
              <a:cs typeface="Arial"/>
            </a:endParaRPr>
          </a:p>
        </p:txBody>
      </p:sp>
      <p:pic>
        <p:nvPicPr>
          <p:cNvPr id="5" name="Picture 4">
            <a:extLst>
              <a:ext uri="{FF2B5EF4-FFF2-40B4-BE49-F238E27FC236}">
                <a16:creationId xmlns:a16="http://schemas.microsoft.com/office/drawing/2014/main" id="{52AA4F53-1F6A-41E3-93BB-4D375382A2E0}"/>
              </a:ext>
            </a:extLst>
          </p:cNvPr>
          <p:cNvPicPr>
            <a:picLocks noChangeAspect="1"/>
          </p:cNvPicPr>
          <p:nvPr/>
        </p:nvPicPr>
        <p:blipFill>
          <a:blip r:embed="rId3"/>
          <a:stretch>
            <a:fillRect/>
          </a:stretch>
        </p:blipFill>
        <p:spPr>
          <a:xfrm>
            <a:off x="2377919" y="1855322"/>
            <a:ext cx="4388162" cy="5002678"/>
          </a:xfrm>
          <a:prstGeom prst="rect">
            <a:avLst/>
          </a:prstGeom>
        </p:spPr>
      </p:pic>
    </p:spTree>
    <p:extLst>
      <p:ext uri="{BB962C8B-B14F-4D97-AF65-F5344CB8AC3E}">
        <p14:creationId xmlns:p14="http://schemas.microsoft.com/office/powerpoint/2010/main" val="29210470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 y="-35947"/>
            <a:ext cx="9144000" cy="767435"/>
          </a:xfrm>
        </p:spPr>
        <p:txBody>
          <a:bodyPr/>
          <a:lstStyle/>
          <a:p>
            <a:pPr marL="571500" indent="-571500">
              <a:lnSpc>
                <a:spcPts val="3838"/>
              </a:lnSpc>
            </a:pPr>
            <a:r>
              <a:rPr lang="en-US" altLang="en-US" sz="3200" u="sng" dirty="0"/>
              <a:t>Etapa 3 (</a:t>
            </a:r>
            <a:r>
              <a:rPr lang="en-US" altLang="en-US" sz="3200" u="sng" dirty="0" err="1"/>
              <a:t>Estados</a:t>
            </a:r>
            <a:r>
              <a:rPr lang="en-US" altLang="en-US" sz="3200" u="sng" dirty="0"/>
              <a:t>)</a:t>
            </a:r>
            <a:endParaRPr lang="en-US" altLang="en-US" sz="3200"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27</a:t>
            </a:r>
          </a:p>
        </p:txBody>
      </p:sp>
      <p:sp>
        <p:nvSpPr>
          <p:cNvPr id="2" name="Rectangle 1">
            <a:extLst>
              <a:ext uri="{FF2B5EF4-FFF2-40B4-BE49-F238E27FC236}">
                <a16:creationId xmlns:a16="http://schemas.microsoft.com/office/drawing/2014/main" id="{BC825D28-643C-4528-9A8B-41B9D8CC097B}"/>
              </a:ext>
            </a:extLst>
          </p:cNvPr>
          <p:cNvSpPr/>
          <p:nvPr/>
        </p:nvSpPr>
        <p:spPr>
          <a:xfrm>
            <a:off x="-1" y="691063"/>
            <a:ext cx="9144000" cy="1384995"/>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s-ES" sz="2800" dirty="0">
                <a:solidFill>
                  <a:srgbClr val="FFFFFF"/>
                </a:solidFill>
                <a:latin typeface="Arial"/>
                <a:ea typeface="Calibri"/>
                <a:cs typeface="Arial"/>
              </a:rPr>
              <a:t>P</a:t>
            </a:r>
            <a:r>
              <a:rPr kumimoji="0" lang="es-ES" sz="2800" b="0" i="0" u="none" strike="noStrike" kern="1200" cap="none" spc="0" normalizeH="0" baseline="0" noProof="0" dirty="0" err="1">
                <a:ln>
                  <a:noFill/>
                </a:ln>
                <a:solidFill>
                  <a:srgbClr val="FFFFFF"/>
                </a:solidFill>
                <a:effectLst/>
                <a:uLnTx/>
                <a:uFillTx/>
                <a:latin typeface="Arial"/>
                <a:ea typeface="Calibri"/>
                <a:cs typeface="Arial"/>
              </a:rPr>
              <a:t>astores</a:t>
            </a:r>
            <a:r>
              <a:rPr kumimoji="0" lang="es-ES" sz="2800" b="0" i="0" u="none" strike="noStrike" kern="1200" cap="none" spc="0" normalizeH="0" baseline="0" noProof="0" dirty="0">
                <a:ln>
                  <a:noFill/>
                </a:ln>
                <a:solidFill>
                  <a:srgbClr val="FFFFFF"/>
                </a:solidFill>
                <a:effectLst/>
                <a:uLnTx/>
                <a:uFillTx/>
                <a:latin typeface="Arial"/>
                <a:ea typeface="Calibri"/>
                <a:cs typeface="Arial"/>
              </a:rPr>
              <a:t> entrenados en las Etapas 1 y 2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err="1">
                <a:ln>
                  <a:noFill/>
                </a:ln>
                <a:solidFill>
                  <a:srgbClr val="FFFFFF"/>
                </a:solidFill>
                <a:effectLst/>
                <a:uLnTx/>
                <a:uFillTx/>
                <a:latin typeface="Arial"/>
                <a:ea typeface="Calibri"/>
                <a:cs typeface="Arial"/>
              </a:rPr>
              <a:t>enseñanestos</a:t>
            </a:r>
            <a:r>
              <a:rPr kumimoji="0" lang="es-ES" sz="2800" b="0" i="0" u="none" strike="noStrike" kern="1200" cap="none" spc="0" normalizeH="0" baseline="0" noProof="0" dirty="0">
                <a:ln>
                  <a:noFill/>
                </a:ln>
                <a:solidFill>
                  <a:srgbClr val="FFFFFF"/>
                </a:solidFill>
                <a:effectLst/>
                <a:uLnTx/>
                <a:uFillTx/>
                <a:latin typeface="Arial"/>
                <a:ea typeface="Calibri"/>
                <a:cs typeface="Arial"/>
              </a:rPr>
              <a:t> talleres en una ciudad clave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FFFFFF"/>
                </a:solidFill>
                <a:effectLst/>
                <a:uLnTx/>
                <a:uFillTx/>
                <a:latin typeface="Arial"/>
                <a:ea typeface="Calibri"/>
                <a:cs typeface="Arial"/>
              </a:rPr>
              <a:t>de cada estado</a:t>
            </a:r>
            <a:endParaRPr kumimoji="0" lang="en-US" sz="2800" b="0" i="0" u="none" strike="noStrike" kern="1200" cap="none" spc="0" normalizeH="0" baseline="0" noProof="0" dirty="0">
              <a:ln>
                <a:noFill/>
              </a:ln>
              <a:solidFill>
                <a:srgbClr val="FFFFFF"/>
              </a:solidFill>
              <a:effectLst/>
              <a:uLnTx/>
              <a:uFillTx/>
              <a:latin typeface="Arial"/>
              <a:ea typeface="Calibri"/>
              <a:cs typeface="Arial"/>
            </a:endParaRPr>
          </a:p>
        </p:txBody>
      </p:sp>
      <p:pic>
        <p:nvPicPr>
          <p:cNvPr id="4" name="Picture 3">
            <a:extLst>
              <a:ext uri="{FF2B5EF4-FFF2-40B4-BE49-F238E27FC236}">
                <a16:creationId xmlns:a16="http://schemas.microsoft.com/office/drawing/2014/main" id="{F9CC230B-BA48-456B-B1AD-FD9F5AE4532B}"/>
              </a:ext>
            </a:extLst>
          </p:cNvPr>
          <p:cNvPicPr>
            <a:picLocks noChangeAspect="1"/>
          </p:cNvPicPr>
          <p:nvPr/>
        </p:nvPicPr>
        <p:blipFill>
          <a:blip r:embed="rId3"/>
          <a:stretch>
            <a:fillRect/>
          </a:stretch>
        </p:blipFill>
        <p:spPr>
          <a:xfrm>
            <a:off x="2482754" y="2076058"/>
            <a:ext cx="4178491" cy="4764802"/>
          </a:xfrm>
          <a:prstGeom prst="rect">
            <a:avLst/>
          </a:prstGeom>
        </p:spPr>
      </p:pic>
    </p:spTree>
    <p:extLst>
      <p:ext uri="{BB962C8B-B14F-4D97-AF65-F5344CB8AC3E}">
        <p14:creationId xmlns:p14="http://schemas.microsoft.com/office/powerpoint/2010/main" val="31451802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685707"/>
          </a:xfrm>
        </p:spPr>
        <p:txBody>
          <a:bodyPr/>
          <a:lstStyle/>
          <a:p>
            <a:pPr marL="571500" indent="-571500">
              <a:lnSpc>
                <a:spcPts val="3838"/>
              </a:lnSpc>
            </a:pPr>
            <a:r>
              <a:rPr lang="en-US" altLang="en-US" sz="3200" u="sng" dirty="0"/>
              <a:t>Etapa 4 (</a:t>
            </a:r>
            <a:r>
              <a:rPr lang="en-US" altLang="en-US" sz="3200" u="sng" dirty="0" err="1"/>
              <a:t>Ciudades</a:t>
            </a:r>
            <a:r>
              <a:rPr lang="en-US" altLang="en-US" sz="3200" u="sng" dirty="0"/>
              <a:t>)</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27</a:t>
            </a:r>
          </a:p>
        </p:txBody>
      </p:sp>
      <p:sp>
        <p:nvSpPr>
          <p:cNvPr id="7" name="Text Box 2943"/>
          <p:cNvSpPr txBox="1"/>
          <p:nvPr/>
        </p:nvSpPr>
        <p:spPr>
          <a:xfrm>
            <a:off x="0" y="564409"/>
            <a:ext cx="9144000" cy="113493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FFFFFF"/>
                </a:solidFill>
                <a:effectLst/>
                <a:uLnTx/>
                <a:uFillTx/>
                <a:latin typeface="Arial" charset="0"/>
                <a:ea typeface="+mn-ea"/>
                <a:cs typeface="Arial" charset="0"/>
              </a:rPr>
              <a:t>Los pastores entrenados en las Etapas 1-3 en cada estado enseñar estos talleres en todas las ciudades </a:t>
            </a:r>
          </a:p>
        </p:txBody>
      </p:sp>
      <p:grpSp>
        <p:nvGrpSpPr>
          <p:cNvPr id="4" name="Group 3">
            <a:extLst>
              <a:ext uri="{FF2B5EF4-FFF2-40B4-BE49-F238E27FC236}">
                <a16:creationId xmlns:a16="http://schemas.microsoft.com/office/drawing/2014/main" id="{3E124CD1-B8E8-4BDF-BCBE-046D20A90DB7}"/>
              </a:ext>
            </a:extLst>
          </p:cNvPr>
          <p:cNvGrpSpPr/>
          <p:nvPr/>
        </p:nvGrpSpPr>
        <p:grpSpPr>
          <a:xfrm>
            <a:off x="934600" y="1886321"/>
            <a:ext cx="7432444" cy="4506645"/>
            <a:chOff x="934600" y="1886321"/>
            <a:chExt cx="7432444" cy="4506645"/>
          </a:xfrm>
        </p:grpSpPr>
        <p:sp>
          <p:nvSpPr>
            <p:cNvPr id="9" name="Arc 8">
              <a:extLst>
                <a:ext uri="{FF2B5EF4-FFF2-40B4-BE49-F238E27FC236}">
                  <a16:creationId xmlns:a16="http://schemas.microsoft.com/office/drawing/2014/main" id="{D9AED4B1-0B19-4164-B03C-433E41C37D52}"/>
                </a:ext>
              </a:extLst>
            </p:cNvPr>
            <p:cNvSpPr/>
            <p:nvPr/>
          </p:nvSpPr>
          <p:spPr bwMode="auto">
            <a:xfrm rot="15548372" flipH="1">
              <a:off x="3405410" y="2660904"/>
              <a:ext cx="1928517" cy="5535607"/>
            </a:xfrm>
            <a:prstGeom prst="arc">
              <a:avLst>
                <a:gd name="adj1" fmla="val 16352121"/>
                <a:gd name="adj2" fmla="val 4845827"/>
              </a:avLst>
            </a:prstGeom>
            <a:noFill/>
            <a:ln w="76200" cap="flat" cmpd="sng" algn="ctr">
              <a:solidFill>
                <a:schemeClr val="bg1"/>
              </a:solidFill>
              <a:prstDash val="solid"/>
              <a:round/>
              <a:headEnd type="none" w="med" len="med"/>
              <a:tailEnd type="triangle" w="med" len="lg"/>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2" name="Picture 1">
              <a:extLst>
                <a:ext uri="{FF2B5EF4-FFF2-40B4-BE49-F238E27FC236}">
                  <a16:creationId xmlns:a16="http://schemas.microsoft.com/office/drawing/2014/main" id="{39A14CD9-C223-453C-99E2-810513D88F69}"/>
                </a:ext>
              </a:extLst>
            </p:cNvPr>
            <p:cNvPicPr>
              <a:picLocks noChangeAspect="1"/>
            </p:cNvPicPr>
            <p:nvPr/>
          </p:nvPicPr>
          <p:blipFill>
            <a:blip r:embed="rId3"/>
            <a:stretch>
              <a:fillRect/>
            </a:stretch>
          </p:blipFill>
          <p:spPr>
            <a:xfrm>
              <a:off x="5948644" y="2625203"/>
              <a:ext cx="2418400" cy="2670025"/>
            </a:xfrm>
            <a:prstGeom prst="rect">
              <a:avLst/>
            </a:prstGeom>
          </p:spPr>
        </p:pic>
        <p:pic>
          <p:nvPicPr>
            <p:cNvPr id="3" name="Picture 2">
              <a:extLst>
                <a:ext uri="{FF2B5EF4-FFF2-40B4-BE49-F238E27FC236}">
                  <a16:creationId xmlns:a16="http://schemas.microsoft.com/office/drawing/2014/main" id="{26884E81-92E9-4C6F-ACCA-47B24571ED6B}"/>
                </a:ext>
              </a:extLst>
            </p:cNvPr>
            <p:cNvPicPr>
              <a:picLocks noChangeAspect="1"/>
            </p:cNvPicPr>
            <p:nvPr/>
          </p:nvPicPr>
          <p:blipFill>
            <a:blip r:embed="rId4"/>
            <a:stretch>
              <a:fillRect/>
            </a:stretch>
          </p:blipFill>
          <p:spPr>
            <a:xfrm>
              <a:off x="934600" y="1886321"/>
              <a:ext cx="3637400" cy="4147787"/>
            </a:xfrm>
            <a:prstGeom prst="rect">
              <a:avLst/>
            </a:prstGeom>
          </p:spPr>
        </p:pic>
      </p:grpSp>
    </p:spTree>
    <p:extLst>
      <p:ext uri="{BB962C8B-B14F-4D97-AF65-F5344CB8AC3E}">
        <p14:creationId xmlns:p14="http://schemas.microsoft.com/office/powerpoint/2010/main" val="64784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11406</TotalTime>
  <Words>12138</Words>
  <Application>Microsoft Office PowerPoint</Application>
  <PresentationFormat>On-screen Show (4:3)</PresentationFormat>
  <Paragraphs>1963</Paragraphs>
  <Slides>110</Slides>
  <Notes>110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110</vt:i4>
      </vt:variant>
    </vt:vector>
  </HeadingPairs>
  <TitlesOfParts>
    <vt:vector size="117" baseType="lpstr">
      <vt:lpstr>Arial</vt:lpstr>
      <vt:lpstr>Calibri</vt:lpstr>
      <vt:lpstr>Courier New</vt:lpstr>
      <vt:lpstr>Symbol</vt:lpstr>
      <vt:lpstr>Times New Roman</vt:lpstr>
      <vt:lpstr>Default Design</vt:lpstr>
      <vt:lpstr>1_Default Design</vt:lpstr>
      <vt:lpstr>PowerPoint Presentation</vt:lpstr>
      <vt:lpstr>Talleres</vt:lpstr>
      <vt:lpstr>La Gran Comisión  La misión de cada iglesia y cada creyente  Mateo 28: 19-20</vt:lpstr>
      <vt:lpstr>PowerPoint Presentation</vt:lpstr>
      <vt:lpstr>Línea de Tiempo de la Gran Comisión</vt:lpstr>
      <vt:lpstr>PowerPoint Presentation</vt:lpstr>
      <vt:lpstr>PowerPoint Presentation</vt:lpstr>
      <vt:lpstr>PowerPoint Presentation</vt:lpstr>
      <vt:lpstr>PowerPoint Presentation</vt:lpstr>
      <vt:lpstr>PowerPoint Presentation</vt:lpstr>
      <vt:lpstr>Cómo Alcanzar a su Comunidad, Ciudad y País para Cristo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Cómo Crear y Dirigir  un Equipo de Líder de Fundamentos Lesson 2 </vt:lpstr>
      <vt:lpstr>PowerPoint Presentation</vt:lpstr>
      <vt:lpstr>Creación de su Equipo  de Líder de Fundamentos</vt:lpstr>
      <vt:lpstr>PowerPoint Presentation</vt:lpstr>
      <vt:lpstr>PowerPoint Presentation</vt:lpstr>
      <vt:lpstr>PowerPoint Presentation</vt:lpstr>
      <vt:lpstr>Elementos de una Reunión del Equipo de Líder de Fundamentos </vt:lpstr>
      <vt:lpstr>Visión</vt:lpstr>
      <vt:lpstr>Esenciales de Fundamentos</vt:lpstr>
      <vt:lpstr>PowerPoint Presentation</vt:lpstr>
      <vt:lpstr>Crecimiento Continuo como Discípulo</vt:lpstr>
      <vt:lpstr>Entrenamiento de Lideres Continuo</vt:lpstr>
      <vt:lpstr>PowerPoint Presentation</vt:lpstr>
      <vt:lpstr>PowerPoint Presentation</vt:lpstr>
      <vt:lpstr>Cómo Evaluar Sus Ministerios Lección 3</vt:lpstr>
      <vt:lpstr>¿Por qué es Necesario  Evaluar los Ministerios?</vt:lpstr>
      <vt:lpstr>PowerPoint Presentation</vt:lpstr>
      <vt:lpstr>PowerPoint Presentation</vt:lpstr>
      <vt:lpstr>PowerPoint Presentation</vt:lpstr>
      <vt:lpstr>PowerPoint Presentation</vt:lpstr>
      <vt:lpstr>PowerPoint Presentation</vt:lpstr>
      <vt:lpstr>Bases para Evaluar  los Ministerios de la Iglesia</vt:lpstr>
      <vt:lpstr>PowerPoint Presentation</vt:lpstr>
      <vt:lpstr>PowerPoint Presentation</vt:lpstr>
      <vt:lpstr>Other Ministries</vt:lpstr>
      <vt:lpstr>Otros Ministerios</vt:lpstr>
      <vt:lpstr>El Problema con los Ministerios de la Iglesia </vt:lpstr>
      <vt:lpstr>PowerPoint Presentation</vt:lpstr>
      <vt:lpstr>PowerPoint Presentation</vt:lpstr>
      <vt:lpstr>PowerPoint Presentation</vt:lpstr>
      <vt:lpstr>PowerPoint Presentation</vt:lpstr>
      <vt:lpstr>INSTRUCCIONES DE EVALUACIÓN  DE MINISTERIO</vt:lpstr>
      <vt:lpstr>PowerPoint Presentation</vt:lpstr>
      <vt:lpstr>Revisión y Evaluación Adicionales</vt:lpstr>
      <vt:lpstr>PowerPoint Presentation</vt:lpstr>
      <vt:lpstr>PowerPoint Presentation</vt:lpstr>
      <vt:lpstr>PowerPoint Presentation</vt:lpstr>
      <vt:lpstr>Estructura Organizacional de una Iglesia  que Hace Discípulos Multiplicadores Lección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Crear una Estructura de Iglesia  que Hace Discípulos Multiplicadores Lección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Como Alcanzar a su Ciudad para Cristo  Lección 6</vt:lpstr>
      <vt:lpstr>PowerPoint Presentation</vt:lpstr>
      <vt:lpstr>PowerPoint Presentation</vt:lpstr>
      <vt:lpstr>PowerPoint Presentation</vt:lpstr>
      <vt:lpstr>PowerPoint Presentation</vt:lpstr>
      <vt:lpstr>Plantando Iglesias que Tengan  Grupos de Fundamentos Multiplicadores</vt:lpstr>
      <vt:lpstr>PowerPoint Presentation</vt:lpstr>
      <vt:lpstr>PowerPoint Presentation</vt:lpstr>
      <vt:lpstr>PowerPoint Presentation</vt:lpstr>
      <vt:lpstr>PowerPoint Presentation</vt:lpstr>
      <vt:lpstr>PowerPoint Presentation</vt:lpstr>
      <vt:lpstr>PowerPoint Presentation</vt:lpstr>
      <vt:lpstr>Cómo Alcanzar a su País para Cristo  Lección 7</vt:lpstr>
      <vt:lpstr>PowerPoint Presentation</vt:lpstr>
      <vt:lpstr>PowerPoint Presentation</vt:lpstr>
      <vt:lpstr>PowerPoint Presentation</vt:lpstr>
      <vt:lpstr>Etapas de entrenamiento  para alcanzar a su país para Cristo</vt:lpstr>
      <vt:lpstr>Etapa 2 (Área Local)</vt:lpstr>
      <vt:lpstr>Etapa 3 (Estados)</vt:lpstr>
      <vt:lpstr>Etapa 4 (Ciudades)</vt:lpstr>
      <vt:lpstr>Etapa 5 (Pueblos)</vt:lpstr>
      <vt:lpstr>PowerPoint Presentation</vt:lpstr>
      <vt:lpstr>PowerPoint Presentation</vt:lpstr>
      <vt:lpstr>PowerPoint Presentation</vt:lpstr>
      <vt:lpstr>Comenzando su Propio  Centro de Entrenamiento  Lección 8 </vt:lpstr>
      <vt:lpstr>PowerPoint Presentation</vt:lpstr>
      <vt:lpstr>Ideas para que los Pastores Recluten</vt:lpstr>
      <vt:lpstr>PowerPoint Presentation</vt:lpstr>
      <vt:lpstr>Implementación</vt:lpstr>
      <vt:lpstr>Implementación</vt:lpstr>
      <vt:lpstr>¡Felicidades!!  Has Terminado el Taller 4  ¡Terminar la Gran Comisión!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Fike</dc:creator>
  <cp:lastModifiedBy>Robert Fike</cp:lastModifiedBy>
  <cp:revision>5</cp:revision>
  <dcterms:created xsi:type="dcterms:W3CDTF">2020-09-18T00:10:51Z</dcterms:created>
  <dcterms:modified xsi:type="dcterms:W3CDTF">2020-10-25T22:55:47Z</dcterms:modified>
</cp:coreProperties>
</file>