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9" r:id="rId16"/>
    <p:sldId id="300" r:id="rId17"/>
    <p:sldId id="270" r:id="rId18"/>
    <p:sldId id="271" r:id="rId19"/>
    <p:sldId id="301" r:id="rId20"/>
    <p:sldId id="272" r:id="rId21"/>
    <p:sldId id="273" r:id="rId22"/>
    <p:sldId id="274" r:id="rId23"/>
    <p:sldId id="276" r:id="rId24"/>
    <p:sldId id="278" r:id="rId25"/>
    <p:sldId id="277" r:id="rId26"/>
    <p:sldId id="280" r:id="rId27"/>
    <p:sldId id="281" r:id="rId28"/>
    <p:sldId id="283" r:id="rId29"/>
    <p:sldId id="30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6" r:id="rId41"/>
    <p:sldId id="297" r:id="rId42"/>
    <p:sldId id="30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>
        <p:scale>
          <a:sx n="60" d="100"/>
          <a:sy n="60" d="100"/>
        </p:scale>
        <p:origin x="-110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F8B23-3061-424F-A63C-AA3EB6F0780A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F7117-F307-4FF4-B422-27EE0C28B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7117-F307-4FF4-B422-27EE0C28BA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7117-F307-4FF4-B422-27EE0C28BA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7117-F307-4FF4-B422-27EE0C28BA2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7117-F307-4FF4-B422-27EE0C28BA2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F7117-F307-4FF4-B422-27EE0C28BA2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1530-D779-4B30-BBC0-4A8D624CDA8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0A6-DADE-432F-BD28-451BEE972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1530-D779-4B30-BBC0-4A8D624CDA8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0A6-DADE-432F-BD28-451BEE972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1530-D779-4B30-BBC0-4A8D624CDA8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0A6-DADE-432F-BD28-451BEE972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1530-D779-4B30-BBC0-4A8D624CDA8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0A6-DADE-432F-BD28-451BEE972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1530-D779-4B30-BBC0-4A8D624CDA8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0A6-DADE-432F-BD28-451BEE972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1530-D779-4B30-BBC0-4A8D624CDA8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0A6-DADE-432F-BD28-451BEE972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1530-D779-4B30-BBC0-4A8D624CDA8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0A6-DADE-432F-BD28-451BEE972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1530-D779-4B30-BBC0-4A8D624CDA8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0A6-DADE-432F-BD28-451BEE972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1530-D779-4B30-BBC0-4A8D624CDA8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0A6-DADE-432F-BD28-451BEE972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1530-D779-4B30-BBC0-4A8D624CDA8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0A6-DADE-432F-BD28-451BEE972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1530-D779-4B30-BBC0-4A8D624CDA8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C0A6-DADE-432F-BD28-451BEE972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F1530-D779-4B30-BBC0-4A8D624CDA86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C0A6-DADE-432F-BD28-451BEE972A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3739" y="71414"/>
            <a:ext cx="8963877" cy="6557986"/>
            <a:chOff x="133739" y="71414"/>
            <a:chExt cx="8963877" cy="6557986"/>
          </a:xfrm>
        </p:grpSpPr>
        <p:sp>
          <p:nvSpPr>
            <p:cNvPr id="8" name="Rectangle 7"/>
            <p:cNvSpPr/>
            <p:nvPr userDrawn="1"/>
          </p:nvSpPr>
          <p:spPr>
            <a:xfrm>
              <a:off x="133739" y="247650"/>
              <a:ext cx="8839200" cy="638175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686800" y="71414"/>
              <a:ext cx="410816" cy="30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860032" y="1556792"/>
            <a:ext cx="3960440" cy="252028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Kemampuan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Anda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miliki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mempelajari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bab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33363" indent="-233363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mendiskripsikan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teori</a:t>
            </a:r>
            <a:r>
              <a:rPr lang="en-US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atom</a:t>
            </a:r>
            <a:endParaRPr lang="en-US" sz="23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4379620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Teori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Atom</a:t>
            </a:r>
          </a:p>
          <a:p>
            <a:pPr marL="342900" indent="-342900">
              <a:buAutoNum type="alphaUcPeriod"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Model Atom </a:t>
            </a:r>
            <a:r>
              <a:rPr lang="en-US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Mekanika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Ku</a:t>
            </a:r>
            <a:r>
              <a:rPr lang="id-ID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ntum</a:t>
            </a:r>
            <a:endParaRPr lang="en-U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104456" cy="60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1000108"/>
            <a:ext cx="8215370" cy="571504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Atom Rutherford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882824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19536"/>
            <a:ext cx="8229600" cy="621734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en-US" sz="32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396261"/>
            <a:ext cx="79296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Rutherford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menyatakan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tiga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kesimpulan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sebagi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berikut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 marL="514350" lvl="0" indent="-514350">
              <a:spcBef>
                <a:spcPts val="1200"/>
              </a:spcBef>
              <a:buAutoNum type="arabicParenBoth"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Sebagi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partikel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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menembus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	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lempeng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logam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tanpa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dibelokkan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Ruang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atom-atom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emas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ruang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kosong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 marL="514350" lvl="0" indent="-514350">
              <a:spcBef>
                <a:spcPts val="1200"/>
              </a:spcBef>
              <a:buAutoNum type="arabicParenBoth"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Sedikit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seklai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partikel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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dipantulkan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kembali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Bagian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sangat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keras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atom,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disebut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inti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atom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 marL="514350" lvl="0" indent="-514350">
              <a:spcBef>
                <a:spcPts val="1200"/>
              </a:spcBef>
              <a:buAutoNum type="arabicParenBoth"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Sebagian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kecil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partikel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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dibelokkan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Peristiwa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menunjukkan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muatan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atom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sejenis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muatan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partikel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 (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positif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290352"/>
            <a:ext cx="8229600" cy="213864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4000" dirty="0" err="1" smtClean="0">
                <a:latin typeface="Arial" pitchFamily="34" charset="0"/>
                <a:cs typeface="Arial" pitchFamily="34" charset="0"/>
                <a:sym typeface="Symbol"/>
              </a:rPr>
              <a:t>Nomor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Symbol"/>
              </a:rPr>
              <a:t> atom Z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Symbol"/>
              </a:rPr>
              <a:t>menunjukkan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Symbol"/>
              </a:rPr>
              <a:t>jumlah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Symbol"/>
              </a:rPr>
              <a:t>positif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Symbol"/>
              </a:rPr>
              <a:t>inti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Symbol"/>
              </a:rPr>
              <a:t> (p)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Symbol"/>
              </a:rPr>
              <a:t>atau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Symbol"/>
              </a:rPr>
              <a:t>jumlah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Symbol"/>
              </a:rPr>
              <a:t> (e) yang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Symbol"/>
              </a:rPr>
              <a:t>mengitari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Symbol"/>
              </a:rPr>
              <a:t>inti</a:t>
            </a:r>
            <a:r>
              <a:rPr lang="en-US" sz="4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  <a:sym typeface="Symbol"/>
              </a:rPr>
              <a:t>Jadi</a:t>
            </a:r>
            <a:endParaRPr lang="en-US" sz="4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ct val="20000"/>
              </a:spcBef>
            </a:pPr>
            <a:r>
              <a:rPr lang="en-US" sz="4000" dirty="0" smtClean="0">
                <a:latin typeface="Arial" pitchFamily="34" charset="0"/>
                <a:cs typeface="Arial" pitchFamily="34" charset="0"/>
                <a:sym typeface="Symbol"/>
              </a:rPr>
              <a:t>			</a:t>
            </a:r>
          </a:p>
          <a:p>
            <a:pPr lvl="0">
              <a:spcBef>
                <a:spcPct val="20000"/>
              </a:spcBef>
            </a:pPr>
            <a:endParaRPr lang="en-US" sz="4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ct val="20000"/>
              </a:spcBef>
            </a:pPr>
            <a:r>
              <a:rPr lang="en-US" sz="4000" dirty="0" smtClean="0">
                <a:latin typeface="Arial" pitchFamily="34" charset="0"/>
                <a:cs typeface="Arial" pitchFamily="34" charset="0"/>
                <a:sym typeface="Symbol"/>
              </a:rPr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0232" y="4906044"/>
            <a:ext cx="4249881" cy="769441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400" dirty="0" err="1" smtClean="0">
                <a:latin typeface="Arial" pitchFamily="34" charset="0"/>
                <a:cs typeface="Arial" pitchFamily="34" charset="0"/>
                <a:sym typeface="Symbol"/>
              </a:rPr>
              <a:t>Muatan</a:t>
            </a:r>
            <a:r>
              <a:rPr lang="en-US" sz="4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  <a:sym typeface="Symbol"/>
              </a:rPr>
              <a:t>inti</a:t>
            </a:r>
            <a:r>
              <a:rPr lang="en-US" sz="44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en-US" sz="4400" dirty="0" err="1" smtClean="0">
                <a:latin typeface="Arial" pitchFamily="34" charset="0"/>
                <a:cs typeface="Arial" pitchFamily="34" charset="0"/>
                <a:sym typeface="Symbol"/>
              </a:rPr>
              <a:t>Ze</a:t>
            </a:r>
            <a:endParaRPr lang="en-US" sz="44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0217" y="3802567"/>
            <a:ext cx="3113353" cy="769441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  <a:sym typeface="Symbol"/>
              </a:rPr>
              <a:t>Z = p = e</a:t>
            </a:r>
            <a:endParaRPr lang="id-ID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178948"/>
            <a:ext cx="8215370" cy="571504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Atom Bohr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863124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Hasil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pengamatan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spektrum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hidrogen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melalui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spektrometer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menunjukkan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hasil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bertentangan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dikenal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Symbol"/>
              </a:rPr>
              <a:t>deret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Symbol"/>
              </a:rPr>
              <a:t>Balmer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Jadi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 model atom Rutherford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tidak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menjelaskan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spektrum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garis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atom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hidrogen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6" y="1000108"/>
            <a:ext cx="7143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800" i="1" dirty="0" err="1" smtClean="0">
                <a:latin typeface="Arial" pitchFamily="34" charset="0"/>
                <a:cs typeface="Arial" pitchFamily="34" charset="0"/>
                <a:sym typeface="Symbol"/>
              </a:rPr>
              <a:t>Dua</a:t>
            </a:r>
            <a:r>
              <a:rPr lang="en-US" sz="28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  <a:sym typeface="Symbol"/>
              </a:rPr>
              <a:t>Kelemahan</a:t>
            </a:r>
            <a:r>
              <a:rPr lang="en-US" sz="2800" i="1" dirty="0" smtClean="0">
                <a:latin typeface="Arial" pitchFamily="34" charset="0"/>
                <a:cs typeface="Arial" pitchFamily="34" charset="0"/>
                <a:sym typeface="Symbol"/>
              </a:rPr>
              <a:t> Model Atom Rutherford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65369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4072" y="1928802"/>
            <a:ext cx="208277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500174"/>
            <a:ext cx="807249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Spektrum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garis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cahaya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tampak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terdiri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empat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garis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: 410,2 nm, 434,1 nm, 486,2 nm,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656,3 nm.</a:t>
            </a:r>
          </a:p>
          <a:p>
            <a:pPr lvl="0">
              <a:spcBef>
                <a:spcPct val="20000"/>
              </a:spcBef>
            </a:pPr>
            <a:endParaRPr lang="id-ID" sz="1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ct val="20000"/>
              </a:spcBef>
            </a:pPr>
            <a:endParaRPr lang="id-ID" sz="1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ct val="20000"/>
              </a:spcBef>
            </a:pPr>
            <a:endParaRPr lang="en-US" sz="1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ct val="200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Rumus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Balmer</a:t>
            </a:r>
            <a:endParaRPr lang="en-US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ct val="20000"/>
              </a:spcBef>
            </a:pPr>
            <a:endParaRPr lang="en-US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endParaRPr lang="id-ID" sz="2000" dirty="0"/>
          </a:p>
        </p:txBody>
      </p:sp>
      <p:sp>
        <p:nvSpPr>
          <p:cNvPr id="4" name="Rectangle 3"/>
          <p:cNvSpPr/>
          <p:nvPr/>
        </p:nvSpPr>
        <p:spPr>
          <a:xfrm>
            <a:off x="357158" y="428604"/>
            <a:ext cx="4209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id-ID" sz="2800" i="1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  <a:sym typeface="Symbol"/>
              </a:rPr>
              <a:t>pektrum</a:t>
            </a:r>
            <a:r>
              <a:rPr lang="en-US" sz="2800" i="1" dirty="0" smtClean="0">
                <a:latin typeface="Arial" pitchFamily="34" charset="0"/>
                <a:cs typeface="Arial" pitchFamily="34" charset="0"/>
                <a:sym typeface="Symbol"/>
              </a:rPr>
              <a:t> Atom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  <a:sym typeface="Symbol"/>
              </a:rPr>
              <a:t>Hidrogen</a:t>
            </a:r>
            <a:endParaRPr lang="en-US" sz="2800" i="1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500306"/>
            <a:ext cx="48946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142976" y="4600526"/>
            <a:ext cx="6822702" cy="1631216"/>
            <a:chOff x="642910" y="4600526"/>
            <a:chExt cx="6822702" cy="1631216"/>
          </a:xfrm>
        </p:grpSpPr>
        <p:sp>
          <p:nvSpPr>
            <p:cNvPr id="6" name="TextBox 5"/>
            <p:cNvSpPr txBox="1"/>
            <p:nvPr/>
          </p:nvSpPr>
          <p:spPr>
            <a:xfrm>
              <a:off x="642910" y="4600526"/>
              <a:ext cx="6822702" cy="163121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sz="2000" dirty="0" smtClean="0">
                  <a:latin typeface="Arial" pitchFamily="34" charset="0"/>
                  <a:cs typeface="Arial" pitchFamily="34" charset="0"/>
                </a:rPr>
                <a:t>Untuk deret Balmer spektrum hidrogen dinyatakan dengan</a:t>
              </a: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8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93247" y="5214950"/>
              <a:ext cx="595052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359274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Spektrum garis atom-atom hidrogen didapatkan dalam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daerah ultraungu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, dengan batas panjang gelombang antara 121,6 dan 91,2 nm. </a:t>
            </a:r>
            <a:r>
              <a:rPr lang="id-ID" sz="2400" b="1" dirty="0" smtClean="0">
                <a:latin typeface="Arial" pitchFamily="34" charset="0"/>
                <a:cs typeface="Arial" pitchFamily="34" charset="0"/>
              </a:rPr>
              <a:t>Deret Lyman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ini memenuhi rumus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05400"/>
            <a:ext cx="7429552" cy="112379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rial" pitchFamily="34" charset="0"/>
                <a:cs typeface="Arial" pitchFamily="34" charset="0"/>
              </a:rPr>
              <a:t>Deret-deret lainnya ditemukan dalam </a:t>
            </a:r>
            <a:r>
              <a:rPr lang="id-ID" sz="2000" i="1" dirty="0" smtClean="0">
                <a:latin typeface="Arial" pitchFamily="34" charset="0"/>
                <a:cs typeface="Arial" pitchFamily="34" charset="0"/>
              </a:rPr>
              <a:t>daerah inframerah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, yakni </a:t>
            </a:r>
            <a:r>
              <a:rPr lang="id-ID" sz="2000" b="1" i="1" dirty="0" smtClean="0">
                <a:latin typeface="Arial" pitchFamily="34" charset="0"/>
                <a:cs typeface="Arial" pitchFamily="34" charset="0"/>
              </a:rPr>
              <a:t>Paschen, Brackett,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dan </a:t>
            </a:r>
            <a:r>
              <a:rPr lang="id-ID" sz="2000" b="1" i="1" dirty="0" smtClean="0">
                <a:latin typeface="Arial" pitchFamily="34" charset="0"/>
                <a:cs typeface="Arial" pitchFamily="34" charset="0"/>
              </a:rPr>
              <a:t>Pfund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572151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rial" pitchFamily="34" charset="0"/>
                <a:cs typeface="Arial" pitchFamily="34" charset="0"/>
              </a:rPr>
              <a:t>Untuk deret Lyman, n = 1; Balmer, n = 2; Paschen, n = 3; Brackett, n = 4; dan Pfund, n = 5.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14554"/>
            <a:ext cx="651553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3071834" cy="99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42918"/>
            <a:ext cx="592935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57158" y="500042"/>
            <a:ext cx="5268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Arial" pitchFamily="34" charset="0"/>
                <a:cs typeface="Arial" pitchFamily="34" charset="0"/>
                <a:sym typeface="Symbol"/>
              </a:rPr>
              <a:t>Model Atom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  <a:sym typeface="Symbol"/>
              </a:rPr>
              <a:t>menurut</a:t>
            </a:r>
            <a:r>
              <a:rPr lang="en-US" sz="28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  <a:sym typeface="Symbol"/>
              </a:rPr>
              <a:t>Niels</a:t>
            </a:r>
            <a:r>
              <a:rPr lang="en-US" sz="2800" i="1" dirty="0" smtClean="0">
                <a:latin typeface="Arial" pitchFamily="34" charset="0"/>
                <a:cs typeface="Arial" pitchFamily="34" charset="0"/>
                <a:sym typeface="Symbol"/>
              </a:rPr>
              <a:t> Bohr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7166"/>
            <a:ext cx="821537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id-ID" sz="2000" dirty="0" smtClean="0">
                <a:latin typeface="Arial" pitchFamily="34" charset="0"/>
                <a:cs typeface="Arial" pitchFamily="34" charset="0"/>
                <a:sym typeface="Symbol"/>
              </a:rPr>
              <a:t>Ke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empat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asumsi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dasar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Bohr.</a:t>
            </a:r>
          </a:p>
          <a:p>
            <a:pPr marL="514350" lvl="0" indent="-514350">
              <a:spcBef>
                <a:spcPts val="1200"/>
              </a:spcBef>
              <a:buAutoNum type="arabicParenBoth"/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bergerak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orbit-orbit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melingkar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sekitar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proton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bawah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pengaruh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gaya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Coulomb.</a:t>
            </a:r>
            <a:endParaRPr lang="id-ID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marL="514350" lvl="0" indent="-514350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(2)	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tidak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berputar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sekitar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melalui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setiap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orbit,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tetapi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hanya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melalui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orbit-orbit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stabil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tertentu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tanpa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meradiasikan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energi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 marL="514350" lvl="0" indent="-514350">
              <a:spcBef>
                <a:spcPts val="1200"/>
              </a:spcBef>
              <a:buAutoNum type="arabicParenBoth" startAt="3"/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Radiasi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dipancarkan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atom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ketika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“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melompat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”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suatu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keadaan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stasioner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(orbit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stasioner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)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energinya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tinggi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ke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keadaan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stasioner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lain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energinya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rendah</a:t>
            </a:r>
            <a:r>
              <a:rPr lang="id-ID" sz="20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 algn="ctr">
              <a:spcBef>
                <a:spcPts val="1200"/>
              </a:spcBef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d-ID" sz="2400" baseline="-25000" dirty="0" smtClean="0">
                <a:latin typeface="Arial" pitchFamily="34" charset="0"/>
                <a:cs typeface="Arial" pitchFamily="34" charset="0"/>
              </a:rPr>
              <a:t>aw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– E</a:t>
            </a:r>
            <a:r>
              <a:rPr lang="id-ID" sz="2400" baseline="-25000" dirty="0" smtClean="0">
                <a:latin typeface="Arial" pitchFamily="34" charset="0"/>
                <a:cs typeface="Arial" pitchFamily="34" charset="0"/>
              </a:rPr>
              <a:t>ak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= hf</a:t>
            </a:r>
          </a:p>
          <a:p>
            <a:pPr algn="ctr">
              <a:spcBef>
                <a:spcPts val="1200"/>
              </a:spcBef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d-ID" sz="2400" baseline="-25000" dirty="0" smtClean="0">
                <a:latin typeface="Arial" pitchFamily="34" charset="0"/>
                <a:cs typeface="Arial" pitchFamily="34" charset="0"/>
              </a:rPr>
              <a:t>aw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&gt; E</a:t>
            </a:r>
            <a:r>
              <a:rPr lang="id-ID" sz="2400" baseline="-25000" dirty="0" smtClean="0">
                <a:latin typeface="Arial" pitchFamily="34" charset="0"/>
                <a:cs typeface="Arial" pitchFamily="34" charset="0"/>
              </a:rPr>
              <a:t>ak</a:t>
            </a:r>
            <a:endParaRPr lang="en-US" sz="2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marL="514350" lvl="0" indent="-514350">
              <a:spcBef>
                <a:spcPts val="1200"/>
              </a:spcBef>
            </a:pPr>
            <a:r>
              <a:rPr lang="id-ID" sz="2000" dirty="0" smtClean="0">
                <a:latin typeface="Arial" pitchFamily="34" charset="0"/>
                <a:cs typeface="Arial" pitchFamily="34" charset="0"/>
                <a:sym typeface="Symbol"/>
              </a:rPr>
              <a:t>(4)	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Ukuran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orbit-orbit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diperkenankan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ditentukan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keadaan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kuantum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tambahan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yaitu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momentum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sudut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orbital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86454"/>
            <a:ext cx="5143536" cy="67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0034" y="571480"/>
            <a:ext cx="3643337" cy="2714644"/>
            <a:chOff x="1928793" y="857232"/>
            <a:chExt cx="3643337" cy="2714644"/>
          </a:xfrm>
        </p:grpSpPr>
        <p:pic>
          <p:nvPicPr>
            <p:cNvPr id="6" name="Picture 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0231" y="857232"/>
              <a:ext cx="3516245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74" y="2554099"/>
              <a:ext cx="1441850" cy="101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928793" y="878497"/>
              <a:ext cx="3643337" cy="267765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id-ID" sz="2400" baseline="-25000" dirty="0" smtClean="0">
                  <a:latin typeface="Arial" pitchFamily="34" charset="0"/>
                  <a:cs typeface="Arial" pitchFamily="34" charset="0"/>
                </a:rPr>
                <a:t>sentripetal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 = F</a:t>
              </a:r>
              <a:r>
                <a:rPr lang="id-ID" sz="2400" baseline="-25000" dirty="0" smtClean="0">
                  <a:latin typeface="Arial" pitchFamily="34" charset="0"/>
                  <a:cs typeface="Arial" pitchFamily="34" charset="0"/>
                </a:rPr>
                <a:t>coulomb</a:t>
              </a:r>
            </a:p>
            <a:p>
              <a:endParaRPr lang="id-ID" sz="2400" baseline="-25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400" baseline="-25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400" baseline="-25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46745" y="950411"/>
            <a:ext cx="3897221" cy="1692771"/>
            <a:chOff x="4818183" y="642918"/>
            <a:chExt cx="3897221" cy="1692771"/>
          </a:xfrm>
        </p:grpSpPr>
        <p:sp>
          <p:nvSpPr>
            <p:cNvPr id="3" name="TextBox 2"/>
            <p:cNvSpPr txBox="1"/>
            <p:nvPr/>
          </p:nvSpPr>
          <p:spPr>
            <a:xfrm>
              <a:off x="4818183" y="642918"/>
              <a:ext cx="3897221" cy="169277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sz="2400" b="1" dirty="0" smtClean="0">
                  <a:latin typeface="Arial" pitchFamily="34" charset="0"/>
                  <a:cs typeface="Arial" pitchFamily="34" charset="0"/>
                </a:rPr>
                <a:t>Persamaan energi kinetik</a:t>
              </a:r>
            </a:p>
            <a:p>
              <a:endParaRPr lang="id-ID" sz="2000" b="1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b="1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b="1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9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4942" y="1214422"/>
              <a:ext cx="291467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pSp>
        <p:nvGrpSpPr>
          <p:cNvPr id="16" name="Group 15"/>
          <p:cNvGrpSpPr/>
          <p:nvPr/>
        </p:nvGrpSpPr>
        <p:grpSpPr>
          <a:xfrm>
            <a:off x="570375" y="4133214"/>
            <a:ext cx="3858749" cy="1938992"/>
            <a:chOff x="4787411" y="2879521"/>
            <a:chExt cx="3858749" cy="1938992"/>
          </a:xfrm>
        </p:grpSpPr>
        <p:sp>
          <p:nvSpPr>
            <p:cNvPr id="4" name="TextBox 3"/>
            <p:cNvSpPr txBox="1"/>
            <p:nvPr/>
          </p:nvSpPr>
          <p:spPr>
            <a:xfrm>
              <a:off x="4787411" y="2879521"/>
              <a:ext cx="3858749" cy="19389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sz="2400" b="1" dirty="0" smtClean="0">
                  <a:latin typeface="Arial" pitchFamily="34" charset="0"/>
                  <a:cs typeface="Arial" pitchFamily="34" charset="0"/>
                </a:rPr>
                <a:t>Energi potensial elektron</a:t>
              </a:r>
            </a:p>
            <a:p>
              <a:endParaRPr lang="id-ID" sz="2400" b="1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400" b="1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400" b="1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601" name="Picture 7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9322" y="3768813"/>
              <a:ext cx="1500198" cy="946071"/>
            </a:xfrm>
            <a:prstGeom prst="rect">
              <a:avLst/>
            </a:prstGeom>
            <a:noFill/>
          </p:spPr>
        </p:pic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6072198" y="3286124"/>
              <a:ext cx="12025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Ep= qE</a:t>
              </a:r>
              <a:endPara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29256" y="3429000"/>
            <a:ext cx="3158237" cy="2677656"/>
            <a:chOff x="571472" y="3714752"/>
            <a:chExt cx="3158237" cy="2677656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714752"/>
              <a:ext cx="3158237" cy="267765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sz="2400" b="1" dirty="0" smtClean="0">
                  <a:latin typeface="Arial" pitchFamily="34" charset="0"/>
                  <a:cs typeface="Arial" pitchFamily="34" charset="0"/>
                </a:rPr>
                <a:t>Energi total elektron</a:t>
              </a:r>
            </a:p>
            <a:p>
              <a:endParaRPr lang="id-ID" sz="2400" b="1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400" b="1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400" b="1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400" b="1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400" b="1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1142976" y="4357694"/>
              <a:ext cx="2071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 = E</a:t>
              </a:r>
              <a:r>
                <a:rPr kumimoji="0" lang="id-ID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p</a:t>
              </a:r>
              <a:r>
                <a:rPr kumimoji="0" lang="id-ID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+ E</a:t>
              </a:r>
              <a:r>
                <a:rPr kumimoji="0" lang="id-ID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k</a:t>
              </a:r>
              <a:endPara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14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1538" y="5000635"/>
              <a:ext cx="1571636" cy="117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28976"/>
            <a:ext cx="8229600" cy="939784"/>
          </a:xfrm>
          <a:prstGeom prst="rect">
            <a:avLst/>
          </a:prstGeom>
          <a:solidFill>
            <a:srgbClr val="0070C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Perkembangan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Teori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Atom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596" y="1571612"/>
            <a:ext cx="8215370" cy="571504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Atom Dalton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596" y="2444638"/>
            <a:ext cx="8229600" cy="312750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Teori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atom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diusulkan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Dalton</a:t>
            </a:r>
          </a:p>
          <a:p>
            <a:pPr marL="514350" lvl="0" indent="-514350">
              <a:spcBef>
                <a:spcPct val="20000"/>
              </a:spcBef>
              <a:buAutoNum type="arabicParenBoth"/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Atom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bagian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terkecil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unsur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dibagi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lagi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 marL="514350" lvl="0" indent="-514350">
              <a:spcBef>
                <a:spcPct val="20000"/>
              </a:spcBef>
              <a:buAutoNum type="arabicParenBoth"/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Atom-atom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unsur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semuanya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serupa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dirubah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atom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unsur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lain.</a:t>
            </a:r>
          </a:p>
          <a:p>
            <a:pPr marL="514350" lvl="0" indent="-514350">
              <a:spcBef>
                <a:spcPct val="20000"/>
              </a:spcBef>
              <a:buAutoNum type="arabicParenBoth"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Dua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atom at</a:t>
            </a:r>
            <a:r>
              <a:rPr lang="id-ID" sz="2400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u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unsur-unsur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berlainan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membentuk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molekul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id-ID" sz="24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250" y="2500306"/>
            <a:ext cx="352403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500042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/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Rumus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jari-jari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r</a:t>
            </a:r>
            <a:r>
              <a:rPr lang="id-ID" sz="2000" i="1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id-ID" sz="2000" dirty="0" smtClean="0">
                <a:latin typeface="Arial" pitchFamily="34" charset="0"/>
                <a:cs typeface="Arial" pitchFamily="34" charset="0"/>
                <a:sym typeface="Symbol"/>
              </a:rPr>
              <a:t>dapat ditentukan dengan persamaan</a:t>
            </a:r>
            <a:endParaRPr lang="en-US" sz="2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676" y="1071546"/>
            <a:ext cx="33653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500306"/>
            <a:ext cx="300900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357158" y="4490404"/>
            <a:ext cx="3643338" cy="1938992"/>
            <a:chOff x="714348" y="4572008"/>
            <a:chExt cx="3643338" cy="1938992"/>
          </a:xfrm>
        </p:grpSpPr>
        <p:sp>
          <p:nvSpPr>
            <p:cNvPr id="9" name="TextBox 8"/>
            <p:cNvSpPr txBox="1"/>
            <p:nvPr/>
          </p:nvSpPr>
          <p:spPr>
            <a:xfrm>
              <a:off x="714348" y="4572008"/>
              <a:ext cx="3643338" cy="19389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d-ID" sz="2000" b="1" dirty="0" smtClean="0">
                  <a:latin typeface="Arial" pitchFamily="34" charset="0"/>
                  <a:cs typeface="Arial" pitchFamily="34" charset="0"/>
                </a:rPr>
                <a:t>Jari-jari atom hidrogen</a:t>
              </a:r>
            </a:p>
            <a:p>
              <a:endParaRPr lang="id-ID" sz="2000" b="1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b="1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b="1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b="1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9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786" y="5214950"/>
              <a:ext cx="3421278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6342" y="2071678"/>
            <a:ext cx="3512481" cy="452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571472" y="644894"/>
            <a:ext cx="2571768" cy="1569660"/>
            <a:chOff x="571472" y="716332"/>
            <a:chExt cx="2571768" cy="1569660"/>
          </a:xfrm>
        </p:grpSpPr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1214422"/>
              <a:ext cx="2282573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571472" y="716332"/>
              <a:ext cx="2571768" cy="156966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marL="514350" lvl="0" indent="-514350"/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Jari-jari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Bohr</a:t>
              </a:r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marL="514350" lvl="0" indent="-514350"/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marL="514350" lvl="0" indent="-514350"/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marL="514350" lvl="0" indent="-514350"/>
              <a:endParaRPr lang="en-US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71934" y="728473"/>
            <a:ext cx="4143404" cy="1200329"/>
            <a:chOff x="3857620" y="1714488"/>
            <a:chExt cx="4143404" cy="1200329"/>
          </a:xfrm>
        </p:grpSpPr>
        <p:pic>
          <p:nvPicPr>
            <p:cNvPr id="7" name="Picture 6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0495" y="2214554"/>
              <a:ext cx="3948573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857620" y="1714488"/>
              <a:ext cx="4143404" cy="120032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514350" lvl="0" indent="-514350"/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Jari-jari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orbit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stasioner</a:t>
              </a:r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marL="514350" lvl="0" indent="-514350"/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marL="514350" lvl="0" indent="-514350"/>
              <a:endParaRPr lang="en-US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8596" y="2716596"/>
            <a:ext cx="4586512" cy="1569660"/>
            <a:chOff x="4929190" y="2714620"/>
            <a:chExt cx="4586512" cy="1569660"/>
          </a:xfrm>
        </p:grpSpPr>
        <p:pic>
          <p:nvPicPr>
            <p:cNvPr id="8" name="Picture 7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29256" y="3214686"/>
              <a:ext cx="3615273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4929190" y="2714620"/>
              <a:ext cx="4586512" cy="156966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wrap="none">
              <a:spAutoFit/>
            </a:bodyPr>
            <a:lstStyle/>
            <a:p>
              <a:pPr marL="514350" lvl="0" indent="-514350"/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Energi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kuantisasi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atom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hidrogen</a:t>
              </a:r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marL="514350" lvl="0" indent="-514350"/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marL="514350" lvl="0" indent="-514350"/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marL="514350" lvl="0" indent="-514350"/>
              <a:endParaRPr lang="en-US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8596" y="4716860"/>
            <a:ext cx="4586512" cy="1569660"/>
            <a:chOff x="357158" y="4786322"/>
            <a:chExt cx="4586512" cy="1569660"/>
          </a:xfrm>
        </p:grpSpPr>
        <p:pic>
          <p:nvPicPr>
            <p:cNvPr id="9" name="Picture 8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10" y="5286388"/>
              <a:ext cx="3686201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57158" y="4786322"/>
              <a:ext cx="4586512" cy="156966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marL="514350" lvl="0" indent="-514350"/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Energi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kuantisasi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atom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hidrogen</a:t>
              </a:r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marL="514350" lvl="0" indent="-514350"/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marL="514350" lvl="0" indent="-514350"/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marL="514350" lvl="0" indent="-514350"/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5720" y="396413"/>
            <a:ext cx="6143668" cy="2246769"/>
            <a:chOff x="3237027" y="928670"/>
            <a:chExt cx="6143668" cy="2246769"/>
          </a:xfrm>
        </p:grpSpPr>
        <p:sp>
          <p:nvSpPr>
            <p:cNvPr id="3" name="TextBox 2"/>
            <p:cNvSpPr txBox="1"/>
            <p:nvPr/>
          </p:nvSpPr>
          <p:spPr>
            <a:xfrm>
              <a:off x="3237027" y="928670"/>
              <a:ext cx="6143668" cy="224676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dirty="0" smtClean="0">
                  <a:latin typeface="Arial" pitchFamily="34" charset="0"/>
                  <a:cs typeface="Arial" pitchFamily="34" charset="0"/>
                </a:rPr>
                <a:t>Panjang gelombang radiasi hidrogen</a:t>
              </a: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1908" y="1428736"/>
              <a:ext cx="3024209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8465" y="2428868"/>
              <a:ext cx="5835535" cy="704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357158" y="2928934"/>
            <a:ext cx="4190571" cy="1938992"/>
            <a:chOff x="595743" y="3776024"/>
            <a:chExt cx="4190571" cy="1938992"/>
          </a:xfrm>
        </p:grpSpPr>
        <p:sp>
          <p:nvSpPr>
            <p:cNvPr id="7" name="TextBox 6"/>
            <p:cNvSpPr txBox="1"/>
            <p:nvPr/>
          </p:nvSpPr>
          <p:spPr>
            <a:xfrm>
              <a:off x="595743" y="3776024"/>
              <a:ext cx="4190571" cy="193899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dirty="0" smtClean="0">
                  <a:latin typeface="Arial" pitchFamily="34" charset="0"/>
                  <a:cs typeface="Arial" pitchFamily="34" charset="0"/>
                </a:rPr>
                <a:t>Rumus Balmer</a:t>
              </a:r>
            </a:p>
            <a:p>
              <a:pPr algn="ctr"/>
              <a:r>
                <a:rPr lang="id-ID" sz="2000" dirty="0" smtClean="0">
                  <a:latin typeface="Arial" pitchFamily="34" charset="0"/>
                  <a:cs typeface="Arial" pitchFamily="34" charset="0"/>
                </a:rPr>
                <a:t>Panjang gelombang deret hidrogen</a:t>
              </a:r>
            </a:p>
            <a:p>
              <a:pPr algn="ctr"/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id-ID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347" y="4786322"/>
              <a:ext cx="4027317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4786314" y="3071810"/>
            <a:ext cx="3903633" cy="1631216"/>
            <a:chOff x="5643570" y="3429000"/>
            <a:chExt cx="3903633" cy="1631216"/>
          </a:xfrm>
        </p:grpSpPr>
        <p:sp>
          <p:nvSpPr>
            <p:cNvPr id="11" name="TextBox 10"/>
            <p:cNvSpPr txBox="1"/>
            <p:nvPr/>
          </p:nvSpPr>
          <p:spPr>
            <a:xfrm>
              <a:off x="5643570" y="3429000"/>
              <a:ext cx="3903633" cy="16312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sz="2000" dirty="0" smtClean="0">
                  <a:latin typeface="Arial" pitchFamily="34" charset="0"/>
                  <a:cs typeface="Arial" pitchFamily="34" charset="0"/>
                </a:rPr>
                <a:t>Jari-jari orbit ion elektron tunggal</a:t>
              </a: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00746" y="3857628"/>
              <a:ext cx="3600476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3143240" y="5143512"/>
            <a:ext cx="5500726" cy="1323439"/>
            <a:chOff x="5214942" y="5500702"/>
            <a:chExt cx="5500726" cy="1323439"/>
          </a:xfrm>
        </p:grpSpPr>
        <p:sp>
          <p:nvSpPr>
            <p:cNvPr id="14" name="TextBox 13"/>
            <p:cNvSpPr txBox="1"/>
            <p:nvPr/>
          </p:nvSpPr>
          <p:spPr>
            <a:xfrm>
              <a:off x="5214942" y="5500702"/>
              <a:ext cx="5500726" cy="132343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dirty="0" smtClean="0">
                  <a:latin typeface="Arial" pitchFamily="34" charset="0"/>
                  <a:cs typeface="Arial" pitchFamily="34" charset="0"/>
                </a:rPr>
                <a:t>Energi orbit ion elektron tunggal</a:t>
              </a:r>
            </a:p>
            <a:p>
              <a:pPr algn="ctr"/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id-ID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14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29255" y="5929330"/>
              <a:ext cx="5214975" cy="823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28612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Anggapan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Bohr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tentang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tingkat-tingkat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energi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dibuktikan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Franck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Hertz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percobaan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dilakukan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tahun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1914.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158" y="285728"/>
            <a:ext cx="4783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>
                <a:latin typeface="Arial" pitchFamily="34" charset="0"/>
                <a:cs typeface="Arial" pitchFamily="34" charset="0"/>
                <a:sym typeface="Symbol"/>
              </a:rPr>
              <a:t>Percobaan</a:t>
            </a:r>
            <a:r>
              <a:rPr lang="en-US" sz="2800" i="1" dirty="0" smtClean="0">
                <a:latin typeface="Arial" pitchFamily="34" charset="0"/>
                <a:cs typeface="Arial" pitchFamily="34" charset="0"/>
                <a:sym typeface="Symbol"/>
              </a:rPr>
              <a:t> Franck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  <a:sym typeface="Symbol"/>
              </a:rPr>
              <a:t>dan</a:t>
            </a:r>
            <a:r>
              <a:rPr lang="en-US" sz="2800" i="1" dirty="0" smtClean="0">
                <a:latin typeface="Arial" pitchFamily="34" charset="0"/>
                <a:cs typeface="Arial" pitchFamily="34" charset="0"/>
                <a:sym typeface="Symbol"/>
              </a:rPr>
              <a:t> Hertz</a:t>
            </a:r>
            <a:endParaRPr lang="id-ID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843659"/>
            <a:ext cx="4584002" cy="21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29132"/>
            <a:ext cx="7815242" cy="212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680" y="3714752"/>
            <a:ext cx="5956624" cy="287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642910" y="285728"/>
            <a:ext cx="8358246" cy="64294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LASER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40411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21373"/>
            <a:ext cx="4143404" cy="284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28596" y="337786"/>
            <a:ext cx="8358246" cy="6429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Penggunaan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Laser</a:t>
            </a:r>
          </a:p>
          <a:p>
            <a:pPr lvl="0"/>
            <a:endParaRPr lang="en-US" sz="32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/>
            <a:endParaRPr lang="en-US" sz="32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/>
            <a:endParaRPr lang="en-US" sz="32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/>
            <a:endParaRPr lang="en-US" sz="32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/>
            <a:endParaRPr lang="en-US" sz="32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/>
            <a:endParaRPr lang="en-US" sz="32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/>
            <a:endParaRPr lang="en-US" sz="32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/>
            <a:endParaRPr lang="en-US" sz="32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56871"/>
            <a:ext cx="4803446" cy="539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18654"/>
            <a:ext cx="8229600" cy="706090"/>
          </a:xfrm>
          <a:prstGeom prst="rect">
            <a:avLst/>
          </a:prstGeom>
          <a:solidFill>
            <a:srgbClr val="00B0F0"/>
          </a:solidFill>
        </p:spPr>
        <p:txBody>
          <a:bodyPr/>
          <a:lstStyle/>
          <a:p>
            <a:pPr marR="0" lvl="0" indent="-901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Model Atom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Mekanika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Kuantum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556792"/>
            <a:ext cx="8286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Ternyata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model atom Bohr:</a:t>
            </a:r>
          </a:p>
          <a:p>
            <a:pPr marL="514350" lvl="0" indent="-514350">
              <a:spcBef>
                <a:spcPts val="1200"/>
              </a:spcBef>
              <a:buAutoNum type="arabicParenBoth"/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Tidak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dijelaskan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efek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Zeeman;</a:t>
            </a:r>
          </a:p>
          <a:p>
            <a:pPr marL="514350" lvl="0" indent="-514350">
              <a:spcBef>
                <a:spcPts val="1200"/>
              </a:spcBef>
              <a:buAutoNum type="arabicParenBoth"/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Tidak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menjelaskan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anomali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efek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Zeeman (AEZ)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struktur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halus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;</a:t>
            </a:r>
          </a:p>
          <a:p>
            <a:pPr marL="514350" lvl="0" indent="-514350">
              <a:spcBef>
                <a:spcPts val="1200"/>
              </a:spcBef>
              <a:buAutoNum type="arabicParenBoth"/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Tidak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menjelaskan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spektrum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atom-atom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berelektron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banyak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;</a:t>
            </a:r>
          </a:p>
          <a:p>
            <a:pPr marL="514350" lvl="0" indent="-514350">
              <a:spcBef>
                <a:spcPts val="1200"/>
              </a:spcBef>
              <a:buAutoNum type="arabicParenBoth"/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Melanggar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prinsip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ketidakpastian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Heisenberg.</a:t>
            </a:r>
            <a:endParaRPr lang="id-ID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marL="514350" lvl="0" indent="-514350">
              <a:spcBef>
                <a:spcPts val="1200"/>
              </a:spcBef>
            </a:pPr>
            <a:endParaRPr lang="en-US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Model atom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kuantum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model atom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mekanika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sumbangan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ilmuwan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Louis de Broglie, Wolfgang Pauli, Werner Heisenberg, Erwin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SchrÖdinger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Max Born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0034" y="1428736"/>
            <a:ext cx="8001056" cy="719523"/>
            <a:chOff x="500034" y="1735753"/>
            <a:chExt cx="8001056" cy="719523"/>
          </a:xfrm>
        </p:grpSpPr>
        <p:sp>
          <p:nvSpPr>
            <p:cNvPr id="5" name="TextBox 4"/>
            <p:cNvSpPr txBox="1"/>
            <p:nvPr/>
          </p:nvSpPr>
          <p:spPr>
            <a:xfrm>
              <a:off x="500034" y="1814444"/>
              <a:ext cx="8001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lvl="0" indent="-514350">
                <a:spcBef>
                  <a:spcPct val="20000"/>
                </a:spcBef>
                <a:defRPr/>
              </a:pP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Postulat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kuantisasi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momentum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sudutnya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83583" y="1735753"/>
              <a:ext cx="1474433" cy="719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285784" y="686683"/>
            <a:ext cx="86439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514350">
              <a:spcBef>
                <a:spcPts val="1200"/>
              </a:spcBef>
              <a:defRPr/>
            </a:pPr>
            <a:r>
              <a:rPr lang="en-US" sz="2600" i="1" dirty="0" err="1" smtClean="0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 smtClean="0">
                <a:latin typeface="Arial" pitchFamily="34" charset="0"/>
                <a:cs typeface="Arial" pitchFamily="34" charset="0"/>
              </a:rPr>
              <a:t>Postulat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 smtClean="0">
                <a:latin typeface="Arial" pitchFamily="34" charset="0"/>
                <a:cs typeface="Arial" pitchFamily="34" charset="0"/>
              </a:rPr>
              <a:t>Kuantisasi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 Momentum </a:t>
            </a:r>
            <a:r>
              <a:rPr lang="en-US" sz="2600" i="1" dirty="0" err="1" smtClean="0">
                <a:latin typeface="Arial" pitchFamily="34" charset="0"/>
                <a:cs typeface="Arial" pitchFamily="34" charset="0"/>
              </a:rPr>
              <a:t>Sudut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 Bohr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1472" y="2214554"/>
            <a:ext cx="6357982" cy="1348061"/>
            <a:chOff x="-714412" y="4791632"/>
            <a:chExt cx="6357982" cy="1348061"/>
          </a:xfrm>
        </p:grpSpPr>
        <p:sp>
          <p:nvSpPr>
            <p:cNvPr id="9" name="Rectangle 8"/>
            <p:cNvSpPr/>
            <p:nvPr/>
          </p:nvSpPr>
          <p:spPr>
            <a:xfrm>
              <a:off x="-714412" y="4791632"/>
              <a:ext cx="6357982" cy="134806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marL="514350" lvl="0" indent="-514350">
                <a:spcBef>
                  <a:spcPct val="20000"/>
                </a:spcBef>
                <a:defRPr/>
              </a:pPr>
              <a:r>
                <a:rPr lang="en-US" sz="2400" b="1" i="1" dirty="0" err="1" smtClean="0">
                  <a:latin typeface="Arial" pitchFamily="34" charset="0"/>
                  <a:cs typeface="Arial" pitchFamily="34" charset="0"/>
                </a:rPr>
                <a:t>Persamaan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 de Broglie</a:t>
              </a:r>
              <a:endParaRPr lang="id-ID" sz="2400" b="1" i="1" dirty="0" smtClean="0">
                <a:latin typeface="Arial" pitchFamily="34" charset="0"/>
                <a:cs typeface="Arial" pitchFamily="34" charset="0"/>
              </a:endParaRPr>
            </a:p>
            <a:p>
              <a:pPr marL="514350" lvl="0" indent="-514350">
                <a:spcBef>
                  <a:spcPct val="20000"/>
                </a:spcBef>
                <a:defRPr/>
              </a:pPr>
              <a:endParaRPr lang="id-ID" sz="2400" i="1" dirty="0" smtClean="0">
                <a:latin typeface="Arial" pitchFamily="34" charset="0"/>
                <a:cs typeface="Arial" pitchFamily="34" charset="0"/>
              </a:endParaRPr>
            </a:p>
            <a:p>
              <a:pPr marL="514350" lvl="0" indent="-514350">
                <a:spcBef>
                  <a:spcPct val="20000"/>
                </a:spcBef>
                <a:defRPr/>
              </a:pPr>
              <a:endParaRPr lang="id-ID" sz="2400" i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4854826"/>
              <a:ext cx="2714644" cy="1222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8629991" cy="269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415" y="1508690"/>
            <a:ext cx="6169905" cy="408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64291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Atom-atom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dianggap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kulit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genderang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bergetar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model-model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getaran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diskret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9180" y="5792948"/>
            <a:ext cx="3634456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d-ID" sz="2000" dirty="0" smtClean="0">
                <a:latin typeface="Arial" pitchFamily="34" charset="0"/>
                <a:cs typeface="Arial" pitchFamily="34" charset="0"/>
              </a:rPr>
              <a:t>Frekuensi resonansi tertentu</a:t>
            </a:r>
          </a:p>
          <a:p>
            <a:r>
              <a:rPr lang="id-ID" sz="2000" dirty="0" smtClean="0">
                <a:latin typeface="Arial" pitchFamily="34" charset="0"/>
                <a:cs typeface="Arial" pitchFamily="34" charset="0"/>
              </a:rPr>
              <a:t>2L = n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= 2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r ; n = 1, 2, 3, ...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845" y="1285860"/>
            <a:ext cx="782468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1714488"/>
            <a:ext cx="8229600" cy="378621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en-US" sz="24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2118379"/>
            <a:ext cx="7929618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AutoNum type="arabicParenBoth" startAt="4"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reaksi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kimia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, atom-atom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berpisah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bergabung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lagi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susunan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berbeda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semula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tetapi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massa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keseluruhannya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tetap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 marL="514350" lvl="0" indent="-514350">
              <a:spcBef>
                <a:spcPct val="20000"/>
              </a:spcBef>
              <a:buAutoNum type="arabicParenBoth" startAt="4"/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reaksi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kimia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, atom-atom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bergabung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menurut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perbandingan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tertentu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sederhana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5720" y="642918"/>
            <a:ext cx="7000924" cy="2234458"/>
            <a:chOff x="500034" y="714356"/>
            <a:chExt cx="7000924" cy="2234458"/>
          </a:xfrm>
        </p:grpSpPr>
        <p:sp>
          <p:nvSpPr>
            <p:cNvPr id="21505" name="Rectangle 1"/>
            <p:cNvSpPr>
              <a:spLocks noChangeArrowheads="1"/>
            </p:cNvSpPr>
            <p:nvPr/>
          </p:nvSpPr>
          <p:spPr bwMode="auto">
            <a:xfrm>
              <a:off x="2857488" y="1357298"/>
              <a:ext cx="19288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Ep</a:t>
              </a:r>
              <a:r>
                <a:rPr kumimoji="0" lang="id-ID" sz="2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listrik</a:t>
              </a:r>
              <a:r>
                <a:rPr kumimoji="0" lang="id-ID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= EK</a:t>
              </a:r>
              <a:endPara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00034" y="714356"/>
              <a:ext cx="7000924" cy="223445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Elektron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dipercepat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oleh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tegangan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  <a:sym typeface="Symbol"/>
                </a:rPr>
                <a:t>pemercepat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  <a:sym typeface="Symbol"/>
                </a:rPr>
                <a:t>V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  <a:sym typeface="Symbol"/>
                </a:rPr>
                <a:t>.</a:t>
              </a:r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lvl="0">
                <a:spcBef>
                  <a:spcPct val="20000"/>
                </a:spcBef>
              </a:pPr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lvl="0">
                <a:spcBef>
                  <a:spcPct val="20000"/>
                </a:spcBef>
              </a:pPr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lvl="0">
                <a:spcBef>
                  <a:spcPct val="20000"/>
                </a:spcBef>
              </a:pPr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lvl="0">
                <a:spcBef>
                  <a:spcPct val="20000"/>
                </a:spcBef>
              </a:pPr>
              <a:endParaRPr lang="id-ID" sz="2400" dirty="0" smtClean="0">
                <a:latin typeface="Arial" pitchFamily="34" charset="0"/>
                <a:cs typeface="Arial" pitchFamily="34" charset="0"/>
                <a:sym typeface="Symbol"/>
              </a:endParaRPr>
            </a:p>
          </p:txBody>
        </p:sp>
        <p:pic>
          <p:nvPicPr>
            <p:cNvPr id="6" name="Picture 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97648" y="1928802"/>
              <a:ext cx="376023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2847675" y="3357562"/>
            <a:ext cx="5581977" cy="3046988"/>
            <a:chOff x="918849" y="3181649"/>
            <a:chExt cx="5581977" cy="3046988"/>
          </a:xfrm>
        </p:grpSpPr>
        <p:sp>
          <p:nvSpPr>
            <p:cNvPr id="21506" name="Rectangle 2"/>
            <p:cNvSpPr>
              <a:spLocks noChangeArrowheads="1"/>
            </p:cNvSpPr>
            <p:nvPr/>
          </p:nvSpPr>
          <p:spPr bwMode="auto">
            <a:xfrm>
              <a:off x="918849" y="3181649"/>
              <a:ext cx="5581977" cy="30469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Panjang gelombang de Broglie elektron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id-ID" sz="24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5984" y="3857628"/>
              <a:ext cx="3000396" cy="1043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612" y="5143512"/>
              <a:ext cx="1857388" cy="948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72627"/>
            <a:ext cx="8215370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Prinsip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ketidakpastian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Heisenberg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mungkin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mengetahui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posisi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partikel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teliti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momentum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partikel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teliti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saat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bersamaan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i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id-ID" sz="2400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Model atom Bohr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melanggar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prinsip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ketidakpastian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Heisenberg.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Orbital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daerah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kebolehjadian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terbesar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menemukan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elektron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endParaRPr lang="id-ID" sz="2400" i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Erwin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SchrÖdinger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mengajukan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model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sifat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elektron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atom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hidrogen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34" y="762640"/>
            <a:ext cx="5684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Prinsip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Ketidakpastian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Heisenberg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46438" cy="325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862577"/>
            <a:ext cx="778674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Model atom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mekanika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kuantum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menetapkan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keadaan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stasioner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elektron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diperlukan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emapat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kuantum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>
              <a:spcBef>
                <a:spcPts val="1200"/>
              </a:spcBef>
              <a:buAutoNum type="arabicParenBoth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kuantum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simbol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 marL="514350" lvl="0" indent="-514350">
              <a:spcBef>
                <a:spcPts val="1200"/>
              </a:spcBef>
              <a:buAutoNum type="arabicParenBoth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kuantum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orbital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simbol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 marL="514350" indent="-514350">
              <a:spcBef>
                <a:spcPts val="1200"/>
              </a:spcBef>
              <a:buFontTx/>
              <a:buAutoNum type="arabicParenBoth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kuantum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magnetik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simbol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 marL="514350" indent="-514350">
              <a:spcBef>
                <a:spcPts val="1200"/>
              </a:spcBef>
              <a:buFontTx/>
              <a:buAutoNum type="arabicParenBoth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kuantum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spin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simbol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id-ID" sz="2400" i="1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81688" y="1353909"/>
            <a:ext cx="5647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3600" i="1" dirty="0" err="1" smtClean="0">
                <a:latin typeface="Arial" pitchFamily="34" charset="0"/>
                <a:cs typeface="Arial" pitchFamily="34" charset="0"/>
              </a:rPr>
              <a:t>Apa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 smtClean="0">
                <a:latin typeface="Arial" pitchFamily="34" charset="0"/>
                <a:cs typeface="Arial" pitchFamily="34" charset="0"/>
              </a:rPr>
              <a:t>kuantum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1158754"/>
            <a:ext cx="8229600" cy="448482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Energi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total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atom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kekal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terkuantisasi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kuantum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utama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id-ID" sz="2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ts val="1200"/>
              </a:spcBef>
            </a:pPr>
            <a:endParaRPr lang="id-ID" sz="2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ts val="1200"/>
              </a:spcBef>
            </a:pPr>
            <a:endParaRPr lang="id-ID" sz="2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ts val="1200"/>
              </a:spcBef>
            </a:pPr>
            <a:endParaRPr lang="en-US" sz="2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 indent="-514350"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Orbit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tempat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bergerak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disebut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kulit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diberi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nama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, . . 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3108" y="2229801"/>
            <a:ext cx="3929090" cy="98488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ts val="1200"/>
              </a:spcBef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Bilangan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kuantum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utama</a:t>
            </a:r>
            <a:endParaRPr lang="en-US" sz="24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 indent="-514350" algn="ctr">
              <a:spcBef>
                <a:spcPts val="1200"/>
              </a:spcBef>
            </a:pPr>
            <a:r>
              <a:rPr lang="id-ID" sz="2400" i="1" dirty="0" smtClean="0">
                <a:latin typeface="Arial" pitchFamily="34" charset="0"/>
                <a:cs typeface="Arial" pitchFamily="34" charset="0"/>
                <a:sym typeface="Symbol"/>
              </a:rPr>
              <a:t>n = 1, 2, 3, ... ∞</a:t>
            </a:r>
            <a:endParaRPr lang="en-US" sz="2400" i="1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500042"/>
            <a:ext cx="4559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ts val="1200"/>
              </a:spcBef>
            </a:pPr>
            <a:r>
              <a:rPr lang="en-US" sz="2800" b="1" i="1" dirty="0" err="1" smtClean="0">
                <a:latin typeface="Arial" pitchFamily="34" charset="0"/>
                <a:cs typeface="Arial" pitchFamily="34" charset="0"/>
                <a:sym typeface="Symbol"/>
              </a:rPr>
              <a:t>Bilangan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  <a:sym typeface="Symbol"/>
              </a:rPr>
              <a:t>Kuantum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  <a:sym typeface="Symbol"/>
              </a:rPr>
              <a:t>Utama</a:t>
            </a:r>
            <a:endParaRPr lang="en-US" sz="2800" b="1" i="1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14430"/>
            <a:ext cx="8066762" cy="216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3890712" cy="379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2653578"/>
            <a:ext cx="4320481" cy="387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1373068"/>
            <a:ext cx="8229600" cy="448482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Pieter Zeeman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menemukan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garis-garis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tambahan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spektrum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emisi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jika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atom-atom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tereksitasi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diletakkan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medan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magnetik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luar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homogen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disebut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  <a:sym typeface="Symbol"/>
              </a:rPr>
              <a:t>efek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  <a:sym typeface="Symbol"/>
              </a:rPr>
              <a:t> Zeeman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34" y="571480"/>
            <a:ext cx="4616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ts val="1200"/>
              </a:spcBef>
            </a:pPr>
            <a:r>
              <a:rPr lang="en-US" sz="2800" b="1" i="1" dirty="0" err="1" smtClean="0">
                <a:latin typeface="Arial" pitchFamily="34" charset="0"/>
                <a:cs typeface="Arial" pitchFamily="34" charset="0"/>
                <a:sym typeface="Symbol"/>
              </a:rPr>
              <a:t>Bilangan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  <a:sym typeface="Symbol"/>
              </a:rPr>
              <a:t>Kuantum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  <a:sym typeface="Symbol"/>
              </a:rPr>
              <a:t> Orbital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476672"/>
            <a:ext cx="8229600" cy="49014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Berdasarkan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efek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Zeeman,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Arnold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sommerfeld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mengusulkan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orbit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elips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selain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orbit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lingkaran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 lvl="0">
              <a:spcBef>
                <a:spcPts val="1200"/>
              </a:spcBef>
            </a:pPr>
            <a:r>
              <a:rPr lang="en-US" sz="2000" b="1" i="1" dirty="0" err="1" smtClean="0">
                <a:latin typeface="Arial" pitchFamily="34" charset="0"/>
                <a:cs typeface="Arial" pitchFamily="34" charset="0"/>
                <a:sym typeface="Symbol"/>
              </a:rPr>
              <a:t>Bilangan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  <a:sym typeface="Symbol"/>
              </a:rPr>
              <a:t>kuantum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  <a:sym typeface="Symbol"/>
              </a:rPr>
              <a:t> orbital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diberi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lambang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bilangan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kuantum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menetukan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besar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momentum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sudut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lvl="0">
              <a:spcBef>
                <a:spcPts val="1200"/>
              </a:spcBef>
            </a:pPr>
            <a:endParaRPr lang="id-ID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ts val="1200"/>
              </a:spcBef>
            </a:pPr>
            <a:endParaRPr lang="en-US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ts val="1200"/>
              </a:spcBef>
            </a:pPr>
            <a:endParaRPr lang="id-ID" sz="2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4546" y="2309823"/>
            <a:ext cx="4071950" cy="90486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Bilangan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kuantum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orbital </a:t>
            </a:r>
            <a:endParaRPr lang="id-ID" sz="24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 algn="ctr">
              <a:spcBef>
                <a:spcPct val="20000"/>
              </a:spcBef>
            </a:pPr>
            <a:r>
              <a:rPr lang="id-ID" sz="2400" i="1" dirty="0" smtClean="0">
                <a:latin typeface="Arial" pitchFamily="34" charset="0"/>
                <a:cs typeface="Arial" pitchFamily="34" charset="0"/>
                <a:sym typeface="Symbol"/>
              </a:rPr>
              <a:t>L = 0, 1, 2, 3, ... (n-1)</a:t>
            </a:r>
            <a:endParaRPr lang="en-US" sz="2400" i="1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132" y="3562909"/>
            <a:ext cx="6236196" cy="289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428604"/>
            <a:ext cx="8229600" cy="475854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Besar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momentum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sudut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terhadap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poros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inti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atom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diturunkan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Persamaan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SchrÖdinger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lvl="0">
              <a:spcBef>
                <a:spcPts val="1200"/>
              </a:spcBef>
            </a:pPr>
            <a:endParaRPr lang="id-ID" sz="20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ts val="1200"/>
              </a:spcBef>
            </a:pPr>
            <a:endParaRPr lang="id-ID" sz="20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ts val="1200"/>
              </a:spcBef>
            </a:pPr>
            <a:endParaRPr lang="id-ID" sz="20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ts val="1200"/>
              </a:spcBef>
            </a:pPr>
            <a:endParaRPr lang="en-US" sz="20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ts val="12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Bilangan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kuantum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utama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n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menyatakan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kulit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tempat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berada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maka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bilangan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kuantum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orbital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menyatakan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subkulit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tempat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berada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bentuk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orbital.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Subkulit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diberi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nama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g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 . . . .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Klasifikasi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empiris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spektrum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yaitu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deret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sharp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tajam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),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principal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utama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),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diffuse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kabur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fundamental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 lvl="0">
              <a:spcBef>
                <a:spcPts val="1200"/>
              </a:spcBef>
            </a:pPr>
            <a:endParaRPr lang="en-US" sz="2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584" y="1500174"/>
            <a:ext cx="718613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17" y="4713088"/>
            <a:ext cx="8718701" cy="178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1027910"/>
            <a:ext cx="8229600" cy="404416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Arah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momentum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sudut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diperkenalkan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bilangan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kuantum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magnetik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>
              <a:spcBef>
                <a:spcPct val="20000"/>
              </a:spcBef>
            </a:pPr>
            <a:endParaRPr lang="id-ID" sz="2400" i="1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857364"/>
            <a:ext cx="4143388" cy="90486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kuantum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magnetik</a:t>
            </a:r>
            <a:endParaRPr lang="id-ID" sz="24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 algn="ctr">
              <a:spcBef>
                <a:spcPct val="20000"/>
              </a:spcBef>
            </a:pP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id-ID" sz="2400" i="1" baseline="-25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 = -l, ..., 0, ..., +l</a:t>
            </a:r>
            <a:endParaRPr lang="en-US" sz="2400" i="1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9749" y="2952765"/>
            <a:ext cx="5009705" cy="9048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Banyak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nilai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m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diperbolehkan</a:t>
            </a:r>
            <a:endParaRPr lang="id-ID" sz="2400" i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algn="ctr">
              <a:spcBef>
                <a:spcPct val="20000"/>
              </a:spcBef>
            </a:pP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id-ID" sz="2400" i="1" baseline="-25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id-ID" sz="2400" i="1" dirty="0" smtClean="0">
                <a:latin typeface="Arial" pitchFamily="34" charset="0"/>
                <a:cs typeface="Arial" pitchFamily="34" charset="0"/>
                <a:sym typeface="Symbol"/>
              </a:rPr>
              <a:t> = 2l = 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0034" y="4077072"/>
            <a:ext cx="7929618" cy="2492990"/>
            <a:chOff x="500034" y="4214818"/>
            <a:chExt cx="7929618" cy="2492990"/>
          </a:xfrm>
        </p:grpSpPr>
        <p:sp>
          <p:nvSpPr>
            <p:cNvPr id="5" name="Rectangle 4"/>
            <p:cNvSpPr/>
            <p:nvPr/>
          </p:nvSpPr>
          <p:spPr>
            <a:xfrm>
              <a:off x="500034" y="4214818"/>
              <a:ext cx="7929618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Bagaimanakah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kaitan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antara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nilai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 m</a:t>
              </a:r>
              <a:r>
                <a:rPr lang="en-US" sz="2000" i="1" baseline="-25000" dirty="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dengan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arah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 momentum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sudut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 orbital?</a:t>
              </a:r>
              <a:endParaRPr lang="id-ID" sz="2000" i="1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>
                <a:spcBef>
                  <a:spcPct val="20000"/>
                </a:spcBef>
              </a:pPr>
              <a:endParaRPr lang="id-ID" sz="2000" i="1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>
                <a:spcBef>
                  <a:spcPct val="20000"/>
                </a:spcBef>
              </a:pPr>
              <a:endParaRPr lang="id-ID" sz="2000" i="1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>
                <a:spcBef>
                  <a:spcPct val="20000"/>
                </a:spcBef>
              </a:pPr>
              <a:endParaRPr lang="en-US" sz="2000" i="1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>
                <a:spcBef>
                  <a:spcPct val="20000"/>
                </a:spcBef>
              </a:pP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L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dikuantisasi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dengan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acuan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ke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medan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magnetik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luar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disebut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sebagai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b="1" i="1" dirty="0" err="1" smtClean="0">
                  <a:latin typeface="Arial" pitchFamily="34" charset="0"/>
                  <a:cs typeface="Arial" pitchFamily="34" charset="0"/>
                  <a:sym typeface="Symbol"/>
                </a:rPr>
                <a:t>kuantisasi</a:t>
              </a:r>
              <a:r>
                <a:rPr lang="en-US" sz="2000" b="1" i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b="1" i="1" dirty="0" err="1" smtClean="0">
                  <a:latin typeface="Arial" pitchFamily="34" charset="0"/>
                  <a:cs typeface="Arial" pitchFamily="34" charset="0"/>
                  <a:sym typeface="Symbol"/>
                </a:rPr>
                <a:t>ruang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  <a:sym typeface="Symbol"/>
                </a:rPr>
                <a:t>.</a:t>
              </a:r>
              <a:r>
                <a:rPr lang="en-US" sz="2000" b="1" i="1" dirty="0" smtClean="0">
                  <a:latin typeface="Arial" pitchFamily="34" charset="0"/>
                  <a:cs typeface="Arial" pitchFamily="34" charset="0"/>
                  <a:sym typeface="Symbol"/>
                </a:rPr>
                <a:t> 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2539" y="5026895"/>
              <a:ext cx="3973973" cy="830997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Komponen L pada sumbu Z</a:t>
              </a:r>
            </a:p>
            <a:p>
              <a:pPr algn="ctr"/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id-ID" sz="2400" baseline="-25000" dirty="0" smtClean="0">
                  <a:latin typeface="Arial" pitchFamily="34" charset="0"/>
                  <a:cs typeface="Arial" pitchFamily="34" charset="0"/>
                </a:rPr>
                <a:t>z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 = m</a:t>
              </a:r>
              <a:r>
                <a:rPr lang="id-ID" sz="2400" baseline="-25000" dirty="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 ħ</a:t>
              </a:r>
              <a:endParaRPr lang="id-ID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09933" y="357166"/>
            <a:ext cx="5019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800" b="1" i="1" dirty="0" err="1" smtClean="0">
                <a:latin typeface="Arial" pitchFamily="34" charset="0"/>
                <a:cs typeface="Arial" pitchFamily="34" charset="0"/>
                <a:sym typeface="Symbol"/>
              </a:rPr>
              <a:t>Bilangan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  <a:sym typeface="Symbol"/>
              </a:rPr>
              <a:t>Kuantum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  <a:sym typeface="Symbol"/>
              </a:rPr>
              <a:t>Magnetik</a:t>
            </a:r>
            <a:endParaRPr lang="id-ID" sz="2800" b="1" i="1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1214422"/>
            <a:ext cx="8229600" cy="454423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400" b="1" i="1" dirty="0" err="1" smtClean="0">
                <a:latin typeface="Arial" pitchFamily="34" charset="0"/>
                <a:cs typeface="Arial" pitchFamily="34" charset="0"/>
                <a:sym typeface="Symbol"/>
              </a:rPr>
              <a:t>Anomali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  <a:sym typeface="Symbol"/>
              </a:rPr>
              <a:t>efek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  <a:sym typeface="Symbol"/>
              </a:rPr>
              <a:t> Zeeman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Symbol"/>
              </a:rPr>
              <a:t>(AEZ)</a:t>
            </a:r>
            <a:r>
              <a:rPr lang="id-ID" sz="2400" b="1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Struktur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halus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ditunjukkan</a:t>
            </a:r>
            <a:r>
              <a:rPr lang="id-ID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id-ID" sz="2400" dirty="0" smtClean="0"/>
              <a:t>L</a:t>
            </a:r>
            <a:r>
              <a:rPr lang="id-ID" sz="2400" baseline="-25000" dirty="0" smtClean="0"/>
              <a:t>z</a:t>
            </a:r>
            <a:r>
              <a:rPr lang="id-ID" sz="2400" dirty="0" smtClean="0"/>
              <a:t> = m</a:t>
            </a:r>
            <a:r>
              <a:rPr lang="id-ID" sz="2400" baseline="-25000" dirty="0" smtClean="0"/>
              <a:t>l</a:t>
            </a:r>
            <a:r>
              <a:rPr lang="id-ID" sz="2400" dirty="0" smtClean="0"/>
              <a:t> ħ = 0.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Hasil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eksperimen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menunjukkan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berkas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hidrogen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terpisah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menjadi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dua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Symbol"/>
              </a:rPr>
              <a:t>komponen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Momentum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sudut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intrinsik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dikaitakan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  <a:sym typeface="Symbol"/>
              </a:rPr>
              <a:t>bermuatan listrik yang berputar pada pirisnya sendiri disebut </a:t>
            </a:r>
            <a:r>
              <a:rPr lang="id-ID" sz="2400" i="1" dirty="0" smtClean="0">
                <a:latin typeface="Arial" pitchFamily="34" charset="0"/>
                <a:cs typeface="Arial" pitchFamily="34" charset="0"/>
                <a:sym typeface="Symbol"/>
              </a:rPr>
              <a:t>spin elektron</a:t>
            </a:r>
            <a:r>
              <a:rPr lang="id-ID" sz="2400" dirty="0" smtClean="0">
                <a:latin typeface="Arial" pitchFamily="34" charset="0"/>
                <a:cs typeface="Arial" pitchFamily="34" charset="0"/>
                <a:sym typeface="Symbol"/>
              </a:rPr>
              <a:t>. Dirac dengan teorinya menunjukkan bahwa spin elektron dapat dijelaskan oleh suatu bilangan kuantum m</a:t>
            </a:r>
            <a:r>
              <a:rPr lang="id-ID" sz="2400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id-ID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r>
              <a:rPr lang="id-ID" sz="2400" dirty="0" smtClean="0">
                <a:latin typeface="Arial" pitchFamily="34" charset="0"/>
                <a:cs typeface="Arial" pitchFamily="34" charset="0"/>
                <a:sym typeface="Symbol"/>
              </a:rPr>
              <a:t> memiliki nilai ½. Momentum sudut spin hanya dapat memiliki dua orientasi.</a:t>
            </a:r>
            <a:endParaRPr lang="en-US" sz="24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0034" y="5000636"/>
            <a:ext cx="2823209" cy="1323439"/>
            <a:chOff x="642910" y="5286388"/>
            <a:chExt cx="2823209" cy="1323439"/>
          </a:xfrm>
        </p:grpSpPr>
        <p:sp>
          <p:nvSpPr>
            <p:cNvPr id="3" name="TextBox 2"/>
            <p:cNvSpPr txBox="1"/>
            <p:nvPr/>
          </p:nvSpPr>
          <p:spPr>
            <a:xfrm>
              <a:off x="642910" y="5286388"/>
              <a:ext cx="2823209" cy="132343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sz="2000" dirty="0" smtClean="0">
                  <a:latin typeface="Arial" pitchFamily="34" charset="0"/>
                  <a:cs typeface="Arial" pitchFamily="34" charset="0"/>
                </a:rPr>
                <a:t>Bilangan Kuantum spin</a:t>
              </a: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52" y="5786454"/>
              <a:ext cx="1357322" cy="72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4572000" y="5000636"/>
            <a:ext cx="3031599" cy="1528624"/>
            <a:chOff x="4572000" y="5429264"/>
            <a:chExt cx="3031599" cy="1528624"/>
          </a:xfrm>
        </p:grpSpPr>
        <p:sp>
          <p:nvSpPr>
            <p:cNvPr id="6" name="TextBox 5"/>
            <p:cNvSpPr txBox="1"/>
            <p:nvPr/>
          </p:nvSpPr>
          <p:spPr>
            <a:xfrm>
              <a:off x="4572000" y="5429264"/>
              <a:ext cx="3031599" cy="15286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sz="2000" dirty="0" smtClean="0">
                  <a:latin typeface="Arial" pitchFamily="34" charset="0"/>
                  <a:cs typeface="Arial" pitchFamily="34" charset="0"/>
                </a:rPr>
                <a:t>Momentum sudut spin S</a:t>
              </a:r>
              <a:r>
                <a:rPr lang="id-ID" sz="2000" baseline="-25000" dirty="0" smtClean="0">
                  <a:latin typeface="Arial" pitchFamily="34" charset="0"/>
                  <a:cs typeface="Arial" pitchFamily="34" charset="0"/>
                </a:rPr>
                <a:t>z</a:t>
              </a:r>
            </a:p>
            <a:p>
              <a:endParaRPr lang="id-ID" sz="2000" baseline="-25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baseline="-25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baseline="-25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baseline="-250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6314" y="6000768"/>
              <a:ext cx="2590746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395536" y="404664"/>
            <a:ext cx="4237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Bilangan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Kuantum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Spin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265208"/>
            <a:ext cx="8215370" cy="571504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Atom Thomson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92867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Tabung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Lucutan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Gas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66" y="3925677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Cahaya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kehijau-hijauan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akibat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radiasi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sinar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bergerak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katoda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menuju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anoda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disebut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Symbol"/>
              </a:rPr>
              <a:t>sinar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Symbol"/>
              </a:rPr>
              <a:t>katoda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874533"/>
            <a:ext cx="4572032" cy="308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25144"/>
            <a:ext cx="8532440" cy="185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1071546"/>
            <a:ext cx="8229600" cy="525861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3200" dirty="0" err="1" smtClean="0">
                <a:latin typeface="Arial" pitchFamily="34" charset="0"/>
                <a:cs typeface="Arial" pitchFamily="34" charset="0"/>
                <a:sym typeface="Symbol"/>
              </a:rPr>
              <a:t>Keempat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  <a:sym typeface="Symbol"/>
              </a:rPr>
              <a:t>bilangan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  <a:sym typeface="Symbol"/>
              </a:rPr>
              <a:t>kuantum</a:t>
            </a:r>
            <a:endParaRPr lang="en-US" sz="32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52" y="2071678"/>
            <a:ext cx="8677628" cy="27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7" y="2071678"/>
            <a:ext cx="6092751" cy="257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1242224"/>
            <a:ext cx="8229600" cy="20439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Tidak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ada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dua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dalam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sebuah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atom yang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dapat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memilki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keempat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bilangan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kuantum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persis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sama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 lvl="0">
              <a:spcBef>
                <a:spcPct val="20000"/>
              </a:spcBef>
            </a:pPr>
            <a:endParaRPr lang="id-ID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0">
              <a:spcBef>
                <a:spcPct val="20000"/>
              </a:spcBef>
            </a:pPr>
            <a:endParaRPr lang="en-US" sz="2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5056543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Asas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larangan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Pauli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bersam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prinsip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Aufbau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aturan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Hund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serta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orbital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penuh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setengah</a:t>
            </a:r>
            <a:r>
              <a:rPr lang="en-US" sz="20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  <a:sym typeface="Symbol"/>
              </a:rPr>
              <a:t>penuh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digunakan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menentukan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  <a:sym typeface="Symbol"/>
              </a:rPr>
              <a:t>konfigurasi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34" y="500042"/>
            <a:ext cx="3720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Asas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Larangan</a:t>
            </a: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Pauli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62636"/>
            <a:ext cx="8749034" cy="586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5786454"/>
            <a:ext cx="8229600" cy="928694"/>
          </a:xfrm>
          <a:prstGeom prst="rect">
            <a:avLst/>
          </a:prstGeom>
        </p:spPr>
        <p:txBody>
          <a:bodyPr/>
          <a:lstStyle/>
          <a:p>
            <a:pPr marL="84138" lvl="0" indent="-84138"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Thomson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mendapatkan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bahwa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nilai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e</a:t>
            </a:r>
            <a:r>
              <a:rPr lang="id-ID" sz="2400" dirty="0" smtClean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m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Symbol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bergantung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jenis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logam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katoda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jenis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gas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  <a:sym typeface="Symbol"/>
              </a:rPr>
              <a:t>tabung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285728"/>
            <a:ext cx="3518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Percobaan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Thomson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8662" y="3776024"/>
            <a:ext cx="6786610" cy="1938992"/>
            <a:chOff x="785786" y="3357562"/>
            <a:chExt cx="6786610" cy="1938992"/>
          </a:xfrm>
        </p:grpSpPr>
        <p:sp>
          <p:nvSpPr>
            <p:cNvPr id="6" name="Rectangle 5"/>
            <p:cNvSpPr/>
            <p:nvPr/>
          </p:nvSpPr>
          <p:spPr>
            <a:xfrm>
              <a:off x="785786" y="3357562"/>
              <a:ext cx="6786610" cy="1938992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Ep</a:t>
              </a:r>
              <a:r>
                <a:rPr lang="id-ID" sz="2400" baseline="-25000" dirty="0" smtClean="0">
                  <a:latin typeface="Arial" pitchFamily="34" charset="0"/>
                  <a:cs typeface="Arial" pitchFamily="34" charset="0"/>
                </a:rPr>
                <a:t>listrik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 = Ek</a:t>
              </a:r>
            </a:p>
            <a:p>
              <a:pPr algn="ctr"/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id-ID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6295" y="4143379"/>
              <a:ext cx="1309689" cy="1002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7564" y="4000504"/>
              <a:ext cx="1428750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00760" y="4143380"/>
              <a:ext cx="1390650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514334" y="4500570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</a:t>
              </a:r>
              <a:endParaRPr lang="id-ID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4664" y="4500570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</a:t>
              </a:r>
              <a:endParaRPr lang="id-ID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978" y="785794"/>
            <a:ext cx="84429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3723896" cy="331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4857760"/>
            <a:ext cx="8229600" cy="185738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Atom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berbentuk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bola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padat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mauatan-muatan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listrik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positif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tersebar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merata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seluruh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bagian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bola;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muatan-muatan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positif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ini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dinetralkan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elektron-elektron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bermuatan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negatif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melekat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bola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seragam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bermuatan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positif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tersebut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seperti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kismis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melekat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sebuah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kue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021" y="357166"/>
            <a:ext cx="4260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Teori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Atom Thomson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73936"/>
            <a:ext cx="6143668" cy="306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4572008"/>
            <a:ext cx="8229600" cy="228601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en-US" sz="32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142852"/>
            <a:ext cx="3895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Percobaan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 Millikan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9063" y="3744913"/>
            <a:ext cx="8144903" cy="2852439"/>
            <a:chOff x="499063" y="3576957"/>
            <a:chExt cx="8144903" cy="2852439"/>
          </a:xfrm>
        </p:grpSpPr>
        <p:grpSp>
          <p:nvGrpSpPr>
            <p:cNvPr id="3" name="Group 2"/>
            <p:cNvGrpSpPr/>
            <p:nvPr/>
          </p:nvGrpSpPr>
          <p:grpSpPr>
            <a:xfrm>
              <a:off x="1316823" y="5600658"/>
              <a:ext cx="540533" cy="828738"/>
              <a:chOff x="4293403" y="3370857"/>
              <a:chExt cx="540533" cy="82873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293403" y="3370857"/>
                <a:ext cx="5405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mg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372228" y="3799485"/>
                <a:ext cx="356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Arial" pitchFamily="34" charset="0"/>
                    <a:cs typeface="Arial" pitchFamily="34" charset="0"/>
                    <a:sym typeface="Symbol"/>
                  </a:rPr>
                  <a:t>E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4357686" y="3786190"/>
                <a:ext cx="42862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499063" y="3576957"/>
              <a:ext cx="814490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ts val="1200"/>
                </a:spcBef>
              </a:pP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Robert A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.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Millikan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berhasil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mengukur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muatan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listrik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sebuah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elektron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.</a:t>
              </a:r>
              <a:endParaRPr lang="en-US" sz="2000" i="1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lvl="0">
                <a:spcBef>
                  <a:spcPts val="1200"/>
                </a:spcBef>
              </a:pP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Gaya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listrik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yang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dihasilkan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medan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listrik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, </a:t>
              </a:r>
              <a:r>
                <a:rPr lang="en-US" sz="2000" i="1" dirty="0" err="1" smtClean="0">
                  <a:latin typeface="Arial" pitchFamily="34" charset="0"/>
                  <a:cs typeface="Arial" pitchFamily="34" charset="0"/>
                  <a:sym typeface="Symbol"/>
                </a:rPr>
                <a:t>qE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,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seimbang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dengan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berat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tetesan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minyak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,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mg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.</a:t>
              </a:r>
            </a:p>
            <a:p>
              <a:pPr>
                <a:spcBef>
                  <a:spcPts val="1200"/>
                </a:spcBef>
              </a:pP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en-US" sz="2000" baseline="30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E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=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mg</a:t>
              </a:r>
            </a:p>
            <a:p>
              <a:pPr>
                <a:spcBef>
                  <a:spcPts val="1200"/>
                </a:spcBef>
              </a:pP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ne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E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=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mg</a:t>
              </a:r>
              <a:endParaRPr lang="en-US" sz="20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pPr lvl="0">
                <a:spcBef>
                  <a:spcPts val="1200"/>
                </a:spcBef>
              </a:pPr>
              <a:r>
                <a:rPr lang="en-US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ne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 E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85720" y="237600"/>
            <a:ext cx="8572560" cy="64294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en-US" sz="32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5" y="3429000"/>
            <a:ext cx="87154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Millikan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menyatakan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dua</a:t>
            </a:r>
            <a:r>
              <a:rPr lang="id-ID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kesimpulan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tentang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muatan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listrik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pada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tetes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minyak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 marL="514350" lvl="0" indent="-514350">
              <a:spcBef>
                <a:spcPts val="1200"/>
              </a:spcBef>
              <a:buAutoNum type="arabicParenBoth"/>
            </a:pP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Tidak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pernah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ditemukan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tetes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minyak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mengandung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muatan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listrik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lebih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kecil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dari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suatu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nilai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tertentu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dinamakanmuatan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  <a:sym typeface="Symbol"/>
              </a:rPr>
              <a:t>elementer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 marL="514350" lvl="0" indent="-514350">
              <a:spcBef>
                <a:spcPts val="1200"/>
              </a:spcBef>
              <a:buAutoNum type="arabicParenBoth"/>
            </a:pP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Semua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muatan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listrik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tetes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minyak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selalu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merupakan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  <a:sym typeface="Symbol"/>
              </a:rPr>
              <a:t>kelipatan</a:t>
            </a:r>
            <a:r>
              <a:rPr lang="en-US" sz="22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  <a:sym typeface="Symbol"/>
              </a:rPr>
              <a:t>bulat</a:t>
            </a:r>
            <a:r>
              <a:rPr lang="en-US" sz="2200" i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dari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muatan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elementer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Muatan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listrik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tetes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minyak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. Millikan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adalah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i="1" dirty="0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, 2</a:t>
            </a:r>
            <a:r>
              <a:rPr lang="en-US" sz="2200" i="1" dirty="0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, 3</a:t>
            </a:r>
            <a:r>
              <a:rPr lang="en-US" sz="2200" i="1" dirty="0" smtClean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, . . . </a:t>
            </a:r>
            <a:r>
              <a:rPr lang="en-US" sz="2200" i="1" dirty="0" smtClean="0">
                <a:latin typeface="Arial" pitchFamily="34" charset="0"/>
                <a:cs typeface="Arial" pitchFamily="34" charset="0"/>
                <a:sym typeface="Symbol"/>
              </a:rPr>
              <a:t>ne, </a:t>
            </a:r>
            <a:r>
              <a:rPr lang="en-US" sz="2200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i="1" dirty="0" smtClean="0">
                <a:latin typeface="Arial" pitchFamily="34" charset="0"/>
                <a:cs typeface="Arial" pitchFamily="34" charset="0"/>
                <a:sym typeface="Symbol"/>
              </a:rPr>
              <a:t>n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= 1, 2, 3, . . .,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785794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Massa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tetes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minyak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dihitung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Symbol"/>
              </a:rPr>
              <a:t>rumus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: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00174"/>
            <a:ext cx="2428892" cy="155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596" y="1857364"/>
            <a:ext cx="8229600" cy="307183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en-US" sz="3200" dirty="0" err="1" smtClean="0">
                <a:latin typeface="Arial" pitchFamily="34" charset="0"/>
                <a:cs typeface="Arial" pitchFamily="34" charset="0"/>
                <a:sym typeface="Symbol"/>
              </a:rPr>
              <a:t>Muatan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endParaRPr lang="en-US" sz="32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algn="ctr">
              <a:spcBef>
                <a:spcPct val="20000"/>
              </a:spcBef>
            </a:pP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= 1,602192 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Symbol"/>
              </a:rPr>
              <a:t> 10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Symbol"/>
              </a:rPr>
              <a:t> C  1,60  10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Symbol"/>
              </a:rPr>
              <a:t> C</a:t>
            </a:r>
            <a:endParaRPr lang="id-ID" sz="32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algn="ctr">
              <a:spcBef>
                <a:spcPct val="2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en-US" sz="3200" dirty="0">
              <a:latin typeface="Arial" pitchFamily="34" charset="0"/>
              <a:cs typeface="Arial" pitchFamily="34" charset="0"/>
              <a:sym typeface="Symbol"/>
            </a:endParaRPr>
          </a:p>
          <a:p>
            <a:pPr lvl="0" algn="ctr">
              <a:spcBef>
                <a:spcPct val="20000"/>
              </a:spcBef>
            </a:pPr>
            <a:r>
              <a:rPr lang="id-ID" sz="3200" dirty="0" smtClean="0">
                <a:latin typeface="Arial" pitchFamily="34" charset="0"/>
                <a:cs typeface="Arial" pitchFamily="34" charset="0"/>
                <a:sym typeface="Symbol"/>
              </a:rPr>
              <a:t>Massa </a:t>
            </a:r>
            <a:r>
              <a:rPr lang="en-US" sz="3200" dirty="0" err="1" smtClean="0">
                <a:latin typeface="Arial" pitchFamily="34" charset="0"/>
                <a:cs typeface="Arial" pitchFamily="34" charset="0"/>
                <a:sym typeface="Symbol"/>
              </a:rPr>
              <a:t>elektron</a:t>
            </a:r>
            <a:endParaRPr lang="en-US" sz="32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algn="ctr">
              <a:spcBef>
                <a:spcPct val="20000"/>
              </a:spcBef>
            </a:pP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= 9,109559 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Symbol"/>
              </a:rPr>
              <a:t> 10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id-ID" sz="3200" baseline="30000" dirty="0" smtClean="0">
                <a:latin typeface="Arial" pitchFamily="34" charset="0"/>
                <a:cs typeface="Arial" pitchFamily="34" charset="0"/>
              </a:rPr>
              <a:t>31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id-ID" sz="3200" dirty="0" smtClean="0">
                <a:latin typeface="Arial" pitchFamily="34" charset="0"/>
                <a:cs typeface="Arial" pitchFamily="34" charset="0"/>
                <a:sym typeface="Symbol"/>
              </a:rPr>
              <a:t>kg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Symbol"/>
              </a:rPr>
              <a:t>  </a:t>
            </a:r>
            <a:r>
              <a:rPr lang="id-ID" sz="3200" dirty="0" smtClean="0">
                <a:latin typeface="Arial" pitchFamily="34" charset="0"/>
                <a:cs typeface="Arial" pitchFamily="34" charset="0"/>
                <a:sym typeface="Symbol"/>
              </a:rPr>
              <a:t>9,11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Symbol"/>
              </a:rPr>
              <a:t>  10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id-ID" sz="3200" baseline="30000" dirty="0" smtClean="0">
                <a:latin typeface="Arial" pitchFamily="34" charset="0"/>
                <a:cs typeface="Arial" pitchFamily="34" charset="0"/>
              </a:rPr>
              <a:t>31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id-ID" sz="3200" dirty="0" smtClean="0">
                <a:latin typeface="Arial" pitchFamily="34" charset="0"/>
                <a:cs typeface="Arial" pitchFamily="34" charset="0"/>
                <a:sym typeface="Symbol"/>
              </a:rPr>
              <a:t>kg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lvl="0" algn="ctr">
              <a:spcBef>
                <a:spcPct val="20000"/>
              </a:spcBef>
            </a:pPr>
            <a:endParaRPr lang="en-US" sz="32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1312</Words>
  <Application>Microsoft Office PowerPoint</Application>
  <PresentationFormat>On-screen Show (4:3)</PresentationFormat>
  <Paragraphs>220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Esis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8  Fisika Atom</dc:title>
  <dc:creator>Heru</dc:creator>
  <cp:lastModifiedBy>Bambang</cp:lastModifiedBy>
  <cp:revision>82</cp:revision>
  <dcterms:created xsi:type="dcterms:W3CDTF">2001-01-01T23:26:43Z</dcterms:created>
  <dcterms:modified xsi:type="dcterms:W3CDTF">2012-03-01T02:06:13Z</dcterms:modified>
</cp:coreProperties>
</file>