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1" r:id="rId2"/>
    <p:sldMasterId id="2147483716" r:id="rId3"/>
    <p:sldMasterId id="2147483701" r:id="rId4"/>
    <p:sldMasterId id="2147483686" r:id="rId5"/>
    <p:sldMasterId id="2147483673" r:id="rId6"/>
    <p:sldMasterId id="2147483661" r:id="rId7"/>
  </p:sldMasterIdLst>
  <p:notesMasterIdLst>
    <p:notesMasterId r:id="rId151"/>
  </p:notesMasterIdLst>
  <p:handoutMasterIdLst>
    <p:handoutMasterId r:id="rId152"/>
  </p:handoutMasterIdLst>
  <p:sldIdLst>
    <p:sldId id="1025" r:id="rId8"/>
    <p:sldId id="663" r:id="rId9"/>
    <p:sldId id="1059" r:id="rId10"/>
    <p:sldId id="1060" r:id="rId11"/>
    <p:sldId id="668" r:id="rId12"/>
    <p:sldId id="1063" r:id="rId13"/>
    <p:sldId id="1032" r:id="rId14"/>
    <p:sldId id="1082" r:id="rId15"/>
    <p:sldId id="1044" r:id="rId16"/>
    <p:sldId id="1133" r:id="rId17"/>
    <p:sldId id="1037" r:id="rId18"/>
    <p:sldId id="1036" r:id="rId19"/>
    <p:sldId id="1054" r:id="rId20"/>
    <p:sldId id="821" r:id="rId21"/>
    <p:sldId id="822" r:id="rId22"/>
    <p:sldId id="825" r:id="rId23"/>
    <p:sldId id="826" r:id="rId24"/>
    <p:sldId id="827" r:id="rId25"/>
    <p:sldId id="830" r:id="rId26"/>
    <p:sldId id="831" r:id="rId27"/>
    <p:sldId id="835" r:id="rId28"/>
    <p:sldId id="838" r:id="rId29"/>
    <p:sldId id="841" r:id="rId30"/>
    <p:sldId id="842" r:id="rId31"/>
    <p:sldId id="843" r:id="rId32"/>
    <p:sldId id="1102" r:id="rId33"/>
    <p:sldId id="1103" r:id="rId34"/>
    <p:sldId id="846" r:id="rId35"/>
    <p:sldId id="847" r:id="rId36"/>
    <p:sldId id="1113" r:id="rId37"/>
    <p:sldId id="860" r:id="rId38"/>
    <p:sldId id="861" r:id="rId39"/>
    <p:sldId id="863" r:id="rId40"/>
    <p:sldId id="864" r:id="rId41"/>
    <p:sldId id="865" r:id="rId42"/>
    <p:sldId id="866" r:id="rId43"/>
    <p:sldId id="867" r:id="rId44"/>
    <p:sldId id="868" r:id="rId45"/>
    <p:sldId id="869" r:id="rId46"/>
    <p:sldId id="870" r:id="rId47"/>
    <p:sldId id="871" r:id="rId48"/>
    <p:sldId id="872" r:id="rId49"/>
    <p:sldId id="873" r:id="rId50"/>
    <p:sldId id="876" r:id="rId51"/>
    <p:sldId id="1114" r:id="rId52"/>
    <p:sldId id="988" r:id="rId53"/>
    <p:sldId id="878" r:id="rId54"/>
    <p:sldId id="882" r:id="rId55"/>
    <p:sldId id="883" r:id="rId56"/>
    <p:sldId id="1084" r:id="rId57"/>
    <p:sldId id="1085" r:id="rId58"/>
    <p:sldId id="1086" r:id="rId59"/>
    <p:sldId id="1088" r:id="rId60"/>
    <p:sldId id="1131" r:id="rId61"/>
    <p:sldId id="888" r:id="rId62"/>
    <p:sldId id="1089" r:id="rId63"/>
    <p:sldId id="1090" r:id="rId64"/>
    <p:sldId id="1091" r:id="rId65"/>
    <p:sldId id="1092" r:id="rId66"/>
    <p:sldId id="1093" r:id="rId67"/>
    <p:sldId id="907" r:id="rId68"/>
    <p:sldId id="1104" r:id="rId69"/>
    <p:sldId id="894" r:id="rId70"/>
    <p:sldId id="1101" r:id="rId71"/>
    <p:sldId id="905" r:id="rId72"/>
    <p:sldId id="906" r:id="rId73"/>
    <p:sldId id="911" r:id="rId74"/>
    <p:sldId id="989" r:id="rId75"/>
    <p:sldId id="912" r:id="rId76"/>
    <p:sldId id="913" r:id="rId77"/>
    <p:sldId id="914" r:id="rId78"/>
    <p:sldId id="915" r:id="rId79"/>
    <p:sldId id="1122" r:id="rId80"/>
    <p:sldId id="918" r:id="rId81"/>
    <p:sldId id="1120" r:id="rId82"/>
    <p:sldId id="969" r:id="rId83"/>
    <p:sldId id="1108" r:id="rId84"/>
    <p:sldId id="1109" r:id="rId85"/>
    <p:sldId id="1110" r:id="rId86"/>
    <p:sldId id="1125" r:id="rId87"/>
    <p:sldId id="1126" r:id="rId88"/>
    <p:sldId id="1127" r:id="rId89"/>
    <p:sldId id="1128" r:id="rId90"/>
    <p:sldId id="1129" r:id="rId91"/>
    <p:sldId id="1130" r:id="rId92"/>
    <p:sldId id="1134" r:id="rId93"/>
    <p:sldId id="1132" r:id="rId94"/>
    <p:sldId id="1135" r:id="rId95"/>
    <p:sldId id="1136" r:id="rId96"/>
    <p:sldId id="1137" r:id="rId97"/>
    <p:sldId id="1138" r:id="rId98"/>
    <p:sldId id="922" r:id="rId99"/>
    <p:sldId id="936" r:id="rId100"/>
    <p:sldId id="937" r:id="rId101"/>
    <p:sldId id="938" r:id="rId102"/>
    <p:sldId id="939" r:id="rId103"/>
    <p:sldId id="1123" r:id="rId104"/>
    <p:sldId id="998" r:id="rId105"/>
    <p:sldId id="999" r:id="rId106"/>
    <p:sldId id="1000" r:id="rId107"/>
    <p:sldId id="1001" r:id="rId108"/>
    <p:sldId id="1002" r:id="rId109"/>
    <p:sldId id="1018" r:id="rId110"/>
    <p:sldId id="1111" r:id="rId111"/>
    <p:sldId id="1017" r:id="rId112"/>
    <p:sldId id="1003" r:id="rId113"/>
    <p:sldId id="1004" r:id="rId114"/>
    <p:sldId id="1005" r:id="rId115"/>
    <p:sldId id="1139" r:id="rId116"/>
    <p:sldId id="1006" r:id="rId117"/>
    <p:sldId id="1007" r:id="rId118"/>
    <p:sldId id="1008" r:id="rId119"/>
    <p:sldId id="1010" r:id="rId120"/>
    <p:sldId id="1009" r:id="rId121"/>
    <p:sldId id="1011" r:id="rId122"/>
    <p:sldId id="1141" r:id="rId123"/>
    <p:sldId id="1012" r:id="rId124"/>
    <p:sldId id="1013" r:id="rId125"/>
    <p:sldId id="1140" r:id="rId126"/>
    <p:sldId id="1014" r:id="rId127"/>
    <p:sldId id="1142" r:id="rId128"/>
    <p:sldId id="1019" r:id="rId129"/>
    <p:sldId id="1016" r:id="rId130"/>
    <p:sldId id="1015" r:id="rId131"/>
    <p:sldId id="1112" r:id="rId132"/>
    <p:sldId id="413" r:id="rId133"/>
    <p:sldId id="553" r:id="rId134"/>
    <p:sldId id="797" r:id="rId135"/>
    <p:sldId id="648" r:id="rId136"/>
    <p:sldId id="799" r:id="rId137"/>
    <p:sldId id="800" r:id="rId138"/>
    <p:sldId id="801" r:id="rId139"/>
    <p:sldId id="649" r:id="rId140"/>
    <p:sldId id="1117" r:id="rId141"/>
    <p:sldId id="1143" r:id="rId142"/>
    <p:sldId id="818" r:id="rId143"/>
    <p:sldId id="819" r:id="rId144"/>
    <p:sldId id="820" r:id="rId145"/>
    <p:sldId id="641" r:id="rId146"/>
    <p:sldId id="1115" r:id="rId147"/>
    <p:sldId id="1119" r:id="rId148"/>
    <p:sldId id="367" r:id="rId149"/>
    <p:sldId id="519" r:id="rId15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640">
          <p15:clr>
            <a:srgbClr val="A4A3A4"/>
          </p15:clr>
        </p15:guide>
        <p15:guide id="2" pos="347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000"/>
    <a:srgbClr val="0C0002"/>
    <a:srgbClr val="1E0006"/>
    <a:srgbClr val="220007"/>
    <a:srgbClr val="180005"/>
    <a:srgbClr val="42000D"/>
    <a:srgbClr val="E5FFFF"/>
    <a:srgbClr val="CCFFCC"/>
    <a:srgbClr val="008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728FE-69F3-481E-A0CC-C01452C09FE0}" v="4" dt="2020-12-18T18:13:10.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67839" autoAdjust="0"/>
  </p:normalViewPr>
  <p:slideViewPr>
    <p:cSldViewPr snapToGrid="0" showGuides="1">
      <p:cViewPr varScale="1">
        <p:scale>
          <a:sx n="82" d="100"/>
          <a:sy n="82" d="100"/>
        </p:scale>
        <p:origin x="1493" y="72"/>
      </p:cViewPr>
      <p:guideLst>
        <p:guide orient="horz" pos="2640"/>
        <p:guide pos="347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2" d="100"/>
          <a:sy n="62" d="100"/>
        </p:scale>
        <p:origin x="315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viewProps" Target="view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theme" Target="theme/theme1.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microsoft.com/office/2015/10/relationships/revisionInfo" Target="revisionInfo.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en-US"/>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n-US"/>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en-US"/>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AD0D722F-6B35-41A5-B305-950614B7852B}" type="slidenum">
              <a:rPr lang="en-US"/>
              <a:pPr>
                <a:defRPr/>
              </a:pPr>
              <a:t>‹#›</a:t>
            </a:fld>
            <a:endParaRPr lang="en-US"/>
          </a:p>
        </p:txBody>
      </p:sp>
    </p:spTree>
    <p:extLst>
      <p:ext uri="{BB962C8B-B14F-4D97-AF65-F5344CB8AC3E}">
        <p14:creationId xmlns:p14="http://schemas.microsoft.com/office/powerpoint/2010/main" val="2860190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8" name="Rectangle 4"/>
          <p:cNvSpPr>
            <a:spLocks noGrp="1" noRot="1" noChangeAspect="1" noChangeArrowheads="1" noTextEdit="1"/>
          </p:cNvSpPr>
          <p:nvPr>
            <p:ph type="sldImg" idx="2"/>
          </p:nvPr>
        </p:nvSpPr>
        <p:spPr bwMode="auto">
          <a:xfrm>
            <a:off x="1543594" y="111034"/>
            <a:ext cx="3770812" cy="28281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104503" y="3108961"/>
            <a:ext cx="6751909" cy="5576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4742404-DF26-41D5-894A-923132205DF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139</a:t>
            </a:r>
          </a:p>
        </p:txBody>
      </p:sp>
    </p:spTree>
    <p:extLst>
      <p:ext uri="{BB962C8B-B14F-4D97-AF65-F5344CB8AC3E}">
        <p14:creationId xmlns:p14="http://schemas.microsoft.com/office/powerpoint/2010/main" val="1496706158"/>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ts val="600"/>
      </a:spcAft>
      <a:defRPr sz="1600" kern="1200" baseline="0">
        <a:solidFill>
          <a:schemeClr val="tx1"/>
        </a:solidFill>
        <a:latin typeface="Arial" charset="0"/>
        <a:ea typeface="+mn-ea"/>
        <a:cs typeface="+mn-cs"/>
      </a:defRPr>
    </a:lvl1pPr>
    <a:lvl2pPr marL="457200" algn="l" rtl="0" eaLnBrk="0" fontAlgn="base" hangingPunct="0">
      <a:spcBef>
        <a:spcPts val="0"/>
      </a:spcBef>
      <a:spcAft>
        <a:spcPts val="600"/>
      </a:spcAft>
      <a:defRPr sz="1600" kern="1200" baseline="0">
        <a:solidFill>
          <a:schemeClr val="tx1"/>
        </a:solidFill>
        <a:latin typeface="Arial" charset="0"/>
        <a:ea typeface="+mn-ea"/>
        <a:cs typeface="+mn-cs"/>
      </a:defRPr>
    </a:lvl2pPr>
    <a:lvl3pPr marL="914400" algn="l" rtl="0" eaLnBrk="0" fontAlgn="base" hangingPunct="0">
      <a:spcBef>
        <a:spcPts val="0"/>
      </a:spcBef>
      <a:spcAft>
        <a:spcPts val="600"/>
      </a:spcAft>
      <a:defRPr sz="1600" kern="1200" baseline="0">
        <a:solidFill>
          <a:schemeClr val="tx1"/>
        </a:solidFill>
        <a:latin typeface="Arial" charset="0"/>
        <a:ea typeface="+mn-ea"/>
        <a:cs typeface="+mn-cs"/>
      </a:defRPr>
    </a:lvl3pPr>
    <a:lvl4pPr marL="1371600" algn="l" rtl="0" eaLnBrk="0" fontAlgn="base" hangingPunct="0">
      <a:spcBef>
        <a:spcPts val="0"/>
      </a:spcBef>
      <a:spcAft>
        <a:spcPts val="600"/>
      </a:spcAft>
      <a:defRPr sz="1600" kern="1200" baseline="0">
        <a:solidFill>
          <a:schemeClr val="tx1"/>
        </a:solidFill>
        <a:latin typeface="Arial" charset="0"/>
        <a:ea typeface="+mn-ea"/>
        <a:cs typeface="+mn-cs"/>
      </a:defRPr>
    </a:lvl4pPr>
    <a:lvl5pPr marL="1828800" algn="l" rtl="0" eaLnBrk="0" fontAlgn="base" hangingPunct="0">
      <a:spcBef>
        <a:spcPts val="0"/>
      </a:spcBef>
      <a:spcAft>
        <a:spcPts val="600"/>
      </a:spcAft>
      <a:defRPr sz="1600" kern="1200" baseline="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6F9953-1F53-4299-B58B-E1843B34D8DA}" type="slidenum">
              <a:rPr lang="en-US" altLang="en-US" smtClean="0"/>
              <a:pPr eaLnBrk="1" hangingPunct="1">
                <a:spcBef>
                  <a:spcPct val="0"/>
                </a:spcBef>
              </a:pPr>
              <a:t>1</a:t>
            </a:fld>
            <a:endParaRPr lang="en-US" altLang="en-US"/>
          </a:p>
        </p:txBody>
      </p:sp>
      <p:sp>
        <p:nvSpPr>
          <p:cNvPr id="124931" name="Rectangle 2"/>
          <p:cNvSpPr>
            <a:spLocks noGrp="1" noRot="1" noChangeAspect="1" noChangeArrowheads="1" noTextEdit="1"/>
          </p:cNvSpPr>
          <p:nvPr>
            <p:ph type="sldImg"/>
          </p:nvPr>
        </p:nvSpPr>
        <p:spPr>
          <a:xfrm>
            <a:off x="1544638" y="111125"/>
            <a:ext cx="3768725" cy="2827338"/>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15000"/>
              </a:lnSpc>
              <a:spcAft>
                <a:spcPts val="120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Greetings and Introductions </a:t>
            </a:r>
          </a:p>
          <a:p>
            <a:pPr marL="520700" lvl="1" indent="-285750">
              <a:spcAft>
                <a:spcPts val="1200"/>
              </a:spcAft>
              <a:buFont typeface="Courier New" panose="02070309020205020404" pitchFamily="49" charset="0"/>
              <a:buChar char="o"/>
            </a:pPr>
            <a:r>
              <a:rPr lang="en-US" sz="1600" dirty="0"/>
              <a:t>If there is a local coordinator, he will welcome the participants, introduce the trainers, and open the workshop in prayer.</a:t>
            </a:r>
          </a:p>
          <a:p>
            <a:pPr marL="262964" indent="-262964">
              <a:spcAft>
                <a:spcPts val="1200"/>
              </a:spcAft>
              <a:buSzPct val="75000"/>
              <a:buChar char="•"/>
            </a:pPr>
            <a:r>
              <a:rPr lang="en-US" sz="1600" dirty="0"/>
              <a:t>Thank the pastors and leaders for coming</a:t>
            </a:r>
          </a:p>
          <a:p>
            <a:pPr eaLnBrk="1" hangingPunct="1">
              <a:spcAft>
                <a:spcPts val="1200"/>
              </a:spcAft>
            </a:pPr>
            <a:endParaRPr lang="en-US" altLang="en-US" dirty="0"/>
          </a:p>
        </p:txBody>
      </p:sp>
    </p:spTree>
    <p:extLst>
      <p:ext uri="{BB962C8B-B14F-4D97-AF65-F5344CB8AC3E}">
        <p14:creationId xmlns:p14="http://schemas.microsoft.com/office/powerpoint/2010/main" val="752338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Questions or Comments</a:t>
            </a:r>
          </a:p>
          <a:p>
            <a:endParaRPr lang="en-US" dirty="0"/>
          </a:p>
        </p:txBody>
      </p:sp>
      <p:sp>
        <p:nvSpPr>
          <p:cNvPr id="4" name="Slide Number Placeholder 3"/>
          <p:cNvSpPr>
            <a:spLocks noGrp="1"/>
          </p:cNvSpPr>
          <p:nvPr>
            <p:ph type="sldNum" sz="quarter" idx="5"/>
          </p:nvPr>
        </p:nvSpPr>
        <p:spPr/>
        <p:txBody>
          <a:bodyPr/>
          <a:lstStyle/>
          <a:p>
            <a:r>
              <a:rPr lang="en-US" dirty="0"/>
              <a:t>10</a:t>
            </a:r>
          </a:p>
        </p:txBody>
      </p:sp>
    </p:spTree>
    <p:extLst>
      <p:ext uri="{BB962C8B-B14F-4D97-AF65-F5344CB8AC3E}">
        <p14:creationId xmlns:p14="http://schemas.microsoft.com/office/powerpoint/2010/main" val="33119218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sz="1600" b="1" kern="1200" baseline="0" dirty="0">
                <a:solidFill>
                  <a:schemeClr val="tx1"/>
                </a:solidFill>
                <a:effectLst/>
                <a:latin typeface="Arial" charset="0"/>
                <a:ea typeface="+mn-ea"/>
                <a:cs typeface="+mn-cs"/>
              </a:rPr>
              <a:t>3. Main Facts</a:t>
            </a:r>
            <a:endParaRPr lang="en-US" sz="1600" kern="1200" baseline="0" dirty="0">
              <a:solidFill>
                <a:schemeClr val="tx1"/>
              </a:solidFill>
              <a:effectLst/>
              <a:latin typeface="Arial" charset="0"/>
              <a:ea typeface="+mn-ea"/>
              <a:cs typeface="+mn-cs"/>
            </a:endParaRP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main facts of a Bible passage support the topic in the passage.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facts explain or prove the topic.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You can also add cross references and illustrations to support your facts.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Jesus constantly used illustrations so that His audience would understand principles or points He was trying to make.</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100</a:t>
            </a:fld>
            <a:endParaRPr lang="en-US"/>
          </a:p>
        </p:txBody>
      </p:sp>
    </p:spTree>
    <p:extLst>
      <p:ext uri="{BB962C8B-B14F-4D97-AF65-F5344CB8AC3E}">
        <p14:creationId xmlns:p14="http://schemas.microsoft.com/office/powerpoint/2010/main" val="16035669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sz="1600" b="1" kern="1200" baseline="0" dirty="0">
                <a:solidFill>
                  <a:schemeClr val="tx1"/>
                </a:solidFill>
                <a:effectLst/>
                <a:latin typeface="Arial" charset="0"/>
                <a:ea typeface="+mn-ea"/>
                <a:cs typeface="+mn-cs"/>
              </a:rPr>
              <a:t>4.  Application</a:t>
            </a:r>
            <a:endParaRPr lang="en-US" sz="1600" kern="1200" baseline="0" dirty="0">
              <a:solidFill>
                <a:schemeClr val="tx1"/>
              </a:solidFill>
              <a:effectLst/>
              <a:latin typeface="Arial" charset="0"/>
              <a:ea typeface="+mn-ea"/>
              <a:cs typeface="+mn-cs"/>
            </a:endParaRP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Choose the application that is needed the most by your congregation.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Many pastors just exhort their audience to apply God’s Word to their lives.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If you don’t explain how to apply God’s Word,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people become frustrated and develop spiritual apathy instead of spiritual growth.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For example, if the application is to encourage people to read God’s Word,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don’t just challenge them to read God’s Word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but offer them a Bible reading plan, a way to have an accountability partner, etc.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You could also commit to the Bible reading plan yourself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and give periodic reports to encourage people to follow through with the reading plan.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Application is the most important part of your personal Bible study and your preaching and teaching.</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101</a:t>
            </a:fld>
            <a:endParaRPr lang="en-US"/>
          </a:p>
        </p:txBody>
      </p:sp>
    </p:spTree>
    <p:extLst>
      <p:ext uri="{BB962C8B-B14F-4D97-AF65-F5344CB8AC3E}">
        <p14:creationId xmlns:p14="http://schemas.microsoft.com/office/powerpoint/2010/main" val="21772369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sz="1600" b="1" kern="1200" baseline="0" dirty="0">
                <a:solidFill>
                  <a:schemeClr val="tx1"/>
                </a:solidFill>
                <a:effectLst/>
                <a:latin typeface="Arial" charset="0"/>
                <a:ea typeface="+mn-ea"/>
                <a:cs typeface="+mn-cs"/>
              </a:rPr>
              <a:t>5. Conclusion (Including Summary Statement)</a:t>
            </a:r>
            <a:endParaRPr lang="en-US" sz="1600" kern="1200" baseline="0" dirty="0">
              <a:solidFill>
                <a:schemeClr val="tx1"/>
              </a:solidFill>
              <a:effectLst/>
              <a:latin typeface="Arial" charset="0"/>
              <a:ea typeface="+mn-ea"/>
              <a:cs typeface="+mn-cs"/>
            </a:endParaRP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People listen to your preaching and teaching with their heads and their hearts.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Good messages communicate emotions as well as information.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Your conclusion will usually include a story or illustration to motivate people to put God’s Word into practice in their lives.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Sometimes the conclusion will have a connection with the introduction.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summary statement contains the topic and main facts of the Bible passage.</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F0BD165-D115-47E5-B1A1-E3C12FE467A9}" type="slidenum">
              <a:rPr lang="en-US" smtClean="0"/>
              <a:pPr>
                <a:defRPr/>
              </a:pPr>
              <a:t>102</a:t>
            </a:fld>
            <a:endParaRPr lang="en-US"/>
          </a:p>
        </p:txBody>
      </p:sp>
    </p:spTree>
    <p:extLst>
      <p:ext uri="{BB962C8B-B14F-4D97-AF65-F5344CB8AC3E}">
        <p14:creationId xmlns:p14="http://schemas.microsoft.com/office/powerpoint/2010/main" val="14699669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457200" indent="-457200">
              <a:spcAft>
                <a:spcPts val="1200"/>
              </a:spcAft>
              <a:buFont typeface="Arial" panose="020B0604020202020204" pitchFamily="34" charset="0"/>
              <a:buChar char="•"/>
            </a:pPr>
            <a:r>
              <a:rPr lang="en-US" b="0" kern="1200" baseline="0" dirty="0">
                <a:latin typeface="Arial" charset="0"/>
                <a:ea typeface="Calibri" panose="020F0502020204030204" pitchFamily="34" charset="0"/>
                <a:cs typeface="+mn-cs"/>
              </a:rPr>
              <a:t>Study a more detailed presentation </a:t>
            </a:r>
          </a:p>
          <a:p>
            <a:pPr marL="914400" lvl="1" indent="-457200">
              <a:spcAft>
                <a:spcPts val="1200"/>
              </a:spcAft>
              <a:buFont typeface="Arial" panose="020B0604020202020204" pitchFamily="34" charset="0"/>
              <a:buChar char="–"/>
            </a:pPr>
            <a:r>
              <a:rPr lang="en-US" b="0" kern="1200" baseline="0" dirty="0">
                <a:latin typeface="Arial" charset="0"/>
                <a:ea typeface="Calibri" panose="020F0502020204030204" pitchFamily="34" charset="0"/>
                <a:cs typeface="+mn-cs"/>
              </a:rPr>
              <a:t>at “How to Prepare an Effective Sermon” </a:t>
            </a:r>
          </a:p>
          <a:p>
            <a:pPr marL="914400" lvl="1" indent="-457200">
              <a:spcAft>
                <a:spcPts val="1200"/>
              </a:spcAft>
              <a:buFont typeface="Arial" panose="020B0604020202020204" pitchFamily="34" charset="0"/>
              <a:buChar char="–"/>
            </a:pPr>
            <a:r>
              <a:rPr lang="en-US" b="0" kern="1200" baseline="0" dirty="0">
                <a:latin typeface="Arial" charset="0"/>
                <a:ea typeface="Calibri" panose="020F0502020204030204" pitchFamily="34" charset="0"/>
                <a:cs typeface="+mn-cs"/>
              </a:rPr>
              <a:t>at foundationsglobal.com, </a:t>
            </a:r>
          </a:p>
          <a:p>
            <a:pPr marL="914400" lvl="1" indent="-457200">
              <a:spcAft>
                <a:spcPts val="1200"/>
              </a:spcAft>
              <a:buFont typeface="Arial" panose="020B0604020202020204" pitchFamily="34" charset="0"/>
              <a:buChar char="–"/>
            </a:pPr>
            <a:r>
              <a:rPr lang="en-US" b="0" kern="1200" baseline="0" dirty="0">
                <a:latin typeface="Arial" charset="0"/>
                <a:ea typeface="Calibri" panose="020F0502020204030204" pitchFamily="34" charset="0"/>
                <a:cs typeface="+mn-cs"/>
              </a:rPr>
              <a:t>“Other Discipleship Resources”</a:t>
            </a:r>
          </a:p>
          <a:p>
            <a:endParaRPr lang="en-US" sz="1000"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103</a:t>
            </a:fld>
            <a:endParaRPr lang="en-US"/>
          </a:p>
        </p:txBody>
      </p:sp>
    </p:spTree>
    <p:extLst>
      <p:ext uri="{BB962C8B-B14F-4D97-AF65-F5344CB8AC3E}">
        <p14:creationId xmlns:p14="http://schemas.microsoft.com/office/powerpoint/2010/main" val="17198179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spcAft>
                <a:spcPts val="1200"/>
              </a:spcAft>
            </a:pPr>
            <a:r>
              <a:rPr lang="en-US" sz="1600" dirty="0">
                <a:solidFill>
                  <a:schemeClr val="tx1"/>
                </a:solidFill>
              </a:rPr>
              <a:t>In your groups talk about:</a:t>
            </a:r>
          </a:p>
          <a:p>
            <a:pPr marL="457200" indent="-457200">
              <a:spcAft>
                <a:spcPts val="1200"/>
              </a:spcAft>
              <a:buFont typeface="Arial" panose="020B0604020202020204" pitchFamily="34" charset="0"/>
              <a:buChar char="•"/>
            </a:pPr>
            <a:r>
              <a:rPr lang="en-US" sz="1600" b="0" dirty="0">
                <a:solidFill>
                  <a:schemeClr val="tx1"/>
                </a:solidFill>
              </a:rPr>
              <a:t>What did you learn about how to prepare a lesson?</a:t>
            </a:r>
          </a:p>
          <a:p>
            <a:pPr marL="457200" indent="-457200">
              <a:spcAft>
                <a:spcPts val="1200"/>
              </a:spcAft>
              <a:buFont typeface="Arial" panose="020B0604020202020204" pitchFamily="34" charset="0"/>
              <a:buChar char="•"/>
            </a:pPr>
            <a:r>
              <a:rPr lang="en-US" sz="1600" b="0" dirty="0">
                <a:solidFill>
                  <a:schemeClr val="tx1"/>
                </a:solidFill>
              </a:rPr>
              <a:t>What parts of lesson preparation are easy for you?</a:t>
            </a:r>
          </a:p>
          <a:p>
            <a:pPr marL="457200" indent="-457200">
              <a:spcAft>
                <a:spcPts val="1200"/>
              </a:spcAft>
              <a:buFont typeface="Arial" panose="020B0604020202020204" pitchFamily="34" charset="0"/>
              <a:buChar char="•"/>
            </a:pPr>
            <a:r>
              <a:rPr lang="en-US" sz="1600" b="0" dirty="0">
                <a:solidFill>
                  <a:schemeClr val="tx1"/>
                </a:solidFill>
              </a:rPr>
              <a:t>What parts of lesson preparation are difficult for you?</a:t>
            </a:r>
          </a:p>
          <a:p>
            <a:pPr marL="457200" indent="-457200">
              <a:spcAft>
                <a:spcPts val="1200"/>
              </a:spcAft>
              <a:buFont typeface="Arial" panose="020B0604020202020204" pitchFamily="34" charset="0"/>
              <a:buChar char="•"/>
            </a:pPr>
            <a:r>
              <a:rPr lang="en-US" sz="1600" b="0" dirty="0">
                <a:solidFill>
                  <a:schemeClr val="tx1"/>
                </a:solidFill>
              </a:rPr>
              <a:t>Why is application so important?</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Groups share their answers</a:t>
            </a:r>
          </a:p>
          <a:p>
            <a:pPr marL="285750" indent="-285750">
              <a:buFont typeface="Arial" panose="020B0604020202020204" pitchFamily="34" charset="0"/>
              <a:buChar char="•"/>
            </a:pPr>
            <a:r>
              <a:rPr lang="en-US" dirty="0">
                <a:solidFill>
                  <a:schemeClr val="tx1"/>
                </a:solidFill>
              </a:rPr>
              <a:t>Questions and comments</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104</a:t>
            </a:fld>
            <a:endParaRPr lang="en-US"/>
          </a:p>
        </p:txBody>
      </p:sp>
    </p:spTree>
    <p:extLst>
      <p:ext uri="{BB962C8B-B14F-4D97-AF65-F5344CB8AC3E}">
        <p14:creationId xmlns:p14="http://schemas.microsoft.com/office/powerpoint/2010/main" val="23487450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spcAft>
                <a:spcPts val="1200"/>
              </a:spcAft>
            </a:pPr>
            <a:r>
              <a:rPr lang="en-US" sz="1600" b="1" kern="1200" baseline="0" dirty="0">
                <a:solidFill>
                  <a:schemeClr val="tx1"/>
                </a:solidFill>
                <a:effectLst/>
                <a:latin typeface="Arial" charset="0"/>
                <a:ea typeface="+mn-ea"/>
                <a:cs typeface="+mn-cs"/>
              </a:rPr>
              <a:t>II. Lesson Example</a:t>
            </a:r>
            <a:endParaRPr lang="en-US" sz="1600" kern="1200" baseline="0" dirty="0">
              <a:solidFill>
                <a:schemeClr val="tx1"/>
              </a:solidFill>
              <a:effectLst/>
              <a:latin typeface="Arial" charset="0"/>
              <a:ea typeface="+mn-ea"/>
              <a:cs typeface="+mn-cs"/>
            </a:endParaRPr>
          </a:p>
          <a:p>
            <a:pPr lvl="0">
              <a:spcAft>
                <a:spcPts val="1200"/>
              </a:spcAft>
            </a:pPr>
            <a:r>
              <a:rPr lang="en-US" sz="1600" b="1" kern="1200" baseline="0" dirty="0">
                <a:solidFill>
                  <a:schemeClr val="tx1"/>
                </a:solidFill>
                <a:effectLst/>
                <a:latin typeface="Arial" charset="0"/>
                <a:ea typeface="+mn-ea"/>
                <a:cs typeface="+mn-cs"/>
              </a:rPr>
              <a:t>1. Introduction</a:t>
            </a:r>
            <a:endParaRPr lang="en-US" sz="1600" kern="1200" baseline="0" dirty="0">
              <a:solidFill>
                <a:schemeClr val="tx1"/>
              </a:solidFill>
              <a:effectLst/>
              <a:latin typeface="Arial" charset="0"/>
              <a:ea typeface="+mn-ea"/>
              <a:cs typeface="+mn-cs"/>
            </a:endParaRPr>
          </a:p>
          <a:p>
            <a:pPr>
              <a:spcAft>
                <a:spcPts val="1200"/>
              </a:spcAft>
            </a:pPr>
            <a:r>
              <a:rPr lang="en-US" sz="1600" kern="1200" baseline="0" dirty="0">
                <a:solidFill>
                  <a:schemeClr val="tx1"/>
                </a:solidFill>
                <a:effectLst/>
                <a:latin typeface="Arial" charset="0"/>
                <a:ea typeface="+mn-ea"/>
                <a:cs typeface="+mn-cs"/>
              </a:rPr>
              <a:t>Open in prayer.</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God, we are committed to you and your Word </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We are committed to not only know your Word but to obediently put it into practice in our lives.</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We have faith that you have the power to do what you promise in your Word.</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We humbly ask you to reveal your truth to us about how we can put your Word into practice in our lives to become more like Jesus.</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In Jesus’ name, Amen.</a:t>
            </a: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105</a:t>
            </a:fld>
            <a:endParaRPr lang="en-US"/>
          </a:p>
        </p:txBody>
      </p:sp>
    </p:spTree>
    <p:extLst>
      <p:ext uri="{BB962C8B-B14F-4D97-AF65-F5344CB8AC3E}">
        <p14:creationId xmlns:p14="http://schemas.microsoft.com/office/powerpoint/2010/main" val="10972737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sz="1600" kern="1200" baseline="0" dirty="0">
                <a:effectLst/>
                <a:latin typeface="Arial" charset="0"/>
                <a:ea typeface="+mn-ea"/>
                <a:cs typeface="+mn-cs"/>
              </a:rPr>
              <a:t>Our scripture for today is Philippians 2:1-3.</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sz="1600" kern="1200" baseline="0" dirty="0">
              <a:effectLst/>
              <a:latin typeface="Arial" charset="0"/>
              <a:ea typeface="+mn-ea"/>
              <a:cs typeface="+mn-cs"/>
            </a:endParaRPr>
          </a:p>
          <a:p>
            <a:pPr marL="457200" indent="-457200">
              <a:spcAft>
                <a:spcPts val="1200"/>
              </a:spcAft>
            </a:pPr>
            <a:r>
              <a:rPr lang="en-US" sz="1600" b="0" kern="1200" baseline="0" dirty="0">
                <a:latin typeface="Arial" charset="0"/>
                <a:ea typeface="Calibri" panose="020F0502020204030204" pitchFamily="34" charset="0"/>
                <a:cs typeface="+mn-cs"/>
              </a:rPr>
              <a:t>(1) If you have any encouragement from being united with Christ, if any comfort from his love, if any fellowship with the Spirit, if any tenderness and compassion, </a:t>
            </a:r>
          </a:p>
          <a:p>
            <a:pPr marL="457200" indent="-457200">
              <a:spcAft>
                <a:spcPts val="1200"/>
              </a:spcAft>
            </a:pPr>
            <a:r>
              <a:rPr lang="en-US" sz="1600" b="0" kern="1200" baseline="0" dirty="0">
                <a:latin typeface="Arial" charset="0"/>
                <a:ea typeface="Calibri" panose="020F0502020204030204" pitchFamily="34" charset="0"/>
                <a:cs typeface="+mn-cs"/>
              </a:rPr>
              <a:t>(2) then make my joy complete by being like-minded, having the same love, being one in spirit and purpose.  </a:t>
            </a:r>
          </a:p>
          <a:p>
            <a:pPr marL="457200" indent="-457200">
              <a:spcAft>
                <a:spcPts val="1200"/>
              </a:spcAft>
            </a:pPr>
            <a:r>
              <a:rPr lang="en-US" sz="1600" b="0" kern="1200" baseline="0" dirty="0">
                <a:latin typeface="Arial" charset="0"/>
                <a:ea typeface="Calibri" panose="020F0502020204030204" pitchFamily="34" charset="0"/>
                <a:cs typeface="+mn-cs"/>
              </a:rPr>
              <a:t>(3) Do nothing out of selfish ambition or vain conceit, but in humility consider others better than yourselves. </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sz="1600" kern="1200" baseline="0" dirty="0">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106</a:t>
            </a:fld>
            <a:endParaRPr lang="en-US"/>
          </a:p>
        </p:txBody>
      </p:sp>
    </p:spTree>
    <p:extLst>
      <p:ext uri="{BB962C8B-B14F-4D97-AF65-F5344CB8AC3E}">
        <p14:creationId xmlns:p14="http://schemas.microsoft.com/office/powerpoint/2010/main" val="24514943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14000"/>
              </a:lnSpc>
              <a:spcBef>
                <a:spcPts val="0"/>
              </a:spcBef>
              <a:spcAft>
                <a:spcPts val="600"/>
              </a:spcAft>
              <a:buClrTx/>
              <a:buSzTx/>
              <a:buFont typeface="Arial" panose="020B0604020202020204" pitchFamily="34" charset="0"/>
              <a:buChar char="•"/>
              <a:tabLst/>
              <a:defRPr/>
            </a:pPr>
            <a:r>
              <a:rPr lang="en-US" sz="1600" kern="1200" baseline="0" dirty="0">
                <a:effectLst/>
                <a:latin typeface="Arial" charset="0"/>
                <a:ea typeface="+mn-ea"/>
                <a:cs typeface="+mn-cs"/>
              </a:rPr>
              <a:t>There are churches that grow and have a lot of joy. </a:t>
            </a:r>
          </a:p>
          <a:p>
            <a:pPr marL="285750" marR="0" lvl="0" indent="-285750" algn="l" defTabSz="914400" rtl="0" eaLnBrk="0" fontAlgn="base" latinLnBrk="0" hangingPunct="0">
              <a:lnSpc>
                <a:spcPct val="114000"/>
              </a:lnSpc>
              <a:spcBef>
                <a:spcPts val="0"/>
              </a:spcBef>
              <a:spcAft>
                <a:spcPts val="600"/>
              </a:spcAft>
              <a:buClrTx/>
              <a:buSzTx/>
              <a:buFont typeface="Arial" panose="020B0604020202020204" pitchFamily="34" charset="0"/>
              <a:buChar char="•"/>
              <a:tabLst/>
              <a:defRPr/>
            </a:pPr>
            <a:r>
              <a:rPr lang="en-US" sz="1600" kern="1200" baseline="0" dirty="0">
                <a:effectLst/>
                <a:latin typeface="Arial" charset="0"/>
                <a:ea typeface="+mn-ea"/>
                <a:cs typeface="+mn-cs"/>
              </a:rPr>
              <a:t>There are also churches that have decreased in number and died. </a:t>
            </a:r>
          </a:p>
          <a:p>
            <a:pPr marL="285750" marR="0" lvl="0" indent="-285750" algn="l" defTabSz="914400" rtl="0" eaLnBrk="0" fontAlgn="base" latinLnBrk="0" hangingPunct="0">
              <a:lnSpc>
                <a:spcPct val="114000"/>
              </a:lnSpc>
              <a:spcBef>
                <a:spcPts val="0"/>
              </a:spcBef>
              <a:spcAft>
                <a:spcPts val="600"/>
              </a:spcAft>
              <a:buClrTx/>
              <a:buSzTx/>
              <a:buFont typeface="Arial" panose="020B0604020202020204" pitchFamily="34" charset="0"/>
              <a:buChar char="•"/>
              <a:tabLst/>
              <a:defRPr/>
            </a:pPr>
            <a:r>
              <a:rPr lang="en-US" sz="1600" kern="1200" baseline="0" dirty="0">
                <a:effectLst/>
                <a:latin typeface="Arial" charset="0"/>
                <a:ea typeface="+mn-ea"/>
                <a:cs typeface="+mn-cs"/>
              </a:rPr>
              <a:t>The difference is that healthy, growing churches have unity of spirit and purpose. </a:t>
            </a:r>
          </a:p>
          <a:p>
            <a:pPr marL="285750" marR="0" lvl="0" indent="-285750" algn="l" defTabSz="914400" rtl="0" eaLnBrk="0" fontAlgn="base" latinLnBrk="0" hangingPunct="0">
              <a:lnSpc>
                <a:spcPct val="114000"/>
              </a:lnSpc>
              <a:spcBef>
                <a:spcPts val="0"/>
              </a:spcBef>
              <a:spcAft>
                <a:spcPts val="600"/>
              </a:spcAft>
              <a:buClrTx/>
              <a:buSzTx/>
              <a:buFont typeface="Arial" panose="020B0604020202020204" pitchFamily="34" charset="0"/>
              <a:buChar char="•"/>
              <a:tabLst/>
              <a:defRPr/>
            </a:pPr>
            <a:r>
              <a:rPr lang="en-US" sz="1600" kern="1200" baseline="0" dirty="0">
                <a:effectLst/>
                <a:latin typeface="Arial" charset="0"/>
                <a:ea typeface="+mn-ea"/>
                <a:cs typeface="+mn-cs"/>
              </a:rPr>
              <a:t>(If possible, give an example of a church that decreased in number and died because they had many activities and programs but were not focused on God’s purpose making multiplying disciples)</a:t>
            </a:r>
          </a:p>
          <a:p>
            <a:pPr>
              <a:lnSpc>
                <a:spcPct val="114000"/>
              </a:lnSpc>
            </a:pPr>
            <a:endParaRPr lang="en-US" dirty="0"/>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Our topic from these verses is that we should experience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Joy in Unity of Spirit and Purpose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14000"/>
              </a:lnSpc>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107</a:t>
            </a:fld>
            <a:endParaRPr lang="en-US"/>
          </a:p>
        </p:txBody>
      </p:sp>
    </p:spTree>
    <p:extLst>
      <p:ext uri="{BB962C8B-B14F-4D97-AF65-F5344CB8AC3E}">
        <p14:creationId xmlns:p14="http://schemas.microsoft.com/office/powerpoint/2010/main" val="8978838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200"/>
              </a:spcAft>
              <a:buFont typeface="+mj-lt"/>
              <a:buAutoNum type="arabicPeriod" startAt="3"/>
            </a:pPr>
            <a:r>
              <a:rPr lang="en-US" sz="1600" b="1" dirty="0">
                <a:effectLst/>
                <a:latin typeface="Arial" panose="020B0604020202020204" pitchFamily="34" charset="0"/>
                <a:ea typeface="Calibri" panose="020F0502020204030204" pitchFamily="34" charset="0"/>
                <a:cs typeface="Times New Roman" panose="02020603050405020304" pitchFamily="18" charset="0"/>
              </a:rPr>
              <a:t>Main Facts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Apostle Paul tells us in verse 1 what </a:t>
            </a: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motivates</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us to have unity of spirit and purpose: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spcAft>
                <a:spcPts val="1200"/>
              </a:spcAft>
              <a:buFont typeface="Symbol" panose="05050102010706020507" pitchFamily="18" charset="2"/>
              <a:buChar char=""/>
            </a:pPr>
            <a:r>
              <a:rPr lang="en-US" b="1" dirty="0">
                <a:solidFill>
                  <a:srgbClr val="000000"/>
                </a:solidFill>
                <a:effectLst/>
                <a:ea typeface="Calibri" panose="020F0502020204030204" pitchFamily="34" charset="0"/>
                <a:cs typeface="Arial" panose="020B0604020202020204" pitchFamily="34" charset="0"/>
              </a:rPr>
              <a:t>Encouragement</a:t>
            </a:r>
            <a:r>
              <a:rPr lang="en-US" dirty="0">
                <a:solidFill>
                  <a:srgbClr val="000000"/>
                </a:solidFill>
                <a:effectLst/>
                <a:ea typeface="Calibri" panose="020F0502020204030204" pitchFamily="34" charset="0"/>
                <a:cs typeface="Arial" panose="020B0604020202020204" pitchFamily="34" charset="0"/>
              </a:rPr>
              <a:t> from being united with Christ</a:t>
            </a:r>
            <a:endParaRPr lang="en-US" dirty="0">
              <a:solidFill>
                <a:srgbClr val="000000"/>
              </a:solidFill>
              <a:effectLst/>
            </a:endParaRPr>
          </a:p>
          <a:p>
            <a:pPr marL="342900" lvl="0" indent="-342900">
              <a:spcBef>
                <a:spcPts val="0"/>
              </a:spcBef>
              <a:spcAft>
                <a:spcPts val="1200"/>
              </a:spcAft>
              <a:buFont typeface="Symbol" panose="05050102010706020507" pitchFamily="18" charset="2"/>
              <a:buChar char=""/>
            </a:pPr>
            <a:r>
              <a:rPr lang="en-US" b="1" dirty="0">
                <a:solidFill>
                  <a:srgbClr val="000000"/>
                </a:solidFill>
                <a:effectLst/>
                <a:ea typeface="Calibri" panose="020F0502020204030204" pitchFamily="34" charset="0"/>
                <a:cs typeface="Arial" panose="020B0604020202020204" pitchFamily="34" charset="0"/>
              </a:rPr>
              <a:t>Comfort </a:t>
            </a:r>
            <a:r>
              <a:rPr lang="en-US" dirty="0">
                <a:solidFill>
                  <a:srgbClr val="000000"/>
                </a:solidFill>
                <a:effectLst/>
                <a:ea typeface="Calibri" panose="020F0502020204030204" pitchFamily="34" charset="0"/>
                <a:cs typeface="Arial" panose="020B0604020202020204" pitchFamily="34" charset="0"/>
              </a:rPr>
              <a:t>from His love</a:t>
            </a:r>
            <a:endParaRPr lang="en-US" dirty="0">
              <a:solidFill>
                <a:srgbClr val="000000"/>
              </a:solidFill>
              <a:effectLst/>
            </a:endParaRPr>
          </a:p>
          <a:p>
            <a:pPr marL="342900" lvl="0" indent="-342900">
              <a:spcBef>
                <a:spcPts val="0"/>
              </a:spcBef>
              <a:spcAft>
                <a:spcPts val="1200"/>
              </a:spcAft>
              <a:buFont typeface="Symbol" panose="05050102010706020507" pitchFamily="18" charset="2"/>
              <a:buChar char=""/>
            </a:pPr>
            <a:r>
              <a:rPr lang="en-US" b="1" dirty="0">
                <a:solidFill>
                  <a:srgbClr val="000000"/>
                </a:solidFill>
                <a:effectLst/>
                <a:ea typeface="Calibri" panose="020F0502020204030204" pitchFamily="34" charset="0"/>
                <a:cs typeface="Arial" panose="020B0604020202020204" pitchFamily="34" charset="0"/>
              </a:rPr>
              <a:t>Fellowship</a:t>
            </a:r>
            <a:r>
              <a:rPr lang="en-US" dirty="0">
                <a:solidFill>
                  <a:srgbClr val="000000"/>
                </a:solidFill>
                <a:effectLst/>
                <a:ea typeface="Calibri" panose="020F0502020204030204" pitchFamily="34" charset="0"/>
                <a:cs typeface="Arial" panose="020B0604020202020204" pitchFamily="34" charset="0"/>
              </a:rPr>
              <a:t> with the Holy Spirit</a:t>
            </a:r>
            <a:endParaRPr lang="en-US" dirty="0">
              <a:solidFill>
                <a:srgbClr val="000000"/>
              </a:solidFill>
              <a:effectLst/>
            </a:endParaRPr>
          </a:p>
          <a:p>
            <a:pPr marL="342900" lvl="0" indent="-342900">
              <a:spcBef>
                <a:spcPts val="0"/>
              </a:spcBef>
              <a:spcAft>
                <a:spcPts val="1200"/>
              </a:spcAft>
              <a:buFont typeface="Symbol" panose="05050102010706020507" pitchFamily="18" charset="2"/>
              <a:buChar char=""/>
            </a:pPr>
            <a:r>
              <a:rPr lang="en-US" b="1" dirty="0">
                <a:solidFill>
                  <a:srgbClr val="000000"/>
                </a:solidFill>
                <a:effectLst/>
                <a:ea typeface="Calibri" panose="020F0502020204030204" pitchFamily="34" charset="0"/>
                <a:cs typeface="Arial" panose="020B0604020202020204" pitchFamily="34" charset="0"/>
              </a:rPr>
              <a:t>Tenderness and compassion </a:t>
            </a:r>
            <a:endParaRPr lang="en-US" dirty="0">
              <a:solidFill>
                <a:srgbClr val="000000"/>
              </a:solidFill>
              <a:effectLst/>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108</a:t>
            </a:fld>
            <a:endParaRPr lang="en-US"/>
          </a:p>
        </p:txBody>
      </p:sp>
    </p:spTree>
    <p:extLst>
      <p:ext uri="{BB962C8B-B14F-4D97-AF65-F5344CB8AC3E}">
        <p14:creationId xmlns:p14="http://schemas.microsoft.com/office/powerpoint/2010/main" val="26388888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Paul also told us in Romans 15:5, </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May the God who gives endurance and encouragement give you a spirit of unity among yourselves as you follow Christ Jesus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This is my prayer for our church.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109</a:t>
            </a:fld>
            <a:endParaRPr lang="en-US"/>
          </a:p>
        </p:txBody>
      </p:sp>
    </p:spTree>
    <p:extLst>
      <p:ext uri="{BB962C8B-B14F-4D97-AF65-F5344CB8AC3E}">
        <p14:creationId xmlns:p14="http://schemas.microsoft.com/office/powerpoint/2010/main" val="310492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0"/>
            <a:ext cx="3570287" cy="2678113"/>
          </a:xfrm>
          <a:prstGeom prst="rect">
            <a:avLst/>
          </a:prstGeom>
        </p:spPr>
      </p:sp>
      <p:sp>
        <p:nvSpPr>
          <p:cNvPr id="3" name="Notes Placeholder 2"/>
          <p:cNvSpPr>
            <a:spLocks noGrp="1"/>
          </p:cNvSpPr>
          <p:nvPr>
            <p:ph type="body" idx="1"/>
          </p:nvPr>
        </p:nvSpPr>
        <p:spPr>
          <a:xfrm>
            <a:off x="190629" y="2677983"/>
            <a:ext cx="6861002" cy="6354360"/>
          </a:xfrm>
        </p:spPr>
        <p:txBody>
          <a:bodyPr/>
          <a:lstStyle/>
          <a:p>
            <a:pPr marL="285750" lvl="0" indent="-285750">
              <a:spcAft>
                <a:spcPts val="300"/>
              </a:spcAft>
              <a:buFont typeface="Arial" panose="020B0604020202020204" pitchFamily="34" charset="0"/>
              <a:buChar char="•"/>
            </a:pPr>
            <a:r>
              <a:rPr lang="en-US" altLang="en-US" sz="1600" kern="0" dirty="0">
                <a:latin typeface="Arial"/>
              </a:rPr>
              <a:t>Form groups of 2-5 people </a:t>
            </a:r>
          </a:p>
          <a:p>
            <a:pPr marL="285750" lvl="0" indent="-285750">
              <a:spcAft>
                <a:spcPts val="300"/>
              </a:spcAft>
              <a:buFont typeface="Arial" panose="020B0604020202020204" pitchFamily="34" charset="0"/>
              <a:buChar char="•"/>
            </a:pPr>
            <a:r>
              <a:rPr lang="en-US" altLang="en-US" sz="1600" kern="0" dirty="0">
                <a:latin typeface="Arial"/>
              </a:rPr>
              <a:t>Each group chooses a leader</a:t>
            </a:r>
          </a:p>
          <a:p>
            <a:pPr marL="285750" marR="0" lvl="0" indent="-2857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altLang="en-US" sz="1600" b="0" kern="0" dirty="0">
                <a:latin typeface="Arial"/>
              </a:rPr>
              <a:t>Discuss Chapter 1. “Serve Like Jesus” </a:t>
            </a:r>
          </a:p>
          <a:p>
            <a:pPr marL="285750" marR="0" lvl="0" indent="-2857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altLang="en-US" dirty="0"/>
              <a:t>Stop the groups after 15-30 minutes depending on time available</a:t>
            </a:r>
          </a:p>
          <a:p>
            <a:pPr marL="285750" indent="-285750">
              <a:buFont typeface="Arial" panose="020B0604020202020204" pitchFamily="34" charset="0"/>
              <a:buChar char="•"/>
            </a:pPr>
            <a:r>
              <a:rPr lang="en-US" altLang="en-US" dirty="0"/>
              <a:t>Trainer coaches the groups</a:t>
            </a:r>
          </a:p>
          <a:p>
            <a:pPr>
              <a:spcAft>
                <a:spcPts val="307"/>
              </a:spcAft>
            </a:pPr>
            <a:endParaRPr lang="en-US" dirty="0"/>
          </a:p>
        </p:txBody>
      </p:sp>
      <p:sp>
        <p:nvSpPr>
          <p:cNvPr id="4" name="Slide Number Placeholder 3"/>
          <p:cNvSpPr>
            <a:spLocks noGrp="1"/>
          </p:cNvSpPr>
          <p:nvPr>
            <p:ph type="sldNum" sz="quarter" idx="5"/>
          </p:nvPr>
        </p:nvSpPr>
        <p:spPr>
          <a:xfrm>
            <a:off x="3801586" y="8676929"/>
            <a:ext cx="3056414" cy="467071"/>
          </a:xfrm>
          <a:prstGeom prst="rect">
            <a:avLst/>
          </a:prstGeom>
        </p:spPr>
        <p:txBody>
          <a:bodyPr/>
          <a:lstStyle/>
          <a:p>
            <a:pPr>
              <a:defRPr/>
            </a:pPr>
            <a:fld id="{BF0BD165-D115-47E5-B1A1-E3C12FE467A9}" type="slidenum">
              <a:rPr lang="en-US" smtClean="0"/>
              <a:pPr>
                <a:defRPr/>
              </a:pPr>
              <a:t>11</a:t>
            </a:fld>
            <a:endParaRPr lang="en-US"/>
          </a:p>
        </p:txBody>
      </p:sp>
    </p:spTree>
    <p:extLst>
      <p:ext uri="{BB962C8B-B14F-4D97-AF65-F5344CB8AC3E}">
        <p14:creationId xmlns:p14="http://schemas.microsoft.com/office/powerpoint/2010/main" val="921806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verse 2 Paul tells us </a:t>
            </a: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God wants us to do</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Be </a:t>
            </a:r>
            <a:r>
              <a:rPr lang="en-US" b="1" dirty="0">
                <a:solidFill>
                  <a:srgbClr val="000000"/>
                </a:solidFill>
                <a:effectLst/>
                <a:ea typeface="Calibri" panose="020F0502020204030204" pitchFamily="34" charset="0"/>
                <a:cs typeface="Arial" panose="020B0604020202020204" pitchFamily="34" charset="0"/>
              </a:rPr>
              <a:t>like-minded</a:t>
            </a:r>
            <a:r>
              <a:rPr lang="en-US" dirty="0">
                <a:solidFill>
                  <a:srgbClr val="000000"/>
                </a:solidFill>
                <a:effectLst/>
                <a:ea typeface="Calibri" panose="020F0502020204030204" pitchFamily="34" charset="0"/>
                <a:cs typeface="Arial" panose="020B0604020202020204" pitchFamily="34" charset="0"/>
              </a:rPr>
              <a:t> </a:t>
            </a:r>
            <a:endParaRPr lang="en-US" dirty="0">
              <a:solidFill>
                <a:srgbClr val="000000"/>
              </a:solidFill>
              <a:effectLst/>
            </a:endParaRPr>
          </a:p>
          <a:p>
            <a:pPr marL="342900" lvl="0" indent="-342900">
              <a:spcBef>
                <a:spcPts val="0"/>
              </a:spcBef>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Have the </a:t>
            </a:r>
            <a:r>
              <a:rPr lang="en-US" b="1" dirty="0">
                <a:solidFill>
                  <a:srgbClr val="000000"/>
                </a:solidFill>
                <a:effectLst/>
                <a:ea typeface="Calibri" panose="020F0502020204030204" pitchFamily="34" charset="0"/>
                <a:cs typeface="Arial" panose="020B0604020202020204" pitchFamily="34" charset="0"/>
              </a:rPr>
              <a:t>same love</a:t>
            </a:r>
            <a:endParaRPr lang="en-US" dirty="0">
              <a:solidFill>
                <a:srgbClr val="000000"/>
              </a:solidFill>
              <a:effectLst/>
            </a:endParaRPr>
          </a:p>
          <a:p>
            <a:pPr marL="342900" lvl="0" indent="-342900">
              <a:spcBef>
                <a:spcPts val="0"/>
              </a:spcBef>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Be </a:t>
            </a:r>
            <a:r>
              <a:rPr lang="en-US" b="1" dirty="0">
                <a:solidFill>
                  <a:srgbClr val="000000"/>
                </a:solidFill>
                <a:effectLst/>
                <a:ea typeface="Calibri" panose="020F0502020204030204" pitchFamily="34" charset="0"/>
                <a:cs typeface="Arial" panose="020B0604020202020204" pitchFamily="34" charset="0"/>
              </a:rPr>
              <a:t>one in spirit</a:t>
            </a:r>
            <a:r>
              <a:rPr lang="en-US" dirty="0">
                <a:solidFill>
                  <a:srgbClr val="000000"/>
                </a:solidFill>
                <a:effectLst/>
                <a:ea typeface="Calibri" panose="020F0502020204030204" pitchFamily="34" charset="0"/>
                <a:cs typeface="Arial" panose="020B0604020202020204" pitchFamily="34" charset="0"/>
              </a:rPr>
              <a:t> and </a:t>
            </a:r>
            <a:r>
              <a:rPr lang="en-US" b="1" dirty="0">
                <a:solidFill>
                  <a:srgbClr val="000000"/>
                </a:solidFill>
                <a:effectLst/>
                <a:ea typeface="Calibri" panose="020F0502020204030204" pitchFamily="34" charset="0"/>
                <a:cs typeface="Arial" panose="020B0604020202020204" pitchFamily="34" charset="0"/>
              </a:rPr>
              <a:t>purpose</a:t>
            </a:r>
            <a:r>
              <a:rPr lang="en-US" dirty="0">
                <a:solidFill>
                  <a:srgbClr val="000000"/>
                </a:solidFill>
                <a:effectLst/>
                <a:ea typeface="Calibri" panose="020F0502020204030204" pitchFamily="34" charset="0"/>
                <a:cs typeface="Arial" panose="020B0604020202020204" pitchFamily="34" charset="0"/>
              </a:rPr>
              <a:t>. </a:t>
            </a:r>
            <a:endParaRPr lang="en-US" dirty="0">
              <a:solidFill>
                <a:srgbClr val="000000"/>
              </a:solidFill>
              <a:effectLst/>
            </a:endParaRPr>
          </a:p>
          <a:p>
            <a:pPr marL="742950" lvl="1" indent="-285750">
              <a:spcAft>
                <a:spcPts val="1200"/>
              </a:spcAft>
              <a:buFont typeface="Courier New" panose="02070309020205020404" pitchFamily="49" charset="0"/>
              <a:buChar char="o"/>
            </a:pPr>
            <a:r>
              <a:rPr lang="en-US" dirty="0">
                <a:solidFill>
                  <a:srgbClr val="000000"/>
                </a:solidFill>
                <a:effectLst/>
                <a:ea typeface="Calibri" panose="020F0502020204030204" pitchFamily="34" charset="0"/>
                <a:cs typeface="Arial" panose="020B0604020202020204" pitchFamily="34" charset="0"/>
              </a:rPr>
              <a:t>Make multiplying disciples (Matthew 28:19-20)</a:t>
            </a:r>
            <a:endParaRPr lang="en-US" dirty="0">
              <a:effectLst/>
            </a:endParaRPr>
          </a:p>
          <a:p>
            <a:pPr marL="742950" lvl="1" indent="-285750">
              <a:spcAft>
                <a:spcPts val="1200"/>
              </a:spcAft>
              <a:buFont typeface="Courier New" panose="02070309020205020404" pitchFamily="49" charset="0"/>
              <a:buChar char="o"/>
            </a:pPr>
            <a:r>
              <a:rPr lang="en-US" dirty="0">
                <a:solidFill>
                  <a:srgbClr val="000000"/>
                </a:solidFill>
                <a:effectLst/>
                <a:ea typeface="Calibri" panose="020F0502020204030204" pitchFamily="34" charset="0"/>
                <a:cs typeface="Arial" panose="020B0604020202020204" pitchFamily="34" charset="0"/>
              </a:rPr>
              <a:t>This is the purpose of every church and every believer</a:t>
            </a:r>
            <a:endParaRPr lang="en-US" dirty="0">
              <a:effectLst/>
            </a:endParaRPr>
          </a:p>
          <a:p>
            <a:pPr marL="0" marR="0">
              <a:lnSpc>
                <a:spcPct val="115000"/>
              </a:lnSpc>
              <a:spcBef>
                <a:spcPts val="0"/>
              </a:spcBef>
              <a:spcAft>
                <a:spcPts val="12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As we grow in unity, we will experience joy.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110</a:t>
            </a:fld>
            <a:endParaRPr lang="en-US"/>
          </a:p>
        </p:txBody>
      </p:sp>
    </p:spTree>
    <p:extLst>
      <p:ext uri="{BB962C8B-B14F-4D97-AF65-F5344CB8AC3E}">
        <p14:creationId xmlns:p14="http://schemas.microsoft.com/office/powerpoint/2010/main" val="17340137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verse 3 God tells us </a:t>
            </a: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how</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have unity of spirit and purpose: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
              <a:spcAft>
                <a:spcPts val="1200"/>
              </a:spcAft>
            </a:pPr>
            <a:r>
              <a:rPr lang="en-US" dirty="0">
                <a:solidFill>
                  <a:srgbClr val="000000"/>
                </a:solidFill>
                <a:effectLst/>
                <a:ea typeface="Calibri" panose="020F0502020204030204" pitchFamily="34" charset="0"/>
                <a:cs typeface="Arial" panose="020B0604020202020204" pitchFamily="34" charset="0"/>
              </a:rPr>
              <a:t>Do nothing out of selfish ambition or vain conceit</a:t>
            </a:r>
            <a:endParaRPr lang="en-US" dirty="0">
              <a:effectLst/>
            </a:endParaRPr>
          </a:p>
          <a:p>
            <a:pPr marL="342900" marR="0">
              <a:lnSpc>
                <a:spcPct val="115000"/>
              </a:lnSpc>
              <a:spcBef>
                <a:spcPts val="0"/>
              </a:spcBef>
              <a:spcAft>
                <a:spcPts val="1200"/>
              </a:spcAft>
            </a:pP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But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humility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consider others better than yourselves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111</a:t>
            </a:fld>
            <a:endParaRPr lang="en-US"/>
          </a:p>
        </p:txBody>
      </p:sp>
    </p:spTree>
    <p:extLst>
      <p:ext uri="{BB962C8B-B14F-4D97-AF65-F5344CB8AC3E}">
        <p14:creationId xmlns:p14="http://schemas.microsoft.com/office/powerpoint/2010/main" val="34949011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57150" marR="0">
              <a:lnSpc>
                <a:spcPct val="115000"/>
              </a:lnSpc>
              <a:spcBef>
                <a:spcPts val="0"/>
              </a:spcBef>
              <a:spcAft>
                <a:spcPts val="12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God tells us that being self-centered rather than Spirit-centered destroys unity.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Selfish ambition puts your agenda ahead of God’s purpose for the church.  </a:t>
            </a:r>
          </a:p>
          <a:p>
            <a:pPr marL="342900" lvl="0" indent="-342900">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This leads to factions in the church which are divisive and destroy unity of purpose. </a:t>
            </a:r>
            <a:endParaRPr lang="en-US" dirty="0">
              <a:effectLst/>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112</a:t>
            </a:fld>
            <a:endParaRPr lang="en-US"/>
          </a:p>
        </p:txBody>
      </p:sp>
    </p:spTree>
    <p:extLst>
      <p:ext uri="{BB962C8B-B14F-4D97-AF65-F5344CB8AC3E}">
        <p14:creationId xmlns:p14="http://schemas.microsoft.com/office/powerpoint/2010/main" val="428373696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lvl="0" indent="-342900">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Vain conceit seeks attention for yourself and desires praise for your accomplishments.</a:t>
            </a:r>
          </a:p>
          <a:p>
            <a:pPr marL="342900" lvl="0" indent="-342900">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This is self-seeking pride rather than seeking to glorify God. </a:t>
            </a:r>
          </a:p>
          <a:p>
            <a:pPr marL="342900" lvl="0" indent="-342900">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Our pride in ourselves rather than in God is the original sin that separated us from God and can cause disunity in our church.</a:t>
            </a:r>
            <a:endParaRPr lang="en-US" dirty="0">
              <a:effectLst/>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113</a:t>
            </a:fld>
            <a:endParaRPr lang="en-US"/>
          </a:p>
        </p:txBody>
      </p:sp>
    </p:spTree>
    <p:extLst>
      <p:ext uri="{BB962C8B-B14F-4D97-AF65-F5344CB8AC3E}">
        <p14:creationId xmlns:p14="http://schemas.microsoft.com/office/powerpoint/2010/main" val="76176167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ts val="0"/>
              </a:spcBef>
              <a:spcAft>
                <a:spcPts val="600"/>
              </a:spcAft>
              <a:buClrTx/>
              <a:buSzTx/>
              <a:buFont typeface="Symbol" panose="05050102010706020507" pitchFamily="18" charset="2"/>
              <a:buNone/>
              <a:tabLst/>
              <a:defRPr/>
            </a:pPr>
            <a:r>
              <a:rPr lang="en-US" sz="1600" b="1" dirty="0">
                <a:latin typeface="Arial"/>
                <a:ea typeface="Calibri" panose="020F0502020204030204" pitchFamily="34" charset="0"/>
              </a:rPr>
              <a:t>How to Have Unity in Our Church</a:t>
            </a:r>
          </a:p>
          <a:p>
            <a:pPr marL="342900" lvl="0" indent="-342900">
              <a:buFont typeface="Symbol" panose="05050102010706020507" pitchFamily="18" charset="2"/>
              <a:buChar char=""/>
            </a:pPr>
            <a:r>
              <a:rPr lang="en-US" b="1" dirty="0">
                <a:effectLst/>
                <a:ea typeface="Calibri" panose="020F0502020204030204" pitchFamily="34" charset="0"/>
                <a:cs typeface="Arial" panose="020B0604020202020204" pitchFamily="34" charset="0"/>
              </a:rPr>
              <a:t>But. </a:t>
            </a:r>
            <a:r>
              <a:rPr lang="en-US" dirty="0">
                <a:effectLst/>
                <a:ea typeface="Calibri" panose="020F0502020204030204" pitchFamily="34" charset="0"/>
                <a:cs typeface="Arial" panose="020B0604020202020204" pitchFamily="34" charset="0"/>
              </a:rPr>
              <a:t>Paul uses this word to show a contrast. </a:t>
            </a:r>
          </a:p>
          <a:p>
            <a:pPr marL="342900" lvl="0" indent="-342900">
              <a:buFont typeface="Symbol" panose="05050102010706020507" pitchFamily="18" charset="2"/>
              <a:buChar char=""/>
            </a:pPr>
            <a:r>
              <a:rPr lang="en-US" dirty="0">
                <a:effectLst/>
                <a:ea typeface="Calibri" panose="020F0502020204030204" pitchFamily="34" charset="0"/>
                <a:cs typeface="Arial" panose="020B0604020202020204" pitchFamily="34" charset="0"/>
              </a:rPr>
              <a:t>He has told us what destroys unity and now he will tell us how to have unity.</a:t>
            </a:r>
            <a:r>
              <a:rPr lang="en-US" b="1" dirty="0">
                <a:effectLst/>
                <a:ea typeface="Calibri" panose="020F0502020204030204" pitchFamily="34" charset="0"/>
                <a:cs typeface="Arial" panose="020B0604020202020204" pitchFamily="34" charset="0"/>
              </a:rPr>
              <a:t> </a:t>
            </a:r>
          </a:p>
          <a:p>
            <a:pPr marL="342900" lvl="0" indent="-342900">
              <a:buFont typeface="Symbol" panose="05050102010706020507" pitchFamily="18" charset="2"/>
              <a:buChar char=""/>
            </a:pPr>
            <a:r>
              <a:rPr lang="en-US" b="1" dirty="0">
                <a:effectLst/>
                <a:ea typeface="Calibri" panose="020F0502020204030204" pitchFamily="34" charset="0"/>
                <a:cs typeface="Arial" panose="020B0604020202020204" pitchFamily="34" charset="0"/>
              </a:rPr>
              <a:t>Humility is the requirement for unity in our church.</a:t>
            </a:r>
            <a:endParaRPr lang="en-US" dirty="0">
              <a:effectLst/>
            </a:endParaRPr>
          </a:p>
          <a:p>
            <a:pPr marL="342900" lvl="0" indent="-342900">
              <a:buFont typeface="Symbol" panose="05050102010706020507" pitchFamily="18" charset="2"/>
              <a:buChar char=""/>
            </a:pPr>
            <a:r>
              <a:rPr lang="en-US" dirty="0">
                <a:effectLst/>
                <a:ea typeface="Calibri" panose="020F0502020204030204" pitchFamily="34" charset="0"/>
                <a:cs typeface="Arial" panose="020B0604020202020204" pitchFamily="34" charset="0"/>
              </a:rPr>
              <a:t>Humility is having a balanced and accurate understanding of yourself, thinking neither too highly nor too lowly of yourself. </a:t>
            </a:r>
          </a:p>
          <a:p>
            <a:pPr marL="800100" lvl="1" indent="-342900">
              <a:buFont typeface="Symbol" panose="05050102010706020507" pitchFamily="18" charset="2"/>
              <a:buChar char=""/>
            </a:pPr>
            <a:r>
              <a:rPr lang="en-US" dirty="0">
                <a:effectLst/>
                <a:ea typeface="Calibri" panose="020F0502020204030204" pitchFamily="34" charset="0"/>
                <a:cs typeface="Arial" panose="020B0604020202020204" pitchFamily="34" charset="0"/>
              </a:rPr>
              <a:t>Humility doesn’t call attention to itself.</a:t>
            </a:r>
            <a:endParaRPr lang="en-US" dirty="0">
              <a:effectLst/>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114</a:t>
            </a:fld>
            <a:endParaRPr lang="en-US"/>
          </a:p>
        </p:txBody>
      </p:sp>
    </p:spTree>
    <p:extLst>
      <p:ext uri="{BB962C8B-B14F-4D97-AF65-F5344CB8AC3E}">
        <p14:creationId xmlns:p14="http://schemas.microsoft.com/office/powerpoint/2010/main" val="334363563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spcAft>
                <a:spcPts val="1200"/>
              </a:spcAft>
            </a:pPr>
            <a:r>
              <a:rPr lang="en-US" dirty="0">
                <a:effectLst/>
                <a:ea typeface="Calibri" panose="020F0502020204030204" pitchFamily="34" charset="0"/>
                <a:cs typeface="Arial" panose="020B0604020202020204" pitchFamily="34" charset="0"/>
              </a:rPr>
              <a:t>Paul now tells us how to have humility by </a:t>
            </a:r>
            <a:r>
              <a:rPr lang="en-US" b="1" dirty="0">
                <a:effectLst/>
                <a:ea typeface="Calibri" panose="020F0502020204030204" pitchFamily="34" charset="0"/>
                <a:cs typeface="Arial" panose="020B0604020202020204" pitchFamily="34" charset="0"/>
              </a:rPr>
              <a:t>considering others in the church better than ourselves.</a:t>
            </a:r>
            <a:endParaRPr lang="en-US" dirty="0">
              <a:effectLst/>
            </a:endParaRPr>
          </a:p>
          <a:p>
            <a:pPr marL="342900" lvl="0" indent="-342900">
              <a:spcAft>
                <a:spcPts val="1200"/>
              </a:spcAft>
              <a:buFont typeface="Symbol" panose="05050102010706020507" pitchFamily="18" charset="2"/>
              <a:buChar char=""/>
            </a:pPr>
            <a:r>
              <a:rPr lang="en-US" dirty="0">
                <a:effectLst/>
                <a:ea typeface="Calibri" panose="020F0502020204030204" pitchFamily="34" charset="0"/>
                <a:cs typeface="Arial" panose="020B0604020202020204" pitchFamily="34" charset="0"/>
              </a:rPr>
              <a:t>Think about how much mercy and grace God gives you and how He forgives you every day. </a:t>
            </a:r>
            <a:endParaRPr lang="en-US" dirty="0">
              <a:effectLst/>
            </a:endParaRPr>
          </a:p>
          <a:p>
            <a:pPr marL="342900" lvl="0" indent="-342900">
              <a:spcAft>
                <a:spcPts val="1200"/>
              </a:spcAft>
              <a:buFont typeface="Symbol" panose="05050102010706020507" pitchFamily="18" charset="2"/>
              <a:buChar char=""/>
            </a:pPr>
            <a:r>
              <a:rPr lang="en-US" dirty="0">
                <a:effectLst/>
                <a:ea typeface="Calibri" panose="020F0502020204030204" pitchFamily="34" charset="0"/>
                <a:cs typeface="Arial" panose="020B0604020202020204" pitchFamily="34" charset="0"/>
              </a:rPr>
              <a:t>Give mercy, grace, and forgiveness to others and think of them in a more positive way.</a:t>
            </a:r>
            <a:endParaRPr lang="en-US" dirty="0">
              <a:effectLst/>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115</a:t>
            </a:fld>
            <a:endParaRPr lang="en-US"/>
          </a:p>
        </p:txBody>
      </p:sp>
    </p:spTree>
    <p:extLst>
      <p:ext uri="{BB962C8B-B14F-4D97-AF65-F5344CB8AC3E}">
        <p14:creationId xmlns:p14="http://schemas.microsoft.com/office/powerpoint/2010/main" val="94353917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lvl="0" indent="-342900">
              <a:spcAft>
                <a:spcPts val="1200"/>
              </a:spcAft>
              <a:buFont typeface="Symbol" panose="05050102010706020507" pitchFamily="18" charset="2"/>
              <a:buChar char=""/>
            </a:pPr>
            <a:r>
              <a:rPr lang="en-US" dirty="0">
                <a:effectLst/>
                <a:ea typeface="Calibri" panose="020F0502020204030204" pitchFamily="34" charset="0"/>
                <a:cs typeface="Arial" panose="020B0604020202020204" pitchFamily="34" charset="0"/>
              </a:rPr>
              <a:t>Do not judge the hearts and motives of people </a:t>
            </a:r>
          </a:p>
          <a:p>
            <a:pPr marL="800100" lvl="1" indent="-342900">
              <a:spcAft>
                <a:spcPts val="1200"/>
              </a:spcAft>
              <a:buFont typeface="Symbol" panose="05050102010706020507" pitchFamily="18" charset="2"/>
              <a:buChar char=""/>
            </a:pPr>
            <a:r>
              <a:rPr lang="en-US" dirty="0">
                <a:effectLst/>
                <a:ea typeface="Calibri" panose="020F0502020204030204" pitchFamily="34" charset="0"/>
                <a:cs typeface="Arial" panose="020B0604020202020204" pitchFamily="34" charset="0"/>
              </a:rPr>
              <a:t>because you don’t know what’s in their hearts. </a:t>
            </a:r>
          </a:p>
          <a:p>
            <a:pPr marL="342900" lvl="0" indent="-342900">
              <a:spcAft>
                <a:spcPts val="1200"/>
              </a:spcAft>
              <a:buFont typeface="Symbol" panose="05050102010706020507" pitchFamily="18" charset="2"/>
              <a:buChar char=""/>
            </a:pPr>
            <a:r>
              <a:rPr lang="en-US" dirty="0">
                <a:effectLst/>
                <a:ea typeface="Calibri" panose="020F0502020204030204" pitchFamily="34" charset="0"/>
                <a:cs typeface="Arial" panose="020B0604020202020204" pitchFamily="34" charset="0"/>
              </a:rPr>
              <a:t>Only God knows what is in their heart </a:t>
            </a:r>
          </a:p>
          <a:p>
            <a:pPr marL="800100" lvl="1" indent="-342900">
              <a:spcAft>
                <a:spcPts val="1200"/>
              </a:spcAft>
              <a:buFont typeface="Symbol" panose="05050102010706020507" pitchFamily="18" charset="2"/>
              <a:buChar char=""/>
            </a:pPr>
            <a:r>
              <a:rPr lang="en-US" dirty="0">
                <a:effectLst/>
                <a:ea typeface="Calibri" panose="020F0502020204030204" pitchFamily="34" charset="0"/>
                <a:cs typeface="Arial" panose="020B0604020202020204" pitchFamily="34" charset="0"/>
              </a:rPr>
              <a:t>and only God can judge a person’s heart.</a:t>
            </a:r>
            <a:endParaRPr lang="en-US" dirty="0">
              <a:effectLst/>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116</a:t>
            </a:fld>
            <a:endParaRPr lang="en-US"/>
          </a:p>
        </p:txBody>
      </p:sp>
    </p:spTree>
    <p:extLst>
      <p:ext uri="{BB962C8B-B14F-4D97-AF65-F5344CB8AC3E}">
        <p14:creationId xmlns:p14="http://schemas.microsoft.com/office/powerpoint/2010/main" val="351396232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lvl="0" indent="-342900">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The truth is we are all unworthy sinners before a holy God. </a:t>
            </a:r>
          </a:p>
          <a:p>
            <a:pPr marL="342900" lvl="0" indent="-342900">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The way to preserve unity in our church and accomplish God’s purpose is to be humble</a:t>
            </a:r>
          </a:p>
          <a:p>
            <a:pPr marL="800100" lvl="1" indent="-342900">
              <a:spcAft>
                <a:spcPts val="1200"/>
              </a:spcAft>
              <a:buFont typeface="Symbol" panose="05050102010706020507" pitchFamily="18" charset="2"/>
              <a:buChar char=""/>
            </a:pPr>
            <a:r>
              <a:rPr lang="en-US" dirty="0">
                <a:solidFill>
                  <a:srgbClr val="000000"/>
                </a:solidFill>
                <a:effectLst/>
                <a:ea typeface="Calibri" panose="020F0502020204030204" pitchFamily="34" charset="0"/>
                <a:cs typeface="Arial" panose="020B0604020202020204" pitchFamily="34" charset="0"/>
              </a:rPr>
              <a:t>by choosing to see the good God has put in others as opposed to being critical of others.</a:t>
            </a:r>
            <a:endParaRPr lang="en-US" dirty="0">
              <a:effectLst/>
            </a:endParaRPr>
          </a:p>
          <a:p>
            <a:pPr>
              <a:spcAft>
                <a:spcPts val="1200"/>
              </a:spcAft>
            </a:pPr>
            <a:r>
              <a:rPr lang="en-US" dirty="0">
                <a:solidFill>
                  <a:srgbClr val="000000"/>
                </a:solidFill>
                <a:effectLst/>
                <a:ea typeface="Calibri" panose="020F0502020204030204" pitchFamily="34" charset="0"/>
                <a:cs typeface="Arial" panose="020B0604020202020204" pitchFamily="34" charset="0"/>
              </a:rPr>
              <a:t> </a:t>
            </a:r>
            <a:endParaRPr lang="en-US" dirty="0">
              <a:effectLst/>
            </a:endParaRPr>
          </a:p>
          <a:p>
            <a:pPr>
              <a:spcAft>
                <a:spcPts val="1200"/>
              </a:spcAft>
            </a:pPr>
            <a:r>
              <a:rPr lang="x-none" dirty="0">
                <a:solidFill>
                  <a:srgbClr val="000000"/>
                </a:solidFill>
                <a:effectLst/>
                <a:ea typeface="Calibri" panose="020F0502020204030204" pitchFamily="34" charset="0"/>
                <a:cs typeface="Arial" panose="020B0604020202020204" pitchFamily="34" charset="0"/>
              </a:rPr>
              <a:t>James 4:6  "God opposes the proud but gives grace to the humble."</a:t>
            </a:r>
            <a:endParaRPr lang="en-US" dirty="0">
              <a:effectLst/>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117</a:t>
            </a:fld>
            <a:endParaRPr lang="en-US"/>
          </a:p>
        </p:txBody>
      </p:sp>
    </p:spTree>
    <p:extLst>
      <p:ext uri="{BB962C8B-B14F-4D97-AF65-F5344CB8AC3E}">
        <p14:creationId xmlns:p14="http://schemas.microsoft.com/office/powerpoint/2010/main" val="196253621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cannot have this kind of Christlike humility and love of others through our own efforts. </a:t>
            </a:r>
          </a:p>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 each one of us gives the Holy Spirit control of our lives, </a:t>
            </a:r>
          </a:p>
          <a:p>
            <a:pPr marL="742950" marR="0" lvl="1"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then we can experience unity of spirit and accomplish God’s purpose.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118</a:t>
            </a:fld>
            <a:endParaRPr lang="en-US"/>
          </a:p>
        </p:txBody>
      </p:sp>
    </p:spTree>
    <p:extLst>
      <p:ext uri="{BB962C8B-B14F-4D97-AF65-F5344CB8AC3E}">
        <p14:creationId xmlns:p14="http://schemas.microsoft.com/office/powerpoint/2010/main" val="18466983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lvl="0">
              <a:spcAft>
                <a:spcPts val="1200"/>
              </a:spcAft>
            </a:pPr>
            <a:r>
              <a:rPr lang="en-US" dirty="0">
                <a:solidFill>
                  <a:srgbClr val="000000"/>
                </a:solidFill>
                <a:ea typeface="Calibri" panose="020F0502020204030204" pitchFamily="34" charset="0"/>
                <a:cs typeface="Arial" panose="020B0604020202020204" pitchFamily="34" charset="0"/>
              </a:rPr>
              <a:t>Galatians 5:25-26. </a:t>
            </a:r>
          </a:p>
          <a:p>
            <a:pPr marL="285750" lvl="0" indent="-285750">
              <a:spcAft>
                <a:spcPts val="1200"/>
              </a:spcAft>
              <a:buFont typeface="Arial" panose="020B0604020202020204" pitchFamily="34" charset="0"/>
              <a:buChar char="•"/>
            </a:pPr>
            <a:r>
              <a:rPr lang="en-US" dirty="0">
                <a:solidFill>
                  <a:srgbClr val="000000"/>
                </a:solidFill>
                <a:ea typeface="Calibri" panose="020F0502020204030204" pitchFamily="34" charset="0"/>
                <a:cs typeface="Arial" panose="020B0604020202020204" pitchFamily="34" charset="0"/>
              </a:rPr>
              <a:t>Since we live by the Spirit, </a:t>
            </a:r>
          </a:p>
          <a:p>
            <a:pPr marL="742950" lvl="1" indent="-285750">
              <a:spcAft>
                <a:spcPts val="1200"/>
              </a:spcAft>
              <a:buFont typeface="Arial" panose="020B0604020202020204" pitchFamily="34" charset="0"/>
              <a:buChar char="•"/>
            </a:pPr>
            <a:r>
              <a:rPr lang="en-US" dirty="0">
                <a:solidFill>
                  <a:srgbClr val="000000"/>
                </a:solidFill>
                <a:ea typeface="Calibri" panose="020F0502020204030204" pitchFamily="34" charset="0"/>
                <a:cs typeface="Arial" panose="020B0604020202020204" pitchFamily="34" charset="0"/>
              </a:rPr>
              <a:t>let us keep in step with the Spirit. </a:t>
            </a:r>
          </a:p>
          <a:p>
            <a:pPr marL="285750" lvl="0" indent="-285750">
              <a:spcAft>
                <a:spcPts val="1200"/>
              </a:spcAft>
              <a:buFont typeface="Arial" panose="020B0604020202020204" pitchFamily="34" charset="0"/>
              <a:buChar char="•"/>
            </a:pPr>
            <a:r>
              <a:rPr lang="en-US" dirty="0">
                <a:solidFill>
                  <a:srgbClr val="000000"/>
                </a:solidFill>
                <a:ea typeface="Calibri" panose="020F0502020204030204" pitchFamily="34" charset="0"/>
                <a:cs typeface="Arial" panose="020B0604020202020204" pitchFamily="34" charset="0"/>
              </a:rPr>
              <a:t>Let us not become conceited, provoking and envying each other.</a:t>
            </a:r>
            <a:endParaRPr lang="en-US" dirty="0">
              <a:solidFill>
                <a:srgbClr val="000000"/>
              </a:solidFill>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119</a:t>
            </a:fld>
            <a:endParaRPr lang="en-US"/>
          </a:p>
        </p:txBody>
      </p:sp>
    </p:spTree>
    <p:extLst>
      <p:ext uri="{BB962C8B-B14F-4D97-AF65-F5344CB8AC3E}">
        <p14:creationId xmlns:p14="http://schemas.microsoft.com/office/powerpoint/2010/main" val="577095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665288" y="152400"/>
            <a:ext cx="3722687" cy="2792413"/>
          </a:xfrm>
          <a:prstGeom prst="rect">
            <a:avLst/>
          </a:prstGeom>
          <a:ln/>
        </p:spPr>
      </p:sp>
      <p:sp>
        <p:nvSpPr>
          <p:cNvPr id="164867" name="Rectangle 3"/>
          <p:cNvSpPr>
            <a:spLocks noGrp="1" noChangeArrowheads="1"/>
          </p:cNvSpPr>
          <p:nvPr>
            <p:ph type="body" idx="1"/>
          </p:nvPr>
        </p:nvSpPr>
        <p:spPr>
          <a:xfrm>
            <a:off x="279589" y="3083029"/>
            <a:ext cx="6773675" cy="56662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Pre-Meeting Reminders for the Leader</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Don’t talk too much</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Remember that God is the teacher</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Ask questions and listen</a:t>
            </a:r>
          </a:p>
          <a:p>
            <a:pPr marL="590852" lvl="1" indent="-350615">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Help people self-discover</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Keep it simple for unbelievers and new believers. </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Make sure everyone participates</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Give positive feedback to every answer</a:t>
            </a:r>
          </a:p>
          <a:p>
            <a:pPr marL="350615" indent="-350615">
              <a:buFont typeface="+mj-lt"/>
              <a:buAutoNum type="arabicPeriod"/>
            </a:pP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893B156-4983-4E9B-B768-740E272F38C7}"/>
              </a:ext>
            </a:extLst>
          </p:cNvPr>
          <p:cNvSpPr>
            <a:spLocks noGrp="1"/>
          </p:cNvSpPr>
          <p:nvPr>
            <p:ph type="sldNum" sz="quarter" idx="5"/>
          </p:nvPr>
        </p:nvSpPr>
        <p:spPr>
          <a:xfrm>
            <a:off x="3801586" y="8677643"/>
            <a:ext cx="3056414" cy="467071"/>
          </a:xfrm>
          <a:prstGeom prst="rect">
            <a:avLst/>
          </a:prstGeom>
        </p:spPr>
        <p:txBody>
          <a:bodyPr/>
          <a:lstStyle/>
          <a:p>
            <a:fld id="{9E644A76-BDF8-4AA5-9129-3B203D0D6F0A}" type="slidenum">
              <a:rPr lang="en-US" smtClean="0"/>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lvl="0" algn="ctr">
              <a:spcAft>
                <a:spcPts val="1200"/>
              </a:spcAft>
            </a:pPr>
            <a:r>
              <a:rPr lang="en-US" sz="1600" b="1" dirty="0">
                <a:solidFill>
                  <a:schemeClr val="tx1"/>
                </a:solidFill>
                <a:latin typeface="Arial"/>
                <a:ea typeface="Calibri" panose="020F0502020204030204" pitchFamily="34" charset="0"/>
              </a:rPr>
              <a:t>The Pharisee and the Tax Collector </a:t>
            </a:r>
          </a:p>
          <a:p>
            <a:pPr lvl="0" algn="ctr">
              <a:spcAft>
                <a:spcPts val="1200"/>
              </a:spcAft>
            </a:pPr>
            <a:r>
              <a:rPr lang="en-US" sz="1600" b="1" dirty="0">
                <a:solidFill>
                  <a:schemeClr val="tx1"/>
                </a:solidFill>
                <a:latin typeface="Arial"/>
                <a:ea typeface="Calibri" panose="020F0502020204030204" pitchFamily="34" charset="0"/>
              </a:rPr>
              <a:t>Luke 18:9-14 </a:t>
            </a:r>
          </a:p>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Illustration: Luke 18:9-14 The Pharisee and the Tax Collector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Pharisee thought: I am pretty good, </a:t>
            </a:r>
          </a:p>
          <a:p>
            <a:pPr marL="800100" marR="0" lvl="1"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God is lucky to have me!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Tax Collector thought</a:t>
            </a:r>
            <a:r>
              <a:rPr lang="en-US" sz="1600" dirty="0">
                <a:effectLst/>
                <a:latin typeface="Arial" panose="020B0604020202020204" pitchFamily="34" charset="0"/>
                <a:ea typeface="Calibri" panose="020F0502020204030204" pitchFamily="34" charset="0"/>
                <a:cs typeface="Arial" panose="020B0604020202020204" pitchFamily="34" charset="0"/>
              </a:rPr>
              <a:t>: I am a sinner, </a:t>
            </a:r>
          </a:p>
          <a:p>
            <a:pPr marL="800100" marR="0" lvl="1" indent="-342900">
              <a:lnSpc>
                <a:spcPct val="115000"/>
              </a:lnSpc>
              <a:spcBef>
                <a:spcPts val="0"/>
              </a:spcBef>
              <a:spcAft>
                <a:spcPts val="12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I need God to show mercy to me!</a:t>
            </a: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120</a:t>
            </a:fld>
            <a:endParaRPr lang="en-US"/>
          </a:p>
        </p:txBody>
      </p:sp>
    </p:spTree>
    <p:extLst>
      <p:ext uri="{BB962C8B-B14F-4D97-AF65-F5344CB8AC3E}">
        <p14:creationId xmlns:p14="http://schemas.microsoft.com/office/powerpoint/2010/main" val="310584737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2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One was proud of who and what he was, </a:t>
            </a:r>
          </a:p>
          <a:p>
            <a:pPr marL="800100" marR="0" lvl="1" indent="-342900">
              <a:lnSpc>
                <a:spcPct val="115000"/>
              </a:lnSpc>
              <a:spcBef>
                <a:spcPts val="0"/>
              </a:spcBef>
              <a:spcAft>
                <a:spcPts val="12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the other was humble </a:t>
            </a:r>
          </a:p>
          <a:p>
            <a:pPr marL="800100" marR="0" lvl="1" indent="-342900">
              <a:lnSpc>
                <a:spcPct val="115000"/>
              </a:lnSpc>
              <a:spcBef>
                <a:spcPts val="0"/>
              </a:spcBef>
              <a:spcAft>
                <a:spcPts val="12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and knew he needed God to forgive him of his sins.</a:t>
            </a:r>
          </a:p>
          <a:p>
            <a:pPr>
              <a:spcAft>
                <a:spcPts val="1200"/>
              </a:spcAft>
            </a:pPr>
            <a:r>
              <a:rPr lang="en-US" dirty="0">
                <a:effectLst/>
                <a:ea typeface="Calibri" panose="020F0502020204030204" pitchFamily="34" charset="0"/>
                <a:cs typeface="Arial" panose="020B0604020202020204" pitchFamily="34" charset="0"/>
              </a:rPr>
              <a:t> </a:t>
            </a:r>
            <a:endParaRPr lang="en-US" dirty="0">
              <a:effectLst/>
            </a:endParaRPr>
          </a:p>
          <a:p>
            <a:pPr>
              <a:spcAft>
                <a:spcPts val="1200"/>
              </a:spcAft>
            </a:pPr>
            <a:r>
              <a:rPr lang="en-US" dirty="0">
                <a:effectLst/>
                <a:ea typeface="Calibri" panose="020F0502020204030204" pitchFamily="34" charset="0"/>
                <a:cs typeface="Arial" panose="020B0604020202020204" pitchFamily="34" charset="0"/>
              </a:rPr>
              <a:t>Luke 18:14 "For everyone who exalts himself will be humbled, </a:t>
            </a:r>
          </a:p>
          <a:p>
            <a:pPr>
              <a:spcAft>
                <a:spcPts val="1200"/>
              </a:spcAft>
            </a:pPr>
            <a:r>
              <a:rPr lang="en-US" dirty="0">
                <a:effectLst/>
                <a:ea typeface="Calibri" panose="020F0502020204030204" pitchFamily="34" charset="0"/>
                <a:cs typeface="Arial" panose="020B0604020202020204" pitchFamily="34" charset="0"/>
              </a:rPr>
              <a:t>	and he who humbles himself will be exalted."</a:t>
            </a:r>
            <a:endParaRPr lang="en-US" dirty="0">
              <a:effectLst/>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121</a:t>
            </a:fld>
            <a:endParaRPr lang="en-US"/>
          </a:p>
        </p:txBody>
      </p:sp>
    </p:spTree>
    <p:extLst>
      <p:ext uri="{BB962C8B-B14F-4D97-AF65-F5344CB8AC3E}">
        <p14:creationId xmlns:p14="http://schemas.microsoft.com/office/powerpoint/2010/main" val="28549258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a:xfrm>
            <a:off x="104504" y="3108961"/>
            <a:ext cx="6642286" cy="5576252"/>
          </a:xfrm>
        </p:spPr>
        <p:txBody>
          <a:bodyPr/>
          <a:lstStyle/>
          <a:p>
            <a:pPr marL="285750" indent="-285750">
              <a:spcAft>
                <a:spcPts val="1200"/>
              </a:spcAft>
              <a:buFont typeface="Arial" panose="020B0604020202020204" pitchFamily="34" charset="0"/>
              <a:buChar char="•"/>
            </a:pPr>
            <a:r>
              <a:rPr lang="en-US" dirty="0">
                <a:solidFill>
                  <a:srgbClr val="000000"/>
                </a:solidFill>
                <a:effectLst/>
                <a:ea typeface="Times New Roman" panose="02020603050405020304" pitchFamily="18" charset="0"/>
                <a:cs typeface="Arial" panose="020B0604020202020204" pitchFamily="34" charset="0"/>
              </a:rPr>
              <a:t>Who in our church do you need to give mercy, grace, and forgiveness to?</a:t>
            </a:r>
            <a:endParaRPr lang="en-US" dirty="0">
              <a:effectLst/>
            </a:endParaRPr>
          </a:p>
          <a:p>
            <a:pPr marL="285750" indent="-285750">
              <a:spcAft>
                <a:spcPts val="1200"/>
              </a:spcAft>
              <a:buFont typeface="Arial" panose="020B0604020202020204" pitchFamily="34" charset="0"/>
              <a:buChar char="•"/>
            </a:pPr>
            <a:r>
              <a:rPr lang="en-US" dirty="0">
                <a:solidFill>
                  <a:srgbClr val="000000"/>
                </a:solidFill>
                <a:effectLst/>
                <a:ea typeface="Times New Roman" panose="02020603050405020304" pitchFamily="18" charset="0"/>
                <a:cs typeface="Arial" panose="020B0604020202020204" pitchFamily="34" charset="0"/>
              </a:rPr>
              <a:t>What can you say to someone in our church to encourage them?</a:t>
            </a:r>
            <a:endParaRPr lang="en-US" dirty="0">
              <a:effectLst/>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122</a:t>
            </a:fld>
            <a:endParaRPr lang="en-US"/>
          </a:p>
        </p:txBody>
      </p:sp>
    </p:spTree>
    <p:extLst>
      <p:ext uri="{BB962C8B-B14F-4D97-AF65-F5344CB8AC3E}">
        <p14:creationId xmlns:p14="http://schemas.microsoft.com/office/powerpoint/2010/main" val="1026058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lvl="0" indent="0">
              <a:spcBef>
                <a:spcPts val="0"/>
              </a:spcBef>
              <a:spcAft>
                <a:spcPts val="0"/>
              </a:spcAft>
              <a:buFont typeface="+mj-lt"/>
              <a:buNone/>
            </a:pPr>
            <a:r>
              <a:rPr lang="en-US" b="1" dirty="0">
                <a:solidFill>
                  <a:srgbClr val="000000"/>
                </a:solidFill>
                <a:effectLst/>
                <a:ea typeface="Times New Roman" panose="02020603050405020304" pitchFamily="18" charset="0"/>
                <a:cs typeface="Arial" panose="020B0604020202020204" pitchFamily="34" charset="0"/>
              </a:rPr>
              <a:t>5. Conclusion (Including summary statement</a:t>
            </a:r>
            <a:r>
              <a:rPr lang="en-US" dirty="0">
                <a:solidFill>
                  <a:srgbClr val="000000"/>
                </a:solidFill>
                <a:effectLst/>
                <a:ea typeface="Times New Roman" panose="02020603050405020304" pitchFamily="18" charset="0"/>
                <a:cs typeface="Arial" panose="020B0604020202020204" pitchFamily="34" charset="0"/>
              </a:rPr>
              <a:t>)</a:t>
            </a:r>
            <a:endParaRPr lang="en-US" dirty="0">
              <a:effectLst/>
            </a:endParaRPr>
          </a:p>
          <a:p>
            <a:r>
              <a:rPr lang="en-US" dirty="0">
                <a:solidFill>
                  <a:srgbClr val="000000"/>
                </a:solidFill>
                <a:effectLst/>
                <a:ea typeface="Times New Roman" panose="02020603050405020304" pitchFamily="18" charset="0"/>
                <a:cs typeface="Arial" panose="020B0604020202020204" pitchFamily="34" charset="0"/>
              </a:rPr>
              <a:t>How to have a healthy, growing, joyful church:</a:t>
            </a:r>
            <a:endParaRPr lang="en-US" dirty="0">
              <a:effectLst/>
            </a:endParaRPr>
          </a:p>
          <a:p>
            <a:pPr marL="0" marR="0" algn="ctr">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Be </a:t>
            </a:r>
            <a:r>
              <a:rPr lang="en-US" b="1"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motivated</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by God’s </a:t>
            </a:r>
            <a:r>
              <a:rPr lang="en-US"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blessings</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to have </a:t>
            </a:r>
            <a:r>
              <a:rPr lang="en-US"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unity</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our church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to accomplish God’s </a:t>
            </a:r>
            <a:r>
              <a:rPr lang="en-US"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purpose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by being </a:t>
            </a:r>
            <a:r>
              <a:rPr lang="en-US"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humble</a:t>
            </a:r>
          </a:p>
          <a:p>
            <a:pPr marL="0" marR="0" algn="ctr">
              <a:lnSpc>
                <a:spcPct val="115000"/>
              </a:lnSpc>
              <a:spcBef>
                <a:spcPts val="0"/>
              </a:spcBef>
              <a:spcAft>
                <a:spcPts val="0"/>
              </a:spcAft>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defRPr/>
            </a:pPr>
            <a:r>
              <a:rPr lang="en-US" dirty="0">
                <a:solidFill>
                  <a:srgbClr val="000000"/>
                </a:solidFill>
                <a:effectLst/>
                <a:ea typeface="Times New Roman" panose="02020603050405020304" pitchFamily="18" charset="0"/>
                <a:cs typeface="Arial" panose="020B0604020202020204" pitchFamily="34" charset="0"/>
              </a:rPr>
              <a:t>(If possible, give an example of a healthy, growing, joyful church,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dirty="0">
                <a:solidFill>
                  <a:srgbClr val="000000"/>
                </a:solidFill>
                <a:effectLst/>
                <a:ea typeface="Times New Roman" panose="02020603050405020304" pitchFamily="18" charset="0"/>
                <a:cs typeface="Arial" panose="020B0604020202020204" pitchFamily="34" charset="0"/>
              </a:rPr>
              <a:t>because they are focused on God’s purpose of making multiplying disciples) </a:t>
            </a:r>
            <a:endParaRPr lang="en-US" dirty="0">
              <a:effectLst/>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123</a:t>
            </a:fld>
            <a:endParaRPr lang="en-US"/>
          </a:p>
        </p:txBody>
      </p:sp>
    </p:spTree>
    <p:extLst>
      <p:ext uri="{BB962C8B-B14F-4D97-AF65-F5344CB8AC3E}">
        <p14:creationId xmlns:p14="http://schemas.microsoft.com/office/powerpoint/2010/main" val="247102707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spcAft>
                <a:spcPts val="1200"/>
              </a:spcAft>
            </a:pPr>
            <a:r>
              <a:rPr lang="en-US" dirty="0">
                <a:solidFill>
                  <a:srgbClr val="000000"/>
                </a:solidFill>
                <a:effectLst/>
                <a:ea typeface="Times New Roman" panose="02020603050405020304" pitchFamily="18" charset="0"/>
                <a:cs typeface="Arial" panose="020B0604020202020204" pitchFamily="34" charset="0"/>
              </a:rPr>
              <a:t>Let’s pray.</a:t>
            </a:r>
            <a:endParaRPr lang="en-US" dirty="0">
              <a:effectLst/>
            </a:endParaRPr>
          </a:p>
          <a:p>
            <a:pPr marL="342900" lvl="0" indent="-342900">
              <a:spcAft>
                <a:spcPts val="1200"/>
              </a:spcAft>
              <a:buFont typeface="Symbol" panose="05050102010706020507" pitchFamily="18" charset="2"/>
              <a:buChar char=""/>
            </a:pPr>
            <a:r>
              <a:rPr lang="en-US" dirty="0">
                <a:solidFill>
                  <a:srgbClr val="000000"/>
                </a:solidFill>
                <a:effectLst/>
                <a:ea typeface="Times New Roman" panose="02020603050405020304" pitchFamily="18" charset="0"/>
                <a:cs typeface="Arial" panose="020B0604020202020204" pitchFamily="34" charset="0"/>
              </a:rPr>
              <a:t>We thank you God for Your blessings</a:t>
            </a:r>
            <a:endParaRPr lang="en-US" dirty="0">
              <a:effectLst/>
            </a:endParaRPr>
          </a:p>
          <a:p>
            <a:pPr marL="342900" lvl="0" indent="-342900">
              <a:spcAft>
                <a:spcPts val="1200"/>
              </a:spcAft>
              <a:buFont typeface="Symbol" panose="05050102010706020507" pitchFamily="18" charset="2"/>
              <a:buChar char=""/>
            </a:pPr>
            <a:r>
              <a:rPr lang="en-US" dirty="0">
                <a:solidFill>
                  <a:srgbClr val="000000"/>
                </a:solidFill>
                <a:effectLst/>
                <a:ea typeface="Times New Roman" panose="02020603050405020304" pitchFamily="18" charset="0"/>
                <a:cs typeface="Arial" panose="020B0604020202020204" pitchFamily="34" charset="0"/>
              </a:rPr>
              <a:t>We thank you for your mercy, grace, and forgiveness</a:t>
            </a:r>
            <a:endParaRPr lang="en-US" dirty="0">
              <a:effectLst/>
            </a:endParaRPr>
          </a:p>
          <a:p>
            <a:pPr marL="342900" lvl="0" indent="-342900">
              <a:spcAft>
                <a:spcPts val="1200"/>
              </a:spcAft>
              <a:buFont typeface="Symbol" panose="05050102010706020507" pitchFamily="18" charset="2"/>
              <a:buChar char=""/>
            </a:pPr>
            <a:r>
              <a:rPr lang="en-US" dirty="0">
                <a:solidFill>
                  <a:srgbClr val="000000"/>
                </a:solidFill>
                <a:effectLst/>
                <a:ea typeface="Times New Roman" panose="02020603050405020304" pitchFamily="18" charset="0"/>
                <a:cs typeface="Arial" panose="020B0604020202020204" pitchFamily="34" charset="0"/>
              </a:rPr>
              <a:t>We confess our judgment of others and pride we have in our heart.</a:t>
            </a:r>
            <a:endParaRPr lang="en-US" dirty="0">
              <a:effectLst/>
            </a:endParaRPr>
          </a:p>
          <a:p>
            <a:pPr marL="342900" lvl="0" indent="-342900">
              <a:spcAft>
                <a:spcPts val="1200"/>
              </a:spcAft>
              <a:buFont typeface="Symbol" panose="05050102010706020507" pitchFamily="18" charset="2"/>
              <a:buChar char=""/>
            </a:pPr>
            <a:r>
              <a:rPr lang="en-US" dirty="0">
                <a:solidFill>
                  <a:srgbClr val="000000"/>
                </a:solidFill>
                <a:effectLst/>
                <a:ea typeface="Times New Roman" panose="02020603050405020304" pitchFamily="18" charset="0"/>
                <a:cs typeface="Arial" panose="020B0604020202020204" pitchFamily="34" charset="0"/>
              </a:rPr>
              <a:t>God, we are motivated by your blessings </a:t>
            </a:r>
            <a:endParaRPr lang="en-US" dirty="0">
              <a:effectLst/>
            </a:endParaRPr>
          </a:p>
          <a:p>
            <a:pPr marL="742950" lvl="1" indent="-285750">
              <a:spcAft>
                <a:spcPts val="1200"/>
              </a:spcAft>
              <a:buFont typeface="Courier New" panose="02070309020205020404" pitchFamily="49" charset="0"/>
              <a:buChar char="o"/>
            </a:pPr>
            <a:r>
              <a:rPr lang="en-US" dirty="0">
                <a:solidFill>
                  <a:srgbClr val="000000"/>
                </a:solidFill>
                <a:effectLst/>
                <a:ea typeface="Times New Roman" panose="02020603050405020304" pitchFamily="18" charset="0"/>
                <a:cs typeface="Arial" panose="020B0604020202020204" pitchFamily="34" charset="0"/>
              </a:rPr>
              <a:t>we commit ourselves</a:t>
            </a:r>
            <a:endParaRPr lang="en-US" dirty="0">
              <a:effectLst/>
            </a:endParaRPr>
          </a:p>
          <a:p>
            <a:pPr marL="742950" lvl="1" indent="-285750">
              <a:spcAft>
                <a:spcPts val="1200"/>
              </a:spcAft>
              <a:buFont typeface="Courier New" panose="02070309020205020404" pitchFamily="49" charset="0"/>
              <a:buChar char="o"/>
            </a:pPr>
            <a:r>
              <a:rPr lang="en-US" dirty="0">
                <a:solidFill>
                  <a:srgbClr val="000000"/>
                </a:solidFill>
                <a:effectLst/>
                <a:ea typeface="Times New Roman" panose="02020603050405020304" pitchFamily="18" charset="0"/>
                <a:cs typeface="Arial" panose="020B0604020202020204" pitchFamily="34" charset="0"/>
              </a:rPr>
              <a:t>to have unity in our church</a:t>
            </a:r>
            <a:endParaRPr lang="en-US" dirty="0">
              <a:effectLst/>
            </a:endParaRPr>
          </a:p>
          <a:p>
            <a:pPr marL="742950" lvl="1" indent="-285750">
              <a:spcAft>
                <a:spcPts val="1200"/>
              </a:spcAft>
              <a:buFont typeface="Courier New" panose="02070309020205020404" pitchFamily="49" charset="0"/>
              <a:buChar char="o"/>
            </a:pPr>
            <a:r>
              <a:rPr lang="en-US" dirty="0">
                <a:solidFill>
                  <a:srgbClr val="000000"/>
                </a:solidFill>
                <a:effectLst/>
                <a:ea typeface="Times New Roman" panose="02020603050405020304" pitchFamily="18" charset="0"/>
                <a:cs typeface="Arial" panose="020B0604020202020204" pitchFamily="34" charset="0"/>
              </a:rPr>
              <a:t>to accomplish your purpose</a:t>
            </a:r>
            <a:endParaRPr lang="en-US" dirty="0">
              <a:effectLst/>
            </a:endParaRPr>
          </a:p>
          <a:p>
            <a:pPr marL="742950" lvl="1" indent="-285750">
              <a:spcAft>
                <a:spcPts val="1200"/>
              </a:spcAft>
              <a:buFont typeface="Courier New" panose="02070309020205020404" pitchFamily="49" charset="0"/>
              <a:buChar char="o"/>
            </a:pPr>
            <a:r>
              <a:rPr lang="en-US" dirty="0">
                <a:solidFill>
                  <a:srgbClr val="000000"/>
                </a:solidFill>
                <a:effectLst/>
                <a:ea typeface="Times New Roman" panose="02020603050405020304" pitchFamily="18" charset="0"/>
                <a:cs typeface="Arial" panose="020B0604020202020204" pitchFamily="34" charset="0"/>
              </a:rPr>
              <a:t>by being humble</a:t>
            </a:r>
            <a:endParaRPr lang="en-US" dirty="0">
              <a:effectLst/>
            </a:endParaRPr>
          </a:p>
          <a:p>
            <a:pPr marL="342900" lvl="0" indent="-342900">
              <a:spcAft>
                <a:spcPts val="1200"/>
              </a:spcAft>
              <a:buFont typeface="Symbol" panose="05050102010706020507" pitchFamily="18" charset="2"/>
              <a:buChar char=""/>
            </a:pPr>
            <a:r>
              <a:rPr lang="en-US" dirty="0">
                <a:solidFill>
                  <a:srgbClr val="000000"/>
                </a:solidFill>
                <a:effectLst/>
                <a:ea typeface="Times New Roman" panose="02020603050405020304" pitchFamily="18" charset="0"/>
                <a:cs typeface="Arial" panose="020B0604020202020204" pitchFamily="34" charset="0"/>
              </a:rPr>
              <a:t>In Jesus’ name, Amen.</a:t>
            </a:r>
            <a:endParaRPr lang="en-US" dirty="0">
              <a:effectLst/>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124</a:t>
            </a:fld>
            <a:endParaRPr lang="en-US"/>
          </a:p>
        </p:txBody>
      </p:sp>
    </p:spTree>
    <p:extLst>
      <p:ext uri="{BB962C8B-B14F-4D97-AF65-F5344CB8AC3E}">
        <p14:creationId xmlns:p14="http://schemas.microsoft.com/office/powerpoint/2010/main" val="139453726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lang="en-US" sz="1600" b="1" dirty="0"/>
              <a:t>Questions or Comments</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125</a:t>
            </a:fld>
            <a:endParaRPr lang="en-US"/>
          </a:p>
        </p:txBody>
      </p:sp>
    </p:spTree>
    <p:extLst>
      <p:ext uri="{BB962C8B-B14F-4D97-AF65-F5344CB8AC3E}">
        <p14:creationId xmlns:p14="http://schemas.microsoft.com/office/powerpoint/2010/main" val="16698146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gn="ctr">
              <a:lnSpc>
                <a:spcPct val="115000"/>
              </a:lnSpc>
              <a:spcBef>
                <a:spcPts val="0"/>
              </a:spcBef>
              <a:spcAft>
                <a:spcPts val="1200"/>
              </a:spcAft>
            </a:pPr>
            <a:r>
              <a:rPr lang="en-US" altLang="en-US" b="1" dirty="0"/>
              <a:t>L</a:t>
            </a:r>
            <a:r>
              <a:rPr lang="en-US" altLang="en-US" sz="1600" b="1" dirty="0"/>
              <a:t>esson Presentation</a:t>
            </a:r>
            <a:br>
              <a:rPr lang="en-US" altLang="en-US" sz="1600" b="1" dirty="0"/>
            </a:br>
            <a:r>
              <a:rPr lang="en-US" altLang="en-US" sz="1600" b="1" dirty="0"/>
              <a:t>Lesson 6</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b="1" dirty="0">
                <a:effectLst/>
                <a:latin typeface="Arial" panose="020B0604020202020204" pitchFamily="34" charset="0"/>
                <a:ea typeface="Calibri" panose="020F0502020204030204" pitchFamily="34" charset="0"/>
                <a:cs typeface="Arial" panose="020B0604020202020204" pitchFamily="34" charset="0"/>
              </a:rPr>
              <a:t>I. Introduction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120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In any lesson, content is paramount. </a:t>
            </a:r>
          </a:p>
          <a:p>
            <a:pPr marL="285750" marR="0" indent="-285750">
              <a:lnSpc>
                <a:spcPct val="115000"/>
              </a:lnSpc>
              <a:spcBef>
                <a:spcPts val="0"/>
              </a:spcBef>
              <a:spcAft>
                <a:spcPts val="120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Pastors and teachers have a responsibility to accurately preach and teach God’s word in their churches. </a:t>
            </a:r>
          </a:p>
          <a:p>
            <a:pPr marL="285750" marR="0" indent="-285750">
              <a:lnSpc>
                <a:spcPct val="115000"/>
              </a:lnSpc>
              <a:spcBef>
                <a:spcPts val="0"/>
              </a:spcBef>
              <a:spcAft>
                <a:spcPts val="120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However, if a lesson is not delivered in a manner that reaches and connects with the audience, </a:t>
            </a:r>
          </a:p>
          <a:p>
            <a:pPr marL="742950" lvl="1" indent="-285750">
              <a:lnSpc>
                <a:spcPct val="115000"/>
              </a:lnSpc>
              <a:spcAft>
                <a:spcPts val="12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the speaker has in large measure failed in his task. </a:t>
            </a:r>
          </a:p>
          <a:p>
            <a:pPr marL="285750" marR="0" lvl="0" indent="-285750" algn="l" defTabSz="914400" rtl="0" eaLnBrk="0" fontAlgn="base" latinLnBrk="0" hangingPunct="0">
              <a:lnSpc>
                <a:spcPct val="115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Though every speaker has their own personality, gifts and abilities,</a:t>
            </a:r>
          </a:p>
          <a:p>
            <a:pPr marL="742950" lvl="1" indent="-285750">
              <a:lnSpc>
                <a:spcPct val="115000"/>
              </a:lnSpc>
              <a:spcAft>
                <a:spcPts val="1200"/>
              </a:spcAft>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everyone who preaches and teaches the Bible should make it their goal</a:t>
            </a:r>
          </a:p>
          <a:p>
            <a:pPr marL="742950" lvl="1" indent="-285750">
              <a:lnSpc>
                <a:spcPct val="115000"/>
              </a:lnSpc>
              <a:spcAft>
                <a:spcPts val="1200"/>
              </a:spcAft>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to not only preach and teach the truth but </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reach</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their audience with that truth. </a:t>
            </a: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126</a:t>
            </a:fld>
            <a:endParaRPr lang="en-US"/>
          </a:p>
        </p:txBody>
      </p:sp>
    </p:spTree>
    <p:extLst>
      <p:ext uri="{BB962C8B-B14F-4D97-AF65-F5344CB8AC3E}">
        <p14:creationId xmlns:p14="http://schemas.microsoft.com/office/powerpoint/2010/main" val="326416057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In 1 Corinthians 9:19-23 Paul writes:</a:t>
            </a:r>
          </a:p>
          <a:p>
            <a:pPr marL="234950" indent="-234950">
              <a:spcBef>
                <a:spcPts val="0"/>
              </a:spcBef>
              <a:spcAft>
                <a:spcPts val="1200"/>
              </a:spcAft>
              <a:buFont typeface="Arial" panose="020B0604020202020204" pitchFamily="34" charset="0"/>
              <a:buChar char="•"/>
            </a:pPr>
            <a:r>
              <a:rPr lang="en-US" dirty="0">
                <a:ea typeface="Calibri"/>
                <a:cs typeface="Arial"/>
              </a:rPr>
              <a:t>I have made myself a slave to everyone, </a:t>
            </a:r>
          </a:p>
          <a:p>
            <a:pPr marL="692150" lvl="1" indent="-234950">
              <a:spcBef>
                <a:spcPts val="0"/>
              </a:spcBef>
              <a:spcAft>
                <a:spcPts val="1200"/>
              </a:spcAft>
              <a:buFont typeface="Arial" panose="020B0604020202020204" pitchFamily="34" charset="0"/>
              <a:buChar char="•"/>
            </a:pPr>
            <a:r>
              <a:rPr lang="en-US" dirty="0">
                <a:ea typeface="Calibri"/>
                <a:cs typeface="Arial"/>
              </a:rPr>
              <a:t>to win as many as possible. </a:t>
            </a:r>
          </a:p>
          <a:p>
            <a:pPr marL="234950" indent="-234950">
              <a:spcBef>
                <a:spcPts val="0"/>
              </a:spcBef>
              <a:spcAft>
                <a:spcPts val="1200"/>
              </a:spcAft>
              <a:buFont typeface="Arial" panose="020B0604020202020204" pitchFamily="34" charset="0"/>
              <a:buChar char="•"/>
            </a:pPr>
            <a:r>
              <a:rPr lang="en-US" dirty="0">
                <a:ea typeface="Calibri"/>
                <a:cs typeface="Arial"/>
              </a:rPr>
              <a:t>To the Jews I became like a Jew</a:t>
            </a:r>
          </a:p>
          <a:p>
            <a:pPr marL="234950" indent="-234950">
              <a:spcBef>
                <a:spcPts val="0"/>
              </a:spcBef>
              <a:spcAft>
                <a:spcPts val="1200"/>
              </a:spcAft>
              <a:buFont typeface="Arial" panose="020B0604020202020204" pitchFamily="34" charset="0"/>
              <a:buChar char="•"/>
            </a:pPr>
            <a:r>
              <a:rPr lang="en-US" dirty="0">
                <a:ea typeface="Calibri"/>
                <a:cs typeface="Arial"/>
              </a:rPr>
              <a:t>To the Gentiles I became like a Gentile</a:t>
            </a:r>
          </a:p>
          <a:p>
            <a:pPr marL="234950" indent="-234950">
              <a:spcBef>
                <a:spcPts val="0"/>
              </a:spcBef>
              <a:spcAft>
                <a:spcPts val="1200"/>
              </a:spcAft>
              <a:buFont typeface="Arial" panose="020B0604020202020204" pitchFamily="34" charset="0"/>
              <a:buChar char="•"/>
            </a:pPr>
            <a:r>
              <a:rPr lang="en-US" dirty="0">
                <a:ea typeface="Calibri"/>
                <a:cs typeface="Arial"/>
              </a:rPr>
              <a:t>To the weak I became weak </a:t>
            </a:r>
          </a:p>
          <a:p>
            <a:pPr marL="234950" indent="-234950">
              <a:spcBef>
                <a:spcPts val="0"/>
              </a:spcBef>
              <a:spcAft>
                <a:spcPts val="1200"/>
              </a:spcAft>
              <a:buFont typeface="Arial" panose="020B0604020202020204" pitchFamily="34" charset="0"/>
              <a:buChar char="•"/>
            </a:pPr>
            <a:r>
              <a:rPr lang="en-US" dirty="0">
                <a:ea typeface="Calibri"/>
                <a:cs typeface="Arial"/>
              </a:rPr>
              <a:t>I have become all things to all people </a:t>
            </a:r>
          </a:p>
          <a:p>
            <a:pPr marL="692150" lvl="1" indent="-234950">
              <a:spcBef>
                <a:spcPts val="0"/>
              </a:spcBef>
              <a:spcAft>
                <a:spcPts val="1200"/>
              </a:spcAft>
              <a:buFont typeface="Arial" panose="020B0604020202020204" pitchFamily="34" charset="0"/>
              <a:buChar char="•"/>
            </a:pPr>
            <a:r>
              <a:rPr lang="en-US" dirty="0">
                <a:ea typeface="Calibri"/>
                <a:cs typeface="Arial"/>
              </a:rPr>
              <a:t>so that by all possible means I might save some</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127</a:t>
            </a:fld>
            <a:endParaRPr lang="en-US"/>
          </a:p>
        </p:txBody>
      </p:sp>
    </p:spTree>
    <p:extLst>
      <p:ext uri="{BB962C8B-B14F-4D97-AF65-F5344CB8AC3E}">
        <p14:creationId xmlns:p14="http://schemas.microsoft.com/office/powerpoint/2010/main" val="254392793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rPr>
              <a:t>In these verses Paul tells us that he will do anything to reach people with the gospel. </a:t>
            </a:r>
          </a:p>
          <a:p>
            <a:pPr marL="285750"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rPr>
              <a:t>Is there any doubt that Paul would make every effort </a:t>
            </a:r>
          </a:p>
          <a:p>
            <a:pPr marL="742950" lvl="1"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rPr>
              <a:t>to connect and relate to those he spoke to?</a:t>
            </a:r>
          </a:p>
          <a:p>
            <a:pPr marL="285750"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rPr>
              <a:t> If you look through the Book of Acts </a:t>
            </a:r>
          </a:p>
          <a:p>
            <a:pPr marL="742950" lvl="1"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rPr>
              <a:t>you will find that Paul spoke with great emotion and made use of his hands when he spoke (see Acts 20:19, 31 21:40 13:16). </a:t>
            </a:r>
          </a:p>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can be sure that Paul understood that if he wanted his listeners to understand his message, </a:t>
            </a:r>
          </a:p>
          <a:p>
            <a:pPr marL="742950" lvl="1"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he needed to be sure to have their attention and keep it. </a:t>
            </a:r>
          </a:p>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passage in 1 Corinthians 9 leaves us with the impression that Paul would give each audience (Jew, Gentile, weak) </a:t>
            </a:r>
          </a:p>
          <a:p>
            <a:pPr marL="742950" lvl="1"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 message that they would not only understand but deliver it in such a way that they would give him a fair hearing </a:t>
            </a:r>
          </a:p>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(see Acts 17:19-31 as an example of how Paul would speak to those without the Law).</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128</a:t>
            </a:fld>
            <a:endParaRPr lang="en-US"/>
          </a:p>
        </p:txBody>
      </p:sp>
    </p:spTree>
    <p:extLst>
      <p:ext uri="{BB962C8B-B14F-4D97-AF65-F5344CB8AC3E}">
        <p14:creationId xmlns:p14="http://schemas.microsoft.com/office/powerpoint/2010/main" val="292044749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lvl="0" indent="0">
              <a:spcBef>
                <a:spcPts val="0"/>
              </a:spcBef>
              <a:spcAft>
                <a:spcPts val="1000"/>
              </a:spcAft>
              <a:buFont typeface="+mj-lt"/>
              <a:buNone/>
            </a:pPr>
            <a:r>
              <a:rPr lang="en-US" sz="1600" b="1" dirty="0">
                <a:effectLst/>
                <a:latin typeface="Arial" panose="020B0604020202020204" pitchFamily="34" charset="0"/>
                <a:ea typeface="Calibri" panose="020F0502020204030204" pitchFamily="34" charset="0"/>
              </a:rPr>
              <a:t>II. What the lesson Can and Cannot Do</a:t>
            </a:r>
            <a:endParaRPr lang="en-US" dirty="0">
              <a:effectLst/>
              <a:latin typeface="Arial" panose="020B0604020202020204" pitchFamily="34" charset="0"/>
            </a:endParaRPr>
          </a:p>
          <a:p>
            <a:pPr marL="285750" marR="0" lvl="0" indent="-285750">
              <a:spcBef>
                <a:spcPts val="0"/>
              </a:spcBef>
              <a:spcAft>
                <a:spcPts val="1000"/>
              </a:spcAft>
              <a:buFont typeface="+mj-lt"/>
              <a:buAutoNum type="arabicPeriod"/>
            </a:pPr>
            <a:r>
              <a:rPr lang="en-US" dirty="0">
                <a:effectLst/>
                <a:latin typeface="Arial" panose="020B0604020202020204" pitchFamily="34" charset="0"/>
              </a:rPr>
              <a:t>The lesson can provide </a:t>
            </a:r>
          </a:p>
          <a:p>
            <a:pPr marL="742950" marR="0" lvl="1" indent="-285750">
              <a:spcBef>
                <a:spcPts val="0"/>
              </a:spcBef>
              <a:spcAft>
                <a:spcPts val="1000"/>
              </a:spcAft>
              <a:buFont typeface="Arial" panose="020B0604020202020204" pitchFamily="34" charset="0"/>
              <a:buChar char="•"/>
            </a:pPr>
            <a:r>
              <a:rPr lang="en-US" dirty="0">
                <a:effectLst/>
                <a:latin typeface="Arial" panose="020B0604020202020204" pitchFamily="34" charset="0"/>
              </a:rPr>
              <a:t>vision, </a:t>
            </a:r>
          </a:p>
          <a:p>
            <a:pPr marL="742950" marR="0" lvl="1" indent="-285750">
              <a:spcBef>
                <a:spcPts val="0"/>
              </a:spcBef>
              <a:spcAft>
                <a:spcPts val="1000"/>
              </a:spcAft>
              <a:buFont typeface="Arial" panose="020B0604020202020204" pitchFamily="34" charset="0"/>
              <a:buChar char="•"/>
            </a:pPr>
            <a:r>
              <a:rPr lang="en-US" dirty="0">
                <a:effectLst/>
                <a:latin typeface="Arial" panose="020B0604020202020204" pitchFamily="34" charset="0"/>
              </a:rPr>
              <a:t>instruction, </a:t>
            </a:r>
          </a:p>
          <a:p>
            <a:pPr marL="742950" marR="0" lvl="1" indent="-285750">
              <a:spcBef>
                <a:spcPts val="0"/>
              </a:spcBef>
              <a:spcAft>
                <a:spcPts val="1000"/>
              </a:spcAft>
              <a:buFont typeface="Arial" panose="020B0604020202020204" pitchFamily="34" charset="0"/>
              <a:buChar char="•"/>
            </a:pPr>
            <a:r>
              <a:rPr lang="en-US" dirty="0">
                <a:effectLst/>
                <a:latin typeface="Arial" panose="020B0604020202020204" pitchFamily="34" charset="0"/>
              </a:rPr>
              <a:t>encouragement, </a:t>
            </a:r>
          </a:p>
          <a:p>
            <a:pPr marL="742950" marR="0" lvl="1" indent="-285750">
              <a:spcBef>
                <a:spcPts val="0"/>
              </a:spcBef>
              <a:spcAft>
                <a:spcPts val="1000"/>
              </a:spcAft>
              <a:buFont typeface="Arial" panose="020B0604020202020204" pitchFamily="34" charset="0"/>
              <a:buChar char="•"/>
            </a:pPr>
            <a:r>
              <a:rPr lang="en-US" dirty="0">
                <a:effectLst/>
                <a:latin typeface="Arial" panose="020B0604020202020204" pitchFamily="34" charset="0"/>
              </a:rPr>
              <a:t>hope </a:t>
            </a:r>
          </a:p>
          <a:p>
            <a:pPr marL="742950" marR="0" lvl="1" indent="-285750">
              <a:spcBef>
                <a:spcPts val="0"/>
              </a:spcBef>
              <a:spcAft>
                <a:spcPts val="1000"/>
              </a:spcAft>
              <a:buFont typeface="Arial" panose="020B0604020202020204" pitchFamily="34" charset="0"/>
              <a:buChar char="•"/>
            </a:pPr>
            <a:r>
              <a:rPr lang="en-US" dirty="0">
                <a:effectLst/>
                <a:latin typeface="Arial" panose="020B0604020202020204" pitchFamily="34" charset="0"/>
              </a:rPr>
              <a:t>and challenge to the congregation.</a:t>
            </a:r>
            <a:endParaRPr lang="en-US" dirty="0">
              <a:effectLst/>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129</a:t>
            </a:fld>
            <a:endParaRPr lang="en-US"/>
          </a:p>
        </p:txBody>
      </p:sp>
    </p:spTree>
    <p:extLst>
      <p:ext uri="{BB962C8B-B14F-4D97-AF65-F5344CB8AC3E}">
        <p14:creationId xmlns:p14="http://schemas.microsoft.com/office/powerpoint/2010/main" val="247775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600200" y="149225"/>
            <a:ext cx="3657600" cy="2743200"/>
          </a:xfrm>
          <a:prstGeom prst="rect">
            <a:avLst/>
          </a:prstGeom>
          <a:ln/>
        </p:spPr>
      </p:sp>
      <p:sp>
        <p:nvSpPr>
          <p:cNvPr id="164867" name="Rectangle 3"/>
          <p:cNvSpPr>
            <a:spLocks noGrp="1" noChangeArrowheads="1"/>
          </p:cNvSpPr>
          <p:nvPr>
            <p:ph type="body" idx="1"/>
          </p:nvPr>
        </p:nvSpPr>
        <p:spPr>
          <a:xfrm>
            <a:off x="506627" y="3113903"/>
            <a:ext cx="6351374" cy="5344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lvl="0" indent="-285750" algn="l" defTabSz="914400" rtl="0" eaLnBrk="0" fontAlgn="base" latinLnBrk="0" hangingPunct="0">
              <a:spcBef>
                <a:spcPts val="0"/>
              </a:spcBef>
              <a:buClrTx/>
              <a:buSzTx/>
              <a:buFont typeface="Arial" panose="020B0604020202020204" pitchFamily="34" charset="0"/>
              <a:buChar char="•"/>
              <a:tabLst/>
              <a:defRPr/>
            </a:pPr>
            <a:r>
              <a:rPr lang="en-US" altLang="en-US" dirty="0"/>
              <a:t>In your groups use these questions to evaluate the experience.</a:t>
            </a:r>
          </a:p>
          <a:p>
            <a:pPr algn="ctr">
              <a:spcBef>
                <a:spcPts val="0"/>
              </a:spcBef>
            </a:pPr>
            <a:endParaRPr lang="en-US" altLang="en-US" b="1" dirty="0"/>
          </a:p>
          <a:p>
            <a:pPr algn="l">
              <a:spcBef>
                <a:spcPts val="0"/>
              </a:spcBef>
            </a:pPr>
            <a:r>
              <a:rPr lang="en-US" altLang="en-US" b="1" dirty="0"/>
              <a:t>Post-Meeting Evaluation</a:t>
            </a:r>
          </a:p>
          <a:p>
            <a:pPr marL="342900" marR="0" lvl="0" indent="-342900">
              <a:spcBef>
                <a:spcPts val="0"/>
              </a:spcBef>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What were some positive experiences?</a:t>
            </a:r>
          </a:p>
          <a:p>
            <a:pPr marL="342900" marR="0" lvl="0" indent="-342900">
              <a:spcBef>
                <a:spcPts val="0"/>
              </a:spcBef>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everyone participate?</a:t>
            </a:r>
          </a:p>
          <a:p>
            <a:pPr marL="342900" marR="0" lvl="0" indent="-342900">
              <a:spcBef>
                <a:spcPts val="0"/>
              </a:spcBef>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I give positive feedback to every answer?</a:t>
            </a:r>
          </a:p>
          <a:p>
            <a:pPr marL="342900" marR="0" lvl="0" indent="-342900">
              <a:spcBef>
                <a:spcPts val="0"/>
              </a:spcBef>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I talk too much?</a:t>
            </a:r>
          </a:p>
          <a:p>
            <a:pPr marL="342900" marR="0" lvl="0" indent="-342900">
              <a:spcBef>
                <a:spcPts val="0"/>
              </a:spcBef>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someone else talk too much?</a:t>
            </a:r>
          </a:p>
          <a:p>
            <a:pPr marL="342900" marR="0" lvl="0" indent="-342900">
              <a:spcBef>
                <a:spcPts val="0"/>
              </a:spcBef>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we get off track during the meeting?</a:t>
            </a:r>
          </a:p>
          <a:p>
            <a:pPr marL="342900" marR="0" lvl="0" indent="-342900">
              <a:spcBef>
                <a:spcPts val="0"/>
              </a:spcBef>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I keep it simple for unbelievers and new believers?</a:t>
            </a:r>
          </a:p>
          <a:p>
            <a:pPr marL="342900" marR="0" lvl="0" indent="-342900">
              <a:spcBef>
                <a:spcPts val="0"/>
              </a:spcBef>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Other observations?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Ask them to share some of their observations</a:t>
            </a:r>
          </a:p>
          <a:p>
            <a:pPr marL="285750" indent="-285750">
              <a:buFont typeface="Arial" panose="020B0604020202020204" pitchFamily="34" charset="0"/>
              <a:buChar char="•"/>
            </a:pPr>
            <a:r>
              <a:rPr lang="en-US" altLang="en-US" dirty="0"/>
              <a:t>What questions do you have?</a:t>
            </a:r>
          </a:p>
        </p:txBody>
      </p:sp>
      <p:sp>
        <p:nvSpPr>
          <p:cNvPr id="4" name="Slide Number Placeholder 3">
            <a:extLst>
              <a:ext uri="{FF2B5EF4-FFF2-40B4-BE49-F238E27FC236}">
                <a16:creationId xmlns:a16="http://schemas.microsoft.com/office/drawing/2014/main" id="{74F3B5C1-F5D7-429A-8371-04691FD15060}"/>
              </a:ext>
            </a:extLst>
          </p:cNvPr>
          <p:cNvSpPr>
            <a:spLocks noGrp="1"/>
          </p:cNvSpPr>
          <p:nvPr>
            <p:ph type="sldNum" sz="quarter" idx="5"/>
          </p:nvPr>
        </p:nvSpPr>
        <p:spPr>
          <a:xfrm>
            <a:off x="3884613" y="8685213"/>
            <a:ext cx="2971800" cy="458787"/>
          </a:xfrm>
          <a:prstGeom prst="rect">
            <a:avLst/>
          </a:prstGeom>
        </p:spPr>
        <p:txBody>
          <a:bodyPr/>
          <a:lstStyle/>
          <a:p>
            <a:fld id="{9E644A76-BDF8-4AA5-9129-3B203D0D6F0A}" type="slidenum">
              <a:rPr lang="en-US" smtClean="0"/>
              <a:t>13</a:t>
            </a:fld>
            <a:endParaRPr lang="en-US"/>
          </a:p>
        </p:txBody>
      </p:sp>
    </p:spTree>
    <p:extLst>
      <p:ext uri="{BB962C8B-B14F-4D97-AF65-F5344CB8AC3E}">
        <p14:creationId xmlns:p14="http://schemas.microsoft.com/office/powerpoint/2010/main" val="162072420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marR="0" lvl="0" indent="-342900">
              <a:spcBef>
                <a:spcPts val="0"/>
              </a:spcBef>
              <a:spcAft>
                <a:spcPts val="1000"/>
              </a:spcAft>
              <a:buFont typeface="+mj-lt"/>
              <a:buAutoNum type="arabicPeriod" startAt="2"/>
            </a:pPr>
            <a:r>
              <a:rPr lang="en-US" dirty="0">
                <a:effectLst/>
                <a:latin typeface="Arial" panose="020B0604020202020204" pitchFamily="34" charset="0"/>
              </a:rPr>
              <a:t>The lesson </a:t>
            </a:r>
            <a:r>
              <a:rPr lang="en-US" b="1" dirty="0">
                <a:effectLst/>
                <a:latin typeface="Arial" panose="020B0604020202020204" pitchFamily="34" charset="0"/>
              </a:rPr>
              <a:t>cannot </a:t>
            </a:r>
          </a:p>
          <a:p>
            <a:pPr marL="800100" marR="0" lvl="1" indent="-342900">
              <a:spcBef>
                <a:spcPts val="0"/>
              </a:spcBef>
              <a:spcAft>
                <a:spcPts val="1000"/>
              </a:spcAft>
              <a:buFont typeface="Arial" panose="020B0604020202020204" pitchFamily="34" charset="0"/>
              <a:buChar char="•"/>
            </a:pPr>
            <a:r>
              <a:rPr lang="en-US" dirty="0">
                <a:effectLst/>
                <a:latin typeface="Arial" panose="020B0604020202020204" pitchFamily="34" charset="0"/>
              </a:rPr>
              <a:t>disciple people, </a:t>
            </a:r>
          </a:p>
          <a:p>
            <a:pPr marL="800100" marR="0" lvl="1" indent="-342900">
              <a:spcBef>
                <a:spcPts val="0"/>
              </a:spcBef>
              <a:spcAft>
                <a:spcPts val="1000"/>
              </a:spcAft>
              <a:buFont typeface="Arial" panose="020B0604020202020204" pitchFamily="34" charset="0"/>
              <a:buChar char="•"/>
            </a:pPr>
            <a:r>
              <a:rPr lang="en-US" dirty="0">
                <a:effectLst/>
                <a:latin typeface="Arial" panose="020B0604020202020204" pitchFamily="34" charset="0"/>
              </a:rPr>
              <a:t>it cannot bring people together in fellowship, </a:t>
            </a:r>
          </a:p>
          <a:p>
            <a:pPr marL="800100" marR="0" lvl="1" indent="-342900">
              <a:spcBef>
                <a:spcPts val="0"/>
              </a:spcBef>
              <a:spcAft>
                <a:spcPts val="1000"/>
              </a:spcAft>
              <a:buFont typeface="Arial" panose="020B0604020202020204" pitchFamily="34" charset="0"/>
              <a:buChar char="•"/>
            </a:pPr>
            <a:r>
              <a:rPr lang="en-US" dirty="0">
                <a:effectLst/>
                <a:latin typeface="Arial" panose="020B0604020202020204" pitchFamily="34" charset="0"/>
              </a:rPr>
              <a:t>it cannot help people be accountable to one another in love </a:t>
            </a:r>
          </a:p>
          <a:p>
            <a:pPr marL="800100" marR="0" lvl="1" indent="-342900">
              <a:spcBef>
                <a:spcPts val="0"/>
              </a:spcBef>
              <a:spcAft>
                <a:spcPts val="1000"/>
              </a:spcAft>
              <a:buFont typeface="Arial" panose="020B0604020202020204" pitchFamily="34" charset="0"/>
              <a:buChar char="•"/>
            </a:pPr>
            <a:r>
              <a:rPr lang="en-US" dirty="0">
                <a:effectLst/>
                <a:latin typeface="Arial" panose="020B0604020202020204" pitchFamily="34" charset="0"/>
              </a:rPr>
              <a:t>and it cannot bring long term change to people’s behavior.</a:t>
            </a:r>
            <a:endParaRPr lang="en-US" dirty="0">
              <a:effectLst/>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130</a:t>
            </a:fld>
            <a:endParaRPr lang="en-US"/>
          </a:p>
        </p:txBody>
      </p:sp>
    </p:spTree>
    <p:extLst>
      <p:ext uri="{BB962C8B-B14F-4D97-AF65-F5344CB8AC3E}">
        <p14:creationId xmlns:p14="http://schemas.microsoft.com/office/powerpoint/2010/main" val="123374864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marR="0" lvl="0" indent="-342900">
              <a:spcBef>
                <a:spcPts val="0"/>
              </a:spcBef>
              <a:spcAft>
                <a:spcPts val="1000"/>
              </a:spcAft>
              <a:buFont typeface="+mj-lt"/>
              <a:buAutoNum type="arabicPeriod" startAt="3"/>
            </a:pPr>
            <a:r>
              <a:rPr lang="en-US" dirty="0">
                <a:effectLst/>
                <a:latin typeface="Arial" panose="020B0604020202020204" pitchFamily="34" charset="0"/>
              </a:rPr>
              <a:t>A lesson can be used to explain the Bible, </a:t>
            </a:r>
          </a:p>
          <a:p>
            <a:pPr marL="800100" lvl="1" indent="-342900">
              <a:spcAft>
                <a:spcPts val="1000"/>
              </a:spcAft>
              <a:buFont typeface="Arial" panose="020B0604020202020204" pitchFamily="34" charset="0"/>
              <a:buChar char="•"/>
            </a:pPr>
            <a:r>
              <a:rPr lang="en-US" dirty="0">
                <a:effectLst/>
                <a:latin typeface="Arial" panose="020B0604020202020204" pitchFamily="34" charset="0"/>
              </a:rPr>
              <a:t>but it cannot make sure that those who listen actually do what the Bible says.</a:t>
            </a:r>
            <a:endParaRPr lang="en-US" dirty="0">
              <a:effectLst/>
            </a:endParaRPr>
          </a:p>
          <a:p>
            <a:pPr marL="285750" marR="0" lvl="0" indent="-285750">
              <a:spcBef>
                <a:spcPts val="0"/>
              </a:spcBef>
              <a:spcAft>
                <a:spcPts val="1000"/>
              </a:spcAft>
              <a:buFont typeface="+mj-lt"/>
              <a:buAutoNum type="arabicPeriod" startAt="3"/>
            </a:pPr>
            <a:r>
              <a:rPr lang="en-US" dirty="0">
                <a:effectLst/>
                <a:latin typeface="Arial" panose="020B0604020202020204" pitchFamily="34" charset="0"/>
              </a:rPr>
              <a:t>A lesson can bring people together</a:t>
            </a:r>
          </a:p>
          <a:p>
            <a:pPr marL="742950" lvl="1" indent="-285750">
              <a:spcAft>
                <a:spcPts val="1000"/>
              </a:spcAft>
              <a:buFont typeface="Arial" panose="020B0604020202020204" pitchFamily="34" charset="0"/>
              <a:buChar char="•"/>
            </a:pPr>
            <a:r>
              <a:rPr lang="en-US" dirty="0">
                <a:effectLst/>
                <a:latin typeface="Arial" panose="020B0604020202020204" pitchFamily="34" charset="0"/>
              </a:rPr>
              <a:t> to share in a common vision, beliefs and service.</a:t>
            </a:r>
            <a:endParaRPr lang="en-US" dirty="0">
              <a:effectLst/>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131</a:t>
            </a:fld>
            <a:endParaRPr lang="en-US"/>
          </a:p>
        </p:txBody>
      </p:sp>
    </p:spTree>
    <p:extLst>
      <p:ext uri="{BB962C8B-B14F-4D97-AF65-F5344CB8AC3E}">
        <p14:creationId xmlns:p14="http://schemas.microsoft.com/office/powerpoint/2010/main" val="227158570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indent="-342900">
              <a:spcAft>
                <a:spcPts val="1200"/>
              </a:spcAft>
              <a:buFont typeface="+mj-lt"/>
              <a:buAutoNum type="arabicPeriod" startAt="5"/>
            </a:pPr>
            <a:r>
              <a:rPr lang="en-US" sz="1600" dirty="0">
                <a:effectLst/>
                <a:latin typeface="Arial" panose="020B0604020202020204" pitchFamily="34" charset="0"/>
                <a:ea typeface="Calibri" panose="020F0502020204030204" pitchFamily="34" charset="0"/>
              </a:rPr>
              <a:t>The lesson is a place for the pastor or teacher to connect and relate to the audience. </a:t>
            </a:r>
          </a:p>
          <a:p>
            <a:pPr marL="800100" lvl="1" indent="-342900">
              <a:spcAft>
                <a:spcPts val="1200"/>
              </a:spcAft>
              <a:buFont typeface="Arial" panose="020B0604020202020204" pitchFamily="34" charset="0"/>
              <a:buChar char="•"/>
            </a:pPr>
            <a:r>
              <a:rPr lang="en-US" dirty="0"/>
              <a:t>The better a pastor or teacher can communicate, </a:t>
            </a:r>
          </a:p>
          <a:p>
            <a:pPr marL="1257300" lvl="2" indent="-342900">
              <a:spcAft>
                <a:spcPts val="1200"/>
              </a:spcAft>
              <a:buFont typeface="Arial" panose="020B0604020202020204" pitchFamily="34" charset="0"/>
              <a:buChar char="•"/>
            </a:pPr>
            <a:r>
              <a:rPr lang="en-US" dirty="0"/>
              <a:t>the more people he will reach. </a:t>
            </a:r>
          </a:p>
          <a:p>
            <a:pPr marL="800100" lvl="1" indent="-342900">
              <a:spcAft>
                <a:spcPts val="1200"/>
              </a:spcAft>
              <a:buFont typeface="Arial" panose="020B0604020202020204" pitchFamily="34" charset="0"/>
              <a:buChar char="•"/>
            </a:pPr>
            <a:r>
              <a:rPr lang="en-US" dirty="0"/>
              <a:t>Then they can be discipled the way Jesus made His disciples, </a:t>
            </a:r>
          </a:p>
          <a:p>
            <a:pPr marL="1257300" lvl="2" indent="-342900">
              <a:spcAft>
                <a:spcPts val="1200"/>
              </a:spcAft>
              <a:buFont typeface="Arial" panose="020B0604020202020204" pitchFamily="34" charset="0"/>
              <a:buChar char="•"/>
            </a:pPr>
            <a:r>
              <a:rPr lang="en-US" dirty="0"/>
              <a:t>one on one or in a small group.</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132</a:t>
            </a:fld>
            <a:endParaRPr lang="en-US"/>
          </a:p>
        </p:txBody>
      </p:sp>
    </p:spTree>
    <p:extLst>
      <p:ext uri="{BB962C8B-B14F-4D97-AF65-F5344CB8AC3E}">
        <p14:creationId xmlns:p14="http://schemas.microsoft.com/office/powerpoint/2010/main" val="300803997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00000"/>
              </a:lnSpc>
              <a:spcBef>
                <a:spcPts val="0"/>
              </a:spcBef>
            </a:pPr>
            <a:r>
              <a:rPr lang="en-US" sz="1600" b="1" dirty="0">
                <a:effectLst/>
                <a:latin typeface="Arial" panose="020B0604020202020204" pitchFamily="34" charset="0"/>
                <a:ea typeface="Calibri" panose="020F0502020204030204" pitchFamily="34" charset="0"/>
                <a:cs typeface="Arial" panose="020B0604020202020204" pitchFamily="34" charset="0"/>
              </a:rPr>
              <a:t>III. Principles of Lesson Presentation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0000"/>
              </a:lnSpc>
              <a:spcBef>
                <a:spcPts val="0"/>
              </a:spcBef>
              <a:buFont typeface="+mj-lt"/>
              <a:buAutoNum type="arabicPeriod"/>
            </a:pPr>
            <a:r>
              <a:rPr lang="en-US" sz="1600" b="1" dirty="0">
                <a:effectLst/>
                <a:latin typeface="Arial" panose="020B0604020202020204" pitchFamily="34" charset="0"/>
              </a:rPr>
              <a:t>Don’t be boring</a:t>
            </a:r>
            <a:r>
              <a:rPr lang="en-US" sz="1600" dirty="0">
                <a:effectLst/>
                <a:latin typeface="Arial" panose="020B0604020202020204" pitchFamily="34" charset="0"/>
              </a:rPr>
              <a:t>! </a:t>
            </a:r>
          </a:p>
          <a:p>
            <a:pPr marL="742950" marR="0" lvl="1" indent="-285750">
              <a:lnSpc>
                <a:spcPct val="100000"/>
              </a:lnSpc>
              <a:spcBef>
                <a:spcPts val="0"/>
              </a:spcBef>
              <a:buFont typeface="Arial" panose="020B0604020202020204" pitchFamily="34" charset="0"/>
              <a:buChar char="•"/>
            </a:pPr>
            <a:r>
              <a:rPr lang="en-US" sz="1600" dirty="0">
                <a:effectLst/>
                <a:latin typeface="Arial" panose="020B0604020202020204" pitchFamily="34" charset="0"/>
              </a:rPr>
              <a:t>You can tell by looking at the faces of your audience if you are connecting with them.</a:t>
            </a:r>
          </a:p>
          <a:p>
            <a:pPr marL="742950" marR="0" lvl="1" indent="-285750">
              <a:lnSpc>
                <a:spcPct val="100000"/>
              </a:lnSpc>
              <a:spcBef>
                <a:spcPts val="0"/>
              </a:spcBef>
              <a:buFont typeface="Arial" panose="020B0604020202020204" pitchFamily="34" charset="0"/>
              <a:buChar char="•"/>
            </a:pPr>
            <a:r>
              <a:rPr lang="en-US" sz="1600" b="0" kern="1200" baseline="0" dirty="0">
                <a:solidFill>
                  <a:schemeClr val="tx1"/>
                </a:solidFill>
                <a:effectLst/>
                <a:latin typeface="Arial" charset="0"/>
                <a:ea typeface="+mn-ea"/>
                <a:cs typeface="+mn-cs"/>
              </a:rPr>
              <a:t>Speak with energy and passion. </a:t>
            </a:r>
          </a:p>
          <a:p>
            <a:pPr marL="800100" marR="0" lvl="1" indent="-3429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b="1" kern="1200" baseline="0" dirty="0">
                <a:solidFill>
                  <a:schemeClr val="tx1"/>
                </a:solidFill>
                <a:effectLst/>
                <a:latin typeface="Arial" charset="0"/>
                <a:ea typeface="+mn-ea"/>
                <a:cs typeface="+mn-cs"/>
              </a:rPr>
              <a:t>Move </a:t>
            </a:r>
            <a:r>
              <a:rPr lang="en-US" sz="1600" kern="1200" baseline="0" dirty="0">
                <a:solidFill>
                  <a:schemeClr val="tx1"/>
                </a:solidFill>
                <a:effectLst/>
                <a:latin typeface="Arial" charset="0"/>
                <a:ea typeface="+mn-ea"/>
                <a:cs typeface="+mn-cs"/>
              </a:rPr>
              <a:t>around the stage, change the tone of your voice, use your hands. </a:t>
            </a:r>
            <a:endParaRPr lang="en-US" dirty="0">
              <a:effectLst/>
            </a:endParaRPr>
          </a:p>
          <a:p>
            <a:pPr marL="285750" marR="0" lvl="0" indent="-285750">
              <a:lnSpc>
                <a:spcPct val="100000"/>
              </a:lnSpc>
              <a:spcBef>
                <a:spcPts val="0"/>
              </a:spcBef>
              <a:buFont typeface="+mj-lt"/>
              <a:buAutoNum type="arabicPeriod"/>
            </a:pPr>
            <a:r>
              <a:rPr lang="en-US" sz="1600" b="1" dirty="0">
                <a:effectLst/>
                <a:latin typeface="Arial" panose="020B0604020202020204" pitchFamily="34" charset="0"/>
              </a:rPr>
              <a:t>Don’t overload the audience. </a:t>
            </a:r>
          </a:p>
          <a:p>
            <a:pPr marL="742950" marR="0" lvl="1" indent="-285750">
              <a:lnSpc>
                <a:spcPct val="100000"/>
              </a:lnSpc>
              <a:spcBef>
                <a:spcPts val="0"/>
              </a:spcBef>
              <a:buFont typeface="Arial" panose="020B0604020202020204" pitchFamily="34" charset="0"/>
              <a:buChar char="•"/>
            </a:pPr>
            <a:r>
              <a:rPr lang="en-US" sz="1600" dirty="0">
                <a:effectLst/>
                <a:latin typeface="Arial" panose="020B0604020202020204" pitchFamily="34" charset="0"/>
              </a:rPr>
              <a:t>This not only has to do with the length of a lesson but also with how much information you share with them. </a:t>
            </a:r>
          </a:p>
          <a:p>
            <a:pPr marL="742950" marR="0" lvl="1" indent="-285750">
              <a:lnSpc>
                <a:spcPct val="100000"/>
              </a:lnSpc>
              <a:spcBef>
                <a:spcPts val="0"/>
              </a:spcBef>
              <a:buFont typeface="Arial" panose="020B0604020202020204" pitchFamily="34" charset="0"/>
              <a:buChar char="•"/>
            </a:pPr>
            <a:r>
              <a:rPr lang="en-US" sz="1600" dirty="0">
                <a:effectLst/>
                <a:latin typeface="Arial" panose="020B0604020202020204" pitchFamily="34" charset="0"/>
              </a:rPr>
              <a:t>A church is not a seminary, don’t treat you audience like seminary students.</a:t>
            </a:r>
          </a:p>
          <a:p>
            <a:pPr marL="342900" marR="0" lvl="0" indent="-342900">
              <a:lnSpc>
                <a:spcPct val="100000"/>
              </a:lnSpc>
              <a:spcBef>
                <a:spcPts val="0"/>
              </a:spcBef>
              <a:spcAft>
                <a:spcPts val="0"/>
              </a:spcAft>
              <a:buFont typeface="+mj-lt"/>
              <a:buAutoNum type="arabicPeriod"/>
            </a:pPr>
            <a:r>
              <a:rPr lang="en-US" sz="1600" b="1" dirty="0">
                <a:effectLst/>
                <a:latin typeface="Arial" panose="020B0604020202020204" pitchFamily="34" charset="0"/>
              </a:rPr>
              <a:t>Choose your words wisely</a:t>
            </a:r>
            <a:endParaRPr lang="en-US" sz="1600" dirty="0">
              <a:effectLst/>
              <a:latin typeface="Arial" panose="020B0604020202020204" pitchFamily="34" charset="0"/>
            </a:endParaRPr>
          </a:p>
          <a:p>
            <a:pPr marL="742950" marR="0" lvl="1" indent="-285750">
              <a:lnSpc>
                <a:spcPct val="100000"/>
              </a:lnSpc>
              <a:spcBef>
                <a:spcPts val="0"/>
              </a:spcBef>
              <a:spcAft>
                <a:spcPts val="0"/>
              </a:spcAft>
              <a:buFont typeface="Arial" panose="020B0604020202020204" pitchFamily="34" charset="0"/>
              <a:buChar char="•"/>
            </a:pPr>
            <a:r>
              <a:rPr lang="en-US" sz="1600" b="0" kern="1200" baseline="0" dirty="0">
                <a:solidFill>
                  <a:schemeClr val="tx1"/>
                </a:solidFill>
                <a:effectLst/>
                <a:latin typeface="Arial" charset="0"/>
                <a:ea typeface="+mn-ea"/>
                <a:cs typeface="+mn-cs"/>
              </a:rPr>
              <a:t>Don’t use words that your audience may not understand. </a:t>
            </a:r>
            <a:endParaRPr lang="en-US" sz="1600" b="0" dirty="0">
              <a:effectLst/>
              <a:latin typeface="Arial" panose="020B0604020202020204" pitchFamily="34" charset="0"/>
            </a:endParaRPr>
          </a:p>
          <a:p>
            <a:pPr marL="742950" marR="0" lvl="1" indent="-285750">
              <a:lnSpc>
                <a:spcPct val="100000"/>
              </a:lnSpc>
              <a:spcBef>
                <a:spcPts val="0"/>
              </a:spcBef>
              <a:spcAft>
                <a:spcPts val="0"/>
              </a:spcAft>
              <a:buFont typeface="Arial" panose="020B0604020202020204" pitchFamily="34" charset="0"/>
              <a:buChar char="•"/>
            </a:pPr>
            <a:r>
              <a:rPr lang="en-US" sz="1600" dirty="0">
                <a:effectLst/>
                <a:latin typeface="Arial" panose="020B0604020202020204" pitchFamily="34" charset="0"/>
              </a:rPr>
              <a:t>If there are non-Christians in your audience, you cannot assume they will understand everything you say, especially if you use words like reconciliation, redemption, atonement, salvation or election. </a:t>
            </a:r>
          </a:p>
          <a:p>
            <a:pPr marL="742950" marR="0" lvl="1" indent="-285750">
              <a:lnSpc>
                <a:spcPct val="100000"/>
              </a:lnSpc>
              <a:spcBef>
                <a:spcPts val="0"/>
              </a:spcBef>
              <a:spcAft>
                <a:spcPts val="0"/>
              </a:spcAft>
              <a:buFont typeface="Arial" panose="020B0604020202020204" pitchFamily="34" charset="0"/>
              <a:buChar char="•"/>
            </a:pPr>
            <a:r>
              <a:rPr lang="en-US" sz="1600" dirty="0">
                <a:effectLst/>
                <a:latin typeface="Arial" panose="020B0604020202020204" pitchFamily="34" charset="0"/>
              </a:rPr>
              <a:t>Speak to the level of education in your audience, not your education level.</a:t>
            </a:r>
          </a:p>
          <a:p>
            <a:pPr marL="0" marR="0" lvl="0" indent="0">
              <a:lnSpc>
                <a:spcPct val="100000"/>
              </a:lnSpc>
              <a:spcBef>
                <a:spcPts val="0"/>
              </a:spcBef>
              <a:buFont typeface="Arial" panose="020B0604020202020204" pitchFamily="34" charset="0"/>
              <a:buNone/>
            </a:pPr>
            <a:endParaRPr lang="en-US" sz="1600" dirty="0">
              <a:effectLst/>
              <a:latin typeface="Arial" panose="020B0604020202020204" pitchFamily="34" charset="0"/>
            </a:endParaRPr>
          </a:p>
          <a:p>
            <a:pPr marL="742950" marR="0" lvl="1" indent="-285750">
              <a:lnSpc>
                <a:spcPct val="100000"/>
              </a:lnSpc>
              <a:spcBef>
                <a:spcPts val="0"/>
              </a:spcBef>
              <a:buFont typeface="Arial" panose="020B0604020202020204" pitchFamily="34" charset="0"/>
              <a:buChar char="•"/>
            </a:pPr>
            <a:endParaRPr lang="en-US" sz="1600" dirty="0">
              <a:effectLst/>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133</a:t>
            </a:fld>
            <a:endParaRPr lang="en-US"/>
          </a:p>
        </p:txBody>
      </p:sp>
    </p:spTree>
    <p:extLst>
      <p:ext uri="{BB962C8B-B14F-4D97-AF65-F5344CB8AC3E}">
        <p14:creationId xmlns:p14="http://schemas.microsoft.com/office/powerpoint/2010/main" val="343728605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 typeface="+mj-lt"/>
              <a:buNone/>
              <a:tabLst/>
              <a:defRPr/>
            </a:pPr>
            <a:r>
              <a:rPr lang="en-US" sz="1600" b="1" kern="1200" baseline="0" dirty="0">
                <a:solidFill>
                  <a:schemeClr val="tx1"/>
                </a:solidFill>
                <a:effectLst/>
                <a:latin typeface="Arial" charset="0"/>
                <a:ea typeface="+mn-ea"/>
                <a:cs typeface="+mn-cs"/>
              </a:rPr>
              <a:t>4. Use the word “we” instead of “you”.</a:t>
            </a:r>
            <a:r>
              <a:rPr lang="en-US" sz="1600" kern="1200" baseline="0" dirty="0">
                <a:solidFill>
                  <a:schemeClr val="tx1"/>
                </a:solidFill>
                <a:effectLst/>
                <a:latin typeface="Arial" charset="0"/>
                <a:ea typeface="+mn-ea"/>
                <a:cs typeface="+mn-cs"/>
              </a:rPr>
              <a:t> </a:t>
            </a:r>
          </a:p>
          <a:p>
            <a:pPr marL="742950" marR="0" lvl="1"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Pastors need to remind the church that they are just like them, with the same temptations, weaknesses and difficulties.</a:t>
            </a:r>
            <a:endParaRPr lang="en-US" sz="1600" dirty="0">
              <a:effectLst/>
            </a:endParaRPr>
          </a:p>
          <a:p>
            <a:pPr marL="0" marR="0" lvl="0" indent="0" algn="l" defTabSz="914400" rtl="0" eaLnBrk="0" fontAlgn="base" latinLnBrk="0" hangingPunct="0">
              <a:lnSpc>
                <a:spcPct val="100000"/>
              </a:lnSpc>
              <a:spcBef>
                <a:spcPts val="0"/>
              </a:spcBef>
              <a:spcAft>
                <a:spcPts val="1200"/>
              </a:spcAft>
              <a:buClrTx/>
              <a:buSzTx/>
              <a:buFont typeface="+mj-lt"/>
              <a:buNone/>
              <a:tabLst/>
              <a:defRPr/>
            </a:pPr>
            <a:r>
              <a:rPr lang="en-US" sz="1600" b="1" kern="1200" baseline="0" dirty="0">
                <a:solidFill>
                  <a:schemeClr val="tx1"/>
                </a:solidFill>
                <a:effectLst/>
                <a:latin typeface="Arial" charset="0"/>
                <a:ea typeface="+mn-ea"/>
                <a:cs typeface="+mn-cs"/>
              </a:rPr>
              <a:t>5. Don’t make your lesson too long.</a:t>
            </a:r>
            <a:r>
              <a:rPr lang="en-US" sz="1600" kern="1200" baseline="0" dirty="0">
                <a:solidFill>
                  <a:schemeClr val="tx1"/>
                </a:solidFill>
                <a:effectLst/>
                <a:latin typeface="Arial" charset="0"/>
                <a:ea typeface="+mn-ea"/>
                <a:cs typeface="+mn-cs"/>
              </a:rPr>
              <a:t> </a:t>
            </a:r>
          </a:p>
          <a:p>
            <a:pPr marL="742950" marR="0" lvl="1"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Different cultures have different expectations for how long a lesson should be. </a:t>
            </a:r>
          </a:p>
          <a:p>
            <a:pPr marL="742950" marR="0" lvl="1"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Pastors and teachers should not be afraid to ask their leaders if their messages are too long.</a:t>
            </a:r>
            <a:endParaRPr lang="en-US" dirty="0">
              <a:effectLst/>
            </a:endParaRPr>
          </a:p>
          <a:p>
            <a:pPr marL="0" marR="0" lvl="0" indent="0">
              <a:spcBef>
                <a:spcPts val="0"/>
              </a:spcBef>
              <a:spcAft>
                <a:spcPts val="1200"/>
              </a:spcAft>
              <a:buFont typeface="+mj-lt"/>
              <a:buNone/>
            </a:pPr>
            <a:r>
              <a:rPr lang="en-US" b="1" dirty="0">
                <a:effectLst/>
                <a:latin typeface="Arial" panose="020B0604020202020204" pitchFamily="34" charset="0"/>
              </a:rPr>
              <a:t>6. Ask questions of the audience.</a:t>
            </a:r>
            <a:r>
              <a:rPr lang="en-US" dirty="0">
                <a:effectLst/>
                <a:latin typeface="Arial" panose="020B0604020202020204" pitchFamily="34" charset="0"/>
              </a:rPr>
              <a:t> </a:t>
            </a:r>
          </a:p>
          <a:p>
            <a:pPr marL="742950" marR="0" lvl="1" indent="-285750">
              <a:spcBef>
                <a:spcPts val="0"/>
              </a:spcBef>
              <a:spcAft>
                <a:spcPts val="1200"/>
              </a:spcAft>
              <a:buFont typeface="Arial" panose="020B0604020202020204" pitchFamily="34" charset="0"/>
              <a:buChar char="•"/>
            </a:pPr>
            <a:r>
              <a:rPr lang="en-US" dirty="0">
                <a:effectLst/>
                <a:latin typeface="Arial" panose="020B0604020202020204" pitchFamily="34" charset="0"/>
              </a:rPr>
              <a:t>Some of these will be rhetorical questions, where everyone knows the answer. </a:t>
            </a:r>
          </a:p>
          <a:p>
            <a:pPr marL="742950" marR="0" lvl="1" indent="-285750">
              <a:spcBef>
                <a:spcPts val="0"/>
              </a:spcBef>
              <a:spcAft>
                <a:spcPts val="1200"/>
              </a:spcAft>
              <a:buFont typeface="Arial" panose="020B0604020202020204" pitchFamily="34" charset="0"/>
              <a:buChar char="•"/>
            </a:pPr>
            <a:r>
              <a:rPr lang="en-US" dirty="0">
                <a:effectLst/>
                <a:latin typeface="Arial" panose="020B0604020202020204" pitchFamily="34" charset="0"/>
              </a:rPr>
              <a:t>Some questions will force the audience to think about the implications of what you have said. </a:t>
            </a:r>
          </a:p>
          <a:p>
            <a:pPr marL="742950" marR="0" lvl="1" indent="-285750">
              <a:spcBef>
                <a:spcPts val="0"/>
              </a:spcBef>
              <a:spcAft>
                <a:spcPts val="1200"/>
              </a:spcAft>
              <a:buFont typeface="Arial" panose="020B0604020202020204" pitchFamily="34" charset="0"/>
              <a:buChar char="•"/>
            </a:pPr>
            <a:r>
              <a:rPr lang="en-US" dirty="0">
                <a:effectLst/>
                <a:latin typeface="Arial" panose="020B0604020202020204" pitchFamily="34" charset="0"/>
              </a:rPr>
              <a:t>After asking a question, give the audience time to think, then move on.</a:t>
            </a:r>
            <a:endParaRPr lang="en-US" dirty="0">
              <a:effectLst/>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134</a:t>
            </a:fld>
            <a:endParaRPr lang="en-US"/>
          </a:p>
        </p:txBody>
      </p:sp>
    </p:spTree>
    <p:extLst>
      <p:ext uri="{BB962C8B-B14F-4D97-AF65-F5344CB8AC3E}">
        <p14:creationId xmlns:p14="http://schemas.microsoft.com/office/powerpoint/2010/main" val="142095201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b="1" dirty="0">
                <a:effectLst/>
                <a:latin typeface="Arial" panose="020B0604020202020204" pitchFamily="34" charset="0"/>
              </a:rPr>
              <a:t>7. Use an illustration about every five minutes.</a:t>
            </a:r>
            <a:r>
              <a:rPr lang="en-US" dirty="0">
                <a:effectLst/>
                <a:latin typeface="Arial" panose="020B0604020202020204" pitchFamily="34" charset="0"/>
              </a:rPr>
              <a:t> </a:t>
            </a:r>
          </a:p>
          <a:p>
            <a:pPr marL="742950" marR="0" lvl="1" indent="-285750">
              <a:spcBef>
                <a:spcPts val="0"/>
              </a:spcBef>
              <a:spcAft>
                <a:spcPts val="0"/>
              </a:spcAft>
              <a:buFont typeface="Arial" panose="020B0604020202020204" pitchFamily="34" charset="0"/>
              <a:buChar char="•"/>
            </a:pPr>
            <a:r>
              <a:rPr lang="en-US" dirty="0">
                <a:effectLst/>
                <a:latin typeface="Arial" panose="020B0604020202020204" pitchFamily="34" charset="0"/>
              </a:rPr>
              <a:t>Successful communicators use lots of illustrations to make their messages personal. </a:t>
            </a:r>
          </a:p>
          <a:p>
            <a:pPr marL="742950" marR="0" lvl="1" indent="-285750">
              <a:spcBef>
                <a:spcPts val="0"/>
              </a:spcBef>
              <a:spcAft>
                <a:spcPts val="0"/>
              </a:spcAft>
              <a:buFont typeface="Arial" panose="020B0604020202020204" pitchFamily="34" charset="0"/>
              <a:buChar char="•"/>
            </a:pPr>
            <a:r>
              <a:rPr lang="en-US" dirty="0">
                <a:effectLst/>
                <a:latin typeface="Arial" panose="020B0604020202020204" pitchFamily="34" charset="0"/>
              </a:rPr>
              <a:t>Be careful to not make every illustration about yourself.</a:t>
            </a:r>
            <a:endParaRPr lang="en-US" b="0" dirty="0">
              <a:effectLst/>
              <a:latin typeface="Arial" charset="0"/>
            </a:endParaRPr>
          </a:p>
          <a:p>
            <a:pPr marL="0" marR="0" lvl="0" indent="0" algn="l" defTabSz="914400" rtl="0" eaLnBrk="0" fontAlgn="base" latinLnBrk="0" hangingPunct="0">
              <a:lnSpc>
                <a:spcPct val="100000"/>
              </a:lnSpc>
              <a:spcBef>
                <a:spcPts val="0"/>
              </a:spcBef>
              <a:spcAft>
                <a:spcPts val="600"/>
              </a:spcAft>
              <a:buClrTx/>
              <a:buSzTx/>
              <a:buFont typeface="+mj-lt"/>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8. Beware of distracting mannerisms.</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 </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Nearly every speaker has some type of mannerism that might be distracting. </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Running your hand through your hair, touching your face or repeating the same word like “huh, uh, um”. </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Ask someone you trust what kind of mannerisms you have that might be distracting to an audience.</a:t>
            </a:r>
          </a:p>
          <a:p>
            <a:pPr marL="0" marR="0" lvl="0" indent="0">
              <a:spcBef>
                <a:spcPts val="0"/>
              </a:spcBef>
              <a:spcAft>
                <a:spcPts val="1000"/>
              </a:spcAft>
              <a:buFont typeface="+mj-lt"/>
              <a:buNone/>
            </a:pPr>
            <a:r>
              <a:rPr lang="en-US" b="1" dirty="0">
                <a:effectLst/>
                <a:latin typeface="Arial" panose="020B0604020202020204" pitchFamily="34" charset="0"/>
              </a:rPr>
              <a:t>9. Be willing to change your presentation style if it’s not being effective.</a:t>
            </a:r>
            <a:r>
              <a:rPr lang="en-US" dirty="0">
                <a:effectLst/>
                <a:latin typeface="Arial" panose="020B0604020202020204" pitchFamily="34" charset="0"/>
              </a:rPr>
              <a:t> </a:t>
            </a:r>
          </a:p>
          <a:p>
            <a:pPr marL="742950" marR="0" lvl="1" indent="-285750">
              <a:spcBef>
                <a:spcPts val="0"/>
              </a:spcBef>
              <a:spcAft>
                <a:spcPts val="1000"/>
              </a:spcAft>
              <a:buFont typeface="Arial" panose="020B0604020202020204" pitchFamily="34" charset="0"/>
              <a:buChar char="•"/>
            </a:pPr>
            <a:r>
              <a:rPr lang="en-US" dirty="0">
                <a:effectLst/>
                <a:latin typeface="Arial" panose="020B0604020202020204" pitchFamily="34" charset="0"/>
              </a:rPr>
              <a:t>Many pastors and teachers feel they cannot change how they present their messages because they feel they have to change who they are as a person. </a:t>
            </a:r>
          </a:p>
          <a:p>
            <a:pPr marL="742950" marR="0" lvl="1" indent="-285750">
              <a:spcBef>
                <a:spcPts val="0"/>
              </a:spcBef>
              <a:spcAft>
                <a:spcPts val="1000"/>
              </a:spcAft>
              <a:buFont typeface="Arial" panose="020B0604020202020204" pitchFamily="34" charset="0"/>
              <a:buChar char="•"/>
            </a:pPr>
            <a:r>
              <a:rPr lang="en-US" dirty="0">
                <a:effectLst/>
                <a:latin typeface="Arial" panose="020B0604020202020204" pitchFamily="34" charset="0"/>
              </a:rPr>
              <a:t>This is not true; many pastors and teachers have become better speakers by focusing on changing one thing at a time in how they speak. </a:t>
            </a:r>
            <a:endParaRPr lang="en-US" dirty="0">
              <a:effectLst/>
            </a:endParaRPr>
          </a:p>
          <a:p>
            <a:pPr marL="285750" marR="0" lvl="0" indent="-285750">
              <a:spcBef>
                <a:spcPts val="0"/>
              </a:spcBef>
              <a:spcAft>
                <a:spcPts val="0"/>
              </a:spcAft>
              <a:buFont typeface="+mj-lt"/>
              <a:buAutoNum type="arabicPeriod" startAt="10"/>
            </a:pPr>
            <a:endParaRPr lang="en-US" dirty="0">
              <a:effectLst/>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135</a:t>
            </a:fld>
            <a:endParaRPr lang="en-US"/>
          </a:p>
        </p:txBody>
      </p:sp>
    </p:spTree>
    <p:extLst>
      <p:ext uri="{BB962C8B-B14F-4D97-AF65-F5344CB8AC3E}">
        <p14:creationId xmlns:p14="http://schemas.microsoft.com/office/powerpoint/2010/main" val="305073902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ts val="18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This list may seem overwhelming, but a wise speaker will recognize which of these points relate to them and their speaking style. </a:t>
            </a:r>
          </a:p>
          <a:p>
            <a:pPr marL="285750" marR="0" lvl="0" indent="-285750" algn="l" defTabSz="914400" rtl="0" eaLnBrk="0" fontAlgn="base" latinLnBrk="0" hangingPunct="0">
              <a:lnSpc>
                <a:spcPct val="100000"/>
              </a:lnSpc>
              <a:spcBef>
                <a:spcPts val="0"/>
              </a:spcBef>
              <a:spcAft>
                <a:spcPts val="18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By working on just one of these each week a pastor or teacher can over time become much better at communicating the Bible.</a:t>
            </a:r>
          </a:p>
          <a:p>
            <a:pPr marL="0" indent="0">
              <a:spcBef>
                <a:spcPts val="0"/>
              </a:spcBef>
              <a:spcAft>
                <a:spcPts val="1800"/>
              </a:spcAft>
              <a:buNone/>
            </a:pPr>
            <a:endParaRPr lang="es-ES" b="1"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1800"/>
              </a:spcAft>
              <a:buNone/>
            </a:pPr>
            <a:r>
              <a:rPr lang="es-ES" b="1" dirty="0">
                <a:latin typeface="Arial" panose="020B0604020202020204" pitchFamily="34" charset="0"/>
                <a:ea typeface="Calibri" panose="020F0502020204030204" pitchFamily="34" charset="0"/>
                <a:cs typeface="Arial" panose="020B0604020202020204" pitchFamily="34" charset="0"/>
              </a:rPr>
              <a:t>In </a:t>
            </a:r>
            <a:r>
              <a:rPr lang="es-ES" b="1" dirty="0" err="1">
                <a:latin typeface="Arial" panose="020B0604020202020204" pitchFamily="34" charset="0"/>
                <a:ea typeface="Calibri" panose="020F0502020204030204" pitchFamily="34" charset="0"/>
                <a:cs typeface="Arial" panose="020B0604020202020204" pitchFamily="34" charset="0"/>
              </a:rPr>
              <a:t>your</a:t>
            </a:r>
            <a:r>
              <a:rPr lang="es-ES" b="1" dirty="0">
                <a:latin typeface="Arial" panose="020B0604020202020204" pitchFamily="34" charset="0"/>
                <a:ea typeface="Calibri" panose="020F0502020204030204" pitchFamily="34" charset="0"/>
                <a:cs typeface="Arial" panose="020B0604020202020204" pitchFamily="34" charset="0"/>
              </a:rPr>
              <a:t> </a:t>
            </a:r>
            <a:r>
              <a:rPr lang="es-ES" b="1" dirty="0" err="1">
                <a:latin typeface="Arial" panose="020B0604020202020204" pitchFamily="34" charset="0"/>
                <a:ea typeface="Calibri" panose="020F0502020204030204" pitchFamily="34" charset="0"/>
                <a:cs typeface="Arial" panose="020B0604020202020204" pitchFamily="34" charset="0"/>
              </a:rPr>
              <a:t>groups</a:t>
            </a:r>
            <a:r>
              <a:rPr lang="es-ES" b="1" dirty="0">
                <a:latin typeface="Arial" panose="020B0604020202020204" pitchFamily="34" charset="0"/>
                <a:ea typeface="Calibri" panose="020F0502020204030204" pitchFamily="34" charset="0"/>
                <a:cs typeface="Arial" panose="020B0604020202020204" pitchFamily="34" charset="0"/>
              </a:rPr>
              <a:t> </a:t>
            </a:r>
            <a:r>
              <a:rPr lang="es-ES" b="1" dirty="0" err="1">
                <a:latin typeface="Arial" panose="020B0604020202020204" pitchFamily="34" charset="0"/>
                <a:ea typeface="Calibri" panose="020F0502020204030204" pitchFamily="34" charset="0"/>
                <a:cs typeface="Arial" panose="020B0604020202020204" pitchFamily="34" charset="0"/>
              </a:rPr>
              <a:t>talk</a:t>
            </a:r>
            <a:r>
              <a:rPr lang="es-ES" b="1" dirty="0">
                <a:latin typeface="Arial" panose="020B0604020202020204" pitchFamily="34" charset="0"/>
                <a:ea typeface="Calibri" panose="020F0502020204030204" pitchFamily="34" charset="0"/>
                <a:cs typeface="Arial" panose="020B0604020202020204" pitchFamily="34" charset="0"/>
              </a:rPr>
              <a:t> </a:t>
            </a:r>
            <a:r>
              <a:rPr lang="es-ES" b="1" dirty="0" err="1">
                <a:latin typeface="Arial" panose="020B0604020202020204" pitchFamily="34" charset="0"/>
                <a:ea typeface="Calibri" panose="020F0502020204030204" pitchFamily="34" charset="0"/>
                <a:cs typeface="Arial" panose="020B0604020202020204" pitchFamily="34" charset="0"/>
              </a:rPr>
              <a:t>about</a:t>
            </a:r>
            <a:r>
              <a:rPr lang="es-ES" b="1" dirty="0">
                <a:latin typeface="Arial" panose="020B0604020202020204" pitchFamily="34" charset="0"/>
                <a:ea typeface="Calibri" panose="020F0502020204030204" pitchFamily="34" charset="0"/>
                <a:cs typeface="Arial" panose="020B0604020202020204" pitchFamily="34" charset="0"/>
              </a:rPr>
              <a:t>:</a:t>
            </a:r>
          </a:p>
          <a:p>
            <a:pPr marL="285750" indent="-285750">
              <a:spcBef>
                <a:spcPts val="0"/>
              </a:spcBef>
              <a:spcAft>
                <a:spcPts val="1800"/>
              </a:spcAft>
              <a:buFont typeface="Arial" panose="020B0604020202020204" pitchFamily="34" charset="0"/>
              <a:buChar char="•"/>
            </a:pPr>
            <a:r>
              <a:rPr lang="en-US" dirty="0">
                <a:ea typeface="Calibri"/>
                <a:cs typeface="Arial"/>
              </a:rPr>
              <a:t>Which of these points come naturally to you?</a:t>
            </a:r>
          </a:p>
          <a:p>
            <a:pPr marL="285750" indent="-285750">
              <a:spcBef>
                <a:spcPts val="0"/>
              </a:spcBef>
              <a:spcAft>
                <a:spcPts val="1800"/>
              </a:spcAft>
              <a:buFont typeface="Arial" panose="020B0604020202020204" pitchFamily="34" charset="0"/>
              <a:buChar char="•"/>
            </a:pPr>
            <a:r>
              <a:rPr lang="en-US" dirty="0">
                <a:ea typeface="Calibri"/>
                <a:cs typeface="Arial"/>
              </a:rPr>
              <a:t>What can you improve?</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136</a:t>
            </a:fld>
            <a:endParaRPr lang="en-US"/>
          </a:p>
        </p:txBody>
      </p:sp>
    </p:spTree>
    <p:extLst>
      <p:ext uri="{BB962C8B-B14F-4D97-AF65-F5344CB8AC3E}">
        <p14:creationId xmlns:p14="http://schemas.microsoft.com/office/powerpoint/2010/main" val="233586631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Possible Topics for lessons: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50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Fear, Joy, Marriage, Family, Worry, Patience, Peace, Sex, Money, Death, Humility, Selfishness, Greed, Anger, Forgiveness, Reconciliation, Kindness, Language, Depression, Sickness, Love, Pride, Jealousy, Envy, Faith, Prayer, Relationships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137</a:t>
            </a:fld>
            <a:endParaRPr lang="en-US"/>
          </a:p>
        </p:txBody>
      </p:sp>
    </p:spTree>
    <p:extLst>
      <p:ext uri="{BB962C8B-B14F-4D97-AF65-F5344CB8AC3E}">
        <p14:creationId xmlns:p14="http://schemas.microsoft.com/office/powerpoint/2010/main" val="205723722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Pick a passage and stick with it. </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Five passages aren’t better than one. </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Five passages make a series.</a:t>
            </a: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138</a:t>
            </a:fld>
            <a:endParaRPr lang="en-US"/>
          </a:p>
        </p:txBody>
      </p:sp>
    </p:spTree>
    <p:extLst>
      <p:ext uri="{BB962C8B-B14F-4D97-AF65-F5344CB8AC3E}">
        <p14:creationId xmlns:p14="http://schemas.microsoft.com/office/powerpoint/2010/main" val="74662286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123825"/>
            <a:ext cx="3578225" cy="2682875"/>
          </a:xfrm>
        </p:spPr>
      </p:sp>
      <p:sp>
        <p:nvSpPr>
          <p:cNvPr id="3" name="Notes Placeholder 2"/>
          <p:cNvSpPr>
            <a:spLocks noGrp="1"/>
          </p:cNvSpPr>
          <p:nvPr>
            <p:ph type="body" idx="1"/>
          </p:nvPr>
        </p:nvSpPr>
        <p:spPr/>
        <p:txBody>
          <a:bodyPr/>
          <a:lstStyle/>
          <a:p>
            <a:pPr marL="0" marR="0" indent="0" algn="l">
              <a:lnSpc>
                <a:spcPct val="115000"/>
              </a:lnSpc>
              <a:spcBef>
                <a:spcPts val="0"/>
              </a:spcBef>
              <a:spcAft>
                <a:spcPts val="1200"/>
              </a:spcAft>
              <a:buFont typeface="+mj-lt"/>
              <a:buNone/>
            </a:pPr>
            <a:r>
              <a:rPr lang="en-US" dirty="0">
                <a:effectLst/>
                <a:latin typeface="Arial" panose="020B0604020202020204" pitchFamily="34" charset="0"/>
                <a:ea typeface="Calibri" panose="020F0502020204030204" pitchFamily="34" charset="0"/>
                <a:cs typeface="Arial" panose="020B0604020202020204" pitchFamily="34" charset="0"/>
              </a:rPr>
              <a:t>What questions and comments do you have for these lessons?</a:t>
            </a:r>
          </a:p>
          <a:p>
            <a:pPr marL="228600" marR="0" indent="-228600" algn="l">
              <a:lnSpc>
                <a:spcPct val="115000"/>
              </a:lnSpc>
              <a:spcBef>
                <a:spcPts val="0"/>
              </a:spcBef>
              <a:spcAft>
                <a:spcPts val="120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Basis of Bible Study Methods</a:t>
            </a:r>
          </a:p>
          <a:p>
            <a:pPr marL="228600" marR="0" indent="-228600" algn="l">
              <a:lnSpc>
                <a:spcPct val="115000"/>
              </a:lnSpc>
              <a:spcBef>
                <a:spcPts val="0"/>
              </a:spcBef>
              <a:spcAft>
                <a:spcPts val="120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How to Study and Apply a Book of the Bible</a:t>
            </a:r>
          </a:p>
          <a:p>
            <a:pPr marL="228600" marR="0" indent="-228600" algn="l">
              <a:lnSpc>
                <a:spcPct val="115000"/>
              </a:lnSpc>
              <a:spcBef>
                <a:spcPts val="0"/>
              </a:spcBef>
              <a:spcAft>
                <a:spcPts val="120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How to Prepare an Effective Biblical Lesson</a:t>
            </a:r>
          </a:p>
          <a:p>
            <a:pPr marL="228600" marR="0" indent="-228600" algn="l">
              <a:lnSpc>
                <a:spcPct val="115000"/>
              </a:lnSpc>
              <a:spcBef>
                <a:spcPts val="0"/>
              </a:spcBef>
              <a:spcAft>
                <a:spcPts val="120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Lesson Presentation</a:t>
            </a:r>
          </a:p>
          <a:p>
            <a:pPr>
              <a:spcAft>
                <a:spcPts val="1200"/>
              </a:spcAft>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139</a:t>
            </a:fld>
            <a:endParaRPr lang="en-US"/>
          </a:p>
        </p:txBody>
      </p:sp>
    </p:spTree>
    <p:extLst>
      <p:ext uri="{BB962C8B-B14F-4D97-AF65-F5344CB8AC3E}">
        <p14:creationId xmlns:p14="http://schemas.microsoft.com/office/powerpoint/2010/main" val="355477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altLang="en-US" sz="1600" b="1" u="sng" dirty="0">
                <a:solidFill>
                  <a:schemeClr val="tx1"/>
                </a:solidFill>
              </a:rPr>
              <a:t>How to Understand the Bible</a:t>
            </a:r>
            <a:br>
              <a:rPr lang="en-US" altLang="en-US" sz="1600" b="1" dirty="0">
                <a:solidFill>
                  <a:schemeClr val="tx1"/>
                </a:solidFill>
              </a:rPr>
            </a:br>
            <a:r>
              <a:rPr lang="en-US" altLang="en-US" sz="1600" b="1" dirty="0">
                <a:solidFill>
                  <a:schemeClr val="tx1"/>
                </a:solidFill>
              </a:rPr>
              <a:t>Basis of Bible Study Methods</a:t>
            </a:r>
            <a:br>
              <a:rPr lang="en-US" altLang="en-US" sz="1600" b="1" dirty="0">
                <a:solidFill>
                  <a:schemeClr val="tx1"/>
                </a:solidFill>
              </a:rPr>
            </a:br>
            <a:r>
              <a:rPr lang="en-US" altLang="en-US" sz="1600" b="1" dirty="0">
                <a:solidFill>
                  <a:schemeClr val="tx1"/>
                </a:solidFill>
              </a:rPr>
              <a:t>Lesson 1 </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 Introduction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material will give you practical tools to help you understand and apply the Bible to your life. </a:t>
            </a: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14</a:t>
            </a:fld>
            <a:endParaRPr lang="en-US"/>
          </a:p>
        </p:txBody>
      </p:sp>
    </p:spTree>
    <p:extLst>
      <p:ext uri="{BB962C8B-B14F-4D97-AF65-F5344CB8AC3E}">
        <p14:creationId xmlns:p14="http://schemas.microsoft.com/office/powerpoint/2010/main" val="129646023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123825"/>
            <a:ext cx="3578225" cy="2682875"/>
          </a:xfrm>
        </p:spPr>
      </p:sp>
      <p:sp>
        <p:nvSpPr>
          <p:cNvPr id="3" name="Notes Placeholder 2"/>
          <p:cNvSpPr>
            <a:spLocks noGrp="1"/>
          </p:cNvSpPr>
          <p:nvPr>
            <p:ph type="body" idx="1"/>
          </p:nvPr>
        </p:nvSpPr>
        <p:spPr/>
        <p:txBody>
          <a:bodyPr/>
          <a:lstStyle/>
          <a:p>
            <a:pPr algn="ctr">
              <a:lnSpc>
                <a:spcPct val="114000"/>
              </a:lnSpc>
            </a:pPr>
            <a:r>
              <a:rPr lang="en-US" b="1" dirty="0"/>
              <a:t>Implementation</a:t>
            </a:r>
          </a:p>
          <a:p>
            <a:pPr marL="514350" lvl="2" indent="-514350">
              <a:lnSpc>
                <a:spcPct val="114000"/>
              </a:lnSpc>
              <a:spcBef>
                <a:spcPts val="0"/>
              </a:spcBef>
              <a:buAutoNum type="arabicPeriod"/>
            </a:pPr>
            <a:r>
              <a:rPr lang="en-US" b="0" dirty="0">
                <a:latin typeface="Arial"/>
                <a:ea typeface="Calibri"/>
              </a:rPr>
              <a:t>Continue leading a Foundations group</a:t>
            </a:r>
          </a:p>
          <a:p>
            <a:pPr marL="514350" lvl="2" indent="-514350">
              <a:lnSpc>
                <a:spcPct val="114000"/>
              </a:lnSpc>
              <a:spcBef>
                <a:spcPts val="0"/>
              </a:spcBef>
              <a:buAutoNum type="arabicPeriod"/>
            </a:pPr>
            <a:r>
              <a:rPr lang="en-US" b="0" dirty="0">
                <a:latin typeface="Arial"/>
                <a:ea typeface="Calibri"/>
              </a:rPr>
              <a:t>Continue training Foundations apprentices</a:t>
            </a:r>
          </a:p>
          <a:p>
            <a:pPr marL="514350" lvl="2" indent="-514350">
              <a:lnSpc>
                <a:spcPct val="114000"/>
              </a:lnSpc>
              <a:spcBef>
                <a:spcPts val="0"/>
              </a:spcBef>
              <a:buFont typeface="+mj-lt"/>
              <a:buAutoNum type="arabicPeriod" startAt="3"/>
            </a:pPr>
            <a:r>
              <a:rPr lang="en-US" b="0" dirty="0">
                <a:latin typeface="Arial"/>
                <a:ea typeface="Calibri"/>
              </a:rPr>
              <a:t>Use a calendar to lead a balanced Christian life</a:t>
            </a:r>
          </a:p>
          <a:p>
            <a:pPr marL="514350" lvl="2" indent="-514350">
              <a:lnSpc>
                <a:spcPct val="114000"/>
              </a:lnSpc>
              <a:spcBef>
                <a:spcPts val="0"/>
              </a:spcBef>
              <a:buFont typeface="+mj-lt"/>
              <a:buAutoNum type="arabicPeriod" startAt="3"/>
            </a:pPr>
            <a:r>
              <a:rPr lang="en-US" b="0" dirty="0">
                <a:latin typeface="Arial"/>
                <a:ea typeface="Calibri"/>
              </a:rPr>
              <a:t>Work on goals set for personal development</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140</a:t>
            </a:fld>
            <a:endParaRPr lang="en-US"/>
          </a:p>
        </p:txBody>
      </p:sp>
    </p:spTree>
    <p:extLst>
      <p:ext uri="{BB962C8B-B14F-4D97-AF65-F5344CB8AC3E}">
        <p14:creationId xmlns:p14="http://schemas.microsoft.com/office/powerpoint/2010/main" val="250472502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123825"/>
            <a:ext cx="3578225" cy="2682875"/>
          </a:xfrm>
        </p:spPr>
      </p:sp>
      <p:sp>
        <p:nvSpPr>
          <p:cNvPr id="3" name="Notes Placeholder 2"/>
          <p:cNvSpPr>
            <a:spLocks noGrp="1"/>
          </p:cNvSpPr>
          <p:nvPr>
            <p:ph type="body" idx="1"/>
          </p:nvPr>
        </p:nvSpPr>
        <p:spPr/>
        <p:txBody>
          <a:bodyPr/>
          <a:lstStyle/>
          <a:p>
            <a:pPr algn="ctr"/>
            <a:r>
              <a:rPr lang="en-US" b="1" dirty="0">
                <a:solidFill>
                  <a:schemeClr val="tx1"/>
                </a:solidFill>
              </a:rPr>
              <a:t>Implementation</a:t>
            </a:r>
          </a:p>
          <a:p>
            <a:pPr marL="514350" lvl="2" indent="-514350">
              <a:lnSpc>
                <a:spcPct val="115000"/>
              </a:lnSpc>
              <a:spcBef>
                <a:spcPts val="0"/>
              </a:spcBef>
              <a:spcAft>
                <a:spcPts val="0"/>
              </a:spcAft>
              <a:buFont typeface="+mj-lt"/>
              <a:buAutoNum type="arabicPeriod" startAt="5"/>
            </a:pPr>
            <a:r>
              <a:rPr lang="en-US" b="0" dirty="0">
                <a:solidFill>
                  <a:schemeClr val="tx1"/>
                </a:solidFill>
                <a:latin typeface="Arial"/>
                <a:ea typeface="Calibri"/>
              </a:rPr>
              <a:t>Meet regularly with accountability partner</a:t>
            </a:r>
          </a:p>
          <a:p>
            <a:pPr marL="514350" marR="0" lvl="2" indent="-514350" algn="l" defTabSz="914400" rtl="0" eaLnBrk="0" fontAlgn="base" latinLnBrk="0" hangingPunct="0">
              <a:lnSpc>
                <a:spcPct val="115000"/>
              </a:lnSpc>
              <a:spcBef>
                <a:spcPts val="0"/>
              </a:spcBef>
              <a:spcAft>
                <a:spcPts val="0"/>
              </a:spcAft>
              <a:buClrTx/>
              <a:buSzTx/>
              <a:buFont typeface="+mj-lt"/>
              <a:buAutoNum type="arabicPeriod" startAt="5"/>
              <a:tabLst/>
              <a:defRPr/>
            </a:pPr>
            <a:r>
              <a:rPr lang="en-US" sz="1600" b="0" dirty="0">
                <a:solidFill>
                  <a:schemeClr val="tx1"/>
                </a:solidFill>
                <a:latin typeface="Arial"/>
                <a:ea typeface="Calibri"/>
              </a:rPr>
              <a:t>Use these methods to study and apply the Bible</a:t>
            </a:r>
          </a:p>
          <a:p>
            <a:pPr marL="514350" lvl="2" indent="-514350">
              <a:lnSpc>
                <a:spcPct val="115000"/>
              </a:lnSpc>
              <a:spcAft>
                <a:spcPts val="0"/>
              </a:spcAft>
              <a:buFont typeface="+mj-lt"/>
              <a:buAutoNum type="arabicPeriod" startAt="5"/>
            </a:pPr>
            <a:r>
              <a:rPr lang="en-US" dirty="0">
                <a:solidFill>
                  <a:schemeClr val="tx1"/>
                </a:solidFill>
                <a:latin typeface="Arial"/>
                <a:ea typeface="Calibri"/>
              </a:rPr>
              <a:t>Train church leaders and members how to study the Bible</a:t>
            </a:r>
          </a:p>
          <a:p>
            <a:pPr marL="514350" lvl="2" indent="-514350">
              <a:lnSpc>
                <a:spcPct val="115000"/>
              </a:lnSpc>
              <a:spcAft>
                <a:spcPts val="1200"/>
              </a:spcAft>
              <a:buFont typeface="+mj-lt"/>
              <a:buAutoNum type="arabicPeriod" startAt="5"/>
            </a:pPr>
            <a:r>
              <a:rPr lang="en-US" dirty="0">
                <a:solidFill>
                  <a:schemeClr val="tx1"/>
                </a:solidFill>
                <a:latin typeface="Arial"/>
                <a:ea typeface="Calibri"/>
              </a:rPr>
              <a:t>Prepare effective Biblical lessons</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141</a:t>
            </a:fld>
            <a:endParaRPr lang="en-US"/>
          </a:p>
        </p:txBody>
      </p:sp>
    </p:spTree>
    <p:extLst>
      <p:ext uri="{BB962C8B-B14F-4D97-AF65-F5344CB8AC3E}">
        <p14:creationId xmlns:p14="http://schemas.microsoft.com/office/powerpoint/2010/main" val="125153762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544638" y="111125"/>
            <a:ext cx="3768725" cy="2827338"/>
          </a:xfrm>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200"/>
              </a:spcAft>
            </a:pPr>
            <a:r>
              <a:rPr lang="en-US" sz="1600" b="1" kern="1200" baseline="0" dirty="0">
                <a:solidFill>
                  <a:schemeClr val="tx1"/>
                </a:solidFill>
                <a:effectLst/>
                <a:latin typeface="Arial" charset="0"/>
                <a:ea typeface="+mn-ea"/>
                <a:cs typeface="+mn-cs"/>
              </a:rPr>
              <a:t>Trainer:</a:t>
            </a:r>
            <a:endParaRPr lang="en-US" sz="1600" kern="1200" baseline="0" dirty="0">
              <a:solidFill>
                <a:schemeClr val="tx1"/>
              </a:solidFill>
              <a:effectLst/>
              <a:latin typeface="Arial" charset="0"/>
              <a:ea typeface="+mn-ea"/>
              <a:cs typeface="+mn-cs"/>
            </a:endParaRP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Show the attendees the appendix (p23)</a:t>
            </a:r>
          </a:p>
          <a:p>
            <a:pPr marL="742950" lvl="1" indent="-285750">
              <a:spcAft>
                <a:spcPts val="1200"/>
              </a:spcAft>
              <a:buFont typeface="Arial" panose="020B0604020202020204" pitchFamily="34" charset="0"/>
              <a:buChar char="•"/>
            </a:pPr>
            <a:r>
              <a:rPr lang="en-US" sz="1600" b="0" kern="1200" baseline="0" dirty="0">
                <a:solidFill>
                  <a:schemeClr val="tx1"/>
                </a:solidFill>
                <a:effectLst/>
                <a:latin typeface="Arial" charset="0"/>
                <a:ea typeface="+mn-ea"/>
                <a:cs typeface="+mn-cs"/>
              </a:rPr>
              <a:t>Overview of Philippians</a:t>
            </a:r>
          </a:p>
          <a:p>
            <a:pPr marL="742950" lvl="1" indent="-285750">
              <a:spcAft>
                <a:spcPts val="1200"/>
              </a:spcAft>
              <a:buFont typeface="Arial" panose="020B0604020202020204" pitchFamily="34" charset="0"/>
              <a:buChar char="•"/>
            </a:pPr>
            <a:r>
              <a:rPr lang="en-US" sz="1600" b="0" kern="1200" baseline="0" dirty="0">
                <a:solidFill>
                  <a:schemeClr val="tx1"/>
                </a:solidFill>
                <a:effectLst/>
                <a:latin typeface="Arial" charset="0"/>
                <a:ea typeface="+mn-ea"/>
                <a:cs typeface="+mn-cs"/>
              </a:rPr>
              <a:t>Analysis of Philippians Chapter 1</a:t>
            </a:r>
          </a:p>
          <a:p>
            <a:pPr>
              <a:spcAft>
                <a:spcPts val="1200"/>
              </a:spcAft>
            </a:pPr>
            <a:endParaRPr lang="en-US" alt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1639888" y="123825"/>
            <a:ext cx="3578225" cy="2682875"/>
          </a:xfrm>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Aft>
                <a:spcPts val="0"/>
              </a:spcAft>
            </a:pPr>
            <a:r>
              <a:rPr lang="en-US" altLang="en-US" b="1" dirty="0"/>
              <a:t>Workshop 4</a:t>
            </a:r>
          </a:p>
          <a:p>
            <a:pPr algn="ctr" eaLnBrk="1" hangingPunct="1">
              <a:spcAft>
                <a:spcPts val="0"/>
              </a:spcAft>
            </a:pPr>
            <a:r>
              <a:rPr lang="en-US" altLang="en-US" b="1" dirty="0"/>
              <a:t>How to Reach Your City </a:t>
            </a:r>
          </a:p>
          <a:p>
            <a:pPr algn="ctr" eaLnBrk="1" hangingPunct="1">
              <a:spcAft>
                <a:spcPts val="0"/>
              </a:spcAft>
            </a:pPr>
            <a:r>
              <a:rPr lang="en-US" altLang="en-US" b="1" dirty="0"/>
              <a:t>and Country for Christ</a:t>
            </a:r>
          </a:p>
          <a:p>
            <a:pPr algn="ctr" eaLnBrk="1" hangingPunct="1">
              <a:spcAft>
                <a:spcPts val="0"/>
              </a:spcAft>
            </a:pPr>
            <a:endParaRPr lang="en-US" altLang="en-US" b="1" dirty="0"/>
          </a:p>
          <a:p>
            <a:pPr marL="285750" indent="-285750" algn="l">
              <a:spcAft>
                <a:spcPts val="1200"/>
              </a:spcAft>
              <a:buFont typeface="Arial" panose="020B0604020202020204" pitchFamily="34" charset="0"/>
              <a:buChar char="•"/>
            </a:pPr>
            <a:r>
              <a:rPr lang="en-US" altLang="en-US" b="0" dirty="0"/>
              <a:t>Talk about when the next workshop will be</a:t>
            </a:r>
          </a:p>
          <a:p>
            <a:pPr marL="285750" indent="-285750" algn="l">
              <a:spcAft>
                <a:spcPts val="1200"/>
              </a:spcAft>
              <a:buFont typeface="Arial" panose="020B0604020202020204" pitchFamily="34" charset="0"/>
              <a:buChar char="•"/>
            </a:pPr>
            <a:r>
              <a:rPr lang="en-US" altLang="en-US" b="0" dirty="0"/>
              <a:t>Ask the host to close in prayer</a:t>
            </a:r>
          </a:p>
          <a:p>
            <a:pPr marL="285750" indent="-285750" algn="l">
              <a:spcAft>
                <a:spcPts val="1200"/>
              </a:spcAft>
              <a:buFont typeface="Arial" panose="020B0604020202020204" pitchFamily="34" charset="0"/>
              <a:buChar char="•"/>
            </a:pPr>
            <a:r>
              <a:rPr lang="en-US" altLang="en-US" b="0" dirty="0"/>
              <a:t>Take a group photo</a:t>
            </a:r>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God tells us the importance of knowing and applying His Word to our lives in the following verses.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Bereans] received the message with great eagerness and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examined the Scriptures</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every day to see if what Paul said was true.” Acts 17:11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“Anyone who lives on milk</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being still an infant, is not acquainted with the teaching about righteousness. But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solid food is for the mature,</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who by constant use have trained themselves to distinguish good from evil.” Hebrews 5:13-14</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 your best to present yourself to God as one approved, a workman who does not need to be ashamed and who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correctly handles the word of truth</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 Timothy 2:15</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obey my teaching</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Jesus said, "you are really my disciples.” John 8:31</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15</a:t>
            </a:fld>
            <a:endParaRPr lang="en-US"/>
          </a:p>
        </p:txBody>
      </p:sp>
    </p:spTree>
    <p:extLst>
      <p:ext uri="{BB962C8B-B14F-4D97-AF65-F5344CB8AC3E}">
        <p14:creationId xmlns:p14="http://schemas.microsoft.com/office/powerpoint/2010/main" val="125590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Bible study is feeding on the meat of God’s Word. </a:t>
            </a:r>
          </a:p>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God wants to teach us directly from His Word. </a:t>
            </a:r>
          </a:p>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are responsible to study God’s Word for ourselves </a:t>
            </a:r>
          </a:p>
          <a:p>
            <a:pPr marL="742950" marR="0" lvl="1"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instead of just relying on others </a:t>
            </a:r>
          </a:p>
          <a:p>
            <a:pPr marL="742950" marR="0" lvl="1"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we want to grow spiritually.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16</a:t>
            </a:fld>
            <a:endParaRPr lang="en-US"/>
          </a:p>
        </p:txBody>
      </p:sp>
    </p:spTree>
    <p:extLst>
      <p:ext uri="{BB962C8B-B14F-4D97-AF65-F5344CB8AC3E}">
        <p14:creationId xmlns:p14="http://schemas.microsoft.com/office/powerpoint/2010/main" val="3870323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purpose of Bible study </a:t>
            </a:r>
          </a:p>
          <a:p>
            <a:pPr marL="742950" lvl="1"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is to apply God’s Word to our lives </a:t>
            </a:r>
          </a:p>
          <a:p>
            <a:pPr marL="742950" marR="0" lvl="1"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thought, word, and deed. </a:t>
            </a:r>
          </a:p>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Bible study involves several aspects </a:t>
            </a:r>
          </a:p>
          <a:p>
            <a:pPr marL="742950" marR="0" lvl="1"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help us interpret it correctly </a:t>
            </a:r>
          </a:p>
          <a:p>
            <a:pPr marL="742950" marR="0" lvl="1"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we can apply it to our lives correctly. </a:t>
            </a:r>
          </a:p>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is how we become more like Jesus.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17</a:t>
            </a:fld>
            <a:endParaRPr lang="en-US"/>
          </a:p>
        </p:txBody>
      </p:sp>
    </p:spTree>
    <p:extLst>
      <p:ext uri="{BB962C8B-B14F-4D97-AF65-F5344CB8AC3E}">
        <p14:creationId xmlns:p14="http://schemas.microsoft.com/office/powerpoint/2010/main" val="54822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R="0" lvl="0">
              <a:lnSpc>
                <a:spcPct val="115000"/>
              </a:lnSpc>
              <a:spcBef>
                <a:spcPts val="0"/>
              </a:spcBef>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II. How to Interpret the Bible</a:t>
            </a:r>
            <a:endPar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is only one </a:t>
            </a: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correct</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interpretation, </a:t>
            </a:r>
          </a:p>
          <a:p>
            <a:pPr marL="800100" marR="0" lvl="1"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intended by the author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can be many applications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rPr>
              <a:t>We must get the correct interpretation of God’s Word </a:t>
            </a:r>
          </a:p>
          <a:p>
            <a:pPr marL="800100" marR="0" lvl="1"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rPr>
              <a:t>before we can apply it properly</a:t>
            </a: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18</a:t>
            </a:fld>
            <a:endParaRPr lang="en-US"/>
          </a:p>
        </p:txBody>
      </p:sp>
    </p:spTree>
    <p:extLst>
      <p:ext uri="{BB962C8B-B14F-4D97-AF65-F5344CB8AC3E}">
        <p14:creationId xmlns:p14="http://schemas.microsoft.com/office/powerpoint/2010/main" val="1022741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R="0" lvl="0">
              <a:lnSpc>
                <a:spcPct val="115000"/>
              </a:lnSpc>
              <a:spcBef>
                <a:spcPts val="0"/>
              </a:spcBef>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 Two Parts to Biblical Interpretation</a:t>
            </a: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Bible is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The Word of God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and</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The words of men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order to interpret the Bible correctly, we must use: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The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Laws of the Spirit</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because the Bible is the Word of God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and</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The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Laws of Language</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because the Bible is the words of men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19</a:t>
            </a:fld>
            <a:endParaRPr lang="en-US"/>
          </a:p>
        </p:txBody>
      </p:sp>
    </p:spTree>
    <p:extLst>
      <p:ext uri="{BB962C8B-B14F-4D97-AF65-F5344CB8AC3E}">
        <p14:creationId xmlns:p14="http://schemas.microsoft.com/office/powerpoint/2010/main" val="280907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6F9953-1F53-4299-B58B-E1843B34D8DA}" type="slidenum">
              <a:rPr lang="en-US" altLang="en-US" smtClean="0"/>
              <a:pPr eaLnBrk="1" hangingPunct="1">
                <a:spcBef>
                  <a:spcPct val="0"/>
                </a:spcBef>
              </a:pPr>
              <a:t>2</a:t>
            </a:fld>
            <a:endParaRPr lang="en-US" altLang="en-US"/>
          </a:p>
        </p:txBody>
      </p:sp>
      <p:sp>
        <p:nvSpPr>
          <p:cNvPr id="124931" name="Rectangle 2"/>
          <p:cNvSpPr>
            <a:spLocks noGrp="1" noRot="1" noChangeAspect="1" noChangeArrowheads="1" noTextEdit="1"/>
          </p:cNvSpPr>
          <p:nvPr>
            <p:ph type="sldImg"/>
          </p:nvPr>
        </p:nvSpPr>
        <p:spPr>
          <a:xfrm>
            <a:off x="1600200" y="149225"/>
            <a:ext cx="3657600" cy="274320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a:lnSpc>
                <a:spcPct val="115000"/>
              </a:lnSpc>
              <a:spcBef>
                <a:spcPts val="0"/>
              </a:spcBef>
              <a:spcAft>
                <a:spcPts val="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Workshop 1 </a:t>
            </a:r>
            <a:r>
              <a:rPr lang="en-US" sz="1600" b="1" u="sng" dirty="0">
                <a:solidFill>
                  <a:srgbClr val="000000"/>
                </a:solidFill>
                <a:latin typeface="Arial" panose="020B0604020202020204" pitchFamily="34" charset="0"/>
                <a:ea typeface="Calibri" panose="020F0502020204030204" pitchFamily="34" charset="0"/>
                <a:cs typeface="Arial" panose="020B0604020202020204" pitchFamily="34" charset="0"/>
              </a:rPr>
              <a:t>Review</a:t>
            </a:r>
          </a:p>
          <a:p>
            <a:pPr marL="0" marR="0" algn="ctr">
              <a:lnSpc>
                <a:spcPct val="115000"/>
              </a:lnSpc>
              <a:spcBef>
                <a:spcPts val="0"/>
              </a:spcBef>
              <a:spcAft>
                <a:spcPts val="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How to Grow Your Church</a:t>
            </a:r>
          </a:p>
          <a:p>
            <a:pPr marL="0" marR="0" algn="ctr">
              <a:lnSpc>
                <a:spcPct val="115000"/>
              </a:lnSpc>
              <a:spcBef>
                <a:spcPts val="0"/>
              </a:spcBef>
              <a:spcAft>
                <a:spcPts val="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Multiply Disciples</a:t>
            </a:r>
          </a:p>
          <a:p>
            <a:pPr marL="0" marR="0" algn="ctr">
              <a:lnSpc>
                <a:spcPct val="115000"/>
              </a:lnSpc>
              <a:spcBef>
                <a:spcPts val="0"/>
              </a:spcBef>
              <a:spcAft>
                <a:spcPts val="0"/>
              </a:spcAft>
            </a:pPr>
            <a:endPar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34950" indent="-234950">
              <a:spcBef>
                <a:spcPts val="0"/>
              </a:spcBef>
              <a:spcAft>
                <a:spcPts val="1200"/>
              </a:spcAft>
              <a:buFontTx/>
              <a:buAutoNum type="arabicPeriod"/>
            </a:pPr>
            <a:r>
              <a:rPr lang="en-US" dirty="0">
                <a:ln w="6350">
                  <a:noFill/>
                </a:ln>
              </a:rPr>
              <a:t>How many were at Workshop 1?</a:t>
            </a:r>
          </a:p>
          <a:p>
            <a:pPr marL="692150" lvl="1" indent="-234950">
              <a:spcBef>
                <a:spcPts val="0"/>
              </a:spcBef>
              <a:spcAft>
                <a:spcPts val="1200"/>
              </a:spcAft>
              <a:buFont typeface="Arial" panose="020B0604020202020204" pitchFamily="34" charset="0"/>
              <a:buChar char="•"/>
            </a:pPr>
            <a:r>
              <a:rPr lang="en-US" dirty="0">
                <a:ln w="6350">
                  <a:noFill/>
                </a:ln>
              </a:rPr>
              <a:t>If no one was at Workshop 1, don’t ask the following questions and spend more time on the review.</a:t>
            </a:r>
          </a:p>
          <a:p>
            <a:pPr marL="234950" indent="-234950">
              <a:spcBef>
                <a:spcPts val="0"/>
              </a:spcBef>
              <a:spcAft>
                <a:spcPts val="1200"/>
              </a:spcAft>
              <a:buFontTx/>
              <a:buAutoNum type="arabicPeriod"/>
            </a:pPr>
            <a:r>
              <a:rPr lang="en-US" dirty="0"/>
              <a:t>What comments or questions do you have about Workshop 1?</a:t>
            </a:r>
            <a:endParaRPr lang="en-US" dirty="0">
              <a:ln w="6350">
                <a:noFill/>
              </a:ln>
              <a:effectLst/>
            </a:endParaRPr>
          </a:p>
          <a:p>
            <a:pPr marL="234950" lvl="0" indent="-234950">
              <a:spcBef>
                <a:spcPts val="0"/>
              </a:spcBef>
              <a:spcAft>
                <a:spcPts val="1200"/>
              </a:spcAft>
              <a:buFont typeface="+mj-lt"/>
              <a:buAutoNum type="arabicPeriod"/>
            </a:pPr>
            <a:r>
              <a:rPr lang="en-US" dirty="0">
                <a:ln w="6350">
                  <a:noFill/>
                </a:ln>
                <a:effectLst/>
              </a:rPr>
              <a:t>How many are leading Foundations with a person or a group?</a:t>
            </a:r>
          </a:p>
          <a:p>
            <a:pPr marL="234950" indent="-234950">
              <a:spcBef>
                <a:spcPts val="0"/>
              </a:spcBef>
              <a:spcAft>
                <a:spcPts val="1200"/>
              </a:spcAft>
              <a:buFont typeface="+mj-lt"/>
              <a:buAutoNum type="arabicPeriod"/>
            </a:pPr>
            <a:r>
              <a:rPr lang="en-US" dirty="0">
                <a:ln w="6350">
                  <a:noFill/>
                </a:ln>
              </a:rPr>
              <a:t>What questions or comments do you have about leading Foundations?</a:t>
            </a:r>
            <a:endParaRPr lang="en-US" dirty="0">
              <a:ln w="6350">
                <a:noFill/>
              </a:ln>
              <a:effectLst/>
            </a:endParaRPr>
          </a:p>
          <a:p>
            <a:pPr marL="234950" lvl="0" indent="-234950">
              <a:spcBef>
                <a:spcPts val="0"/>
              </a:spcBef>
              <a:spcAft>
                <a:spcPts val="1200"/>
              </a:spcAft>
              <a:buFont typeface="+mj-lt"/>
              <a:buAutoNum type="arabicPeriod"/>
            </a:pPr>
            <a:r>
              <a:rPr lang="en-US" dirty="0">
                <a:ln w="6350">
                  <a:noFill/>
                </a:ln>
                <a:effectLst/>
              </a:rPr>
              <a:t>How many have identified an apprentice?</a:t>
            </a:r>
          </a:p>
          <a:p>
            <a:pPr marL="234950" lvl="0" indent="-234950">
              <a:spcBef>
                <a:spcPts val="0"/>
              </a:spcBef>
              <a:spcAft>
                <a:spcPts val="1200"/>
              </a:spcAft>
              <a:buFont typeface="+mj-lt"/>
              <a:buAutoNum type="arabicPeriod"/>
            </a:pPr>
            <a:r>
              <a:rPr lang="en-US" dirty="0">
                <a:ln w="6350">
                  <a:noFill/>
                </a:ln>
                <a:effectLst/>
              </a:rPr>
              <a:t>What questions or comments do you have about training an apprentice?</a:t>
            </a:r>
            <a:endParaRPr lang="en-US" altLang="en-US" dirty="0">
              <a:ln w="6350">
                <a:noFill/>
              </a:ln>
              <a:effectLst/>
            </a:endParaRPr>
          </a:p>
          <a:p>
            <a:pPr marL="0" lvl="0" indent="0">
              <a:lnSpc>
                <a:spcPct val="115000"/>
              </a:lnSpc>
              <a:spcAft>
                <a:spcPts val="0"/>
              </a:spcAft>
              <a:buFont typeface="Arial" panose="020B0604020202020204" pitchFamily="34" charset="0"/>
              <a:buNone/>
            </a:pPr>
            <a:endParaRPr lang="en-US" dirty="0">
              <a:solidFill>
                <a:srgbClr val="000000"/>
              </a:solidFill>
              <a:latin typeface="Arial" panose="020B0604020202020204" pitchFamily="34" charset="0"/>
              <a:cs typeface="Arial" panose="020B0604020202020204" pitchFamily="34" charset="0"/>
            </a:endParaRPr>
          </a:p>
          <a:p>
            <a:pPr marL="0" marR="0" algn="l">
              <a:lnSpc>
                <a:spcPct val="115000"/>
              </a:lnSpc>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a:xfrm>
            <a:off x="104504" y="2938463"/>
            <a:ext cx="6751909" cy="5576252"/>
          </a:xfrm>
        </p:spPr>
        <p:txBody>
          <a:bodyPr/>
          <a:lstStyle/>
          <a:p>
            <a:pPr marL="0" marR="0">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Laws of the Spirit (The Bible is the Word of God)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Scripture is inspired by God</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must understand the Laws of the Spirit in order to understand God’s Word.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Rules from the Bible that are essential for us to know in order to interpret it correctly.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Courier New" panose="02070309020205020404" pitchFamily="49" charset="0"/>
              <a:buChar char="o"/>
              <a:tabLst>
                <a:tab pos="914400" algn="l"/>
              </a:tabLs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Bible is God’s Word and is spiritually discerned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685800" marR="0" lvl="1" indent="-228600">
              <a:lnSpc>
                <a:spcPct val="115000"/>
              </a:lnSpc>
              <a:spcBef>
                <a:spcPts val="0"/>
              </a:spcBef>
              <a:spcAft>
                <a:spcPts val="0"/>
              </a:spcAft>
              <a:buFont typeface="Wingdings" panose="05000000000000000000" pitchFamily="2" charset="2"/>
              <a:buChar char=""/>
              <a:tabLst>
                <a:tab pos="1371600" algn="l"/>
              </a:tabLs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(Matthew 13:10-11) "The knowledge of the secrets of the kingdom of heaven has been given to you...”</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685800" marR="0" lvl="1" indent="-228600">
              <a:lnSpc>
                <a:spcPct val="115000"/>
              </a:lnSpc>
              <a:spcBef>
                <a:spcPts val="0"/>
              </a:spcBef>
              <a:spcAft>
                <a:spcPts val="0"/>
              </a:spcAft>
              <a:buFont typeface="Wingdings" panose="05000000000000000000" pitchFamily="2"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Corinthians 2:7-14)</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speak of God's secret wisdom, </a:t>
            </a:r>
          </a:p>
          <a:p>
            <a:pPr marL="1143000" marR="0" lvl="2" indent="-2286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God has revealed it to us by his Spirit…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have not received the spirit of the world but the Spirit who is from God, that we may understand what God has freely given us…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words taught by the Spirit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they are spiritually discerned.”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Courier New" panose="02070309020205020404" pitchFamily="49" charset="0"/>
              <a:buChar char="o"/>
              <a:tabLst>
                <a:tab pos="914400" algn="l"/>
              </a:tabLs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must approach God’s word with humility.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685800" marR="0" lvl="1" indent="-228600">
              <a:lnSpc>
                <a:spcPct val="115000"/>
              </a:lnSpc>
              <a:spcBef>
                <a:spcPts val="0"/>
              </a:spcBef>
              <a:spcAft>
                <a:spcPts val="0"/>
              </a:spcAft>
              <a:buFont typeface="Wingdings" panose="05000000000000000000" pitchFamily="2" charset="2"/>
              <a:buChar char=""/>
              <a:tabLst>
                <a:tab pos="1371600" algn="l"/>
              </a:tabLs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(Matt 11:25) “you have hidden these things from the wise and learned</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revealed them to little children.”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20</a:t>
            </a:fld>
            <a:endParaRPr lang="en-US"/>
          </a:p>
        </p:txBody>
      </p:sp>
    </p:spTree>
    <p:extLst>
      <p:ext uri="{BB962C8B-B14F-4D97-AF65-F5344CB8AC3E}">
        <p14:creationId xmlns:p14="http://schemas.microsoft.com/office/powerpoint/2010/main" val="247585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we must approach God’s Word in order to understand spiritual truth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buFont typeface="Courier New" panose="02070309020205020404" pitchFamily="49" charset="0"/>
              <a:buChar char="o"/>
              <a:tabLst>
                <a:tab pos="914400" algn="l"/>
              </a:tabLs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Commitment, obedience</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Approach God’s Word with the commitment and obedience to put it into practice in your life.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15000"/>
              </a:lnSpc>
              <a:spcBef>
                <a:spcPts val="0"/>
              </a:spcBef>
              <a:buFont typeface="Wingdings" panose="05000000000000000000" pitchFamily="2" charset="2"/>
              <a:buChar char=""/>
              <a:tabLst>
                <a:tab pos="1371600" algn="l"/>
              </a:tabLs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(John 14:21) “Whoever has my commands and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obeys them</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 is the one who loves me. He who loves me will be loved by my Father, and I too will love him and show myself to him."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buFont typeface="Courier New" panose="02070309020205020404" pitchFamily="49" charset="0"/>
              <a:buChar char="o"/>
              <a:tabLst>
                <a:tab pos="914400" algn="l"/>
              </a:tabLs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Faith, belief</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Approach God’s Word with faith and belief.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15000"/>
              </a:lnSpc>
              <a:spcBef>
                <a:spcPts val="0"/>
              </a:spcBef>
              <a:buFont typeface="Wingdings" panose="05000000000000000000" pitchFamily="2" charset="2"/>
              <a:buChar char=""/>
              <a:tabLst>
                <a:tab pos="1371600" algn="l"/>
              </a:tabLs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(Romans 4:20-21) Yet he did not waver through unbelief regarding the promise of God, but was strengthened in his faith and gave glory to God, being fully persuaded that God had power to do what he had promised.”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buFont typeface="Courier New" panose="02070309020205020404" pitchFamily="49" charset="0"/>
              <a:buChar char="o"/>
              <a:tabLst>
                <a:tab pos="914400" algn="l"/>
              </a:tabLs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Prayer, ask</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Approach God’s Word in prayer asking God to reveal His truth to you.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15000"/>
              </a:lnSpc>
              <a:spcBef>
                <a:spcPts val="0"/>
              </a:spcBef>
              <a:buFont typeface="Wingdings" panose="05000000000000000000" pitchFamily="2" charset="2"/>
              <a:buChar char=""/>
              <a:tabLst>
                <a:tab pos="1371600" algn="l"/>
              </a:tabLs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(Psalms 119:18) “Open my eyes that I may see wonderful things in your law.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21</a:t>
            </a:fld>
            <a:endParaRPr lang="en-US"/>
          </a:p>
        </p:txBody>
      </p:sp>
    </p:spTree>
    <p:extLst>
      <p:ext uri="{BB962C8B-B14F-4D97-AF65-F5344CB8AC3E}">
        <p14:creationId xmlns:p14="http://schemas.microsoft.com/office/powerpoint/2010/main" val="2293746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lnSpc>
                <a:spcPct val="115000"/>
              </a:lnSpc>
              <a:spcAft>
                <a:spcPts val="0"/>
              </a:spcAf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The laws of the Spirit are an attitude of heart that continue as you apply the laws of language.</a:t>
            </a:r>
            <a:endParaRPr lang="en-US" dirty="0">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Laws of Language (The Bible is also the words of men)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must also understand how God’s gift of language works before we can understand God’s Word. </a:t>
            </a:r>
          </a:p>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must understand such things as definitions, grammar, and context. </a:t>
            </a:r>
          </a:p>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Language is God’s gift and capable of communicating spiritual truth.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22</a:t>
            </a:fld>
            <a:endParaRPr lang="en-US"/>
          </a:p>
        </p:txBody>
      </p:sp>
    </p:spTree>
    <p:extLst>
      <p:ext uri="{BB962C8B-B14F-4D97-AF65-F5344CB8AC3E}">
        <p14:creationId xmlns:p14="http://schemas.microsoft.com/office/powerpoint/2010/main" val="116370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4000"/>
              </a:lnSpc>
              <a:spcBef>
                <a:spcPts val="0"/>
              </a:spcBef>
              <a:buClrTx/>
              <a:buSzTx/>
              <a:buFontTx/>
              <a:buNone/>
              <a:tabLst/>
              <a:defRPr/>
            </a:pPr>
            <a:r>
              <a:rPr lang="en-US" sz="1600" kern="1200" baseline="0" dirty="0">
                <a:effectLst/>
                <a:latin typeface="Arial" charset="0"/>
                <a:ea typeface="+mn-ea"/>
                <a:cs typeface="+mn-cs"/>
              </a:rPr>
              <a:t>Here are some important characteristics of language and tools that will help you correctly interpret God’s Word.</a:t>
            </a:r>
          </a:p>
          <a:p>
            <a:pPr lvl="0" algn="ctr" fontAlgn="auto">
              <a:lnSpc>
                <a:spcPct val="114000"/>
              </a:lnSpc>
              <a:spcBef>
                <a:spcPts val="0"/>
              </a:spcBef>
            </a:pPr>
            <a:r>
              <a:rPr lang="en-US" sz="1600" u="sng" dirty="0">
                <a:latin typeface="Arial"/>
                <a:cs typeface="+mn-cs"/>
              </a:rPr>
              <a:t>Characteristic of Language</a:t>
            </a:r>
          </a:p>
          <a:p>
            <a:pPr lvl="0" fontAlgn="auto">
              <a:lnSpc>
                <a:spcPct val="114000"/>
              </a:lnSpc>
              <a:spcBef>
                <a:spcPts val="0"/>
              </a:spcBef>
            </a:pPr>
            <a:r>
              <a:rPr lang="en-US" sz="1600" b="0" dirty="0">
                <a:latin typeface="Arial"/>
                <a:cs typeface="+mn-cs"/>
              </a:rPr>
              <a:t>1. Historical, cultural, geographical background</a:t>
            </a:r>
          </a:p>
          <a:p>
            <a:pPr marL="800100" lvl="1" indent="-342900" fontAlgn="auto">
              <a:lnSpc>
                <a:spcPct val="114000"/>
              </a:lnSpc>
              <a:buFont typeface="Symbol"/>
              <a:buChar char=""/>
            </a:pPr>
            <a:r>
              <a:rPr lang="en-US" b="0" dirty="0">
                <a:latin typeface="Arial"/>
                <a:cs typeface="+mn-cs"/>
              </a:rPr>
              <a:t>Author’s situation</a:t>
            </a:r>
          </a:p>
          <a:p>
            <a:pPr marL="800100" lvl="1" indent="-342900" fontAlgn="auto">
              <a:lnSpc>
                <a:spcPct val="114000"/>
              </a:lnSpc>
              <a:buFont typeface="Symbol"/>
              <a:buChar char=""/>
            </a:pPr>
            <a:r>
              <a:rPr lang="en-US" b="0" dirty="0">
                <a:latin typeface="Arial"/>
                <a:cs typeface="+mn-cs"/>
              </a:rPr>
              <a:t>Geography and customs</a:t>
            </a:r>
          </a:p>
          <a:p>
            <a:pPr marL="800100" lvl="1" indent="-342900" fontAlgn="auto">
              <a:lnSpc>
                <a:spcPct val="114000"/>
              </a:lnSpc>
              <a:buFont typeface="Symbol"/>
              <a:buChar char=""/>
            </a:pPr>
            <a:r>
              <a:rPr lang="en-US" b="0" dirty="0">
                <a:latin typeface="Arial"/>
                <a:cs typeface="+mn-cs"/>
              </a:rPr>
              <a:t>Why author wrote it</a:t>
            </a:r>
          </a:p>
          <a:p>
            <a:pPr marL="342900" lvl="0" indent="-342900" fontAlgn="auto">
              <a:lnSpc>
                <a:spcPct val="114000"/>
              </a:lnSpc>
              <a:spcBef>
                <a:spcPts val="0"/>
              </a:spcBef>
              <a:buFont typeface="Symbol"/>
              <a:buChar char=""/>
            </a:pPr>
            <a:endParaRPr lang="en-US" sz="1600" b="0" dirty="0">
              <a:latin typeface="Arial"/>
              <a:cs typeface="+mn-cs"/>
            </a:endParaRPr>
          </a:p>
          <a:p>
            <a:pPr lvl="0" algn="ctr" fontAlgn="auto">
              <a:lnSpc>
                <a:spcPct val="114000"/>
              </a:lnSpc>
              <a:spcBef>
                <a:spcPts val="0"/>
              </a:spcBef>
            </a:pPr>
            <a:r>
              <a:rPr lang="en-US" sz="1600" u="sng" dirty="0">
                <a:ea typeface="Calibri"/>
                <a:cs typeface="Arial"/>
              </a:rPr>
              <a:t>Resources to help you interpret</a:t>
            </a:r>
          </a:p>
          <a:p>
            <a:pPr marL="800100" lvl="1" indent="-342900">
              <a:lnSpc>
                <a:spcPct val="114000"/>
              </a:lnSpc>
              <a:buFont typeface="Symbol"/>
              <a:buChar char=""/>
            </a:pPr>
            <a:r>
              <a:rPr lang="en-US" b="0" dirty="0"/>
              <a:t>Bible </a:t>
            </a:r>
          </a:p>
          <a:p>
            <a:pPr marL="800100" lvl="1" indent="-342900">
              <a:lnSpc>
                <a:spcPct val="114000"/>
              </a:lnSpc>
              <a:buFont typeface="Symbol"/>
              <a:buChar char=""/>
            </a:pPr>
            <a:r>
              <a:rPr lang="en-US" b="0" dirty="0"/>
              <a:t>Book of Acts for some New Testament books</a:t>
            </a:r>
            <a:endParaRPr lang="en-US" b="0" dirty="0">
              <a:latin typeface="Arial"/>
              <a:ea typeface="Calibri"/>
              <a:cs typeface="Arial"/>
            </a:endParaRPr>
          </a:p>
          <a:p>
            <a:pPr marL="0" marR="0" lvl="0" indent="0" algn="l" defTabSz="914400" rtl="0" eaLnBrk="0" fontAlgn="base" latinLnBrk="0" hangingPunct="0">
              <a:lnSpc>
                <a:spcPct val="114000"/>
              </a:lnSpc>
              <a:spcBef>
                <a:spcPts val="0"/>
              </a:spcBef>
              <a:buClrTx/>
              <a:buSzTx/>
              <a:buFontTx/>
              <a:buNone/>
              <a:tabLst/>
              <a:defRPr/>
            </a:pPr>
            <a:endParaRPr lang="en-US" sz="1600" kern="1200" baseline="0" dirty="0">
              <a:effectLst/>
              <a:latin typeface="Arial" charset="0"/>
              <a:ea typeface="+mn-ea"/>
              <a:cs typeface="+mn-cs"/>
            </a:endParaRPr>
          </a:p>
          <a:p>
            <a:pPr>
              <a:lnSpc>
                <a:spcPct val="114000"/>
              </a:lnSpc>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23</a:t>
            </a:fld>
            <a:endParaRPr lang="en-US"/>
          </a:p>
        </p:txBody>
      </p:sp>
    </p:spTree>
    <p:extLst>
      <p:ext uri="{BB962C8B-B14F-4D97-AF65-F5344CB8AC3E}">
        <p14:creationId xmlns:p14="http://schemas.microsoft.com/office/powerpoint/2010/main" val="110899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lvl="0" algn="ctr" fontAlgn="auto">
              <a:lnSpc>
                <a:spcPct val="114000"/>
              </a:lnSpc>
              <a:spcBef>
                <a:spcPts val="0"/>
              </a:spcBef>
            </a:pPr>
            <a:r>
              <a:rPr lang="en-US" sz="1600" u="sng" dirty="0">
                <a:latin typeface="Arial"/>
              </a:rPr>
              <a:t>Characteristic of Language</a:t>
            </a:r>
          </a:p>
          <a:p>
            <a:pPr marR="0">
              <a:lnSpc>
                <a:spcPct val="114000"/>
              </a:lnSpc>
              <a:spcBef>
                <a:spcPts val="0"/>
              </a:spcBef>
              <a:buSzPct val="130000"/>
            </a:pPr>
            <a:r>
              <a:rPr lang="en-US" sz="1600" b="0" dirty="0">
                <a:latin typeface="Arial"/>
                <a:ea typeface="Calibri"/>
                <a:cs typeface="Arial"/>
              </a:rPr>
              <a:t>2. Theme or Overview and author’s plan or outline</a:t>
            </a:r>
          </a:p>
          <a:p>
            <a:pPr marL="342900" marR="0" indent="-342900">
              <a:lnSpc>
                <a:spcPct val="114000"/>
              </a:lnSpc>
              <a:spcBef>
                <a:spcPts val="0"/>
              </a:spcBef>
              <a:buSzPct val="130000"/>
              <a:buFont typeface="Arial" panose="020B0604020202020204" pitchFamily="34" charset="0"/>
              <a:buChar char="•"/>
            </a:pPr>
            <a:endParaRPr lang="en-US" sz="1600" b="0" dirty="0">
              <a:latin typeface="Arial"/>
              <a:ea typeface="Calibri"/>
              <a:cs typeface="Arial"/>
            </a:endParaRPr>
          </a:p>
          <a:p>
            <a:pPr algn="ctr" fontAlgn="auto">
              <a:lnSpc>
                <a:spcPct val="114000"/>
              </a:lnSpc>
              <a:spcBef>
                <a:spcPts val="0"/>
              </a:spcBef>
            </a:pPr>
            <a:r>
              <a:rPr lang="en-US" sz="1600" u="sng" dirty="0"/>
              <a:t>Resources</a:t>
            </a:r>
            <a:endParaRPr lang="en-US" sz="1600" u="sng" dirty="0">
              <a:latin typeface="Arial"/>
              <a:ea typeface="Calibri"/>
              <a:cs typeface="Arial"/>
            </a:endParaRPr>
          </a:p>
          <a:p>
            <a:pPr marL="800100" lvl="1" indent="-342900">
              <a:lnSpc>
                <a:spcPct val="114000"/>
              </a:lnSpc>
              <a:buFont typeface="Symbol"/>
              <a:buChar char=""/>
            </a:pPr>
            <a:r>
              <a:rPr lang="en-US" b="0" dirty="0">
                <a:latin typeface="Arial"/>
                <a:ea typeface="Calibri"/>
                <a:cs typeface="Arial"/>
              </a:rPr>
              <a:t>Read several times</a:t>
            </a:r>
          </a:p>
          <a:p>
            <a:pPr marL="800100" lvl="1" indent="-342900">
              <a:lnSpc>
                <a:spcPct val="114000"/>
              </a:lnSpc>
              <a:buFont typeface="Symbol"/>
              <a:buChar char=""/>
            </a:pPr>
            <a:r>
              <a:rPr lang="en-US" b="0" dirty="0">
                <a:latin typeface="Arial"/>
                <a:ea typeface="Calibri"/>
                <a:cs typeface="Arial"/>
              </a:rPr>
              <a:t>Write the main idea of each paragraph, each chapter, and the book of the Bible</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24</a:t>
            </a:fld>
            <a:endParaRPr lang="en-US"/>
          </a:p>
        </p:txBody>
      </p:sp>
    </p:spTree>
    <p:extLst>
      <p:ext uri="{BB962C8B-B14F-4D97-AF65-F5344CB8AC3E}">
        <p14:creationId xmlns:p14="http://schemas.microsoft.com/office/powerpoint/2010/main" val="1077648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lvl="0" algn="ctr" fontAlgn="auto">
              <a:lnSpc>
                <a:spcPct val="115000"/>
              </a:lnSpc>
              <a:spcBef>
                <a:spcPts val="0"/>
              </a:spcBef>
              <a:spcAft>
                <a:spcPts val="1200"/>
              </a:spcAft>
            </a:pPr>
            <a:r>
              <a:rPr lang="en-US" sz="1600" u="sng" dirty="0">
                <a:latin typeface="Arial"/>
              </a:rPr>
              <a:t>Characteristic of Language</a:t>
            </a:r>
          </a:p>
          <a:p>
            <a:pPr marL="0" marR="0">
              <a:lnSpc>
                <a:spcPct val="115000"/>
              </a:lnSpc>
              <a:spcBef>
                <a:spcPts val="0"/>
              </a:spcBef>
              <a:spcAft>
                <a:spcPts val="1200"/>
              </a:spcAft>
            </a:pPr>
            <a:r>
              <a:rPr lang="en-US" sz="1600" dirty="0">
                <a:latin typeface="Arial"/>
                <a:ea typeface="Calibri"/>
                <a:cs typeface="Arial"/>
              </a:rPr>
              <a:t>3. Context </a:t>
            </a:r>
            <a:r>
              <a:rPr lang="en-US" sz="1600" b="0" dirty="0">
                <a:latin typeface="Arial"/>
                <a:ea typeface="Calibri"/>
                <a:cs typeface="Arial"/>
              </a:rPr>
              <a:t>(A central thought woven together)</a:t>
            </a:r>
          </a:p>
          <a:p>
            <a:pPr marL="0" marR="0">
              <a:lnSpc>
                <a:spcPct val="115000"/>
              </a:lnSpc>
              <a:spcBef>
                <a:spcPts val="0"/>
              </a:spcBef>
              <a:spcAft>
                <a:spcPts val="1200"/>
              </a:spcAft>
            </a:pPr>
            <a:r>
              <a:rPr lang="en-US" sz="1600" b="0" dirty="0">
                <a:latin typeface="Arial"/>
                <a:ea typeface="Calibri"/>
                <a:cs typeface="Arial"/>
              </a:rPr>
              <a:t>Context is very important</a:t>
            </a:r>
          </a:p>
          <a:p>
            <a:pPr marL="800100" lvl="1" indent="-342900">
              <a:lnSpc>
                <a:spcPct val="115000"/>
              </a:lnSpc>
              <a:spcAft>
                <a:spcPts val="1200"/>
              </a:spcAft>
              <a:buFont typeface="Symbol"/>
              <a:buChar char=""/>
              <a:tabLst>
                <a:tab pos="457200" algn="l"/>
              </a:tabLst>
            </a:pPr>
            <a:r>
              <a:rPr lang="en-US" b="0" dirty="0">
                <a:latin typeface="Arial"/>
                <a:ea typeface="Calibri"/>
                <a:cs typeface="Arial"/>
              </a:rPr>
              <a:t>Context of a paragraph in the Bible </a:t>
            </a:r>
          </a:p>
          <a:p>
            <a:pPr marL="800100" lvl="1">
              <a:lnSpc>
                <a:spcPct val="115000"/>
              </a:lnSpc>
              <a:spcAft>
                <a:spcPts val="1200"/>
              </a:spcAft>
            </a:pPr>
            <a:r>
              <a:rPr lang="en-US" b="0" dirty="0">
                <a:latin typeface="Arial"/>
                <a:ea typeface="Calibri"/>
                <a:cs typeface="Arial"/>
              </a:rPr>
              <a:t>(A paragraph is one or more sentences that describe a single idea or thought)</a:t>
            </a:r>
          </a:p>
          <a:p>
            <a:pPr marL="800100" lvl="1" indent="-342900">
              <a:lnSpc>
                <a:spcPct val="115000"/>
              </a:lnSpc>
              <a:spcAft>
                <a:spcPts val="1200"/>
              </a:spcAft>
              <a:buFont typeface="Symbol"/>
              <a:buChar char=""/>
              <a:tabLst>
                <a:tab pos="457200" algn="l"/>
              </a:tabLst>
            </a:pPr>
            <a:r>
              <a:rPr lang="en-US" b="0" dirty="0">
                <a:latin typeface="Arial"/>
                <a:ea typeface="Calibri"/>
                <a:cs typeface="Arial"/>
              </a:rPr>
              <a:t>Context of a paragraph in the book of the Bible </a:t>
            </a:r>
          </a:p>
          <a:p>
            <a:pPr marL="800100" lvl="1" indent="-342900">
              <a:lnSpc>
                <a:spcPct val="115000"/>
              </a:lnSpc>
              <a:spcAft>
                <a:spcPts val="1200"/>
              </a:spcAft>
              <a:buFont typeface="Symbol"/>
              <a:buChar char=""/>
              <a:tabLst>
                <a:tab pos="457200" algn="l"/>
              </a:tabLst>
            </a:pPr>
            <a:r>
              <a:rPr lang="en-US" b="0" dirty="0">
                <a:latin typeface="Arial"/>
                <a:ea typeface="Calibri"/>
                <a:cs typeface="Arial"/>
              </a:rPr>
              <a:t>Context of a sentence in a paragraph</a:t>
            </a:r>
          </a:p>
          <a:p>
            <a:pPr marL="800100" lvl="1" indent="-342900">
              <a:lnSpc>
                <a:spcPct val="115000"/>
              </a:lnSpc>
              <a:spcAft>
                <a:spcPts val="1200"/>
              </a:spcAft>
              <a:buFont typeface="Symbol"/>
              <a:buChar char=""/>
              <a:tabLst>
                <a:tab pos="457200" algn="l"/>
              </a:tabLst>
            </a:pPr>
            <a:r>
              <a:rPr lang="en-US" b="0" dirty="0">
                <a:latin typeface="Arial"/>
                <a:ea typeface="Calibri"/>
                <a:cs typeface="Arial"/>
              </a:rPr>
              <a:t>Context of a word in a sentence</a:t>
            </a:r>
          </a:p>
          <a:p>
            <a:pPr lvl="0" algn="ctr" fontAlgn="auto">
              <a:lnSpc>
                <a:spcPct val="115000"/>
              </a:lnSpc>
              <a:spcBef>
                <a:spcPts val="0"/>
              </a:spcBef>
              <a:spcAft>
                <a:spcPts val="1200"/>
              </a:spcAft>
            </a:pPr>
            <a:r>
              <a:rPr lang="en-US" sz="1600" u="sng" dirty="0"/>
              <a:t>Resources</a:t>
            </a:r>
            <a:endParaRPr lang="en-US" sz="1600" u="sng" dirty="0">
              <a:latin typeface="Arial"/>
              <a:ea typeface="Calibri"/>
              <a:cs typeface="Arial"/>
            </a:endParaRPr>
          </a:p>
          <a:p>
            <a:pPr marL="800100" lvl="1" indent="-342900">
              <a:lnSpc>
                <a:spcPct val="115000"/>
              </a:lnSpc>
              <a:spcAft>
                <a:spcPts val="1200"/>
              </a:spcAft>
              <a:buFont typeface="Symbol"/>
              <a:buChar char=""/>
            </a:pPr>
            <a:r>
              <a:rPr lang="en-US" b="0" dirty="0">
                <a:latin typeface="Arial"/>
                <a:ea typeface="Calibri"/>
                <a:cs typeface="Arial"/>
              </a:rPr>
              <a:t>Read the entire Bible periodically</a:t>
            </a:r>
          </a:p>
          <a:p>
            <a:pPr marL="800100" lvl="1" indent="-342900">
              <a:lnSpc>
                <a:spcPct val="115000"/>
              </a:lnSpc>
              <a:spcAft>
                <a:spcPts val="1200"/>
              </a:spcAft>
              <a:buFont typeface="Symbol"/>
              <a:buChar char=""/>
            </a:pPr>
            <a:r>
              <a:rPr lang="en-US" b="0" dirty="0">
                <a:latin typeface="Arial"/>
                <a:ea typeface="Calibri"/>
                <a:cs typeface="Arial"/>
              </a:rPr>
              <a:t>What do other verses say about the topic? (Cross References)</a:t>
            </a:r>
          </a:p>
          <a:p>
            <a:pPr marL="457200" lvl="1" indent="0">
              <a:lnSpc>
                <a:spcPct val="115000"/>
              </a:lnSpc>
              <a:spcAft>
                <a:spcPts val="1200"/>
              </a:spcAft>
              <a:buFont typeface="Symbol"/>
              <a:buNone/>
            </a:pPr>
            <a:endParaRPr lang="en-US" b="0" dirty="0">
              <a:latin typeface="Arial"/>
              <a:ea typeface="Calibri"/>
              <a:cs typeface="Arial"/>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25</a:t>
            </a:fld>
            <a:endParaRPr lang="en-US"/>
          </a:p>
        </p:txBody>
      </p:sp>
    </p:spTree>
    <p:extLst>
      <p:ext uri="{BB962C8B-B14F-4D97-AF65-F5344CB8AC3E}">
        <p14:creationId xmlns:p14="http://schemas.microsoft.com/office/powerpoint/2010/main" val="4118565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lvl="0" algn="ctr" fontAlgn="auto">
              <a:lnSpc>
                <a:spcPct val="114000"/>
              </a:lnSpc>
              <a:spcBef>
                <a:spcPts val="0"/>
              </a:spcBef>
              <a:spcAft>
                <a:spcPts val="1200"/>
              </a:spcAft>
            </a:pPr>
            <a:r>
              <a:rPr lang="en-US" sz="1600" u="sng" dirty="0">
                <a:latin typeface="Arial"/>
              </a:rPr>
              <a:t>Characteristic of Language</a:t>
            </a:r>
          </a:p>
          <a:p>
            <a:pPr marR="0">
              <a:lnSpc>
                <a:spcPct val="114000"/>
              </a:lnSpc>
              <a:spcBef>
                <a:spcPts val="0"/>
              </a:spcBef>
              <a:spcAft>
                <a:spcPts val="1200"/>
              </a:spcAft>
            </a:pPr>
            <a:r>
              <a:rPr lang="en-US" sz="1600" b="0" dirty="0">
                <a:latin typeface="Arial"/>
                <a:ea typeface="Calibri"/>
                <a:cs typeface="Arial"/>
              </a:rPr>
              <a:t>4. Grammar</a:t>
            </a:r>
          </a:p>
          <a:p>
            <a:pPr algn="ctr" fontAlgn="auto">
              <a:lnSpc>
                <a:spcPct val="114000"/>
              </a:lnSpc>
              <a:spcBef>
                <a:spcPts val="0"/>
              </a:spcBef>
              <a:spcAft>
                <a:spcPts val="1200"/>
              </a:spcAft>
            </a:pPr>
            <a:r>
              <a:rPr lang="en-US" sz="1600" u="sng" dirty="0"/>
              <a:t>Resources</a:t>
            </a:r>
            <a:endParaRPr lang="en-US" sz="1600" u="sng" dirty="0">
              <a:latin typeface="Arial"/>
              <a:ea typeface="Calibri"/>
              <a:cs typeface="Arial"/>
            </a:endParaRPr>
          </a:p>
          <a:p>
            <a:pPr marL="457200" lvl="0" indent="-457200">
              <a:lnSpc>
                <a:spcPct val="114000"/>
              </a:lnSpc>
              <a:spcAft>
                <a:spcPts val="1200"/>
              </a:spcAft>
              <a:buFont typeface="Arial" panose="020B0604020202020204" pitchFamily="34" charset="0"/>
              <a:buChar char="•"/>
            </a:pPr>
            <a:r>
              <a:rPr lang="en-US" b="0" dirty="0"/>
              <a:t>Understand how words are used in order to get the correct and full meaning</a:t>
            </a:r>
          </a:p>
          <a:p>
            <a:pPr marL="457200" lvl="0" indent="-457200">
              <a:lnSpc>
                <a:spcPct val="114000"/>
              </a:lnSpc>
              <a:spcAft>
                <a:spcPts val="1200"/>
              </a:spcAft>
              <a:buFont typeface="Arial" panose="020B0604020202020204" pitchFamily="34" charset="0"/>
              <a:buChar char="•"/>
            </a:pPr>
            <a:r>
              <a:rPr lang="en-US" b="0" dirty="0"/>
              <a:t>Find the main idea in each sentence and differentiate it from the modifying phrases and clauses.</a:t>
            </a:r>
            <a:endParaRPr lang="en-US" sz="2800" b="0" dirty="0">
              <a:latin typeface="Arial"/>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26</a:t>
            </a:fld>
            <a:endParaRPr lang="en-US"/>
          </a:p>
        </p:txBody>
      </p:sp>
    </p:spTree>
    <p:extLst>
      <p:ext uri="{BB962C8B-B14F-4D97-AF65-F5344CB8AC3E}">
        <p14:creationId xmlns:p14="http://schemas.microsoft.com/office/powerpoint/2010/main" val="1824475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a:xfrm>
            <a:off x="1149178" y="3108961"/>
            <a:ext cx="4979773" cy="5576252"/>
          </a:xfrm>
        </p:spPr>
        <p:txBody>
          <a:bodyPr/>
          <a:lstStyle/>
          <a:p>
            <a:pPr lvl="0" algn="ctr" fontAlgn="auto">
              <a:spcBef>
                <a:spcPts val="0"/>
              </a:spcBef>
              <a:spcAft>
                <a:spcPts val="1200"/>
              </a:spcAft>
            </a:pPr>
            <a:r>
              <a:rPr lang="en-US" sz="1600" u="sng" dirty="0">
                <a:latin typeface="Arial"/>
              </a:rPr>
              <a:t>Characteristic of Language</a:t>
            </a:r>
          </a:p>
          <a:p>
            <a:pPr marR="0">
              <a:spcBef>
                <a:spcPts val="0"/>
              </a:spcBef>
              <a:spcAft>
                <a:spcPts val="1200"/>
              </a:spcAft>
            </a:pPr>
            <a:r>
              <a:rPr lang="en-US" sz="1600" b="0" dirty="0">
                <a:latin typeface="Arial"/>
                <a:ea typeface="Calibri"/>
                <a:cs typeface="Arial"/>
              </a:rPr>
              <a:t>5. Word Definition</a:t>
            </a:r>
          </a:p>
          <a:p>
            <a:pPr algn="ctr" fontAlgn="auto">
              <a:spcBef>
                <a:spcPts val="0"/>
              </a:spcBef>
              <a:spcAft>
                <a:spcPts val="1200"/>
              </a:spcAft>
            </a:pPr>
            <a:r>
              <a:rPr lang="en-US" sz="1600" u="sng" dirty="0"/>
              <a:t>Resources</a:t>
            </a:r>
            <a:endParaRPr lang="en-US" sz="1600" u="sng" dirty="0">
              <a:latin typeface="Arial"/>
              <a:ea typeface="Calibri"/>
              <a:cs typeface="Arial"/>
            </a:endParaRPr>
          </a:p>
          <a:p>
            <a:pPr marL="457200" lvl="0" indent="-457200">
              <a:spcAft>
                <a:spcPts val="1200"/>
              </a:spcAft>
              <a:buFont typeface="Arial" panose="020B0604020202020204" pitchFamily="34" charset="0"/>
              <a:buChar char="•"/>
            </a:pPr>
            <a:r>
              <a:rPr lang="en-US" b="0" dirty="0"/>
              <a:t>Standard Dictionary</a:t>
            </a:r>
            <a:endParaRPr lang="en-US" sz="2800" b="0" dirty="0">
              <a:latin typeface="Arial"/>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27</a:t>
            </a:fld>
            <a:endParaRPr lang="en-US"/>
          </a:p>
        </p:txBody>
      </p:sp>
    </p:spTree>
    <p:extLst>
      <p:ext uri="{BB962C8B-B14F-4D97-AF65-F5344CB8AC3E}">
        <p14:creationId xmlns:p14="http://schemas.microsoft.com/office/powerpoint/2010/main" val="1454878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Here are some examples of improper context: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 not handle! Do not taste! Do not touch!” Colossians 2:21</a:t>
            </a:r>
          </a:p>
          <a:p>
            <a:pPr marL="285750" indent="-285750">
              <a:lnSpc>
                <a:spcPct val="115000"/>
              </a:lnSpc>
              <a:spcAft>
                <a:spcPts val="120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verse has been used to support legalistic external religious practices. </a:t>
            </a:r>
          </a:p>
          <a:p>
            <a:pPr marL="285750" indent="-285750">
              <a:lnSpc>
                <a:spcPct val="115000"/>
              </a:lnSpc>
              <a:spcAft>
                <a:spcPts val="120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In context it means just the opposite of how it is sometimes used.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“Since you died with Christ to the basic principles of this world, why, as though you still belonged to it, do you submit to its rules” Colossians 2:20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28</a:t>
            </a:fld>
            <a:endParaRPr lang="en-US"/>
          </a:p>
        </p:txBody>
      </p:sp>
    </p:spTree>
    <p:extLst>
      <p:ext uri="{BB962C8B-B14F-4D97-AF65-F5344CB8AC3E}">
        <p14:creationId xmlns:p14="http://schemas.microsoft.com/office/powerpoint/2010/main" val="2845050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R="0" lvl="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“May the LORD keep watch between you and me when we are away from each other.” Genesis 31:49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has been used by youth groups as a benediction. </a:t>
            </a:r>
          </a:p>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context it means that the Lord should keep Jacob and Laban apart or they will kill one another. </a:t>
            </a:r>
          </a:p>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These verses are taken out of context.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2860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heap is a witness, and this pillar is a witness, that I will not go past this heap to your side to harm you and that you will not go past this heap and pillar to my side to harm me.”  Genesis 31:52</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29</a:t>
            </a:fld>
            <a:endParaRPr lang="en-US"/>
          </a:p>
        </p:txBody>
      </p:sp>
    </p:spTree>
    <p:extLst>
      <p:ext uri="{BB962C8B-B14F-4D97-AF65-F5344CB8AC3E}">
        <p14:creationId xmlns:p14="http://schemas.microsoft.com/office/powerpoint/2010/main" val="162366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3</a:t>
            </a:fld>
            <a:endParaRPr lang="en-US" altLang="en-US"/>
          </a:p>
        </p:txBody>
      </p:sp>
      <p:sp>
        <p:nvSpPr>
          <p:cNvPr id="128003" name="Rectangle 2"/>
          <p:cNvSpPr>
            <a:spLocks noGrp="1" noRot="1" noChangeAspect="1" noChangeArrowheads="1" noTextEdit="1"/>
          </p:cNvSpPr>
          <p:nvPr>
            <p:ph type="sldImg"/>
          </p:nvPr>
        </p:nvSpPr>
        <p:spPr>
          <a:xfrm>
            <a:off x="1362075" y="0"/>
            <a:ext cx="4133850" cy="3100388"/>
          </a:xfrm>
          <a:prstGeom prst="rect">
            <a:avLst/>
          </a:prstGeom>
          <a:ln/>
        </p:spPr>
      </p:sp>
      <p:sp>
        <p:nvSpPr>
          <p:cNvPr id="128004" name="Rectangle 3"/>
          <p:cNvSpPr>
            <a:spLocks noGrp="1" noChangeArrowheads="1"/>
          </p:cNvSpPr>
          <p:nvPr>
            <p:ph type="body" idx="1"/>
          </p:nvPr>
        </p:nvSpPr>
        <p:spPr>
          <a:xfrm>
            <a:off x="1" y="3188043"/>
            <a:ext cx="6856412" cy="48253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The Great Commission is best known from Matthew 28:19-20</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How to Make Disciples:</a:t>
            </a:r>
          </a:p>
          <a:p>
            <a:pPr marL="342900" lvl="0" indent="-342900" eaLnBrk="0" fontAlgn="base" hangingPunct="0">
              <a:buFont typeface="Symbol" panose="05050102010706020507" pitchFamily="18" charset="2"/>
              <a:buChar char=""/>
            </a:pPr>
            <a:r>
              <a:rPr lang="en-US" b="1" kern="1200" dirty="0">
                <a:solidFill>
                  <a:srgbClr val="000000"/>
                </a:solidFill>
                <a:effectLst/>
                <a:ea typeface="SimSun" panose="02010600030101010101" pitchFamily="2" charset="-122"/>
                <a:cs typeface="Arial" panose="020B0604020202020204" pitchFamily="34" charset="0"/>
              </a:rPr>
              <a:t>What</a:t>
            </a:r>
            <a:r>
              <a:rPr lang="en-US" kern="1200" dirty="0">
                <a:solidFill>
                  <a:srgbClr val="000000"/>
                </a:solidFill>
                <a:effectLst/>
                <a:ea typeface="SimSun" panose="02010600030101010101" pitchFamily="2" charset="-122"/>
                <a:cs typeface="Arial" panose="020B0604020202020204" pitchFamily="34" charset="0"/>
              </a:rPr>
              <a:t> we are to do is:</a:t>
            </a:r>
            <a:endParaRPr lang="en-US" dirty="0">
              <a:effectLst/>
            </a:endParaRPr>
          </a:p>
          <a:p>
            <a:pPr marL="742950" lvl="1" indent="-285750" eaLnBrk="0" fontAlgn="base" hangingPunct="0">
              <a:buFont typeface="Courier New" panose="02070309020205020404" pitchFamily="49" charset="0"/>
              <a:buChar char="o"/>
              <a:tabLst>
                <a:tab pos="676910" algn="l"/>
              </a:tabLst>
            </a:pPr>
            <a:r>
              <a:rPr lang="en-US" b="0" u="sng" kern="1200" dirty="0">
                <a:solidFill>
                  <a:srgbClr val="000000"/>
                </a:solidFill>
                <a:effectLst/>
                <a:ea typeface="SimSun" panose="02010600030101010101" pitchFamily="2" charset="-122"/>
                <a:cs typeface="Arial" panose="020B0604020202020204" pitchFamily="34" charset="0"/>
              </a:rPr>
              <a:t>Make disciples</a:t>
            </a:r>
            <a:r>
              <a:rPr lang="en-US" kern="1200" dirty="0">
                <a:solidFill>
                  <a:srgbClr val="000000"/>
                </a:solidFill>
                <a:effectLst/>
                <a:ea typeface="SimSun" panose="02010600030101010101" pitchFamily="2" charset="-122"/>
                <a:cs typeface="Arial" panose="020B0604020202020204" pitchFamily="34" charset="0"/>
              </a:rPr>
              <a:t>: As defined by Jesus using Jesus’ process.</a:t>
            </a:r>
            <a:endParaRPr lang="en-US" dirty="0">
              <a:effectLst/>
            </a:endParaRPr>
          </a:p>
          <a:p>
            <a:pPr marL="285750" lvl="0" indent="-285750" eaLnBrk="0" fontAlgn="base" hangingPunct="0">
              <a:buFont typeface="Symbol" panose="05050102010706020507" pitchFamily="18" charset="2"/>
              <a:buChar char=""/>
            </a:pPr>
            <a:r>
              <a:rPr lang="en-US" b="1" kern="1200" dirty="0">
                <a:solidFill>
                  <a:srgbClr val="000000"/>
                </a:solidFill>
                <a:effectLst/>
                <a:ea typeface="SimSun" panose="02010600030101010101" pitchFamily="2" charset="-122"/>
                <a:cs typeface="Arial" panose="020B0604020202020204" pitchFamily="34" charset="0"/>
              </a:rPr>
              <a:t>Where</a:t>
            </a:r>
            <a:r>
              <a:rPr lang="en-US" kern="1200" dirty="0">
                <a:solidFill>
                  <a:srgbClr val="000000"/>
                </a:solidFill>
                <a:effectLst/>
                <a:ea typeface="SimSun" panose="02010600030101010101" pitchFamily="2" charset="-122"/>
                <a:cs typeface="Arial" panose="020B0604020202020204" pitchFamily="34" charset="0"/>
              </a:rPr>
              <a:t> we are to do it:</a:t>
            </a:r>
            <a:endParaRPr lang="en-US" dirty="0">
              <a:effectLst/>
            </a:endParaRPr>
          </a:p>
          <a:p>
            <a:pPr marL="742950" lvl="1" indent="-285750" eaLnBrk="0" fontAlgn="base" hangingPunct="0">
              <a:buFont typeface="Courier New" panose="02070309020205020404" pitchFamily="49" charset="0"/>
              <a:buChar char="o"/>
              <a:tabLst>
                <a:tab pos="676910" algn="l"/>
              </a:tabLst>
            </a:pPr>
            <a:r>
              <a:rPr lang="en-US" b="1" kern="1200" dirty="0">
                <a:solidFill>
                  <a:srgbClr val="000000"/>
                </a:solidFill>
                <a:effectLst/>
                <a:ea typeface="SimSun" panose="02010600030101010101" pitchFamily="2" charset="-122"/>
                <a:cs typeface="Arial" panose="020B0604020202020204" pitchFamily="34" charset="0"/>
              </a:rPr>
              <a:t>All Nations</a:t>
            </a:r>
            <a:r>
              <a:rPr lang="en-US" kern="1200" dirty="0">
                <a:solidFill>
                  <a:srgbClr val="000000"/>
                </a:solidFill>
                <a:effectLst/>
                <a:ea typeface="SimSun" panose="02010600030101010101" pitchFamily="2" charset="-122"/>
                <a:cs typeface="Arial" panose="020B0604020202020204" pitchFamily="34" charset="0"/>
              </a:rPr>
              <a:t>: All nationalities (No discrimination), the entire world.</a:t>
            </a:r>
            <a:endParaRPr lang="en-US" dirty="0">
              <a:effectLst/>
            </a:endParaRPr>
          </a:p>
          <a:p>
            <a:pPr marL="342900" lvl="0" indent="-342900" eaLnBrk="0" fontAlgn="base" hangingPunct="0">
              <a:buFont typeface="Symbol" panose="05050102010706020507" pitchFamily="18" charset="2"/>
              <a:buChar char=""/>
            </a:pPr>
            <a:r>
              <a:rPr lang="en-US" b="1" kern="1200" dirty="0">
                <a:solidFill>
                  <a:srgbClr val="000000"/>
                </a:solidFill>
                <a:effectLst/>
                <a:ea typeface="SimSun" panose="02010600030101010101" pitchFamily="2" charset="-122"/>
                <a:cs typeface="Arial" panose="020B0604020202020204" pitchFamily="34" charset="0"/>
              </a:rPr>
              <a:t>How</a:t>
            </a:r>
            <a:r>
              <a:rPr lang="en-US" kern="1200" dirty="0">
                <a:solidFill>
                  <a:srgbClr val="000000"/>
                </a:solidFill>
                <a:effectLst/>
                <a:ea typeface="SimSun" panose="02010600030101010101" pitchFamily="2" charset="-122"/>
                <a:cs typeface="Arial" panose="020B0604020202020204" pitchFamily="34" charset="0"/>
              </a:rPr>
              <a:t> we are to do it:</a:t>
            </a:r>
            <a:endParaRPr lang="en-US" dirty="0">
              <a:effectLst/>
            </a:endParaRPr>
          </a:p>
          <a:p>
            <a:pPr marL="742950" lvl="1" indent="-285750" eaLnBrk="0" fontAlgn="base" hangingPunct="0">
              <a:buFont typeface="Courier New" panose="02070309020205020404" pitchFamily="49" charset="0"/>
              <a:buChar char="o"/>
              <a:tabLst>
                <a:tab pos="676910" algn="l"/>
              </a:tabLst>
            </a:pPr>
            <a:r>
              <a:rPr lang="en-US" b="0" u="sng" kern="1200" dirty="0">
                <a:solidFill>
                  <a:srgbClr val="000000"/>
                </a:solidFill>
                <a:effectLst/>
                <a:ea typeface="SimSun" panose="02010600030101010101" pitchFamily="2" charset="-122"/>
                <a:cs typeface="Arial" panose="020B0604020202020204" pitchFamily="34" charset="0"/>
              </a:rPr>
              <a:t>Go</a:t>
            </a:r>
            <a:r>
              <a:rPr lang="en-US" kern="1200" dirty="0">
                <a:solidFill>
                  <a:srgbClr val="000000"/>
                </a:solidFill>
                <a:effectLst/>
                <a:ea typeface="SimSun" panose="02010600030101010101" pitchFamily="2" charset="-122"/>
                <a:cs typeface="Arial" panose="020B0604020202020204" pitchFamily="34" charset="0"/>
              </a:rPr>
              <a:t>: As you go through life, wherever you are</a:t>
            </a:r>
            <a:endParaRPr lang="en-US" dirty="0">
              <a:effectLst/>
            </a:endParaRPr>
          </a:p>
          <a:p>
            <a:pPr marL="742950" lvl="1" indent="-285750" eaLnBrk="0" fontAlgn="base" hangingPunct="0">
              <a:buFont typeface="Courier New" panose="02070309020205020404" pitchFamily="49" charset="0"/>
              <a:buChar char="o"/>
              <a:tabLst>
                <a:tab pos="676910" algn="l"/>
              </a:tabLst>
            </a:pPr>
            <a:r>
              <a:rPr lang="en-US" b="0" u="sng" kern="1200" dirty="0">
                <a:solidFill>
                  <a:srgbClr val="000000"/>
                </a:solidFill>
                <a:effectLst/>
                <a:ea typeface="SimSun" panose="02010600030101010101" pitchFamily="2" charset="-122"/>
                <a:cs typeface="Arial" panose="020B0604020202020204" pitchFamily="34" charset="0"/>
              </a:rPr>
              <a:t>Baptizing</a:t>
            </a:r>
            <a:r>
              <a:rPr lang="en-US" kern="1200" dirty="0">
                <a:solidFill>
                  <a:srgbClr val="000000"/>
                </a:solidFill>
                <a:effectLst/>
                <a:ea typeface="SimSun" panose="02010600030101010101" pitchFamily="2" charset="-122"/>
                <a:cs typeface="Arial" panose="020B0604020202020204" pitchFamily="34" charset="0"/>
              </a:rPr>
              <a:t>: Discipleship starts with </a:t>
            </a:r>
            <a:r>
              <a:rPr lang="en-US" b="0" u="sng" kern="1200" dirty="0">
                <a:solidFill>
                  <a:srgbClr val="000000"/>
                </a:solidFill>
                <a:effectLst/>
                <a:ea typeface="SimSun" panose="02010600030101010101" pitchFamily="2" charset="-122"/>
                <a:cs typeface="Arial" panose="020B0604020202020204" pitchFamily="34" charset="0"/>
              </a:rPr>
              <a:t>Evangelism</a:t>
            </a:r>
            <a:r>
              <a:rPr lang="en-US" kern="1200" dirty="0">
                <a:solidFill>
                  <a:srgbClr val="000000"/>
                </a:solidFill>
                <a:effectLst/>
                <a:ea typeface="SimSun" panose="02010600030101010101" pitchFamily="2" charset="-122"/>
                <a:cs typeface="Arial" panose="020B0604020202020204" pitchFamily="34" charset="0"/>
              </a:rPr>
              <a:t>, </a:t>
            </a:r>
          </a:p>
          <a:p>
            <a:pPr marL="965200" lvl="2" indent="-285750" eaLnBrk="0" fontAlgn="base" hangingPunct="0">
              <a:buFont typeface="Arial" panose="020B0604020202020204" pitchFamily="34" charset="0"/>
              <a:buChar char="•"/>
              <a:tabLst>
                <a:tab pos="676910" algn="l"/>
              </a:tabLst>
            </a:pPr>
            <a:r>
              <a:rPr lang="en-US" kern="1200" dirty="0">
                <a:solidFill>
                  <a:srgbClr val="000000"/>
                </a:solidFill>
                <a:effectLst/>
                <a:ea typeface="SimSun" panose="02010600030101010101" pitchFamily="2" charset="-122"/>
                <a:cs typeface="Arial" panose="020B0604020202020204" pitchFamily="34" charset="0"/>
              </a:rPr>
              <a:t>leading people to faith in Christ.</a:t>
            </a:r>
            <a:endParaRPr lang="en-US" dirty="0">
              <a:effectLst/>
            </a:endParaRPr>
          </a:p>
          <a:p>
            <a:pPr marL="742950" lvl="1" indent="-285750" eaLnBrk="0" fontAlgn="base" hangingPunct="0">
              <a:buFont typeface="Courier New" panose="02070309020205020404" pitchFamily="49" charset="0"/>
              <a:buChar char="o"/>
              <a:tabLst>
                <a:tab pos="676910" algn="l"/>
              </a:tabLst>
            </a:pPr>
            <a:r>
              <a:rPr lang="en-US" b="0" u="sng" kern="1200" dirty="0">
                <a:solidFill>
                  <a:srgbClr val="000000"/>
                </a:solidFill>
                <a:effectLst/>
                <a:ea typeface="SimSun" panose="02010600030101010101" pitchFamily="2" charset="-122"/>
                <a:cs typeface="Arial" panose="020B0604020202020204" pitchFamily="34" charset="0"/>
              </a:rPr>
              <a:t>Teaching obedience to all </a:t>
            </a:r>
            <a:r>
              <a:rPr lang="en-US" kern="1200" dirty="0">
                <a:solidFill>
                  <a:srgbClr val="000000"/>
                </a:solidFill>
                <a:effectLst/>
                <a:ea typeface="SimSun" panose="02010600030101010101" pitchFamily="2" charset="-122"/>
                <a:cs typeface="Arial" panose="020B0604020202020204" pitchFamily="34" charset="0"/>
              </a:rPr>
              <a:t>of Jesus’ commands: </a:t>
            </a:r>
            <a:r>
              <a:rPr lang="en-US" b="0" u="sng" kern="1200" dirty="0">
                <a:solidFill>
                  <a:srgbClr val="000000"/>
                </a:solidFill>
                <a:effectLst/>
                <a:ea typeface="SimSun" panose="02010600030101010101" pitchFamily="2" charset="-122"/>
                <a:cs typeface="Arial" panose="020B0604020202020204" pitchFamily="34" charset="0"/>
              </a:rPr>
              <a:t>Discipleship</a:t>
            </a:r>
            <a:r>
              <a:rPr lang="en-US" b="1" kern="1200" dirty="0">
                <a:solidFill>
                  <a:srgbClr val="000000"/>
                </a:solidFill>
                <a:effectLst/>
                <a:ea typeface="SimSun" panose="02010600030101010101" pitchFamily="2" charset="-122"/>
                <a:cs typeface="Arial" panose="020B0604020202020204" pitchFamily="34" charset="0"/>
              </a:rPr>
              <a:t>.</a:t>
            </a:r>
            <a:r>
              <a:rPr lang="en-US" kern="1200" dirty="0">
                <a:solidFill>
                  <a:srgbClr val="000000"/>
                </a:solidFill>
                <a:effectLst/>
                <a:ea typeface="SimSun" panose="02010600030101010101" pitchFamily="2" charset="-122"/>
                <a:cs typeface="Arial" panose="020B0604020202020204" pitchFamily="34" charset="0"/>
              </a:rPr>
              <a:t> </a:t>
            </a:r>
          </a:p>
          <a:p>
            <a:pPr marL="965200" lvl="2" indent="-285750">
              <a:buFont typeface="Wingdings" panose="05000000000000000000" pitchFamily="2" charset="2"/>
              <a:buChar char="§"/>
              <a:tabLst>
                <a:tab pos="676910" algn="l"/>
              </a:tabLst>
            </a:pPr>
            <a:r>
              <a:rPr lang="en-US" kern="1200" dirty="0">
                <a:solidFill>
                  <a:srgbClr val="000000"/>
                </a:solidFill>
                <a:effectLst/>
                <a:ea typeface="SimSun" panose="02010600030101010101" pitchFamily="2" charset="-122"/>
                <a:cs typeface="Arial" panose="020B0604020202020204" pitchFamily="34" charset="0"/>
              </a:rPr>
              <a:t>Maturing in all of the </a:t>
            </a:r>
            <a:r>
              <a:rPr lang="en-US" b="0" kern="1200" dirty="0">
                <a:solidFill>
                  <a:srgbClr val="000000"/>
                </a:solidFill>
                <a:effectLst/>
                <a:ea typeface="SimSun" panose="02010600030101010101" pitchFamily="2" charset="-122"/>
                <a:cs typeface="Arial" panose="020B0604020202020204" pitchFamily="34" charset="0"/>
              </a:rPr>
              <a:t>ingredients of a disciple</a:t>
            </a:r>
            <a:r>
              <a:rPr lang="en-US" b="1" kern="1200" dirty="0">
                <a:solidFill>
                  <a:srgbClr val="000000"/>
                </a:solidFill>
                <a:effectLst/>
                <a:ea typeface="SimSun" panose="02010600030101010101" pitchFamily="2" charset="-122"/>
                <a:cs typeface="Arial" panose="020B0604020202020204" pitchFamily="34" charset="0"/>
              </a:rPr>
              <a:t>.</a:t>
            </a:r>
            <a:endParaRPr lang="en-US" dirty="0">
              <a:effectLst/>
            </a:endParaRPr>
          </a:p>
          <a:p>
            <a:pPr marL="742950" lvl="1" indent="-285750" eaLnBrk="0" fontAlgn="base" hangingPunct="0">
              <a:buFont typeface="Courier New" panose="02070309020205020404" pitchFamily="49" charset="0"/>
              <a:buChar char="o"/>
              <a:tabLst>
                <a:tab pos="676910" algn="l"/>
              </a:tabLst>
            </a:pPr>
            <a:r>
              <a:rPr lang="en-US" b="0" u="sng" kern="1200" dirty="0">
                <a:solidFill>
                  <a:srgbClr val="000000"/>
                </a:solidFill>
                <a:effectLst/>
                <a:ea typeface="SimSun" panose="02010600030101010101" pitchFamily="2" charset="-122"/>
                <a:cs typeface="Arial" panose="020B0604020202020204" pitchFamily="34" charset="0"/>
              </a:rPr>
              <a:t>I am with you always</a:t>
            </a:r>
            <a:r>
              <a:rPr lang="en-US" kern="1200" dirty="0">
                <a:solidFill>
                  <a:srgbClr val="000000"/>
                </a:solidFill>
                <a:effectLst/>
                <a:ea typeface="SimSun" panose="02010600030101010101" pitchFamily="2" charset="-122"/>
                <a:cs typeface="Arial" panose="020B0604020202020204" pitchFamily="34" charset="0"/>
              </a:rPr>
              <a:t>: Make disciples through the power of the Holy Spirit</a:t>
            </a:r>
            <a:endParaRPr lang="en-US" dirty="0">
              <a:effectLst/>
            </a:endParaRPr>
          </a:p>
          <a:p>
            <a:pPr lvl="1" indent="-222250">
              <a:spcBef>
                <a:spcPts val="0"/>
              </a:spcBef>
              <a:buFont typeface="Symbol" panose="05050102010706020507" pitchFamily="18" charset="2"/>
              <a:buChar char=""/>
            </a:pPr>
            <a:endParaRPr lang="en-US" dirty="0">
              <a:latin typeface="Arial" panose="020B0604020202020204" pitchFamily="34" charset="0"/>
              <a:ea typeface="SimSun" panose="02010600030101010101" pitchFamily="2" charset="-122"/>
              <a:cs typeface="Arial" panose="020B0604020202020204" pitchFamily="34" charset="0"/>
            </a:endParaRPr>
          </a:p>
          <a:p>
            <a:pPr marL="285750" lvl="0" indent="-285750">
              <a:spcBef>
                <a:spcPts val="0"/>
              </a:spcBef>
              <a:buFont typeface="Arial" panose="020B0604020202020204" pitchFamily="34" charset="0"/>
              <a:buChar char="•"/>
            </a:pPr>
            <a:r>
              <a:rPr lang="en-US" dirty="0">
                <a:latin typeface="Arial" panose="020B0604020202020204" pitchFamily="34" charset="0"/>
                <a:ea typeface="SimSun" panose="02010600030101010101" pitchFamily="2" charset="-122"/>
                <a:cs typeface="Arial" panose="020B0604020202020204" pitchFamily="34" charset="0"/>
              </a:rPr>
              <a:t>The Great Commission includes both evangelism and discipleship</a:t>
            </a:r>
          </a:p>
          <a:p>
            <a:pPr marL="741363" lvl="1" indent="-285750">
              <a:buFont typeface="Courier New" panose="02070309020205020404" pitchFamily="49" charset="0"/>
              <a:buChar char="o"/>
            </a:pPr>
            <a:r>
              <a:rPr lang="en-US" dirty="0">
                <a:effectLst/>
                <a:latin typeface="Arial" panose="020B0604020202020204" pitchFamily="34" charset="0"/>
                <a:ea typeface="SimSun" panose="02010600030101010101" pitchFamily="2" charset="-122"/>
              </a:rPr>
              <a:t>Both are essential to finish the Great Commission.</a:t>
            </a:r>
            <a:endParaRPr lang="en-US"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861246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In your groups discuss these questions</a:t>
            </a:r>
          </a:p>
          <a:p>
            <a:pPr marL="457200" indent="-222250">
              <a:spcAft>
                <a:spcPts val="1200"/>
              </a:spcAft>
              <a:buFont typeface="Arial" panose="020B0604020202020204" pitchFamily="34" charset="0"/>
              <a:buChar char="•"/>
            </a:pPr>
            <a:r>
              <a:rPr lang="en-US" sz="1600" b="0" dirty="0"/>
              <a:t>Why is Bible study important?</a:t>
            </a:r>
          </a:p>
          <a:p>
            <a:pPr marL="457200" indent="-222250">
              <a:spcAft>
                <a:spcPts val="1200"/>
              </a:spcAft>
              <a:buFont typeface="Arial" panose="020B0604020202020204" pitchFamily="34" charset="0"/>
              <a:buChar char="•"/>
            </a:pPr>
            <a:r>
              <a:rPr lang="en-US" sz="1600" b="0" dirty="0"/>
              <a:t>Why is it important to interpret the Bible correctly?</a:t>
            </a:r>
          </a:p>
          <a:p>
            <a:pPr marL="457200" indent="-222250">
              <a:spcAft>
                <a:spcPts val="1200"/>
              </a:spcAft>
              <a:buFont typeface="Arial" panose="020B0604020202020204" pitchFamily="34" charset="0"/>
              <a:buChar char="•"/>
            </a:pPr>
            <a:r>
              <a:rPr lang="en-US" sz="1600" b="0" dirty="0"/>
              <a:t>Why are the Laws of the Spirit and the Laws of Language both important?</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Trainer</a:t>
            </a:r>
          </a:p>
          <a:p>
            <a:pPr marL="742950" lvl="1" indent="-285750">
              <a:buFont typeface="Arial" panose="020B0604020202020204" pitchFamily="34" charset="0"/>
              <a:buChar char="•"/>
            </a:pPr>
            <a:r>
              <a:rPr lang="en-US" dirty="0"/>
              <a:t>Ask groups to share answers to these questions</a:t>
            </a:r>
          </a:p>
          <a:p>
            <a:pPr marL="742950" lvl="1" indent="-285750">
              <a:buFont typeface="Arial" panose="020B0604020202020204" pitchFamily="34" charset="0"/>
              <a:buChar char="•"/>
            </a:pPr>
            <a:r>
              <a:rPr lang="en-US" dirty="0"/>
              <a:t>Ask for questions and comments</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30</a:t>
            </a:fld>
            <a:endParaRPr lang="en-US"/>
          </a:p>
        </p:txBody>
      </p:sp>
    </p:spTree>
    <p:extLst>
      <p:ext uri="{BB962C8B-B14F-4D97-AF65-F5344CB8AC3E}">
        <p14:creationId xmlns:p14="http://schemas.microsoft.com/office/powerpoint/2010/main" val="2702777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lgn="ctr">
              <a:lnSpc>
                <a:spcPct val="115000"/>
              </a:lnSpc>
              <a:spcAft>
                <a:spcPts val="1200"/>
              </a:spcAft>
            </a:pPr>
            <a:r>
              <a:rPr lang="en-US" b="1" dirty="0"/>
              <a:t>How to Study a Book of the Bible</a:t>
            </a:r>
            <a:br>
              <a:rPr lang="en-US" b="1" dirty="0"/>
            </a:br>
            <a:r>
              <a:rPr lang="en-US" b="1" dirty="0"/>
              <a:t>Lesson 2 </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1200"/>
              </a:spcAf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Arial" panose="020B0604020202020204" pitchFamily="34" charset="0"/>
              </a:rPr>
              <a:t>Trainer: Share how Bible Study has blessed you</a:t>
            </a:r>
          </a:p>
          <a:p>
            <a:pPr marL="0" marR="0">
              <a:lnSpc>
                <a:spcPct val="115000"/>
              </a:lnSpc>
              <a:spcBef>
                <a:spcPts val="0"/>
              </a:spcBef>
              <a:spcAft>
                <a:spcPts val="1200"/>
              </a:spcAft>
            </a:pPr>
            <a:r>
              <a:rPr lang="en-US" b="1" dirty="0">
                <a:effectLst/>
                <a:latin typeface="Arial" panose="020B0604020202020204" pitchFamily="34" charset="0"/>
                <a:ea typeface="Calibri" panose="020F0502020204030204" pitchFamily="34" charset="0"/>
                <a:cs typeface="Arial" panose="020B0604020202020204" pitchFamily="34" charset="0"/>
              </a:rPr>
              <a:t>I. Overview of a book of the Bible (Big picture)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sz="1600" dirty="0">
                <a:effectLst/>
                <a:latin typeface="Arial" panose="020B0604020202020204" pitchFamily="34" charset="0"/>
                <a:ea typeface="Calibri" panose="020F0502020204030204" pitchFamily="34" charset="0"/>
                <a:cs typeface="Arial" panose="020B0604020202020204" pitchFamily="34" charset="0"/>
              </a:rPr>
              <a:t>Doing an overview of the book of the Bible will help you:</a:t>
            </a:r>
          </a:p>
          <a:p>
            <a:pPr marL="342900" marR="0" lvl="0" indent="-342900">
              <a:lnSpc>
                <a:spcPct val="115000"/>
              </a:lnSpc>
              <a:spcBef>
                <a:spcPts val="0"/>
              </a:spcBef>
              <a:spcAft>
                <a:spcPts val="12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Understand the flow and logic of the author </a:t>
            </a:r>
          </a:p>
          <a:p>
            <a:pPr marL="342900" marR="0" lvl="0" indent="-342900">
              <a:lnSpc>
                <a:spcPct val="115000"/>
              </a:lnSpc>
              <a:spcBef>
                <a:spcPts val="0"/>
              </a:spcBef>
              <a:spcAft>
                <a:spcPts val="12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Properly interpret the individual verses in the proper context of the book of the Bible</a:t>
            </a:r>
          </a:p>
          <a:p>
            <a:pPr marL="342900" marR="0" lvl="0" indent="-342900">
              <a:lnSpc>
                <a:spcPct val="115000"/>
              </a:lnSpc>
              <a:spcBef>
                <a:spcPts val="0"/>
              </a:spcBef>
              <a:spcAft>
                <a:spcPts val="12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An example of the importance of an overview and understanding context</a:t>
            </a:r>
          </a:p>
          <a:p>
            <a:pPr marL="800100" marR="0" lvl="1" indent="-342900">
              <a:lnSpc>
                <a:spcPct val="115000"/>
              </a:lnSpc>
              <a:spcBef>
                <a:spcPts val="0"/>
              </a:spcBef>
              <a:spcAft>
                <a:spcPts val="12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The difference between Moses teaching the Law in the Old Testament in Hebrew</a:t>
            </a:r>
          </a:p>
          <a:p>
            <a:pPr marL="800100" marR="0" lvl="1" indent="-342900">
              <a:lnSpc>
                <a:spcPct val="115000"/>
              </a:lnSpc>
              <a:spcBef>
                <a:spcPts val="0"/>
              </a:spcBef>
              <a:spcAft>
                <a:spcPts val="12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Versus Paul teaching grace in the New Testament in Greek over a thousand years later</a:t>
            </a:r>
          </a:p>
          <a:p>
            <a:pPr marL="342900" marR="0" lvl="0" indent="-342900">
              <a:lnSpc>
                <a:spcPct val="115000"/>
              </a:lnSpc>
              <a:spcBef>
                <a:spcPts val="0"/>
              </a:spcBef>
              <a:spcAft>
                <a:spcPts val="1200"/>
              </a:spcAft>
              <a:buFont typeface="Symbol" panose="05050102010706020507" pitchFamily="18" charset="2"/>
              <a:buChar char=""/>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31</a:t>
            </a:fld>
            <a:endParaRPr lang="en-US"/>
          </a:p>
        </p:txBody>
      </p:sp>
    </p:spTree>
    <p:extLst>
      <p:ext uri="{BB962C8B-B14F-4D97-AF65-F5344CB8AC3E}">
        <p14:creationId xmlns:p14="http://schemas.microsoft.com/office/powerpoint/2010/main" val="2034766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Here is how to do an overview of a book of the Bible: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Read the book of the Bible several times </a:t>
            </a: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Answer the following questions about background information </a:t>
            </a:r>
          </a:p>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Written by?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 Written to whom?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 Why written?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 Where written from?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Where written to?</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 Historical and geographical background?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32</a:t>
            </a:fld>
            <a:endParaRPr lang="en-US"/>
          </a:p>
        </p:txBody>
      </p:sp>
    </p:spTree>
    <p:extLst>
      <p:ext uri="{BB962C8B-B14F-4D97-AF65-F5344CB8AC3E}">
        <p14:creationId xmlns:p14="http://schemas.microsoft.com/office/powerpoint/2010/main" val="1231953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Look for: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Main idea of each chapter </a:t>
            </a:r>
          </a:p>
          <a:p>
            <a:pPr marL="800100" lvl="1" indent="-342900">
              <a:lnSpc>
                <a:spcPct val="115000"/>
              </a:lnSpc>
              <a:spcAft>
                <a:spcPts val="120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(Your own, not from a Bible commentary)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Main idea of the book (Title)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Major theme in the book</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other themes in the book</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 application from this book of the Bible that I can put into practice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33</a:t>
            </a:fld>
            <a:endParaRPr lang="en-US"/>
          </a:p>
        </p:txBody>
      </p:sp>
    </p:spTree>
    <p:extLst>
      <p:ext uri="{BB962C8B-B14F-4D97-AF65-F5344CB8AC3E}">
        <p14:creationId xmlns:p14="http://schemas.microsoft.com/office/powerpoint/2010/main" val="940253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Analysis of each chapter of the book (Details)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Read the chapter several times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 a verse by verse meditation and write down </a:t>
            </a:r>
          </a:p>
          <a:p>
            <a:pPr marL="800100" marR="0" lvl="1"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observations, </a:t>
            </a:r>
          </a:p>
          <a:p>
            <a:pPr marL="800100" marR="0" lvl="1"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interpretations, </a:t>
            </a:r>
          </a:p>
          <a:p>
            <a:pPr marL="800100" marR="0" lvl="1"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potential applications for each verse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34</a:t>
            </a:fld>
            <a:endParaRPr lang="en-US"/>
          </a:p>
        </p:txBody>
      </p:sp>
    </p:spTree>
    <p:extLst>
      <p:ext uri="{BB962C8B-B14F-4D97-AF65-F5344CB8AC3E}">
        <p14:creationId xmlns:p14="http://schemas.microsoft.com/office/powerpoint/2010/main" val="3300482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Observation</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(What does it say?)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2860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Main idea of the chapter from your overview study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2860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Main idea of each paragraph </a:t>
            </a:r>
          </a:p>
          <a:p>
            <a:pPr marL="971550" lvl="1" indent="-285750">
              <a:lnSpc>
                <a:spcPct val="115000"/>
              </a:lnSpc>
              <a:spcAft>
                <a:spcPts val="120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(Your own, not from a Bible commentary)</a:t>
            </a:r>
            <a:endParaRPr lang="en-US"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35</a:t>
            </a:fld>
            <a:endParaRPr lang="en-US"/>
          </a:p>
        </p:txBody>
      </p:sp>
    </p:spTree>
    <p:extLst>
      <p:ext uri="{BB962C8B-B14F-4D97-AF65-F5344CB8AC3E}">
        <p14:creationId xmlns:p14="http://schemas.microsoft.com/office/powerpoint/2010/main" val="1203626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 this list as a checklist for observation</a:t>
            </a:r>
          </a:p>
          <a:p>
            <a:pPr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Verse by verse meditation (What do you see?)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Clauses and phrases that add information to the main idea of the verse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Answers to the questions </a:t>
            </a:r>
          </a:p>
          <a:p>
            <a:pPr marL="800100" lvl="1" indent="-342900">
              <a:lnSpc>
                <a:spcPct val="115000"/>
              </a:lnSpc>
              <a:spcAft>
                <a:spcPts val="120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who, what, when, where, why, and how.</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Key words and ideas emphasized by the author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way things are described </a:t>
            </a:r>
          </a:p>
          <a:p>
            <a:pPr marL="800100" lvl="1" indent="-342900">
              <a:lnSpc>
                <a:spcPct val="115000"/>
              </a:lnSpc>
              <a:spcAft>
                <a:spcPts val="120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(adjectives, adverbs, and modifying phrases)</a:t>
            </a:r>
            <a:endParaRPr lang="en-US"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36</a:t>
            </a:fld>
            <a:endParaRPr lang="en-US"/>
          </a:p>
        </p:txBody>
      </p:sp>
    </p:spTree>
    <p:extLst>
      <p:ext uri="{BB962C8B-B14F-4D97-AF65-F5344CB8AC3E}">
        <p14:creationId xmlns:p14="http://schemas.microsoft.com/office/powerpoint/2010/main" val="3512870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200"/>
              </a:spcAft>
              <a:buFont typeface="+mj-lt"/>
              <a:buAutoNum type="arabicParenR" startAt="5"/>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logic and arrangement of the text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startAt="5"/>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Verbs and their tenses </a:t>
            </a:r>
          </a:p>
          <a:p>
            <a:pPr marL="800100" lvl="1" indent="-342900">
              <a:lnSpc>
                <a:spcPct val="115000"/>
              </a:lnSpc>
              <a:spcAft>
                <a:spcPts val="120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 present, future)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startAt="5"/>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Subjects and objects in sentences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startAt="5"/>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Contrasts, comparisons, and illustrations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startAt="5"/>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Important connectives which bring out the contrasts, comparisons, and logic </a:t>
            </a:r>
          </a:p>
          <a:p>
            <a:pPr marL="800100" lvl="1" indent="-342900">
              <a:lnSpc>
                <a:spcPct val="115000"/>
              </a:lnSpc>
              <a:spcAft>
                <a:spcPts val="120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but, therefore, yet, because, however, likewise, </a:t>
            </a:r>
            <a:r>
              <a:rPr lang="en-US"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etc</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37</a:t>
            </a:fld>
            <a:endParaRPr lang="en-US"/>
          </a:p>
        </p:txBody>
      </p:sp>
    </p:spTree>
    <p:extLst>
      <p:ext uri="{BB962C8B-B14F-4D97-AF65-F5344CB8AC3E}">
        <p14:creationId xmlns:p14="http://schemas.microsoft.com/office/powerpoint/2010/main" val="4113668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200"/>
              </a:spcAft>
              <a:buFont typeface="+mj-lt"/>
              <a:buAutoNum type="arabicParenR" startAt="10"/>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Emphatic connectives </a:t>
            </a:r>
          </a:p>
          <a:p>
            <a:pPr marL="800100" lvl="1" indent="-342900">
              <a:lnSpc>
                <a:spcPct val="115000"/>
              </a:lnSpc>
              <a:spcAft>
                <a:spcPts val="120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(truly, verily, behold, indeed, finally, especially, etc.)</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startAt="10"/>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general tone of a passage </a:t>
            </a:r>
          </a:p>
          <a:p>
            <a:pPr marL="800100" lvl="1" indent="-342900">
              <a:lnSpc>
                <a:spcPct val="115000"/>
              </a:lnSpc>
              <a:spcAft>
                <a:spcPts val="120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(joy, thanksgiving, concern, humility, zeal, despair, etc.)</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startAt="10"/>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Commands and promises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startAt="10"/>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Repetition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mj-lt"/>
              <a:buAutoNum type="arabicParenR" startAt="10"/>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Questions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38</a:t>
            </a:fld>
            <a:endParaRPr lang="en-US"/>
          </a:p>
        </p:txBody>
      </p:sp>
    </p:spTree>
    <p:extLst>
      <p:ext uri="{BB962C8B-B14F-4D97-AF65-F5344CB8AC3E}">
        <p14:creationId xmlns:p14="http://schemas.microsoft.com/office/powerpoint/2010/main" val="3802032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Observation not only helps with proper interpretation; </a:t>
            </a:r>
          </a:p>
          <a:p>
            <a:pPr lvl="1" indent="-223838">
              <a:spcAft>
                <a:spcPts val="1200"/>
              </a:spcAft>
              <a:buFont typeface="Arial" panose="020B0604020202020204" pitchFamily="34" charset="0"/>
              <a:buChar char="•"/>
              <a:defRPr/>
            </a:pPr>
            <a:r>
              <a:rPr lang="en-US" kern="1200" baseline="0" dirty="0">
                <a:solidFill>
                  <a:schemeClr val="tx1"/>
                </a:solidFill>
                <a:effectLst/>
                <a:latin typeface="Arial" charset="0"/>
                <a:ea typeface="+mn-ea"/>
                <a:cs typeface="+mn-cs"/>
              </a:rPr>
              <a:t>it gives greater richness and depth of understanding to God’s Word. </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Observation is how we dig for the treasure in God’s Word.</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endParaRPr lang="en-US" sz="160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ts val="0"/>
              </a:spcBef>
              <a:spcAft>
                <a:spcPts val="1200"/>
              </a:spcAft>
              <a:buClrTx/>
              <a:buSzTx/>
              <a:buFont typeface="Arial" panose="020B0604020202020204" pitchFamily="34" charset="0"/>
              <a:buNone/>
              <a:tabLst/>
              <a:defRPr/>
            </a:pPr>
            <a:r>
              <a:rPr lang="en-US" sz="1600" kern="1200" baseline="0" dirty="0">
                <a:solidFill>
                  <a:schemeClr val="tx1"/>
                </a:solidFill>
                <a:effectLst/>
                <a:latin typeface="Arial" charset="0"/>
                <a:ea typeface="+mn-ea"/>
                <a:cs typeface="+mn-cs"/>
              </a:rPr>
              <a:t>Trainer: Give personal story</a:t>
            </a: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39</a:t>
            </a:fld>
            <a:endParaRPr lang="en-US"/>
          </a:p>
        </p:txBody>
      </p:sp>
    </p:spTree>
    <p:extLst>
      <p:ext uri="{BB962C8B-B14F-4D97-AF65-F5344CB8AC3E}">
        <p14:creationId xmlns:p14="http://schemas.microsoft.com/office/powerpoint/2010/main" val="309697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600200" y="149225"/>
            <a:ext cx="3657600" cy="2743200"/>
          </a:xfrm>
          <a:prstGeom prst="rect">
            <a:avLst/>
          </a:prstGeom>
          <a:ln/>
        </p:spPr>
      </p:sp>
      <p:sp>
        <p:nvSpPr>
          <p:cNvPr id="130051" name="Rectangle 3"/>
          <p:cNvSpPr>
            <a:spLocks noGrp="1" noChangeArrowheads="1"/>
          </p:cNvSpPr>
          <p:nvPr>
            <p:ph type="body" idx="1"/>
          </p:nvPr>
        </p:nvSpPr>
        <p:spPr>
          <a:xfrm>
            <a:off x="185351" y="3064476"/>
            <a:ext cx="6671062" cy="5620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ctr">
              <a:spcBef>
                <a:spcPts val="0"/>
              </a:spcBef>
            </a:pPr>
            <a:r>
              <a:rPr lang="en-US" altLang="en-US" b="1" kern="0" dirty="0">
                <a:latin typeface="Arial"/>
                <a:ea typeface="+mj-ea"/>
                <a:cs typeface="+mj-cs"/>
              </a:rPr>
              <a:t>Great Commission Timeline</a:t>
            </a:r>
            <a:endParaRPr lang="en-US" dirty="0"/>
          </a:p>
          <a:p>
            <a:pPr marL="285750" lvl="0" indent="-285750">
              <a:spcBef>
                <a:spcPts val="0"/>
              </a:spcBef>
              <a:buFont typeface="Arial" panose="020B0604020202020204" pitchFamily="34" charset="0"/>
              <a:buChar char="•"/>
            </a:pPr>
            <a:r>
              <a:rPr lang="en-US" dirty="0"/>
              <a:t>Jesus gave the Great Commission</a:t>
            </a:r>
          </a:p>
          <a:p>
            <a:pPr marL="742950" lvl="1" indent="-285750">
              <a:spcBef>
                <a:spcPts val="0"/>
              </a:spcBef>
              <a:buFont typeface="Courier New" panose="02070309020205020404" pitchFamily="49" charset="0"/>
              <a:buChar char="o"/>
            </a:pPr>
            <a:r>
              <a:rPr lang="en-US" dirty="0"/>
              <a:t>during the 40 day period after His Crucifixion and Resurrection </a:t>
            </a:r>
          </a:p>
          <a:p>
            <a:pPr marL="742950" lvl="0" indent="-285750">
              <a:buFont typeface="Courier New" panose="02070309020205020404" pitchFamily="49" charset="0"/>
              <a:buChar char="o"/>
            </a:pPr>
            <a:r>
              <a:rPr lang="en-US" dirty="0"/>
              <a:t>and during His Ascension into heaven. </a:t>
            </a:r>
          </a:p>
          <a:p>
            <a:pPr marL="742950" lvl="1" indent="-285750">
              <a:spcBef>
                <a:spcPts val="0"/>
              </a:spcBef>
              <a:buFont typeface="Courier New" panose="02070309020205020404" pitchFamily="49" charset="0"/>
              <a:buChar char="o"/>
            </a:pPr>
            <a:r>
              <a:rPr lang="en-US" dirty="0"/>
              <a:t>five times </a:t>
            </a:r>
          </a:p>
          <a:p>
            <a:pPr marL="742950" lvl="1" indent="-285750">
              <a:spcBef>
                <a:spcPts val="0"/>
              </a:spcBef>
              <a:buFont typeface="Courier New" panose="02070309020205020404" pitchFamily="49" charset="0"/>
              <a:buChar char="o"/>
            </a:pPr>
            <a:r>
              <a:rPr lang="en-US" dirty="0"/>
              <a:t>to different groups of people </a:t>
            </a:r>
          </a:p>
          <a:p>
            <a:pPr marL="742950" lvl="1" indent="-285750">
              <a:spcBef>
                <a:spcPts val="0"/>
              </a:spcBef>
              <a:buFont typeface="Courier New" panose="02070309020205020404" pitchFamily="49" charset="0"/>
              <a:buChar char="o"/>
            </a:pPr>
            <a:r>
              <a:rPr lang="en-US" dirty="0"/>
              <a:t>at different locations </a:t>
            </a:r>
          </a:p>
          <a:p>
            <a:pPr marL="742950" lvl="1" indent="-285750">
              <a:spcBef>
                <a:spcPts val="0"/>
              </a:spcBef>
              <a:buFont typeface="Courier New" panose="02070309020205020404" pitchFamily="49" charset="0"/>
              <a:buChar char="o"/>
            </a:pPr>
            <a:r>
              <a:rPr lang="en-US" dirty="0"/>
              <a:t>at different times</a:t>
            </a:r>
          </a:p>
          <a:p>
            <a:pPr marL="285750" lvl="0" indent="-285750">
              <a:spcBef>
                <a:spcPts val="0"/>
              </a:spcBef>
              <a:buFont typeface="Arial" panose="020B0604020202020204" pitchFamily="34" charset="0"/>
              <a:buChar char="•"/>
            </a:pPr>
            <a:r>
              <a:rPr lang="en-US" dirty="0"/>
              <a:t>Whatever Jesus said after His death and resurrection with such repetition</a:t>
            </a:r>
          </a:p>
          <a:p>
            <a:pPr marL="742950" lvl="1" indent="-285750">
              <a:spcBef>
                <a:spcPts val="0"/>
              </a:spcBef>
              <a:buFont typeface="Courier New" panose="02070309020205020404" pitchFamily="49" charset="0"/>
              <a:buChar char="o"/>
            </a:pPr>
            <a:r>
              <a:rPr lang="en-US" dirty="0"/>
              <a:t> must motivate us to obedience.</a:t>
            </a:r>
          </a:p>
          <a:p>
            <a:endParaRPr lang="en-US" altLang="en-US" sz="1600" dirty="0"/>
          </a:p>
        </p:txBody>
      </p:sp>
      <p:sp>
        <p:nvSpPr>
          <p:cNvPr id="4" name="Rectangle 7">
            <a:extLst>
              <a:ext uri="{FF2B5EF4-FFF2-40B4-BE49-F238E27FC236}">
                <a16:creationId xmlns:a16="http://schemas.microsoft.com/office/drawing/2014/main" id="{A4BD392E-8C9E-40F8-8EAD-31524077D1C1}"/>
              </a:ext>
            </a:extLst>
          </p:cNvPr>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Interpretation</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(What does it mean?) (Questions and answers)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571500" marR="0" indent="-342900">
              <a:lnSpc>
                <a:spcPct val="115000"/>
              </a:lnSpc>
              <a:spcBef>
                <a:spcPts val="0"/>
              </a:spcBef>
              <a:spcAft>
                <a:spcPts val="1200"/>
              </a:spcAft>
              <a:buAutoNum type="alphaL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Questions about the meaning of words, ideas, logic, and </a:t>
            </a:r>
          </a:p>
          <a:p>
            <a:pPr marL="803275" marR="0" indent="-34290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anything else you don’t understand </a:t>
            </a:r>
          </a:p>
          <a:p>
            <a:pPr marL="803275" marR="0" indent="-34290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 anything you would like to explore in more depth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40</a:t>
            </a:fld>
            <a:endParaRPr lang="en-US"/>
          </a:p>
        </p:txBody>
      </p:sp>
    </p:spTree>
    <p:extLst>
      <p:ext uri="{BB962C8B-B14F-4D97-AF65-F5344CB8AC3E}">
        <p14:creationId xmlns:p14="http://schemas.microsoft.com/office/powerpoint/2010/main" val="1006816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860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Cross references help with interpretation by giving the proper Biblical context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15000"/>
              </a:lnSpc>
              <a:spcAft>
                <a:spcPts val="120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Find cross references to words, verses, thoughts, logic, etc.</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15000"/>
              </a:lnSpc>
              <a:spcAft>
                <a:spcPts val="120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Use cross reference verses you already know from scripture memory or general knowledge. </a:t>
            </a:r>
          </a:p>
          <a:p>
            <a:pPr marL="800100" lvl="1" indent="-342900">
              <a:lnSpc>
                <a:spcPct val="115000"/>
              </a:lnSpc>
              <a:spcAft>
                <a:spcPts val="1200"/>
              </a:spcAft>
              <a:buFont typeface="Symbol" panose="05050102010706020507" pitchFamily="18" charset="2"/>
              <a:buChar char=""/>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Trainer: Define Cross references and give an example</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Cross references are what other verses say</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Example:  </a:t>
            </a:r>
          </a:p>
          <a:p>
            <a:pPr marL="512763" marR="0" lvl="1"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Philippians 1:11. “</a:t>
            </a:r>
            <a:r>
              <a:rPr lang="en-US"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fruit</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righteousness”</a:t>
            </a:r>
          </a:p>
          <a:p>
            <a:pPr marL="512763" marR="0" lvl="1"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Cross reference: John 15:5. “</a:t>
            </a:r>
            <a:r>
              <a:rPr lang="en-US" sz="1600" b="0" i="0" u="none" strike="noStrike" kern="1200" baseline="0" dirty="0">
                <a:solidFill>
                  <a:schemeClr val="tx1"/>
                </a:solidFill>
                <a:latin typeface="Arial" charset="0"/>
                <a:ea typeface="+mn-ea"/>
                <a:cs typeface="+mn-cs"/>
              </a:rPr>
              <a:t>If a man remains in me and I in him, he will bear much </a:t>
            </a:r>
            <a:r>
              <a:rPr lang="en-US" sz="1600" b="0" i="0" u="sng" strike="noStrike" kern="1200" baseline="0" dirty="0">
                <a:solidFill>
                  <a:schemeClr val="tx1"/>
                </a:solidFill>
                <a:latin typeface="Arial" charset="0"/>
                <a:ea typeface="+mn-ea"/>
                <a:cs typeface="+mn-cs"/>
              </a:rPr>
              <a:t>fruit</a:t>
            </a:r>
            <a:r>
              <a:rPr lang="en-US" sz="1600" b="0" i="0" u="none" strike="noStrike" kern="1200" baseline="0" dirty="0">
                <a:solidFill>
                  <a:schemeClr val="tx1"/>
                </a:solidFill>
                <a:latin typeface="Arial" charset="0"/>
                <a:ea typeface="+mn-ea"/>
                <a:cs typeface="+mn-cs"/>
              </a:rPr>
              <a:t>”</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41</a:t>
            </a:fld>
            <a:endParaRPr lang="en-US"/>
          </a:p>
        </p:txBody>
      </p:sp>
    </p:spTree>
    <p:extLst>
      <p:ext uri="{BB962C8B-B14F-4D97-AF65-F5344CB8AC3E}">
        <p14:creationId xmlns:p14="http://schemas.microsoft.com/office/powerpoint/2010/main" val="3511813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Application</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(What does it mean to me?)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571500" marR="0" indent="-342900">
              <a:lnSpc>
                <a:spcPct val="115000"/>
              </a:lnSpc>
              <a:spcBef>
                <a:spcPts val="0"/>
              </a:spcBef>
              <a:spcAft>
                <a:spcPts val="1200"/>
              </a:spcAft>
              <a:buAutoNum type="alphaL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Potential applications as you do the study </a:t>
            </a:r>
          </a:p>
          <a:p>
            <a:pPr marL="971550" marR="0" lvl="1"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then choose one to put into practice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42</a:t>
            </a:fld>
            <a:endParaRPr lang="en-US"/>
          </a:p>
        </p:txBody>
      </p:sp>
    </p:spTree>
    <p:extLst>
      <p:ext uri="{BB962C8B-B14F-4D97-AF65-F5344CB8AC3E}">
        <p14:creationId xmlns:p14="http://schemas.microsoft.com/office/powerpoint/2010/main" val="4268725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a:xfrm>
            <a:off x="104504" y="3108961"/>
            <a:ext cx="6751909" cy="5576252"/>
          </a:xfrm>
        </p:spPr>
        <p:txBody>
          <a:bodyPr/>
          <a:lstStyle/>
          <a:p>
            <a:pPr marL="228600" marR="0">
              <a:lnSpc>
                <a:spcPct val="115000"/>
              </a:lnSpc>
              <a:spcBef>
                <a:spcPts val="0"/>
              </a:spcBef>
              <a:spcAft>
                <a:spcPts val="1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How can I put God’s Word into practice in thought, word, and deed?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should my life be like from God’s Word? (Application verse)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my life like that is different from God’s Word?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am I going to do to put God’s Word into practice?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will I check up to make sure I have accomplished what God wants me to?</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43</a:t>
            </a:fld>
            <a:endParaRPr lang="en-US"/>
          </a:p>
        </p:txBody>
      </p:sp>
    </p:spTree>
    <p:extLst>
      <p:ext uri="{BB962C8B-B14F-4D97-AF65-F5344CB8AC3E}">
        <p14:creationId xmlns:p14="http://schemas.microsoft.com/office/powerpoint/2010/main" val="3949714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III. How to Study a Book of the Bible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Overview of a book of the Bible (Big picture)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Analysis of each chapter of the book (Details)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1. Observation (What does it say?)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2. Interpretation (What does it mean?)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3. Application (What does it mean to me?)</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44</a:t>
            </a:fld>
            <a:endParaRPr lang="en-US"/>
          </a:p>
        </p:txBody>
      </p:sp>
    </p:spTree>
    <p:extLst>
      <p:ext uri="{BB962C8B-B14F-4D97-AF65-F5344CB8AC3E}">
        <p14:creationId xmlns:p14="http://schemas.microsoft.com/office/powerpoint/2010/main" val="405388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spcAft>
                <a:spcPts val="1200"/>
              </a:spcAft>
            </a:pPr>
            <a:r>
              <a:rPr lang="en-US" dirty="0"/>
              <a:t>In your groups talk about:</a:t>
            </a:r>
          </a:p>
          <a:p>
            <a:pPr marL="234950" lvl="0" indent="-222250">
              <a:spcAft>
                <a:spcPts val="1200"/>
              </a:spcAft>
              <a:buFont typeface="Arial" panose="020B0604020202020204" pitchFamily="34" charset="0"/>
              <a:buChar char="•"/>
            </a:pPr>
            <a:r>
              <a:rPr lang="en-US" b="0" dirty="0"/>
              <a:t>What did you learn about how to study the Bible?</a:t>
            </a:r>
          </a:p>
          <a:p>
            <a:pPr marL="234950" lvl="0" indent="-222250">
              <a:spcAft>
                <a:spcPts val="1200"/>
              </a:spcAft>
              <a:buFont typeface="Arial" panose="020B0604020202020204" pitchFamily="34" charset="0"/>
              <a:buChar char="•"/>
            </a:pPr>
            <a:r>
              <a:rPr lang="en-US" b="0" dirty="0"/>
              <a:t>What did you learn about how to apply what you learn from the Bible?</a:t>
            </a:r>
          </a:p>
          <a:p>
            <a:pPr marL="457200" lvl="0" indent="-457200">
              <a:spcAft>
                <a:spcPts val="1200"/>
              </a:spcAft>
              <a:buFont typeface="Arial" panose="020B0604020202020204" pitchFamily="34" charset="0"/>
              <a:buChar char="•"/>
            </a:pPr>
            <a:r>
              <a:rPr lang="en-US" dirty="0"/>
              <a:t>Which part of the Bible study method is most challenging for you?</a:t>
            </a:r>
          </a:p>
          <a:p>
            <a:pPr marL="1435100" lvl="1" indent="-514350">
              <a:spcAft>
                <a:spcPts val="1200"/>
              </a:spcAft>
              <a:buFont typeface="+mj-lt"/>
              <a:buAutoNum type="arabicPeriod"/>
            </a:pPr>
            <a:r>
              <a:rPr lang="en-US" dirty="0"/>
              <a:t>Observation</a:t>
            </a:r>
          </a:p>
          <a:p>
            <a:pPr marL="1435100" lvl="1" indent="-514350">
              <a:spcAft>
                <a:spcPts val="1200"/>
              </a:spcAft>
              <a:buFont typeface="+mj-lt"/>
              <a:buAutoNum type="arabicPeriod"/>
            </a:pPr>
            <a:r>
              <a:rPr lang="en-US" dirty="0"/>
              <a:t>Interpretation</a:t>
            </a:r>
          </a:p>
          <a:p>
            <a:pPr marL="1435100" lvl="1" indent="-514350">
              <a:spcAft>
                <a:spcPts val="1200"/>
              </a:spcAft>
              <a:buFont typeface="+mj-lt"/>
              <a:buAutoNum type="arabicPeriod"/>
            </a:pPr>
            <a:r>
              <a:rPr lang="en-US" dirty="0"/>
              <a:t>Application</a:t>
            </a:r>
          </a:p>
          <a:p>
            <a:pPr marL="285750" indent="-285750">
              <a:spcAft>
                <a:spcPts val="1200"/>
              </a:spcAft>
              <a:buFont typeface="Arial" panose="020B0604020202020204" pitchFamily="34" charset="0"/>
              <a:buChar char="•"/>
            </a:pPr>
            <a:r>
              <a:rPr lang="en-US" dirty="0"/>
              <a:t>Trainer</a:t>
            </a:r>
          </a:p>
          <a:p>
            <a:pPr marL="742950" lvl="1" indent="-285750">
              <a:spcAft>
                <a:spcPts val="1200"/>
              </a:spcAft>
              <a:buFont typeface="Arial" panose="020B0604020202020204" pitchFamily="34" charset="0"/>
              <a:buChar char="•"/>
            </a:pPr>
            <a:r>
              <a:rPr lang="en-US" dirty="0"/>
              <a:t>Ask the groups to share their answers</a:t>
            </a:r>
          </a:p>
          <a:p>
            <a:pPr marL="742950" lvl="1" indent="-285750">
              <a:spcAft>
                <a:spcPts val="1200"/>
              </a:spcAft>
              <a:buFont typeface="Arial" panose="020B0604020202020204" pitchFamily="34" charset="0"/>
              <a:buChar char="•"/>
            </a:pPr>
            <a:r>
              <a:rPr lang="en-US" dirty="0"/>
              <a:t>Ask for questions and comments</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45</a:t>
            </a:fld>
            <a:endParaRPr lang="en-US"/>
          </a:p>
        </p:txBody>
      </p:sp>
    </p:spTree>
    <p:extLst>
      <p:ext uri="{BB962C8B-B14F-4D97-AF65-F5344CB8AC3E}">
        <p14:creationId xmlns:p14="http://schemas.microsoft.com/office/powerpoint/2010/main" val="813370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Websites such as biblegateway.com, blueletterbible.org, and e-sword.net provide free Bible translations, commentaries, dictionaries, etc. </a:t>
            </a:r>
          </a:p>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Other Bible study tools can be purchased such as a study Bible</a:t>
            </a:r>
          </a:p>
          <a:p>
            <a:pPr marL="285750" marR="0" indent="-285750">
              <a:lnSpc>
                <a:spcPct val="115000"/>
              </a:lnSpc>
              <a:spcBef>
                <a:spcPts val="0"/>
              </a:spcBef>
              <a:spcAft>
                <a:spcPts val="12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Biblegateway.com has other languages of the Bible on its website.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46</a:t>
            </a:fld>
            <a:endParaRPr lang="en-US"/>
          </a:p>
        </p:txBody>
      </p:sp>
    </p:spTree>
    <p:extLst>
      <p:ext uri="{BB962C8B-B14F-4D97-AF65-F5344CB8AC3E}">
        <p14:creationId xmlns:p14="http://schemas.microsoft.com/office/powerpoint/2010/main" val="1201235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gn="ctr">
              <a:lnSpc>
                <a:spcPct val="115000"/>
              </a:lnSpc>
              <a:spcBef>
                <a:spcPts val="0"/>
              </a:spcBef>
              <a:spcAft>
                <a:spcPts val="1200"/>
              </a:spcAft>
            </a:pPr>
            <a:r>
              <a:rPr lang="en-US" b="1" dirty="0"/>
              <a:t>Overview of Philippians</a:t>
            </a:r>
            <a:br>
              <a:rPr lang="en-US" b="1" dirty="0"/>
            </a:br>
            <a:r>
              <a:rPr lang="en-US" b="1" dirty="0"/>
              <a:t>Lesson 3 </a:t>
            </a:r>
            <a:endPar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Always start your Bible study with prayer.</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200"/>
              </a:spcAft>
              <a:buFont typeface="Symbol" panose="05050102010706020507" pitchFamily="18" charset="2"/>
              <a:buChar char=""/>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0"/>
              </a:spcBef>
              <a:spcAft>
                <a:spcPts val="1200"/>
              </a:spcAft>
              <a:buFont typeface="Symbol" panose="05050102010706020507" pitchFamily="18" charset="2"/>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Trainer pray this prayer:</a:t>
            </a:r>
          </a:p>
          <a:p>
            <a:pPr marL="342900" marR="0" lvl="0" indent="-342900">
              <a:lnSpc>
                <a:spcPct val="115000"/>
              </a:lnSpc>
              <a:spcBef>
                <a:spcPts val="0"/>
              </a:spcBef>
              <a:spcAft>
                <a:spcPts val="1200"/>
              </a:spcAft>
              <a:buFont typeface="Symbol" panose="05050102010706020507" pitchFamily="18" charset="2"/>
              <a:buChar char=""/>
            </a:pPr>
            <a:r>
              <a:rPr lang="en-US" kern="1200" dirty="0">
                <a:latin typeface="Arial" charset="0"/>
                <a:cs typeface="Arial" charset="0"/>
              </a:rPr>
              <a:t>We are </a:t>
            </a:r>
            <a:r>
              <a:rPr lang="en-US" u="sng" kern="1200" dirty="0">
                <a:latin typeface="Arial" charset="0"/>
                <a:cs typeface="Arial" charset="0"/>
              </a:rPr>
              <a:t>committed</a:t>
            </a:r>
            <a:r>
              <a:rPr lang="en-US" kern="1200" dirty="0">
                <a:latin typeface="Arial" charset="0"/>
                <a:cs typeface="Arial" charset="0"/>
              </a:rPr>
              <a:t> to put into practice what we learn</a:t>
            </a:r>
          </a:p>
          <a:p>
            <a:pPr marL="342900" marR="0" lvl="0" indent="-342900">
              <a:lnSpc>
                <a:spcPct val="115000"/>
              </a:lnSpc>
              <a:spcBef>
                <a:spcPts val="0"/>
              </a:spcBef>
              <a:spcAft>
                <a:spcPts val="1200"/>
              </a:spcAft>
              <a:buFont typeface="Symbol" panose="05050102010706020507" pitchFamily="18" charset="2"/>
              <a:buChar char=""/>
            </a:pPr>
            <a:r>
              <a:rPr lang="en-US" kern="1200" dirty="0">
                <a:latin typeface="Arial" charset="0"/>
                <a:cs typeface="Arial" charset="0"/>
              </a:rPr>
              <a:t>We </a:t>
            </a:r>
            <a:r>
              <a:rPr lang="en-US" u="sng" kern="1200" dirty="0">
                <a:latin typeface="Arial" charset="0"/>
                <a:cs typeface="Arial" charset="0"/>
              </a:rPr>
              <a:t>believe</a:t>
            </a:r>
            <a:r>
              <a:rPr lang="en-US" kern="1200" dirty="0">
                <a:latin typeface="Arial" charset="0"/>
                <a:cs typeface="Arial" charset="0"/>
              </a:rPr>
              <a:t> that you have the power to do what you promise in your Word</a:t>
            </a:r>
          </a:p>
          <a:p>
            <a:pPr marL="342900" marR="0" lvl="0" indent="-342900">
              <a:lnSpc>
                <a:spcPct val="115000"/>
              </a:lnSpc>
              <a:spcBef>
                <a:spcPts val="0"/>
              </a:spcBef>
              <a:spcAft>
                <a:spcPts val="1200"/>
              </a:spcAft>
              <a:buFont typeface="Symbol" panose="05050102010706020507" pitchFamily="18" charset="2"/>
              <a:buChar char=""/>
            </a:pPr>
            <a:r>
              <a:rPr lang="en-US" kern="1200" dirty="0">
                <a:latin typeface="Arial" charset="0"/>
                <a:cs typeface="Arial" charset="0"/>
              </a:rPr>
              <a:t>We </a:t>
            </a:r>
            <a:r>
              <a:rPr lang="en-US" u="sng" kern="1200" dirty="0">
                <a:latin typeface="Arial" charset="0"/>
                <a:cs typeface="Arial" charset="0"/>
              </a:rPr>
              <a:t>humbly</a:t>
            </a:r>
            <a:r>
              <a:rPr lang="en-US" kern="1200" dirty="0">
                <a:latin typeface="Arial" charset="0"/>
                <a:cs typeface="Arial" charset="0"/>
              </a:rPr>
              <a:t> ask you to reveal your truth to us</a:t>
            </a:r>
          </a:p>
          <a:p>
            <a:pPr marL="342900" marR="0" lvl="0" indent="-342900">
              <a:lnSpc>
                <a:spcPct val="115000"/>
              </a:lnSpc>
              <a:spcBef>
                <a:spcPts val="0"/>
              </a:spcBef>
              <a:spcAft>
                <a:spcPts val="1200"/>
              </a:spcAft>
              <a:buFont typeface="Symbol" panose="05050102010706020507" pitchFamily="18" charset="2"/>
              <a:buChar char=""/>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47</a:t>
            </a:fld>
            <a:endParaRPr lang="en-US"/>
          </a:p>
        </p:txBody>
      </p:sp>
    </p:spTree>
    <p:extLst>
      <p:ext uri="{BB962C8B-B14F-4D97-AF65-F5344CB8AC3E}">
        <p14:creationId xmlns:p14="http://schemas.microsoft.com/office/powerpoint/2010/main" val="2456713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5425" indent="-225425" eaLnBrk="1" hangingPunct="1">
              <a:spcBef>
                <a:spcPct val="0"/>
              </a:spcBef>
              <a:spcAft>
                <a:spcPts val="1200"/>
              </a:spcAft>
              <a:buNone/>
            </a:pPr>
            <a:r>
              <a:rPr lang="en-US" kern="1200" dirty="0">
                <a:latin typeface="Arial" charset="0"/>
                <a:cs typeface="Arial" charset="0"/>
              </a:rPr>
              <a:t>In your groups answer the following questions:</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Written by? Philippians 1:1</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Written to whom? Philippians 1:1</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Why written?</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What is the tone of the letter?</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Where written from? Philippians 1:12-14; Acts 28:11-16, 30-31</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Where written to? Philippians 1:1</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48</a:t>
            </a:fld>
            <a:endParaRPr lang="en-US"/>
          </a:p>
        </p:txBody>
      </p:sp>
    </p:spTree>
    <p:extLst>
      <p:ext uri="{BB962C8B-B14F-4D97-AF65-F5344CB8AC3E}">
        <p14:creationId xmlns:p14="http://schemas.microsoft.com/office/powerpoint/2010/main" val="4238653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dirty="0"/>
              <a:t>Trainer:</a:t>
            </a:r>
          </a:p>
          <a:p>
            <a:pPr marL="285750" indent="-285750">
              <a:buFont typeface="Arial" panose="020B0604020202020204" pitchFamily="34" charset="0"/>
              <a:buChar char="•"/>
            </a:pPr>
            <a:r>
              <a:rPr lang="en-US" dirty="0"/>
              <a:t>Ask the groups what their answer to each question is</a:t>
            </a:r>
          </a:p>
          <a:p>
            <a:pPr marL="285750" indent="-285750">
              <a:buFont typeface="Arial" panose="020B0604020202020204" pitchFamily="34" charset="0"/>
              <a:buChar char="•"/>
            </a:pPr>
            <a:r>
              <a:rPr lang="en-US" dirty="0"/>
              <a:t>Then show them the answer to each question on the next slide</a:t>
            </a:r>
          </a:p>
          <a:p>
            <a:pPr marL="285750" indent="-285750">
              <a:buFont typeface="Arial" panose="020B0604020202020204" pitchFamily="34" charset="0"/>
              <a:buChar char="•"/>
            </a:pPr>
            <a:endParaRPr lang="en-US" dirty="0"/>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b="1" kern="1200" baseline="0" dirty="0">
                <a:solidFill>
                  <a:schemeClr val="tx1"/>
                </a:solidFill>
                <a:effectLst/>
                <a:latin typeface="Arial" charset="0"/>
                <a:ea typeface="+mn-ea"/>
                <a:cs typeface="+mn-cs"/>
              </a:rPr>
              <a:t>Written by?</a:t>
            </a:r>
            <a:r>
              <a:rPr lang="en-US" sz="1600" kern="1200" baseline="0" dirty="0">
                <a:solidFill>
                  <a:schemeClr val="tx1"/>
                </a:solidFill>
                <a:effectLst/>
                <a:latin typeface="Arial" charset="0"/>
                <a:ea typeface="+mn-ea"/>
                <a:cs typeface="+mn-cs"/>
              </a:rPr>
              <a:t> Phil 1:1</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49</a:t>
            </a:fld>
            <a:endParaRPr lang="en-US"/>
          </a:p>
        </p:txBody>
      </p:sp>
    </p:spTree>
    <p:extLst>
      <p:ext uri="{BB962C8B-B14F-4D97-AF65-F5344CB8AC3E}">
        <p14:creationId xmlns:p14="http://schemas.microsoft.com/office/powerpoint/2010/main" val="342596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Rot="1" noChangeAspect="1" noChangeArrowheads="1" noTextEdit="1"/>
          </p:cNvSpPr>
          <p:nvPr>
            <p:ph type="sldImg"/>
          </p:nvPr>
        </p:nvSpPr>
        <p:spPr>
          <a:xfrm>
            <a:off x="1600200" y="149225"/>
            <a:ext cx="3657600" cy="2743200"/>
          </a:xfrm>
          <a:prstGeom prst="rect">
            <a:avLst/>
          </a:prstGeom>
          <a:ln/>
        </p:spPr>
      </p:sp>
      <p:sp>
        <p:nvSpPr>
          <p:cNvPr id="131076" name="Rectangle 3"/>
          <p:cNvSpPr>
            <a:spLocks noGrp="1" noChangeArrowheads="1"/>
          </p:cNvSpPr>
          <p:nvPr>
            <p:ph type="body" idx="1"/>
          </p:nvPr>
        </p:nvSpPr>
        <p:spPr>
          <a:xfrm>
            <a:off x="395415" y="3188043"/>
            <a:ext cx="6190735" cy="52701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After His resurrection and before his ascension Jesus told his disciples in John 20:21, </a:t>
            </a:r>
          </a:p>
          <a:p>
            <a:pPr marL="234950" marR="0" lvl="1">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“As the Father has sent me, I am sending you.” </a:t>
            </a:r>
          </a:p>
          <a:p>
            <a:pPr marL="342900" lvl="0" indent="-342900" eaLnBrk="0" fontAlgn="base" hangingPunct="0">
              <a:buFont typeface="Symbol" panose="05050102010706020507" pitchFamily="18" charset="2"/>
              <a:buChar char=""/>
            </a:pPr>
            <a:r>
              <a:rPr lang="en-US" kern="1200" dirty="0">
                <a:solidFill>
                  <a:srgbClr val="000000"/>
                </a:solidFill>
                <a:effectLst/>
                <a:ea typeface="Calibri" panose="020F0502020204030204" pitchFamily="34" charset="0"/>
                <a:cs typeface="Arial" panose="020B0604020202020204" pitchFamily="34" charset="0"/>
              </a:rPr>
              <a:t>He told them to make disciples just as He did </a:t>
            </a:r>
            <a:endParaRPr lang="en-US" dirty="0">
              <a:effectLst/>
            </a:endParaRPr>
          </a:p>
          <a:p>
            <a:pPr marL="685800" lvl="0" indent="-228600" eaLnBrk="0" fontAlgn="base" hangingPunct="0">
              <a:buFont typeface="Courier New" panose="02070309020205020404" pitchFamily="49" charset="0"/>
              <a:buChar char="o"/>
            </a:pPr>
            <a:r>
              <a:rPr lang="en-US" kern="1200" dirty="0">
                <a:solidFill>
                  <a:srgbClr val="000000"/>
                </a:solidFill>
                <a:effectLst/>
                <a:ea typeface="Calibri" panose="020F0502020204030204" pitchFamily="34" charset="0"/>
                <a:cs typeface="Arial" panose="020B0604020202020204" pitchFamily="34" charset="0"/>
              </a:rPr>
              <a:t>and reach all nations</a:t>
            </a:r>
            <a:endParaRPr lang="en-US" dirty="0">
              <a:effectLst/>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Paul is an example of obeying the Great Commission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as he trained Timothy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to train faithful men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who would teach others also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and finish the Great Commission.</a:t>
            </a:r>
          </a:p>
          <a:p>
            <a:pPr eaLnBrk="1" hangingPunct="1"/>
            <a:endParaRPr lang="en-US" altLang="en-US" dirty="0"/>
          </a:p>
        </p:txBody>
      </p:sp>
      <p:sp>
        <p:nvSpPr>
          <p:cNvPr id="4" name="Rectangle 7">
            <a:extLst>
              <a:ext uri="{FF2B5EF4-FFF2-40B4-BE49-F238E27FC236}">
                <a16:creationId xmlns:a16="http://schemas.microsoft.com/office/drawing/2014/main" id="{4E1698F4-4BCB-41B6-A862-C20A5124DCEC}"/>
              </a:ext>
            </a:extLst>
          </p:cNvPr>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5425" indent="-225425" eaLnBrk="1" hangingPunct="1">
              <a:lnSpc>
                <a:spcPct val="114000"/>
              </a:lnSpc>
              <a:spcBef>
                <a:spcPct val="0"/>
              </a:spcBef>
              <a:buNone/>
            </a:pPr>
            <a:r>
              <a:rPr lang="en-US" b="1" kern="1200" dirty="0">
                <a:latin typeface="Arial" charset="0"/>
                <a:cs typeface="Arial" charset="0"/>
              </a:rPr>
              <a:t>Written by? </a:t>
            </a:r>
            <a:r>
              <a:rPr lang="en-US" kern="1200" dirty="0">
                <a:latin typeface="Arial" charset="0"/>
                <a:cs typeface="Arial" charset="0"/>
              </a:rPr>
              <a:t>Phil 1:1</a:t>
            </a:r>
          </a:p>
          <a:p>
            <a:pPr marL="285750" indent="-285750" eaLnBrk="1" hangingPunct="1">
              <a:lnSpc>
                <a:spcPct val="114000"/>
              </a:lnSpc>
              <a:spcBef>
                <a:spcPct val="0"/>
              </a:spcBef>
              <a:buFont typeface="Arial" panose="020B0604020202020204" pitchFamily="34" charset="0"/>
              <a:buChar char="•"/>
            </a:pPr>
            <a:r>
              <a:rPr lang="en-US" kern="1200" dirty="0">
                <a:latin typeface="Arial" charset="0"/>
                <a:cs typeface="Arial" charset="0"/>
              </a:rPr>
              <a:t>The Apostle Paul along with Timothy</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50</a:t>
            </a:fld>
            <a:endParaRPr lang="en-US"/>
          </a:p>
        </p:txBody>
      </p:sp>
    </p:spTree>
    <p:extLst>
      <p:ext uri="{BB962C8B-B14F-4D97-AF65-F5344CB8AC3E}">
        <p14:creationId xmlns:p14="http://schemas.microsoft.com/office/powerpoint/2010/main" val="1145561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5425" indent="-225425" eaLnBrk="1" hangingPunct="1">
              <a:lnSpc>
                <a:spcPct val="114000"/>
              </a:lnSpc>
              <a:spcBef>
                <a:spcPct val="0"/>
              </a:spcBef>
              <a:buNone/>
            </a:pPr>
            <a:r>
              <a:rPr lang="en-US" b="1" kern="1200" dirty="0">
                <a:latin typeface="Arial" charset="0"/>
                <a:cs typeface="Arial" charset="0"/>
              </a:rPr>
              <a:t>Written to whom? </a:t>
            </a:r>
            <a:r>
              <a:rPr lang="en-US" kern="1200" dirty="0">
                <a:latin typeface="Arial" charset="0"/>
                <a:cs typeface="Arial" charset="0"/>
              </a:rPr>
              <a:t>Phil 1:1</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51</a:t>
            </a:fld>
            <a:endParaRPr lang="en-US"/>
          </a:p>
        </p:txBody>
      </p:sp>
    </p:spTree>
    <p:extLst>
      <p:ext uri="{BB962C8B-B14F-4D97-AF65-F5344CB8AC3E}">
        <p14:creationId xmlns:p14="http://schemas.microsoft.com/office/powerpoint/2010/main" val="1660891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5425" indent="-225425" eaLnBrk="1" hangingPunct="1">
              <a:lnSpc>
                <a:spcPct val="114000"/>
              </a:lnSpc>
              <a:spcBef>
                <a:spcPct val="0"/>
              </a:spcBef>
              <a:buNone/>
            </a:pPr>
            <a:r>
              <a:rPr lang="en-US" b="1" kern="1200" dirty="0">
                <a:latin typeface="Arial" charset="0"/>
                <a:cs typeface="Arial" charset="0"/>
              </a:rPr>
              <a:t>Written to whom? </a:t>
            </a:r>
            <a:r>
              <a:rPr lang="en-US" kern="1200" dirty="0">
                <a:latin typeface="Arial" charset="0"/>
                <a:cs typeface="Arial" charset="0"/>
              </a:rPr>
              <a:t>Phil 1:1</a:t>
            </a:r>
          </a:p>
          <a:p>
            <a:pPr marL="285750" indent="-285750" eaLnBrk="1" hangingPunct="1">
              <a:lnSpc>
                <a:spcPct val="114000"/>
              </a:lnSpc>
              <a:spcBef>
                <a:spcPct val="0"/>
              </a:spcBef>
              <a:buFont typeface="Arial" panose="020B0604020202020204" pitchFamily="34" charset="0"/>
              <a:buChar char="•"/>
            </a:pPr>
            <a:r>
              <a:rPr lang="en-US" kern="1200" dirty="0">
                <a:latin typeface="Arial" charset="0"/>
                <a:cs typeface="Arial" charset="0"/>
              </a:rPr>
              <a:t>The Christians at Philippi and the Christian leaders </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52</a:t>
            </a:fld>
            <a:endParaRPr lang="en-US"/>
          </a:p>
        </p:txBody>
      </p:sp>
    </p:spTree>
    <p:extLst>
      <p:ext uri="{BB962C8B-B14F-4D97-AF65-F5344CB8AC3E}">
        <p14:creationId xmlns:p14="http://schemas.microsoft.com/office/powerpoint/2010/main" val="1126808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5425" indent="-225425" eaLnBrk="1" hangingPunct="1">
              <a:lnSpc>
                <a:spcPct val="114000"/>
              </a:lnSpc>
              <a:spcBef>
                <a:spcPct val="0"/>
              </a:spcBef>
              <a:buNone/>
            </a:pPr>
            <a:r>
              <a:rPr lang="en-US" b="1" kern="1200" dirty="0">
                <a:latin typeface="Arial" charset="0"/>
                <a:cs typeface="Arial" charset="0"/>
              </a:rPr>
              <a:t>Why written?</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53</a:t>
            </a:fld>
            <a:endParaRPr lang="en-US"/>
          </a:p>
        </p:txBody>
      </p:sp>
    </p:spTree>
    <p:extLst>
      <p:ext uri="{BB962C8B-B14F-4D97-AF65-F5344CB8AC3E}">
        <p14:creationId xmlns:p14="http://schemas.microsoft.com/office/powerpoint/2010/main" val="4633680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5425" marR="0" lvl="0" indent="-225425" algn="l" defTabSz="914400" rtl="0" eaLnBrk="1" fontAlgn="base" latinLnBrk="0" hangingPunct="1">
              <a:lnSpc>
                <a:spcPct val="114000"/>
              </a:lnSpc>
              <a:spcBef>
                <a:spcPct val="0"/>
              </a:spcBef>
              <a:spcAft>
                <a:spcPts val="600"/>
              </a:spcAft>
              <a:buClrTx/>
              <a:buSzTx/>
              <a:buFontTx/>
              <a:buNone/>
              <a:tabLst/>
              <a:defRPr/>
            </a:pPr>
            <a:r>
              <a:rPr lang="en-US" b="1" kern="1200" dirty="0">
                <a:latin typeface="Arial" charset="0"/>
                <a:cs typeface="Arial" charset="0"/>
              </a:rPr>
              <a:t>Why written? </a:t>
            </a:r>
            <a:r>
              <a:rPr lang="en-US" kern="1200" dirty="0">
                <a:solidFill>
                  <a:schemeClr val="tx1"/>
                </a:solidFill>
                <a:latin typeface="Arial" charset="0"/>
                <a:cs typeface="Arial" charset="0"/>
              </a:rPr>
              <a:t>(Phil 4:10-20)</a:t>
            </a:r>
            <a:endParaRPr lang="en-US" b="1" kern="1200" dirty="0">
              <a:solidFill>
                <a:schemeClr val="tx1"/>
              </a:solidFill>
              <a:latin typeface="Arial" charset="0"/>
              <a:cs typeface="Arial" charset="0"/>
            </a:endParaRPr>
          </a:p>
          <a:p>
            <a:pPr marL="285750" indent="-285750" eaLnBrk="1" hangingPunct="1">
              <a:lnSpc>
                <a:spcPct val="114000"/>
              </a:lnSpc>
              <a:spcBef>
                <a:spcPct val="0"/>
              </a:spcBef>
              <a:buFont typeface="Arial" panose="020B0604020202020204" pitchFamily="34" charset="0"/>
              <a:buChar char="•"/>
            </a:pPr>
            <a:r>
              <a:rPr lang="en-US" kern="1200" dirty="0">
                <a:latin typeface="Arial" charset="0"/>
                <a:cs typeface="Arial" charset="0"/>
              </a:rPr>
              <a:t>Thank them for their gift (4:10-20)</a:t>
            </a:r>
          </a:p>
          <a:p>
            <a:pPr marL="285750" indent="-285750" eaLnBrk="1" hangingPunct="1">
              <a:lnSpc>
                <a:spcPct val="114000"/>
              </a:lnSpc>
              <a:spcBef>
                <a:spcPct val="0"/>
              </a:spcBef>
              <a:buFont typeface="Arial" panose="020B0604020202020204" pitchFamily="34" charset="0"/>
              <a:buChar char="•"/>
            </a:pPr>
            <a:r>
              <a:rPr lang="en-US" kern="1200" dirty="0">
                <a:latin typeface="Arial" charset="0"/>
                <a:cs typeface="Arial" charset="0"/>
              </a:rPr>
              <a:t>He addresses other issues</a:t>
            </a:r>
          </a:p>
          <a:p>
            <a:pPr marL="742950" lvl="1" indent="-285750" eaLnBrk="1" hangingPunct="1">
              <a:lnSpc>
                <a:spcPct val="114000"/>
              </a:lnSpc>
              <a:spcBef>
                <a:spcPct val="0"/>
              </a:spcBef>
              <a:buFont typeface="Arial" panose="020B0604020202020204" pitchFamily="34" charset="0"/>
              <a:buChar char="•"/>
            </a:pPr>
            <a:r>
              <a:rPr lang="en-US" kern="1200" dirty="0">
                <a:latin typeface="Arial" charset="0"/>
                <a:cs typeface="Arial" charset="0"/>
              </a:rPr>
              <a:t>Persecution the church will face </a:t>
            </a:r>
          </a:p>
          <a:p>
            <a:pPr marL="742950" lvl="1" indent="-285750" eaLnBrk="1" hangingPunct="1">
              <a:lnSpc>
                <a:spcPct val="114000"/>
              </a:lnSpc>
              <a:spcBef>
                <a:spcPct val="0"/>
              </a:spcBef>
              <a:buFont typeface="Arial" panose="020B0604020202020204" pitchFamily="34" charset="0"/>
              <a:buChar char="•"/>
            </a:pPr>
            <a:r>
              <a:rPr lang="en-US" kern="1200" dirty="0">
                <a:latin typeface="Arial" charset="0"/>
                <a:cs typeface="Arial" charset="0"/>
              </a:rPr>
              <a:t>Exhortation to work together </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54</a:t>
            </a:fld>
            <a:endParaRPr lang="en-US"/>
          </a:p>
        </p:txBody>
      </p:sp>
    </p:spTree>
    <p:extLst>
      <p:ext uri="{BB962C8B-B14F-4D97-AF65-F5344CB8AC3E}">
        <p14:creationId xmlns:p14="http://schemas.microsoft.com/office/powerpoint/2010/main" val="1694491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indent="0" eaLnBrk="1" hangingPunct="1">
              <a:spcBef>
                <a:spcPct val="0"/>
              </a:spcBef>
              <a:spcAft>
                <a:spcPts val="1200"/>
              </a:spcAft>
              <a:buFont typeface="Arial" panose="020B0604020202020204" pitchFamily="34" charset="0"/>
              <a:buNone/>
            </a:pPr>
            <a:r>
              <a:rPr lang="en-US" b="1" kern="1200" dirty="0">
                <a:latin typeface="Arial" charset="0"/>
                <a:cs typeface="Arial" charset="0"/>
              </a:rPr>
              <a:t>What is the tone of the letter? </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55</a:t>
            </a:fld>
            <a:endParaRPr lang="en-US"/>
          </a:p>
        </p:txBody>
      </p:sp>
    </p:spTree>
    <p:extLst>
      <p:ext uri="{BB962C8B-B14F-4D97-AF65-F5344CB8AC3E}">
        <p14:creationId xmlns:p14="http://schemas.microsoft.com/office/powerpoint/2010/main" val="3386009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indent="0" eaLnBrk="1" hangingPunct="1">
              <a:spcBef>
                <a:spcPct val="0"/>
              </a:spcBef>
              <a:spcAft>
                <a:spcPts val="1200"/>
              </a:spcAft>
              <a:buFont typeface="Arial" panose="020B0604020202020204" pitchFamily="34" charset="0"/>
              <a:buNone/>
            </a:pPr>
            <a:r>
              <a:rPr lang="en-US" b="1" kern="1200" dirty="0">
                <a:latin typeface="Arial" charset="0"/>
                <a:cs typeface="Arial" charset="0"/>
              </a:rPr>
              <a:t>What is the tone of the letter? </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Personal and practical </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To rejoice in Christ</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56</a:t>
            </a:fld>
            <a:endParaRPr lang="en-US"/>
          </a:p>
        </p:txBody>
      </p:sp>
    </p:spTree>
    <p:extLst>
      <p:ext uri="{BB962C8B-B14F-4D97-AF65-F5344CB8AC3E}">
        <p14:creationId xmlns:p14="http://schemas.microsoft.com/office/powerpoint/2010/main" val="13025058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5425" indent="-225425" eaLnBrk="1" hangingPunct="1">
              <a:spcBef>
                <a:spcPct val="0"/>
              </a:spcBef>
              <a:spcAft>
                <a:spcPts val="1200"/>
              </a:spcAft>
              <a:buNone/>
            </a:pPr>
            <a:r>
              <a:rPr lang="en-US" b="1" kern="1200" dirty="0">
                <a:latin typeface="Arial" charset="0"/>
                <a:cs typeface="Arial" charset="0"/>
              </a:rPr>
              <a:t>Where written from? </a:t>
            </a:r>
            <a:r>
              <a:rPr lang="en-US" kern="1200" dirty="0">
                <a:latin typeface="Arial" charset="0"/>
                <a:cs typeface="Arial" charset="0"/>
              </a:rPr>
              <a:t>Phil 1:12-14, Acts 28:11-16, 30-31</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57</a:t>
            </a:fld>
            <a:endParaRPr lang="en-US"/>
          </a:p>
        </p:txBody>
      </p:sp>
    </p:spTree>
    <p:extLst>
      <p:ext uri="{BB962C8B-B14F-4D97-AF65-F5344CB8AC3E}">
        <p14:creationId xmlns:p14="http://schemas.microsoft.com/office/powerpoint/2010/main" val="40628328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5425" indent="-225425" eaLnBrk="1" hangingPunct="1">
              <a:spcBef>
                <a:spcPct val="0"/>
              </a:spcBef>
              <a:spcAft>
                <a:spcPts val="1200"/>
              </a:spcAft>
              <a:buNone/>
            </a:pPr>
            <a:r>
              <a:rPr lang="en-US" b="1" kern="1200" dirty="0">
                <a:latin typeface="Arial" charset="0"/>
                <a:cs typeface="Arial" charset="0"/>
              </a:rPr>
              <a:t>Where written from? </a:t>
            </a:r>
            <a:r>
              <a:rPr lang="en-US" kern="1200" dirty="0">
                <a:latin typeface="Arial" charset="0"/>
                <a:cs typeface="Arial" charset="0"/>
              </a:rPr>
              <a:t>Phil 1:12-14, Acts 28:11-16, 30-31</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Written from Rome while Paul was in jail chained to a Roman soldier.</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58</a:t>
            </a:fld>
            <a:endParaRPr lang="en-US"/>
          </a:p>
        </p:txBody>
      </p:sp>
    </p:spTree>
    <p:extLst>
      <p:ext uri="{BB962C8B-B14F-4D97-AF65-F5344CB8AC3E}">
        <p14:creationId xmlns:p14="http://schemas.microsoft.com/office/powerpoint/2010/main" val="23022683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5425" indent="-225425" eaLnBrk="1" hangingPunct="1">
              <a:spcBef>
                <a:spcPct val="0"/>
              </a:spcBef>
              <a:spcAft>
                <a:spcPts val="1200"/>
              </a:spcAft>
              <a:buNone/>
            </a:pPr>
            <a:r>
              <a:rPr lang="en-US" b="1" kern="1200" dirty="0">
                <a:latin typeface="Arial" charset="0"/>
                <a:cs typeface="Arial" charset="0"/>
              </a:rPr>
              <a:t>Where written to? </a:t>
            </a:r>
            <a:r>
              <a:rPr lang="en-US" kern="1200" dirty="0">
                <a:latin typeface="Arial" charset="0"/>
                <a:cs typeface="Arial" charset="0"/>
              </a:rPr>
              <a:t>Phil 1:1 </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59</a:t>
            </a:fld>
            <a:endParaRPr lang="en-US"/>
          </a:p>
        </p:txBody>
      </p:sp>
    </p:spTree>
    <p:extLst>
      <p:ext uri="{BB962C8B-B14F-4D97-AF65-F5344CB8AC3E}">
        <p14:creationId xmlns:p14="http://schemas.microsoft.com/office/powerpoint/2010/main" val="20905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600200" y="149225"/>
            <a:ext cx="3657600" cy="2743200"/>
          </a:xfrm>
          <a:prstGeom prst="rect">
            <a:avLst/>
          </a:prstGeom>
          <a:ln/>
        </p:spPr>
      </p:sp>
      <p:sp>
        <p:nvSpPr>
          <p:cNvPr id="209923" name="Rectangle 3"/>
          <p:cNvSpPr>
            <a:spLocks noGrp="1" noChangeArrowheads="1"/>
          </p:cNvSpPr>
          <p:nvPr>
            <p:ph type="body" idx="1"/>
          </p:nvPr>
        </p:nvSpPr>
        <p:spPr>
          <a:xfrm>
            <a:off x="197708" y="3083011"/>
            <a:ext cx="6660292" cy="39726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0"/>
              </a:spcBef>
              <a:buClrTx/>
              <a:buSzTx/>
              <a:buFontTx/>
              <a:buNone/>
              <a:tabLst/>
              <a:defRPr/>
            </a:pPr>
            <a:r>
              <a:rPr lang="en-US" kern="1200" dirty="0">
                <a:solidFill>
                  <a:schemeClr val="tx1"/>
                </a:solidFill>
                <a:effectLst/>
              </a:rPr>
              <a:t>Ingredients of a disciple of Jesus:</a:t>
            </a:r>
          </a:p>
          <a:p>
            <a:pPr marL="520700" marR="0" lvl="1" indent="-285750">
              <a:spcBef>
                <a:spcPts val="0"/>
              </a:spcBef>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Worship, Fellowship, God’s Word, Prayer, Service, and Outreach</a:t>
            </a:r>
          </a:p>
          <a:p>
            <a:pPr marL="0" marR="0" lvl="0" indent="0">
              <a:spcBef>
                <a:spcPts val="0"/>
              </a:spcBef>
              <a:buFont typeface="Arial" panose="020B0604020202020204" pitchFamily="34" charset="0"/>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buFont typeface="Arial" panose="020B0604020202020204" pitchFamily="34" charset="0"/>
              <a:buNone/>
            </a:pPr>
            <a:r>
              <a:rPr lang="en-US" kern="1200" dirty="0">
                <a:solidFill>
                  <a:schemeClr val="tx1"/>
                </a:solidFill>
                <a:effectLst/>
              </a:rPr>
              <a:t>These ingredients provide a summary of all of Jesus’ commands</a:t>
            </a:r>
            <a:endParaRPr lang="en-US" dirty="0">
              <a:latin typeface="Arial" panose="020B0604020202020204" pitchFamily="34" charset="0"/>
              <a:ea typeface="Calibri" panose="020F0502020204030204" pitchFamily="34" charset="0"/>
              <a:cs typeface="Arial" panose="020B0604020202020204" pitchFamily="34" charset="0"/>
            </a:endParaRPr>
          </a:p>
          <a:p>
            <a:pPr marL="520700" marR="0" lvl="1" indent="-285750">
              <a:spcBef>
                <a:spcPts val="0"/>
              </a:spcBef>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The Bible is not a menu that we use to choose what areas we want to obey.</a:t>
            </a:r>
          </a:p>
          <a:p>
            <a:pPr marL="520700" marR="0" lvl="1" indent="-285750">
              <a:spcBef>
                <a:spcPts val="0"/>
              </a:spcBef>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A disciple needs to grow spiritually in all these areas</a:t>
            </a:r>
          </a:p>
          <a:p>
            <a:pPr marL="0" marR="0">
              <a:spcBef>
                <a:spcPts val="0"/>
              </a:spcBef>
            </a:pPr>
            <a:endParaRPr lang="en-US" b="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b="1" dirty="0">
                <a:latin typeface="Arial" panose="020B0604020202020204" pitchFamily="34" charset="0"/>
                <a:ea typeface="Calibri" panose="020F0502020204030204" pitchFamily="34" charset="0"/>
                <a:cs typeface="Arial" panose="020B0604020202020204" pitchFamily="34" charset="0"/>
              </a:rPr>
              <a:t>Foundations Discipleship Process</a:t>
            </a:r>
          </a:p>
          <a:p>
            <a:pPr marL="342900" marR="0" lvl="0" indent="-342900">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Jesus used four distinct training phases to make His disciples and we do the same thing.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follow a process of Come-Grow-Serve-Go.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figure shows how all of the ingredients of a disciple are included in the discipleship process.</a:t>
            </a:r>
          </a:p>
          <a:p>
            <a:pPr marL="342900" marR="0" lvl="0" indent="-342900">
              <a:spcBef>
                <a:spcPts val="0"/>
              </a:spcBef>
              <a:buFont typeface="Symbol" panose="05050102010706020507" pitchFamily="18" charset="2"/>
              <a:buChar char=""/>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buFont typeface="Symbol" panose="05050102010706020507" pitchFamily="18" charset="2"/>
              <a:buChar char=""/>
            </a:pP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7">
            <a:extLst>
              <a:ext uri="{FF2B5EF4-FFF2-40B4-BE49-F238E27FC236}">
                <a16:creationId xmlns:a16="http://schemas.microsoft.com/office/drawing/2014/main" id="{6F6CF6DE-9B08-40CC-912C-724A3EFD8D71}"/>
              </a:ext>
            </a:extLst>
          </p:cNvPr>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25425" indent="-225425" eaLnBrk="1" hangingPunct="1">
              <a:spcBef>
                <a:spcPct val="0"/>
              </a:spcBef>
              <a:spcAft>
                <a:spcPts val="1200"/>
              </a:spcAft>
              <a:buNone/>
            </a:pPr>
            <a:r>
              <a:rPr lang="en-US" b="1" kern="1200" dirty="0">
                <a:latin typeface="Arial" charset="0"/>
                <a:cs typeface="Arial" charset="0"/>
              </a:rPr>
              <a:t>Where written to? </a:t>
            </a:r>
            <a:r>
              <a:rPr lang="en-US" kern="1200" dirty="0">
                <a:latin typeface="Arial" charset="0"/>
                <a:cs typeface="Arial" charset="0"/>
              </a:rPr>
              <a:t>Phil 1:1 </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Philippi</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60</a:t>
            </a:fld>
            <a:endParaRPr lang="en-US"/>
          </a:p>
        </p:txBody>
      </p:sp>
    </p:spTree>
    <p:extLst>
      <p:ext uri="{BB962C8B-B14F-4D97-AF65-F5344CB8AC3E}">
        <p14:creationId xmlns:p14="http://schemas.microsoft.com/office/powerpoint/2010/main" val="41305551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dirty="0"/>
              <a:t>Trainer:</a:t>
            </a:r>
          </a:p>
          <a:p>
            <a:pPr marL="285750" indent="-285750">
              <a:buFont typeface="Arial" panose="020B0604020202020204" pitchFamily="34" charset="0"/>
              <a:buChar char="•"/>
            </a:pPr>
            <a:r>
              <a:rPr lang="en-US" dirty="0"/>
              <a:t>Ask the groups to discuss what the major theme is from the verses</a:t>
            </a:r>
          </a:p>
          <a:p>
            <a:pPr marL="285750" indent="-285750">
              <a:buFont typeface="Arial" panose="020B0604020202020204" pitchFamily="34" charset="0"/>
              <a:buChar char="•"/>
            </a:pPr>
            <a:r>
              <a:rPr lang="en-US" dirty="0"/>
              <a:t>Then ask the groups to share their answer</a:t>
            </a:r>
          </a:p>
          <a:p>
            <a:endParaRPr lang="en-US" dirty="0"/>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Major Theme: </a:t>
            </a:r>
          </a:p>
          <a:p>
            <a:pPr marL="285750" indent="-285750" eaLnBrk="1" hangingPunct="1">
              <a:spcBef>
                <a:spcPct val="0"/>
              </a:spcBef>
              <a:spcAft>
                <a:spcPts val="0"/>
              </a:spcAft>
              <a:buFont typeface="Arial" panose="020B0604020202020204" pitchFamily="34" charset="0"/>
              <a:buChar char="•"/>
            </a:pPr>
            <a:r>
              <a:rPr lang="en-US" kern="1200" dirty="0">
                <a:latin typeface="Arial" charset="0"/>
                <a:cs typeface="Arial" charset="0"/>
              </a:rPr>
              <a:t>The major theme is seen through the repetition of two words in the following verses:</a:t>
            </a:r>
          </a:p>
          <a:p>
            <a:pPr marL="914400" lvl="1" indent="-457200" eaLnBrk="1" hangingPunct="1">
              <a:spcBef>
                <a:spcPct val="0"/>
              </a:spcBef>
              <a:spcAft>
                <a:spcPts val="1200"/>
              </a:spcAft>
              <a:buFont typeface="Arial" panose="020B0604020202020204" pitchFamily="34" charset="0"/>
              <a:buChar char="•"/>
            </a:pPr>
            <a:r>
              <a:rPr lang="en-US" dirty="0"/>
              <a:t>1:4, 18, 25</a:t>
            </a:r>
          </a:p>
          <a:p>
            <a:pPr marL="914400" lvl="1" indent="-457200" eaLnBrk="1" hangingPunct="1">
              <a:spcBef>
                <a:spcPct val="0"/>
              </a:spcBef>
              <a:spcAft>
                <a:spcPts val="1200"/>
              </a:spcAft>
              <a:buFont typeface="Arial" panose="020B0604020202020204" pitchFamily="34" charset="0"/>
              <a:buChar char="•"/>
            </a:pPr>
            <a:r>
              <a:rPr lang="en-US" dirty="0"/>
              <a:t>2:2, 17, 18, 28, 29</a:t>
            </a:r>
          </a:p>
          <a:p>
            <a:pPr marL="914400" lvl="1" indent="-457200" eaLnBrk="1" hangingPunct="1">
              <a:spcBef>
                <a:spcPct val="0"/>
              </a:spcBef>
              <a:spcAft>
                <a:spcPts val="1200"/>
              </a:spcAft>
              <a:buFont typeface="Arial" panose="020B0604020202020204" pitchFamily="34" charset="0"/>
              <a:buChar char="•"/>
            </a:pPr>
            <a:r>
              <a:rPr lang="en-US" dirty="0"/>
              <a:t>3:1</a:t>
            </a:r>
          </a:p>
          <a:p>
            <a:pPr marL="914400" lvl="1" indent="-457200" eaLnBrk="1" hangingPunct="1">
              <a:spcBef>
                <a:spcPct val="0"/>
              </a:spcBef>
              <a:spcAft>
                <a:spcPts val="1200"/>
              </a:spcAft>
              <a:buFont typeface="Arial" panose="020B0604020202020204" pitchFamily="34" charset="0"/>
              <a:buChar char="•"/>
            </a:pPr>
            <a:r>
              <a:rPr lang="en-US" dirty="0"/>
              <a:t>4:1, 4, 10 </a:t>
            </a:r>
            <a:endParaRPr lang="en-US" kern="1200" dirty="0">
              <a:latin typeface="Arial" charset="0"/>
              <a:cs typeface="Arial" charset="0"/>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61</a:t>
            </a:fld>
            <a:endParaRPr lang="en-US"/>
          </a:p>
        </p:txBody>
      </p:sp>
    </p:spTree>
    <p:extLst>
      <p:ext uri="{BB962C8B-B14F-4D97-AF65-F5344CB8AC3E}">
        <p14:creationId xmlns:p14="http://schemas.microsoft.com/office/powerpoint/2010/main" val="7874967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dirty="0"/>
              <a:t>Trainer:</a:t>
            </a:r>
          </a:p>
          <a:p>
            <a:pPr marL="285750" indent="-285750">
              <a:buFont typeface="Arial" panose="020B0604020202020204" pitchFamily="34" charset="0"/>
              <a:buChar char="•"/>
            </a:pPr>
            <a:r>
              <a:rPr lang="en-US" dirty="0"/>
              <a:t>Show them the major theme</a:t>
            </a:r>
          </a:p>
          <a:p>
            <a:pPr marL="285750" indent="-285750">
              <a:buFont typeface="Arial" panose="020B0604020202020204" pitchFamily="34" charset="0"/>
              <a:buChar char="•"/>
            </a:pPr>
            <a:endParaRPr lang="en-US" dirty="0"/>
          </a:p>
          <a:p>
            <a:pPr marL="0" indent="0" algn="ctr" eaLnBrk="1" hangingPunct="1">
              <a:spcBef>
                <a:spcPct val="0"/>
              </a:spcBef>
              <a:spcAft>
                <a:spcPts val="1200"/>
              </a:spcAft>
              <a:buNone/>
            </a:pPr>
            <a:r>
              <a:rPr lang="en-US" kern="1200" dirty="0">
                <a:latin typeface="Arial" charset="0"/>
                <a:cs typeface="Arial" charset="0"/>
              </a:rPr>
              <a:t>Major Theme </a:t>
            </a:r>
          </a:p>
          <a:p>
            <a:pPr marL="0" indent="0" algn="ctr" eaLnBrk="1" hangingPunct="1">
              <a:spcBef>
                <a:spcPct val="0"/>
              </a:spcBef>
              <a:spcAft>
                <a:spcPts val="1200"/>
              </a:spcAft>
              <a:buNone/>
            </a:pPr>
            <a:r>
              <a:rPr lang="en-US" b="1" kern="1200" dirty="0">
                <a:latin typeface="Arial" charset="0"/>
                <a:cs typeface="Arial" charset="0"/>
              </a:rPr>
              <a:t>Joy/Rejoice</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62</a:t>
            </a:fld>
            <a:endParaRPr lang="en-US"/>
          </a:p>
        </p:txBody>
      </p:sp>
    </p:spTree>
    <p:extLst>
      <p:ext uri="{BB962C8B-B14F-4D97-AF65-F5344CB8AC3E}">
        <p14:creationId xmlns:p14="http://schemas.microsoft.com/office/powerpoint/2010/main" val="27353370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indent="0" eaLnBrk="1" hangingPunct="1">
              <a:spcBef>
                <a:spcPct val="0"/>
              </a:spcBef>
              <a:spcAft>
                <a:spcPts val="1200"/>
              </a:spcAft>
              <a:buNone/>
            </a:pPr>
            <a:r>
              <a:rPr lang="en-US" b="1" kern="1200" dirty="0">
                <a:latin typeface="Arial" charset="0"/>
                <a:cs typeface="Arial" charset="0"/>
              </a:rPr>
              <a:t>Later on read:</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Acts 16 to learn about Paul in Philippi</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Acts 25 to see how Paul was sent to Rome</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Acts 7-28 to learn more about Paul</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63</a:t>
            </a:fld>
            <a:endParaRPr lang="en-US"/>
          </a:p>
        </p:txBody>
      </p:sp>
    </p:spTree>
    <p:extLst>
      <p:ext uri="{BB962C8B-B14F-4D97-AF65-F5344CB8AC3E}">
        <p14:creationId xmlns:p14="http://schemas.microsoft.com/office/powerpoint/2010/main" val="23975655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indent="0" eaLnBrk="1" hangingPunct="1">
              <a:spcBef>
                <a:spcPct val="0"/>
              </a:spcBef>
              <a:spcAft>
                <a:spcPts val="1200"/>
              </a:spcAft>
              <a:buNone/>
            </a:pPr>
            <a:r>
              <a:rPr lang="en-US" b="0" kern="1200" dirty="0">
                <a:latin typeface="Arial" charset="0"/>
                <a:cs typeface="Arial" charset="0"/>
              </a:rPr>
              <a:t>Trainer: Explain that this the main idea of each chapter from our study</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Chapter 1: Joy in All Circumstances</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Chapter 2: Joy in Humility</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Chapter 3: Joy in Christlikeness</a:t>
            </a:r>
          </a:p>
          <a:p>
            <a:pPr marL="285750"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Chapter 4: Joy in Contentment</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64</a:t>
            </a:fld>
            <a:endParaRPr lang="en-US"/>
          </a:p>
        </p:txBody>
      </p:sp>
    </p:spTree>
    <p:extLst>
      <p:ext uri="{BB962C8B-B14F-4D97-AF65-F5344CB8AC3E}">
        <p14:creationId xmlns:p14="http://schemas.microsoft.com/office/powerpoint/2010/main" val="30785057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dirty="0"/>
              <a:t>Trainer:</a:t>
            </a:r>
          </a:p>
          <a:p>
            <a:pPr marL="285750" indent="-285750">
              <a:buFont typeface="Arial" panose="020B0604020202020204" pitchFamily="34" charset="0"/>
              <a:buChar char="•"/>
            </a:pPr>
            <a:r>
              <a:rPr lang="en-US" dirty="0"/>
              <a:t>Ask the groups to create a title for the book of Philippians</a:t>
            </a:r>
          </a:p>
          <a:p>
            <a:pPr marL="285750" indent="-285750">
              <a:buFont typeface="Arial" panose="020B0604020202020204" pitchFamily="34" charset="0"/>
              <a:buChar char="•"/>
            </a:pPr>
            <a:r>
              <a:rPr lang="en-US" dirty="0"/>
              <a:t>Then ask the groups to share their answer</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65</a:t>
            </a:fld>
            <a:endParaRPr lang="en-US"/>
          </a:p>
        </p:txBody>
      </p:sp>
    </p:spTree>
    <p:extLst>
      <p:ext uri="{BB962C8B-B14F-4D97-AF65-F5344CB8AC3E}">
        <p14:creationId xmlns:p14="http://schemas.microsoft.com/office/powerpoint/2010/main" val="42129428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dirty="0"/>
              <a:t>Trainer:</a:t>
            </a:r>
          </a:p>
          <a:p>
            <a:pPr marL="285750" indent="-285750">
              <a:buFont typeface="Arial" panose="020B0604020202020204" pitchFamily="34" charset="0"/>
              <a:buChar char="•"/>
            </a:pPr>
            <a:r>
              <a:rPr lang="en-US" dirty="0"/>
              <a:t>Show them our title for the book of Philippians</a:t>
            </a:r>
          </a:p>
          <a:p>
            <a:pPr marL="285750" indent="-285750">
              <a:buFont typeface="Arial" panose="020B0604020202020204" pitchFamily="34" charset="0"/>
              <a:buChar char="•"/>
            </a:pPr>
            <a:endParaRPr lang="en-US" dirty="0"/>
          </a:p>
          <a:p>
            <a:pPr marL="0" indent="0" eaLnBrk="1" hangingPunct="1">
              <a:lnSpc>
                <a:spcPct val="114000"/>
              </a:lnSpc>
              <a:spcBef>
                <a:spcPct val="0"/>
              </a:spcBef>
              <a:buNone/>
            </a:pPr>
            <a:r>
              <a:rPr lang="en-US" b="1" kern="1200" dirty="0">
                <a:latin typeface="Arial" charset="0"/>
                <a:cs typeface="Arial" charset="0"/>
              </a:rPr>
              <a:t>Main idea of Philippians </a:t>
            </a:r>
            <a:r>
              <a:rPr lang="en-US" kern="1200" dirty="0">
                <a:latin typeface="Arial" charset="0"/>
                <a:cs typeface="Arial" charset="0"/>
              </a:rPr>
              <a:t>(Title): </a:t>
            </a:r>
            <a:r>
              <a:rPr lang="en-US" b="1" u="sng" kern="1200" dirty="0">
                <a:latin typeface="Arial" charset="0"/>
                <a:cs typeface="Arial" charset="0"/>
              </a:rPr>
              <a:t>Rejoice!</a:t>
            </a:r>
          </a:p>
          <a:p>
            <a:pPr marL="285750" indent="-285750" algn="l" eaLnBrk="1" hangingPunct="1">
              <a:spcBef>
                <a:spcPct val="0"/>
              </a:spcBef>
              <a:spcAft>
                <a:spcPts val="1200"/>
              </a:spcAft>
              <a:buFont typeface="Arial" panose="020B0604020202020204" pitchFamily="34" charset="0"/>
              <a:buChar char="•"/>
            </a:pPr>
            <a:r>
              <a:rPr lang="en-US" kern="1200" dirty="0">
                <a:latin typeface="Arial" charset="0"/>
                <a:cs typeface="Arial" charset="0"/>
              </a:rPr>
              <a:t>Chapter 1: Joy in All Circumstances</a:t>
            </a:r>
          </a:p>
          <a:p>
            <a:pPr marL="285750" indent="-285750" algn="l" eaLnBrk="1" hangingPunct="1">
              <a:spcBef>
                <a:spcPct val="0"/>
              </a:spcBef>
              <a:spcAft>
                <a:spcPts val="1200"/>
              </a:spcAft>
              <a:buFont typeface="Arial" panose="020B0604020202020204" pitchFamily="34" charset="0"/>
              <a:buChar char="•"/>
            </a:pPr>
            <a:r>
              <a:rPr lang="en-US" kern="1200" dirty="0">
                <a:latin typeface="Arial" charset="0"/>
                <a:cs typeface="Arial" charset="0"/>
              </a:rPr>
              <a:t>Chapter 2: Joy in Humility</a:t>
            </a:r>
          </a:p>
          <a:p>
            <a:pPr marL="285750" indent="-285750" algn="l" eaLnBrk="1" hangingPunct="1">
              <a:spcBef>
                <a:spcPct val="0"/>
              </a:spcBef>
              <a:spcAft>
                <a:spcPts val="1200"/>
              </a:spcAft>
              <a:buFont typeface="Arial" panose="020B0604020202020204" pitchFamily="34" charset="0"/>
              <a:buChar char="•"/>
            </a:pPr>
            <a:r>
              <a:rPr lang="en-US" kern="1200" dirty="0">
                <a:latin typeface="Arial" charset="0"/>
                <a:cs typeface="Arial" charset="0"/>
              </a:rPr>
              <a:t>Chapter 3: Joy in Christlikeness</a:t>
            </a:r>
          </a:p>
          <a:p>
            <a:pPr marL="285750" indent="-285750" algn="l" eaLnBrk="1" hangingPunct="1">
              <a:spcBef>
                <a:spcPct val="0"/>
              </a:spcBef>
              <a:spcAft>
                <a:spcPts val="1200"/>
              </a:spcAft>
              <a:buFont typeface="Arial" panose="020B0604020202020204" pitchFamily="34" charset="0"/>
              <a:buChar char="•"/>
            </a:pPr>
            <a:r>
              <a:rPr lang="en-US" kern="1200" dirty="0">
                <a:latin typeface="Arial" charset="0"/>
                <a:cs typeface="Arial" charset="0"/>
              </a:rPr>
              <a:t>Chapter 4: Joy in Contentment </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66</a:t>
            </a:fld>
            <a:endParaRPr lang="en-US"/>
          </a:p>
        </p:txBody>
      </p:sp>
    </p:spTree>
    <p:extLst>
      <p:ext uri="{BB962C8B-B14F-4D97-AF65-F5344CB8AC3E}">
        <p14:creationId xmlns:p14="http://schemas.microsoft.com/office/powerpoint/2010/main" val="28889817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dirty="0"/>
              <a:t>Trainer:</a:t>
            </a:r>
          </a:p>
          <a:p>
            <a:pPr marL="285750" indent="-285750">
              <a:buFont typeface="Arial" panose="020B0604020202020204" pitchFamily="34" charset="0"/>
              <a:buChar char="•"/>
            </a:pPr>
            <a:r>
              <a:rPr lang="en-US" dirty="0"/>
              <a:t>Ask the groups to discuss what the possible applications are from these verses</a:t>
            </a:r>
          </a:p>
          <a:p>
            <a:pPr marL="285750" indent="-285750">
              <a:buFont typeface="Arial" panose="020B0604020202020204" pitchFamily="34" charset="0"/>
              <a:buChar char="•"/>
            </a:pPr>
            <a:r>
              <a:rPr lang="en-US" dirty="0"/>
              <a:t>Then ask the groups to share their answer</a:t>
            </a:r>
          </a:p>
          <a:p>
            <a:pPr marL="285750" indent="-285750">
              <a:buFont typeface="Arial" panose="020B0604020202020204" pitchFamily="34" charset="0"/>
              <a:buChar char="•"/>
            </a:pPr>
            <a:endParaRPr lang="en-US" dirty="0"/>
          </a:p>
          <a:p>
            <a:pPr marL="0" indent="0" eaLnBrk="1" hangingPunct="1">
              <a:lnSpc>
                <a:spcPct val="114000"/>
              </a:lnSpc>
              <a:spcBef>
                <a:spcPct val="0"/>
              </a:spcBef>
              <a:buNone/>
            </a:pPr>
            <a:r>
              <a:rPr lang="en-US" b="1" kern="1200" dirty="0">
                <a:latin typeface="Arial" charset="0"/>
                <a:cs typeface="Arial" charset="0"/>
              </a:rPr>
              <a:t>Application</a:t>
            </a:r>
            <a:r>
              <a:rPr lang="en-US" kern="1200" dirty="0">
                <a:latin typeface="Arial" charset="0"/>
                <a:cs typeface="Arial" charset="0"/>
              </a:rPr>
              <a:t>: </a:t>
            </a:r>
          </a:p>
          <a:p>
            <a:pPr marL="0" indent="0" eaLnBrk="1" hangingPunct="1">
              <a:lnSpc>
                <a:spcPct val="114000"/>
              </a:lnSpc>
              <a:spcBef>
                <a:spcPct val="0"/>
              </a:spcBef>
              <a:buNone/>
            </a:pPr>
            <a:r>
              <a:rPr lang="en-US" kern="1200" dirty="0">
                <a:latin typeface="Arial" charset="0"/>
                <a:cs typeface="Arial" charset="0"/>
              </a:rPr>
              <a:t>(What are possible applications?)</a:t>
            </a:r>
          </a:p>
          <a:p>
            <a:pPr marL="0" indent="0" eaLnBrk="1" hangingPunct="1">
              <a:lnSpc>
                <a:spcPct val="114000"/>
              </a:lnSpc>
              <a:spcBef>
                <a:spcPct val="0"/>
              </a:spcBef>
              <a:buNone/>
            </a:pPr>
            <a:endParaRPr lang="en-US" sz="1000" kern="1200" dirty="0">
              <a:latin typeface="Arial" charset="0"/>
              <a:cs typeface="Arial" charset="0"/>
            </a:endParaRPr>
          </a:p>
          <a:p>
            <a:pPr marL="0" indent="0" eaLnBrk="1" hangingPunct="1">
              <a:lnSpc>
                <a:spcPct val="114000"/>
              </a:lnSpc>
              <a:spcBef>
                <a:spcPct val="0"/>
              </a:spcBef>
              <a:buNone/>
            </a:pPr>
            <a:r>
              <a:rPr lang="en-US" u="sng" kern="1200" dirty="0">
                <a:latin typeface="Arial" charset="0"/>
                <a:cs typeface="Arial" charset="0"/>
              </a:rPr>
              <a:t>Verse	</a:t>
            </a:r>
            <a:r>
              <a:rPr lang="en-US" kern="1200" dirty="0">
                <a:latin typeface="Arial" charset="0"/>
                <a:cs typeface="Arial" charset="0"/>
              </a:rPr>
              <a:t>		</a:t>
            </a:r>
            <a:r>
              <a:rPr lang="en-US" u="sng" kern="1200" dirty="0">
                <a:latin typeface="Arial" charset="0"/>
                <a:cs typeface="Arial" charset="0"/>
              </a:rPr>
              <a:t>Possible Applications </a:t>
            </a:r>
          </a:p>
          <a:p>
            <a:pPr eaLnBrk="1" hangingPunct="1">
              <a:lnSpc>
                <a:spcPct val="114000"/>
              </a:lnSpc>
              <a:spcBef>
                <a:spcPct val="0"/>
              </a:spcBef>
            </a:pPr>
            <a:r>
              <a:rPr lang="en-US" kern="1200" dirty="0">
                <a:latin typeface="Arial" charset="0"/>
                <a:cs typeface="Arial" charset="0"/>
              </a:rPr>
              <a:t>3:1, 4:4		</a:t>
            </a:r>
          </a:p>
          <a:p>
            <a:pPr eaLnBrk="1" hangingPunct="1">
              <a:lnSpc>
                <a:spcPct val="114000"/>
              </a:lnSpc>
              <a:spcBef>
                <a:spcPct val="0"/>
              </a:spcBef>
            </a:pPr>
            <a:r>
              <a:rPr lang="en-US" kern="1200" dirty="0">
                <a:latin typeface="Arial" charset="0"/>
                <a:cs typeface="Arial" charset="0"/>
              </a:rPr>
              <a:t>4:13	</a:t>
            </a:r>
            <a:endParaRPr lang="en-US" dirty="0"/>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67</a:t>
            </a:fld>
            <a:endParaRPr lang="en-US"/>
          </a:p>
        </p:txBody>
      </p:sp>
    </p:spTree>
    <p:extLst>
      <p:ext uri="{BB962C8B-B14F-4D97-AF65-F5344CB8AC3E}">
        <p14:creationId xmlns:p14="http://schemas.microsoft.com/office/powerpoint/2010/main" val="2127410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dirty="0"/>
              <a:t>Trainer:</a:t>
            </a:r>
          </a:p>
          <a:p>
            <a:pPr marL="285750" indent="-285750">
              <a:buFont typeface="Arial" panose="020B0604020202020204" pitchFamily="34" charset="0"/>
              <a:buChar char="•"/>
            </a:pPr>
            <a:r>
              <a:rPr lang="en-US" dirty="0"/>
              <a:t>Show them these possible applications</a:t>
            </a:r>
          </a:p>
          <a:p>
            <a:pPr marL="285750" indent="-285750">
              <a:buFont typeface="Arial" panose="020B0604020202020204" pitchFamily="34" charset="0"/>
              <a:buChar char="•"/>
            </a:pPr>
            <a:endParaRPr lang="en-US" dirty="0"/>
          </a:p>
          <a:p>
            <a:pPr marL="0" indent="0" eaLnBrk="1" hangingPunct="1">
              <a:lnSpc>
                <a:spcPct val="114000"/>
              </a:lnSpc>
              <a:spcBef>
                <a:spcPct val="0"/>
              </a:spcBef>
              <a:buNone/>
            </a:pPr>
            <a:r>
              <a:rPr lang="en-US" b="1" kern="1200" dirty="0">
                <a:latin typeface="Arial" charset="0"/>
                <a:cs typeface="Arial" charset="0"/>
              </a:rPr>
              <a:t>Application</a:t>
            </a:r>
            <a:r>
              <a:rPr lang="en-US" kern="1200" dirty="0">
                <a:latin typeface="Arial" charset="0"/>
                <a:cs typeface="Arial" charset="0"/>
              </a:rPr>
              <a:t>: </a:t>
            </a:r>
          </a:p>
          <a:p>
            <a:pPr marL="0" indent="0" eaLnBrk="1" hangingPunct="1">
              <a:lnSpc>
                <a:spcPct val="114000"/>
              </a:lnSpc>
              <a:spcBef>
                <a:spcPct val="0"/>
              </a:spcBef>
              <a:buNone/>
            </a:pPr>
            <a:r>
              <a:rPr lang="en-US" kern="1200" dirty="0">
                <a:latin typeface="Arial" charset="0"/>
                <a:cs typeface="Arial" charset="0"/>
              </a:rPr>
              <a:t>(What are possible applications?)</a:t>
            </a:r>
          </a:p>
          <a:p>
            <a:pPr marL="0" indent="0" eaLnBrk="1" hangingPunct="1">
              <a:lnSpc>
                <a:spcPct val="114000"/>
              </a:lnSpc>
              <a:spcBef>
                <a:spcPct val="0"/>
              </a:spcBef>
              <a:buNone/>
            </a:pPr>
            <a:endParaRPr lang="en-US" sz="1000" kern="1200" dirty="0">
              <a:latin typeface="Arial" charset="0"/>
              <a:cs typeface="Arial" charset="0"/>
            </a:endParaRPr>
          </a:p>
          <a:p>
            <a:pPr marL="0" indent="0" eaLnBrk="1" hangingPunct="1">
              <a:lnSpc>
                <a:spcPct val="114000"/>
              </a:lnSpc>
              <a:spcBef>
                <a:spcPct val="0"/>
              </a:spcBef>
              <a:buNone/>
            </a:pPr>
            <a:r>
              <a:rPr lang="en-US" u="sng" kern="1200" dirty="0">
                <a:latin typeface="Arial" charset="0"/>
                <a:cs typeface="Arial" charset="0"/>
              </a:rPr>
              <a:t>Verse	</a:t>
            </a:r>
            <a:r>
              <a:rPr lang="en-US" kern="1200" dirty="0">
                <a:latin typeface="Arial" charset="0"/>
                <a:cs typeface="Arial" charset="0"/>
              </a:rPr>
              <a:t>		</a:t>
            </a:r>
            <a:r>
              <a:rPr lang="en-US" u="sng" kern="1200" dirty="0">
                <a:latin typeface="Arial" charset="0"/>
                <a:cs typeface="Arial" charset="0"/>
              </a:rPr>
              <a:t>Possible Applications </a:t>
            </a:r>
          </a:p>
          <a:p>
            <a:pPr eaLnBrk="1" hangingPunct="1">
              <a:lnSpc>
                <a:spcPct val="114000"/>
              </a:lnSpc>
              <a:spcBef>
                <a:spcPct val="0"/>
              </a:spcBef>
            </a:pPr>
            <a:r>
              <a:rPr lang="en-US" kern="1200" dirty="0">
                <a:latin typeface="Arial" charset="0"/>
                <a:cs typeface="Arial" charset="0"/>
              </a:rPr>
              <a:t>3:1, 4:4			Rejoice in the Lord</a:t>
            </a:r>
          </a:p>
          <a:p>
            <a:pPr eaLnBrk="1" hangingPunct="1">
              <a:lnSpc>
                <a:spcPct val="114000"/>
              </a:lnSpc>
              <a:spcBef>
                <a:spcPct val="0"/>
              </a:spcBef>
            </a:pPr>
            <a:r>
              <a:rPr lang="en-US" kern="1200" dirty="0">
                <a:latin typeface="Arial" charset="0"/>
                <a:cs typeface="Arial" charset="0"/>
              </a:rPr>
              <a:t>4:12			Be content.</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68</a:t>
            </a:fld>
            <a:endParaRPr lang="en-US"/>
          </a:p>
        </p:txBody>
      </p:sp>
    </p:spTree>
    <p:extLst>
      <p:ext uri="{BB962C8B-B14F-4D97-AF65-F5344CB8AC3E}">
        <p14:creationId xmlns:p14="http://schemas.microsoft.com/office/powerpoint/2010/main" val="34173794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indent="0" algn="ctr" eaLnBrk="1" hangingPunct="1">
              <a:spcBef>
                <a:spcPct val="0"/>
              </a:spcBef>
              <a:spcAft>
                <a:spcPts val="1200"/>
              </a:spcAft>
              <a:buNone/>
            </a:pPr>
            <a:r>
              <a:rPr lang="en-US" b="1" kern="1200" dirty="0">
                <a:latin typeface="Arial" charset="0"/>
                <a:cs typeface="Arial" charset="0"/>
              </a:rPr>
              <a:t>Application Example</a:t>
            </a:r>
            <a:endParaRPr lang="en-US" kern="1200" dirty="0">
              <a:latin typeface="Arial" charset="0"/>
              <a:cs typeface="Arial" charset="0"/>
            </a:endParaRPr>
          </a:p>
          <a:p>
            <a:pPr marL="514350" indent="-514350" eaLnBrk="1" hangingPunct="1">
              <a:spcBef>
                <a:spcPct val="0"/>
              </a:spcBef>
              <a:spcAft>
                <a:spcPts val="1200"/>
              </a:spcAft>
              <a:buFont typeface="+mj-lt"/>
              <a:buAutoNum type="arabicPeriod"/>
            </a:pPr>
            <a:r>
              <a:rPr lang="en-US" kern="1200" dirty="0">
                <a:latin typeface="Arial" charset="0"/>
                <a:cs typeface="Arial" charset="0"/>
              </a:rPr>
              <a:t>What should my life be like from God’s Word?</a:t>
            </a:r>
          </a:p>
          <a:p>
            <a:pPr marL="742950" lvl="1"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“Rejoice in the Lord always. I will say it again: Rejoice!” (Philippians 4:4)</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is my life like that is different from God’s Word?</a:t>
            </a:r>
          </a:p>
          <a:p>
            <a:pPr marL="742950" lvl="1"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Many times I let things steal my joy and I don’t rejoice.</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69</a:t>
            </a:fld>
            <a:endParaRPr lang="en-US"/>
          </a:p>
        </p:txBody>
      </p:sp>
    </p:spTree>
    <p:extLst>
      <p:ext uri="{BB962C8B-B14F-4D97-AF65-F5344CB8AC3E}">
        <p14:creationId xmlns:p14="http://schemas.microsoft.com/office/powerpoint/2010/main" val="190743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485900" y="106363"/>
            <a:ext cx="3886200" cy="2914650"/>
          </a:xfrm>
          <a:prstGeom prst="rect">
            <a:avLst/>
          </a:prstGeom>
          <a:ln/>
        </p:spPr>
      </p:sp>
      <p:sp>
        <p:nvSpPr>
          <p:cNvPr id="220163" name="Rectangle 3"/>
          <p:cNvSpPr>
            <a:spLocks noGrp="1" noChangeArrowheads="1"/>
          </p:cNvSpPr>
          <p:nvPr>
            <p:ph type="body" idx="1"/>
          </p:nvPr>
        </p:nvSpPr>
        <p:spPr>
          <a:xfrm>
            <a:off x="197708" y="3169920"/>
            <a:ext cx="6660292" cy="4504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Apprenticeship Process with a Foundations Group or One-on-One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ts val="0"/>
              </a:spcBef>
              <a:spcAft>
                <a:spcPts val="1000"/>
              </a:spcAft>
              <a:buClrTx/>
              <a:buSzTx/>
              <a:buFont typeface="+mj-lt"/>
              <a:buAutoNum type="arabicPeriod"/>
              <a:tabLst/>
              <a:defRPr/>
            </a:pPr>
            <a:r>
              <a:rPr kumimoji="0" lang="en-US" sz="1600" b="1"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Model</a:t>
            </a: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how to lead Foundations</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ts val="0"/>
              </a:spcBef>
              <a:spcAft>
                <a:spcPts val="1000"/>
              </a:spcAft>
              <a:buClrTx/>
              <a:buSzTx/>
              <a:buFont typeface="+mj-lt"/>
              <a:buAutoNum type="arabicPeriod"/>
              <a:tabLst/>
              <a:defRPr/>
            </a:pPr>
            <a:r>
              <a:rPr kumimoji="0" lang="en-US" sz="1600" b="1"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Choose</a:t>
            </a: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the right people</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742950" marR="0" lvl="1" indent="-285750" algn="l" defTabSz="914400" rtl="0" eaLnBrk="0" fontAlgn="base" latinLnBrk="0" hangingPunct="0">
              <a:lnSpc>
                <a:spcPct val="100000"/>
              </a:lnSpc>
              <a:spcBef>
                <a:spcPts val="0"/>
              </a:spcBef>
              <a:spcAft>
                <a:spcPts val="1000"/>
              </a:spcAft>
              <a:buClrTx/>
              <a:buSzTx/>
              <a:buFont typeface="+mj-lt"/>
              <a:buAutoNum type="alphaLcPeriod"/>
              <a:tabLst/>
              <a:defRPr/>
            </a:pPr>
            <a:r>
              <a:rPr kumimoji="0" lang="en-US" sz="1600" b="0" i="0" u="none" strike="noStrike" kern="1200" cap="none" spc="0" normalizeH="0" baseline="0" noProof="0" dirty="0">
                <a:ln>
                  <a:noFill/>
                </a:ln>
                <a:solidFill>
                  <a:srgbClr val="000000"/>
                </a:solidFill>
                <a:effectLst/>
                <a:uLnTx/>
                <a:uFillTx/>
                <a:latin typeface="Arial" charset="0"/>
                <a:ea typeface="Calibri" panose="020F0502020204030204" pitchFamily="34" charset="0"/>
                <a:cs typeface="Arial" panose="020B0604020202020204" pitchFamily="34" charset="0"/>
              </a:rPr>
              <a:t>Only a few people have the gifts, abilities, and calling to be Foundations leaders. </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ts val="0"/>
              </a:spcBef>
              <a:spcAft>
                <a:spcPts val="100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Ask the potential apprentice to </a:t>
            </a:r>
            <a:r>
              <a:rPr kumimoji="0" lang="en-US" sz="1600" b="1"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observe you</a:t>
            </a: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lead</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ts val="0"/>
              </a:spcBef>
              <a:spcAft>
                <a:spcPts val="1000"/>
              </a:spcAft>
              <a:buClrTx/>
              <a:buSzTx/>
              <a:buFont typeface="+mj-lt"/>
              <a:buAutoNum type="arabicPeriod"/>
              <a:tabLst/>
              <a:defRPr/>
            </a:pPr>
            <a:r>
              <a:rPr kumimoji="0" lang="en-US" sz="1600" b="1"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Initial Leader Training</a:t>
            </a: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using the “Foundations Leader Training Guide”</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ts val="0"/>
              </a:spcBef>
              <a:spcAft>
                <a:spcPts val="1000"/>
              </a:spcAft>
              <a:buClrTx/>
              <a:buSzTx/>
              <a:buFont typeface="+mj-lt"/>
              <a:buAutoNum type="arabicPeriod"/>
              <a:tabLst/>
              <a:defRPr/>
            </a:pPr>
            <a:r>
              <a:rPr kumimoji="0" lang="en-US" sz="1600" b="1"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Observe and Coach</a:t>
            </a: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them leading several sections of Foundations</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ts val="0"/>
              </a:spcBef>
              <a:spcAft>
                <a:spcPts val="100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Ask them to be a </a:t>
            </a:r>
            <a:r>
              <a:rPr kumimoji="0" lang="en-US" sz="1600" b="1"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co-leader</a:t>
            </a: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ts val="0"/>
              </a:spcBef>
              <a:spcAft>
                <a:spcPts val="100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Ask them to be the </a:t>
            </a:r>
            <a:r>
              <a:rPr kumimoji="0" lang="en-US" sz="1600" b="1"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leader</a:t>
            </a: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of Foundations with a group or one-on-one</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ts val="0"/>
              </a:spcBef>
              <a:spcAft>
                <a:spcPts val="1000"/>
              </a:spcAft>
              <a:buClrTx/>
              <a:buSzTx/>
              <a:buFont typeface="+mj-lt"/>
              <a:buAutoNum type="arabicPeriod"/>
              <a:tabLst/>
              <a:defRPr/>
            </a:pPr>
            <a:r>
              <a:rPr kumimoji="0" lang="en-US" sz="1600" b="1"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Ongoing training</a:t>
            </a:r>
            <a:r>
              <a:rPr kumimoji="0" lang="en-US" sz="16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with other Foundations leaders</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19B37C75-2EC0-4AB2-AE94-C05FA225E5D8}"/>
              </a:ext>
            </a:extLst>
          </p:cNvPr>
          <p:cNvSpPr>
            <a:spLocks noGrp="1"/>
          </p:cNvSpPr>
          <p:nvPr>
            <p:ph type="sldNum" sz="quarter" idx="5"/>
          </p:nvPr>
        </p:nvSpPr>
        <p:spPr>
          <a:xfrm>
            <a:off x="3884613" y="8685213"/>
            <a:ext cx="2971800" cy="458787"/>
          </a:xfrm>
          <a:prstGeom prst="rect">
            <a:avLst/>
          </a:prstGeom>
        </p:spPr>
        <p:txBody>
          <a:bodyPr/>
          <a:lstStyle/>
          <a:p>
            <a:fld id="{9E644A76-BDF8-4AA5-9129-3B203D0D6F0A}" type="slidenum">
              <a:rPr lang="en-US" smtClean="0"/>
              <a:t>7</a:t>
            </a:fld>
            <a:endParaRPr lang="en-US"/>
          </a:p>
        </p:txBody>
      </p:sp>
    </p:spTree>
    <p:extLst>
      <p:ext uri="{BB962C8B-B14F-4D97-AF65-F5344CB8AC3E}">
        <p14:creationId xmlns:p14="http://schemas.microsoft.com/office/powerpoint/2010/main" val="23041553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514350" indent="-514350" eaLnBrk="1" hangingPunct="1">
              <a:spcBef>
                <a:spcPct val="0"/>
              </a:spcBef>
              <a:spcAft>
                <a:spcPts val="1200"/>
              </a:spcAft>
              <a:buFont typeface="+mj-lt"/>
              <a:buAutoNum type="arabicPeriod" startAt="3"/>
            </a:pPr>
            <a:r>
              <a:rPr lang="en-US" kern="1200" dirty="0">
                <a:latin typeface="Arial" charset="0"/>
                <a:cs typeface="Arial" charset="0"/>
              </a:rPr>
              <a:t>What am I going to do to put God’s Word into practice?</a:t>
            </a:r>
          </a:p>
          <a:p>
            <a:pPr lvl="1" eaLnBrk="1" hangingPunct="1">
              <a:spcBef>
                <a:spcPct val="0"/>
              </a:spcBef>
              <a:spcAft>
                <a:spcPts val="1200"/>
              </a:spcAft>
            </a:pPr>
            <a:r>
              <a:rPr lang="en-US" kern="1200" dirty="0">
                <a:latin typeface="Arial" charset="0"/>
                <a:cs typeface="Arial" charset="0"/>
              </a:rPr>
              <a:t>I will memorize Philippians 4:4 and meditate on it daily until I experience more of the joy of the Lord.</a:t>
            </a:r>
          </a:p>
          <a:p>
            <a:pPr marL="514350" indent="-514350" eaLnBrk="1" hangingPunct="1">
              <a:spcBef>
                <a:spcPct val="0"/>
              </a:spcBef>
              <a:spcAft>
                <a:spcPts val="1200"/>
              </a:spcAft>
              <a:buFont typeface="+mj-lt"/>
              <a:buAutoNum type="arabicPeriod" startAt="3"/>
            </a:pPr>
            <a:r>
              <a:rPr lang="en-US" kern="1200" dirty="0">
                <a:latin typeface="Arial" charset="0"/>
                <a:cs typeface="Arial" charset="0"/>
              </a:rPr>
              <a:t>How will I check up to make sure I have accomplished what God wants me to?</a:t>
            </a:r>
          </a:p>
          <a:p>
            <a:pPr lvl="1" eaLnBrk="1" hangingPunct="1">
              <a:spcBef>
                <a:spcPct val="0"/>
              </a:spcBef>
              <a:spcAft>
                <a:spcPts val="1200"/>
              </a:spcAft>
            </a:pPr>
            <a:r>
              <a:rPr lang="en-US" kern="1200" dirty="0">
                <a:latin typeface="Arial" charset="0"/>
                <a:cs typeface="Arial" charset="0"/>
              </a:rPr>
              <a:t>I will have my accountability partner check weekly to see if I am following through and how much progress I am making.</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70</a:t>
            </a:fld>
            <a:endParaRPr lang="en-US"/>
          </a:p>
        </p:txBody>
      </p:sp>
    </p:spTree>
    <p:extLst>
      <p:ext uri="{BB962C8B-B14F-4D97-AF65-F5344CB8AC3E}">
        <p14:creationId xmlns:p14="http://schemas.microsoft.com/office/powerpoint/2010/main" val="41162780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a:t>
            </a:r>
          </a:p>
          <a:p>
            <a:pPr marL="285750" indent="-285750">
              <a:buFont typeface="Arial" panose="020B0604020202020204" pitchFamily="34" charset="0"/>
              <a:buChar char="•"/>
            </a:pPr>
            <a:r>
              <a:rPr lang="en-US" dirty="0"/>
              <a:t>Ask the people in the groups to write a personal application and share it in the group</a:t>
            </a:r>
          </a:p>
          <a:p>
            <a:pPr marL="285750" indent="-285750">
              <a:buFont typeface="Arial" panose="020B0604020202020204" pitchFamily="34" charset="0"/>
              <a:buChar char="•"/>
            </a:pPr>
            <a:r>
              <a:rPr lang="en-US" dirty="0"/>
              <a:t>Then ask some of the people to share their application with everyone</a:t>
            </a:r>
          </a:p>
          <a:p>
            <a:pPr marL="285750" indent="-285750">
              <a:buFont typeface="Arial" panose="020B0604020202020204" pitchFamily="34" charset="0"/>
              <a:buChar char="•"/>
            </a:pPr>
            <a:endParaRPr lang="en-US" dirty="0"/>
          </a:p>
          <a:p>
            <a:pPr marL="0" indent="0" eaLnBrk="1" hangingPunct="1">
              <a:spcBef>
                <a:spcPct val="0"/>
              </a:spcBef>
              <a:spcAft>
                <a:spcPts val="1200"/>
              </a:spcAft>
              <a:buNone/>
            </a:pPr>
            <a:r>
              <a:rPr lang="en-US" kern="1200" dirty="0">
                <a:latin typeface="Arial" charset="0"/>
                <a:cs typeface="Arial" charset="0"/>
              </a:rPr>
              <a:t>What is your personal application:</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should my life be like from God’s Word? (Application verse)</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is my life like that is different from God’s Word?</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am I going to do to put God’s Word into practice?</a:t>
            </a:r>
          </a:p>
          <a:p>
            <a:pPr marL="514350" indent="-514350" eaLnBrk="1" hangingPunct="1">
              <a:spcBef>
                <a:spcPct val="0"/>
              </a:spcBef>
              <a:spcAft>
                <a:spcPts val="1200"/>
              </a:spcAft>
              <a:buFont typeface="+mj-lt"/>
              <a:buAutoNum type="arabicPeriod"/>
            </a:pPr>
            <a:r>
              <a:rPr lang="en-US" kern="1200" dirty="0">
                <a:latin typeface="Arial" charset="0"/>
                <a:cs typeface="Arial" charset="0"/>
              </a:rPr>
              <a:t>How will I check up to make sure I have accomplished what God wants me to?</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71</a:t>
            </a:fld>
            <a:endParaRPr lang="en-US"/>
          </a:p>
        </p:txBody>
      </p:sp>
    </p:spTree>
    <p:extLst>
      <p:ext uri="{BB962C8B-B14F-4D97-AF65-F5344CB8AC3E}">
        <p14:creationId xmlns:p14="http://schemas.microsoft.com/office/powerpoint/2010/main" val="42241963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Always close your Bible study with prayer.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a:p>
            <a:r>
              <a:rPr lang="en-US" dirty="0"/>
              <a:t>Trainer pray this prayer:</a:t>
            </a:r>
          </a:p>
          <a:p>
            <a:pPr marL="285750" indent="-285750">
              <a:buFont typeface="Arial" panose="020B0604020202020204" pitchFamily="34" charset="0"/>
              <a:buChar char="•"/>
            </a:pPr>
            <a:r>
              <a:rPr lang="en-US" dirty="0"/>
              <a:t>Thank you God for revealing your truth to us</a:t>
            </a:r>
          </a:p>
          <a:p>
            <a:pPr marL="285750" indent="-285750">
              <a:buFont typeface="Arial" panose="020B0604020202020204" pitchFamily="34" charset="0"/>
              <a:buChar char="•"/>
            </a:pPr>
            <a:r>
              <a:rPr lang="en-US" dirty="0"/>
              <a:t>Thank you for giving us the power to put your Word into practice</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72</a:t>
            </a:fld>
            <a:endParaRPr lang="en-US"/>
          </a:p>
        </p:txBody>
      </p:sp>
    </p:spTree>
    <p:extLst>
      <p:ext uri="{BB962C8B-B14F-4D97-AF65-F5344CB8AC3E}">
        <p14:creationId xmlns:p14="http://schemas.microsoft.com/office/powerpoint/2010/main" val="6201597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lang="en-US" sz="1600" b="1" dirty="0"/>
              <a:t>Questions or Comments</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73</a:t>
            </a:fld>
            <a:endParaRPr lang="en-US"/>
          </a:p>
        </p:txBody>
      </p:sp>
    </p:spTree>
    <p:extLst>
      <p:ext uri="{BB962C8B-B14F-4D97-AF65-F5344CB8AC3E}">
        <p14:creationId xmlns:p14="http://schemas.microsoft.com/office/powerpoint/2010/main" val="25268237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indent="0" algn="ctr" eaLnBrk="1" hangingPunct="1">
              <a:spcBef>
                <a:spcPct val="0"/>
              </a:spcBef>
              <a:spcAft>
                <a:spcPts val="1200"/>
              </a:spcAft>
              <a:buNone/>
            </a:pPr>
            <a:r>
              <a:rPr kumimoji="0" lang="en-US" b="1" i="0" u="none" strike="noStrike" kern="0" cap="none" spc="0" normalizeH="0" baseline="0" noProof="0" dirty="0">
                <a:ln>
                  <a:noFill/>
                </a:ln>
                <a:effectLst/>
                <a:uLnTx/>
                <a:uFillTx/>
                <a:latin typeface="Arial"/>
                <a:ea typeface="+mj-ea"/>
                <a:cs typeface="+mj-cs"/>
              </a:rPr>
              <a:t>Analysis of Philippians Chapter 1</a:t>
            </a:r>
            <a:br>
              <a:rPr kumimoji="0" lang="en-US" b="1" i="0" u="none" strike="noStrike" kern="0" cap="none" spc="0" normalizeH="0" baseline="0" noProof="0" dirty="0">
                <a:ln>
                  <a:noFill/>
                </a:ln>
                <a:effectLst/>
                <a:uLnTx/>
                <a:uFillTx/>
                <a:latin typeface="Arial"/>
                <a:ea typeface="+mj-ea"/>
                <a:cs typeface="+mj-cs"/>
              </a:rPr>
            </a:br>
            <a:r>
              <a:rPr kumimoji="0" lang="en-US" b="0" i="0" u="none" strike="noStrike" kern="0" cap="none" spc="0" normalizeH="0" baseline="0" noProof="0" dirty="0">
                <a:ln>
                  <a:noFill/>
                </a:ln>
                <a:effectLst/>
                <a:uLnTx/>
                <a:uFillTx/>
                <a:latin typeface="Arial"/>
                <a:ea typeface="+mj-ea"/>
                <a:cs typeface="+mj-cs"/>
              </a:rPr>
              <a:t>Lesson 4</a:t>
            </a:r>
          </a:p>
          <a:p>
            <a:pPr marL="0" indent="0" algn="ctr" eaLnBrk="1" hangingPunct="1">
              <a:spcBef>
                <a:spcPct val="0"/>
              </a:spcBef>
              <a:spcAft>
                <a:spcPts val="1200"/>
              </a:spcAft>
              <a:buNone/>
            </a:pPr>
            <a:endParaRPr kumimoji="0" lang="en-US" b="0" i="0" u="none" strike="noStrike" kern="0" cap="none" spc="0" normalizeH="0" baseline="0" noProof="0" dirty="0">
              <a:ln>
                <a:noFill/>
              </a:ln>
              <a:effectLst/>
              <a:uLnTx/>
              <a:uFillTx/>
              <a:latin typeface="Arial"/>
              <a:ea typeface="+mj-ea"/>
              <a:cs typeface="+mj-cs"/>
            </a:endParaRPr>
          </a:p>
          <a:p>
            <a:pPr marL="0" marR="0" lvl="0" indent="0" algn="l" defTabSz="914400" rtl="0" eaLnBrk="1" fontAlgn="base" latinLnBrk="0" hangingPunct="1">
              <a:lnSpc>
                <a:spcPct val="100000"/>
              </a:lnSpc>
              <a:spcBef>
                <a:spcPct val="0"/>
              </a:spcBef>
              <a:spcAft>
                <a:spcPts val="1200"/>
              </a:spcAft>
              <a:buClrTx/>
              <a:buSzTx/>
              <a:buFont typeface="Arial" panose="020B0604020202020204" pitchFamily="34" charset="0"/>
              <a:buNone/>
              <a:tabLst/>
              <a:defRPr/>
            </a:pPr>
            <a:r>
              <a:rPr lang="en-US" b="0" kern="0" dirty="0"/>
              <a:t>The main idea or title of Chapter 1</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n-US" b="0" kern="0" dirty="0"/>
              <a:t>Joy in all Circumstances</a:t>
            </a:r>
          </a:p>
          <a:p>
            <a:pPr marL="0" indent="0" algn="ctr" eaLnBrk="1" hangingPunct="1">
              <a:spcBef>
                <a:spcPct val="0"/>
              </a:spcBef>
              <a:spcAft>
                <a:spcPts val="1200"/>
              </a:spcAft>
              <a:buNone/>
            </a:pPr>
            <a:endParaRPr kumimoji="0" lang="en-US" b="0" i="0" u="none" strike="noStrike" kern="0" cap="none" spc="0" normalizeH="0" baseline="0" noProof="0" dirty="0">
              <a:ln>
                <a:noFill/>
              </a:ln>
              <a:effectLst/>
              <a:uLnTx/>
              <a:uFillTx/>
              <a:latin typeface="Arial"/>
              <a:ea typeface="+mj-ea"/>
              <a:cs typeface="+mj-cs"/>
            </a:endParaRPr>
          </a:p>
          <a:p>
            <a:pPr marL="0" indent="0" algn="ctr" eaLnBrk="1" hangingPunct="1">
              <a:spcBef>
                <a:spcPct val="0"/>
              </a:spcBef>
              <a:spcAft>
                <a:spcPts val="1200"/>
              </a:spcAft>
              <a:buNone/>
            </a:pPr>
            <a:endParaRPr lang="en-US" b="1" kern="1200" dirty="0">
              <a:cs typeface="Arial" charset="0"/>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74</a:t>
            </a:fld>
            <a:endParaRPr lang="en-US"/>
          </a:p>
        </p:txBody>
      </p:sp>
    </p:spTree>
    <p:extLst>
      <p:ext uri="{BB962C8B-B14F-4D97-AF65-F5344CB8AC3E}">
        <p14:creationId xmlns:p14="http://schemas.microsoft.com/office/powerpoint/2010/main" val="12097417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lgn="ctr"/>
            <a:r>
              <a:rPr lang="en-US" b="1" dirty="0"/>
              <a:t>Analysis of Philippians 1:1-2  </a:t>
            </a:r>
          </a:p>
          <a:p>
            <a:pPr marL="285750" indent="-285750">
              <a:buFont typeface="Arial" panose="020B0604020202020204" pitchFamily="34" charset="0"/>
              <a:buChar char="•"/>
            </a:pPr>
            <a:r>
              <a:rPr lang="en-US" dirty="0"/>
              <a:t>Do a study by yourself for 5 minutes</a:t>
            </a:r>
          </a:p>
          <a:p>
            <a:pPr marL="285750" indent="-285750">
              <a:buFont typeface="Arial" panose="020B0604020202020204" pitchFamily="34" charset="0"/>
              <a:buChar char="•"/>
            </a:pPr>
            <a:r>
              <a:rPr lang="en-US" dirty="0"/>
              <a:t>Continue the study with your group for 10 more minutes</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dirty="0">
                <a:solidFill>
                  <a:srgbClr val="000000"/>
                </a:solidFill>
                <a:cs typeface="Arial" charset="0"/>
              </a:rPr>
              <a:t>Use Lesson 2 paragraph II to help.</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Trainer:</a:t>
            </a:r>
          </a:p>
          <a:p>
            <a:pPr marL="285750" indent="-285750">
              <a:buFont typeface="Arial" panose="020B0604020202020204" pitchFamily="34" charset="0"/>
              <a:buChar char="•"/>
            </a:pPr>
            <a:r>
              <a:rPr lang="en-US" dirty="0"/>
              <a:t>Ask them what they discovered in verses 1-2</a:t>
            </a:r>
          </a:p>
          <a:p>
            <a:pPr marL="285750" indent="-285750">
              <a:buFont typeface="Arial" panose="020B0604020202020204" pitchFamily="34" charset="0"/>
              <a:buChar char="•"/>
            </a:pPr>
            <a:r>
              <a:rPr lang="en-US" dirty="0"/>
              <a:t>Then show them what we discovered in these verses on the next </a:t>
            </a:r>
            <a:r>
              <a:rPr lang="en-US" dirty="0">
                <a:solidFill>
                  <a:schemeClr val="tx1"/>
                </a:solidFill>
              </a:rPr>
              <a:t>slides</a:t>
            </a:r>
          </a:p>
          <a:p>
            <a:pPr marL="285750" indent="-285750">
              <a:buFont typeface="Arial" panose="020B0604020202020204" pitchFamily="34" charset="0"/>
              <a:buChar char="•"/>
            </a:pPr>
            <a:endParaRPr lang="en-US" dirty="0">
              <a:solidFill>
                <a:schemeClr val="tx1"/>
              </a:solidFill>
            </a:endParaRPr>
          </a:p>
          <a:p>
            <a:pPr marL="342900" marR="0" lvl="0" indent="-342900" algn="l" defTabSz="914400" rtl="0" eaLnBrk="1" fontAlgn="base" latinLnBrk="0" hangingPunct="1">
              <a:lnSpc>
                <a:spcPct val="100000"/>
              </a:lnSpc>
              <a:buClrTx/>
              <a:buSzTx/>
              <a:buFontTx/>
              <a:buChar char="•"/>
              <a:tabLst/>
              <a:defRPr/>
            </a:pPr>
            <a:r>
              <a:rPr kumimoji="0" lang="en-US" b="0" i="0" u="none" strike="noStrike" kern="1200" cap="none" spc="0" normalizeH="0" baseline="0" noProof="0" dirty="0">
                <a:ln>
                  <a:noFill/>
                </a:ln>
                <a:solidFill>
                  <a:schemeClr val="tx1"/>
                </a:solidFill>
                <a:effectLst/>
                <a:uLnTx/>
                <a:uFillTx/>
                <a:latin typeface="Arial" charset="0"/>
                <a:ea typeface="+mn-ea"/>
                <a:cs typeface="Arial" charset="0"/>
              </a:rPr>
              <a:t>Pray (Commitment, belief, humility)</a:t>
            </a:r>
          </a:p>
          <a:p>
            <a:pPr marL="342900" marR="0" lvl="0" indent="-342900" algn="l" defTabSz="914400" rtl="0" eaLnBrk="1" fontAlgn="base" latinLnBrk="0" hangingPunct="1">
              <a:lnSpc>
                <a:spcPct val="100000"/>
              </a:lnSpc>
              <a:buClrTx/>
              <a:buSzTx/>
              <a:buFontTx/>
              <a:buChar char="•"/>
              <a:tabLst/>
              <a:defRPr/>
            </a:pPr>
            <a:r>
              <a:rPr kumimoji="0" lang="en-US" b="0" i="0" u="none" strike="noStrike" kern="1200" cap="none" spc="0" normalizeH="0" baseline="0" noProof="0" dirty="0">
                <a:ln>
                  <a:noFill/>
                </a:ln>
                <a:solidFill>
                  <a:schemeClr val="tx1"/>
                </a:solidFill>
                <a:effectLst/>
                <a:uLnTx/>
                <a:uFillTx/>
                <a:latin typeface="Arial" charset="0"/>
                <a:ea typeface="+mn-ea"/>
                <a:cs typeface="Arial" charset="0"/>
              </a:rPr>
              <a:t>Main idea</a:t>
            </a:r>
          </a:p>
          <a:p>
            <a:pPr marL="342900" marR="0" lvl="0" indent="-342900" algn="l" defTabSz="914400" rtl="0" eaLnBrk="1" fontAlgn="base" latinLnBrk="0" hangingPunct="1">
              <a:lnSpc>
                <a:spcPct val="100000"/>
              </a:lnSpc>
              <a:buClrTx/>
              <a:buSzTx/>
              <a:buFontTx/>
              <a:buChar char="•"/>
              <a:tabLst/>
              <a:defRPr/>
            </a:pPr>
            <a:r>
              <a:rPr kumimoji="0" lang="en-US" b="0" i="0" u="none" strike="noStrike" kern="1200" cap="none" spc="0" normalizeH="0" baseline="0" noProof="0" dirty="0">
                <a:ln>
                  <a:noFill/>
                </a:ln>
                <a:solidFill>
                  <a:schemeClr val="tx1"/>
                </a:solidFill>
                <a:effectLst/>
                <a:uLnTx/>
                <a:uFillTx/>
                <a:latin typeface="Arial" charset="0"/>
                <a:ea typeface="+mn-ea"/>
                <a:cs typeface="Arial" charset="0"/>
              </a:rPr>
              <a:t>Observations</a:t>
            </a:r>
          </a:p>
          <a:p>
            <a:pPr marL="914400" marR="0" lvl="1" indent="-457200" algn="l" defTabSz="914400" rtl="0" eaLnBrk="1" fontAlgn="base" latinLnBrk="0" hangingPunct="1">
              <a:lnSpc>
                <a:spcPct val="100000"/>
              </a:lnSpc>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Arial" charset="0"/>
                <a:ea typeface="+mn-ea"/>
                <a:cs typeface="Arial" charset="0"/>
              </a:rPr>
              <a:t>What does it say?</a:t>
            </a:r>
          </a:p>
          <a:p>
            <a:pPr marL="342900" marR="0" lvl="0" indent="-342900" algn="l" defTabSz="914400" rtl="0" eaLnBrk="1" fontAlgn="base" latinLnBrk="0" hangingPunct="1">
              <a:lnSpc>
                <a:spcPct val="100000"/>
              </a:lnSpc>
              <a:buClrTx/>
              <a:buSzTx/>
              <a:buFontTx/>
              <a:buChar char="•"/>
              <a:tabLst/>
              <a:defRPr/>
            </a:pPr>
            <a:r>
              <a:rPr kumimoji="0" lang="en-US" b="0" i="0" u="none" strike="noStrike" kern="1200" cap="none" spc="0" normalizeH="0" baseline="0" noProof="0" dirty="0">
                <a:ln>
                  <a:noFill/>
                </a:ln>
                <a:solidFill>
                  <a:schemeClr val="tx1"/>
                </a:solidFill>
                <a:effectLst/>
                <a:uLnTx/>
                <a:uFillTx/>
                <a:latin typeface="Arial" charset="0"/>
                <a:ea typeface="+mn-ea"/>
                <a:cs typeface="Arial" charset="0"/>
              </a:rPr>
              <a:t>Interpretations (Questions and answers)</a:t>
            </a:r>
          </a:p>
          <a:p>
            <a:pPr marL="914400" marR="0" lvl="1" indent="-457200" algn="l" defTabSz="914400" rtl="0" eaLnBrk="1" fontAlgn="base" latinLnBrk="0" hangingPunct="1">
              <a:lnSpc>
                <a:spcPct val="100000"/>
              </a:lnSpc>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Arial" charset="0"/>
                <a:ea typeface="+mn-ea"/>
                <a:cs typeface="Arial" charset="0"/>
              </a:rPr>
              <a:t>What does it mean?</a:t>
            </a:r>
          </a:p>
          <a:p>
            <a:pPr marL="914400" marR="0" lvl="1" indent="-457200" algn="l" defTabSz="914400" rtl="0" eaLnBrk="1" fontAlgn="base" latinLnBrk="0" hangingPunct="1">
              <a:lnSpc>
                <a:spcPct val="100000"/>
              </a:lnSpc>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Arial" charset="0"/>
                <a:ea typeface="+mn-ea"/>
                <a:cs typeface="Arial" charset="0"/>
              </a:rPr>
              <a:t>Cross References</a:t>
            </a:r>
          </a:p>
          <a:p>
            <a:pPr marL="342900" marR="0" lvl="0" indent="-342900" algn="l" defTabSz="914400" rtl="0" eaLnBrk="1" fontAlgn="base" latinLnBrk="0" hangingPunct="1">
              <a:lnSpc>
                <a:spcPct val="100000"/>
              </a:lnSpc>
              <a:buClrTx/>
              <a:buSzTx/>
              <a:buFontTx/>
              <a:buChar char="•"/>
              <a:tabLst/>
              <a:defRPr/>
            </a:pPr>
            <a:r>
              <a:rPr kumimoji="0" lang="en-US" b="0" i="0" u="none" strike="noStrike" kern="1200" cap="none" spc="0" normalizeH="0" baseline="0" noProof="0" dirty="0">
                <a:ln>
                  <a:noFill/>
                </a:ln>
                <a:solidFill>
                  <a:schemeClr val="tx1"/>
                </a:solidFill>
                <a:effectLst/>
                <a:uLnTx/>
                <a:uFillTx/>
                <a:latin typeface="Arial" charset="0"/>
                <a:ea typeface="+mn-ea"/>
                <a:cs typeface="Arial" charset="0"/>
              </a:rPr>
              <a:t>Possible Applications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75</a:t>
            </a:fld>
            <a:endParaRPr lang="en-US"/>
          </a:p>
        </p:txBody>
      </p:sp>
    </p:spTree>
    <p:extLst>
      <p:ext uri="{BB962C8B-B14F-4D97-AF65-F5344CB8AC3E}">
        <p14:creationId xmlns:p14="http://schemas.microsoft.com/office/powerpoint/2010/main" val="25166059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lvl="0" algn="l">
              <a:spcBef>
                <a:spcPts val="0"/>
              </a:spcBef>
              <a:spcAft>
                <a:spcPts val="1200"/>
              </a:spcAft>
            </a:pPr>
            <a:r>
              <a:rPr lang="en-US" b="1" dirty="0">
                <a:solidFill>
                  <a:srgbClr val="000000"/>
                </a:solidFill>
              </a:rPr>
              <a:t>Analysis of Verses 1-2</a:t>
            </a:r>
          </a:p>
          <a:p>
            <a:pPr lvl="0" algn="ctr">
              <a:spcBef>
                <a:spcPts val="0"/>
              </a:spcBef>
              <a:spcAft>
                <a:spcPts val="1200"/>
              </a:spcAft>
              <a:defRPr/>
            </a:pPr>
            <a:r>
              <a:rPr lang="en-US" b="1" dirty="0">
                <a:solidFill>
                  <a:srgbClr val="000000"/>
                </a:solidFill>
              </a:rPr>
              <a:t>Main Idea: Introduction and Greetings</a:t>
            </a:r>
          </a:p>
          <a:p>
            <a:pPr lvl="0">
              <a:spcBef>
                <a:spcPts val="0"/>
              </a:spcBef>
              <a:spcAft>
                <a:spcPts val="1200"/>
              </a:spcAft>
              <a:defRPr/>
            </a:pPr>
            <a:r>
              <a:rPr lang="en-US" dirty="0">
                <a:solidFill>
                  <a:srgbClr val="000000"/>
                </a:solidFill>
              </a:rPr>
              <a:t>Verse 1</a:t>
            </a:r>
          </a:p>
          <a:p>
            <a:pPr marL="342900" lvl="0" indent="-342900">
              <a:lnSpc>
                <a:spcPct val="115000"/>
              </a:lnSpc>
              <a:spcBef>
                <a:spcPts val="0"/>
              </a:spcBef>
              <a:spcAft>
                <a:spcPts val="1200"/>
              </a:spcAft>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Identified selves as servants not leaders.</a:t>
            </a:r>
          </a:p>
          <a:p>
            <a:pPr lvl="0">
              <a:lnSpc>
                <a:spcPct val="115000"/>
              </a:lnSpc>
              <a:spcBef>
                <a:spcPts val="0"/>
              </a:spcBef>
              <a:spcAft>
                <a:spcPts val="1200"/>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A - Be a servant in leadership positions.</a:t>
            </a:r>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0"/>
              </a:spcBef>
              <a:spcAft>
                <a:spcPts val="1200"/>
              </a:spcAft>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Servant - For even the Son of Man did not come to be served, but to serve, and to give his life as a ransom for many." (Mark 10:45)</a:t>
            </a:r>
          </a:p>
          <a:p>
            <a:pPr marL="285750" indent="-285750">
              <a:spcAft>
                <a:spcPts val="12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76</a:t>
            </a:fld>
            <a:endParaRPr lang="en-US"/>
          </a:p>
        </p:txBody>
      </p:sp>
    </p:spTree>
    <p:extLst>
      <p:ext uri="{BB962C8B-B14F-4D97-AF65-F5344CB8AC3E}">
        <p14:creationId xmlns:p14="http://schemas.microsoft.com/office/powerpoint/2010/main" val="6019073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R="0" lvl="0">
              <a:spcBef>
                <a:spcPts val="0"/>
              </a:spcBef>
              <a:spcAft>
                <a:spcPts val="1200"/>
              </a:spcAft>
            </a:pPr>
            <a:r>
              <a:rPr lang="en-US" sz="1600" b="0" dirty="0"/>
              <a:t>Verse 1 (Continued)</a:t>
            </a:r>
          </a:p>
          <a:p>
            <a:pPr marL="342900" marR="0" lvl="0" indent="-342900">
              <a:spcBef>
                <a:spcPts val="0"/>
              </a:spcBef>
              <a:spcAft>
                <a:spcPts val="1200"/>
              </a:spcAft>
              <a:buFont typeface="Symbol"/>
              <a:buChar char=""/>
            </a:pPr>
            <a:r>
              <a:rPr lang="en-US" sz="1600" b="0" dirty="0"/>
              <a:t>What is a saint? All Christians </a:t>
            </a:r>
          </a:p>
          <a:p>
            <a:pPr marL="342900" marR="0" lvl="0" indent="-342900">
              <a:spcBef>
                <a:spcPts val="0"/>
              </a:spcBef>
              <a:spcAft>
                <a:spcPts val="1200"/>
              </a:spcAft>
              <a:buFont typeface="Symbol"/>
              <a:buChar char=""/>
            </a:pPr>
            <a:r>
              <a:rPr lang="en-US" sz="1600" b="0" dirty="0"/>
              <a:t>Saints. Written to Christians.</a:t>
            </a:r>
          </a:p>
          <a:p>
            <a:pPr marL="342900" marR="0" lvl="0" indent="-342900">
              <a:spcBef>
                <a:spcPts val="0"/>
              </a:spcBef>
              <a:spcAft>
                <a:spcPts val="1200"/>
              </a:spcAft>
              <a:buFont typeface="Symbol"/>
              <a:buChar char=""/>
            </a:pPr>
            <a:r>
              <a:rPr lang="en-US" sz="1600" b="0" dirty="0"/>
              <a:t>Saint -  But just as he who called you is holy, so be holy in all you do; for it is written: "Be holy, because I am holy." (1 Peter 1:15-16)</a:t>
            </a:r>
          </a:p>
          <a:p>
            <a:pPr marL="0" marR="0">
              <a:spcBef>
                <a:spcPts val="0"/>
              </a:spcBef>
              <a:spcAft>
                <a:spcPts val="1200"/>
              </a:spcAft>
            </a:pPr>
            <a:r>
              <a:rPr lang="en-US" sz="1600" b="1" dirty="0"/>
              <a:t>A – Be holy because God is holy</a:t>
            </a:r>
          </a:p>
          <a:p>
            <a:pPr marL="342900" marR="0" lvl="0" indent="-342900">
              <a:spcBef>
                <a:spcPts val="0"/>
              </a:spcBef>
              <a:spcAft>
                <a:spcPts val="1200"/>
              </a:spcAft>
              <a:buFont typeface="Symbol"/>
              <a:buChar char=""/>
            </a:pPr>
            <a:r>
              <a:rPr lang="en-US" sz="1600" b="0" dirty="0"/>
              <a:t>Overseers and deacons? Church leaders</a:t>
            </a:r>
          </a:p>
          <a:p>
            <a:pPr marL="342900" marR="0" lvl="0" indent="-342900">
              <a:spcBef>
                <a:spcPts val="0"/>
              </a:spcBef>
              <a:spcAft>
                <a:spcPts val="1200"/>
              </a:spcAft>
              <a:buFont typeface="Symbol"/>
              <a:buChar char=""/>
            </a:pPr>
            <a:endParaRPr lang="en-US" sz="1600" b="0" dirty="0">
              <a:ea typeface="Calibri"/>
              <a:cs typeface="Arial"/>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77</a:t>
            </a:fld>
            <a:endParaRPr lang="en-US"/>
          </a:p>
        </p:txBody>
      </p:sp>
    </p:spTree>
    <p:extLst>
      <p:ext uri="{BB962C8B-B14F-4D97-AF65-F5344CB8AC3E}">
        <p14:creationId xmlns:p14="http://schemas.microsoft.com/office/powerpoint/2010/main" val="15573940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R="0" lvl="0">
              <a:spcBef>
                <a:spcPts val="0"/>
              </a:spcBef>
              <a:spcAft>
                <a:spcPts val="1200"/>
              </a:spcAft>
            </a:pPr>
            <a:r>
              <a:rPr lang="en-US" sz="1600" b="0" dirty="0">
                <a:latin typeface="Arial" panose="020B0604020202020204" pitchFamily="34" charset="0"/>
                <a:ea typeface="Calibri" panose="020F0502020204030204" pitchFamily="34" charset="0"/>
                <a:cs typeface="Arial" panose="020B0604020202020204" pitchFamily="34" charset="0"/>
              </a:rPr>
              <a:t>Verse 2</a:t>
            </a:r>
          </a:p>
          <a:p>
            <a:pPr marL="342900" marR="0" lvl="0" indent="-342900">
              <a:spcBef>
                <a:spcPts val="0"/>
              </a:spcBef>
              <a:spcAft>
                <a:spcPts val="1200"/>
              </a:spcAft>
              <a:buFont typeface="Symbol" panose="05050102010706020507" pitchFamily="18" charset="2"/>
              <a:buChar char=""/>
            </a:pPr>
            <a:r>
              <a:rPr lang="en-US" sz="1600" b="0" dirty="0">
                <a:latin typeface="Arial" panose="020B0604020202020204" pitchFamily="34" charset="0"/>
                <a:ea typeface="Calibri" panose="020F0502020204030204" pitchFamily="34" charset="0"/>
                <a:cs typeface="Arial" panose="020B0604020202020204" pitchFamily="34" charset="0"/>
              </a:rPr>
              <a:t>Grace? The unmerited love of God</a:t>
            </a:r>
          </a:p>
          <a:p>
            <a:pPr marL="342900" marR="0" lvl="0" indent="-342900">
              <a:spcBef>
                <a:spcPts val="0"/>
              </a:spcBef>
              <a:spcAft>
                <a:spcPts val="1200"/>
              </a:spcAft>
              <a:buFont typeface="Symbol" panose="05050102010706020507" pitchFamily="18" charset="2"/>
              <a:buChar char=""/>
            </a:pPr>
            <a:r>
              <a:rPr lang="en-US" sz="1600" b="0" dirty="0">
                <a:latin typeface="Arial" panose="020B0604020202020204" pitchFamily="34" charset="0"/>
                <a:ea typeface="Calibri" panose="020F0502020204030204" pitchFamily="34" charset="0"/>
                <a:cs typeface="Arial" panose="020B0604020202020204" pitchFamily="34" charset="0"/>
              </a:rPr>
              <a:t>Grace - The Word became flesh and made his dwelling among us. We have seen his glory, the glory of the One and Only, who came from the Father, full of grace and truth. (John 1:14)</a:t>
            </a:r>
          </a:p>
          <a:p>
            <a:pPr marL="685800" marR="0" indent="-685800">
              <a:spcBef>
                <a:spcPts val="0"/>
              </a:spcBef>
              <a:spcAft>
                <a:spcPts val="1200"/>
              </a:spcAft>
            </a:pPr>
            <a:r>
              <a:rPr lang="en-US" sz="1600" b="1" dirty="0">
                <a:latin typeface="Arial" panose="020B0604020202020204" pitchFamily="34" charset="0"/>
                <a:ea typeface="Calibri" panose="020F0502020204030204" pitchFamily="34" charset="0"/>
                <a:cs typeface="Arial" panose="020B0604020202020204" pitchFamily="34" charset="0"/>
              </a:rPr>
              <a:t>A – Is there someone I need to give grace to and forgive?</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78</a:t>
            </a:fld>
            <a:endParaRPr lang="en-US"/>
          </a:p>
        </p:txBody>
      </p:sp>
    </p:spTree>
    <p:extLst>
      <p:ext uri="{BB962C8B-B14F-4D97-AF65-F5344CB8AC3E}">
        <p14:creationId xmlns:p14="http://schemas.microsoft.com/office/powerpoint/2010/main" val="36061864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R="0" lvl="0">
              <a:spcBef>
                <a:spcPts val="0"/>
              </a:spcBef>
              <a:spcAft>
                <a:spcPts val="1200"/>
              </a:spcAft>
            </a:pPr>
            <a:r>
              <a:rPr lang="en-US" b="0" dirty="0">
                <a:latin typeface="Arial" panose="020B0604020202020204" pitchFamily="34" charset="0"/>
                <a:ea typeface="Calibri" panose="020F0502020204030204" pitchFamily="34" charset="0"/>
                <a:cs typeface="Arial" panose="020B0604020202020204" pitchFamily="34" charset="0"/>
              </a:rPr>
              <a:t>Verse 2 (Continued)</a:t>
            </a:r>
          </a:p>
          <a:p>
            <a:pPr marL="342900" marR="0" lvl="0" indent="-342900">
              <a:spcBef>
                <a:spcPts val="0"/>
              </a:spcBef>
              <a:spcAft>
                <a:spcPts val="1200"/>
              </a:spcAft>
              <a:buFont typeface="Symbol" panose="05050102010706020507" pitchFamily="18" charset="2"/>
              <a:buChar char=""/>
            </a:pPr>
            <a:r>
              <a:rPr lang="en-US" b="0" dirty="0">
                <a:latin typeface="Arial" panose="020B0604020202020204" pitchFamily="34" charset="0"/>
                <a:ea typeface="Calibri" panose="020F0502020204030204" pitchFamily="34" charset="0"/>
                <a:cs typeface="Arial" panose="020B0604020202020204" pitchFamily="34" charset="0"/>
              </a:rPr>
              <a:t>Peace? The results of receiving God’s love</a:t>
            </a:r>
          </a:p>
          <a:p>
            <a:pPr marL="342900" marR="0" lvl="0" indent="-342900">
              <a:spcBef>
                <a:spcPts val="0"/>
              </a:spcBef>
              <a:spcAft>
                <a:spcPts val="1200"/>
              </a:spcAft>
              <a:buFont typeface="Symbol" panose="05050102010706020507" pitchFamily="18" charset="2"/>
              <a:buChar char=""/>
            </a:pPr>
            <a:r>
              <a:rPr lang="en-US" b="0" dirty="0">
                <a:latin typeface="Arial" panose="020B0604020202020204" pitchFamily="34" charset="0"/>
                <a:ea typeface="Calibri" panose="020F0502020204030204" pitchFamily="34" charset="0"/>
                <a:cs typeface="Arial" panose="020B0604020202020204" pitchFamily="34" charset="0"/>
              </a:rPr>
              <a:t>Peace -  “Peace I leave with you; my peace I give you. I do not give to you as the world gives. Do not let your hearts be troubled and do not be afraid.” (John 14:27)</a:t>
            </a:r>
          </a:p>
          <a:p>
            <a:pPr marL="685800" indent="-685800">
              <a:spcBef>
                <a:spcPts val="0"/>
              </a:spcBef>
              <a:spcAft>
                <a:spcPts val="1200"/>
              </a:spcAft>
            </a:pPr>
            <a:r>
              <a:rPr lang="en-US" b="1" dirty="0">
                <a:latin typeface="Arial" panose="020B0604020202020204" pitchFamily="34" charset="0"/>
                <a:ea typeface="Calibri" panose="020F0502020204030204" pitchFamily="34" charset="0"/>
              </a:rPr>
              <a:t>A – Is there something in the world that is stealing my peace that I need to rely on God for?</a:t>
            </a:r>
            <a:endParaRPr lang="en-US" b="1" dirty="0"/>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79</a:t>
            </a:fld>
            <a:endParaRPr lang="en-US"/>
          </a:p>
        </p:txBody>
      </p:sp>
    </p:spTree>
    <p:extLst>
      <p:ext uri="{BB962C8B-B14F-4D97-AF65-F5344CB8AC3E}">
        <p14:creationId xmlns:p14="http://schemas.microsoft.com/office/powerpoint/2010/main" val="227575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123825"/>
            <a:ext cx="3578225" cy="2682875"/>
          </a:xfrm>
        </p:spPr>
      </p:sp>
      <p:sp>
        <p:nvSpPr>
          <p:cNvPr id="3" name="Notes Placeholder 2"/>
          <p:cNvSpPr>
            <a:spLocks noGrp="1"/>
          </p:cNvSpPr>
          <p:nvPr>
            <p:ph type="body" idx="1"/>
          </p:nvPr>
        </p:nvSpPr>
        <p:spPr/>
        <p:txBody>
          <a:bodyPr/>
          <a:lstStyle/>
          <a:p>
            <a:pPr marL="285750" marR="0" indent="-285750">
              <a:spcBef>
                <a:spcPts val="0"/>
              </a:spcBef>
              <a:buFont typeface="Arial" panose="020B0604020202020204" pitchFamily="34" charset="0"/>
              <a:buChar char="•"/>
            </a:pPr>
            <a:r>
              <a:rPr lang="en-US"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start making disciples who will multiply every year,</a:t>
            </a:r>
          </a:p>
          <a:p>
            <a:pPr marL="520700" marR="0" lvl="1" indent="-285750">
              <a:spcBef>
                <a:spcPts val="0"/>
              </a:spcBef>
              <a:buFont typeface="Arial" panose="020B0604020202020204" pitchFamily="34" charset="0"/>
              <a:buChar char="•"/>
            </a:pPr>
            <a:r>
              <a:rPr lang="en-US"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will have made 16,000 multiplying disciples in your community in 15 years</a:t>
            </a:r>
          </a:p>
          <a:p>
            <a:pPr marL="0" marR="0">
              <a:spcBef>
                <a:spcPts val="0"/>
              </a:spcBef>
            </a:pPr>
            <a:endParaRPr lang="en-US" b="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DDB7EB-0B50-4048-AE75-8518880A8D4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64920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lgn="ctr"/>
            <a:r>
              <a:rPr lang="en-US" sz="1600" b="1" dirty="0"/>
              <a:t>Analysis of Philippians 1:3-6  </a:t>
            </a:r>
          </a:p>
          <a:p>
            <a:pPr marL="285750" indent="-285750">
              <a:buFont typeface="Arial" panose="020B0604020202020204" pitchFamily="34" charset="0"/>
              <a:buChar char="•"/>
            </a:pPr>
            <a:r>
              <a:rPr lang="en-US" dirty="0"/>
              <a:t>Do a study by yourself for 5 minutes</a:t>
            </a:r>
          </a:p>
          <a:p>
            <a:pPr marL="285750" indent="-285750">
              <a:buFont typeface="Arial" panose="020B0604020202020204" pitchFamily="34" charset="0"/>
              <a:buChar char="•"/>
            </a:pPr>
            <a:r>
              <a:rPr lang="en-US" dirty="0"/>
              <a:t>Continue the study with your group for 10 minutes</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Trainer:</a:t>
            </a:r>
          </a:p>
          <a:p>
            <a:pPr marL="285750" indent="-285750">
              <a:buFont typeface="Arial" panose="020B0604020202020204" pitchFamily="34" charset="0"/>
              <a:buChar char="•"/>
            </a:pPr>
            <a:r>
              <a:rPr lang="en-US" dirty="0"/>
              <a:t>Ask them what they discovered in verses 3-6</a:t>
            </a:r>
          </a:p>
          <a:p>
            <a:pPr marL="285750" indent="-285750">
              <a:buFont typeface="Arial" panose="020B0604020202020204" pitchFamily="34" charset="0"/>
              <a:buChar char="•"/>
            </a:pPr>
            <a:r>
              <a:rPr lang="en-US" dirty="0"/>
              <a:t>Then show them what we discovered in these verses on the next slides</a:t>
            </a:r>
          </a:p>
          <a:p>
            <a:pPr marL="285750" indent="-285750">
              <a:buFont typeface="Arial" panose="020B0604020202020204" pitchFamily="34" charset="0"/>
              <a:buChar char="•"/>
            </a:pPr>
            <a:endParaRPr lang="en-US" dirty="0"/>
          </a:p>
          <a:p>
            <a:pPr marL="342900" lvl="0" indent="-342900" eaLnBrk="1" hangingPunct="1">
              <a:buFontTx/>
              <a:buChar char="•"/>
              <a:defRPr/>
            </a:pPr>
            <a:r>
              <a:rPr lang="en-US" dirty="0">
                <a:cs typeface="Arial" charset="0"/>
              </a:rPr>
              <a:t>Main idea</a:t>
            </a:r>
          </a:p>
          <a:p>
            <a:pPr marL="342900" lvl="0" indent="-342900" eaLnBrk="1" hangingPunct="1">
              <a:buFontTx/>
              <a:buChar char="•"/>
              <a:defRPr/>
            </a:pPr>
            <a:r>
              <a:rPr lang="en-US" dirty="0">
                <a:cs typeface="Arial" charset="0"/>
              </a:rPr>
              <a:t>Observations</a:t>
            </a:r>
          </a:p>
          <a:p>
            <a:pPr marL="914400" lvl="1" indent="-457200" eaLnBrk="1" hangingPunct="1">
              <a:buFont typeface="Arial" panose="020B0604020202020204" pitchFamily="34" charset="0"/>
              <a:buChar char="–"/>
              <a:defRPr/>
            </a:pPr>
            <a:r>
              <a:rPr lang="en-US" dirty="0">
                <a:cs typeface="Arial" charset="0"/>
              </a:rPr>
              <a:t>What does it say?</a:t>
            </a:r>
          </a:p>
          <a:p>
            <a:pPr marL="342900" lvl="0" indent="-342900" eaLnBrk="1" hangingPunct="1">
              <a:buFontTx/>
              <a:buChar char="•"/>
              <a:defRPr/>
            </a:pPr>
            <a:r>
              <a:rPr lang="en-US" dirty="0">
                <a:cs typeface="Arial" charset="0"/>
              </a:rPr>
              <a:t>Interpretations (Questions and answers)</a:t>
            </a:r>
          </a:p>
          <a:p>
            <a:pPr marL="914400" lvl="1" indent="-457200" eaLnBrk="1" hangingPunct="1">
              <a:buFont typeface="Arial" panose="020B0604020202020204" pitchFamily="34" charset="0"/>
              <a:buChar char="–"/>
              <a:defRPr/>
            </a:pPr>
            <a:r>
              <a:rPr lang="en-US" dirty="0">
                <a:cs typeface="Arial" charset="0"/>
              </a:rPr>
              <a:t>What does it mean?</a:t>
            </a:r>
          </a:p>
          <a:p>
            <a:pPr marL="914400" lvl="1" indent="-457200" eaLnBrk="1" hangingPunct="1">
              <a:buFont typeface="Arial" panose="020B0604020202020204" pitchFamily="34" charset="0"/>
              <a:buChar char="–"/>
              <a:defRPr/>
            </a:pPr>
            <a:r>
              <a:rPr lang="en-US" dirty="0">
                <a:cs typeface="Arial" charset="0"/>
              </a:rPr>
              <a:t>Cross References</a:t>
            </a:r>
          </a:p>
          <a:p>
            <a:pPr marL="342900" lvl="0" indent="-342900" eaLnBrk="1" hangingPunct="1">
              <a:buFontTx/>
              <a:buChar char="•"/>
              <a:defRPr/>
            </a:pPr>
            <a:r>
              <a:rPr lang="en-US" dirty="0">
                <a:cs typeface="Arial" charset="0"/>
              </a:rPr>
              <a:t>Possible Applications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80</a:t>
            </a:fld>
            <a:endParaRPr lang="en-US"/>
          </a:p>
        </p:txBody>
      </p:sp>
    </p:spTree>
    <p:extLst>
      <p:ext uri="{BB962C8B-B14F-4D97-AF65-F5344CB8AC3E}">
        <p14:creationId xmlns:p14="http://schemas.microsoft.com/office/powerpoint/2010/main" val="17711880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lvl="0" algn="ctr">
              <a:spcBef>
                <a:spcPts val="0"/>
              </a:spcBef>
              <a:spcAft>
                <a:spcPts val="600"/>
              </a:spcAft>
            </a:pPr>
            <a:r>
              <a:rPr lang="en-US" b="1" dirty="0"/>
              <a:t>Analysis of Verses 3-6</a:t>
            </a:r>
          </a:p>
          <a:p>
            <a:pPr lvl="0" algn="ctr">
              <a:lnSpc>
                <a:spcPct val="115000"/>
              </a:lnSpc>
              <a:spcBef>
                <a:spcPts val="0"/>
              </a:spcBef>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Main Idea: Thanksgiving and Joy for them</a:t>
            </a:r>
            <a:endParaRPr lang="en-US" sz="1600" b="1" dirty="0">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800"/>
              </a:spcAft>
            </a:pPr>
            <a:r>
              <a:rPr lang="en-US" sz="1600" b="0" dirty="0">
                <a:latin typeface="Arial" panose="020B0604020202020204" pitchFamily="34" charset="0"/>
                <a:ea typeface="Calibri" panose="020F0502020204030204" pitchFamily="34" charset="0"/>
                <a:cs typeface="Arial" panose="020B0604020202020204" pitchFamily="34" charset="0"/>
              </a:rPr>
              <a:t>Verse 3</a:t>
            </a:r>
          </a:p>
          <a:p>
            <a:pPr marL="342900" lvl="0" indent="-342900">
              <a:spcAft>
                <a:spcPts val="1800"/>
              </a:spcAft>
              <a:buFont typeface="Symbol" panose="05050102010706020507" pitchFamily="18" charset="2"/>
              <a:buChar char=""/>
              <a:tabLst>
                <a:tab pos="457200" algn="l"/>
              </a:tabLst>
            </a:pPr>
            <a:r>
              <a:rPr lang="en-US" sz="1600" b="0" dirty="0">
                <a:ea typeface="Times New Roman" panose="02020603050405020304" pitchFamily="18" charset="0"/>
                <a:cs typeface="Arial" panose="020B0604020202020204" pitchFamily="34" charset="0"/>
              </a:rPr>
              <a:t>Thanks - give thanks in all circumstances, for this is God's will for you in Christ Jesus </a:t>
            </a:r>
            <a:r>
              <a:rPr lang="en-US" sz="1600" b="0" dirty="0">
                <a:latin typeface="Arial" panose="020B0604020202020204" pitchFamily="34" charset="0"/>
                <a:ea typeface="Times New Roman" panose="02020603050405020304" pitchFamily="18" charset="0"/>
                <a:cs typeface="Arial" panose="020B0604020202020204" pitchFamily="34" charset="0"/>
              </a:rPr>
              <a:t>(1 Thessalonians 5:18)</a:t>
            </a:r>
            <a:endParaRPr lang="en-US" sz="1600" b="0" dirty="0">
              <a:latin typeface="Arial" panose="020B0604020202020204" pitchFamily="34" charset="0"/>
              <a:ea typeface="Calibri" panose="020F0502020204030204" pitchFamily="34" charset="0"/>
              <a:cs typeface="Arial" panose="020B0604020202020204" pitchFamily="34" charset="0"/>
            </a:endParaRPr>
          </a:p>
          <a:p>
            <a:pPr marL="114300" marR="0">
              <a:lnSpc>
                <a:spcPct val="115000"/>
              </a:lnSpc>
              <a:spcBef>
                <a:spcPts val="0"/>
              </a:spcBef>
              <a:spcAft>
                <a:spcPts val="1800"/>
              </a:spcAft>
            </a:pPr>
            <a:r>
              <a:rPr lang="en-US" sz="1600" b="1" dirty="0">
                <a:latin typeface="Arial" panose="020B0604020202020204" pitchFamily="34" charset="0"/>
                <a:ea typeface="Times New Roman" panose="02020603050405020304" pitchFamily="18" charset="0"/>
                <a:cs typeface="Arial" panose="020B0604020202020204" pitchFamily="34" charset="0"/>
              </a:rPr>
              <a:t>A – Am I seeing things to be thankful for in a bad circumstance?</a:t>
            </a:r>
            <a:endParaRPr lang="en-US" sz="1600" b="1"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r>
              <a:rPr lang="en-US" dirty="0"/>
              <a:t>81</a:t>
            </a:r>
          </a:p>
        </p:txBody>
      </p:sp>
    </p:spTree>
    <p:extLst>
      <p:ext uri="{BB962C8B-B14F-4D97-AF65-F5344CB8AC3E}">
        <p14:creationId xmlns:p14="http://schemas.microsoft.com/office/powerpoint/2010/main" val="35793777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a:lnSpc>
                <a:spcPct val="115000"/>
              </a:lnSpc>
              <a:spcBef>
                <a:spcPts val="0"/>
              </a:spcBef>
              <a:spcAft>
                <a:spcPts val="1800"/>
              </a:spcAft>
            </a:pPr>
            <a:r>
              <a:rPr lang="en-US" sz="1600" b="0" dirty="0">
                <a:latin typeface="Arial" panose="020B0604020202020204" pitchFamily="34" charset="0"/>
                <a:ea typeface="Calibri" panose="020F0502020204030204" pitchFamily="34" charset="0"/>
                <a:cs typeface="Arial" panose="020B0604020202020204" pitchFamily="34" charset="0"/>
              </a:rPr>
              <a:t>Verse 3 (Continued)</a:t>
            </a:r>
          </a:p>
          <a:p>
            <a:pPr marL="342900" lvl="0" indent="-342900">
              <a:spcAft>
                <a:spcPts val="1800"/>
              </a:spcAft>
              <a:buFont typeface="Symbol" panose="05050102010706020507" pitchFamily="18" charset="2"/>
              <a:buChar char=""/>
            </a:pPr>
            <a:r>
              <a:rPr lang="en-US" sz="1600" b="0" dirty="0">
                <a:ea typeface="Times New Roman" panose="02020603050405020304" pitchFamily="18" charset="0"/>
                <a:cs typeface="Arial" panose="020B0604020202020204" pitchFamily="34" charset="0"/>
              </a:rPr>
              <a:t>Starts positively by letting them know he thanks God for them and that he remembers them often (every time)</a:t>
            </a:r>
            <a:endParaRPr lang="en-US" sz="1600" b="0" dirty="0"/>
          </a:p>
          <a:p>
            <a:pPr marL="114300" marR="0">
              <a:lnSpc>
                <a:spcPct val="115000"/>
              </a:lnSpc>
              <a:spcBef>
                <a:spcPts val="0"/>
              </a:spcBef>
              <a:spcAft>
                <a:spcPts val="1800"/>
              </a:spcAft>
            </a:pPr>
            <a:r>
              <a:rPr lang="en-US" sz="1600" b="1" dirty="0">
                <a:latin typeface="Arial" panose="020B0604020202020204" pitchFamily="34" charset="0"/>
                <a:ea typeface="Times New Roman" panose="02020603050405020304" pitchFamily="18" charset="0"/>
                <a:cs typeface="Arial" panose="020B0604020202020204" pitchFamily="34" charset="0"/>
              </a:rPr>
              <a:t>A – Is there someone I need to remember often and thank God for?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r>
              <a:rPr lang="en-US" dirty="0"/>
              <a:t>82</a:t>
            </a:r>
          </a:p>
        </p:txBody>
      </p:sp>
    </p:spTree>
    <p:extLst>
      <p:ext uri="{BB962C8B-B14F-4D97-AF65-F5344CB8AC3E}">
        <p14:creationId xmlns:p14="http://schemas.microsoft.com/office/powerpoint/2010/main" val="13328019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spcAft>
                <a:spcPts val="1800"/>
              </a:spcAft>
            </a:pPr>
            <a:r>
              <a:rPr lang="en-US" sz="1600" b="0" dirty="0"/>
              <a:t>Verses 4-5:</a:t>
            </a:r>
          </a:p>
          <a:p>
            <a:pPr marL="457200" lvl="0" indent="-457200">
              <a:spcAft>
                <a:spcPts val="1800"/>
              </a:spcAft>
              <a:buFont typeface="Arial" panose="020B0604020202020204" pitchFamily="34" charset="0"/>
              <a:buChar char="•"/>
            </a:pPr>
            <a:r>
              <a:rPr lang="en-US" sz="1600" b="0" dirty="0"/>
              <a:t>Paul prays with joy for all of them because of their partnership in the gospel. </a:t>
            </a:r>
          </a:p>
          <a:p>
            <a:pPr marL="457200" lvl="0" indent="-457200">
              <a:spcAft>
                <a:spcPts val="1800"/>
              </a:spcAft>
              <a:buFont typeface="Arial" panose="020B0604020202020204" pitchFamily="34" charset="0"/>
              <a:buChar char="•"/>
            </a:pPr>
            <a:r>
              <a:rPr lang="en-US" sz="1600" b="0" dirty="0"/>
              <a:t>This is not a letter of rebuke or correction or doctrine.</a:t>
            </a:r>
          </a:p>
          <a:p>
            <a:pPr marL="457200" lvl="0" indent="-457200">
              <a:spcAft>
                <a:spcPts val="1800"/>
              </a:spcAft>
              <a:buFont typeface="Arial" panose="020B0604020202020204" pitchFamily="34" charset="0"/>
              <a:buChar char="•"/>
            </a:pPr>
            <a:r>
              <a:rPr lang="en-US" sz="1600" b="0" dirty="0"/>
              <a:t>It is a letter of encouragement and affirmation.</a:t>
            </a:r>
          </a:p>
          <a:p>
            <a:endParaRPr lang="en-US" dirty="0"/>
          </a:p>
        </p:txBody>
      </p:sp>
      <p:sp>
        <p:nvSpPr>
          <p:cNvPr id="4" name="Slide Number Placeholder 3"/>
          <p:cNvSpPr>
            <a:spLocks noGrp="1"/>
          </p:cNvSpPr>
          <p:nvPr>
            <p:ph type="sldNum" sz="quarter" idx="5"/>
          </p:nvPr>
        </p:nvSpPr>
        <p:spPr/>
        <p:txBody>
          <a:bodyPr/>
          <a:lstStyle/>
          <a:p>
            <a:r>
              <a:rPr lang="en-US" dirty="0"/>
              <a:t>83</a:t>
            </a:r>
          </a:p>
        </p:txBody>
      </p:sp>
    </p:spTree>
    <p:extLst>
      <p:ext uri="{BB962C8B-B14F-4D97-AF65-F5344CB8AC3E}">
        <p14:creationId xmlns:p14="http://schemas.microsoft.com/office/powerpoint/2010/main" val="1788228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spcAft>
                <a:spcPts val="1800"/>
              </a:spcAft>
            </a:pPr>
            <a:r>
              <a:rPr lang="en-US" sz="1600" b="0" dirty="0"/>
              <a:t>Verse 5: </a:t>
            </a:r>
          </a:p>
          <a:p>
            <a:pPr marL="457200" lvl="0" indent="-457200">
              <a:spcAft>
                <a:spcPts val="1800"/>
              </a:spcAft>
              <a:buFont typeface="Arial" panose="020B0604020202020204" pitchFamily="34" charset="0"/>
              <a:buChar char="•"/>
            </a:pPr>
            <a:r>
              <a:rPr lang="en-US" sz="1600" b="0" dirty="0"/>
              <a:t>Partnership in the gospel. They are co-laborers in sharing the gospel.</a:t>
            </a:r>
          </a:p>
          <a:p>
            <a:pPr>
              <a:spcAft>
                <a:spcPts val="1800"/>
              </a:spcAft>
            </a:pPr>
            <a:r>
              <a:rPr lang="en-US" sz="1600" b="0" dirty="0"/>
              <a:t>A – Do I recognize and value the people who are partners in ministry with me?</a:t>
            </a:r>
          </a:p>
          <a:p>
            <a:pPr marL="457200" indent="-457200">
              <a:spcAft>
                <a:spcPts val="1800"/>
              </a:spcAft>
              <a:buFont typeface="Arial" panose="020B0604020202020204" pitchFamily="34" charset="0"/>
              <a:buChar char="•"/>
            </a:pPr>
            <a:r>
              <a:rPr lang="en-US" sz="1600" b="0" dirty="0"/>
              <a:t>From the beginning. They have been faithful over the long haul in their ministry and support of Paul</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r>
              <a:rPr lang="en-US" dirty="0"/>
              <a:t>84</a:t>
            </a:r>
          </a:p>
        </p:txBody>
      </p:sp>
    </p:spTree>
    <p:extLst>
      <p:ext uri="{BB962C8B-B14F-4D97-AF65-F5344CB8AC3E}">
        <p14:creationId xmlns:p14="http://schemas.microsoft.com/office/powerpoint/2010/main" val="31854050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lvl="0">
              <a:spcAft>
                <a:spcPts val="1800"/>
              </a:spcAft>
            </a:pPr>
            <a:r>
              <a:rPr lang="en-US" sz="1600" b="0" dirty="0">
                <a:solidFill>
                  <a:schemeClr val="tx1"/>
                </a:solidFill>
                <a:ea typeface="Times New Roman" panose="02020603050405020304" pitchFamily="18" charset="0"/>
                <a:cs typeface="Arial" panose="020B0604020202020204" pitchFamily="34" charset="0"/>
              </a:rPr>
              <a:t>Verse 6</a:t>
            </a:r>
          </a:p>
          <a:p>
            <a:pPr marL="231775" lvl="0" indent="-231775">
              <a:spcAft>
                <a:spcPts val="1800"/>
              </a:spcAft>
              <a:buFont typeface="Symbol" panose="05050102010706020507" pitchFamily="18" charset="2"/>
              <a:buChar char=""/>
            </a:pPr>
            <a:r>
              <a:rPr lang="en-US" sz="1600" b="0" dirty="0">
                <a:solidFill>
                  <a:schemeClr val="tx1"/>
                </a:solidFill>
                <a:ea typeface="Times New Roman" panose="02020603050405020304" pitchFamily="18" charset="0"/>
                <a:cs typeface="Arial" panose="020B0604020202020204" pitchFamily="34" charset="0"/>
              </a:rPr>
              <a:t>Confident. Paul shows confidence in them.</a:t>
            </a:r>
            <a:endParaRPr lang="en-US" sz="1600" b="0" dirty="0">
              <a:solidFill>
                <a:schemeClr val="tx1"/>
              </a:solidFill>
            </a:endParaRPr>
          </a:p>
          <a:p>
            <a:pPr marL="231775" lvl="0" indent="-231775">
              <a:spcAft>
                <a:spcPts val="1800"/>
              </a:spcAft>
              <a:buFont typeface="Symbol" panose="05050102010706020507" pitchFamily="18" charset="2"/>
              <a:buChar char=""/>
            </a:pPr>
            <a:r>
              <a:rPr lang="en-US" sz="1600" b="0" dirty="0">
                <a:solidFill>
                  <a:schemeClr val="tx1"/>
                </a:solidFill>
                <a:ea typeface="Times New Roman" panose="02020603050405020304" pitchFamily="18" charset="0"/>
                <a:cs typeface="Arial" panose="020B0604020202020204" pitchFamily="34" charset="0"/>
              </a:rPr>
              <a:t>Began a good work in them – will complete it at the day of Christ Jesus? </a:t>
            </a:r>
          </a:p>
          <a:p>
            <a:pPr marL="512763" lvl="0" indent="-287338">
              <a:spcAft>
                <a:spcPts val="1800"/>
              </a:spcAft>
              <a:buFont typeface="Arial" panose="020B0604020202020204" pitchFamily="34" charset="0"/>
              <a:buChar char="–"/>
            </a:pPr>
            <a:r>
              <a:rPr lang="en-US" sz="1600" b="0" dirty="0">
                <a:solidFill>
                  <a:schemeClr val="tx1"/>
                </a:solidFill>
                <a:ea typeface="Times New Roman" panose="02020603050405020304" pitchFamily="18" charset="0"/>
                <a:cs typeface="Arial" panose="020B0604020202020204" pitchFamily="34" charset="0"/>
              </a:rPr>
              <a:t>The beginning was justification by the forgiveness of sins through Jesus’ sacrifice.</a:t>
            </a:r>
          </a:p>
          <a:p>
            <a:pPr marL="512763" lvl="0" indent="-287338">
              <a:spcAft>
                <a:spcPts val="1800"/>
              </a:spcAft>
              <a:buFont typeface="Arial" panose="020B0604020202020204" pitchFamily="34" charset="0"/>
              <a:buChar char="–"/>
            </a:pPr>
            <a:r>
              <a:rPr lang="en-US" sz="1600" b="0" dirty="0">
                <a:solidFill>
                  <a:schemeClr val="tx1"/>
                </a:solidFill>
                <a:ea typeface="Times New Roman" panose="02020603050405020304" pitchFamily="18" charset="0"/>
                <a:cs typeface="Arial" panose="020B0604020202020204" pitchFamily="34" charset="0"/>
              </a:rPr>
              <a:t>The present is becoming like Jesus through sanctification. </a:t>
            </a:r>
          </a:p>
          <a:p>
            <a:pPr marL="512763" lvl="0" indent="-287338">
              <a:spcAft>
                <a:spcPts val="1800"/>
              </a:spcAft>
              <a:buFont typeface="Arial" panose="020B0604020202020204" pitchFamily="34" charset="0"/>
              <a:buChar char="–"/>
            </a:pPr>
            <a:r>
              <a:rPr lang="en-US" sz="1600" b="0" dirty="0">
                <a:solidFill>
                  <a:schemeClr val="tx1"/>
                </a:solidFill>
                <a:ea typeface="Times New Roman" panose="02020603050405020304" pitchFamily="18" charset="0"/>
                <a:cs typeface="Arial" panose="020B0604020202020204" pitchFamily="34" charset="0"/>
              </a:rPr>
              <a:t>The future is being like Jesus in heaven at glorification.</a:t>
            </a:r>
            <a:endParaRPr lang="en-US" sz="1600" b="0" dirty="0">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r>
              <a:rPr lang="en-US" dirty="0"/>
              <a:t>85</a:t>
            </a:r>
          </a:p>
        </p:txBody>
      </p:sp>
    </p:spTree>
    <p:extLst>
      <p:ext uri="{BB962C8B-B14F-4D97-AF65-F5344CB8AC3E}">
        <p14:creationId xmlns:p14="http://schemas.microsoft.com/office/powerpoint/2010/main" val="4644334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lvl="0">
              <a:spcAft>
                <a:spcPts val="1800"/>
              </a:spcAft>
            </a:pPr>
            <a:r>
              <a:rPr lang="en-US" sz="1600" b="0" dirty="0">
                <a:solidFill>
                  <a:schemeClr val="tx1"/>
                </a:solidFill>
                <a:ea typeface="Times New Roman" panose="02020603050405020304" pitchFamily="18" charset="0"/>
                <a:cs typeface="Arial" panose="020B0604020202020204" pitchFamily="34" charset="0"/>
              </a:rPr>
              <a:t>Verse 6 (Continued)</a:t>
            </a:r>
          </a:p>
          <a:p>
            <a:pPr lvl="0">
              <a:spcAft>
                <a:spcPts val="1800"/>
              </a:spcAft>
            </a:pPr>
            <a:r>
              <a:rPr lang="en-US" sz="1600" dirty="0">
                <a:solidFill>
                  <a:schemeClr val="tx1"/>
                </a:solidFill>
                <a:ea typeface="Times New Roman" panose="02020603050405020304" pitchFamily="18" charset="0"/>
                <a:cs typeface="Arial" panose="020B0604020202020204" pitchFamily="34" charset="0"/>
              </a:rPr>
              <a:t>A – Am I confident that God will complete the process of spiritual growth in the people I am discipling?</a:t>
            </a:r>
          </a:p>
          <a:p>
            <a:pPr marL="457200" lvl="0" indent="-457200">
              <a:spcAft>
                <a:spcPts val="1800"/>
              </a:spcAft>
              <a:buFont typeface="Arial" panose="020B0604020202020204" pitchFamily="34" charset="0"/>
              <a:buChar char="•"/>
            </a:pPr>
            <a:r>
              <a:rPr lang="en-US" sz="1600" b="0" dirty="0">
                <a:solidFill>
                  <a:schemeClr val="tx1"/>
                </a:solidFill>
                <a:ea typeface="Times New Roman" panose="02020603050405020304" pitchFamily="18" charset="0"/>
                <a:cs typeface="Arial" panose="020B0604020202020204" pitchFamily="34" charset="0"/>
              </a:rPr>
              <a:t>At the day of Christ Jesus? “Day of Jesus Christ” is a reference to the second coming of Christ. </a:t>
            </a:r>
          </a:p>
          <a:p>
            <a:endParaRPr lang="en-US" dirty="0"/>
          </a:p>
        </p:txBody>
      </p:sp>
      <p:sp>
        <p:nvSpPr>
          <p:cNvPr id="4" name="Slide Number Placeholder 3"/>
          <p:cNvSpPr>
            <a:spLocks noGrp="1"/>
          </p:cNvSpPr>
          <p:nvPr>
            <p:ph type="sldNum" sz="quarter" idx="5"/>
          </p:nvPr>
        </p:nvSpPr>
        <p:spPr/>
        <p:txBody>
          <a:bodyPr/>
          <a:lstStyle/>
          <a:p>
            <a:r>
              <a:rPr lang="en-US" dirty="0"/>
              <a:t>86</a:t>
            </a:r>
          </a:p>
        </p:txBody>
      </p:sp>
    </p:spTree>
    <p:extLst>
      <p:ext uri="{BB962C8B-B14F-4D97-AF65-F5344CB8AC3E}">
        <p14:creationId xmlns:p14="http://schemas.microsoft.com/office/powerpoint/2010/main" val="23143824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lgn="l"/>
            <a:r>
              <a:rPr lang="en-US" sz="1600" b="0" dirty="0"/>
              <a:t>Trainer: If there is time, continue with verses 7 and 8</a:t>
            </a:r>
          </a:p>
          <a:p>
            <a:pPr algn="ctr"/>
            <a:r>
              <a:rPr lang="en-US" sz="1600" b="1" dirty="0"/>
              <a:t>Analysis of Philippians 1:7-8  </a:t>
            </a:r>
          </a:p>
          <a:p>
            <a:pPr marL="285750" indent="-285750">
              <a:buFont typeface="Arial" panose="020B0604020202020204" pitchFamily="34" charset="0"/>
              <a:buChar char="•"/>
            </a:pPr>
            <a:r>
              <a:rPr lang="en-US" dirty="0"/>
              <a:t>Do a study by yourself for 5 minutes</a:t>
            </a:r>
          </a:p>
          <a:p>
            <a:pPr marL="285750" indent="-285750">
              <a:buFont typeface="Arial" panose="020B0604020202020204" pitchFamily="34" charset="0"/>
              <a:buChar char="•"/>
            </a:pPr>
            <a:r>
              <a:rPr lang="en-US" dirty="0"/>
              <a:t>Continue the study with your group for 10 minutes</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Trainer:</a:t>
            </a:r>
          </a:p>
          <a:p>
            <a:pPr marL="285750" indent="-285750">
              <a:buFont typeface="Arial" panose="020B0604020202020204" pitchFamily="34" charset="0"/>
              <a:buChar char="•"/>
            </a:pPr>
            <a:r>
              <a:rPr lang="en-US" dirty="0"/>
              <a:t>Ask them what they discovered in verses 7-8</a:t>
            </a:r>
          </a:p>
          <a:p>
            <a:pPr marL="285750" indent="-285750">
              <a:buFont typeface="Arial" panose="020B0604020202020204" pitchFamily="34" charset="0"/>
              <a:buChar char="•"/>
            </a:pPr>
            <a:r>
              <a:rPr lang="en-US" dirty="0"/>
              <a:t>Then show them what we discovered in these verses on the next slides</a:t>
            </a:r>
          </a:p>
          <a:p>
            <a:pPr marL="285750" indent="-285750">
              <a:buFont typeface="Arial" panose="020B0604020202020204" pitchFamily="34" charset="0"/>
              <a:buChar char="•"/>
            </a:pPr>
            <a:endParaRPr lang="en-US" dirty="0"/>
          </a:p>
          <a:p>
            <a:pPr marL="342900" lvl="0" indent="-342900" eaLnBrk="1" hangingPunct="1">
              <a:buFontTx/>
              <a:buChar char="•"/>
              <a:defRPr/>
            </a:pPr>
            <a:r>
              <a:rPr lang="en-US" dirty="0">
                <a:cs typeface="Arial" charset="0"/>
              </a:rPr>
              <a:t>Main idea</a:t>
            </a:r>
          </a:p>
          <a:p>
            <a:pPr marL="342900" lvl="0" indent="-342900" eaLnBrk="1" hangingPunct="1">
              <a:buFontTx/>
              <a:buChar char="•"/>
              <a:defRPr/>
            </a:pPr>
            <a:r>
              <a:rPr lang="en-US" dirty="0">
                <a:cs typeface="Arial" charset="0"/>
              </a:rPr>
              <a:t>Observations</a:t>
            </a:r>
          </a:p>
          <a:p>
            <a:pPr marL="914400" lvl="1" indent="-457200" eaLnBrk="1" hangingPunct="1">
              <a:buFont typeface="Arial" panose="020B0604020202020204" pitchFamily="34" charset="0"/>
              <a:buChar char="–"/>
              <a:defRPr/>
            </a:pPr>
            <a:r>
              <a:rPr lang="en-US" dirty="0">
                <a:cs typeface="Arial" charset="0"/>
              </a:rPr>
              <a:t>What does it say?</a:t>
            </a:r>
          </a:p>
          <a:p>
            <a:pPr marL="342900" lvl="0" indent="-342900" eaLnBrk="1" hangingPunct="1">
              <a:buFontTx/>
              <a:buChar char="•"/>
              <a:defRPr/>
            </a:pPr>
            <a:r>
              <a:rPr lang="en-US" dirty="0">
                <a:cs typeface="Arial" charset="0"/>
              </a:rPr>
              <a:t>Interpretations (Questions and answers)</a:t>
            </a:r>
          </a:p>
          <a:p>
            <a:pPr marL="914400" lvl="1" indent="-457200" eaLnBrk="1" hangingPunct="1">
              <a:buFont typeface="Arial" panose="020B0604020202020204" pitchFamily="34" charset="0"/>
              <a:buChar char="–"/>
              <a:defRPr/>
            </a:pPr>
            <a:r>
              <a:rPr lang="en-US" dirty="0">
                <a:cs typeface="Arial" charset="0"/>
              </a:rPr>
              <a:t>What does it mean?</a:t>
            </a:r>
          </a:p>
          <a:p>
            <a:pPr marL="914400" lvl="1" indent="-457200" eaLnBrk="1" hangingPunct="1">
              <a:buFont typeface="Arial" panose="020B0604020202020204" pitchFamily="34" charset="0"/>
              <a:buChar char="–"/>
              <a:defRPr/>
            </a:pPr>
            <a:r>
              <a:rPr lang="en-US" dirty="0">
                <a:cs typeface="Arial" charset="0"/>
              </a:rPr>
              <a:t>Cross References</a:t>
            </a:r>
          </a:p>
          <a:p>
            <a:pPr marL="342900" lvl="0" indent="-342900" eaLnBrk="1" hangingPunct="1">
              <a:buFontTx/>
              <a:buChar char="•"/>
              <a:defRPr/>
            </a:pPr>
            <a:r>
              <a:rPr lang="en-US" dirty="0">
                <a:cs typeface="Arial" charset="0"/>
              </a:rPr>
              <a:t>Possible Applications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87</a:t>
            </a:fld>
            <a:endParaRPr lang="en-US"/>
          </a:p>
        </p:txBody>
      </p:sp>
    </p:spTree>
    <p:extLst>
      <p:ext uri="{BB962C8B-B14F-4D97-AF65-F5344CB8AC3E}">
        <p14:creationId xmlns:p14="http://schemas.microsoft.com/office/powerpoint/2010/main" val="4897708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lgn="ct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Analysis of Verses 7-8</a:t>
            </a:r>
          </a:p>
          <a:p>
            <a:pPr lvl="0" algn="ctr">
              <a:lnSpc>
                <a:spcPct val="115000"/>
              </a:lnSpc>
              <a:spcBef>
                <a:spcPts val="0"/>
              </a:spcBef>
              <a:spcAft>
                <a:spcPts val="0"/>
              </a:spcAft>
            </a:pPr>
            <a:r>
              <a:rPr lang="en-US" sz="1600" b="1" dirty="0">
                <a:solidFill>
                  <a:schemeClr val="tx1"/>
                </a:solidFill>
                <a:latin typeface="Arial" panose="020B0604020202020204" pitchFamily="34" charset="0"/>
                <a:ea typeface="Times New Roman" panose="02020603050405020304" pitchFamily="18" charset="0"/>
                <a:cs typeface="Arial" panose="020B0604020202020204" pitchFamily="34" charset="0"/>
              </a:rPr>
              <a:t>Main Idea: Paul’s Love for Them</a:t>
            </a:r>
            <a:endParaRPr lang="en-US" b="1" dirty="0">
              <a:solidFill>
                <a:schemeClr val="tx1"/>
              </a:solidFill>
            </a:endParaRPr>
          </a:p>
          <a:p>
            <a:pPr>
              <a:spcAft>
                <a:spcPts val="1200"/>
              </a:spcAft>
            </a:pPr>
            <a:r>
              <a:rPr lang="en-US" sz="1600" kern="1200" baseline="0" dirty="0">
                <a:solidFill>
                  <a:schemeClr val="tx1"/>
                </a:solidFill>
                <a:effectLst/>
                <a:latin typeface="Arial" charset="0"/>
                <a:ea typeface="+mn-ea"/>
                <a:cs typeface="+mn-cs"/>
              </a:rPr>
              <a:t>Verses 7-8:</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Feels.</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 Paul is expressing his great feelings of love for the Philippians. </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They are in his heart. </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They participated in sharing the gospel. </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Paul longs for them. </a:t>
            </a:r>
          </a:p>
          <a:p>
            <a:pPr marL="285750" lvl="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Paul has the same affection as Jesus for them.</a:t>
            </a:r>
            <a:endParaRPr lang="en-US" dirty="0">
              <a:solidFill>
                <a:schemeClr val="tx1"/>
              </a:solidFill>
              <a:effectLst/>
            </a:endParaRPr>
          </a:p>
          <a:p>
            <a:pPr>
              <a:spcAft>
                <a:spcPts val="1200"/>
              </a:spcAft>
            </a:pPr>
            <a:r>
              <a:rPr lang="en-US" sz="1600" b="1" kern="1200" baseline="0" dirty="0">
                <a:solidFill>
                  <a:schemeClr val="tx1"/>
                </a:solidFill>
                <a:effectLst/>
                <a:latin typeface="Arial" charset="0"/>
                <a:ea typeface="+mn-ea"/>
                <a:cs typeface="+mn-cs"/>
              </a:rPr>
              <a:t>A - Do I share my feelings with the co-laborers I love?</a:t>
            </a:r>
            <a:endParaRPr lang="en-US" sz="1600" kern="1200" baseline="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r>
              <a:rPr lang="en-US" dirty="0"/>
              <a:t>88</a:t>
            </a:r>
          </a:p>
        </p:txBody>
      </p:sp>
    </p:spTree>
    <p:extLst>
      <p:ext uri="{BB962C8B-B14F-4D97-AF65-F5344CB8AC3E}">
        <p14:creationId xmlns:p14="http://schemas.microsoft.com/office/powerpoint/2010/main" val="28372988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spcAft>
                <a:spcPts val="1200"/>
              </a:spcAft>
            </a:pPr>
            <a:r>
              <a:rPr lang="en-US" sz="1600" kern="1200" baseline="0" dirty="0">
                <a:solidFill>
                  <a:schemeClr val="tx1"/>
                </a:solidFill>
                <a:effectLst/>
                <a:latin typeface="Arial" charset="0"/>
                <a:ea typeface="+mn-ea"/>
                <a:cs typeface="+mn-cs"/>
              </a:rPr>
              <a:t>Verse 7:</a:t>
            </a:r>
          </a:p>
          <a:p>
            <a:pPr lvl="0">
              <a:spcAft>
                <a:spcPts val="1200"/>
              </a:spcAft>
            </a:pPr>
            <a:r>
              <a:rPr lang="en-US" sz="1600" kern="1200" baseline="0" dirty="0">
                <a:solidFill>
                  <a:schemeClr val="tx1"/>
                </a:solidFill>
                <a:effectLst/>
                <a:latin typeface="Arial" charset="0"/>
                <a:ea typeface="+mn-ea"/>
                <a:cs typeface="+mn-cs"/>
              </a:rPr>
              <a:t>Share in God’s grace? They had participated with him in sharing the gospel. </a:t>
            </a:r>
            <a:endParaRPr lang="en-US" dirty="0">
              <a:solidFill>
                <a:schemeClr val="tx1"/>
              </a:solidFill>
              <a:effectLst/>
            </a:endParaRPr>
          </a:p>
          <a:p>
            <a:pPr>
              <a:spcAft>
                <a:spcPts val="1200"/>
              </a:spcAft>
            </a:pPr>
            <a:r>
              <a:rPr lang="en-US" sz="1600" b="1" kern="1200" baseline="0" dirty="0">
                <a:solidFill>
                  <a:schemeClr val="tx1"/>
                </a:solidFill>
                <a:effectLst/>
                <a:latin typeface="Arial" charset="0"/>
                <a:ea typeface="+mn-ea"/>
                <a:cs typeface="+mn-cs"/>
              </a:rPr>
              <a:t>A – Do I value friends who stand by me in bad and good circumstances?</a:t>
            </a:r>
            <a:endParaRPr lang="en-US" sz="1600" kern="1200" baseline="0" dirty="0">
              <a:solidFill>
                <a:schemeClr val="tx1"/>
              </a:solidFill>
              <a:effectLst/>
              <a:latin typeface="Arial" charset="0"/>
              <a:ea typeface="+mn-ea"/>
              <a:cs typeface="+mn-cs"/>
            </a:endParaRPr>
          </a:p>
          <a:p>
            <a:pPr>
              <a:spcAft>
                <a:spcPts val="1200"/>
              </a:spcAft>
            </a:pPr>
            <a:endParaRPr lang="en-US" dirty="0"/>
          </a:p>
        </p:txBody>
      </p:sp>
      <p:sp>
        <p:nvSpPr>
          <p:cNvPr id="4" name="Slide Number Placeholder 3"/>
          <p:cNvSpPr>
            <a:spLocks noGrp="1"/>
          </p:cNvSpPr>
          <p:nvPr>
            <p:ph type="sldNum" sz="quarter" idx="5"/>
          </p:nvPr>
        </p:nvSpPr>
        <p:spPr/>
        <p:txBody>
          <a:bodyPr/>
          <a:lstStyle/>
          <a:p>
            <a:r>
              <a:rPr lang="en-US" dirty="0"/>
              <a:t>89</a:t>
            </a:r>
          </a:p>
        </p:txBody>
      </p:sp>
    </p:spTree>
    <p:extLst>
      <p:ext uri="{BB962C8B-B14F-4D97-AF65-F5344CB8AC3E}">
        <p14:creationId xmlns:p14="http://schemas.microsoft.com/office/powerpoint/2010/main" val="257550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8138" y="128588"/>
            <a:ext cx="3743325" cy="2808287"/>
          </a:xfrm>
          <a:prstGeom prst="rect">
            <a:avLst/>
          </a:prstGeom>
        </p:spPr>
      </p:sp>
      <p:sp>
        <p:nvSpPr>
          <p:cNvPr id="3" name="Notes Placeholder 2"/>
          <p:cNvSpPr>
            <a:spLocks noGrp="1"/>
          </p:cNvSpPr>
          <p:nvPr>
            <p:ph type="body" idx="1"/>
          </p:nvPr>
        </p:nvSpPr>
        <p:spPr>
          <a:xfrm>
            <a:off x="104503" y="3274541"/>
            <a:ext cx="6751909" cy="5410672"/>
          </a:xfrm>
        </p:spPr>
        <p:txBody>
          <a:bodyPr/>
          <a:lstStyle/>
          <a:p>
            <a:pPr algn="ctr"/>
            <a:r>
              <a:rPr lang="en-US" b="1" dirty="0"/>
              <a:t>How to Download Documents</a:t>
            </a:r>
          </a:p>
          <a:p>
            <a:pPr marL="350615" indent="-350615">
              <a:buAutoNum type="arabicPeriod"/>
            </a:pPr>
            <a:r>
              <a:rPr lang="en-US" dirty="0"/>
              <a:t>Go to foundationsglobal.com</a:t>
            </a:r>
          </a:p>
          <a:p>
            <a:pPr marL="350615" indent="-350615">
              <a:buAutoNum type="arabicPeriod"/>
            </a:pPr>
            <a:r>
              <a:rPr lang="en-US" dirty="0"/>
              <a:t>Select language</a:t>
            </a:r>
          </a:p>
          <a:p>
            <a:pPr marL="350615" indent="-350615">
              <a:buAutoNum type="arabicPeriod"/>
            </a:pPr>
            <a:r>
              <a:rPr lang="en-US" dirty="0"/>
              <a:t>Select Downloads</a:t>
            </a:r>
          </a:p>
        </p:txBody>
      </p:sp>
      <p:sp>
        <p:nvSpPr>
          <p:cNvPr id="4" name="Slide Number Placeholder 3"/>
          <p:cNvSpPr>
            <a:spLocks noGrp="1"/>
          </p:cNvSpPr>
          <p:nvPr>
            <p:ph type="sldNum" sz="quarter" idx="5"/>
          </p:nvPr>
        </p:nvSpPr>
        <p:spPr>
          <a:xfrm>
            <a:off x="3799998" y="8676929"/>
            <a:ext cx="3056414" cy="467071"/>
          </a:xfrm>
          <a:prstGeom prst="rect">
            <a:avLst/>
          </a:prstGeom>
        </p:spPr>
        <p:txBody>
          <a:bodyPr/>
          <a:lstStyle/>
          <a:p>
            <a:fld id="{9E644A76-BDF8-4AA5-9129-3B203D0D6F0A}" type="slidenum">
              <a:rPr lang="en-US" smtClean="0"/>
              <a:t>9</a:t>
            </a:fld>
            <a:endParaRPr lang="en-US"/>
          </a:p>
        </p:txBody>
      </p:sp>
    </p:spTree>
    <p:extLst>
      <p:ext uri="{BB962C8B-B14F-4D97-AF65-F5344CB8AC3E}">
        <p14:creationId xmlns:p14="http://schemas.microsoft.com/office/powerpoint/2010/main" val="10879008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spcAft>
                <a:spcPts val="1800"/>
              </a:spcAft>
            </a:pPr>
            <a:r>
              <a:rPr lang="en-US" b="0" dirty="0">
                <a:solidFill>
                  <a:schemeClr val="tx1"/>
                </a:solidFill>
              </a:rPr>
              <a:t>Verse 8:</a:t>
            </a:r>
          </a:p>
          <a:p>
            <a:pPr marL="457200" indent="-457200">
              <a:spcAft>
                <a:spcPts val="1800"/>
              </a:spcAft>
              <a:buFont typeface="Arial" panose="020B0604020202020204" pitchFamily="34" charset="0"/>
              <a:buChar char="•"/>
            </a:pPr>
            <a:r>
              <a:rPr lang="en-US" b="0" dirty="0">
                <a:solidFill>
                  <a:schemeClr val="tx1"/>
                </a:solidFill>
              </a:rPr>
              <a:t>With the affection of Jesus? </a:t>
            </a:r>
          </a:p>
          <a:p>
            <a:pPr marL="914400" lvl="1" indent="-457200">
              <a:spcAft>
                <a:spcPts val="1800"/>
              </a:spcAft>
              <a:buFont typeface="Arial" panose="020B0604020202020204" pitchFamily="34" charset="0"/>
              <a:buChar char="–"/>
            </a:pPr>
            <a:r>
              <a:rPr lang="en-US" b="0" dirty="0">
                <a:solidFill>
                  <a:schemeClr val="tx1"/>
                </a:solidFill>
              </a:rPr>
              <a:t>Since Jesus Christ lived in Paul, Paul shared in Jesus Christ’s love for the believers at Philippi. </a:t>
            </a:r>
          </a:p>
          <a:p>
            <a:pPr>
              <a:spcAft>
                <a:spcPts val="1800"/>
              </a:spcAft>
            </a:pPr>
            <a:r>
              <a:rPr lang="en-US" b="1" dirty="0">
                <a:solidFill>
                  <a:schemeClr val="tx1"/>
                </a:solidFill>
              </a:rPr>
              <a:t>A – Do I love co-laborers with the love of Jesus?</a:t>
            </a:r>
          </a:p>
          <a:p>
            <a:endParaRPr lang="en-US" dirty="0"/>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r>
              <a:rPr lang="en-US" dirty="0"/>
              <a:t>90</a:t>
            </a:r>
          </a:p>
        </p:txBody>
      </p:sp>
    </p:spTree>
    <p:extLst>
      <p:ext uri="{BB962C8B-B14F-4D97-AF65-F5344CB8AC3E}">
        <p14:creationId xmlns:p14="http://schemas.microsoft.com/office/powerpoint/2010/main" val="11315659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lgn="l"/>
            <a:r>
              <a:rPr lang="en-US" b="0" dirty="0"/>
              <a:t>Trainer: </a:t>
            </a:r>
          </a:p>
          <a:p>
            <a:pPr marL="285750" indent="-285750" algn="l">
              <a:buFont typeface="Arial" panose="020B0604020202020204" pitchFamily="34" charset="0"/>
              <a:buChar char="•"/>
            </a:pPr>
            <a:r>
              <a:rPr lang="en-US" b="0" dirty="0"/>
              <a:t>If there is time, continue with the remaining verses in chapter 1</a:t>
            </a:r>
          </a:p>
          <a:p>
            <a:pPr marL="285750" indent="-285750">
              <a:buFont typeface="Arial" panose="020B0604020202020204" pitchFamily="34" charset="0"/>
              <a:buChar char="•"/>
            </a:pPr>
            <a:r>
              <a:rPr lang="en-US" dirty="0"/>
              <a:t>Ask them what they discovered in the verses</a:t>
            </a:r>
          </a:p>
          <a:p>
            <a:pPr marL="285750" lvl="0" indent="-285750">
              <a:buFont typeface="Arial" panose="020B0604020202020204" pitchFamily="34" charset="0"/>
              <a:buChar char="•"/>
              <a:defRPr/>
            </a:pPr>
            <a:r>
              <a:rPr lang="en-US" dirty="0"/>
              <a:t>Answers to all these questions are found in the Appendix</a:t>
            </a:r>
          </a:p>
          <a:p>
            <a:pPr marL="285750" lvl="0" indent="-285750">
              <a:buFont typeface="Arial" panose="020B0604020202020204" pitchFamily="34" charset="0"/>
              <a:buChar char="•"/>
              <a:defRPr/>
            </a:pPr>
            <a:r>
              <a:rPr lang="en-US" dirty="0"/>
              <a:t>Add answers from the Appendix as needed</a:t>
            </a:r>
          </a:p>
          <a:p>
            <a:pPr marL="285750" lvl="0" indent="-285750">
              <a:buFont typeface="Arial" panose="020B0604020202020204" pitchFamily="34" charset="0"/>
              <a:buChar char="•"/>
            </a:pPr>
            <a:r>
              <a:rPr lang="en-US" dirty="0"/>
              <a:t>Be sure to leave time for applications</a:t>
            </a:r>
          </a:p>
          <a:p>
            <a:pPr marL="285750" lvl="0" indent="-285750">
              <a:buFont typeface="Arial" panose="020B0604020202020204" pitchFamily="34" charset="0"/>
              <a:buChar char="•"/>
            </a:pPr>
            <a:endParaRPr lang="en-US" dirty="0"/>
          </a:p>
          <a:p>
            <a:pPr marL="342900" lvl="0" indent="-342900">
              <a:buFontTx/>
              <a:buChar char="•"/>
            </a:pPr>
            <a:r>
              <a:rPr lang="en-US" b="0" dirty="0"/>
              <a:t>Main idea</a:t>
            </a:r>
          </a:p>
          <a:p>
            <a:pPr marL="342900" lvl="0" indent="-342900">
              <a:buFontTx/>
              <a:buChar char="•"/>
            </a:pPr>
            <a:r>
              <a:rPr lang="en-US" b="0" dirty="0"/>
              <a:t>Observations</a:t>
            </a:r>
          </a:p>
          <a:p>
            <a:pPr marL="914400" lvl="1" indent="-457200">
              <a:buFont typeface="Arial" panose="020B0604020202020204" pitchFamily="34" charset="0"/>
              <a:buChar char="–"/>
            </a:pPr>
            <a:r>
              <a:rPr lang="en-US" b="0" dirty="0"/>
              <a:t>What does it say?</a:t>
            </a:r>
          </a:p>
          <a:p>
            <a:pPr marL="342900" indent="-342900">
              <a:buFontTx/>
              <a:buChar char="•"/>
            </a:pPr>
            <a:r>
              <a:rPr lang="en-US" b="0" dirty="0"/>
              <a:t>Interpretations (Questions and answers)</a:t>
            </a:r>
          </a:p>
          <a:p>
            <a:pPr marL="914400" lvl="1" indent="-457200">
              <a:buFont typeface="Arial" panose="020B0604020202020204" pitchFamily="34" charset="0"/>
              <a:buChar char="–"/>
            </a:pPr>
            <a:r>
              <a:rPr lang="en-US" b="0" dirty="0"/>
              <a:t>What does it mean?</a:t>
            </a:r>
          </a:p>
          <a:p>
            <a:pPr marL="914400" lvl="1" indent="-457200">
              <a:buFont typeface="Arial" panose="020B0604020202020204" pitchFamily="34" charset="0"/>
              <a:buChar char="–"/>
            </a:pPr>
            <a:r>
              <a:rPr lang="en-US" b="0" dirty="0"/>
              <a:t>Cross References</a:t>
            </a:r>
          </a:p>
          <a:p>
            <a:pPr marL="342900" lvl="0" indent="-342900">
              <a:buFontTx/>
              <a:buChar char="•"/>
            </a:pPr>
            <a:r>
              <a:rPr lang="en-US" b="0" dirty="0"/>
              <a:t>Possible Applications</a:t>
            </a:r>
          </a:p>
          <a:p>
            <a:pPr marL="914400" lvl="0" indent="-457200">
              <a:spcBef>
                <a:spcPts val="0"/>
              </a:spcBef>
              <a:spcAft>
                <a:spcPts val="0"/>
              </a:spcAft>
              <a:buFontTx/>
              <a:buChar char="•"/>
            </a:pPr>
            <a:r>
              <a:rPr lang="en-US" b="0" dirty="0"/>
              <a:t>V 9-11</a:t>
            </a:r>
          </a:p>
          <a:p>
            <a:pPr marL="914400" lvl="0" indent="-457200">
              <a:spcBef>
                <a:spcPts val="0"/>
              </a:spcBef>
              <a:spcAft>
                <a:spcPts val="0"/>
              </a:spcAft>
              <a:buFontTx/>
              <a:buChar char="•"/>
            </a:pPr>
            <a:r>
              <a:rPr lang="en-US" b="0" dirty="0"/>
              <a:t>V 12-14</a:t>
            </a:r>
          </a:p>
          <a:p>
            <a:pPr marL="914400" lvl="0" indent="-457200">
              <a:spcBef>
                <a:spcPts val="0"/>
              </a:spcBef>
              <a:spcAft>
                <a:spcPts val="0"/>
              </a:spcAft>
              <a:buFontTx/>
              <a:buChar char="•"/>
            </a:pPr>
            <a:r>
              <a:rPr lang="en-US" b="0" dirty="0"/>
              <a:t>V 15-18</a:t>
            </a:r>
          </a:p>
          <a:p>
            <a:pPr marL="914400" lvl="0" indent="-457200">
              <a:spcBef>
                <a:spcPts val="0"/>
              </a:spcBef>
              <a:spcAft>
                <a:spcPts val="0"/>
              </a:spcAft>
              <a:buFontTx/>
              <a:buChar char="•"/>
            </a:pPr>
            <a:r>
              <a:rPr lang="en-US" b="0" dirty="0"/>
              <a:t>V 19-26</a:t>
            </a:r>
          </a:p>
          <a:p>
            <a:pPr marL="914400" lvl="0" indent="-457200">
              <a:spcBef>
                <a:spcPts val="0"/>
              </a:spcBef>
              <a:spcAft>
                <a:spcPts val="0"/>
              </a:spcAft>
              <a:buFontTx/>
              <a:buChar char="•"/>
            </a:pPr>
            <a:r>
              <a:rPr lang="en-US" b="0" dirty="0"/>
              <a:t>V 27-30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91</a:t>
            </a:fld>
            <a:endParaRPr lang="en-US"/>
          </a:p>
        </p:txBody>
      </p:sp>
    </p:spTree>
    <p:extLst>
      <p:ext uri="{BB962C8B-B14F-4D97-AF65-F5344CB8AC3E}">
        <p14:creationId xmlns:p14="http://schemas.microsoft.com/office/powerpoint/2010/main" val="40875744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r>
              <a:rPr lang="en-US" dirty="0"/>
              <a:t>Main ideas of all paragraphs in chapter 1</a:t>
            </a:r>
          </a:p>
          <a:p>
            <a:endParaRPr lang="en-US" dirty="0"/>
          </a:p>
          <a:p>
            <a:pPr marL="0" indent="0" algn="ctr" eaLnBrk="1" hangingPunct="1">
              <a:spcBef>
                <a:spcPct val="0"/>
              </a:spcBef>
              <a:spcAft>
                <a:spcPts val="1200"/>
              </a:spcAft>
              <a:buNone/>
            </a:pPr>
            <a:r>
              <a:rPr lang="en-US" b="1" u="sng" kern="1200" dirty="0">
                <a:latin typeface="Arial" charset="0"/>
                <a:cs typeface="Arial" charset="0"/>
              </a:rPr>
              <a:t>Joy</a:t>
            </a:r>
            <a:r>
              <a:rPr lang="en-US" b="1" kern="1200" dirty="0">
                <a:latin typeface="Arial" charset="0"/>
                <a:cs typeface="Arial" charset="0"/>
              </a:rPr>
              <a:t> in All Circumstances</a:t>
            </a:r>
          </a:p>
          <a:p>
            <a:pPr marL="0" indent="0" eaLnBrk="1" hangingPunct="1">
              <a:spcBef>
                <a:spcPct val="0"/>
              </a:spcBef>
              <a:spcAft>
                <a:spcPts val="1200"/>
              </a:spcAft>
              <a:buNone/>
            </a:pPr>
            <a:r>
              <a:rPr lang="en-US" kern="1200" dirty="0">
                <a:latin typeface="Arial" charset="0"/>
                <a:cs typeface="Arial" charset="0"/>
              </a:rPr>
              <a:t>V 1-2. Introduction and greetings</a:t>
            </a:r>
          </a:p>
          <a:p>
            <a:pPr marL="0" indent="0" eaLnBrk="1" hangingPunct="1">
              <a:spcBef>
                <a:spcPct val="0"/>
              </a:spcBef>
              <a:spcAft>
                <a:spcPts val="1200"/>
              </a:spcAft>
              <a:buNone/>
            </a:pPr>
            <a:r>
              <a:rPr lang="en-US" kern="1200" dirty="0">
                <a:latin typeface="Arial" charset="0"/>
                <a:cs typeface="Arial" charset="0"/>
              </a:rPr>
              <a:t>V 3-6. Thanksgiving and </a:t>
            </a:r>
            <a:r>
              <a:rPr lang="en-US" u="sng" kern="1200" dirty="0">
                <a:latin typeface="Arial" charset="0"/>
                <a:cs typeface="Arial" charset="0"/>
              </a:rPr>
              <a:t>joy</a:t>
            </a:r>
            <a:r>
              <a:rPr lang="en-US" kern="1200" dirty="0">
                <a:latin typeface="Arial" charset="0"/>
                <a:cs typeface="Arial" charset="0"/>
              </a:rPr>
              <a:t> for the Philippians</a:t>
            </a:r>
          </a:p>
          <a:p>
            <a:pPr marL="0" indent="0" eaLnBrk="1" hangingPunct="1">
              <a:spcBef>
                <a:spcPct val="0"/>
              </a:spcBef>
              <a:spcAft>
                <a:spcPts val="1200"/>
              </a:spcAft>
              <a:buNone/>
            </a:pPr>
            <a:r>
              <a:rPr lang="en-US" kern="1200" dirty="0">
                <a:latin typeface="Arial" charset="0"/>
                <a:cs typeface="Arial" charset="0"/>
              </a:rPr>
              <a:t>V. 7-8. Paul’s love for them</a:t>
            </a:r>
          </a:p>
          <a:p>
            <a:pPr marL="0" indent="0" eaLnBrk="1" hangingPunct="1">
              <a:spcBef>
                <a:spcPct val="0"/>
              </a:spcBef>
              <a:spcAft>
                <a:spcPts val="1200"/>
              </a:spcAft>
              <a:buNone/>
            </a:pPr>
            <a:r>
              <a:rPr lang="en-US" kern="1200" dirty="0">
                <a:latin typeface="Arial" charset="0"/>
                <a:cs typeface="Arial" charset="0"/>
              </a:rPr>
              <a:t>V 9-11. Paul’s prayer for them</a:t>
            </a:r>
          </a:p>
          <a:p>
            <a:pPr marL="0" indent="0" eaLnBrk="1" hangingPunct="1">
              <a:spcBef>
                <a:spcPct val="0"/>
              </a:spcBef>
              <a:spcAft>
                <a:spcPts val="1200"/>
              </a:spcAft>
              <a:buNone/>
            </a:pPr>
            <a:r>
              <a:rPr lang="en-US" kern="1200" dirty="0">
                <a:latin typeface="Arial" charset="0"/>
                <a:cs typeface="Arial" charset="0"/>
              </a:rPr>
              <a:t>V 12-14. </a:t>
            </a:r>
            <a:r>
              <a:rPr lang="en-US" u="sng" kern="1200" dirty="0">
                <a:latin typeface="Arial" charset="0"/>
                <a:cs typeface="Arial" charset="0"/>
              </a:rPr>
              <a:t>Joy</a:t>
            </a:r>
            <a:r>
              <a:rPr lang="en-US" kern="1200" dirty="0">
                <a:latin typeface="Arial" charset="0"/>
                <a:cs typeface="Arial" charset="0"/>
              </a:rPr>
              <a:t> in imprisonment</a:t>
            </a:r>
          </a:p>
          <a:p>
            <a:pPr marL="1660525" indent="-1660525" eaLnBrk="1" hangingPunct="1">
              <a:spcBef>
                <a:spcPct val="0"/>
              </a:spcBef>
              <a:spcAft>
                <a:spcPts val="1200"/>
              </a:spcAft>
              <a:buNone/>
            </a:pPr>
            <a:r>
              <a:rPr lang="en-US" kern="1200" dirty="0">
                <a:latin typeface="Arial" charset="0"/>
                <a:cs typeface="Arial" charset="0"/>
              </a:rPr>
              <a:t>V 15-18. </a:t>
            </a:r>
            <a:r>
              <a:rPr lang="en-US" u="sng" kern="1200" dirty="0">
                <a:latin typeface="Arial" charset="0"/>
                <a:cs typeface="Arial" charset="0"/>
              </a:rPr>
              <a:t>Joy</a:t>
            </a:r>
            <a:r>
              <a:rPr lang="en-US" kern="1200" dirty="0">
                <a:latin typeface="Arial" charset="0"/>
                <a:cs typeface="Arial" charset="0"/>
              </a:rPr>
              <a:t> that Christ is preached even with bad motives</a:t>
            </a:r>
          </a:p>
          <a:p>
            <a:pPr marL="0" indent="0" eaLnBrk="1" hangingPunct="1">
              <a:spcBef>
                <a:spcPct val="0"/>
              </a:spcBef>
              <a:spcAft>
                <a:spcPts val="1200"/>
              </a:spcAft>
              <a:buNone/>
            </a:pPr>
            <a:r>
              <a:rPr lang="en-US" kern="1200" dirty="0">
                <a:latin typeface="Arial" charset="0"/>
                <a:cs typeface="Arial" charset="0"/>
              </a:rPr>
              <a:t>V 19-26. </a:t>
            </a:r>
            <a:r>
              <a:rPr lang="en-US" u="sng" kern="1200" dirty="0">
                <a:latin typeface="Arial" charset="0"/>
                <a:cs typeface="Arial" charset="0"/>
              </a:rPr>
              <a:t>Joy</a:t>
            </a:r>
            <a:r>
              <a:rPr lang="en-US" kern="1200" dirty="0">
                <a:latin typeface="Arial" charset="0"/>
                <a:cs typeface="Arial" charset="0"/>
              </a:rPr>
              <a:t> in life or death</a:t>
            </a:r>
          </a:p>
          <a:p>
            <a:pPr marL="0" indent="0" eaLnBrk="1" hangingPunct="1">
              <a:spcBef>
                <a:spcPct val="0"/>
              </a:spcBef>
              <a:spcAft>
                <a:spcPts val="1200"/>
              </a:spcAft>
              <a:buNone/>
            </a:pPr>
            <a:r>
              <a:rPr lang="en-US" kern="1200" dirty="0">
                <a:latin typeface="Arial" charset="0"/>
                <a:cs typeface="Arial" charset="0"/>
              </a:rPr>
              <a:t>V 27-30. </a:t>
            </a:r>
            <a:r>
              <a:rPr lang="en-US" u="sng" kern="1200" dirty="0">
                <a:latin typeface="Arial" charset="0"/>
                <a:cs typeface="Arial" charset="0"/>
              </a:rPr>
              <a:t>Joy</a:t>
            </a:r>
            <a:r>
              <a:rPr lang="en-US" kern="1200" dirty="0">
                <a:latin typeface="Arial" charset="0"/>
                <a:cs typeface="Arial" charset="0"/>
              </a:rPr>
              <a:t> in all circumstances</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92</a:t>
            </a:fld>
            <a:endParaRPr lang="en-US"/>
          </a:p>
        </p:txBody>
      </p:sp>
    </p:spTree>
    <p:extLst>
      <p:ext uri="{BB962C8B-B14F-4D97-AF65-F5344CB8AC3E}">
        <p14:creationId xmlns:p14="http://schemas.microsoft.com/office/powerpoint/2010/main" val="2977350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indent="0" eaLnBrk="1" hangingPunct="1">
              <a:spcBef>
                <a:spcPct val="0"/>
              </a:spcBef>
              <a:spcAft>
                <a:spcPts val="1200"/>
              </a:spcAft>
              <a:buNone/>
            </a:pPr>
            <a:r>
              <a:rPr lang="en-US" kern="1200" dirty="0">
                <a:latin typeface="Arial" charset="0"/>
                <a:cs typeface="Arial" charset="0"/>
              </a:rPr>
              <a:t>Application example:</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should my life be like from God’s Word?</a:t>
            </a:r>
          </a:p>
          <a:p>
            <a:pPr lvl="1" indent="-223838" eaLnBrk="1" hangingPunct="1">
              <a:spcBef>
                <a:spcPct val="0"/>
              </a:spcBef>
              <a:spcAft>
                <a:spcPts val="1200"/>
              </a:spcAft>
              <a:buFont typeface="Arial" panose="020B0604020202020204" pitchFamily="34" charset="0"/>
              <a:buChar char="•"/>
            </a:pPr>
            <a:r>
              <a:rPr lang="en-US" kern="1200" dirty="0">
                <a:latin typeface="Arial" charset="0"/>
                <a:cs typeface="Arial" charset="0"/>
              </a:rPr>
              <a:t>In all my prayers for all of you, I always pray with joy        (Philippians 1:4)</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is my life like that is different from God’s Word?</a:t>
            </a:r>
          </a:p>
          <a:p>
            <a:pPr lvl="1" indent="-222250" eaLnBrk="1" hangingPunct="1">
              <a:spcBef>
                <a:spcPct val="0"/>
              </a:spcBef>
              <a:spcAft>
                <a:spcPts val="1200"/>
              </a:spcAft>
              <a:buFont typeface="Arial" panose="020B0604020202020204" pitchFamily="34" charset="0"/>
              <a:buChar char="•"/>
            </a:pPr>
            <a:r>
              <a:rPr lang="en-US" kern="1200" dirty="0">
                <a:latin typeface="Arial" charset="0"/>
                <a:cs typeface="Arial" charset="0"/>
              </a:rPr>
              <a:t>I don’t pray as I should for the people in my small group.</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93</a:t>
            </a:fld>
            <a:endParaRPr lang="en-US"/>
          </a:p>
        </p:txBody>
      </p:sp>
    </p:spTree>
    <p:extLst>
      <p:ext uri="{BB962C8B-B14F-4D97-AF65-F5344CB8AC3E}">
        <p14:creationId xmlns:p14="http://schemas.microsoft.com/office/powerpoint/2010/main" val="625856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514350" indent="-514350" eaLnBrk="1" hangingPunct="1">
              <a:spcBef>
                <a:spcPct val="0"/>
              </a:spcBef>
              <a:spcAft>
                <a:spcPts val="1200"/>
              </a:spcAft>
              <a:buFont typeface="+mj-lt"/>
              <a:buAutoNum type="arabicPeriod" startAt="3"/>
            </a:pPr>
            <a:r>
              <a:rPr lang="en-US" kern="1200" dirty="0">
                <a:latin typeface="Arial" charset="0"/>
                <a:cs typeface="Arial" charset="0"/>
              </a:rPr>
              <a:t>What am I going to do to put God’s Word into practice?</a:t>
            </a:r>
          </a:p>
          <a:p>
            <a:pPr marL="742950" lvl="1"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I am going to create a prayer list of the people in my small group and every week I will ask them for prayer requests and ask them how they are doing </a:t>
            </a:r>
          </a:p>
          <a:p>
            <a:pPr marL="514350" indent="-514350" eaLnBrk="1" hangingPunct="1">
              <a:spcBef>
                <a:spcPct val="0"/>
              </a:spcBef>
              <a:spcAft>
                <a:spcPts val="1200"/>
              </a:spcAft>
              <a:buFont typeface="+mj-lt"/>
              <a:buAutoNum type="arabicPeriod" startAt="4"/>
            </a:pPr>
            <a:r>
              <a:rPr lang="en-US" kern="1200" dirty="0">
                <a:latin typeface="Arial" charset="0"/>
                <a:cs typeface="Arial" charset="0"/>
              </a:rPr>
              <a:t>How will I check up to make sure I have accomplished what God wants me to?</a:t>
            </a:r>
          </a:p>
          <a:p>
            <a:pPr marL="742950" lvl="1" indent="-285750" eaLnBrk="1" hangingPunct="1">
              <a:spcBef>
                <a:spcPct val="0"/>
              </a:spcBef>
              <a:spcAft>
                <a:spcPts val="1200"/>
              </a:spcAft>
              <a:buFont typeface="Arial" panose="020B0604020202020204" pitchFamily="34" charset="0"/>
              <a:buChar char="•"/>
            </a:pPr>
            <a:r>
              <a:rPr lang="en-US" kern="1200" dirty="0">
                <a:latin typeface="Arial" charset="0"/>
                <a:cs typeface="Arial" charset="0"/>
              </a:rPr>
              <a:t>I will ask my accountability partner to check on me weekly to see that I am following through.</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94</a:t>
            </a:fld>
            <a:endParaRPr lang="en-US"/>
          </a:p>
        </p:txBody>
      </p:sp>
    </p:spTree>
    <p:extLst>
      <p:ext uri="{BB962C8B-B14F-4D97-AF65-F5344CB8AC3E}">
        <p14:creationId xmlns:p14="http://schemas.microsoft.com/office/powerpoint/2010/main" val="40990076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Ask them to create and share applications in their groups</a:t>
            </a:r>
          </a:p>
          <a:p>
            <a:pPr marL="285750" indent="-285750">
              <a:buFont typeface="Arial" panose="020B0604020202020204" pitchFamily="34" charset="0"/>
              <a:buChar char="•"/>
            </a:pPr>
            <a:r>
              <a:rPr lang="en-US" dirty="0"/>
              <a:t>Ask the groups to share some of their applications</a:t>
            </a:r>
          </a:p>
          <a:p>
            <a:pPr marL="285750" indent="-285750">
              <a:buFont typeface="Arial" panose="020B0604020202020204" pitchFamily="34" charset="0"/>
              <a:buChar char="•"/>
            </a:pPr>
            <a:endParaRPr lang="en-US" dirty="0"/>
          </a:p>
          <a:p>
            <a:pPr marL="225425" indent="-225425" eaLnBrk="1" hangingPunct="1">
              <a:spcBef>
                <a:spcPct val="0"/>
              </a:spcBef>
              <a:spcAft>
                <a:spcPts val="1200"/>
              </a:spcAft>
              <a:buNone/>
            </a:pPr>
            <a:r>
              <a:rPr lang="en-US" b="1" kern="1200" dirty="0">
                <a:latin typeface="Arial" charset="0"/>
                <a:cs typeface="Arial" charset="0"/>
              </a:rPr>
              <a:t>Your own application:</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should my life be like from God’s Word? (Application verse)</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is my life like that is different from God’s Word?</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am I going to do to put God’s Word into practice?</a:t>
            </a:r>
          </a:p>
          <a:p>
            <a:pPr marL="514350" indent="-514350" eaLnBrk="1" hangingPunct="1">
              <a:spcBef>
                <a:spcPct val="0"/>
              </a:spcBef>
              <a:spcAft>
                <a:spcPts val="1200"/>
              </a:spcAft>
              <a:buFont typeface="+mj-lt"/>
              <a:buAutoNum type="arabicPeriod"/>
            </a:pPr>
            <a:r>
              <a:rPr lang="en-US" kern="1200" dirty="0">
                <a:latin typeface="Arial" charset="0"/>
                <a:cs typeface="Arial" charset="0"/>
              </a:rPr>
              <a:t>How will I check up to make sure I have accomplished what God wants me to?</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95</a:t>
            </a:fld>
            <a:endParaRPr lang="en-US"/>
          </a:p>
        </p:txBody>
      </p:sp>
    </p:spTree>
    <p:extLst>
      <p:ext uri="{BB962C8B-B14F-4D97-AF65-F5344CB8AC3E}">
        <p14:creationId xmlns:p14="http://schemas.microsoft.com/office/powerpoint/2010/main" val="708749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indent="0">
              <a:spcBef>
                <a:spcPts val="0"/>
              </a:spcBef>
              <a:spcAft>
                <a:spcPts val="1200"/>
              </a:spcAft>
              <a:buNone/>
            </a:pPr>
            <a:r>
              <a:rPr lang="en-US" dirty="0"/>
              <a:t>End with prayer</a:t>
            </a:r>
          </a:p>
          <a:p>
            <a:pPr marL="285750" indent="-285750">
              <a:spcBef>
                <a:spcPts val="0"/>
              </a:spcBef>
              <a:spcAft>
                <a:spcPts val="1200"/>
              </a:spcAft>
              <a:buFont typeface="Arial" panose="020B0604020202020204" pitchFamily="34" charset="0"/>
              <a:buChar char="•"/>
            </a:pPr>
            <a:r>
              <a:rPr lang="en-US" dirty="0"/>
              <a:t>Thank you God for revealing your truth to us</a:t>
            </a:r>
          </a:p>
          <a:p>
            <a:pPr marL="285750" indent="-285750">
              <a:spcBef>
                <a:spcPts val="0"/>
              </a:spcBef>
              <a:spcAft>
                <a:spcPts val="1200"/>
              </a:spcAft>
              <a:buFont typeface="Arial" panose="020B0604020202020204" pitchFamily="34" charset="0"/>
              <a:buChar char="•"/>
            </a:pPr>
            <a:r>
              <a:rPr lang="en-US" dirty="0"/>
              <a:t>Thank you for giving us the power to put your Word into practice</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96</a:t>
            </a:fld>
            <a:endParaRPr lang="en-US"/>
          </a:p>
        </p:txBody>
      </p:sp>
    </p:spTree>
    <p:extLst>
      <p:ext uri="{BB962C8B-B14F-4D97-AF65-F5344CB8AC3E}">
        <p14:creationId xmlns:p14="http://schemas.microsoft.com/office/powerpoint/2010/main" val="4669536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lang="en-US" sz="1600" b="1" dirty="0"/>
              <a:t>Questions or Comments</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97</a:t>
            </a:fld>
            <a:endParaRPr lang="en-US"/>
          </a:p>
        </p:txBody>
      </p:sp>
    </p:spTree>
    <p:extLst>
      <p:ext uri="{BB962C8B-B14F-4D97-AF65-F5344CB8AC3E}">
        <p14:creationId xmlns:p14="http://schemas.microsoft.com/office/powerpoint/2010/main" val="36798953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lgn="ctr"/>
            <a:r>
              <a:rPr lang="en-US" b="1" u="sng" dirty="0"/>
              <a:t>How to Preach and Teach Effectively</a:t>
            </a:r>
            <a:br>
              <a:rPr lang="en-US" b="1" dirty="0"/>
            </a:br>
            <a:r>
              <a:rPr lang="en-US" b="1" dirty="0"/>
              <a:t>How to Prepare an Effective Biblical Lesson</a:t>
            </a:r>
            <a:br>
              <a:rPr lang="en-US" b="1" dirty="0"/>
            </a:br>
            <a:r>
              <a:rPr lang="en-US" b="1" dirty="0" err="1"/>
              <a:t>Lesson</a:t>
            </a:r>
            <a:r>
              <a:rPr lang="en-US" b="1" dirty="0"/>
              <a:t> 5</a:t>
            </a:r>
            <a:endParaRPr lang="en-US" b="1" kern="1200" baseline="0" dirty="0">
              <a:solidFill>
                <a:schemeClr val="tx1"/>
              </a:solidFill>
              <a:effectLst/>
              <a:latin typeface="Arial" charset="0"/>
              <a:ea typeface="+mn-ea"/>
              <a:cs typeface="+mn-cs"/>
            </a:endParaRPr>
          </a:p>
          <a:p>
            <a:r>
              <a:rPr lang="en-US" b="1" kern="1200" baseline="0" dirty="0">
                <a:solidFill>
                  <a:schemeClr val="tx1"/>
                </a:solidFill>
                <a:effectLst/>
                <a:latin typeface="Arial" charset="0"/>
                <a:ea typeface="+mn-ea"/>
                <a:cs typeface="+mn-cs"/>
              </a:rPr>
              <a:t>I. Lesson Preparation</a:t>
            </a:r>
            <a:endParaRPr lang="en-US" kern="1200" baseline="0" dirty="0">
              <a:solidFill>
                <a:schemeClr val="tx1"/>
              </a:solidFill>
              <a:effectLst/>
              <a:latin typeface="Arial" charset="0"/>
              <a:ea typeface="+mn-ea"/>
              <a:cs typeface="+mn-cs"/>
            </a:endParaRPr>
          </a:p>
          <a:p>
            <a:pPr marL="285750" indent="-285750">
              <a:buFont typeface="Arial" panose="020B0604020202020204" pitchFamily="34" charset="0"/>
              <a:buChar char="•"/>
            </a:pPr>
            <a:r>
              <a:rPr lang="en-US" kern="1200" baseline="0" dirty="0">
                <a:solidFill>
                  <a:schemeClr val="tx1"/>
                </a:solidFill>
                <a:effectLst/>
                <a:latin typeface="Arial" charset="0"/>
                <a:ea typeface="+mn-ea"/>
                <a:cs typeface="+mn-cs"/>
              </a:rPr>
              <a:t>You prepare your lesson by understanding the </a:t>
            </a:r>
            <a:r>
              <a:rPr lang="en-US" u="sng" kern="1200" baseline="0" dirty="0">
                <a:solidFill>
                  <a:schemeClr val="tx1"/>
                </a:solidFill>
                <a:effectLst/>
                <a:latin typeface="Arial" charset="0"/>
                <a:ea typeface="+mn-ea"/>
                <a:cs typeface="+mn-cs"/>
              </a:rPr>
              <a:t>topic</a:t>
            </a:r>
            <a:r>
              <a:rPr lang="en-US" kern="1200" baseline="0" dirty="0">
                <a:solidFill>
                  <a:schemeClr val="tx1"/>
                </a:solidFill>
                <a:effectLst/>
                <a:latin typeface="Arial" charset="0"/>
                <a:ea typeface="+mn-ea"/>
                <a:cs typeface="+mn-cs"/>
              </a:rPr>
              <a:t> God is communicating,</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understanding the </a:t>
            </a:r>
            <a:r>
              <a:rPr lang="en-US" u="sng" kern="1200" baseline="0" dirty="0">
                <a:solidFill>
                  <a:schemeClr val="tx1"/>
                </a:solidFill>
                <a:effectLst/>
                <a:latin typeface="Arial" charset="0"/>
                <a:ea typeface="+mn-ea"/>
                <a:cs typeface="+mn-cs"/>
              </a:rPr>
              <a:t>facts</a:t>
            </a:r>
            <a:r>
              <a:rPr lang="en-US" kern="1200" baseline="0" dirty="0">
                <a:solidFill>
                  <a:schemeClr val="tx1"/>
                </a:solidFill>
                <a:effectLst/>
                <a:latin typeface="Arial" charset="0"/>
                <a:ea typeface="+mn-ea"/>
                <a:cs typeface="+mn-cs"/>
              </a:rPr>
              <a:t> that support the topic,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and finding the </a:t>
            </a:r>
            <a:r>
              <a:rPr lang="en-US" u="sng" kern="1200" baseline="0" dirty="0">
                <a:solidFill>
                  <a:schemeClr val="tx1"/>
                </a:solidFill>
                <a:effectLst/>
                <a:latin typeface="Arial" charset="0"/>
                <a:ea typeface="+mn-ea"/>
                <a:cs typeface="+mn-cs"/>
              </a:rPr>
              <a:t>application</a:t>
            </a:r>
            <a:r>
              <a:rPr lang="en-US" kern="1200" baseline="0" dirty="0">
                <a:solidFill>
                  <a:schemeClr val="tx1"/>
                </a:solidFill>
                <a:effectLst/>
                <a:latin typeface="Arial" charset="0"/>
                <a:ea typeface="+mn-ea"/>
                <a:cs typeface="+mn-cs"/>
              </a:rPr>
              <a:t> that is most needed by your congregation. </a:t>
            </a: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Then you create an </a:t>
            </a:r>
            <a:r>
              <a:rPr lang="en-US" u="sng" kern="1200" baseline="0" dirty="0">
                <a:solidFill>
                  <a:schemeClr val="tx1"/>
                </a:solidFill>
                <a:effectLst/>
                <a:latin typeface="Arial" charset="0"/>
                <a:ea typeface="+mn-ea"/>
                <a:cs typeface="+mn-cs"/>
              </a:rPr>
              <a:t>introduction</a:t>
            </a:r>
            <a:r>
              <a:rPr lang="en-US" kern="1200" baseline="0" dirty="0">
                <a:solidFill>
                  <a:schemeClr val="tx1"/>
                </a:solidFill>
                <a:effectLst/>
                <a:latin typeface="Arial" charset="0"/>
                <a:ea typeface="+mn-ea"/>
                <a:cs typeface="+mn-cs"/>
              </a:rPr>
              <a:t> and </a:t>
            </a:r>
            <a:r>
              <a:rPr lang="en-US" u="sng" kern="1200" baseline="0" dirty="0">
                <a:solidFill>
                  <a:schemeClr val="tx1"/>
                </a:solidFill>
                <a:effectLst/>
                <a:latin typeface="Arial" charset="0"/>
                <a:ea typeface="+mn-ea"/>
                <a:cs typeface="+mn-cs"/>
              </a:rPr>
              <a:t>conclusion</a:t>
            </a:r>
            <a:r>
              <a:rPr lang="en-US" kern="1200" baseline="0" dirty="0">
                <a:solidFill>
                  <a:schemeClr val="tx1"/>
                </a:solidFill>
                <a:effectLst/>
                <a:latin typeface="Arial" charset="0"/>
                <a:ea typeface="+mn-ea"/>
                <a:cs typeface="+mn-cs"/>
              </a:rPr>
              <a:t> that best fit the topic, </a:t>
            </a:r>
            <a:r>
              <a:rPr lang="en-US" sz="1600" kern="1200" baseline="0" dirty="0">
                <a:solidFill>
                  <a:schemeClr val="tx1"/>
                </a:solidFill>
                <a:effectLst/>
                <a:latin typeface="Arial" charset="0"/>
                <a:ea typeface="+mn-ea"/>
                <a:cs typeface="+mn-cs"/>
              </a:rPr>
              <a:t>the facts, and the application. </a:t>
            </a:r>
            <a:endParaRPr lang="en-US" kern="1200" baseline="0" dirty="0">
              <a:solidFill>
                <a:schemeClr val="tx1"/>
              </a:solidFill>
              <a:effectLst/>
              <a:latin typeface="Arial" charset="0"/>
              <a:ea typeface="+mn-ea"/>
              <a:cs typeface="+mn-cs"/>
            </a:endParaRP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Of course, the order that you will teach your lesson is:</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Introduction</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Topic</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Main facts</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Application</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Conclusion</a:t>
            </a: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98</a:t>
            </a:fld>
            <a:endParaRPr lang="en-US"/>
          </a:p>
        </p:txBody>
      </p:sp>
    </p:spTree>
    <p:extLst>
      <p:ext uri="{BB962C8B-B14F-4D97-AF65-F5344CB8AC3E}">
        <p14:creationId xmlns:p14="http://schemas.microsoft.com/office/powerpoint/2010/main" val="25790896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1125"/>
            <a:ext cx="3768725" cy="2827338"/>
          </a:xfrm>
        </p:spPr>
      </p:sp>
      <p:sp>
        <p:nvSpPr>
          <p:cNvPr id="3" name="Notes Placeholder 2"/>
          <p:cNvSpPr>
            <a:spLocks noGrp="1"/>
          </p:cNvSpPr>
          <p:nvPr>
            <p:ph type="body" idx="1"/>
          </p:nvPr>
        </p:nvSpPr>
        <p:spPr/>
        <p:txBody>
          <a:bodyPr/>
          <a:lstStyle/>
          <a:p>
            <a:pPr>
              <a:spcAft>
                <a:spcPts val="1200"/>
              </a:spcAft>
            </a:pPr>
            <a:r>
              <a:rPr lang="en-US" sz="1600" b="1" kern="1200" baseline="0" dirty="0">
                <a:solidFill>
                  <a:schemeClr val="tx1"/>
                </a:solidFill>
                <a:effectLst/>
                <a:latin typeface="Arial" charset="0"/>
                <a:ea typeface="+mn-ea"/>
                <a:cs typeface="+mn-cs"/>
              </a:rPr>
              <a:t>1. Introduction</a:t>
            </a:r>
            <a:endParaRPr lang="en-US" sz="1600" kern="1200" baseline="0" dirty="0">
              <a:solidFill>
                <a:schemeClr val="tx1"/>
              </a:solidFill>
              <a:effectLst/>
              <a:latin typeface="Arial" charset="0"/>
              <a:ea typeface="+mn-ea"/>
              <a:cs typeface="+mn-cs"/>
            </a:endParaRPr>
          </a:p>
          <a:p>
            <a:pPr marL="28575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Start your lesson by explaining the need that the lesson will address. </a:t>
            </a:r>
          </a:p>
          <a:p>
            <a:pPr marL="28575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Many times, the introduction includes a story illustrating the need. </a:t>
            </a:r>
          </a:p>
          <a:p>
            <a:pPr marL="28575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People will identify with you if the story is from your own life.</a:t>
            </a:r>
          </a:p>
          <a:p>
            <a:pPr marL="28575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 The introduction should also connect with people at an emotional level. </a:t>
            </a:r>
          </a:p>
          <a:p>
            <a:pPr marL="285750" indent="-285750">
              <a:spcAft>
                <a:spcPts val="1200"/>
              </a:spcAft>
              <a:buFont typeface="Arial" panose="020B0604020202020204" pitchFamily="34" charset="0"/>
              <a:buChar char="•"/>
            </a:pPr>
            <a:r>
              <a:rPr lang="en-US" sz="1600" kern="1200" baseline="0" dirty="0">
                <a:solidFill>
                  <a:schemeClr val="tx1"/>
                </a:solidFill>
                <a:effectLst/>
                <a:latin typeface="Arial" charset="0"/>
                <a:ea typeface="+mn-ea"/>
                <a:cs typeface="+mn-cs"/>
              </a:rPr>
              <a:t>A good introduction will get the attention of your audience </a:t>
            </a:r>
          </a:p>
          <a:p>
            <a:pPr marL="742950" lvl="1" indent="-285750">
              <a:spcAft>
                <a:spcPts val="1200"/>
              </a:spcAft>
              <a:buFont typeface="Arial" panose="020B0604020202020204" pitchFamily="34" charset="0"/>
              <a:buChar char="•"/>
            </a:pPr>
            <a:r>
              <a:rPr lang="en-US" kern="1200" baseline="0" dirty="0">
                <a:solidFill>
                  <a:schemeClr val="tx1"/>
                </a:solidFill>
                <a:effectLst/>
                <a:latin typeface="Arial" charset="0"/>
                <a:ea typeface="+mn-ea"/>
                <a:cs typeface="+mn-cs"/>
              </a:rPr>
              <a:t>and encourage them to listen to what God has to say through you.</a:t>
            </a:r>
          </a:p>
          <a:p>
            <a:pPr>
              <a:spcAft>
                <a:spcPts val="1200"/>
              </a:spcAft>
            </a:pPr>
            <a:r>
              <a:rPr lang="en-US" sz="1600" b="1" kern="1200" baseline="0" dirty="0">
                <a:solidFill>
                  <a:schemeClr val="tx1"/>
                </a:solidFill>
                <a:effectLst/>
                <a:latin typeface="Arial" charset="0"/>
                <a:ea typeface="+mn-ea"/>
                <a:cs typeface="+mn-cs"/>
              </a:rPr>
              <a:t> </a:t>
            </a:r>
            <a:endParaRPr lang="en-US" sz="1600" kern="1200" baseline="0" dirty="0">
              <a:solidFill>
                <a:schemeClr val="tx1"/>
              </a:solidFill>
              <a:effectLst/>
              <a:latin typeface="Arial" charset="0"/>
              <a:ea typeface="+mn-ea"/>
              <a:cs typeface="+mn-cs"/>
            </a:endParaRPr>
          </a:p>
          <a:p>
            <a:pPr>
              <a:spcAft>
                <a:spcPts val="1200"/>
              </a:spcAft>
            </a:pPr>
            <a:r>
              <a:rPr lang="en-US" sz="1600" b="1" kern="1200" baseline="0" dirty="0">
                <a:solidFill>
                  <a:schemeClr val="tx1"/>
                </a:solidFill>
                <a:effectLst/>
                <a:latin typeface="Arial" charset="0"/>
                <a:ea typeface="+mn-ea"/>
                <a:cs typeface="+mn-cs"/>
              </a:rPr>
              <a:t>2. Topic </a:t>
            </a:r>
            <a:endParaRPr lang="en-US" sz="1600" kern="1200" baseline="0" dirty="0">
              <a:solidFill>
                <a:schemeClr val="tx1"/>
              </a:solidFill>
              <a:effectLst/>
              <a:latin typeface="Arial" charset="0"/>
              <a:ea typeface="+mn-ea"/>
              <a:cs typeface="+mn-cs"/>
            </a:endParaRPr>
          </a:p>
          <a:p>
            <a:pPr>
              <a:spcAft>
                <a:spcPts val="1200"/>
              </a:spcAft>
            </a:pPr>
            <a:r>
              <a:rPr lang="en-US" sz="1600" kern="1200" baseline="0" dirty="0">
                <a:solidFill>
                  <a:schemeClr val="tx1"/>
                </a:solidFill>
                <a:effectLst/>
                <a:latin typeface="Arial" charset="0"/>
                <a:ea typeface="+mn-ea"/>
                <a:cs typeface="+mn-cs"/>
              </a:rPr>
              <a:t>The lesson topic is the main idea or title of a passage of scripture. </a:t>
            </a:r>
          </a:p>
          <a:p>
            <a:pPr>
              <a:spcAft>
                <a:spcPts val="1200"/>
              </a:spcAft>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BF0BD165-D115-47E5-B1A1-E3C12FE467A9}" type="slidenum">
              <a:rPr lang="en-US" smtClean="0"/>
              <a:pPr>
                <a:defRPr/>
              </a:pPr>
              <a:t>99</a:t>
            </a:fld>
            <a:endParaRPr lang="en-US"/>
          </a:p>
        </p:txBody>
      </p:sp>
    </p:spTree>
    <p:extLst>
      <p:ext uri="{BB962C8B-B14F-4D97-AF65-F5344CB8AC3E}">
        <p14:creationId xmlns:p14="http://schemas.microsoft.com/office/powerpoint/2010/main" val="250757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E39E3-2680-44CE-A119-58D3E85DDF37}" type="slidenum">
              <a:rPr lang="en-US"/>
              <a:pPr>
                <a:defRPr/>
              </a:pPr>
              <a:t>‹#›</a:t>
            </a:fld>
            <a:endParaRPr lang="en-US"/>
          </a:p>
        </p:txBody>
      </p:sp>
    </p:spTree>
    <p:extLst>
      <p:ext uri="{BB962C8B-B14F-4D97-AF65-F5344CB8AC3E}">
        <p14:creationId xmlns:p14="http://schemas.microsoft.com/office/powerpoint/2010/main" val="52828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B8E7B5-E8E7-44F7-AB42-C114A9D0CBDC}" type="slidenum">
              <a:rPr lang="en-US"/>
              <a:pPr>
                <a:defRPr/>
              </a:pPr>
              <a:t>‹#›</a:t>
            </a:fld>
            <a:endParaRPr lang="en-US"/>
          </a:p>
        </p:txBody>
      </p:sp>
    </p:spTree>
    <p:extLst>
      <p:ext uri="{BB962C8B-B14F-4D97-AF65-F5344CB8AC3E}">
        <p14:creationId xmlns:p14="http://schemas.microsoft.com/office/powerpoint/2010/main" val="429359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33B93-7BAE-4CEE-B8E6-1D3E906CFC7D}" type="slidenum">
              <a:rPr lang="en-US"/>
              <a:pPr>
                <a:defRPr/>
              </a:pPr>
              <a:t>‹#›</a:t>
            </a:fld>
            <a:endParaRPr lang="en-US"/>
          </a:p>
        </p:txBody>
      </p:sp>
    </p:spTree>
    <p:extLst>
      <p:ext uri="{BB962C8B-B14F-4D97-AF65-F5344CB8AC3E}">
        <p14:creationId xmlns:p14="http://schemas.microsoft.com/office/powerpoint/2010/main" val="4270460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6C82F6-5D00-4CE6-9055-3226E271EAB6}" type="slidenum">
              <a:rPr lang="en-US"/>
              <a:pPr>
                <a:defRPr/>
              </a:pPr>
              <a:t>‹#›</a:t>
            </a:fld>
            <a:endParaRPr lang="en-US"/>
          </a:p>
        </p:txBody>
      </p:sp>
    </p:spTree>
    <p:extLst>
      <p:ext uri="{BB962C8B-B14F-4D97-AF65-F5344CB8AC3E}">
        <p14:creationId xmlns:p14="http://schemas.microsoft.com/office/powerpoint/2010/main" val="999028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4AB66E-B05F-4117-81E0-9092446BF063}" type="slidenum">
              <a:rPr lang="en-US"/>
              <a:pPr>
                <a:defRPr/>
              </a:pPr>
              <a:t>‹#›</a:t>
            </a:fld>
            <a:endParaRPr lang="en-US"/>
          </a:p>
        </p:txBody>
      </p:sp>
    </p:spTree>
    <p:extLst>
      <p:ext uri="{BB962C8B-B14F-4D97-AF65-F5344CB8AC3E}">
        <p14:creationId xmlns:p14="http://schemas.microsoft.com/office/powerpoint/2010/main" val="3711366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495DB-82F3-4860-A445-60CAB9A44920}" type="slidenum">
              <a:rPr lang="en-US"/>
              <a:pPr>
                <a:defRPr/>
              </a:pPr>
              <a:t>‹#›</a:t>
            </a:fld>
            <a:endParaRPr lang="en-US"/>
          </a:p>
        </p:txBody>
      </p:sp>
    </p:spTree>
    <p:extLst>
      <p:ext uri="{BB962C8B-B14F-4D97-AF65-F5344CB8AC3E}">
        <p14:creationId xmlns:p14="http://schemas.microsoft.com/office/powerpoint/2010/main" val="342361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a:t>Click to edit Master title style</a:t>
            </a:r>
          </a:p>
        </p:txBody>
      </p:sp>
      <p:sp>
        <p:nvSpPr>
          <p:cNvPr id="3" name="Chart Placeholder 2"/>
          <p:cNvSpPr>
            <a:spLocks noGrp="1"/>
          </p:cNvSpPr>
          <p:nvPr>
            <p:ph type="chart" idx="1"/>
          </p:nvPr>
        </p:nvSpPr>
        <p:spPr>
          <a:xfrm>
            <a:off x="228600" y="1371600"/>
            <a:ext cx="8686800" cy="5181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66C806-5D5A-4139-B441-43734CC98CE0}" type="slidenum">
              <a:rPr lang="en-US"/>
              <a:pPr>
                <a:defRPr/>
              </a:pPr>
              <a:t>‹#›</a:t>
            </a:fld>
            <a:endParaRPr lang="en-US"/>
          </a:p>
        </p:txBody>
      </p:sp>
    </p:spTree>
    <p:extLst>
      <p:ext uri="{BB962C8B-B14F-4D97-AF65-F5344CB8AC3E}">
        <p14:creationId xmlns:p14="http://schemas.microsoft.com/office/powerpoint/2010/main" val="3908444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C557F4-E352-47C4-A5BB-BD95FBBA0194}" type="slidenum">
              <a:rPr lang="en-US"/>
              <a:pPr>
                <a:defRPr/>
              </a:pPr>
              <a:t>‹#›</a:t>
            </a:fld>
            <a:endParaRPr lang="en-US"/>
          </a:p>
        </p:txBody>
      </p:sp>
    </p:spTree>
    <p:extLst>
      <p:ext uri="{BB962C8B-B14F-4D97-AF65-F5344CB8AC3E}">
        <p14:creationId xmlns:p14="http://schemas.microsoft.com/office/powerpoint/2010/main" val="3414038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8664B3-FE00-41FB-B3E5-F90179C8E2F8}" type="slidenum">
              <a:rPr lang="en-US"/>
              <a:pPr>
                <a:defRPr/>
              </a:pPr>
              <a:t>‹#›</a:t>
            </a:fld>
            <a:endParaRPr lang="en-US"/>
          </a:p>
        </p:txBody>
      </p:sp>
    </p:spTree>
    <p:extLst>
      <p:ext uri="{BB962C8B-B14F-4D97-AF65-F5344CB8AC3E}">
        <p14:creationId xmlns:p14="http://schemas.microsoft.com/office/powerpoint/2010/main" val="3575699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AA44DF-79FB-48C7-88EF-CAA80E1EDE41}" type="slidenum">
              <a:rPr lang="en-US"/>
              <a:pPr>
                <a:defRPr/>
              </a:pPr>
              <a:t>‹#›</a:t>
            </a:fld>
            <a:endParaRPr lang="en-US"/>
          </a:p>
        </p:txBody>
      </p:sp>
    </p:spTree>
    <p:extLst>
      <p:ext uri="{BB962C8B-B14F-4D97-AF65-F5344CB8AC3E}">
        <p14:creationId xmlns:p14="http://schemas.microsoft.com/office/powerpoint/2010/main" val="3411636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898AAD-6119-4653-8245-D4A184DFC899}" type="slidenum">
              <a:rPr lang="en-US"/>
              <a:pPr>
                <a:defRPr/>
              </a:pPr>
              <a:t>‹#›</a:t>
            </a:fld>
            <a:endParaRPr lang="en-US"/>
          </a:p>
        </p:txBody>
      </p:sp>
    </p:spTree>
    <p:extLst>
      <p:ext uri="{BB962C8B-B14F-4D97-AF65-F5344CB8AC3E}">
        <p14:creationId xmlns:p14="http://schemas.microsoft.com/office/powerpoint/2010/main" val="306365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9B9CB1-A073-45C1-9019-4AEF47B2006D}" type="slidenum">
              <a:rPr lang="en-US"/>
              <a:pPr>
                <a:defRPr/>
              </a:pPr>
              <a:t>‹#›</a:t>
            </a:fld>
            <a:endParaRPr lang="en-US"/>
          </a:p>
        </p:txBody>
      </p:sp>
    </p:spTree>
    <p:extLst>
      <p:ext uri="{BB962C8B-B14F-4D97-AF65-F5344CB8AC3E}">
        <p14:creationId xmlns:p14="http://schemas.microsoft.com/office/powerpoint/2010/main" val="383523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9810ED-D539-4B20-9114-09CA5A5B56ED}" type="slidenum">
              <a:rPr lang="en-US"/>
              <a:pPr>
                <a:defRPr/>
              </a:pPr>
              <a:t>‹#›</a:t>
            </a:fld>
            <a:endParaRPr lang="en-US"/>
          </a:p>
        </p:txBody>
      </p:sp>
    </p:spTree>
    <p:extLst>
      <p:ext uri="{BB962C8B-B14F-4D97-AF65-F5344CB8AC3E}">
        <p14:creationId xmlns:p14="http://schemas.microsoft.com/office/powerpoint/2010/main" val="1993412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72BC91-BBA2-4D9C-BD0F-79317C0FEEC3}" type="slidenum">
              <a:rPr lang="en-US"/>
              <a:pPr>
                <a:defRPr/>
              </a:pPr>
              <a:t>‹#›</a:t>
            </a:fld>
            <a:endParaRPr lang="en-US"/>
          </a:p>
        </p:txBody>
      </p:sp>
    </p:spTree>
    <p:extLst>
      <p:ext uri="{BB962C8B-B14F-4D97-AF65-F5344CB8AC3E}">
        <p14:creationId xmlns:p14="http://schemas.microsoft.com/office/powerpoint/2010/main" val="3256201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9F362C-6837-4476-B963-4F745C38A552}" type="slidenum">
              <a:rPr lang="en-US"/>
              <a:pPr>
                <a:defRPr/>
              </a:pPr>
              <a:t>‹#›</a:t>
            </a:fld>
            <a:endParaRPr lang="en-US"/>
          </a:p>
        </p:txBody>
      </p:sp>
    </p:spTree>
    <p:extLst>
      <p:ext uri="{BB962C8B-B14F-4D97-AF65-F5344CB8AC3E}">
        <p14:creationId xmlns:p14="http://schemas.microsoft.com/office/powerpoint/2010/main" val="699116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57180C-BCB5-4D14-A7AC-0F01091BB2EB}" type="slidenum">
              <a:rPr lang="en-US"/>
              <a:pPr>
                <a:defRPr/>
              </a:pPr>
              <a:t>‹#›</a:t>
            </a:fld>
            <a:endParaRPr lang="en-US"/>
          </a:p>
        </p:txBody>
      </p:sp>
    </p:spTree>
    <p:extLst>
      <p:ext uri="{BB962C8B-B14F-4D97-AF65-F5344CB8AC3E}">
        <p14:creationId xmlns:p14="http://schemas.microsoft.com/office/powerpoint/2010/main" val="3597979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E8EC9B-432A-4AC1-8B2E-08EBB72A463B}" type="slidenum">
              <a:rPr lang="en-US"/>
              <a:pPr>
                <a:defRPr/>
              </a:pPr>
              <a:t>‹#›</a:t>
            </a:fld>
            <a:endParaRPr lang="en-US"/>
          </a:p>
        </p:txBody>
      </p:sp>
    </p:spTree>
    <p:extLst>
      <p:ext uri="{BB962C8B-B14F-4D97-AF65-F5344CB8AC3E}">
        <p14:creationId xmlns:p14="http://schemas.microsoft.com/office/powerpoint/2010/main" val="3200545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B3C54B-C6A2-4287-B55A-80F8A823E46B}" type="slidenum">
              <a:rPr lang="en-US"/>
              <a:pPr>
                <a:defRPr/>
              </a:pPr>
              <a:t>‹#›</a:t>
            </a:fld>
            <a:endParaRPr lang="en-US"/>
          </a:p>
        </p:txBody>
      </p:sp>
    </p:spTree>
    <p:extLst>
      <p:ext uri="{BB962C8B-B14F-4D97-AF65-F5344CB8AC3E}">
        <p14:creationId xmlns:p14="http://schemas.microsoft.com/office/powerpoint/2010/main" val="1691978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852913-3427-4387-BF43-A3BFF62F37F5}" type="slidenum">
              <a:rPr lang="en-US"/>
              <a:pPr>
                <a:defRPr/>
              </a:pPr>
              <a:t>‹#›</a:t>
            </a:fld>
            <a:endParaRPr lang="en-US"/>
          </a:p>
        </p:txBody>
      </p:sp>
    </p:spTree>
    <p:extLst>
      <p:ext uri="{BB962C8B-B14F-4D97-AF65-F5344CB8AC3E}">
        <p14:creationId xmlns:p14="http://schemas.microsoft.com/office/powerpoint/2010/main" val="1459618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BFDA1D-B788-4FF5-93EC-6937002FEA1B}" type="slidenum">
              <a:rPr lang="en-US"/>
              <a:pPr>
                <a:defRPr/>
              </a:pPr>
              <a:t>‹#›</a:t>
            </a:fld>
            <a:endParaRPr lang="en-US"/>
          </a:p>
        </p:txBody>
      </p:sp>
    </p:spTree>
    <p:extLst>
      <p:ext uri="{BB962C8B-B14F-4D97-AF65-F5344CB8AC3E}">
        <p14:creationId xmlns:p14="http://schemas.microsoft.com/office/powerpoint/2010/main" val="2731205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70CD3F-4944-4D39-B500-99B1D4EB556C}" type="slidenum">
              <a:rPr lang="en-US"/>
              <a:pPr>
                <a:defRPr/>
              </a:pPr>
              <a:t>‹#›</a:t>
            </a:fld>
            <a:endParaRPr lang="en-US"/>
          </a:p>
        </p:txBody>
      </p:sp>
    </p:spTree>
    <p:extLst>
      <p:ext uri="{BB962C8B-B14F-4D97-AF65-F5344CB8AC3E}">
        <p14:creationId xmlns:p14="http://schemas.microsoft.com/office/powerpoint/2010/main" val="471401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91D79-C1F9-41D7-911E-55E62ABA40C8}" type="slidenum">
              <a:rPr lang="en-US"/>
              <a:pPr>
                <a:defRPr/>
              </a:pPr>
              <a:t>‹#›</a:t>
            </a:fld>
            <a:endParaRPr lang="en-US"/>
          </a:p>
        </p:txBody>
      </p:sp>
    </p:spTree>
    <p:extLst>
      <p:ext uri="{BB962C8B-B14F-4D97-AF65-F5344CB8AC3E}">
        <p14:creationId xmlns:p14="http://schemas.microsoft.com/office/powerpoint/2010/main" val="241349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53047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FC3738-9EDA-417C-885C-58345F2AC010}" type="slidenum">
              <a:rPr lang="en-US"/>
              <a:pPr>
                <a:defRPr/>
              </a:pPr>
              <a:t>‹#›</a:t>
            </a:fld>
            <a:endParaRPr lang="en-US"/>
          </a:p>
        </p:txBody>
      </p:sp>
    </p:spTree>
    <p:extLst>
      <p:ext uri="{BB962C8B-B14F-4D97-AF65-F5344CB8AC3E}">
        <p14:creationId xmlns:p14="http://schemas.microsoft.com/office/powerpoint/2010/main" val="3623725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5563F1-6517-4741-B86E-A8CB2D0DB8BE}" type="slidenum">
              <a:rPr lang="en-US"/>
              <a:pPr>
                <a:defRPr/>
              </a:pPr>
              <a:t>‹#›</a:t>
            </a:fld>
            <a:endParaRPr lang="en-US"/>
          </a:p>
        </p:txBody>
      </p:sp>
    </p:spTree>
    <p:extLst>
      <p:ext uri="{BB962C8B-B14F-4D97-AF65-F5344CB8AC3E}">
        <p14:creationId xmlns:p14="http://schemas.microsoft.com/office/powerpoint/2010/main" val="1286203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7C01ED-6A49-4284-B8D8-D9FA10F56CA9}" type="slidenum">
              <a:rPr lang="en-US"/>
              <a:pPr>
                <a:defRPr/>
              </a:pPr>
              <a:t>‹#›</a:t>
            </a:fld>
            <a:endParaRPr lang="en-US"/>
          </a:p>
        </p:txBody>
      </p:sp>
    </p:spTree>
    <p:extLst>
      <p:ext uri="{BB962C8B-B14F-4D97-AF65-F5344CB8AC3E}">
        <p14:creationId xmlns:p14="http://schemas.microsoft.com/office/powerpoint/2010/main" val="690422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210C97-9A22-4FCF-8370-C4CFE3EBFD4F}" type="slidenum">
              <a:rPr lang="en-US"/>
              <a:pPr>
                <a:defRPr/>
              </a:pPr>
              <a:t>‹#›</a:t>
            </a:fld>
            <a:endParaRPr lang="en-US"/>
          </a:p>
        </p:txBody>
      </p:sp>
    </p:spTree>
    <p:extLst>
      <p:ext uri="{BB962C8B-B14F-4D97-AF65-F5344CB8AC3E}">
        <p14:creationId xmlns:p14="http://schemas.microsoft.com/office/powerpoint/2010/main" val="2163864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4F6F03-7135-4FCF-8FCB-8A27E00F17EE}" type="slidenum">
              <a:rPr lang="en-US"/>
              <a:pPr>
                <a:defRPr/>
              </a:pPr>
              <a:t>‹#›</a:t>
            </a:fld>
            <a:endParaRPr lang="en-US"/>
          </a:p>
        </p:txBody>
      </p:sp>
    </p:spTree>
    <p:extLst>
      <p:ext uri="{BB962C8B-B14F-4D97-AF65-F5344CB8AC3E}">
        <p14:creationId xmlns:p14="http://schemas.microsoft.com/office/powerpoint/2010/main" val="3358405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F578A-3E87-4D17-B510-FC836E2E7AB6}" type="slidenum">
              <a:rPr lang="en-US"/>
              <a:pPr>
                <a:defRPr/>
              </a:pPr>
              <a:t>‹#›</a:t>
            </a:fld>
            <a:endParaRPr lang="en-US"/>
          </a:p>
        </p:txBody>
      </p:sp>
    </p:spTree>
    <p:extLst>
      <p:ext uri="{BB962C8B-B14F-4D97-AF65-F5344CB8AC3E}">
        <p14:creationId xmlns:p14="http://schemas.microsoft.com/office/powerpoint/2010/main" val="639754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14E1F-C4FB-4A9A-9B3D-A9D7569F3623}" type="slidenum">
              <a:rPr lang="en-US"/>
              <a:pPr>
                <a:defRPr/>
              </a:pPr>
              <a:t>‹#›</a:t>
            </a:fld>
            <a:endParaRPr lang="en-US"/>
          </a:p>
        </p:txBody>
      </p:sp>
    </p:spTree>
    <p:extLst>
      <p:ext uri="{BB962C8B-B14F-4D97-AF65-F5344CB8AC3E}">
        <p14:creationId xmlns:p14="http://schemas.microsoft.com/office/powerpoint/2010/main" val="1439386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12814-49FE-45B6-A7D6-194150FD19B0}" type="slidenum">
              <a:rPr lang="en-US"/>
              <a:pPr>
                <a:defRPr/>
              </a:pPr>
              <a:t>‹#›</a:t>
            </a:fld>
            <a:endParaRPr lang="en-US"/>
          </a:p>
        </p:txBody>
      </p:sp>
    </p:spTree>
    <p:extLst>
      <p:ext uri="{BB962C8B-B14F-4D97-AF65-F5344CB8AC3E}">
        <p14:creationId xmlns:p14="http://schemas.microsoft.com/office/powerpoint/2010/main" val="62703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C8B79-703C-41EC-80D8-E364FABF575C}" type="slidenum">
              <a:rPr lang="en-US"/>
              <a:pPr>
                <a:defRPr/>
              </a:pPr>
              <a:t>‹#›</a:t>
            </a:fld>
            <a:endParaRPr lang="en-US"/>
          </a:p>
        </p:txBody>
      </p:sp>
    </p:spTree>
    <p:extLst>
      <p:ext uri="{BB962C8B-B14F-4D97-AF65-F5344CB8AC3E}">
        <p14:creationId xmlns:p14="http://schemas.microsoft.com/office/powerpoint/2010/main" val="1762784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27471D-36DC-4476-9008-509B453218E6}" type="slidenum">
              <a:rPr lang="en-US"/>
              <a:pPr>
                <a:defRPr/>
              </a:pPr>
              <a:t>‹#›</a:t>
            </a:fld>
            <a:endParaRPr lang="en-US"/>
          </a:p>
        </p:txBody>
      </p:sp>
    </p:spTree>
    <p:extLst>
      <p:ext uri="{BB962C8B-B14F-4D97-AF65-F5344CB8AC3E}">
        <p14:creationId xmlns:p14="http://schemas.microsoft.com/office/powerpoint/2010/main" val="350840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F04BC-5FB9-459F-AC88-0D41263C90F8}" type="slidenum">
              <a:rPr lang="en-US"/>
              <a:pPr>
                <a:defRPr/>
              </a:pPr>
              <a:t>‹#›</a:t>
            </a:fld>
            <a:endParaRPr lang="en-US"/>
          </a:p>
        </p:txBody>
      </p:sp>
    </p:spTree>
    <p:extLst>
      <p:ext uri="{BB962C8B-B14F-4D97-AF65-F5344CB8AC3E}">
        <p14:creationId xmlns:p14="http://schemas.microsoft.com/office/powerpoint/2010/main" val="3474246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E3B6AF-D19C-4E72-AF45-D010D4403950}" type="slidenum">
              <a:rPr lang="en-US"/>
              <a:pPr>
                <a:defRPr/>
              </a:pPr>
              <a:t>‹#›</a:t>
            </a:fld>
            <a:endParaRPr lang="en-US"/>
          </a:p>
        </p:txBody>
      </p:sp>
    </p:spTree>
    <p:extLst>
      <p:ext uri="{BB962C8B-B14F-4D97-AF65-F5344CB8AC3E}">
        <p14:creationId xmlns:p14="http://schemas.microsoft.com/office/powerpoint/2010/main" val="1086125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941334-BBB7-4C89-87A6-94A11EC9311B}" type="slidenum">
              <a:rPr lang="en-US"/>
              <a:pPr>
                <a:defRPr/>
              </a:pPr>
              <a:t>‹#›</a:t>
            </a:fld>
            <a:endParaRPr lang="en-US"/>
          </a:p>
        </p:txBody>
      </p:sp>
    </p:spTree>
    <p:extLst>
      <p:ext uri="{BB962C8B-B14F-4D97-AF65-F5344CB8AC3E}">
        <p14:creationId xmlns:p14="http://schemas.microsoft.com/office/powerpoint/2010/main" val="3816679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CA4682-7C54-4C2B-AAA3-0AFCD876BAFE}" type="slidenum">
              <a:rPr lang="en-US"/>
              <a:pPr>
                <a:defRPr/>
              </a:pPr>
              <a:t>‹#›</a:t>
            </a:fld>
            <a:endParaRPr lang="en-US"/>
          </a:p>
        </p:txBody>
      </p:sp>
    </p:spTree>
    <p:extLst>
      <p:ext uri="{BB962C8B-B14F-4D97-AF65-F5344CB8AC3E}">
        <p14:creationId xmlns:p14="http://schemas.microsoft.com/office/powerpoint/2010/main" val="1319358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D28A05-BCA8-4519-9237-EBF295F55839}" type="slidenum">
              <a:rPr lang="en-US"/>
              <a:pPr>
                <a:defRPr/>
              </a:pPr>
              <a:t>‹#›</a:t>
            </a:fld>
            <a:endParaRPr lang="en-US"/>
          </a:p>
        </p:txBody>
      </p:sp>
    </p:spTree>
    <p:extLst>
      <p:ext uri="{BB962C8B-B14F-4D97-AF65-F5344CB8AC3E}">
        <p14:creationId xmlns:p14="http://schemas.microsoft.com/office/powerpoint/2010/main" val="2411048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DBE04F-4ABE-4C1F-8CC3-AA5E04C37229}" type="slidenum">
              <a:rPr lang="en-US"/>
              <a:pPr>
                <a:defRPr/>
              </a:pPr>
              <a:t>‹#›</a:t>
            </a:fld>
            <a:endParaRPr lang="en-US"/>
          </a:p>
        </p:txBody>
      </p:sp>
    </p:spTree>
    <p:extLst>
      <p:ext uri="{BB962C8B-B14F-4D97-AF65-F5344CB8AC3E}">
        <p14:creationId xmlns:p14="http://schemas.microsoft.com/office/powerpoint/2010/main" val="3777291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360EE6-F319-4800-AB70-D2E4D3213B7D}" type="slidenum">
              <a:rPr lang="en-US"/>
              <a:pPr>
                <a:defRPr/>
              </a:pPr>
              <a:t>‹#›</a:t>
            </a:fld>
            <a:endParaRPr lang="en-US"/>
          </a:p>
        </p:txBody>
      </p:sp>
    </p:spTree>
    <p:extLst>
      <p:ext uri="{BB962C8B-B14F-4D97-AF65-F5344CB8AC3E}">
        <p14:creationId xmlns:p14="http://schemas.microsoft.com/office/powerpoint/2010/main" val="1177396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F5A102-1CC5-4EBA-AE52-5214CA5733C9}" type="slidenum">
              <a:rPr lang="en-US"/>
              <a:pPr>
                <a:defRPr/>
              </a:pPr>
              <a:t>‹#›</a:t>
            </a:fld>
            <a:endParaRPr lang="en-US"/>
          </a:p>
        </p:txBody>
      </p:sp>
    </p:spTree>
    <p:extLst>
      <p:ext uri="{BB962C8B-B14F-4D97-AF65-F5344CB8AC3E}">
        <p14:creationId xmlns:p14="http://schemas.microsoft.com/office/powerpoint/2010/main" val="2398897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6484B8-4366-4BF5-B06C-251DE83B3A17}" type="slidenum">
              <a:rPr lang="en-US"/>
              <a:pPr>
                <a:defRPr/>
              </a:pPr>
              <a:t>‹#›</a:t>
            </a:fld>
            <a:endParaRPr lang="en-US"/>
          </a:p>
        </p:txBody>
      </p:sp>
    </p:spTree>
    <p:extLst>
      <p:ext uri="{BB962C8B-B14F-4D97-AF65-F5344CB8AC3E}">
        <p14:creationId xmlns:p14="http://schemas.microsoft.com/office/powerpoint/2010/main" val="1605314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756A0-B4B2-4C0C-978B-D9EB11CED68C}" type="slidenum">
              <a:rPr lang="en-US"/>
              <a:pPr>
                <a:defRPr/>
              </a:pPr>
              <a:t>‹#›</a:t>
            </a:fld>
            <a:endParaRPr lang="en-US"/>
          </a:p>
        </p:txBody>
      </p:sp>
    </p:spTree>
    <p:extLst>
      <p:ext uri="{BB962C8B-B14F-4D97-AF65-F5344CB8AC3E}">
        <p14:creationId xmlns:p14="http://schemas.microsoft.com/office/powerpoint/2010/main" val="3855225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C2DCE0-487F-47A1-9D43-D6D1225F8894}" type="slidenum">
              <a:rPr lang="en-US"/>
              <a:pPr>
                <a:defRPr/>
              </a:pPr>
              <a:t>‹#›</a:t>
            </a:fld>
            <a:endParaRPr lang="en-US"/>
          </a:p>
        </p:txBody>
      </p:sp>
    </p:spTree>
    <p:extLst>
      <p:ext uri="{BB962C8B-B14F-4D97-AF65-F5344CB8AC3E}">
        <p14:creationId xmlns:p14="http://schemas.microsoft.com/office/powerpoint/2010/main" val="247763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234224-0E36-4D16-BE49-B21294DB8452}" type="slidenum">
              <a:rPr lang="en-US"/>
              <a:pPr>
                <a:defRPr/>
              </a:pPr>
              <a:t>‹#›</a:t>
            </a:fld>
            <a:endParaRPr lang="en-US"/>
          </a:p>
        </p:txBody>
      </p:sp>
    </p:spTree>
    <p:extLst>
      <p:ext uri="{BB962C8B-B14F-4D97-AF65-F5344CB8AC3E}">
        <p14:creationId xmlns:p14="http://schemas.microsoft.com/office/powerpoint/2010/main" val="1389964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C6D969-B96E-4E19-82A1-E20BA0D3DFA2}" type="slidenum">
              <a:rPr lang="en-US"/>
              <a:pPr>
                <a:defRPr/>
              </a:pPr>
              <a:t>‹#›</a:t>
            </a:fld>
            <a:endParaRPr lang="en-US"/>
          </a:p>
        </p:txBody>
      </p:sp>
    </p:spTree>
    <p:extLst>
      <p:ext uri="{BB962C8B-B14F-4D97-AF65-F5344CB8AC3E}">
        <p14:creationId xmlns:p14="http://schemas.microsoft.com/office/powerpoint/2010/main" val="44667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A252AC-D579-450C-A759-0A54B2DF3EBE}" type="slidenum">
              <a:rPr lang="en-US"/>
              <a:pPr>
                <a:defRPr/>
              </a:pPr>
              <a:t>‹#›</a:t>
            </a:fld>
            <a:endParaRPr lang="en-US"/>
          </a:p>
        </p:txBody>
      </p:sp>
    </p:spTree>
    <p:extLst>
      <p:ext uri="{BB962C8B-B14F-4D97-AF65-F5344CB8AC3E}">
        <p14:creationId xmlns:p14="http://schemas.microsoft.com/office/powerpoint/2010/main" val="353731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7864EE-1C44-4EED-9D16-C889CD103E49}" type="slidenum">
              <a:rPr lang="en-US"/>
              <a:pPr>
                <a:defRPr/>
              </a:pPr>
              <a:t>‹#›</a:t>
            </a:fld>
            <a:endParaRPr lang="en-US"/>
          </a:p>
        </p:txBody>
      </p:sp>
    </p:spTree>
    <p:extLst>
      <p:ext uri="{BB962C8B-B14F-4D97-AF65-F5344CB8AC3E}">
        <p14:creationId xmlns:p14="http://schemas.microsoft.com/office/powerpoint/2010/main" val="550341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378F7B-04E9-4432-B047-9CBC9672D792}" type="slidenum">
              <a:rPr lang="en-US"/>
              <a:pPr>
                <a:defRPr/>
              </a:pPr>
              <a:t>‹#›</a:t>
            </a:fld>
            <a:endParaRPr lang="en-US"/>
          </a:p>
        </p:txBody>
      </p:sp>
    </p:spTree>
    <p:extLst>
      <p:ext uri="{BB962C8B-B14F-4D97-AF65-F5344CB8AC3E}">
        <p14:creationId xmlns:p14="http://schemas.microsoft.com/office/powerpoint/2010/main" val="2276914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7A39AA-9BD6-4D00-AED7-DDB9317720BA}" type="slidenum">
              <a:rPr lang="en-US"/>
              <a:pPr>
                <a:defRPr/>
              </a:pPr>
              <a:t>‹#›</a:t>
            </a:fld>
            <a:endParaRPr lang="en-US"/>
          </a:p>
        </p:txBody>
      </p:sp>
    </p:spTree>
    <p:extLst>
      <p:ext uri="{BB962C8B-B14F-4D97-AF65-F5344CB8AC3E}">
        <p14:creationId xmlns:p14="http://schemas.microsoft.com/office/powerpoint/2010/main" val="1835940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E3A84A-5B2C-4F5F-86BF-E6544DDFED0F}" type="slidenum">
              <a:rPr lang="en-US"/>
              <a:pPr>
                <a:defRPr/>
              </a:pPr>
              <a:t>‹#›</a:t>
            </a:fld>
            <a:endParaRPr lang="en-US"/>
          </a:p>
        </p:txBody>
      </p:sp>
    </p:spTree>
    <p:extLst>
      <p:ext uri="{BB962C8B-B14F-4D97-AF65-F5344CB8AC3E}">
        <p14:creationId xmlns:p14="http://schemas.microsoft.com/office/powerpoint/2010/main" val="1091295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2C7AD7-E634-4B76-AB2C-9E6CF8B057DC}" type="slidenum">
              <a:rPr lang="en-US"/>
              <a:pPr>
                <a:defRPr/>
              </a:pPr>
              <a:t>‹#›</a:t>
            </a:fld>
            <a:endParaRPr lang="en-US"/>
          </a:p>
        </p:txBody>
      </p:sp>
    </p:spTree>
    <p:extLst>
      <p:ext uri="{BB962C8B-B14F-4D97-AF65-F5344CB8AC3E}">
        <p14:creationId xmlns:p14="http://schemas.microsoft.com/office/powerpoint/2010/main" val="2549732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6908B4-E98E-49AD-B7FC-CEBF1D48418C}" type="slidenum">
              <a:rPr lang="en-US"/>
              <a:pPr>
                <a:defRPr/>
              </a:pPr>
              <a:t>‹#›</a:t>
            </a:fld>
            <a:endParaRPr lang="en-US"/>
          </a:p>
        </p:txBody>
      </p:sp>
    </p:spTree>
    <p:extLst>
      <p:ext uri="{BB962C8B-B14F-4D97-AF65-F5344CB8AC3E}">
        <p14:creationId xmlns:p14="http://schemas.microsoft.com/office/powerpoint/2010/main" val="3333646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956C0C-B2A8-44E5-952C-7995B8E74958}" type="slidenum">
              <a:rPr lang="en-US"/>
              <a:pPr>
                <a:defRPr/>
              </a:pPr>
              <a:t>‹#›</a:t>
            </a:fld>
            <a:endParaRPr lang="en-US"/>
          </a:p>
        </p:txBody>
      </p:sp>
    </p:spTree>
    <p:extLst>
      <p:ext uri="{BB962C8B-B14F-4D97-AF65-F5344CB8AC3E}">
        <p14:creationId xmlns:p14="http://schemas.microsoft.com/office/powerpoint/2010/main" val="35334192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5557BA-EC80-4CBA-890F-3900CC09629C}" type="slidenum">
              <a:rPr lang="en-US"/>
              <a:pPr>
                <a:defRPr/>
              </a:pPr>
              <a:t>‹#›</a:t>
            </a:fld>
            <a:endParaRPr lang="en-US"/>
          </a:p>
        </p:txBody>
      </p:sp>
    </p:spTree>
    <p:extLst>
      <p:ext uri="{BB962C8B-B14F-4D97-AF65-F5344CB8AC3E}">
        <p14:creationId xmlns:p14="http://schemas.microsoft.com/office/powerpoint/2010/main" val="37033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13EB5E-731F-4F37-877D-0A035C1F79F5}" type="slidenum">
              <a:rPr lang="en-US"/>
              <a:pPr>
                <a:defRPr/>
              </a:pPr>
              <a:t>‹#›</a:t>
            </a:fld>
            <a:endParaRPr lang="en-US"/>
          </a:p>
        </p:txBody>
      </p:sp>
    </p:spTree>
    <p:extLst>
      <p:ext uri="{BB962C8B-B14F-4D97-AF65-F5344CB8AC3E}">
        <p14:creationId xmlns:p14="http://schemas.microsoft.com/office/powerpoint/2010/main" val="435005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FEC800-079A-4D46-AE99-7DA7F6DEB789}" type="slidenum">
              <a:rPr lang="en-US"/>
              <a:pPr>
                <a:defRPr/>
              </a:pPr>
              <a:t>‹#›</a:t>
            </a:fld>
            <a:endParaRPr lang="en-US"/>
          </a:p>
        </p:txBody>
      </p:sp>
    </p:spTree>
    <p:extLst>
      <p:ext uri="{BB962C8B-B14F-4D97-AF65-F5344CB8AC3E}">
        <p14:creationId xmlns:p14="http://schemas.microsoft.com/office/powerpoint/2010/main" val="556182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B0D987-DD2B-4126-A7E7-E95F0787F3E5}" type="slidenum">
              <a:rPr lang="en-US"/>
              <a:pPr>
                <a:defRPr/>
              </a:pPr>
              <a:t>‹#›</a:t>
            </a:fld>
            <a:endParaRPr lang="en-US"/>
          </a:p>
        </p:txBody>
      </p:sp>
    </p:spTree>
    <p:extLst>
      <p:ext uri="{BB962C8B-B14F-4D97-AF65-F5344CB8AC3E}">
        <p14:creationId xmlns:p14="http://schemas.microsoft.com/office/powerpoint/2010/main" val="1036618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C16B4F-1F73-42A1-9784-815EE03B8CCB}" type="slidenum">
              <a:rPr lang="en-US"/>
              <a:pPr>
                <a:defRPr/>
              </a:pPr>
              <a:t>‹#›</a:t>
            </a:fld>
            <a:endParaRPr lang="en-US"/>
          </a:p>
        </p:txBody>
      </p:sp>
    </p:spTree>
    <p:extLst>
      <p:ext uri="{BB962C8B-B14F-4D97-AF65-F5344CB8AC3E}">
        <p14:creationId xmlns:p14="http://schemas.microsoft.com/office/powerpoint/2010/main" val="25240869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D95E7A-2C63-4EF1-850A-DE7F379CCC00}" type="slidenum">
              <a:rPr lang="en-US"/>
              <a:pPr>
                <a:defRPr/>
              </a:pPr>
              <a:t>‹#›</a:t>
            </a:fld>
            <a:endParaRPr lang="en-US"/>
          </a:p>
        </p:txBody>
      </p:sp>
    </p:spTree>
    <p:extLst>
      <p:ext uri="{BB962C8B-B14F-4D97-AF65-F5344CB8AC3E}">
        <p14:creationId xmlns:p14="http://schemas.microsoft.com/office/powerpoint/2010/main" val="6682667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9105A0-FE3B-4DDF-92C8-74D08638F615}" type="slidenum">
              <a:rPr lang="en-US"/>
              <a:pPr>
                <a:defRPr/>
              </a:pPr>
              <a:t>‹#›</a:t>
            </a:fld>
            <a:endParaRPr lang="en-US"/>
          </a:p>
        </p:txBody>
      </p:sp>
    </p:spTree>
    <p:extLst>
      <p:ext uri="{BB962C8B-B14F-4D97-AF65-F5344CB8AC3E}">
        <p14:creationId xmlns:p14="http://schemas.microsoft.com/office/powerpoint/2010/main" val="3546545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BC01CD-813E-40EA-B51D-2C58A17316D5}" type="slidenum">
              <a:rPr lang="en-US"/>
              <a:pPr>
                <a:defRPr/>
              </a:pPr>
              <a:t>‹#›</a:t>
            </a:fld>
            <a:endParaRPr lang="en-US"/>
          </a:p>
        </p:txBody>
      </p:sp>
    </p:spTree>
    <p:extLst>
      <p:ext uri="{BB962C8B-B14F-4D97-AF65-F5344CB8AC3E}">
        <p14:creationId xmlns:p14="http://schemas.microsoft.com/office/powerpoint/2010/main" val="3540799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0C11EF-F848-4AF4-B07E-86977047EE74}" type="slidenum">
              <a:rPr lang="en-US"/>
              <a:pPr>
                <a:defRPr/>
              </a:pPr>
              <a:t>‹#›</a:t>
            </a:fld>
            <a:endParaRPr lang="en-US"/>
          </a:p>
        </p:txBody>
      </p:sp>
    </p:spTree>
    <p:extLst>
      <p:ext uri="{BB962C8B-B14F-4D97-AF65-F5344CB8AC3E}">
        <p14:creationId xmlns:p14="http://schemas.microsoft.com/office/powerpoint/2010/main" val="3208329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C825CE-E6EF-41E6-BB2E-FCB403351D71}" type="slidenum">
              <a:rPr lang="en-US"/>
              <a:pPr>
                <a:defRPr/>
              </a:pPr>
              <a:t>‹#›</a:t>
            </a:fld>
            <a:endParaRPr lang="en-US"/>
          </a:p>
        </p:txBody>
      </p:sp>
    </p:spTree>
    <p:extLst>
      <p:ext uri="{BB962C8B-B14F-4D97-AF65-F5344CB8AC3E}">
        <p14:creationId xmlns:p14="http://schemas.microsoft.com/office/powerpoint/2010/main" val="4294367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2B473F-9237-4A30-9E7C-AD3BF36DADE5}" type="slidenum">
              <a:rPr lang="en-US"/>
              <a:pPr>
                <a:defRPr/>
              </a:pPr>
              <a:t>‹#›</a:t>
            </a:fld>
            <a:endParaRPr lang="en-US"/>
          </a:p>
        </p:txBody>
      </p:sp>
    </p:spTree>
    <p:extLst>
      <p:ext uri="{BB962C8B-B14F-4D97-AF65-F5344CB8AC3E}">
        <p14:creationId xmlns:p14="http://schemas.microsoft.com/office/powerpoint/2010/main" val="13128495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A6CFA3-56FA-42A0-A979-45FC9AE4B5E3}" type="slidenum">
              <a:rPr lang="en-US"/>
              <a:pPr>
                <a:defRPr/>
              </a:pPr>
              <a:t>‹#›</a:t>
            </a:fld>
            <a:endParaRPr lang="en-US"/>
          </a:p>
        </p:txBody>
      </p:sp>
    </p:spTree>
    <p:extLst>
      <p:ext uri="{BB962C8B-B14F-4D97-AF65-F5344CB8AC3E}">
        <p14:creationId xmlns:p14="http://schemas.microsoft.com/office/powerpoint/2010/main" val="242146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CA5076-8B2C-40C6-BD64-0B9A49E22E3B}" type="slidenum">
              <a:rPr lang="en-US"/>
              <a:pPr>
                <a:defRPr/>
              </a:pPr>
              <a:t>‹#›</a:t>
            </a:fld>
            <a:endParaRPr lang="en-US"/>
          </a:p>
        </p:txBody>
      </p:sp>
    </p:spTree>
    <p:extLst>
      <p:ext uri="{BB962C8B-B14F-4D97-AF65-F5344CB8AC3E}">
        <p14:creationId xmlns:p14="http://schemas.microsoft.com/office/powerpoint/2010/main" val="7571532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FBA99-F4D7-4295-A611-0B4C6F248615}" type="slidenum">
              <a:rPr lang="en-US"/>
              <a:pPr>
                <a:defRPr/>
              </a:pPr>
              <a:t>‹#›</a:t>
            </a:fld>
            <a:endParaRPr lang="en-US"/>
          </a:p>
        </p:txBody>
      </p:sp>
    </p:spTree>
    <p:extLst>
      <p:ext uri="{BB962C8B-B14F-4D97-AF65-F5344CB8AC3E}">
        <p14:creationId xmlns:p14="http://schemas.microsoft.com/office/powerpoint/2010/main" val="3163107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7A1A98-B864-4A24-AF82-AF14FC80811B}" type="slidenum">
              <a:rPr lang="en-US"/>
              <a:pPr>
                <a:defRPr/>
              </a:pPr>
              <a:t>‹#›</a:t>
            </a:fld>
            <a:endParaRPr lang="en-US"/>
          </a:p>
        </p:txBody>
      </p:sp>
    </p:spTree>
    <p:extLst>
      <p:ext uri="{BB962C8B-B14F-4D97-AF65-F5344CB8AC3E}">
        <p14:creationId xmlns:p14="http://schemas.microsoft.com/office/powerpoint/2010/main" val="3408104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65441-CFF1-40D3-8A28-D0D216F2F0B6}" type="slidenum">
              <a:rPr lang="en-US"/>
              <a:pPr>
                <a:defRPr/>
              </a:pPr>
              <a:t>‹#›</a:t>
            </a:fld>
            <a:endParaRPr lang="en-US"/>
          </a:p>
        </p:txBody>
      </p:sp>
    </p:spTree>
    <p:extLst>
      <p:ext uri="{BB962C8B-B14F-4D97-AF65-F5344CB8AC3E}">
        <p14:creationId xmlns:p14="http://schemas.microsoft.com/office/powerpoint/2010/main" val="40316695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FE962-3AC6-4686-A5F3-C1BAB8C573A5}" type="slidenum">
              <a:rPr lang="en-US"/>
              <a:pPr>
                <a:defRPr/>
              </a:pPr>
              <a:t>‹#›</a:t>
            </a:fld>
            <a:endParaRPr lang="en-US"/>
          </a:p>
        </p:txBody>
      </p:sp>
    </p:spTree>
    <p:extLst>
      <p:ext uri="{BB962C8B-B14F-4D97-AF65-F5344CB8AC3E}">
        <p14:creationId xmlns:p14="http://schemas.microsoft.com/office/powerpoint/2010/main" val="37008031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AEB501-19BD-47A1-9860-20F03C64D268}" type="slidenum">
              <a:rPr lang="en-US"/>
              <a:pPr>
                <a:defRPr/>
              </a:pPr>
              <a:t>‹#›</a:t>
            </a:fld>
            <a:endParaRPr lang="en-US"/>
          </a:p>
        </p:txBody>
      </p:sp>
    </p:spTree>
    <p:extLst>
      <p:ext uri="{BB962C8B-B14F-4D97-AF65-F5344CB8AC3E}">
        <p14:creationId xmlns:p14="http://schemas.microsoft.com/office/powerpoint/2010/main" val="10115975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2666EF-E4C6-4E0F-8FFD-5372A1191B86}" type="slidenum">
              <a:rPr lang="en-US"/>
              <a:pPr>
                <a:defRPr/>
              </a:pPr>
              <a:t>‹#›</a:t>
            </a:fld>
            <a:endParaRPr lang="en-US"/>
          </a:p>
        </p:txBody>
      </p:sp>
    </p:spTree>
    <p:extLst>
      <p:ext uri="{BB962C8B-B14F-4D97-AF65-F5344CB8AC3E}">
        <p14:creationId xmlns:p14="http://schemas.microsoft.com/office/powerpoint/2010/main" val="29507899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D65BA2-311B-449D-8F1A-56A7F161D0FC}" type="slidenum">
              <a:rPr lang="en-US"/>
              <a:pPr>
                <a:defRPr/>
              </a:pPr>
              <a:t>‹#›</a:t>
            </a:fld>
            <a:endParaRPr lang="en-US"/>
          </a:p>
        </p:txBody>
      </p:sp>
    </p:spTree>
    <p:extLst>
      <p:ext uri="{BB962C8B-B14F-4D97-AF65-F5344CB8AC3E}">
        <p14:creationId xmlns:p14="http://schemas.microsoft.com/office/powerpoint/2010/main" val="31074233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15F23F-6DFC-4F66-9BD7-5F7719E17E5D}" type="slidenum">
              <a:rPr lang="en-US"/>
              <a:pPr>
                <a:defRPr/>
              </a:pPr>
              <a:t>‹#›</a:t>
            </a:fld>
            <a:endParaRPr lang="en-US"/>
          </a:p>
        </p:txBody>
      </p:sp>
    </p:spTree>
    <p:extLst>
      <p:ext uri="{BB962C8B-B14F-4D97-AF65-F5344CB8AC3E}">
        <p14:creationId xmlns:p14="http://schemas.microsoft.com/office/powerpoint/2010/main" val="10733665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B1EE7A-DCA4-4B0F-A4EE-040C6231851E}" type="slidenum">
              <a:rPr lang="en-US"/>
              <a:pPr>
                <a:defRPr/>
              </a:pPr>
              <a:t>‹#›</a:t>
            </a:fld>
            <a:endParaRPr lang="en-US"/>
          </a:p>
        </p:txBody>
      </p:sp>
    </p:spTree>
    <p:extLst>
      <p:ext uri="{BB962C8B-B14F-4D97-AF65-F5344CB8AC3E}">
        <p14:creationId xmlns:p14="http://schemas.microsoft.com/office/powerpoint/2010/main" val="13364344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70114D-E2B0-48E1-9D78-C362709C8B24}" type="slidenum">
              <a:rPr lang="en-US"/>
              <a:pPr>
                <a:defRPr/>
              </a:pPr>
              <a:t>‹#›</a:t>
            </a:fld>
            <a:endParaRPr lang="en-US"/>
          </a:p>
        </p:txBody>
      </p:sp>
    </p:spTree>
    <p:extLst>
      <p:ext uri="{BB962C8B-B14F-4D97-AF65-F5344CB8AC3E}">
        <p14:creationId xmlns:p14="http://schemas.microsoft.com/office/powerpoint/2010/main" val="290552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248301-CD1C-420C-BD1A-988C50C53B0B}" type="slidenum">
              <a:rPr lang="en-US"/>
              <a:pPr>
                <a:defRPr/>
              </a:pPr>
              <a:t>‹#›</a:t>
            </a:fld>
            <a:endParaRPr lang="en-US"/>
          </a:p>
        </p:txBody>
      </p:sp>
    </p:spTree>
    <p:extLst>
      <p:ext uri="{BB962C8B-B14F-4D97-AF65-F5344CB8AC3E}">
        <p14:creationId xmlns:p14="http://schemas.microsoft.com/office/powerpoint/2010/main" val="27958344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61C948-E8C3-45B5-A524-35A78F53F15F}" type="slidenum">
              <a:rPr lang="en-US"/>
              <a:pPr>
                <a:defRPr/>
              </a:pPr>
              <a:t>‹#›</a:t>
            </a:fld>
            <a:endParaRPr lang="en-US"/>
          </a:p>
        </p:txBody>
      </p:sp>
    </p:spTree>
    <p:extLst>
      <p:ext uri="{BB962C8B-B14F-4D97-AF65-F5344CB8AC3E}">
        <p14:creationId xmlns:p14="http://schemas.microsoft.com/office/powerpoint/2010/main" val="27497139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25508B-9A98-46C3-A1F3-66DE3D1FF435}" type="slidenum">
              <a:rPr lang="en-US"/>
              <a:pPr>
                <a:defRPr/>
              </a:pPr>
              <a:t>‹#›</a:t>
            </a:fld>
            <a:endParaRPr lang="en-US"/>
          </a:p>
        </p:txBody>
      </p:sp>
    </p:spTree>
    <p:extLst>
      <p:ext uri="{BB962C8B-B14F-4D97-AF65-F5344CB8AC3E}">
        <p14:creationId xmlns:p14="http://schemas.microsoft.com/office/powerpoint/2010/main" val="252138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6849BE-4991-4E75-B1EA-08DCDEFF858C}" type="slidenum">
              <a:rPr lang="en-US"/>
              <a:pPr>
                <a:defRPr/>
              </a:pPr>
              <a:t>‹#›</a:t>
            </a:fld>
            <a:endParaRPr lang="en-US"/>
          </a:p>
        </p:txBody>
      </p:sp>
    </p:spTree>
    <p:extLst>
      <p:ext uri="{BB962C8B-B14F-4D97-AF65-F5344CB8AC3E}">
        <p14:creationId xmlns:p14="http://schemas.microsoft.com/office/powerpoint/2010/main" val="84819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Arial" charset="0"/>
                <a:cs typeface="+mn-cs"/>
              </a:defRPr>
            </a:lvl1pPr>
          </a:lstStyle>
          <a:p>
            <a:pPr>
              <a:defRPr/>
            </a:pPr>
            <a:fld id="{9FADCB23-E0C0-4523-8AD6-7DFD0D7DE3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75" r:id="rId1"/>
    <p:sldLayoutId id="2147486176" r:id="rId2"/>
    <p:sldLayoutId id="2147486261" r:id="rId3"/>
    <p:sldLayoutId id="2147486179" r:id="rId4"/>
    <p:sldLayoutId id="2147486181" r:id="rId5"/>
    <p:sldLayoutId id="2147486182" r:id="rId6"/>
    <p:sldLayoutId id="2147486183" r:id="rId7"/>
    <p:sldLayoutId id="2147486184" r:id="rId8"/>
    <p:sldLayoutId id="2147486185" r:id="rId9"/>
    <p:sldLayoutId id="2147486186" r:id="rId10"/>
    <p:sldLayoutId id="2147486187" r:id="rId11"/>
    <p:sldLayoutId id="2147486188" r:id="rId12"/>
    <p:sldLayoutId id="2147486189" r:id="rId13"/>
    <p:sldLayoutId id="2147486190" r:id="rId14"/>
    <p:sldLayoutId id="2147486191" r:id="rId15"/>
  </p:sldLayoutIdLst>
  <p:hf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200">
          <a:solidFill>
            <a:schemeClr val="bg1"/>
          </a:solidFill>
          <a:latin typeface="+mn-lt"/>
        </a:defRPr>
      </a:lvl2pPr>
      <a:lvl3pPr marL="1143000" indent="-228600" algn="l" rtl="0" eaLnBrk="0" fontAlgn="base" hangingPunct="0">
        <a:spcBef>
          <a:spcPct val="20000"/>
        </a:spcBef>
        <a:spcAft>
          <a:spcPct val="0"/>
        </a:spcAft>
        <a:buChar char="•"/>
        <a:defRPr sz="3200">
          <a:solidFill>
            <a:schemeClr val="bg1"/>
          </a:solidFill>
          <a:latin typeface="+mn-lt"/>
        </a:defRPr>
      </a:lvl3pPr>
      <a:lvl4pPr marL="1600200" indent="-228600" algn="l" rtl="0" eaLnBrk="0" fontAlgn="base" hangingPunct="0">
        <a:spcBef>
          <a:spcPct val="20000"/>
        </a:spcBef>
        <a:spcAft>
          <a:spcPct val="0"/>
        </a:spcAft>
        <a:buChar char="–"/>
        <a:defRPr sz="3200">
          <a:solidFill>
            <a:schemeClr val="bg1"/>
          </a:solidFill>
          <a:latin typeface="+mn-lt"/>
        </a:defRPr>
      </a:lvl4pPr>
      <a:lvl5pPr marL="2057400" indent="-228600" algn="l" rtl="0" eaLnBrk="0" fontAlgn="base" hangingPunct="0">
        <a:spcBef>
          <a:spcPct val="20000"/>
        </a:spcBef>
        <a:spcAft>
          <a:spcPct val="0"/>
        </a:spcAft>
        <a:buChar char="»"/>
        <a:defRPr sz="3200">
          <a:solidFill>
            <a:schemeClr val="bg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D3F50CA4-8375-4F95-B9B9-3EC55BD867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95" r:id="rId1"/>
    <p:sldLayoutId id="2147486196" r:id="rId2"/>
    <p:sldLayoutId id="2147486197" r:id="rId3"/>
    <p:sldLayoutId id="2147486198" r:id="rId4"/>
    <p:sldLayoutId id="2147486199" r:id="rId5"/>
    <p:sldLayoutId id="2147486200" r:id="rId6"/>
    <p:sldLayoutId id="2147486201" r:id="rId7"/>
    <p:sldLayoutId id="2147486202" r:id="rId8"/>
    <p:sldLayoutId id="2147486203" r:id="rId9"/>
    <p:sldLayoutId id="2147486204" r:id="rId10"/>
    <p:sldLayoutId id="214748620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280F6B08-FE8A-4E7B-AA1B-10B97DEC76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06" r:id="rId1"/>
    <p:sldLayoutId id="2147486207" r:id="rId2"/>
    <p:sldLayoutId id="2147486208" r:id="rId3"/>
    <p:sldLayoutId id="2147486209" r:id="rId4"/>
    <p:sldLayoutId id="2147486210" r:id="rId5"/>
    <p:sldLayoutId id="2147486211" r:id="rId6"/>
    <p:sldLayoutId id="2147486212" r:id="rId7"/>
    <p:sldLayoutId id="2147486213" r:id="rId8"/>
    <p:sldLayoutId id="2147486214" r:id="rId9"/>
    <p:sldLayoutId id="2147486215" r:id="rId10"/>
    <p:sldLayoutId id="214748621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9E63EDFA-3EDA-43FD-B787-66E58692E9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17" r:id="rId1"/>
    <p:sldLayoutId id="2147486218" r:id="rId2"/>
    <p:sldLayoutId id="2147486219" r:id="rId3"/>
    <p:sldLayoutId id="2147486220" r:id="rId4"/>
    <p:sldLayoutId id="2147486221" r:id="rId5"/>
    <p:sldLayoutId id="2147486222" r:id="rId6"/>
    <p:sldLayoutId id="2147486223" r:id="rId7"/>
    <p:sldLayoutId id="2147486224" r:id="rId8"/>
    <p:sldLayoutId id="2147486225" r:id="rId9"/>
    <p:sldLayoutId id="2147486226" r:id="rId10"/>
    <p:sldLayoutId id="214748622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8A8E2016-D548-4EE1-B50A-697DD5007E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28" r:id="rId1"/>
    <p:sldLayoutId id="2147486229" r:id="rId2"/>
    <p:sldLayoutId id="2147486230" r:id="rId3"/>
    <p:sldLayoutId id="2147486231" r:id="rId4"/>
    <p:sldLayoutId id="2147486232" r:id="rId5"/>
    <p:sldLayoutId id="2147486233" r:id="rId6"/>
    <p:sldLayoutId id="2147486234" r:id="rId7"/>
    <p:sldLayoutId id="2147486235" r:id="rId8"/>
    <p:sldLayoutId id="2147486236" r:id="rId9"/>
    <p:sldLayoutId id="2147486237" r:id="rId10"/>
    <p:sldLayoutId id="214748623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919AE136-B74E-49CA-92E7-6985372EBA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39" r:id="rId1"/>
    <p:sldLayoutId id="2147486240" r:id="rId2"/>
    <p:sldLayoutId id="2147486241" r:id="rId3"/>
    <p:sldLayoutId id="2147486242" r:id="rId4"/>
    <p:sldLayoutId id="2147486243" r:id="rId5"/>
    <p:sldLayoutId id="2147486244" r:id="rId6"/>
    <p:sldLayoutId id="2147486245" r:id="rId7"/>
    <p:sldLayoutId id="2147486246" r:id="rId8"/>
    <p:sldLayoutId id="2147486247" r:id="rId9"/>
    <p:sldLayoutId id="2147486248" r:id="rId10"/>
    <p:sldLayoutId id="21474862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D62E6AC1-4130-42E8-A533-A340D9BEC1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50" r:id="rId1"/>
    <p:sldLayoutId id="2147486251" r:id="rId2"/>
    <p:sldLayoutId id="2147486252" r:id="rId3"/>
    <p:sldLayoutId id="2147486253" r:id="rId4"/>
    <p:sldLayoutId id="2147486254" r:id="rId5"/>
    <p:sldLayoutId id="2147486255" r:id="rId6"/>
    <p:sldLayoutId id="2147486256" r:id="rId7"/>
    <p:sldLayoutId id="2147486257" r:id="rId8"/>
    <p:sldLayoutId id="2147486258" r:id="rId9"/>
    <p:sldLayoutId id="2147486259" r:id="rId10"/>
    <p:sldLayoutId id="214748626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10243" name="TextBox 10"/>
          <p:cNvSpPr txBox="1">
            <a:spLocks noChangeArrowheads="1"/>
          </p:cNvSpPr>
          <p:nvPr/>
        </p:nvSpPr>
        <p:spPr bwMode="auto">
          <a:xfrm>
            <a:off x="0" y="3429000"/>
            <a:ext cx="9144000"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0"/>
              </a:spcBef>
              <a:spcAft>
                <a:spcPts val="600"/>
              </a:spcAft>
              <a:buFontTx/>
              <a:buNone/>
            </a:pPr>
            <a:r>
              <a:rPr lang="en-US" altLang="en-US" sz="4800" dirty="0"/>
              <a:t>WORKSHOP 3</a:t>
            </a:r>
          </a:p>
          <a:p>
            <a:pPr algn="ctr">
              <a:spcBef>
                <a:spcPts val="0"/>
              </a:spcBef>
              <a:spcAft>
                <a:spcPts val="600"/>
              </a:spcAft>
              <a:buNone/>
            </a:pPr>
            <a:r>
              <a:rPr lang="en-US" sz="4000" dirty="0"/>
              <a:t>How to Understand </a:t>
            </a:r>
          </a:p>
          <a:p>
            <a:pPr algn="ctr">
              <a:spcBef>
                <a:spcPts val="0"/>
              </a:spcBef>
              <a:spcAft>
                <a:spcPts val="600"/>
              </a:spcAft>
              <a:buNone/>
            </a:pPr>
            <a:r>
              <a:rPr lang="en-US" sz="4000" dirty="0"/>
              <a:t>and Apply the Bible</a:t>
            </a:r>
          </a:p>
          <a:p>
            <a:pPr algn="ctr">
              <a:spcBef>
                <a:spcPts val="0"/>
              </a:spcBef>
              <a:spcAft>
                <a:spcPts val="600"/>
              </a:spcAft>
              <a:buNone/>
            </a:pPr>
            <a:r>
              <a:rPr lang="en-US" b="0" dirty="0"/>
              <a:t>How to Teach Effectively</a:t>
            </a:r>
          </a:p>
        </p:txBody>
      </p:sp>
      <p:sp>
        <p:nvSpPr>
          <p:cNvPr id="2" name="TextBox 1">
            <a:extLst>
              <a:ext uri="{FF2B5EF4-FFF2-40B4-BE49-F238E27FC236}">
                <a16:creationId xmlns:a16="http://schemas.microsoft.com/office/drawing/2014/main" id="{81E46974-C362-4536-ACFF-7769275BCAF1}"/>
              </a:ext>
            </a:extLst>
          </p:cNvPr>
          <p:cNvSpPr txBox="1"/>
          <p:nvPr/>
        </p:nvSpPr>
        <p:spPr>
          <a:xfrm>
            <a:off x="144966" y="6378498"/>
            <a:ext cx="1616927" cy="369332"/>
          </a:xfrm>
          <a:prstGeom prst="rect">
            <a:avLst/>
          </a:prstGeom>
          <a:noFill/>
        </p:spPr>
        <p:txBody>
          <a:bodyPr wrap="square" rtlCol="0">
            <a:spAutoFit/>
          </a:bodyPr>
          <a:lstStyle/>
          <a:p>
            <a:r>
              <a:rPr lang="en-US" b="0">
                <a:solidFill>
                  <a:schemeClr val="bg1"/>
                </a:solidFill>
              </a:rPr>
              <a:t>12-18-20</a:t>
            </a:r>
            <a:endParaRPr lang="en-US" b="0" dirty="0">
              <a:solidFill>
                <a:schemeClr val="bg1"/>
              </a:solidFill>
            </a:endParaRPr>
          </a:p>
        </p:txBody>
      </p:sp>
      <p:sp>
        <p:nvSpPr>
          <p:cNvPr id="7" name="TextBox 6">
            <a:extLst>
              <a:ext uri="{FF2B5EF4-FFF2-40B4-BE49-F238E27FC236}">
                <a16:creationId xmlns:a16="http://schemas.microsoft.com/office/drawing/2014/main" id="{D69560D8-79B8-4367-B475-DB982BB1199B}"/>
              </a:ext>
            </a:extLst>
          </p:cNvPr>
          <p:cNvSpPr txBox="1">
            <a:spLocks noChangeAspect="1"/>
          </p:cNvSpPr>
          <p:nvPr/>
        </p:nvSpPr>
        <p:spPr>
          <a:xfrm>
            <a:off x="2028136" y="508582"/>
            <a:ext cx="5087727" cy="2523896"/>
          </a:xfrm>
          <a:prstGeom prst="rect">
            <a:avLst/>
          </a:prstGeom>
          <a:solidFill>
            <a:sysClr val="window" lastClr="FFFFFF"/>
          </a:solidFill>
          <a:ln w="139700" cmpd="sng">
            <a:solidFill>
              <a:srgbClr val="E7E6E6">
                <a:lumMod val="50000"/>
              </a:srgbClr>
            </a:solidFill>
          </a:ln>
        </p:spPr>
        <p:txBody>
          <a:bodyPr wrap="square" tIns="548640" bIns="365760" rtlCol="0" anchor="ctr" anchorCtr="0">
            <a:spAutoFit/>
          </a:bodyPr>
          <a:lstStyle/>
          <a:p>
            <a:pPr marL="0" marR="0" lvl="0" indent="0" algn="ctr" defTabSz="457200" eaLnBrk="1" fontAlgn="auto" latinLnBrk="0" hangingPunct="1">
              <a:lnSpc>
                <a:spcPts val="4000"/>
              </a:lnSpc>
              <a:spcBef>
                <a:spcPts val="1200"/>
              </a:spcBef>
              <a:spcAft>
                <a:spcPts val="600"/>
              </a:spcAft>
              <a:buClrTx/>
              <a:buSzTx/>
              <a:buFontTx/>
              <a:buNone/>
              <a:tabLst/>
              <a:defRPr/>
            </a:pPr>
            <a:r>
              <a:rPr kumimoji="0" lang="en-US" sz="5400" i="0" u="none" strike="noStrike" kern="0" cap="none" spc="0" normalizeH="0" baseline="0" noProof="0" dirty="0">
                <a:ln>
                  <a:noFill/>
                </a:ln>
                <a:solidFill>
                  <a:sysClr val="windowText" lastClr="000000"/>
                </a:solidFill>
                <a:effectLst/>
                <a:uLnTx/>
                <a:uFillTx/>
                <a:latin typeface="Calibri" panose="020F0502020204030204"/>
                <a:cs typeface="+mn-cs"/>
              </a:rPr>
              <a:t>DEVELOPING</a:t>
            </a:r>
          </a:p>
          <a:p>
            <a:pPr marL="0" marR="0" lvl="0" indent="0" algn="ctr" defTabSz="457200" eaLnBrk="1" fontAlgn="auto" latinLnBrk="0" hangingPunct="1">
              <a:lnSpc>
                <a:spcPts val="3000"/>
              </a:lnSpc>
              <a:spcBef>
                <a:spcPts val="0"/>
              </a:spcBef>
              <a:spcAft>
                <a:spcPts val="1200"/>
              </a:spcAft>
              <a:buClrTx/>
              <a:buSzTx/>
              <a:buFontTx/>
              <a:buNone/>
              <a:tabLst/>
              <a:defRPr/>
            </a:pPr>
            <a:r>
              <a:rPr kumimoji="0" lang="en-US" sz="4800" i="0" u="none" strike="noStrike" kern="0" cap="none" spc="0" normalizeH="0" baseline="0" noProof="0" dirty="0">
                <a:ln>
                  <a:noFill/>
                </a:ln>
                <a:solidFill>
                  <a:sysClr val="windowText" lastClr="000000"/>
                </a:solidFill>
                <a:effectLst/>
                <a:uLnTx/>
                <a:uFillTx/>
                <a:latin typeface="Calibri" panose="020F0502020204030204"/>
                <a:cs typeface="+mn-cs"/>
              </a:rPr>
              <a:t>WORKERS</a:t>
            </a:r>
          </a:p>
          <a:p>
            <a:pPr marL="0" marR="0" lvl="0" indent="0" algn="ctr" defTabSz="457200" eaLnBrk="1" fontAlgn="auto" latinLnBrk="0" hangingPunct="1">
              <a:lnSpc>
                <a:spcPts val="3500"/>
              </a:lnSpc>
              <a:spcBef>
                <a:spcPts val="0"/>
              </a:spcBef>
              <a:spcAft>
                <a:spcPts val="0"/>
              </a:spcAft>
              <a:buClrTx/>
              <a:buSzTx/>
              <a:buFontTx/>
              <a:buNone/>
              <a:tabLst/>
              <a:defRPr/>
            </a:pPr>
            <a:r>
              <a:rPr kumimoji="0" lang="en-US" sz="4000" b="0" i="0" u="none" strike="noStrike" kern="0" cap="none" spc="0" normalizeH="0" baseline="0" noProof="0" dirty="0">
                <a:ln>
                  <a:noFill/>
                </a:ln>
                <a:solidFill>
                  <a:sysClr val="windowText" lastClr="000000"/>
                </a:solidFill>
                <a:effectLst/>
                <a:uLnTx/>
                <a:uFillTx/>
                <a:latin typeface="Calibri" panose="020F0502020204030204"/>
                <a:cs typeface="+mn-cs"/>
              </a:rPr>
              <a:t>FOUNDATIONS</a:t>
            </a:r>
            <a:endParaRPr kumimoji="0" lang="en-US" sz="3200" b="0" i="0" u="none" strike="noStrike" kern="0" cap="none" spc="0" normalizeH="0" baseline="0" noProof="0" dirty="0">
              <a:ln>
                <a:noFill/>
              </a:ln>
              <a:solidFill>
                <a:sysClr val="windowText" lastClr="000000"/>
              </a:solidFill>
              <a:effectLst/>
              <a:uLnTx/>
              <a:uFillTx/>
              <a:latin typeface="Calibri" panose="020F0502020204030204"/>
              <a:cs typeface="+mn-cs"/>
            </a:endParaRPr>
          </a:p>
        </p:txBody>
      </p:sp>
    </p:spTree>
    <p:extLst>
      <p:ext uri="{BB962C8B-B14F-4D97-AF65-F5344CB8AC3E}">
        <p14:creationId xmlns:p14="http://schemas.microsoft.com/office/powerpoint/2010/main" val="40894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7869D-3DFB-4264-B9B7-9D89288EA67E}"/>
              </a:ext>
            </a:extLst>
          </p:cNvPr>
          <p:cNvSpPr>
            <a:spLocks noGrp="1"/>
          </p:cNvSpPr>
          <p:nvPr>
            <p:ph type="sldNum" sz="quarter" idx="12"/>
          </p:nvPr>
        </p:nvSpPr>
        <p:spPr/>
        <p:txBody>
          <a:bodyPr/>
          <a:lstStyle/>
          <a:p>
            <a:pPr>
              <a:defRPr/>
            </a:pPr>
            <a:fld id="{D6B8E7B5-E8E7-44F7-AB42-C114A9D0CBDC}" type="slidenum">
              <a:rPr lang="en-US" smtClean="0"/>
              <a:pPr>
                <a:defRPr/>
              </a:pPr>
              <a:t>10</a:t>
            </a:fld>
            <a:endParaRPr lang="en-US"/>
          </a:p>
        </p:txBody>
      </p:sp>
      <p:sp>
        <p:nvSpPr>
          <p:cNvPr id="3" name="Rectangle 2">
            <a:extLst>
              <a:ext uri="{FF2B5EF4-FFF2-40B4-BE49-F238E27FC236}">
                <a16:creationId xmlns:a16="http://schemas.microsoft.com/office/drawing/2014/main" id="{806E5242-AE1E-4685-A6A0-A4EF5D237A3C}"/>
              </a:ext>
            </a:extLst>
          </p:cNvPr>
          <p:cNvSpPr/>
          <p:nvPr/>
        </p:nvSpPr>
        <p:spPr>
          <a:xfrm>
            <a:off x="0" y="2242011"/>
            <a:ext cx="9143999" cy="830997"/>
          </a:xfrm>
          <a:prstGeom prst="rect">
            <a:avLst/>
          </a:prstGeom>
        </p:spPr>
        <p:txBody>
          <a:bodyPr wrap="square">
            <a:spAutoFit/>
          </a:bodyPr>
          <a:lstStyle/>
          <a:p>
            <a:pPr lvl="0" algn="ctr" eaLnBrk="0" hangingPunct="0">
              <a:spcBef>
                <a:spcPts val="0"/>
              </a:spcBef>
              <a:spcAft>
                <a:spcPts val="600"/>
              </a:spcAft>
              <a:defRPr/>
            </a:pPr>
            <a:r>
              <a:rPr lang="en-US" sz="4800" dirty="0">
                <a:solidFill>
                  <a:schemeClr val="bg1"/>
                </a:solidFill>
              </a:rPr>
              <a:t>Questions or Comments</a:t>
            </a:r>
          </a:p>
        </p:txBody>
      </p:sp>
    </p:spTree>
    <p:extLst>
      <p:ext uri="{BB962C8B-B14F-4D97-AF65-F5344CB8AC3E}">
        <p14:creationId xmlns:p14="http://schemas.microsoft.com/office/powerpoint/2010/main" val="18418986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1237785" y="1199746"/>
            <a:ext cx="7906215" cy="3170099"/>
          </a:xfrm>
          <a:prstGeom prst="rect">
            <a:avLst/>
          </a:prstGeom>
        </p:spPr>
        <p:txBody>
          <a:bodyPr wrap="square">
            <a:spAutoFit/>
          </a:bodyPr>
          <a:lstStyle/>
          <a:p>
            <a:pPr marL="457200">
              <a:spcAft>
                <a:spcPts val="1200"/>
              </a:spcAft>
            </a:pPr>
            <a:r>
              <a:rPr lang="en-US" sz="3200" dirty="0">
                <a:solidFill>
                  <a:schemeClr val="bg1"/>
                </a:solidFill>
                <a:latin typeface="+mj-lt"/>
                <a:ea typeface="Calibri" panose="020F0502020204030204" pitchFamily="34" charset="0"/>
              </a:rPr>
              <a:t>3. Main Facts</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Support the topic in the passage</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Explain or prove the topic</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Add cross references and illustrations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Jesus used many illustrations </a:t>
            </a:r>
          </a:p>
        </p:txBody>
      </p:sp>
      <p:sp>
        <p:nvSpPr>
          <p:cNvPr id="5" name="Slide Number Placeholder 2">
            <a:extLst>
              <a:ext uri="{FF2B5EF4-FFF2-40B4-BE49-F238E27FC236}">
                <a16:creationId xmlns:a16="http://schemas.microsoft.com/office/drawing/2014/main" id="{94081894-A6CC-4EC5-B2AD-11205D48E599}"/>
              </a:ext>
            </a:extLst>
          </p:cNvPr>
          <p:cNvSpPr>
            <a:spLocks noGrp="1"/>
          </p:cNvSpPr>
          <p:nvPr>
            <p:ph type="sldNum" sz="quarter" idx="12"/>
          </p:nvPr>
        </p:nvSpPr>
        <p:spPr>
          <a:xfrm>
            <a:off x="7010400" y="6381750"/>
            <a:ext cx="2133600" cy="476250"/>
          </a:xfrm>
        </p:spPr>
        <p:txBody>
          <a:bodyPr/>
          <a:lstStyle/>
          <a:p>
            <a:pPr>
              <a:defRPr/>
            </a:pPr>
            <a:r>
              <a:rPr lang="en-US" sz="1800" dirty="0"/>
              <a:t>17</a:t>
            </a:r>
          </a:p>
        </p:txBody>
      </p:sp>
    </p:spTree>
    <p:extLst>
      <p:ext uri="{BB962C8B-B14F-4D97-AF65-F5344CB8AC3E}">
        <p14:creationId xmlns:p14="http://schemas.microsoft.com/office/powerpoint/2010/main" val="28706600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379141" y="697483"/>
            <a:ext cx="8764859" cy="5463034"/>
          </a:xfrm>
          <a:prstGeom prst="rect">
            <a:avLst/>
          </a:prstGeom>
        </p:spPr>
        <p:txBody>
          <a:bodyPr wrap="square">
            <a:spAutoFit/>
          </a:bodyPr>
          <a:lstStyle/>
          <a:p>
            <a:pPr marL="457200">
              <a:spcAft>
                <a:spcPts val="600"/>
              </a:spcAft>
            </a:pPr>
            <a:r>
              <a:rPr lang="en-US" sz="3200" dirty="0">
                <a:solidFill>
                  <a:schemeClr val="bg1"/>
                </a:solidFill>
                <a:latin typeface="+mj-lt"/>
                <a:ea typeface="Calibri" panose="020F0502020204030204" pitchFamily="34" charset="0"/>
              </a:rPr>
              <a:t>4.  Application</a:t>
            </a: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Needed the most by your congregation. </a:t>
            </a: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Explain how to apply God’s Word</a:t>
            </a: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Example: Read God’s Word</a:t>
            </a:r>
          </a:p>
          <a:p>
            <a:pPr marL="914400" lvl="1"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Have a Bible reading plan</a:t>
            </a:r>
          </a:p>
          <a:p>
            <a:pPr marL="914400" lvl="1"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Commit to the Bible reading plan yourself</a:t>
            </a:r>
          </a:p>
          <a:p>
            <a:pPr marL="914400" lvl="1" indent="-457200">
              <a:spcAft>
                <a:spcPts val="600"/>
              </a:spcAft>
              <a:buFont typeface="Arial" panose="020B0604020202020204" pitchFamily="34" charset="0"/>
              <a:buChar char="–"/>
            </a:pPr>
            <a:endParaRPr lang="en-US" sz="1600" dirty="0">
              <a:solidFill>
                <a:schemeClr val="bg1"/>
              </a:solidFill>
              <a:latin typeface="+mj-lt"/>
              <a:ea typeface="Calibri" panose="020F0502020204030204" pitchFamily="34" charset="0"/>
            </a:endParaRP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Application is the most important part </a:t>
            </a:r>
          </a:p>
          <a:p>
            <a:pPr marL="914400" lvl="1"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of personal Bible study </a:t>
            </a:r>
          </a:p>
          <a:p>
            <a:pPr marL="914400" lvl="1"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and preaching and teaching.</a:t>
            </a:r>
          </a:p>
        </p:txBody>
      </p:sp>
      <p:sp>
        <p:nvSpPr>
          <p:cNvPr id="5" name="Slide Number Placeholder 2">
            <a:extLst>
              <a:ext uri="{FF2B5EF4-FFF2-40B4-BE49-F238E27FC236}">
                <a16:creationId xmlns:a16="http://schemas.microsoft.com/office/drawing/2014/main" id="{10BD3309-F2DB-47C0-ADFC-AD828E73D0D6}"/>
              </a:ext>
            </a:extLst>
          </p:cNvPr>
          <p:cNvSpPr>
            <a:spLocks noGrp="1"/>
          </p:cNvSpPr>
          <p:nvPr>
            <p:ph type="sldNum" sz="quarter" idx="12"/>
          </p:nvPr>
        </p:nvSpPr>
        <p:spPr>
          <a:xfrm>
            <a:off x="7010400" y="6381750"/>
            <a:ext cx="2133600" cy="476250"/>
          </a:xfrm>
        </p:spPr>
        <p:txBody>
          <a:bodyPr/>
          <a:lstStyle/>
          <a:p>
            <a:pPr>
              <a:defRPr/>
            </a:pPr>
            <a:r>
              <a:rPr lang="en-US" sz="1800" dirty="0"/>
              <a:t>17</a:t>
            </a:r>
          </a:p>
        </p:txBody>
      </p:sp>
    </p:spTree>
    <p:extLst>
      <p:ext uri="{BB962C8B-B14F-4D97-AF65-F5344CB8AC3E}">
        <p14:creationId xmlns:p14="http://schemas.microsoft.com/office/powerpoint/2010/main" val="8910758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379141" y="1079775"/>
            <a:ext cx="8764859" cy="4462760"/>
          </a:xfrm>
          <a:prstGeom prst="rect">
            <a:avLst/>
          </a:prstGeom>
        </p:spPr>
        <p:txBody>
          <a:bodyPr wrap="square">
            <a:spAutoFit/>
          </a:bodyPr>
          <a:lstStyle/>
          <a:p>
            <a:pPr marL="457200">
              <a:spcAft>
                <a:spcPts val="1200"/>
              </a:spcAft>
            </a:pPr>
            <a:r>
              <a:rPr lang="en-US" sz="3200" dirty="0">
                <a:solidFill>
                  <a:schemeClr val="bg1"/>
                </a:solidFill>
                <a:latin typeface="+mj-lt"/>
                <a:ea typeface="Calibri" panose="020F0502020204030204" pitchFamily="34" charset="0"/>
              </a:rPr>
              <a:t>5. Conclusion</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Communicate emotions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Usually include an illustration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Sometimes connect with the introduction</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Summary Statement </a:t>
            </a:r>
          </a:p>
          <a:p>
            <a:pPr marL="914400" lvl="1"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Topic and main facts of the Bible passage</a:t>
            </a:r>
          </a:p>
          <a:p>
            <a:pPr marL="457200" indent="-457200">
              <a:spcAft>
                <a:spcPts val="1200"/>
              </a:spcAft>
              <a:buFont typeface="Arial" panose="020B0604020202020204" pitchFamily="34" charset="0"/>
              <a:buChar char="•"/>
            </a:pPr>
            <a:endParaRPr lang="en-US" sz="3200" b="0" dirty="0">
              <a:solidFill>
                <a:schemeClr val="bg1"/>
              </a:solidFill>
              <a:latin typeface="+mj-lt"/>
              <a:ea typeface="Calibri" panose="020F0502020204030204" pitchFamily="34" charset="0"/>
            </a:endParaRPr>
          </a:p>
        </p:txBody>
      </p:sp>
      <p:sp>
        <p:nvSpPr>
          <p:cNvPr id="5" name="Slide Number Placeholder 2">
            <a:extLst>
              <a:ext uri="{FF2B5EF4-FFF2-40B4-BE49-F238E27FC236}">
                <a16:creationId xmlns:a16="http://schemas.microsoft.com/office/drawing/2014/main" id="{611762CE-666D-4CBF-A1F2-74DA5745461D}"/>
              </a:ext>
            </a:extLst>
          </p:cNvPr>
          <p:cNvSpPr>
            <a:spLocks noGrp="1"/>
          </p:cNvSpPr>
          <p:nvPr>
            <p:ph type="sldNum" sz="quarter" idx="12"/>
          </p:nvPr>
        </p:nvSpPr>
        <p:spPr>
          <a:xfrm>
            <a:off x="7010400" y="6381750"/>
            <a:ext cx="2133600" cy="476250"/>
          </a:xfrm>
        </p:spPr>
        <p:txBody>
          <a:bodyPr/>
          <a:lstStyle/>
          <a:p>
            <a:pPr>
              <a:defRPr/>
            </a:pPr>
            <a:r>
              <a:rPr lang="en-US" sz="1800" dirty="0"/>
              <a:t>17</a:t>
            </a:r>
          </a:p>
        </p:txBody>
      </p:sp>
    </p:spTree>
    <p:extLst>
      <p:ext uri="{BB962C8B-B14F-4D97-AF65-F5344CB8AC3E}">
        <p14:creationId xmlns:p14="http://schemas.microsoft.com/office/powerpoint/2010/main" val="24558559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518160" y="1613175"/>
            <a:ext cx="8625840" cy="3170099"/>
          </a:xfrm>
          <a:prstGeom prst="rect">
            <a:avLst/>
          </a:prstGeom>
        </p:spPr>
        <p:txBody>
          <a:bodyPr wrap="square">
            <a:spAutoFit/>
          </a:bodyPr>
          <a:lstStyle/>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Study a more detailed presentation </a:t>
            </a:r>
          </a:p>
          <a:p>
            <a:pPr marL="914400" lvl="1"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at “How to Prepare an Effective Sermon” </a:t>
            </a:r>
          </a:p>
          <a:p>
            <a:pPr marL="914400" lvl="1"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at foundationsglobal.com, </a:t>
            </a:r>
          </a:p>
          <a:p>
            <a:pPr marL="914400" lvl="1"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“Other Discipleship Resources”</a:t>
            </a:r>
          </a:p>
          <a:p>
            <a:pPr>
              <a:spcAft>
                <a:spcPts val="1200"/>
              </a:spcAft>
            </a:pPr>
            <a:endParaRPr lang="en-US" sz="3200" b="0" dirty="0">
              <a:solidFill>
                <a:schemeClr val="bg1"/>
              </a:solidFill>
              <a:latin typeface="+mj-lt"/>
              <a:ea typeface="Calibri" panose="020F0502020204030204" pitchFamily="34" charset="0"/>
            </a:endParaRPr>
          </a:p>
        </p:txBody>
      </p:sp>
      <p:sp>
        <p:nvSpPr>
          <p:cNvPr id="5" name="Slide Number Placeholder 2">
            <a:extLst>
              <a:ext uri="{FF2B5EF4-FFF2-40B4-BE49-F238E27FC236}">
                <a16:creationId xmlns:a16="http://schemas.microsoft.com/office/drawing/2014/main" id="{48BB1D20-914D-4282-A02A-83A764144A16}"/>
              </a:ext>
            </a:extLst>
          </p:cNvPr>
          <p:cNvSpPr>
            <a:spLocks noGrp="1"/>
          </p:cNvSpPr>
          <p:nvPr>
            <p:ph type="sldNum" sz="quarter" idx="12"/>
          </p:nvPr>
        </p:nvSpPr>
        <p:spPr>
          <a:xfrm>
            <a:off x="7010400" y="6381750"/>
            <a:ext cx="2133600" cy="476250"/>
          </a:xfrm>
        </p:spPr>
        <p:txBody>
          <a:bodyPr/>
          <a:lstStyle/>
          <a:p>
            <a:pPr>
              <a:defRPr/>
            </a:pPr>
            <a:r>
              <a:rPr lang="en-US" sz="1800" dirty="0"/>
              <a:t>17</a:t>
            </a:r>
          </a:p>
        </p:txBody>
      </p:sp>
    </p:spTree>
    <p:extLst>
      <p:ext uri="{BB962C8B-B14F-4D97-AF65-F5344CB8AC3E}">
        <p14:creationId xmlns:p14="http://schemas.microsoft.com/office/powerpoint/2010/main" val="39226239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411860-7723-4437-8490-CCE564882443}"/>
              </a:ext>
            </a:extLst>
          </p:cNvPr>
          <p:cNvSpPr txBox="1"/>
          <p:nvPr/>
        </p:nvSpPr>
        <p:spPr>
          <a:xfrm>
            <a:off x="521970" y="782121"/>
            <a:ext cx="8488680" cy="5293757"/>
          </a:xfrm>
          <a:prstGeom prst="rect">
            <a:avLst/>
          </a:prstGeom>
          <a:noFill/>
        </p:spPr>
        <p:txBody>
          <a:bodyPr wrap="square" rtlCol="0">
            <a:spAutoFit/>
          </a:bodyPr>
          <a:lstStyle/>
          <a:p>
            <a:pPr>
              <a:spcAft>
                <a:spcPts val="1200"/>
              </a:spcAft>
            </a:pPr>
            <a:r>
              <a:rPr lang="en-US" sz="3200" dirty="0">
                <a:solidFill>
                  <a:schemeClr val="bg1"/>
                </a:solidFill>
              </a:rPr>
              <a:t>In your groups talk about:</a:t>
            </a:r>
          </a:p>
          <a:p>
            <a:pPr marL="457200" indent="-457200">
              <a:spcAft>
                <a:spcPts val="1200"/>
              </a:spcAft>
              <a:buFont typeface="Arial" panose="020B0604020202020204" pitchFamily="34" charset="0"/>
              <a:buChar char="•"/>
            </a:pPr>
            <a:r>
              <a:rPr lang="en-US" sz="3200" b="0" dirty="0">
                <a:solidFill>
                  <a:schemeClr val="bg1"/>
                </a:solidFill>
              </a:rPr>
              <a:t>What did you learn about how to prepare a lesson?</a:t>
            </a:r>
          </a:p>
          <a:p>
            <a:pPr marL="457200" indent="-457200">
              <a:spcAft>
                <a:spcPts val="1200"/>
              </a:spcAft>
              <a:buFont typeface="Arial" panose="020B0604020202020204" pitchFamily="34" charset="0"/>
              <a:buChar char="•"/>
            </a:pPr>
            <a:r>
              <a:rPr lang="en-US" sz="3200" b="0" dirty="0">
                <a:solidFill>
                  <a:schemeClr val="bg1"/>
                </a:solidFill>
              </a:rPr>
              <a:t>What parts of lesson preparation are easy for you?</a:t>
            </a:r>
          </a:p>
          <a:p>
            <a:pPr marL="457200" indent="-457200">
              <a:spcAft>
                <a:spcPts val="1200"/>
              </a:spcAft>
              <a:buFont typeface="Arial" panose="020B0604020202020204" pitchFamily="34" charset="0"/>
              <a:buChar char="•"/>
            </a:pPr>
            <a:r>
              <a:rPr lang="en-US" sz="3200" b="0" dirty="0">
                <a:solidFill>
                  <a:schemeClr val="bg1"/>
                </a:solidFill>
              </a:rPr>
              <a:t>What parts of lesson preparation are difficult for you?</a:t>
            </a:r>
          </a:p>
          <a:p>
            <a:pPr marL="457200" indent="-457200">
              <a:spcAft>
                <a:spcPts val="1200"/>
              </a:spcAft>
              <a:buFont typeface="Arial" panose="020B0604020202020204" pitchFamily="34" charset="0"/>
              <a:buChar char="•"/>
            </a:pPr>
            <a:r>
              <a:rPr lang="en-US" sz="3200" b="0" dirty="0">
                <a:solidFill>
                  <a:schemeClr val="bg1"/>
                </a:solidFill>
              </a:rPr>
              <a:t>Why is application so important?</a:t>
            </a:r>
          </a:p>
          <a:p>
            <a:pPr marL="457200" indent="-457200">
              <a:spcAft>
                <a:spcPts val="1200"/>
              </a:spcAft>
              <a:buFont typeface="Arial" panose="020B0604020202020204" pitchFamily="34" charset="0"/>
              <a:buChar char="•"/>
            </a:pPr>
            <a:endParaRPr lang="en-US" sz="3200" b="0" dirty="0">
              <a:solidFill>
                <a:schemeClr val="bg1"/>
              </a:solidFill>
            </a:endParaRPr>
          </a:p>
        </p:txBody>
      </p:sp>
    </p:spTree>
    <p:extLst>
      <p:ext uri="{BB962C8B-B14F-4D97-AF65-F5344CB8AC3E}">
        <p14:creationId xmlns:p14="http://schemas.microsoft.com/office/powerpoint/2010/main" val="17065629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6978-C8E5-4D79-80D3-75E6849302AD}"/>
              </a:ext>
            </a:extLst>
          </p:cNvPr>
          <p:cNvSpPr>
            <a:spLocks noGrp="1"/>
          </p:cNvSpPr>
          <p:nvPr>
            <p:ph type="title"/>
          </p:nvPr>
        </p:nvSpPr>
        <p:spPr>
          <a:xfrm>
            <a:off x="0" y="107356"/>
            <a:ext cx="9144000" cy="817756"/>
          </a:xfrm>
        </p:spPr>
        <p:txBody>
          <a:bodyPr/>
          <a:lstStyle/>
          <a:p>
            <a:r>
              <a:rPr lang="en-US" dirty="0"/>
              <a:t>Lesson Example</a:t>
            </a:r>
          </a:p>
        </p:txBody>
      </p:sp>
      <p:sp>
        <p:nvSpPr>
          <p:cNvPr id="4" name="Rectangle 3">
            <a:extLst>
              <a:ext uri="{FF2B5EF4-FFF2-40B4-BE49-F238E27FC236}">
                <a16:creationId xmlns:a16="http://schemas.microsoft.com/office/drawing/2014/main" id="{A48DAB54-6608-4BB2-B3FD-C2A50AA6163B}"/>
              </a:ext>
            </a:extLst>
          </p:cNvPr>
          <p:cNvSpPr/>
          <p:nvPr/>
        </p:nvSpPr>
        <p:spPr>
          <a:xfrm>
            <a:off x="2709949" y="1886110"/>
            <a:ext cx="4740812" cy="2523768"/>
          </a:xfrm>
          <a:prstGeom prst="rect">
            <a:avLst/>
          </a:prstGeom>
        </p:spPr>
        <p:txBody>
          <a:bodyPr wrap="square">
            <a:spAutoFit/>
          </a:bodyPr>
          <a:lstStyle/>
          <a:p>
            <a:pPr>
              <a:spcAft>
                <a:spcPts val="1200"/>
              </a:spcAft>
            </a:pPr>
            <a:r>
              <a:rPr lang="en-US" sz="3200" dirty="0">
                <a:solidFill>
                  <a:schemeClr val="bg1"/>
                </a:solidFill>
              </a:rPr>
              <a:t>Open in prayer</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Commitment</a:t>
            </a:r>
          </a:p>
          <a:p>
            <a:pPr marL="457200" indent="-457200">
              <a:spcAft>
                <a:spcPts val="1200"/>
              </a:spcAft>
            </a:pPr>
            <a:r>
              <a:rPr lang="en-US" sz="3200" b="0" dirty="0">
                <a:solidFill>
                  <a:schemeClr val="bg1"/>
                </a:solidFill>
                <a:latin typeface="+mj-lt"/>
                <a:ea typeface="Calibri" panose="020F0502020204030204" pitchFamily="34" charset="0"/>
              </a:rPr>
              <a:t>•	Faith</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Ask</a:t>
            </a:r>
          </a:p>
        </p:txBody>
      </p:sp>
      <p:sp>
        <p:nvSpPr>
          <p:cNvPr id="5" name="Slide Number Placeholder 2">
            <a:extLst>
              <a:ext uri="{FF2B5EF4-FFF2-40B4-BE49-F238E27FC236}">
                <a16:creationId xmlns:a16="http://schemas.microsoft.com/office/drawing/2014/main" id="{CEB08E55-CCF3-4107-94FD-1E2EF589947C}"/>
              </a:ext>
            </a:extLst>
          </p:cNvPr>
          <p:cNvSpPr>
            <a:spLocks noGrp="1"/>
          </p:cNvSpPr>
          <p:nvPr>
            <p:ph type="sldNum" sz="quarter" idx="12"/>
          </p:nvPr>
        </p:nvSpPr>
        <p:spPr>
          <a:xfrm>
            <a:off x="7010400" y="6381750"/>
            <a:ext cx="2133600" cy="476250"/>
          </a:xfrm>
        </p:spPr>
        <p:txBody>
          <a:bodyPr/>
          <a:lstStyle/>
          <a:p>
            <a:pPr>
              <a:defRPr/>
            </a:pPr>
            <a:r>
              <a:rPr lang="en-US" sz="1800" dirty="0"/>
              <a:t>18</a:t>
            </a:r>
          </a:p>
        </p:txBody>
      </p:sp>
    </p:spTree>
    <p:extLst>
      <p:ext uri="{BB962C8B-B14F-4D97-AF65-F5344CB8AC3E}">
        <p14:creationId xmlns:p14="http://schemas.microsoft.com/office/powerpoint/2010/main" val="28291397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6978-C8E5-4D79-80D3-75E6849302AD}"/>
              </a:ext>
            </a:extLst>
          </p:cNvPr>
          <p:cNvSpPr>
            <a:spLocks noGrp="1"/>
          </p:cNvSpPr>
          <p:nvPr>
            <p:ph type="title"/>
          </p:nvPr>
        </p:nvSpPr>
        <p:spPr>
          <a:xfrm>
            <a:off x="0" y="0"/>
            <a:ext cx="9144000" cy="817756"/>
          </a:xfrm>
        </p:spPr>
        <p:txBody>
          <a:bodyPr/>
          <a:lstStyle/>
          <a:p>
            <a:r>
              <a:rPr lang="en-US" dirty="0"/>
              <a:t>Philippians 2:1-3</a:t>
            </a:r>
          </a:p>
        </p:txBody>
      </p:sp>
      <p:sp>
        <p:nvSpPr>
          <p:cNvPr id="4" name="Rectangle 3">
            <a:extLst>
              <a:ext uri="{FF2B5EF4-FFF2-40B4-BE49-F238E27FC236}">
                <a16:creationId xmlns:a16="http://schemas.microsoft.com/office/drawing/2014/main" id="{A48DAB54-6608-4BB2-B3FD-C2A50AA6163B}"/>
              </a:ext>
            </a:extLst>
          </p:cNvPr>
          <p:cNvSpPr/>
          <p:nvPr/>
        </p:nvSpPr>
        <p:spPr>
          <a:xfrm>
            <a:off x="379141" y="1079775"/>
            <a:ext cx="8764859" cy="5324535"/>
          </a:xfrm>
          <a:prstGeom prst="rect">
            <a:avLst/>
          </a:prstGeom>
        </p:spPr>
        <p:txBody>
          <a:bodyPr wrap="square">
            <a:spAutoFit/>
          </a:bodyPr>
          <a:lstStyle/>
          <a:p>
            <a:pPr marL="457200" indent="-457200">
              <a:spcAft>
                <a:spcPts val="1200"/>
              </a:spcAft>
            </a:pPr>
            <a:r>
              <a:rPr lang="en-US" sz="3200" b="0" dirty="0">
                <a:solidFill>
                  <a:schemeClr val="bg1"/>
                </a:solidFill>
                <a:latin typeface="+mj-lt"/>
                <a:ea typeface="Calibri" panose="020F0502020204030204" pitchFamily="34" charset="0"/>
              </a:rPr>
              <a:t>(1) If you have any encouragement from being united with Christ, if any comfort from his love, if any fellowship with the Spirit, if any tenderness and compassion, </a:t>
            </a:r>
          </a:p>
          <a:p>
            <a:pPr marL="457200" indent="-457200">
              <a:spcAft>
                <a:spcPts val="1200"/>
              </a:spcAft>
            </a:pPr>
            <a:r>
              <a:rPr lang="en-US" sz="3200" b="0" dirty="0">
                <a:solidFill>
                  <a:schemeClr val="bg1"/>
                </a:solidFill>
                <a:latin typeface="+mj-lt"/>
                <a:ea typeface="Calibri" panose="020F0502020204030204" pitchFamily="34" charset="0"/>
              </a:rPr>
              <a:t>(2) then make my joy complete by being like-minded, having the same love, being one in spirit and purpose.  </a:t>
            </a:r>
          </a:p>
          <a:p>
            <a:pPr marL="457200" indent="-457200">
              <a:spcAft>
                <a:spcPts val="1200"/>
              </a:spcAft>
            </a:pPr>
            <a:r>
              <a:rPr lang="en-US" sz="3200" b="0" dirty="0">
                <a:solidFill>
                  <a:schemeClr val="bg1"/>
                </a:solidFill>
                <a:latin typeface="+mj-lt"/>
                <a:ea typeface="Calibri" panose="020F0502020204030204" pitchFamily="34" charset="0"/>
              </a:rPr>
              <a:t>(3) Do nothing out of selfish ambition or vain conceit, but in humility consider others better than yourselves. </a:t>
            </a:r>
          </a:p>
        </p:txBody>
      </p:sp>
      <p:sp>
        <p:nvSpPr>
          <p:cNvPr id="5" name="Slide Number Placeholder 2">
            <a:extLst>
              <a:ext uri="{FF2B5EF4-FFF2-40B4-BE49-F238E27FC236}">
                <a16:creationId xmlns:a16="http://schemas.microsoft.com/office/drawing/2014/main" id="{28152F98-2713-4874-A65C-0DC2CE70D524}"/>
              </a:ext>
            </a:extLst>
          </p:cNvPr>
          <p:cNvSpPr>
            <a:spLocks noGrp="1"/>
          </p:cNvSpPr>
          <p:nvPr>
            <p:ph type="sldNum" sz="quarter" idx="12"/>
          </p:nvPr>
        </p:nvSpPr>
        <p:spPr>
          <a:xfrm>
            <a:off x="7010400" y="6404310"/>
            <a:ext cx="2133600" cy="476250"/>
          </a:xfrm>
        </p:spPr>
        <p:txBody>
          <a:bodyPr/>
          <a:lstStyle/>
          <a:p>
            <a:pPr>
              <a:defRPr/>
            </a:pPr>
            <a:r>
              <a:rPr lang="en-US" sz="1800" dirty="0"/>
              <a:t>18</a:t>
            </a:r>
          </a:p>
        </p:txBody>
      </p:sp>
    </p:spTree>
    <p:extLst>
      <p:ext uri="{BB962C8B-B14F-4D97-AF65-F5344CB8AC3E}">
        <p14:creationId xmlns:p14="http://schemas.microsoft.com/office/powerpoint/2010/main" val="27632996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301082" y="1615033"/>
            <a:ext cx="8842917" cy="3139321"/>
          </a:xfrm>
          <a:prstGeom prst="rect">
            <a:avLst/>
          </a:prstGeom>
        </p:spPr>
        <p:txBody>
          <a:bodyPr wrap="square">
            <a:spAutoFit/>
          </a:bodyPr>
          <a:lstStyle/>
          <a:p>
            <a:pPr marL="234950" indent="-23495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Some churches grow and have a lot of joy</a:t>
            </a:r>
          </a:p>
          <a:p>
            <a:pPr marL="234950" indent="-23495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Other churches decrease in number and die</a:t>
            </a:r>
          </a:p>
          <a:p>
            <a:pPr marL="234950" indent="-23495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Healthy, growing churches have:</a:t>
            </a:r>
          </a:p>
          <a:p>
            <a:pPr marL="457200" indent="-457200">
              <a:buFont typeface="Arial" panose="020B0604020202020204" pitchFamily="34" charset="0"/>
              <a:buChar char="•"/>
            </a:pPr>
            <a:endParaRPr lang="en-US" sz="3200" b="0" dirty="0">
              <a:solidFill>
                <a:schemeClr val="bg1"/>
              </a:solidFill>
              <a:latin typeface="+mj-lt"/>
              <a:ea typeface="Calibri" panose="020F0502020204030204" pitchFamily="34" charset="0"/>
            </a:endParaRPr>
          </a:p>
          <a:p>
            <a:pPr algn="ctr"/>
            <a:r>
              <a:rPr lang="en-US" sz="4000" dirty="0">
                <a:solidFill>
                  <a:schemeClr val="bg1"/>
                </a:solidFill>
                <a:latin typeface="+mj-lt"/>
                <a:ea typeface="Calibri" panose="020F0502020204030204" pitchFamily="34" charset="0"/>
              </a:rPr>
              <a:t>Joy in Unity of Spirit and Purpose</a:t>
            </a:r>
          </a:p>
        </p:txBody>
      </p:sp>
      <p:sp>
        <p:nvSpPr>
          <p:cNvPr id="5" name="Slide Number Placeholder 2">
            <a:extLst>
              <a:ext uri="{FF2B5EF4-FFF2-40B4-BE49-F238E27FC236}">
                <a16:creationId xmlns:a16="http://schemas.microsoft.com/office/drawing/2014/main" id="{74AAC573-558C-4519-8141-1064086FB6CD}"/>
              </a:ext>
            </a:extLst>
          </p:cNvPr>
          <p:cNvSpPr>
            <a:spLocks noGrp="1"/>
          </p:cNvSpPr>
          <p:nvPr>
            <p:ph type="sldNum" sz="quarter" idx="12"/>
          </p:nvPr>
        </p:nvSpPr>
        <p:spPr>
          <a:xfrm>
            <a:off x="7010400" y="6381750"/>
            <a:ext cx="2133600" cy="476250"/>
          </a:xfrm>
        </p:spPr>
        <p:txBody>
          <a:bodyPr/>
          <a:lstStyle/>
          <a:p>
            <a:pPr>
              <a:defRPr/>
            </a:pPr>
            <a:r>
              <a:rPr lang="en-US" sz="1800" dirty="0"/>
              <a:t>18</a:t>
            </a:r>
          </a:p>
        </p:txBody>
      </p:sp>
    </p:spTree>
    <p:extLst>
      <p:ext uri="{BB962C8B-B14F-4D97-AF65-F5344CB8AC3E}">
        <p14:creationId xmlns:p14="http://schemas.microsoft.com/office/powerpoint/2010/main" val="2715286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211874" y="1968917"/>
            <a:ext cx="8932126" cy="2292935"/>
          </a:xfrm>
          <a:prstGeom prst="rect">
            <a:avLst/>
          </a:prstGeom>
        </p:spPr>
        <p:txBody>
          <a:bodyPr wrap="square">
            <a:spAutoFit/>
          </a:bodyPr>
          <a:lstStyle/>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Encouragement from being united with Christ</a:t>
            </a: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Comfort from His love</a:t>
            </a: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Fellowship with the Holy Spirit</a:t>
            </a: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Tenderness and compassion</a:t>
            </a:r>
          </a:p>
        </p:txBody>
      </p:sp>
      <p:sp>
        <p:nvSpPr>
          <p:cNvPr id="2" name="TextBox 1">
            <a:extLst>
              <a:ext uri="{FF2B5EF4-FFF2-40B4-BE49-F238E27FC236}">
                <a16:creationId xmlns:a16="http://schemas.microsoft.com/office/drawing/2014/main" id="{B353B0CD-07C2-4049-8531-2E78AE0D3472}"/>
              </a:ext>
            </a:extLst>
          </p:cNvPr>
          <p:cNvSpPr txBox="1"/>
          <p:nvPr/>
        </p:nvSpPr>
        <p:spPr>
          <a:xfrm>
            <a:off x="0" y="0"/>
            <a:ext cx="9144000" cy="1077218"/>
          </a:xfrm>
          <a:prstGeom prst="rect">
            <a:avLst/>
          </a:prstGeom>
          <a:noFill/>
        </p:spPr>
        <p:txBody>
          <a:bodyPr wrap="square" rtlCol="0">
            <a:spAutoFit/>
          </a:bodyPr>
          <a:lstStyle/>
          <a:p>
            <a:pPr algn="ctr"/>
            <a:r>
              <a:rPr lang="en-US" sz="3200" dirty="0">
                <a:solidFill>
                  <a:schemeClr val="bg1"/>
                </a:solidFill>
              </a:rPr>
              <a:t>Verse 1</a:t>
            </a:r>
          </a:p>
          <a:p>
            <a:pPr algn="ctr"/>
            <a:r>
              <a:rPr lang="en-US" sz="3200" u="sng" dirty="0">
                <a:solidFill>
                  <a:schemeClr val="bg1"/>
                </a:solidFill>
                <a:ea typeface="Calibri" panose="020F0502020204030204" pitchFamily="34" charset="0"/>
              </a:rPr>
              <a:t>Motivation</a:t>
            </a:r>
            <a:r>
              <a:rPr lang="en-US" sz="3200" dirty="0">
                <a:solidFill>
                  <a:schemeClr val="bg1"/>
                </a:solidFill>
                <a:ea typeface="Calibri" panose="020F0502020204030204" pitchFamily="34" charset="0"/>
              </a:rPr>
              <a:t> to Have Unity of Spirit and Purpose</a:t>
            </a:r>
            <a:endParaRPr lang="en-US" sz="3200" dirty="0">
              <a:solidFill>
                <a:schemeClr val="bg1"/>
              </a:solidFill>
            </a:endParaRPr>
          </a:p>
        </p:txBody>
      </p:sp>
      <p:sp>
        <p:nvSpPr>
          <p:cNvPr id="5" name="Slide Number Placeholder 2">
            <a:extLst>
              <a:ext uri="{FF2B5EF4-FFF2-40B4-BE49-F238E27FC236}">
                <a16:creationId xmlns:a16="http://schemas.microsoft.com/office/drawing/2014/main" id="{270C510B-6F2C-4483-81B1-B7D703D08D5B}"/>
              </a:ext>
            </a:extLst>
          </p:cNvPr>
          <p:cNvSpPr>
            <a:spLocks noGrp="1"/>
          </p:cNvSpPr>
          <p:nvPr>
            <p:ph type="sldNum" sz="quarter" idx="12"/>
          </p:nvPr>
        </p:nvSpPr>
        <p:spPr>
          <a:xfrm>
            <a:off x="7010400" y="6381750"/>
            <a:ext cx="2133600" cy="476250"/>
          </a:xfrm>
        </p:spPr>
        <p:txBody>
          <a:bodyPr/>
          <a:lstStyle/>
          <a:p>
            <a:pPr>
              <a:defRPr/>
            </a:pPr>
            <a:r>
              <a:rPr lang="en-US" sz="1800" dirty="0"/>
              <a:t>18</a:t>
            </a:r>
          </a:p>
        </p:txBody>
      </p:sp>
    </p:spTree>
    <p:extLst>
      <p:ext uri="{BB962C8B-B14F-4D97-AF65-F5344CB8AC3E}">
        <p14:creationId xmlns:p14="http://schemas.microsoft.com/office/powerpoint/2010/main" val="1252114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831273" y="1736160"/>
            <a:ext cx="8312727" cy="3170099"/>
          </a:xfrm>
          <a:prstGeom prst="rect">
            <a:avLst/>
          </a:prstGeom>
        </p:spPr>
        <p:txBody>
          <a:bodyPr wrap="square">
            <a:spAutoFit/>
          </a:bodyPr>
          <a:lstStyle/>
          <a:p>
            <a:pPr>
              <a:spcAft>
                <a:spcPts val="1200"/>
              </a:spcAft>
            </a:pPr>
            <a:r>
              <a:rPr lang="en-US" sz="3200" b="0" dirty="0">
                <a:solidFill>
                  <a:schemeClr val="bg1"/>
                </a:solidFill>
                <a:latin typeface="+mj-lt"/>
                <a:ea typeface="Calibri" panose="020F0502020204030204" pitchFamily="34" charset="0"/>
              </a:rPr>
              <a:t>Romans 15:5. May the God who gives endurance and encouragement give you a</a:t>
            </a:r>
            <a:r>
              <a:rPr lang="en-US" sz="3200" b="0" u="sng" dirty="0">
                <a:solidFill>
                  <a:schemeClr val="bg1"/>
                </a:solidFill>
                <a:latin typeface="+mj-lt"/>
                <a:ea typeface="Calibri" panose="020F0502020204030204" pitchFamily="34" charset="0"/>
              </a:rPr>
              <a:t> spirit of unity</a:t>
            </a:r>
            <a:r>
              <a:rPr lang="en-US" sz="3200" b="0" dirty="0">
                <a:solidFill>
                  <a:schemeClr val="bg1"/>
                </a:solidFill>
                <a:latin typeface="+mj-lt"/>
                <a:ea typeface="Calibri" panose="020F0502020204030204" pitchFamily="34" charset="0"/>
              </a:rPr>
              <a:t> among yourselves as you follow Christ Jesus</a:t>
            </a:r>
          </a:p>
          <a:p>
            <a:pPr>
              <a:spcAft>
                <a:spcPts val="1200"/>
              </a:spcAft>
            </a:pPr>
            <a:endParaRPr lang="en-US" sz="1400" b="0" dirty="0">
              <a:solidFill>
                <a:schemeClr val="bg1"/>
              </a:solidFill>
              <a:latin typeface="+mj-lt"/>
              <a:ea typeface="Calibri" panose="020F0502020204030204" pitchFamily="34" charset="0"/>
            </a:endParaRPr>
          </a:p>
          <a:p>
            <a:pPr algn="ctr">
              <a:spcAft>
                <a:spcPts val="1200"/>
              </a:spcAft>
            </a:pPr>
            <a:r>
              <a:rPr lang="en-US" sz="3200" dirty="0">
                <a:solidFill>
                  <a:schemeClr val="bg1"/>
                </a:solidFill>
                <a:latin typeface="+mj-lt"/>
                <a:ea typeface="Calibri" panose="020F0502020204030204" pitchFamily="34" charset="0"/>
              </a:rPr>
              <a:t>This is my prayer for our church</a:t>
            </a:r>
          </a:p>
        </p:txBody>
      </p:sp>
      <p:sp>
        <p:nvSpPr>
          <p:cNvPr id="5" name="Slide Number Placeholder 2">
            <a:extLst>
              <a:ext uri="{FF2B5EF4-FFF2-40B4-BE49-F238E27FC236}">
                <a16:creationId xmlns:a16="http://schemas.microsoft.com/office/drawing/2014/main" id="{270C510B-6F2C-4483-81B1-B7D703D08D5B}"/>
              </a:ext>
            </a:extLst>
          </p:cNvPr>
          <p:cNvSpPr>
            <a:spLocks noGrp="1"/>
          </p:cNvSpPr>
          <p:nvPr>
            <p:ph type="sldNum" sz="quarter" idx="12"/>
          </p:nvPr>
        </p:nvSpPr>
        <p:spPr>
          <a:xfrm>
            <a:off x="7010400" y="6381750"/>
            <a:ext cx="2133600" cy="476250"/>
          </a:xfrm>
        </p:spPr>
        <p:txBody>
          <a:bodyPr/>
          <a:lstStyle/>
          <a:p>
            <a:pPr>
              <a:defRPr/>
            </a:pPr>
            <a:r>
              <a:rPr lang="en-US" sz="1800" dirty="0"/>
              <a:t>18</a:t>
            </a:r>
          </a:p>
        </p:txBody>
      </p:sp>
    </p:spTree>
    <p:extLst>
      <p:ext uri="{BB962C8B-B14F-4D97-AF65-F5344CB8AC3E}">
        <p14:creationId xmlns:p14="http://schemas.microsoft.com/office/powerpoint/2010/main" val="187264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in a room&#10;&#10;Description automatically generated">
            <a:extLst>
              <a:ext uri="{FF2B5EF4-FFF2-40B4-BE49-F238E27FC236}">
                <a16:creationId xmlns:a16="http://schemas.microsoft.com/office/drawing/2014/main" id="{E5E0648F-A067-479F-9C61-04AC156F5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a:extLst>
              <a:ext uri="{FF2B5EF4-FFF2-40B4-BE49-F238E27FC236}">
                <a16:creationId xmlns:a16="http://schemas.microsoft.com/office/drawing/2014/main" id="{F406633C-31B4-4798-AC49-F8320389AD1B}"/>
              </a:ext>
            </a:extLst>
          </p:cNvPr>
          <p:cNvGrpSpPr/>
          <p:nvPr/>
        </p:nvGrpSpPr>
        <p:grpSpPr>
          <a:xfrm>
            <a:off x="2213810" y="3622093"/>
            <a:ext cx="5101389" cy="3128878"/>
            <a:chOff x="2519123" y="73272"/>
            <a:chExt cx="4359652" cy="2367383"/>
          </a:xfrm>
        </p:grpSpPr>
        <p:sp>
          <p:nvSpPr>
            <p:cNvPr id="6" name="Rounded Rectangle 2928"/>
            <p:cNvSpPr/>
            <p:nvPr/>
          </p:nvSpPr>
          <p:spPr>
            <a:xfrm>
              <a:off x="2519123" y="73272"/>
              <a:ext cx="4350908" cy="2367383"/>
            </a:xfrm>
            <a:prstGeom prst="roundRect">
              <a:avLst>
                <a:gd name="adj" fmla="val 2688"/>
              </a:avLst>
            </a:prstGeom>
            <a:solidFill>
              <a:schemeClr val="bg1"/>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600"/>
                </a:spcBef>
                <a:spcAft>
                  <a:spcPts val="0"/>
                </a:spcAft>
              </a:pPr>
              <a:r>
                <a:rPr lang="en-US" sz="3200">
                  <a:latin typeface="Arial" panose="020B0604020202020204" pitchFamily="34" charset="0"/>
                  <a:ea typeface="Calibri" panose="020F050202020403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2649208" y="650262"/>
              <a:ext cx="4090737" cy="584775"/>
            </a:xfrm>
            <a:prstGeom prst="rect">
              <a:avLst/>
            </a:prstGeom>
            <a:noFill/>
          </p:spPr>
          <p:txBody>
            <a:bodyPr wrap="square" rtlCol="0">
              <a:spAutoFit/>
            </a:bodyPr>
            <a:lstStyle/>
            <a:p>
              <a:pPr algn="ctr"/>
              <a:r>
                <a:rPr lang="en-US" sz="3200" dirty="0"/>
                <a:t>Serve</a:t>
              </a:r>
              <a:r>
                <a:rPr lang="en-US" sz="3200" b="1" dirty="0"/>
                <a:t>, Chapter 1</a:t>
              </a:r>
            </a:p>
          </p:txBody>
        </p:sp>
        <p:sp>
          <p:nvSpPr>
            <p:cNvPr id="2" name="Rectangle 1">
              <a:extLst>
                <a:ext uri="{FF2B5EF4-FFF2-40B4-BE49-F238E27FC236}">
                  <a16:creationId xmlns:a16="http://schemas.microsoft.com/office/drawing/2014/main" id="{BC077431-CD06-4051-9B71-813DCC2FF97D}"/>
                </a:ext>
              </a:extLst>
            </p:cNvPr>
            <p:cNvSpPr/>
            <p:nvPr/>
          </p:nvSpPr>
          <p:spPr>
            <a:xfrm>
              <a:off x="2527867" y="1194911"/>
              <a:ext cx="4350908" cy="1164355"/>
            </a:xfrm>
            <a:prstGeom prst="rect">
              <a:avLst/>
            </a:prstGeom>
          </p:spPr>
          <p:txBody>
            <a:bodyPr wrap="square">
              <a:spAutoFit/>
            </a:bodyPr>
            <a:lstStyle/>
            <a:p>
              <a:pPr marL="223838" indent="-223838">
                <a:spcBef>
                  <a:spcPts val="600"/>
                </a:spcBef>
                <a:buFont typeface="Arial" panose="020B0604020202020204" pitchFamily="34" charset="0"/>
                <a:buChar char="•"/>
              </a:pPr>
              <a:r>
                <a:rPr lang="en-US" altLang="en-US" sz="2800" b="0" dirty="0"/>
                <a:t>Form groups of 2-5 people</a:t>
              </a:r>
            </a:p>
            <a:p>
              <a:pPr marL="223838" indent="-223838">
                <a:spcBef>
                  <a:spcPts val="600"/>
                </a:spcBef>
                <a:buFont typeface="Arial" panose="020B0604020202020204" pitchFamily="34" charset="0"/>
                <a:buChar char="•"/>
              </a:pPr>
              <a:r>
                <a:rPr lang="en-US" altLang="en-US" sz="2800" b="0" dirty="0"/>
                <a:t>Each group chooses a leader</a:t>
              </a:r>
            </a:p>
            <a:p>
              <a:pPr marL="223838" indent="-223838">
                <a:spcBef>
                  <a:spcPts val="600"/>
                </a:spcBef>
                <a:buFont typeface="Arial" panose="020B0604020202020204" pitchFamily="34" charset="0"/>
                <a:buChar char="•"/>
              </a:pPr>
              <a:r>
                <a:rPr lang="en-US" altLang="en-US" sz="2800" b="0" dirty="0"/>
                <a:t>Discuss “Serve Like Jesus”</a:t>
              </a:r>
            </a:p>
          </p:txBody>
        </p:sp>
      </p:grpSp>
      <p:sp>
        <p:nvSpPr>
          <p:cNvPr id="9" name="Slide Number Placeholder 1">
            <a:extLst>
              <a:ext uri="{FF2B5EF4-FFF2-40B4-BE49-F238E27FC236}">
                <a16:creationId xmlns:a16="http://schemas.microsoft.com/office/drawing/2014/main" id="{FBD506C4-D82B-4E7E-9AF2-7EB570274114}"/>
              </a:ext>
            </a:extLst>
          </p:cNvPr>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bg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r>
              <a:rPr lang="en-US" sz="1800" dirty="0"/>
              <a:t>3</a:t>
            </a:r>
          </a:p>
        </p:txBody>
      </p:sp>
      <p:cxnSp>
        <p:nvCxnSpPr>
          <p:cNvPr id="10" name="Straight Arrow Connector 9">
            <a:extLst>
              <a:ext uri="{FF2B5EF4-FFF2-40B4-BE49-F238E27FC236}">
                <a16:creationId xmlns:a16="http://schemas.microsoft.com/office/drawing/2014/main" id="{36D604CC-3B30-4C33-BB54-1A8B1A14046D}"/>
              </a:ext>
            </a:extLst>
          </p:cNvPr>
          <p:cNvCxnSpPr>
            <a:cxnSpLocks/>
            <a:stCxn id="6" idx="3"/>
          </p:cNvCxnSpPr>
          <p:nvPr/>
        </p:nvCxnSpPr>
        <p:spPr bwMode="auto">
          <a:xfrm>
            <a:off x="7304967" y="5186532"/>
            <a:ext cx="1454022" cy="1195218"/>
          </a:xfrm>
          <a:prstGeom prst="straightConnector1">
            <a:avLst/>
          </a:prstGeom>
          <a:solidFill>
            <a:schemeClr val="accent1"/>
          </a:solidFill>
          <a:ln w="76200" cap="flat" cmpd="sng" algn="ctr">
            <a:solidFill>
              <a:schemeClr val="bg1"/>
            </a:solidFill>
            <a:prstDash val="solid"/>
            <a:round/>
            <a:headEnd type="none" w="med" len="med"/>
            <a:tailEnd type="triangle" w="med" len="lg"/>
          </a:ln>
          <a:effectLst/>
        </p:spPr>
      </p:cxnSp>
      <p:sp>
        <p:nvSpPr>
          <p:cNvPr id="11" name="TextBox 10">
            <a:extLst>
              <a:ext uri="{FF2B5EF4-FFF2-40B4-BE49-F238E27FC236}">
                <a16:creationId xmlns:a16="http://schemas.microsoft.com/office/drawing/2014/main" id="{6603B78C-52C4-452E-8622-04C737840BB6}"/>
              </a:ext>
            </a:extLst>
          </p:cNvPr>
          <p:cNvSpPr txBox="1"/>
          <p:nvPr/>
        </p:nvSpPr>
        <p:spPr>
          <a:xfrm>
            <a:off x="2980342" y="3676792"/>
            <a:ext cx="3558091" cy="707886"/>
          </a:xfrm>
          <a:prstGeom prst="rect">
            <a:avLst/>
          </a:prstGeom>
          <a:noFill/>
        </p:spPr>
        <p:txBody>
          <a:bodyPr wrap="square" rtlCol="0">
            <a:spAutoFit/>
          </a:bodyPr>
          <a:lstStyle/>
          <a:p>
            <a:pPr algn="ctr"/>
            <a:r>
              <a:rPr lang="en-US" sz="4000" b="1" dirty="0"/>
              <a:t>Foundations</a:t>
            </a:r>
          </a:p>
        </p:txBody>
      </p:sp>
    </p:spTree>
    <p:extLst>
      <p:ext uri="{BB962C8B-B14F-4D97-AF65-F5344CB8AC3E}">
        <p14:creationId xmlns:p14="http://schemas.microsoft.com/office/powerpoint/2010/main" val="22737542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446049" y="1364992"/>
            <a:ext cx="8697951" cy="4308872"/>
          </a:xfrm>
          <a:prstGeom prst="rect">
            <a:avLst/>
          </a:prstGeom>
        </p:spPr>
        <p:txBody>
          <a:bodyPr wrap="square">
            <a:spAutoFit/>
          </a:bodyPr>
          <a:lstStyle/>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Be like-minded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Have the same love for one another</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Be one in spirit and purpose</a:t>
            </a:r>
          </a:p>
          <a:p>
            <a:pPr marL="914400" lvl="1"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Make multiplying disciples</a:t>
            </a:r>
          </a:p>
          <a:p>
            <a:pPr marL="914400" lvl="1"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The purpose of every church and every believer</a:t>
            </a:r>
          </a:p>
          <a:p>
            <a:pPr marL="0" lvl="1" algn="ctr">
              <a:spcAft>
                <a:spcPts val="1200"/>
              </a:spcAft>
            </a:pPr>
            <a:r>
              <a:rPr lang="en-US" sz="3200" dirty="0">
                <a:solidFill>
                  <a:schemeClr val="bg1"/>
                </a:solidFill>
                <a:latin typeface="+mj-lt"/>
                <a:ea typeface="Calibri" panose="020F0502020204030204" pitchFamily="34" charset="0"/>
              </a:rPr>
              <a:t>As we grow in unity, we will experience joy</a:t>
            </a:r>
          </a:p>
        </p:txBody>
      </p:sp>
      <p:sp>
        <p:nvSpPr>
          <p:cNvPr id="5" name="TextBox 4">
            <a:extLst>
              <a:ext uri="{FF2B5EF4-FFF2-40B4-BE49-F238E27FC236}">
                <a16:creationId xmlns:a16="http://schemas.microsoft.com/office/drawing/2014/main" id="{633830D3-CD8A-4F00-8566-892DA23534A8}"/>
              </a:ext>
            </a:extLst>
          </p:cNvPr>
          <p:cNvSpPr txBox="1"/>
          <p:nvPr/>
        </p:nvSpPr>
        <p:spPr>
          <a:xfrm>
            <a:off x="-14868" y="87086"/>
            <a:ext cx="9144000" cy="1077218"/>
          </a:xfrm>
          <a:prstGeom prst="rect">
            <a:avLst/>
          </a:prstGeom>
          <a:noFill/>
        </p:spPr>
        <p:txBody>
          <a:bodyPr wrap="square" rtlCol="0">
            <a:spAutoFit/>
          </a:bodyPr>
          <a:lstStyle/>
          <a:p>
            <a:pPr algn="ctr"/>
            <a:r>
              <a:rPr lang="en-US" sz="3200" dirty="0">
                <a:solidFill>
                  <a:schemeClr val="bg1"/>
                </a:solidFill>
              </a:rPr>
              <a:t>Verse 2</a:t>
            </a:r>
          </a:p>
          <a:p>
            <a:pPr algn="ctr"/>
            <a:r>
              <a:rPr lang="en-US" sz="3200" dirty="0">
                <a:solidFill>
                  <a:schemeClr val="bg1"/>
                </a:solidFill>
                <a:ea typeface="Calibri" panose="020F0502020204030204" pitchFamily="34" charset="0"/>
              </a:rPr>
              <a:t>What God Wants Us to Do</a:t>
            </a:r>
            <a:endParaRPr lang="en-US" sz="3200" b="0" dirty="0">
              <a:solidFill>
                <a:schemeClr val="bg1"/>
              </a:solidFill>
              <a:ea typeface="Calibri" panose="020F0502020204030204" pitchFamily="34" charset="0"/>
            </a:endParaRPr>
          </a:p>
        </p:txBody>
      </p:sp>
      <p:sp>
        <p:nvSpPr>
          <p:cNvPr id="6" name="Slide Number Placeholder 2">
            <a:extLst>
              <a:ext uri="{FF2B5EF4-FFF2-40B4-BE49-F238E27FC236}">
                <a16:creationId xmlns:a16="http://schemas.microsoft.com/office/drawing/2014/main" id="{6923BD18-B7DE-41E2-90CB-068EAEC933CE}"/>
              </a:ext>
            </a:extLst>
          </p:cNvPr>
          <p:cNvSpPr>
            <a:spLocks noGrp="1"/>
          </p:cNvSpPr>
          <p:nvPr>
            <p:ph type="sldNum" sz="quarter" idx="12"/>
          </p:nvPr>
        </p:nvSpPr>
        <p:spPr>
          <a:xfrm>
            <a:off x="7010400" y="6381750"/>
            <a:ext cx="2133600" cy="476250"/>
          </a:xfrm>
        </p:spPr>
        <p:txBody>
          <a:bodyPr/>
          <a:lstStyle/>
          <a:p>
            <a:pPr>
              <a:defRPr/>
            </a:pPr>
            <a:r>
              <a:rPr lang="en-US" sz="1800" dirty="0"/>
              <a:t>18</a:t>
            </a:r>
          </a:p>
        </p:txBody>
      </p:sp>
    </p:spTree>
    <p:extLst>
      <p:ext uri="{BB962C8B-B14F-4D97-AF65-F5344CB8AC3E}">
        <p14:creationId xmlns:p14="http://schemas.microsoft.com/office/powerpoint/2010/main" val="39378147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931026" y="1997839"/>
            <a:ext cx="7797338" cy="2862322"/>
          </a:xfrm>
          <a:prstGeom prst="rect">
            <a:avLst/>
          </a:prstGeom>
        </p:spPr>
        <p:txBody>
          <a:bodyPr wrap="square">
            <a:spAutoFit/>
          </a:bodyPr>
          <a:lstStyle/>
          <a:p>
            <a:pPr marL="457200" indent="-457200">
              <a:buFont typeface="Arial" panose="020B0604020202020204" pitchFamily="34" charset="0"/>
              <a:buChar char="•"/>
            </a:pPr>
            <a:r>
              <a:rPr lang="en-US" sz="3200" b="0" dirty="0">
                <a:solidFill>
                  <a:schemeClr val="bg1"/>
                </a:solidFill>
                <a:latin typeface="+mj-lt"/>
                <a:ea typeface="Calibri" panose="020F0502020204030204" pitchFamily="34" charset="0"/>
              </a:rPr>
              <a:t>Do nothing out of selfish ambition or vain conceit</a:t>
            </a:r>
          </a:p>
          <a:p>
            <a:pPr>
              <a:spcBef>
                <a:spcPts val="1200"/>
              </a:spcBef>
              <a:spcAft>
                <a:spcPts val="1200"/>
              </a:spcAft>
            </a:pPr>
            <a:r>
              <a:rPr lang="en-US" sz="3200" b="0" dirty="0">
                <a:solidFill>
                  <a:schemeClr val="bg1"/>
                </a:solidFill>
                <a:latin typeface="+mj-lt"/>
                <a:ea typeface="Calibri" panose="020F0502020204030204" pitchFamily="34" charset="0"/>
              </a:rPr>
              <a:t>	</a:t>
            </a:r>
            <a:r>
              <a:rPr lang="en-US" sz="3200" u="sng" dirty="0">
                <a:solidFill>
                  <a:schemeClr val="bg1"/>
                </a:solidFill>
                <a:latin typeface="+mj-lt"/>
                <a:ea typeface="Calibri" panose="020F0502020204030204" pitchFamily="34" charset="0"/>
              </a:rPr>
              <a:t>But</a:t>
            </a:r>
          </a:p>
          <a:p>
            <a:pPr marL="457200" indent="-457200">
              <a:buFont typeface="Arial" panose="020B0604020202020204" pitchFamily="34" charset="0"/>
              <a:buChar char="•"/>
            </a:pPr>
            <a:r>
              <a:rPr lang="en-US" sz="3200" b="0" dirty="0">
                <a:solidFill>
                  <a:schemeClr val="bg1"/>
                </a:solidFill>
                <a:latin typeface="+mj-lt"/>
                <a:ea typeface="Calibri" panose="020F0502020204030204" pitchFamily="34" charset="0"/>
              </a:rPr>
              <a:t>in </a:t>
            </a:r>
            <a:r>
              <a:rPr lang="en-US" sz="3200" u="sng" dirty="0">
                <a:solidFill>
                  <a:schemeClr val="bg1"/>
                </a:solidFill>
                <a:latin typeface="+mj-lt"/>
                <a:ea typeface="Calibri" panose="020F0502020204030204" pitchFamily="34" charset="0"/>
              </a:rPr>
              <a:t>humility</a:t>
            </a:r>
            <a:r>
              <a:rPr lang="en-US" sz="3200" b="0" dirty="0">
                <a:solidFill>
                  <a:schemeClr val="bg1"/>
                </a:solidFill>
                <a:latin typeface="+mj-lt"/>
                <a:ea typeface="Calibri" panose="020F0502020204030204" pitchFamily="34" charset="0"/>
              </a:rPr>
              <a:t> consider others better than yourselves</a:t>
            </a:r>
          </a:p>
        </p:txBody>
      </p:sp>
      <p:sp>
        <p:nvSpPr>
          <p:cNvPr id="5" name="TextBox 4">
            <a:extLst>
              <a:ext uri="{FF2B5EF4-FFF2-40B4-BE49-F238E27FC236}">
                <a16:creationId xmlns:a16="http://schemas.microsoft.com/office/drawing/2014/main" id="{5FADB25A-01E7-4E6D-B9BB-18161E15BADE}"/>
              </a:ext>
            </a:extLst>
          </p:cNvPr>
          <p:cNvSpPr txBox="1"/>
          <p:nvPr/>
        </p:nvSpPr>
        <p:spPr>
          <a:xfrm>
            <a:off x="0" y="87086"/>
            <a:ext cx="9144000" cy="1077218"/>
          </a:xfrm>
          <a:prstGeom prst="rect">
            <a:avLst/>
          </a:prstGeom>
          <a:noFill/>
        </p:spPr>
        <p:txBody>
          <a:bodyPr wrap="square" rtlCol="0">
            <a:spAutoFit/>
          </a:bodyPr>
          <a:lstStyle/>
          <a:p>
            <a:pPr algn="ctr"/>
            <a:r>
              <a:rPr lang="en-US" sz="3200" dirty="0">
                <a:solidFill>
                  <a:schemeClr val="bg1"/>
                </a:solidFill>
              </a:rPr>
              <a:t>Verse 3</a:t>
            </a:r>
          </a:p>
          <a:p>
            <a:pPr algn="ctr"/>
            <a:r>
              <a:rPr lang="en-US" sz="3200" u="sng" dirty="0">
                <a:solidFill>
                  <a:schemeClr val="bg1"/>
                </a:solidFill>
                <a:ea typeface="Calibri" panose="020F0502020204030204" pitchFamily="34" charset="0"/>
              </a:rPr>
              <a:t>How</a:t>
            </a:r>
            <a:r>
              <a:rPr lang="en-US" sz="3200" dirty="0">
                <a:solidFill>
                  <a:schemeClr val="bg1"/>
                </a:solidFill>
                <a:ea typeface="Calibri" panose="020F0502020204030204" pitchFamily="34" charset="0"/>
              </a:rPr>
              <a:t> to Have Unity of Spirit and Purpose</a:t>
            </a:r>
          </a:p>
        </p:txBody>
      </p:sp>
      <p:sp>
        <p:nvSpPr>
          <p:cNvPr id="6" name="Slide Number Placeholder 2">
            <a:extLst>
              <a:ext uri="{FF2B5EF4-FFF2-40B4-BE49-F238E27FC236}">
                <a16:creationId xmlns:a16="http://schemas.microsoft.com/office/drawing/2014/main" id="{49C961E5-06DA-4507-B3B6-09043D59CD9B}"/>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13082091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681643" y="1960722"/>
            <a:ext cx="8462357" cy="2369880"/>
          </a:xfrm>
          <a:prstGeom prst="rect">
            <a:avLst/>
          </a:prstGeom>
        </p:spPr>
        <p:txBody>
          <a:bodyPr wrap="square">
            <a:spAutoFit/>
          </a:bodyPr>
          <a:lstStyle/>
          <a:p>
            <a:pPr>
              <a:spcAft>
                <a:spcPts val="1200"/>
              </a:spcAft>
            </a:pPr>
            <a:r>
              <a:rPr lang="en-US" sz="3200" dirty="0">
                <a:solidFill>
                  <a:schemeClr val="bg1"/>
                </a:solidFill>
                <a:latin typeface="+mj-lt"/>
                <a:ea typeface="Calibri" panose="020F0502020204030204" pitchFamily="34" charset="0"/>
              </a:rPr>
              <a:t>Selfish ambition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Puts your agenda ahead of God’s purpose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Leads to factions which are divisive and destroy unity </a:t>
            </a:r>
          </a:p>
        </p:txBody>
      </p:sp>
      <p:sp>
        <p:nvSpPr>
          <p:cNvPr id="2" name="TextBox 1">
            <a:extLst>
              <a:ext uri="{FF2B5EF4-FFF2-40B4-BE49-F238E27FC236}">
                <a16:creationId xmlns:a16="http://schemas.microsoft.com/office/drawing/2014/main" id="{DB25CFBB-D13A-4C67-92CC-5B0EC47A1A45}"/>
              </a:ext>
            </a:extLst>
          </p:cNvPr>
          <p:cNvSpPr txBox="1"/>
          <p:nvPr/>
        </p:nvSpPr>
        <p:spPr>
          <a:xfrm>
            <a:off x="0" y="134927"/>
            <a:ext cx="9144000" cy="1077218"/>
          </a:xfrm>
          <a:prstGeom prst="rect">
            <a:avLst/>
          </a:prstGeom>
          <a:noFill/>
        </p:spPr>
        <p:txBody>
          <a:bodyPr wrap="square" rtlCol="0">
            <a:spAutoFit/>
          </a:bodyPr>
          <a:lstStyle/>
          <a:p>
            <a:pPr lvl="0" algn="ctr"/>
            <a:r>
              <a:rPr lang="en-US" sz="3200" dirty="0">
                <a:solidFill>
                  <a:srgbClr val="FFFFFF"/>
                </a:solidFill>
                <a:latin typeface="Arial"/>
                <a:ea typeface="Calibri" panose="020F0502020204030204" pitchFamily="34" charset="0"/>
              </a:rPr>
              <a:t>Being Self-centered Rather than </a:t>
            </a:r>
          </a:p>
          <a:p>
            <a:pPr lvl="0" algn="ctr"/>
            <a:r>
              <a:rPr lang="en-US" sz="3200" dirty="0">
                <a:solidFill>
                  <a:srgbClr val="FFFFFF"/>
                </a:solidFill>
                <a:latin typeface="Arial"/>
                <a:ea typeface="Calibri" panose="020F0502020204030204" pitchFamily="34" charset="0"/>
              </a:rPr>
              <a:t>Spirit-Centered Destroys Unity</a:t>
            </a:r>
          </a:p>
        </p:txBody>
      </p:sp>
      <p:sp>
        <p:nvSpPr>
          <p:cNvPr id="5" name="Slide Number Placeholder 2">
            <a:extLst>
              <a:ext uri="{FF2B5EF4-FFF2-40B4-BE49-F238E27FC236}">
                <a16:creationId xmlns:a16="http://schemas.microsoft.com/office/drawing/2014/main" id="{5AB4C451-C188-4FAC-ACD0-93D5B156B385}"/>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40154905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263769" y="1089639"/>
            <a:ext cx="8880231" cy="3508653"/>
          </a:xfrm>
          <a:prstGeom prst="rect">
            <a:avLst/>
          </a:prstGeom>
        </p:spPr>
        <p:txBody>
          <a:bodyPr wrap="square">
            <a:spAutoFit/>
          </a:bodyPr>
          <a:lstStyle/>
          <a:p>
            <a:pPr>
              <a:spcAft>
                <a:spcPts val="1200"/>
              </a:spcAft>
            </a:pPr>
            <a:r>
              <a:rPr lang="en-US" sz="3200" dirty="0">
                <a:solidFill>
                  <a:schemeClr val="bg1"/>
                </a:solidFill>
                <a:latin typeface="+mj-lt"/>
                <a:ea typeface="Calibri" panose="020F0502020204030204" pitchFamily="34" charset="0"/>
              </a:rPr>
              <a:t>Vain conceit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Seeks attention and praise for yourself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This is self-seeking pride rather than seeking to glorify God</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Our pride is the original sin that separated us from God and causes disunity in our church</a:t>
            </a:r>
          </a:p>
        </p:txBody>
      </p:sp>
      <p:sp>
        <p:nvSpPr>
          <p:cNvPr id="5" name="Slide Number Placeholder 2">
            <a:extLst>
              <a:ext uri="{FF2B5EF4-FFF2-40B4-BE49-F238E27FC236}">
                <a16:creationId xmlns:a16="http://schemas.microsoft.com/office/drawing/2014/main" id="{C48F4C5B-3461-4875-900D-363D5004514C}"/>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26455508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446049" y="1246232"/>
            <a:ext cx="8697951" cy="4001095"/>
          </a:xfrm>
          <a:prstGeom prst="rect">
            <a:avLst/>
          </a:prstGeom>
        </p:spPr>
        <p:txBody>
          <a:bodyPr wrap="square">
            <a:spAutoFit/>
          </a:bodyPr>
          <a:lstStyle/>
          <a:p>
            <a:pPr marL="457200" indent="-457200">
              <a:spcAft>
                <a:spcPts val="1200"/>
              </a:spcAft>
              <a:buFont typeface="Arial" panose="020B0604020202020204" pitchFamily="34" charset="0"/>
              <a:buChar char="•"/>
            </a:pPr>
            <a:r>
              <a:rPr lang="en-US" sz="3200" dirty="0">
                <a:solidFill>
                  <a:schemeClr val="bg1"/>
                </a:solidFill>
                <a:latin typeface="+mj-lt"/>
                <a:ea typeface="Calibri" panose="020F0502020204030204" pitchFamily="34" charset="0"/>
              </a:rPr>
              <a:t>Humility is the requirement for unity in our church</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Humility is having a balanced and accurate understanding of yourself, </a:t>
            </a:r>
          </a:p>
          <a:p>
            <a:pPr marL="914400" lvl="1"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thinking neither too highly nor too lowly of yourself</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Humility doesn’t call attention to itself</a:t>
            </a:r>
          </a:p>
        </p:txBody>
      </p:sp>
      <p:sp>
        <p:nvSpPr>
          <p:cNvPr id="2" name="TextBox 1">
            <a:extLst>
              <a:ext uri="{FF2B5EF4-FFF2-40B4-BE49-F238E27FC236}">
                <a16:creationId xmlns:a16="http://schemas.microsoft.com/office/drawing/2014/main" id="{DB25CFBB-D13A-4C67-92CC-5B0EC47A1A45}"/>
              </a:ext>
            </a:extLst>
          </p:cNvPr>
          <p:cNvSpPr txBox="1"/>
          <p:nvPr/>
        </p:nvSpPr>
        <p:spPr>
          <a:xfrm>
            <a:off x="0" y="134927"/>
            <a:ext cx="9144000" cy="584775"/>
          </a:xfrm>
          <a:prstGeom prst="rect">
            <a:avLst/>
          </a:prstGeom>
          <a:noFill/>
        </p:spPr>
        <p:txBody>
          <a:bodyPr wrap="square" rtlCol="0">
            <a:spAutoFit/>
          </a:bodyPr>
          <a:lstStyle/>
          <a:p>
            <a:pPr lvl="0" algn="ctr"/>
            <a:r>
              <a:rPr lang="en-US" sz="3200" dirty="0">
                <a:solidFill>
                  <a:srgbClr val="FFFFFF"/>
                </a:solidFill>
                <a:latin typeface="Arial"/>
                <a:ea typeface="Calibri" panose="020F0502020204030204" pitchFamily="34" charset="0"/>
              </a:rPr>
              <a:t>How to Have Unity in Our Church</a:t>
            </a:r>
          </a:p>
        </p:txBody>
      </p:sp>
      <p:sp>
        <p:nvSpPr>
          <p:cNvPr id="5" name="Slide Number Placeholder 2">
            <a:extLst>
              <a:ext uri="{FF2B5EF4-FFF2-40B4-BE49-F238E27FC236}">
                <a16:creationId xmlns:a16="http://schemas.microsoft.com/office/drawing/2014/main" id="{76C8B4CC-7121-4D54-8101-1F6B4E4F00F6}"/>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24915001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548640" y="2813447"/>
            <a:ext cx="8595360" cy="1308050"/>
          </a:xfrm>
          <a:prstGeom prst="rect">
            <a:avLst/>
          </a:prstGeom>
        </p:spPr>
        <p:txBody>
          <a:bodyPr wrap="square">
            <a:spAutoFit/>
          </a:bodyPr>
          <a:lstStyle/>
          <a:p>
            <a:pPr marL="228600" indent="-228600">
              <a:spcAft>
                <a:spcPts val="1800"/>
              </a:spcAft>
              <a:buFont typeface="Arial" panose="020B0604020202020204" pitchFamily="34" charset="0"/>
              <a:buChar char="•"/>
            </a:pPr>
            <a:r>
              <a:rPr lang="en-US" sz="3200" b="0" dirty="0">
                <a:solidFill>
                  <a:schemeClr val="bg1"/>
                </a:solidFill>
                <a:latin typeface="+mj-lt"/>
                <a:ea typeface="Calibri" panose="020F0502020204030204" pitchFamily="34" charset="0"/>
              </a:rPr>
              <a:t>Think about how much grace God gives you </a:t>
            </a:r>
          </a:p>
          <a:p>
            <a:pPr marL="228600" indent="-228600">
              <a:spcAft>
                <a:spcPts val="1800"/>
              </a:spcAft>
              <a:buFont typeface="Arial" panose="020B0604020202020204" pitchFamily="34" charset="0"/>
              <a:buChar char="•"/>
            </a:pPr>
            <a:r>
              <a:rPr lang="en-US" sz="3200" b="0" dirty="0">
                <a:solidFill>
                  <a:schemeClr val="bg1"/>
                </a:solidFill>
                <a:latin typeface="+mj-lt"/>
                <a:ea typeface="Calibri" panose="020F0502020204030204" pitchFamily="34" charset="0"/>
              </a:rPr>
              <a:t>Give grace and forgiveness to others </a:t>
            </a:r>
          </a:p>
        </p:txBody>
      </p:sp>
      <p:sp>
        <p:nvSpPr>
          <p:cNvPr id="2" name="TextBox 1">
            <a:extLst>
              <a:ext uri="{FF2B5EF4-FFF2-40B4-BE49-F238E27FC236}">
                <a16:creationId xmlns:a16="http://schemas.microsoft.com/office/drawing/2014/main" id="{DB25CFBB-D13A-4C67-92CC-5B0EC47A1A45}"/>
              </a:ext>
            </a:extLst>
          </p:cNvPr>
          <p:cNvSpPr txBox="1"/>
          <p:nvPr/>
        </p:nvSpPr>
        <p:spPr>
          <a:xfrm>
            <a:off x="0" y="134927"/>
            <a:ext cx="9144000" cy="1846659"/>
          </a:xfrm>
          <a:prstGeom prst="rect">
            <a:avLst/>
          </a:prstGeom>
          <a:noFill/>
        </p:spPr>
        <p:txBody>
          <a:bodyPr wrap="square" rtlCol="0">
            <a:spAutoFit/>
          </a:bodyPr>
          <a:lstStyle/>
          <a:p>
            <a:pPr lvl="0" algn="ctr"/>
            <a:r>
              <a:rPr lang="en-US" sz="3600" dirty="0">
                <a:solidFill>
                  <a:srgbClr val="FFFFFF"/>
                </a:solidFill>
                <a:latin typeface="Arial"/>
                <a:ea typeface="Calibri" panose="020F0502020204030204" pitchFamily="34" charset="0"/>
              </a:rPr>
              <a:t>How to Have Humility</a:t>
            </a:r>
          </a:p>
          <a:p>
            <a:pPr lvl="0" algn="ctr"/>
            <a:endParaRPr lang="en-US" sz="1200" dirty="0">
              <a:solidFill>
                <a:srgbClr val="FFFFFF"/>
              </a:solidFill>
              <a:latin typeface="Arial"/>
              <a:ea typeface="Calibri" panose="020F0502020204030204" pitchFamily="34" charset="0"/>
            </a:endParaRPr>
          </a:p>
          <a:p>
            <a:pPr algn="ctr"/>
            <a:r>
              <a:rPr lang="en-US" sz="3200" dirty="0">
                <a:solidFill>
                  <a:schemeClr val="bg1"/>
                </a:solidFill>
                <a:ea typeface="Calibri" panose="020F0502020204030204" pitchFamily="34" charset="0"/>
              </a:rPr>
              <a:t>Consider others in the church </a:t>
            </a:r>
          </a:p>
          <a:p>
            <a:pPr algn="ctr"/>
            <a:r>
              <a:rPr lang="en-US" sz="3200" dirty="0">
                <a:solidFill>
                  <a:schemeClr val="bg1"/>
                </a:solidFill>
                <a:ea typeface="Calibri" panose="020F0502020204030204" pitchFamily="34" charset="0"/>
              </a:rPr>
              <a:t>better than ourselves</a:t>
            </a:r>
          </a:p>
        </p:txBody>
      </p:sp>
      <p:sp>
        <p:nvSpPr>
          <p:cNvPr id="5" name="Slide Number Placeholder 2">
            <a:extLst>
              <a:ext uri="{FF2B5EF4-FFF2-40B4-BE49-F238E27FC236}">
                <a16:creationId xmlns:a16="http://schemas.microsoft.com/office/drawing/2014/main" id="{65A4A3C5-2B5C-45D1-BCEE-A3C795204614}"/>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21916250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432262" y="1853185"/>
            <a:ext cx="8711738" cy="2754600"/>
          </a:xfrm>
          <a:prstGeom prst="rect">
            <a:avLst/>
          </a:prstGeom>
        </p:spPr>
        <p:txBody>
          <a:bodyPr wrap="square">
            <a:spAutoFit/>
          </a:bodyPr>
          <a:lstStyle/>
          <a:p>
            <a:pPr marL="228600" indent="-228600">
              <a:spcAft>
                <a:spcPts val="1800"/>
              </a:spcAft>
              <a:buFont typeface="Arial" panose="020B0604020202020204" pitchFamily="34" charset="0"/>
              <a:buChar char="•"/>
            </a:pPr>
            <a:r>
              <a:rPr lang="en-US" sz="3200" b="0" dirty="0">
                <a:solidFill>
                  <a:schemeClr val="bg1"/>
                </a:solidFill>
                <a:latin typeface="+mj-lt"/>
                <a:ea typeface="Calibri" panose="020F0502020204030204" pitchFamily="34" charset="0"/>
              </a:rPr>
              <a:t>Do not judge the hearts and motives of people</a:t>
            </a:r>
          </a:p>
          <a:p>
            <a:pPr marL="914400" lvl="1" indent="-457200">
              <a:spcAft>
                <a:spcPts val="1800"/>
              </a:spcAft>
              <a:buFont typeface="Arial" panose="020B0604020202020204" pitchFamily="34" charset="0"/>
              <a:buChar char="–"/>
            </a:pPr>
            <a:r>
              <a:rPr lang="en-US" sz="3200" b="0" dirty="0">
                <a:solidFill>
                  <a:schemeClr val="bg1"/>
                </a:solidFill>
                <a:latin typeface="+mj-lt"/>
                <a:ea typeface="Calibri" panose="020F0502020204030204" pitchFamily="34" charset="0"/>
              </a:rPr>
              <a:t>You don’t know what’s in their hearts</a:t>
            </a:r>
          </a:p>
          <a:p>
            <a:pPr marL="228600" indent="-228600">
              <a:spcAft>
                <a:spcPts val="1800"/>
              </a:spcAft>
              <a:buFont typeface="Arial" panose="020B0604020202020204" pitchFamily="34" charset="0"/>
              <a:buChar char="•"/>
            </a:pPr>
            <a:r>
              <a:rPr lang="en-US" sz="3200" b="0" dirty="0">
                <a:solidFill>
                  <a:schemeClr val="bg1"/>
                </a:solidFill>
                <a:latin typeface="+mj-lt"/>
                <a:ea typeface="Calibri" panose="020F0502020204030204" pitchFamily="34" charset="0"/>
              </a:rPr>
              <a:t>Only God knows what is in their heart </a:t>
            </a:r>
          </a:p>
          <a:p>
            <a:pPr marL="914400" lvl="1" indent="-457200">
              <a:spcAft>
                <a:spcPts val="1800"/>
              </a:spcAft>
              <a:buFont typeface="Arial" panose="020B0604020202020204" pitchFamily="34" charset="0"/>
              <a:buChar char="–"/>
            </a:pPr>
            <a:r>
              <a:rPr lang="en-US" sz="3200" b="0" dirty="0">
                <a:solidFill>
                  <a:schemeClr val="bg1"/>
                </a:solidFill>
                <a:latin typeface="+mj-lt"/>
                <a:ea typeface="Calibri" panose="020F0502020204030204" pitchFamily="34" charset="0"/>
              </a:rPr>
              <a:t>Only God can judge a person’s heart</a:t>
            </a:r>
          </a:p>
        </p:txBody>
      </p:sp>
      <p:sp>
        <p:nvSpPr>
          <p:cNvPr id="5" name="Slide Number Placeholder 2">
            <a:extLst>
              <a:ext uri="{FF2B5EF4-FFF2-40B4-BE49-F238E27FC236}">
                <a16:creationId xmlns:a16="http://schemas.microsoft.com/office/drawing/2014/main" id="{65A4A3C5-2B5C-45D1-BCEE-A3C795204614}"/>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22990908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502920" y="788517"/>
            <a:ext cx="8530046" cy="4801314"/>
          </a:xfrm>
          <a:prstGeom prst="rect">
            <a:avLst/>
          </a:prstGeom>
        </p:spPr>
        <p:txBody>
          <a:bodyPr wrap="square">
            <a:spAutoFit/>
          </a:bodyPr>
          <a:lstStyle/>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We are unworthy sinners before a holy God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The way to preserve unity in our church and accomplish God’s purpose</a:t>
            </a:r>
          </a:p>
          <a:p>
            <a:pPr marL="9144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Be humble </a:t>
            </a:r>
          </a:p>
          <a:p>
            <a:pPr marL="1371600" lvl="1" indent="-457200">
              <a:spcAft>
                <a:spcPts val="1200"/>
              </a:spcAft>
              <a:buFont typeface="Wingdings" panose="05000000000000000000" pitchFamily="2" charset="2"/>
              <a:buChar char="§"/>
            </a:pPr>
            <a:r>
              <a:rPr lang="en-US" sz="3200" b="0" dirty="0">
                <a:solidFill>
                  <a:schemeClr val="bg1"/>
                </a:solidFill>
                <a:latin typeface="+mj-lt"/>
                <a:ea typeface="Calibri" panose="020F0502020204030204" pitchFamily="34" charset="0"/>
              </a:rPr>
              <a:t>Choose to see the good in others</a:t>
            </a:r>
          </a:p>
          <a:p>
            <a:pPr marL="1371600" lvl="1" indent="-457200">
              <a:spcAft>
                <a:spcPts val="1200"/>
              </a:spcAft>
              <a:buFont typeface="Wingdings" panose="05000000000000000000" pitchFamily="2" charset="2"/>
              <a:buChar char="§"/>
            </a:pPr>
            <a:r>
              <a:rPr lang="en-US" sz="3200" b="0" dirty="0">
                <a:solidFill>
                  <a:schemeClr val="bg1"/>
                </a:solidFill>
                <a:latin typeface="+mj-lt"/>
                <a:ea typeface="Calibri" panose="020F0502020204030204" pitchFamily="34" charset="0"/>
              </a:rPr>
              <a:t>Don’t be critical </a:t>
            </a:r>
          </a:p>
          <a:p>
            <a:pPr marL="0" lvl="1" algn="ctr">
              <a:spcAft>
                <a:spcPts val="1200"/>
              </a:spcAft>
            </a:pPr>
            <a:r>
              <a:rPr lang="en-US" sz="3200" b="0" dirty="0">
                <a:solidFill>
                  <a:schemeClr val="bg1"/>
                </a:solidFill>
                <a:latin typeface="+mj-lt"/>
                <a:ea typeface="Calibri" panose="020F0502020204030204" pitchFamily="34" charset="0"/>
              </a:rPr>
              <a:t>James 4:6. "God opposes the proud but gives grace to the humble"</a:t>
            </a:r>
          </a:p>
        </p:txBody>
      </p:sp>
      <p:sp>
        <p:nvSpPr>
          <p:cNvPr id="5" name="Slide Number Placeholder 2">
            <a:extLst>
              <a:ext uri="{FF2B5EF4-FFF2-40B4-BE49-F238E27FC236}">
                <a16:creationId xmlns:a16="http://schemas.microsoft.com/office/drawing/2014/main" id="{B607A3B0-5943-43B4-B834-52FB989FD7D6}"/>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9091869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350520" y="1344129"/>
            <a:ext cx="8793480" cy="2708434"/>
          </a:xfrm>
          <a:prstGeom prst="rect">
            <a:avLst/>
          </a:prstGeom>
        </p:spPr>
        <p:txBody>
          <a:bodyPr wrap="square">
            <a:spAutoFit/>
          </a:bodyPr>
          <a:lstStyle/>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We cannot have humility through our own efforts</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As we give the Holy Spirit control of our lives, we can experience unity of spirit and accomplish God’s purpose</a:t>
            </a:r>
          </a:p>
        </p:txBody>
      </p:sp>
      <p:sp>
        <p:nvSpPr>
          <p:cNvPr id="5" name="Slide Number Placeholder 2">
            <a:extLst>
              <a:ext uri="{FF2B5EF4-FFF2-40B4-BE49-F238E27FC236}">
                <a16:creationId xmlns:a16="http://schemas.microsoft.com/office/drawing/2014/main" id="{DAC0DBA7-2039-4788-B4B6-914047826C6C}"/>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30028946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764771" y="1510383"/>
            <a:ext cx="8379229" cy="2708434"/>
          </a:xfrm>
          <a:prstGeom prst="rect">
            <a:avLst/>
          </a:prstGeom>
        </p:spPr>
        <p:txBody>
          <a:bodyPr wrap="square">
            <a:spAutoFit/>
          </a:bodyPr>
          <a:lstStyle/>
          <a:p>
            <a:pPr>
              <a:spcAft>
                <a:spcPts val="0"/>
              </a:spcAft>
            </a:pPr>
            <a:r>
              <a:rPr lang="en-US" sz="3200" b="0" dirty="0">
                <a:solidFill>
                  <a:schemeClr val="bg1"/>
                </a:solidFill>
                <a:latin typeface="+mj-lt"/>
                <a:ea typeface="Calibri" panose="020F0502020204030204" pitchFamily="34" charset="0"/>
              </a:rPr>
              <a:t>Galatians 5:25-26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“Since we live by the Spirit, let us keep in step with the Spirit.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Let us not become conceited, provoking and envying each other.”</a:t>
            </a:r>
          </a:p>
        </p:txBody>
      </p:sp>
      <p:sp>
        <p:nvSpPr>
          <p:cNvPr id="5" name="Slide Number Placeholder 2">
            <a:extLst>
              <a:ext uri="{FF2B5EF4-FFF2-40B4-BE49-F238E27FC236}">
                <a16:creationId xmlns:a16="http://schemas.microsoft.com/office/drawing/2014/main" id="{DAC0DBA7-2039-4788-B4B6-914047826C6C}"/>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141589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spect="1"/>
          </p:cNvSpPr>
          <p:nvPr>
            <p:ph type="title"/>
          </p:nvPr>
        </p:nvSpPr>
        <p:spPr>
          <a:xfrm>
            <a:off x="457448" y="597843"/>
            <a:ext cx="6260188" cy="814192"/>
          </a:xfrm>
        </p:spPr>
        <p:txBody>
          <a:bodyPr/>
          <a:lstStyle/>
          <a:p>
            <a:pPr marL="461963" indent="-461963">
              <a:buFontTx/>
              <a:buNone/>
              <a:defRPr/>
            </a:pPr>
            <a:r>
              <a:rPr lang="en-US" altLang="en-US" sz="4000" dirty="0"/>
              <a:t>Pre-Meeting Reminders for the Leader</a:t>
            </a:r>
            <a:endParaRPr lang="en-US" sz="4000" dirty="0"/>
          </a:p>
        </p:txBody>
      </p:sp>
      <p:sp>
        <p:nvSpPr>
          <p:cNvPr id="21507" name="Content Placeholder 2"/>
          <p:cNvSpPr>
            <a:spLocks noGrp="1"/>
          </p:cNvSpPr>
          <p:nvPr>
            <p:ph idx="1"/>
          </p:nvPr>
        </p:nvSpPr>
        <p:spPr>
          <a:xfrm>
            <a:off x="802640" y="2073283"/>
            <a:ext cx="8634124" cy="4149894"/>
          </a:xfrm>
        </p:spPr>
        <p:txBody>
          <a:bodyPr/>
          <a:lstStyle/>
          <a:p>
            <a:pPr marL="514350" indent="-514350">
              <a:spcBef>
                <a:spcPts val="1800"/>
              </a:spcBef>
              <a:buFont typeface="+mj-lt"/>
              <a:buAutoNum type="arabicPeriod"/>
            </a:pPr>
            <a:r>
              <a:rPr lang="en-US" dirty="0"/>
              <a:t>Don’t talk too much</a:t>
            </a:r>
          </a:p>
          <a:p>
            <a:pPr marL="514350" indent="-514350">
              <a:spcBef>
                <a:spcPts val="1800"/>
              </a:spcBef>
              <a:buFont typeface="+mj-lt"/>
              <a:buAutoNum type="arabicPeriod"/>
            </a:pPr>
            <a:r>
              <a:rPr lang="en-US" dirty="0"/>
              <a:t>Remember that God is the teacher</a:t>
            </a:r>
          </a:p>
          <a:p>
            <a:pPr marL="514350" indent="-514350">
              <a:spcBef>
                <a:spcPts val="1800"/>
              </a:spcBef>
              <a:buFont typeface="+mj-lt"/>
              <a:buAutoNum type="arabicPeriod"/>
            </a:pPr>
            <a:r>
              <a:rPr lang="en-US" dirty="0"/>
              <a:t>Ask questions and Listen</a:t>
            </a:r>
          </a:p>
          <a:p>
            <a:pPr marL="514350" indent="-514350">
              <a:spcBef>
                <a:spcPts val="1800"/>
              </a:spcBef>
              <a:buFont typeface="+mj-lt"/>
              <a:buAutoNum type="arabicPeriod"/>
            </a:pPr>
            <a:r>
              <a:rPr lang="en-US" dirty="0"/>
              <a:t>Keep it simple </a:t>
            </a:r>
          </a:p>
          <a:p>
            <a:pPr marL="514350" indent="-514350">
              <a:spcBef>
                <a:spcPts val="1800"/>
              </a:spcBef>
              <a:buFont typeface="+mj-lt"/>
              <a:buAutoNum type="arabicPeriod"/>
            </a:pPr>
            <a:r>
              <a:rPr lang="en-US" dirty="0"/>
              <a:t>Make sure everyone participates</a:t>
            </a:r>
          </a:p>
          <a:p>
            <a:pPr marL="514350" indent="-514350">
              <a:spcBef>
                <a:spcPts val="1800"/>
              </a:spcBef>
              <a:buFont typeface="+mj-lt"/>
              <a:buAutoNum type="arabicPeriod"/>
            </a:pPr>
            <a:r>
              <a:rPr lang="en-US" dirty="0"/>
              <a:t>Give positive feedback </a:t>
            </a:r>
          </a:p>
          <a:p>
            <a:pPr marL="401638" indent="-174625">
              <a:defRPr/>
            </a:pPr>
            <a:endParaRPr lang="en-US" dirty="0"/>
          </a:p>
        </p:txBody>
      </p:sp>
      <p:pic>
        <p:nvPicPr>
          <p:cNvPr id="7170" name="Picture 2" descr="Image result for checklist clipart">
            <a:extLst>
              <a:ext uri="{FF2B5EF4-FFF2-40B4-BE49-F238E27FC236}">
                <a16:creationId xmlns:a16="http://schemas.microsoft.com/office/drawing/2014/main" id="{92DEED56-575E-4D56-A84F-29F94D359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817" y="114300"/>
            <a:ext cx="1776766" cy="259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939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1072055" y="1580956"/>
            <a:ext cx="8071945" cy="2292935"/>
          </a:xfrm>
          <a:prstGeom prst="rect">
            <a:avLst/>
          </a:prstGeom>
        </p:spPr>
        <p:txBody>
          <a:bodyPr wrap="square">
            <a:spAutoFit/>
          </a:bodyPr>
          <a:lstStyle/>
          <a:p>
            <a:pPr marL="457200" indent="-457200">
              <a:spcAft>
                <a:spcPts val="1800"/>
              </a:spcAft>
              <a:buFont typeface="Arial" panose="020B0604020202020204" pitchFamily="34" charset="0"/>
              <a:buChar char="•"/>
            </a:pPr>
            <a:r>
              <a:rPr lang="en-US" sz="3200" b="0" dirty="0">
                <a:solidFill>
                  <a:schemeClr val="bg1"/>
                </a:solidFill>
                <a:latin typeface="+mj-lt"/>
                <a:ea typeface="Calibri" panose="020F0502020204030204" pitchFamily="34" charset="0"/>
              </a:rPr>
              <a:t>The Pharisee thought: I am pretty good, God is lucky to have me!</a:t>
            </a:r>
          </a:p>
          <a:p>
            <a:pPr marL="457200" indent="-457200">
              <a:spcAft>
                <a:spcPts val="1800"/>
              </a:spcAft>
              <a:buFont typeface="Arial" panose="020B0604020202020204" pitchFamily="34" charset="0"/>
              <a:buChar char="•"/>
            </a:pPr>
            <a:r>
              <a:rPr lang="en-US" sz="3200" b="0" dirty="0">
                <a:solidFill>
                  <a:schemeClr val="bg1"/>
                </a:solidFill>
                <a:latin typeface="+mj-lt"/>
                <a:ea typeface="Calibri" panose="020F0502020204030204" pitchFamily="34" charset="0"/>
              </a:rPr>
              <a:t>The Tax Collector thought: I am a sinner, I need God to show mercy to me!</a:t>
            </a:r>
          </a:p>
        </p:txBody>
      </p:sp>
      <p:sp>
        <p:nvSpPr>
          <p:cNvPr id="2" name="TextBox 1">
            <a:extLst>
              <a:ext uri="{FF2B5EF4-FFF2-40B4-BE49-F238E27FC236}">
                <a16:creationId xmlns:a16="http://schemas.microsoft.com/office/drawing/2014/main" id="{DB25CFBB-D13A-4C67-92CC-5B0EC47A1A45}"/>
              </a:ext>
            </a:extLst>
          </p:cNvPr>
          <p:cNvSpPr txBox="1"/>
          <p:nvPr/>
        </p:nvSpPr>
        <p:spPr>
          <a:xfrm>
            <a:off x="0" y="134927"/>
            <a:ext cx="9144000" cy="1077218"/>
          </a:xfrm>
          <a:prstGeom prst="rect">
            <a:avLst/>
          </a:prstGeom>
          <a:noFill/>
        </p:spPr>
        <p:txBody>
          <a:bodyPr wrap="square" rtlCol="0">
            <a:spAutoFit/>
          </a:bodyPr>
          <a:lstStyle/>
          <a:p>
            <a:pPr lvl="0" algn="ctr"/>
            <a:r>
              <a:rPr lang="en-US" sz="3200" dirty="0">
                <a:solidFill>
                  <a:srgbClr val="FFFFFF"/>
                </a:solidFill>
                <a:latin typeface="Arial"/>
                <a:ea typeface="Calibri" panose="020F0502020204030204" pitchFamily="34" charset="0"/>
              </a:rPr>
              <a:t>The Pharisee and the Tax Collector </a:t>
            </a:r>
          </a:p>
          <a:p>
            <a:pPr lvl="0" algn="ctr"/>
            <a:r>
              <a:rPr lang="en-US" sz="3200" dirty="0">
                <a:solidFill>
                  <a:srgbClr val="FFFFFF"/>
                </a:solidFill>
                <a:latin typeface="Arial"/>
                <a:ea typeface="Calibri" panose="020F0502020204030204" pitchFamily="34" charset="0"/>
              </a:rPr>
              <a:t>Luke 18:9-14 </a:t>
            </a:r>
          </a:p>
        </p:txBody>
      </p:sp>
      <p:sp>
        <p:nvSpPr>
          <p:cNvPr id="5" name="Slide Number Placeholder 2">
            <a:extLst>
              <a:ext uri="{FF2B5EF4-FFF2-40B4-BE49-F238E27FC236}">
                <a16:creationId xmlns:a16="http://schemas.microsoft.com/office/drawing/2014/main" id="{7542AD46-DF6C-4340-912D-744DBFA4165C}"/>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6461751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826687" y="1678961"/>
            <a:ext cx="8071945" cy="2215991"/>
          </a:xfrm>
          <a:prstGeom prst="rect">
            <a:avLst/>
          </a:prstGeom>
        </p:spPr>
        <p:txBody>
          <a:bodyPr wrap="square">
            <a:spAutoFit/>
          </a:bodyPr>
          <a:lstStyle/>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One was proud, the other was humble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"For everyone who exalts himself will be humbled, and he who humbles himself will be exalted.”     Luke 18:14 </a:t>
            </a:r>
          </a:p>
        </p:txBody>
      </p:sp>
      <p:sp>
        <p:nvSpPr>
          <p:cNvPr id="5" name="Slide Number Placeholder 2">
            <a:extLst>
              <a:ext uri="{FF2B5EF4-FFF2-40B4-BE49-F238E27FC236}">
                <a16:creationId xmlns:a16="http://schemas.microsoft.com/office/drawing/2014/main" id="{7542AD46-DF6C-4340-912D-744DBFA4165C}"/>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13711644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555171" y="1269345"/>
            <a:ext cx="8588829" cy="2215991"/>
          </a:xfrm>
          <a:prstGeom prst="rect">
            <a:avLst/>
          </a:prstGeom>
        </p:spPr>
        <p:txBody>
          <a:bodyPr wrap="square">
            <a:spAutoFit/>
          </a:bodyPr>
          <a:lstStyle/>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Who in our church do you need to give mercy, grace, and forgiveness to?</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What can you say to someone in our church to encourage them?</a:t>
            </a:r>
          </a:p>
        </p:txBody>
      </p:sp>
      <p:sp>
        <p:nvSpPr>
          <p:cNvPr id="5" name="Slide Number Placeholder 2">
            <a:extLst>
              <a:ext uri="{FF2B5EF4-FFF2-40B4-BE49-F238E27FC236}">
                <a16:creationId xmlns:a16="http://schemas.microsoft.com/office/drawing/2014/main" id="{1CDADB22-01D6-4CC2-8360-290A790AB3CE}"/>
              </a:ext>
            </a:extLst>
          </p:cNvPr>
          <p:cNvSpPr>
            <a:spLocks noGrp="1"/>
          </p:cNvSpPr>
          <p:nvPr>
            <p:ph type="sldNum" sz="quarter" idx="12"/>
          </p:nvPr>
        </p:nvSpPr>
        <p:spPr>
          <a:xfrm>
            <a:off x="7010400" y="6381750"/>
            <a:ext cx="2133600" cy="476250"/>
          </a:xfrm>
        </p:spPr>
        <p:txBody>
          <a:bodyPr/>
          <a:lstStyle/>
          <a:p>
            <a:pPr>
              <a:defRPr/>
            </a:pPr>
            <a:r>
              <a:rPr lang="en-US" sz="1800" dirty="0"/>
              <a:t>19</a:t>
            </a:r>
          </a:p>
        </p:txBody>
      </p:sp>
    </p:spTree>
    <p:extLst>
      <p:ext uri="{BB962C8B-B14F-4D97-AF65-F5344CB8AC3E}">
        <p14:creationId xmlns:p14="http://schemas.microsoft.com/office/powerpoint/2010/main" val="20645634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89209" y="1987011"/>
            <a:ext cx="8965581" cy="2062103"/>
          </a:xfrm>
          <a:prstGeom prst="rect">
            <a:avLst/>
          </a:prstGeom>
        </p:spPr>
        <p:txBody>
          <a:bodyPr wrap="square">
            <a:spAutoFit/>
          </a:bodyPr>
          <a:lstStyle/>
          <a:p>
            <a:pPr algn="ctr"/>
            <a:r>
              <a:rPr lang="en-US" sz="3200" dirty="0">
                <a:solidFill>
                  <a:schemeClr val="bg1"/>
                </a:solidFill>
                <a:latin typeface="+mj-lt"/>
                <a:ea typeface="Calibri" panose="020F0502020204030204" pitchFamily="34" charset="0"/>
              </a:rPr>
              <a:t>Be motivated by God’s </a:t>
            </a:r>
            <a:r>
              <a:rPr lang="en-US" sz="3200" u="sng" dirty="0">
                <a:solidFill>
                  <a:schemeClr val="bg1"/>
                </a:solidFill>
                <a:latin typeface="+mj-lt"/>
                <a:ea typeface="Calibri" panose="020F0502020204030204" pitchFamily="34" charset="0"/>
              </a:rPr>
              <a:t>blessings</a:t>
            </a:r>
            <a:r>
              <a:rPr lang="en-US" sz="3200" dirty="0">
                <a:solidFill>
                  <a:schemeClr val="bg1"/>
                </a:solidFill>
                <a:latin typeface="+mj-lt"/>
                <a:ea typeface="Calibri" panose="020F0502020204030204" pitchFamily="34" charset="0"/>
              </a:rPr>
              <a:t> </a:t>
            </a:r>
          </a:p>
          <a:p>
            <a:pPr algn="ctr"/>
            <a:r>
              <a:rPr lang="en-US" sz="3200" dirty="0">
                <a:solidFill>
                  <a:schemeClr val="bg1"/>
                </a:solidFill>
                <a:latin typeface="+mj-lt"/>
                <a:ea typeface="Calibri" panose="020F0502020204030204" pitchFamily="34" charset="0"/>
              </a:rPr>
              <a:t>to have </a:t>
            </a:r>
            <a:r>
              <a:rPr lang="en-US" sz="3200" u="sng" dirty="0">
                <a:solidFill>
                  <a:schemeClr val="bg1"/>
                </a:solidFill>
                <a:latin typeface="+mj-lt"/>
                <a:ea typeface="Calibri" panose="020F0502020204030204" pitchFamily="34" charset="0"/>
              </a:rPr>
              <a:t>unity</a:t>
            </a:r>
            <a:r>
              <a:rPr lang="en-US" sz="3200" dirty="0">
                <a:solidFill>
                  <a:schemeClr val="bg1"/>
                </a:solidFill>
                <a:latin typeface="+mj-lt"/>
                <a:ea typeface="Calibri" panose="020F0502020204030204" pitchFamily="34" charset="0"/>
              </a:rPr>
              <a:t> in our church </a:t>
            </a:r>
          </a:p>
          <a:p>
            <a:pPr algn="ctr"/>
            <a:r>
              <a:rPr lang="en-US" sz="3200" dirty="0">
                <a:solidFill>
                  <a:schemeClr val="bg1"/>
                </a:solidFill>
                <a:latin typeface="+mj-lt"/>
                <a:ea typeface="Calibri" panose="020F0502020204030204" pitchFamily="34" charset="0"/>
              </a:rPr>
              <a:t>to accomplish God’s </a:t>
            </a:r>
            <a:r>
              <a:rPr lang="en-US" sz="3200" u="sng" dirty="0">
                <a:solidFill>
                  <a:schemeClr val="bg1"/>
                </a:solidFill>
                <a:latin typeface="+mj-lt"/>
                <a:ea typeface="Calibri" panose="020F0502020204030204" pitchFamily="34" charset="0"/>
              </a:rPr>
              <a:t>purpose</a:t>
            </a:r>
          </a:p>
          <a:p>
            <a:pPr algn="ctr"/>
            <a:r>
              <a:rPr lang="en-US" sz="3200" dirty="0">
                <a:solidFill>
                  <a:schemeClr val="bg1"/>
                </a:solidFill>
                <a:latin typeface="+mj-lt"/>
                <a:ea typeface="Calibri" panose="020F0502020204030204" pitchFamily="34" charset="0"/>
              </a:rPr>
              <a:t>by being </a:t>
            </a:r>
            <a:r>
              <a:rPr lang="en-US" sz="3200" u="sng" dirty="0">
                <a:solidFill>
                  <a:schemeClr val="bg1"/>
                </a:solidFill>
                <a:latin typeface="+mj-lt"/>
                <a:ea typeface="Calibri" panose="020F0502020204030204" pitchFamily="34" charset="0"/>
              </a:rPr>
              <a:t>humble</a:t>
            </a:r>
          </a:p>
        </p:txBody>
      </p:sp>
      <p:sp>
        <p:nvSpPr>
          <p:cNvPr id="2" name="TextBox 1">
            <a:extLst>
              <a:ext uri="{FF2B5EF4-FFF2-40B4-BE49-F238E27FC236}">
                <a16:creationId xmlns:a16="http://schemas.microsoft.com/office/drawing/2014/main" id="{DB25CFBB-D13A-4C67-92CC-5B0EC47A1A45}"/>
              </a:ext>
            </a:extLst>
          </p:cNvPr>
          <p:cNvSpPr txBox="1"/>
          <p:nvPr/>
        </p:nvSpPr>
        <p:spPr>
          <a:xfrm>
            <a:off x="0" y="134927"/>
            <a:ext cx="9144000" cy="1200329"/>
          </a:xfrm>
          <a:prstGeom prst="rect">
            <a:avLst/>
          </a:prstGeom>
          <a:noFill/>
        </p:spPr>
        <p:txBody>
          <a:bodyPr wrap="square" rtlCol="0">
            <a:spAutoFit/>
          </a:bodyPr>
          <a:lstStyle/>
          <a:p>
            <a:pPr lvl="0" algn="ctr"/>
            <a:r>
              <a:rPr lang="en-US" sz="3600" dirty="0">
                <a:solidFill>
                  <a:srgbClr val="FFFFFF"/>
                </a:solidFill>
                <a:latin typeface="Arial"/>
                <a:ea typeface="Calibri" panose="020F0502020204030204" pitchFamily="34" charset="0"/>
              </a:rPr>
              <a:t>How to Have a Healthy, </a:t>
            </a:r>
          </a:p>
          <a:p>
            <a:pPr lvl="0" algn="ctr"/>
            <a:r>
              <a:rPr lang="en-US" sz="3600" dirty="0">
                <a:solidFill>
                  <a:srgbClr val="FFFFFF"/>
                </a:solidFill>
                <a:latin typeface="Arial"/>
                <a:ea typeface="Calibri" panose="020F0502020204030204" pitchFamily="34" charset="0"/>
              </a:rPr>
              <a:t>Growing, Joyful Church</a:t>
            </a:r>
          </a:p>
        </p:txBody>
      </p:sp>
      <p:sp>
        <p:nvSpPr>
          <p:cNvPr id="5" name="Slide Number Placeholder 2">
            <a:extLst>
              <a:ext uri="{FF2B5EF4-FFF2-40B4-BE49-F238E27FC236}">
                <a16:creationId xmlns:a16="http://schemas.microsoft.com/office/drawing/2014/main" id="{A733A078-09EC-450A-9503-266583CB2110}"/>
              </a:ext>
            </a:extLst>
          </p:cNvPr>
          <p:cNvSpPr>
            <a:spLocks noGrp="1"/>
          </p:cNvSpPr>
          <p:nvPr>
            <p:ph type="sldNum" sz="quarter" idx="12"/>
          </p:nvPr>
        </p:nvSpPr>
        <p:spPr>
          <a:xfrm>
            <a:off x="7010400" y="6381750"/>
            <a:ext cx="2133600" cy="476250"/>
          </a:xfrm>
        </p:spPr>
        <p:txBody>
          <a:bodyPr/>
          <a:lstStyle/>
          <a:p>
            <a:pPr>
              <a:defRPr/>
            </a:pPr>
            <a:r>
              <a:rPr lang="en-US" sz="1800" dirty="0"/>
              <a:t>20</a:t>
            </a:r>
          </a:p>
        </p:txBody>
      </p:sp>
    </p:spTree>
    <p:extLst>
      <p:ext uri="{BB962C8B-B14F-4D97-AF65-F5344CB8AC3E}">
        <p14:creationId xmlns:p14="http://schemas.microsoft.com/office/powerpoint/2010/main" val="25851482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178419" y="864453"/>
            <a:ext cx="8965581" cy="5139869"/>
          </a:xfrm>
          <a:prstGeom prst="rect">
            <a:avLst/>
          </a:prstGeom>
        </p:spPr>
        <p:txBody>
          <a:bodyPr wrap="square">
            <a:spAutoFit/>
          </a:bodyPr>
          <a:lstStyle/>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We thank you God for Your blessings</a:t>
            </a: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We thank you for your grace and forgiveness</a:t>
            </a: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We confess our judgment of others and pride</a:t>
            </a: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God, we are motivated by your blessings </a:t>
            </a:r>
          </a:p>
          <a:p>
            <a:pPr marL="914400" lvl="1"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we commit ourselves</a:t>
            </a:r>
          </a:p>
          <a:p>
            <a:pPr marL="914400" lvl="1"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to have unity in our church</a:t>
            </a:r>
          </a:p>
          <a:p>
            <a:pPr marL="914400" lvl="1"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to accomplish your purpose</a:t>
            </a:r>
          </a:p>
          <a:p>
            <a:pPr marL="914400" lvl="1"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by being humble</a:t>
            </a:r>
          </a:p>
          <a:p>
            <a:pPr marL="457200" indent="-457200">
              <a:spcAft>
                <a:spcPts val="600"/>
              </a:spcAft>
              <a:buFont typeface="Arial" panose="020B0604020202020204" pitchFamily="34" charset="0"/>
              <a:buChar char="•"/>
            </a:pPr>
            <a:r>
              <a:rPr lang="en-US" sz="3200" b="0" dirty="0">
                <a:solidFill>
                  <a:schemeClr val="bg1"/>
                </a:solidFill>
                <a:latin typeface="+mj-lt"/>
                <a:ea typeface="Calibri" panose="020F0502020204030204" pitchFamily="34" charset="0"/>
              </a:rPr>
              <a:t>In Jesus’ name, Amen.</a:t>
            </a:r>
          </a:p>
        </p:txBody>
      </p:sp>
      <p:sp>
        <p:nvSpPr>
          <p:cNvPr id="2" name="TextBox 1">
            <a:extLst>
              <a:ext uri="{FF2B5EF4-FFF2-40B4-BE49-F238E27FC236}">
                <a16:creationId xmlns:a16="http://schemas.microsoft.com/office/drawing/2014/main" id="{DB25CFBB-D13A-4C67-92CC-5B0EC47A1A45}"/>
              </a:ext>
            </a:extLst>
          </p:cNvPr>
          <p:cNvSpPr txBox="1"/>
          <p:nvPr/>
        </p:nvSpPr>
        <p:spPr>
          <a:xfrm>
            <a:off x="0" y="134927"/>
            <a:ext cx="9144000" cy="584775"/>
          </a:xfrm>
          <a:prstGeom prst="rect">
            <a:avLst/>
          </a:prstGeom>
          <a:noFill/>
        </p:spPr>
        <p:txBody>
          <a:bodyPr wrap="square" rtlCol="0">
            <a:spAutoFit/>
          </a:bodyPr>
          <a:lstStyle/>
          <a:p>
            <a:pPr lvl="0" algn="ctr"/>
            <a:r>
              <a:rPr lang="en-US" sz="3200" dirty="0">
                <a:solidFill>
                  <a:srgbClr val="FFFFFF"/>
                </a:solidFill>
                <a:latin typeface="Arial"/>
                <a:ea typeface="Calibri" panose="020F0502020204030204" pitchFamily="34" charset="0"/>
              </a:rPr>
              <a:t>Closing Prayer</a:t>
            </a:r>
          </a:p>
        </p:txBody>
      </p:sp>
      <p:sp>
        <p:nvSpPr>
          <p:cNvPr id="5" name="Slide Number Placeholder 2">
            <a:extLst>
              <a:ext uri="{FF2B5EF4-FFF2-40B4-BE49-F238E27FC236}">
                <a16:creationId xmlns:a16="http://schemas.microsoft.com/office/drawing/2014/main" id="{446DA76A-AB84-4C51-8FCE-C16DBD384D5B}"/>
              </a:ext>
            </a:extLst>
          </p:cNvPr>
          <p:cNvSpPr>
            <a:spLocks noGrp="1"/>
          </p:cNvSpPr>
          <p:nvPr>
            <p:ph type="sldNum" sz="quarter" idx="12"/>
          </p:nvPr>
        </p:nvSpPr>
        <p:spPr>
          <a:xfrm>
            <a:off x="7010400" y="6381750"/>
            <a:ext cx="2133600" cy="476250"/>
          </a:xfrm>
        </p:spPr>
        <p:txBody>
          <a:bodyPr/>
          <a:lstStyle/>
          <a:p>
            <a:pPr>
              <a:defRPr/>
            </a:pPr>
            <a:r>
              <a:rPr lang="en-US" sz="1800" dirty="0"/>
              <a:t>20</a:t>
            </a:r>
          </a:p>
        </p:txBody>
      </p:sp>
    </p:spTree>
    <p:extLst>
      <p:ext uri="{BB962C8B-B14F-4D97-AF65-F5344CB8AC3E}">
        <p14:creationId xmlns:p14="http://schemas.microsoft.com/office/powerpoint/2010/main" val="26404641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411860-7723-4437-8490-CCE564882443}"/>
              </a:ext>
            </a:extLst>
          </p:cNvPr>
          <p:cNvSpPr txBox="1"/>
          <p:nvPr/>
        </p:nvSpPr>
        <p:spPr>
          <a:xfrm>
            <a:off x="0" y="2133600"/>
            <a:ext cx="9144000" cy="830997"/>
          </a:xfrm>
          <a:prstGeom prst="rect">
            <a:avLst/>
          </a:prstGeom>
          <a:noFill/>
        </p:spPr>
        <p:txBody>
          <a:bodyPr wrap="square" rtlCol="0">
            <a:spAutoFit/>
          </a:bodyPr>
          <a:lstStyle/>
          <a:p>
            <a:pPr algn="ctr"/>
            <a:r>
              <a:rPr lang="en-US" sz="4800" dirty="0">
                <a:solidFill>
                  <a:schemeClr val="bg1"/>
                </a:solidFill>
              </a:rPr>
              <a:t>Questions or Comments</a:t>
            </a:r>
          </a:p>
        </p:txBody>
      </p:sp>
    </p:spTree>
    <p:extLst>
      <p:ext uri="{BB962C8B-B14F-4D97-AF65-F5344CB8AC3E}">
        <p14:creationId xmlns:p14="http://schemas.microsoft.com/office/powerpoint/2010/main" val="37701647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30300"/>
          </a:xfrm>
        </p:spPr>
        <p:txBody>
          <a:bodyPr/>
          <a:lstStyle/>
          <a:p>
            <a:r>
              <a:rPr lang="en-US" altLang="en-US" dirty="0"/>
              <a:t>Lesson Presentation</a:t>
            </a:r>
            <a:br>
              <a:rPr lang="en-US" altLang="en-US" dirty="0"/>
            </a:br>
            <a:r>
              <a:rPr lang="en-US" altLang="en-US" sz="3200" b="0" dirty="0"/>
              <a:t>Lesson 6</a:t>
            </a:r>
          </a:p>
        </p:txBody>
      </p:sp>
      <p:sp>
        <p:nvSpPr>
          <p:cNvPr id="16387" name="Content Placeholder 2"/>
          <p:cNvSpPr>
            <a:spLocks noGrp="1"/>
          </p:cNvSpPr>
          <p:nvPr>
            <p:ph idx="1"/>
          </p:nvPr>
        </p:nvSpPr>
        <p:spPr>
          <a:xfrm>
            <a:off x="548640" y="1726154"/>
            <a:ext cx="8595360" cy="5058186"/>
          </a:xfrm>
        </p:spPr>
        <p:txBody>
          <a:bodyPr/>
          <a:lstStyle/>
          <a:p>
            <a:pPr>
              <a:spcBef>
                <a:spcPts val="0"/>
              </a:spcBef>
              <a:spcAft>
                <a:spcPts val="1200"/>
              </a:spcAft>
            </a:pPr>
            <a:r>
              <a:rPr lang="en-US" dirty="0"/>
              <a:t>In any lesson, content is paramount</a:t>
            </a:r>
          </a:p>
          <a:p>
            <a:pPr>
              <a:spcBef>
                <a:spcPts val="0"/>
              </a:spcBef>
              <a:spcAft>
                <a:spcPts val="1200"/>
              </a:spcAft>
            </a:pPr>
            <a:r>
              <a:rPr lang="en-US" dirty="0"/>
              <a:t>Pastors and teachers have a responsibility to accurately preach and teach God’s word</a:t>
            </a:r>
          </a:p>
          <a:p>
            <a:pPr>
              <a:spcBef>
                <a:spcPts val="0"/>
              </a:spcBef>
              <a:spcAft>
                <a:spcPts val="1200"/>
              </a:spcAft>
            </a:pPr>
            <a:r>
              <a:rPr lang="en-US" dirty="0"/>
              <a:t>However, if a lesson is not delivered in a manner that </a:t>
            </a:r>
            <a:r>
              <a:rPr lang="en-US" b="1" dirty="0"/>
              <a:t>reaches</a:t>
            </a:r>
            <a:r>
              <a:rPr lang="en-US" dirty="0"/>
              <a:t> the audience, </a:t>
            </a:r>
          </a:p>
          <a:p>
            <a:pPr lvl="1">
              <a:spcBef>
                <a:spcPts val="0"/>
              </a:spcBef>
              <a:spcAft>
                <a:spcPts val="1200"/>
              </a:spcAft>
            </a:pPr>
            <a:r>
              <a:rPr lang="en-US" dirty="0"/>
              <a:t> the speaker has failed </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28600" y="1055687"/>
            <a:ext cx="8915400" cy="4746625"/>
          </a:xfrm>
        </p:spPr>
        <p:txBody>
          <a:bodyPr/>
          <a:lstStyle/>
          <a:p>
            <a:pPr marL="57150" marR="0" indent="0">
              <a:spcBef>
                <a:spcPts val="0"/>
              </a:spcBef>
              <a:spcAft>
                <a:spcPts val="1200"/>
              </a:spcAft>
              <a:buNone/>
            </a:pPr>
            <a:r>
              <a:rPr lang="en-US" dirty="0">
                <a:ea typeface="Calibri"/>
                <a:cs typeface="Arial"/>
              </a:rPr>
              <a:t>In 1 Corinthians 9:19-23 Paul writes:</a:t>
            </a:r>
          </a:p>
          <a:p>
            <a:pPr marL="571500" indent="-514350">
              <a:spcBef>
                <a:spcPts val="0"/>
              </a:spcBef>
              <a:spcAft>
                <a:spcPts val="1200"/>
              </a:spcAft>
            </a:pPr>
            <a:r>
              <a:rPr lang="en-US" dirty="0">
                <a:ea typeface="Calibri"/>
                <a:cs typeface="Arial"/>
              </a:rPr>
              <a:t>I have made myself a slave to everyone, to win as many as possible. </a:t>
            </a:r>
          </a:p>
          <a:p>
            <a:pPr marL="571500" indent="-514350">
              <a:spcBef>
                <a:spcPts val="0"/>
              </a:spcBef>
              <a:spcAft>
                <a:spcPts val="1200"/>
              </a:spcAft>
            </a:pPr>
            <a:r>
              <a:rPr lang="en-US" dirty="0">
                <a:ea typeface="Calibri"/>
                <a:cs typeface="Arial"/>
              </a:rPr>
              <a:t>To the Jews I became like a Jew</a:t>
            </a:r>
          </a:p>
          <a:p>
            <a:pPr marL="571500" indent="-514350">
              <a:spcBef>
                <a:spcPts val="0"/>
              </a:spcBef>
              <a:spcAft>
                <a:spcPts val="1200"/>
              </a:spcAft>
            </a:pPr>
            <a:r>
              <a:rPr lang="en-US" dirty="0">
                <a:ea typeface="Calibri"/>
                <a:cs typeface="Arial"/>
              </a:rPr>
              <a:t>To the Gentiles I became like a Gentile</a:t>
            </a:r>
          </a:p>
          <a:p>
            <a:pPr marL="571500" indent="-514350">
              <a:spcBef>
                <a:spcPts val="0"/>
              </a:spcBef>
              <a:spcAft>
                <a:spcPts val="1200"/>
              </a:spcAft>
            </a:pPr>
            <a:r>
              <a:rPr lang="en-US" dirty="0">
                <a:ea typeface="Calibri"/>
                <a:cs typeface="Arial"/>
              </a:rPr>
              <a:t>To the weak I became weak </a:t>
            </a:r>
          </a:p>
          <a:p>
            <a:pPr marL="571500" indent="-514350">
              <a:spcBef>
                <a:spcPts val="0"/>
              </a:spcBef>
              <a:spcAft>
                <a:spcPts val="1200"/>
              </a:spcAft>
            </a:pPr>
            <a:r>
              <a:rPr lang="en-US" dirty="0">
                <a:ea typeface="Calibri"/>
                <a:cs typeface="Arial"/>
              </a:rPr>
              <a:t>I have become all things to all people so that by all possible means I might save some</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extLst>
      <p:ext uri="{BB962C8B-B14F-4D97-AF65-F5344CB8AC3E}">
        <p14:creationId xmlns:p14="http://schemas.microsoft.com/office/powerpoint/2010/main" val="28018072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040523" y="1635125"/>
            <a:ext cx="7551683" cy="4746625"/>
          </a:xfrm>
        </p:spPr>
        <p:txBody>
          <a:bodyPr/>
          <a:lstStyle/>
          <a:p>
            <a:pPr marL="514350" indent="-457200">
              <a:spcBef>
                <a:spcPts val="0"/>
              </a:spcBef>
              <a:spcAft>
                <a:spcPts val="1200"/>
              </a:spcAft>
            </a:pPr>
            <a:r>
              <a:rPr lang="en-US" dirty="0">
                <a:ea typeface="Calibri"/>
                <a:cs typeface="Arial"/>
              </a:rPr>
              <a:t>Paul tells us that he will do anything to reach people with the gospel</a:t>
            </a:r>
          </a:p>
          <a:p>
            <a:pPr marL="514350" indent="-457200">
              <a:spcBef>
                <a:spcPts val="0"/>
              </a:spcBef>
              <a:spcAft>
                <a:spcPts val="1200"/>
              </a:spcAft>
            </a:pPr>
            <a:r>
              <a:rPr lang="en-US" dirty="0">
                <a:ea typeface="Calibri"/>
                <a:cs typeface="Arial"/>
              </a:rPr>
              <a:t>Paul spoke with great emotion</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extLst>
      <p:ext uri="{BB962C8B-B14F-4D97-AF65-F5344CB8AC3E}">
        <p14:creationId xmlns:p14="http://schemas.microsoft.com/office/powerpoint/2010/main" val="40231517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903642"/>
          </a:xfrm>
        </p:spPr>
        <p:txBody>
          <a:bodyPr/>
          <a:lstStyle/>
          <a:p>
            <a:pPr marL="571500" indent="-571500">
              <a:lnSpc>
                <a:spcPts val="3838"/>
              </a:lnSpc>
            </a:pPr>
            <a:r>
              <a:rPr lang="en-US" altLang="en-US" sz="3200" dirty="0"/>
              <a:t>What the Lesson Can and Cannot Do</a:t>
            </a:r>
          </a:p>
        </p:txBody>
      </p:sp>
      <p:sp>
        <p:nvSpPr>
          <p:cNvPr id="16387" name="Content Placeholder 2"/>
          <p:cNvSpPr>
            <a:spLocks noGrp="1"/>
          </p:cNvSpPr>
          <p:nvPr>
            <p:ph idx="1"/>
          </p:nvPr>
        </p:nvSpPr>
        <p:spPr>
          <a:xfrm>
            <a:off x="1446415" y="1450078"/>
            <a:ext cx="7697585" cy="4746625"/>
          </a:xfrm>
        </p:spPr>
        <p:txBody>
          <a:bodyPr/>
          <a:lstStyle/>
          <a:p>
            <a:pPr marL="514350" lvl="0" indent="-514350">
              <a:spcBef>
                <a:spcPts val="0"/>
              </a:spcBef>
              <a:spcAft>
                <a:spcPts val="1200"/>
              </a:spcAft>
              <a:buAutoNum type="arabicPeriod"/>
            </a:pPr>
            <a:r>
              <a:rPr lang="en-US" dirty="0">
                <a:ea typeface="Calibri"/>
                <a:cs typeface="Arial"/>
              </a:rPr>
              <a:t>The lesson </a:t>
            </a:r>
            <a:r>
              <a:rPr lang="en-US" b="1" u="sng" dirty="0">
                <a:ea typeface="Calibri"/>
                <a:cs typeface="Arial"/>
              </a:rPr>
              <a:t>can</a:t>
            </a:r>
            <a:r>
              <a:rPr lang="en-US" dirty="0">
                <a:ea typeface="Calibri"/>
                <a:cs typeface="Arial"/>
              </a:rPr>
              <a:t> provide </a:t>
            </a:r>
          </a:p>
          <a:p>
            <a:pPr marL="803275">
              <a:spcBef>
                <a:spcPts val="0"/>
              </a:spcBef>
              <a:spcAft>
                <a:spcPts val="1200"/>
              </a:spcAft>
            </a:pPr>
            <a:r>
              <a:rPr lang="en-US" dirty="0">
                <a:ea typeface="Calibri"/>
                <a:cs typeface="Arial"/>
              </a:rPr>
              <a:t>vision, </a:t>
            </a:r>
          </a:p>
          <a:p>
            <a:pPr marL="803275">
              <a:spcBef>
                <a:spcPts val="0"/>
              </a:spcBef>
              <a:spcAft>
                <a:spcPts val="1200"/>
              </a:spcAft>
            </a:pPr>
            <a:r>
              <a:rPr lang="en-US" dirty="0">
                <a:ea typeface="Calibri"/>
                <a:cs typeface="Arial"/>
              </a:rPr>
              <a:t>instruction, </a:t>
            </a:r>
          </a:p>
          <a:p>
            <a:pPr marL="803275">
              <a:spcBef>
                <a:spcPts val="0"/>
              </a:spcBef>
              <a:spcAft>
                <a:spcPts val="1200"/>
              </a:spcAft>
            </a:pPr>
            <a:r>
              <a:rPr lang="en-US" dirty="0">
                <a:ea typeface="Calibri"/>
                <a:cs typeface="Arial"/>
              </a:rPr>
              <a:t>encouragement, </a:t>
            </a:r>
          </a:p>
          <a:p>
            <a:pPr marL="803275">
              <a:spcBef>
                <a:spcPts val="0"/>
              </a:spcBef>
              <a:spcAft>
                <a:spcPts val="1200"/>
              </a:spcAft>
            </a:pPr>
            <a:r>
              <a:rPr lang="en-US" dirty="0">
                <a:ea typeface="Calibri"/>
                <a:cs typeface="Arial"/>
              </a:rPr>
              <a:t>hope </a:t>
            </a:r>
          </a:p>
          <a:p>
            <a:pPr marL="803275">
              <a:spcBef>
                <a:spcPts val="0"/>
              </a:spcBef>
              <a:spcAft>
                <a:spcPts val="1200"/>
              </a:spcAft>
            </a:pPr>
            <a:r>
              <a:rPr lang="en-US" dirty="0">
                <a:ea typeface="Calibri"/>
                <a:cs typeface="Arial"/>
              </a:rPr>
              <a:t>and challenge to the congregation</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extLst>
      <p:ext uri="{BB962C8B-B14F-4D97-AF65-F5344CB8AC3E}">
        <p14:creationId xmlns:p14="http://schemas.microsoft.com/office/powerpoint/2010/main" val="12683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1113" y="1"/>
            <a:ext cx="8539227" cy="1151454"/>
          </a:xfrm>
        </p:spPr>
        <p:txBody>
          <a:bodyPr/>
          <a:lstStyle/>
          <a:p>
            <a:pPr marL="461963" indent="-461963">
              <a:buFontTx/>
              <a:buNone/>
              <a:defRPr/>
            </a:pPr>
            <a:r>
              <a:rPr lang="en-US" altLang="en-US" dirty="0"/>
              <a:t>Post-Meeting Evaluation</a:t>
            </a:r>
            <a:br>
              <a:rPr lang="en-US" altLang="en-US" dirty="0"/>
            </a:br>
            <a:r>
              <a:rPr lang="en-US" altLang="en-US" sz="3200" b="0" dirty="0"/>
              <a:t>In Your Groups</a:t>
            </a:r>
            <a:endParaRPr lang="en-US" b="0" dirty="0"/>
          </a:p>
        </p:txBody>
      </p:sp>
      <p:sp>
        <p:nvSpPr>
          <p:cNvPr id="21507" name="Content Placeholder 2"/>
          <p:cNvSpPr>
            <a:spLocks noGrp="1"/>
          </p:cNvSpPr>
          <p:nvPr>
            <p:ph idx="1"/>
          </p:nvPr>
        </p:nvSpPr>
        <p:spPr>
          <a:xfrm>
            <a:off x="604773" y="1364815"/>
            <a:ext cx="8539227" cy="3681752"/>
          </a:xfrm>
        </p:spPr>
        <p:txBody>
          <a:bodyPr/>
          <a:lstStyle/>
          <a:p>
            <a:pPr marL="514350" indent="-514350">
              <a:spcBef>
                <a:spcPts val="1200"/>
              </a:spcBef>
              <a:buFont typeface="+mj-lt"/>
              <a:buAutoNum type="arabicPeriod"/>
            </a:pPr>
            <a:r>
              <a:rPr lang="en-US" dirty="0"/>
              <a:t>Positive experiences?</a:t>
            </a:r>
          </a:p>
          <a:p>
            <a:pPr marL="514350" indent="-514350">
              <a:spcBef>
                <a:spcPts val="1200"/>
              </a:spcBef>
              <a:buFont typeface="+mj-lt"/>
              <a:buAutoNum type="arabicPeriod"/>
            </a:pPr>
            <a:r>
              <a:rPr lang="en-US" dirty="0"/>
              <a:t>Did everyone participate?</a:t>
            </a:r>
          </a:p>
          <a:p>
            <a:pPr marL="514350" indent="-514350">
              <a:spcBef>
                <a:spcPts val="1200"/>
              </a:spcBef>
              <a:buFont typeface="+mj-lt"/>
              <a:buAutoNum type="arabicPeriod"/>
            </a:pPr>
            <a:r>
              <a:rPr lang="en-US" dirty="0"/>
              <a:t>Did the leader give positive feedback?</a:t>
            </a:r>
          </a:p>
          <a:p>
            <a:pPr marL="514350" indent="-514350">
              <a:spcBef>
                <a:spcPts val="1200"/>
              </a:spcBef>
              <a:buFont typeface="+mj-lt"/>
              <a:buAutoNum type="arabicPeriod"/>
            </a:pPr>
            <a:r>
              <a:rPr lang="en-US" dirty="0"/>
              <a:t>Did the leader talk too much?</a:t>
            </a:r>
          </a:p>
          <a:p>
            <a:pPr marL="514350" indent="-514350">
              <a:spcBef>
                <a:spcPts val="1200"/>
              </a:spcBef>
              <a:buFont typeface="+mj-lt"/>
              <a:buAutoNum type="arabicPeriod"/>
            </a:pPr>
            <a:r>
              <a:rPr lang="en-US" dirty="0"/>
              <a:t>Did someone else talk too much?</a:t>
            </a:r>
          </a:p>
          <a:p>
            <a:pPr marL="514350" lvl="0" indent="-514350">
              <a:spcBef>
                <a:spcPts val="1200"/>
              </a:spcBef>
              <a:buFont typeface="+mj-lt"/>
              <a:buAutoNum type="arabicPeriod"/>
            </a:pPr>
            <a:r>
              <a:rPr lang="en-US" dirty="0"/>
              <a:t>Did we get off track during the meeting?</a:t>
            </a:r>
          </a:p>
          <a:p>
            <a:pPr marL="514350" indent="-514350">
              <a:spcBef>
                <a:spcPts val="1200"/>
              </a:spcBef>
              <a:buFont typeface="+mj-lt"/>
              <a:buAutoNum type="arabicPeriod"/>
            </a:pPr>
            <a:r>
              <a:rPr lang="en-US" dirty="0"/>
              <a:t>Did the leader keep it simple?</a:t>
            </a:r>
          </a:p>
          <a:p>
            <a:pPr marL="514350" indent="-514350">
              <a:spcBef>
                <a:spcPts val="1200"/>
              </a:spcBef>
              <a:buFont typeface="+mj-lt"/>
              <a:buAutoNum type="arabicPeriod"/>
            </a:pPr>
            <a:r>
              <a:rPr lang="en-US" dirty="0"/>
              <a:t>Other observations?</a:t>
            </a:r>
          </a:p>
          <a:p>
            <a:pPr marL="401638" indent="-174625">
              <a:spcBef>
                <a:spcPts val="0"/>
              </a:spcBef>
              <a:defRPr/>
            </a:pPr>
            <a:endParaRPr lang="en-US" dirty="0"/>
          </a:p>
        </p:txBody>
      </p:sp>
      <p:pic>
        <p:nvPicPr>
          <p:cNvPr id="5" name="Picture 2" descr="Image result for checklist clipart">
            <a:extLst>
              <a:ext uri="{FF2B5EF4-FFF2-40B4-BE49-F238E27FC236}">
                <a16:creationId xmlns:a16="http://schemas.microsoft.com/office/drawing/2014/main" id="{4650D26F-1AFC-47E4-AF04-7E93BF74E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563" y="61496"/>
            <a:ext cx="1297231" cy="189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783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964275" y="1236718"/>
            <a:ext cx="8179723" cy="4746625"/>
          </a:xfrm>
        </p:spPr>
        <p:txBody>
          <a:bodyPr/>
          <a:lstStyle/>
          <a:p>
            <a:pPr marL="514350" lvl="0" indent="-514350">
              <a:spcBef>
                <a:spcPts val="0"/>
              </a:spcBef>
              <a:spcAft>
                <a:spcPts val="1200"/>
              </a:spcAft>
              <a:buAutoNum type="arabicPeriod" startAt="2"/>
            </a:pPr>
            <a:r>
              <a:rPr lang="en-US" dirty="0">
                <a:ea typeface="Calibri"/>
                <a:cs typeface="Arial"/>
              </a:rPr>
              <a:t>The lesson </a:t>
            </a:r>
            <a:r>
              <a:rPr lang="en-US" b="1" u="sng" dirty="0">
                <a:ea typeface="Calibri"/>
                <a:cs typeface="Arial"/>
              </a:rPr>
              <a:t>cannot </a:t>
            </a:r>
          </a:p>
          <a:p>
            <a:pPr marL="803275">
              <a:spcBef>
                <a:spcPts val="0"/>
              </a:spcBef>
              <a:spcAft>
                <a:spcPts val="1200"/>
              </a:spcAft>
            </a:pPr>
            <a:r>
              <a:rPr lang="en-US" dirty="0">
                <a:ea typeface="Calibri"/>
                <a:cs typeface="Arial"/>
              </a:rPr>
              <a:t>disciple people</a:t>
            </a:r>
          </a:p>
          <a:p>
            <a:pPr marL="803275">
              <a:spcBef>
                <a:spcPts val="0"/>
              </a:spcBef>
              <a:spcAft>
                <a:spcPts val="1200"/>
              </a:spcAft>
            </a:pPr>
            <a:r>
              <a:rPr lang="en-US" dirty="0">
                <a:ea typeface="Calibri"/>
                <a:cs typeface="Arial"/>
              </a:rPr>
              <a:t>bring people together in fellowship</a:t>
            </a:r>
          </a:p>
          <a:p>
            <a:pPr marL="803275">
              <a:spcBef>
                <a:spcPts val="0"/>
              </a:spcBef>
              <a:spcAft>
                <a:spcPts val="1200"/>
              </a:spcAft>
            </a:pPr>
            <a:r>
              <a:rPr lang="en-US" dirty="0">
                <a:ea typeface="Calibri"/>
                <a:cs typeface="Arial"/>
              </a:rPr>
              <a:t>help people be accountable to one another in love </a:t>
            </a:r>
          </a:p>
          <a:p>
            <a:pPr marL="803275">
              <a:spcBef>
                <a:spcPts val="0"/>
              </a:spcBef>
              <a:spcAft>
                <a:spcPts val="1200"/>
              </a:spcAft>
            </a:pPr>
            <a:r>
              <a:rPr lang="en-US" dirty="0">
                <a:ea typeface="Calibri"/>
                <a:cs typeface="Arial"/>
              </a:rPr>
              <a:t>bring long term change to people’s behavior</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extLst>
      <p:ext uri="{BB962C8B-B14F-4D97-AF65-F5344CB8AC3E}">
        <p14:creationId xmlns:p14="http://schemas.microsoft.com/office/powerpoint/2010/main" val="35661035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81644" y="1236718"/>
            <a:ext cx="8462355" cy="4746625"/>
          </a:xfrm>
        </p:spPr>
        <p:txBody>
          <a:bodyPr/>
          <a:lstStyle/>
          <a:p>
            <a:pPr marL="0" lvl="0" indent="0">
              <a:spcBef>
                <a:spcPts val="0"/>
              </a:spcBef>
              <a:spcAft>
                <a:spcPts val="1800"/>
              </a:spcAft>
              <a:buNone/>
            </a:pPr>
            <a:r>
              <a:rPr lang="en-US" dirty="0">
                <a:ea typeface="Calibri"/>
                <a:cs typeface="Arial"/>
              </a:rPr>
              <a:t>3. A lesson can be used to explain the Bible</a:t>
            </a:r>
          </a:p>
          <a:p>
            <a:pPr marL="793750">
              <a:spcBef>
                <a:spcPts val="0"/>
              </a:spcBef>
              <a:spcAft>
                <a:spcPts val="1800"/>
              </a:spcAft>
            </a:pPr>
            <a:r>
              <a:rPr lang="en-US" dirty="0">
                <a:ea typeface="Calibri"/>
                <a:cs typeface="Arial"/>
              </a:rPr>
              <a:t>But it cannot make sure that those who listen do what the Bible says</a:t>
            </a:r>
          </a:p>
          <a:p>
            <a:pPr marL="396875" lvl="0" indent="-396875">
              <a:spcBef>
                <a:spcPts val="0"/>
              </a:spcBef>
              <a:spcAft>
                <a:spcPts val="1800"/>
              </a:spcAft>
              <a:buNone/>
            </a:pPr>
            <a:r>
              <a:rPr lang="en-US" dirty="0">
                <a:ea typeface="Calibri"/>
                <a:cs typeface="Arial"/>
              </a:rPr>
              <a:t>4. A lesson can bring people together to share in a common vision, beliefs and service</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extLst>
      <p:ext uri="{BB962C8B-B14F-4D97-AF65-F5344CB8AC3E}">
        <p14:creationId xmlns:p14="http://schemas.microsoft.com/office/powerpoint/2010/main" val="23395157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723900" y="696941"/>
            <a:ext cx="8420099" cy="1417609"/>
          </a:xfrm>
        </p:spPr>
        <p:txBody>
          <a:bodyPr/>
          <a:lstStyle/>
          <a:p>
            <a:pPr marL="457200" lvl="0" indent="-457200">
              <a:spcBef>
                <a:spcPts val="0"/>
              </a:spcBef>
              <a:spcAft>
                <a:spcPts val="1200"/>
              </a:spcAft>
              <a:buNone/>
            </a:pPr>
            <a:r>
              <a:rPr lang="en-US" dirty="0">
                <a:ea typeface="Calibri"/>
                <a:cs typeface="Arial"/>
              </a:rPr>
              <a:t>5. The lesson is to connect and relate to the audience</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
        <p:nvSpPr>
          <p:cNvPr id="2" name="Rectangle 1">
            <a:extLst>
              <a:ext uri="{FF2B5EF4-FFF2-40B4-BE49-F238E27FC236}">
                <a16:creationId xmlns:a16="http://schemas.microsoft.com/office/drawing/2014/main" id="{858E3701-59CD-4771-98B4-E067D4BE6E83}"/>
              </a:ext>
            </a:extLst>
          </p:cNvPr>
          <p:cNvSpPr/>
          <p:nvPr/>
        </p:nvSpPr>
        <p:spPr>
          <a:xfrm>
            <a:off x="0" y="2212496"/>
            <a:ext cx="9143998" cy="1877437"/>
          </a:xfrm>
          <a:prstGeom prst="rect">
            <a:avLst/>
          </a:prstGeom>
        </p:spPr>
        <p:txBody>
          <a:bodyPr wrap="square">
            <a:spAutoFit/>
          </a:bodyPr>
          <a:lstStyle/>
          <a:p>
            <a:pPr lvl="1" algn="ctr">
              <a:spcBef>
                <a:spcPts val="0"/>
              </a:spcBef>
              <a:spcAft>
                <a:spcPts val="1200"/>
              </a:spcAft>
            </a:pPr>
            <a:r>
              <a:rPr lang="en-US" sz="3200" dirty="0">
                <a:solidFill>
                  <a:schemeClr val="bg1"/>
                </a:solidFill>
              </a:rPr>
              <a:t>Better Communication</a:t>
            </a:r>
          </a:p>
          <a:p>
            <a:pPr lvl="1" algn="ctr">
              <a:spcBef>
                <a:spcPts val="0"/>
              </a:spcBef>
              <a:spcAft>
                <a:spcPts val="1200"/>
              </a:spcAft>
            </a:pPr>
            <a:r>
              <a:rPr lang="en-US" sz="3200" dirty="0">
                <a:solidFill>
                  <a:schemeClr val="bg1"/>
                </a:solidFill>
              </a:rPr>
              <a:t>Equals </a:t>
            </a:r>
          </a:p>
          <a:p>
            <a:pPr lvl="1" algn="ctr">
              <a:spcBef>
                <a:spcPts val="0"/>
              </a:spcBef>
              <a:spcAft>
                <a:spcPts val="1200"/>
              </a:spcAft>
            </a:pPr>
            <a:r>
              <a:rPr lang="en-US" sz="3200" dirty="0">
                <a:solidFill>
                  <a:schemeClr val="bg1"/>
                </a:solidFill>
              </a:rPr>
              <a:t>Prepared Hearts for Discipleship</a:t>
            </a:r>
          </a:p>
        </p:txBody>
      </p:sp>
    </p:spTree>
    <p:extLst>
      <p:ext uri="{BB962C8B-B14F-4D97-AF65-F5344CB8AC3E}">
        <p14:creationId xmlns:p14="http://schemas.microsoft.com/office/powerpoint/2010/main" val="29031085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28600"/>
            <a:ext cx="9144000" cy="903642"/>
          </a:xfrm>
        </p:spPr>
        <p:txBody>
          <a:bodyPr/>
          <a:lstStyle/>
          <a:p>
            <a:pPr marL="571500" indent="-571500">
              <a:lnSpc>
                <a:spcPts val="3838"/>
              </a:lnSpc>
            </a:pPr>
            <a:r>
              <a:rPr lang="en-US" altLang="en-US" dirty="0"/>
              <a:t>Principles of Lesson Presentation</a:t>
            </a:r>
          </a:p>
        </p:txBody>
      </p:sp>
      <p:sp>
        <p:nvSpPr>
          <p:cNvPr id="16387" name="Content Placeholder 2"/>
          <p:cNvSpPr>
            <a:spLocks noGrp="1"/>
          </p:cNvSpPr>
          <p:nvPr>
            <p:ph idx="1"/>
          </p:nvPr>
        </p:nvSpPr>
        <p:spPr>
          <a:xfrm>
            <a:off x="1936518" y="1849680"/>
            <a:ext cx="7207482" cy="3814631"/>
          </a:xfrm>
        </p:spPr>
        <p:txBody>
          <a:bodyPr/>
          <a:lstStyle/>
          <a:p>
            <a:pPr marL="398463" marR="0" indent="-396875">
              <a:spcBef>
                <a:spcPts val="0"/>
              </a:spcBef>
              <a:spcAft>
                <a:spcPts val="1800"/>
              </a:spcAft>
              <a:buAutoNum type="arabicPeriod"/>
            </a:pPr>
            <a:r>
              <a:rPr lang="en-US" dirty="0">
                <a:ea typeface="Calibri"/>
                <a:cs typeface="Arial"/>
              </a:rPr>
              <a:t>Don’t be boring! </a:t>
            </a:r>
          </a:p>
          <a:p>
            <a:pPr marL="0" marR="0" indent="0">
              <a:spcBef>
                <a:spcPts val="0"/>
              </a:spcBef>
              <a:spcAft>
                <a:spcPts val="1800"/>
              </a:spcAft>
              <a:buNone/>
            </a:pPr>
            <a:r>
              <a:rPr lang="en-US" dirty="0">
                <a:ea typeface="Calibri"/>
                <a:cs typeface="Arial"/>
              </a:rPr>
              <a:t>2. Don’t overload the audience</a:t>
            </a:r>
          </a:p>
          <a:p>
            <a:pPr marL="0" indent="0">
              <a:spcBef>
                <a:spcPts val="0"/>
              </a:spcBef>
              <a:spcAft>
                <a:spcPts val="1800"/>
              </a:spcAft>
              <a:buNone/>
            </a:pPr>
            <a:r>
              <a:rPr lang="en-US" dirty="0"/>
              <a:t>3. Choose your words wisely</a:t>
            </a:r>
          </a:p>
          <a:p>
            <a:pPr marL="0" indent="0">
              <a:spcBef>
                <a:spcPts val="0"/>
              </a:spcBef>
              <a:spcAft>
                <a:spcPts val="1800"/>
              </a:spcAft>
              <a:buNone/>
            </a:pPr>
            <a:endParaRPr lang="en-US" dirty="0"/>
          </a:p>
          <a:p>
            <a:pPr marL="0" marR="0" indent="0">
              <a:spcBef>
                <a:spcPts val="0"/>
              </a:spcBef>
              <a:spcAft>
                <a:spcPts val="1800"/>
              </a:spcAft>
              <a:buNone/>
            </a:pPr>
            <a:endParaRPr lang="en-US" dirty="0"/>
          </a:p>
          <a:p>
            <a:pPr marL="0" marR="0" indent="0">
              <a:spcBef>
                <a:spcPts val="0"/>
              </a:spcBef>
              <a:spcAft>
                <a:spcPts val="1800"/>
              </a:spcAft>
              <a:buNone/>
            </a:pPr>
            <a:r>
              <a:rPr lang="en-US" dirty="0"/>
              <a:t> </a:t>
            </a:r>
            <a:endParaRPr lang="en-US"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22</a:t>
            </a:r>
          </a:p>
        </p:txBody>
      </p:sp>
    </p:spTree>
    <p:extLst>
      <p:ext uri="{BB962C8B-B14F-4D97-AF65-F5344CB8AC3E}">
        <p14:creationId xmlns:p14="http://schemas.microsoft.com/office/powerpoint/2010/main" val="41388456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330036" y="1845425"/>
            <a:ext cx="7813964" cy="4405932"/>
          </a:xfrm>
        </p:spPr>
        <p:txBody>
          <a:bodyPr/>
          <a:lstStyle/>
          <a:p>
            <a:pPr marL="0" indent="0">
              <a:spcBef>
                <a:spcPts val="0"/>
              </a:spcBef>
              <a:spcAft>
                <a:spcPts val="1200"/>
              </a:spcAft>
              <a:buNone/>
            </a:pPr>
            <a:r>
              <a:rPr lang="en-US" kern="1200" dirty="0">
                <a:latin typeface="Arial" charset="0"/>
              </a:rPr>
              <a:t>4. Use the word “we” instead of “you” </a:t>
            </a:r>
          </a:p>
          <a:p>
            <a:pPr marL="0" indent="0">
              <a:spcBef>
                <a:spcPts val="0"/>
              </a:spcBef>
              <a:spcAft>
                <a:spcPts val="1200"/>
              </a:spcAft>
              <a:buNone/>
            </a:pPr>
            <a:r>
              <a:rPr lang="en-US" dirty="0">
                <a:ea typeface="Calibri"/>
                <a:cs typeface="Arial"/>
              </a:rPr>
              <a:t>5. Don’t make your lesson too long</a:t>
            </a:r>
          </a:p>
          <a:p>
            <a:pPr marL="0" indent="0">
              <a:spcBef>
                <a:spcPts val="0"/>
              </a:spcBef>
              <a:spcAft>
                <a:spcPts val="1200"/>
              </a:spcAft>
              <a:buNone/>
            </a:pPr>
            <a:r>
              <a:rPr lang="en-US" dirty="0">
                <a:ea typeface="Calibri"/>
                <a:cs typeface="Arial"/>
              </a:rPr>
              <a:t>6. Ask questions of the audience</a:t>
            </a:r>
          </a:p>
          <a:p>
            <a:pPr marL="0" indent="0">
              <a:spcBef>
                <a:spcPts val="0"/>
              </a:spcBef>
              <a:spcAft>
                <a:spcPts val="1200"/>
              </a:spcAft>
              <a:buNone/>
            </a:pPr>
            <a:endParaRPr lang="en-US" dirty="0">
              <a:ea typeface="Calibri"/>
              <a:cs typeface="Arial"/>
            </a:endParaRPr>
          </a:p>
          <a:p>
            <a:pPr marL="0" indent="0">
              <a:spcBef>
                <a:spcPts val="0"/>
              </a:spcBef>
              <a:spcAft>
                <a:spcPts val="1200"/>
              </a:spcAft>
              <a:buNone/>
            </a:pPr>
            <a:endParaRPr lang="en-US" dirty="0">
              <a:ea typeface="Calibri"/>
              <a:cs typeface="Arial"/>
            </a:endParaRPr>
          </a:p>
          <a:p>
            <a:pPr marL="0" marR="0" indent="0">
              <a:spcBef>
                <a:spcPts val="0"/>
              </a:spcBef>
              <a:spcAft>
                <a:spcPts val="1200"/>
              </a:spcAft>
              <a:buNone/>
            </a:pPr>
            <a:endParaRPr lang="en-US"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22</a:t>
            </a:r>
          </a:p>
        </p:txBody>
      </p:sp>
    </p:spTree>
    <p:extLst>
      <p:ext uri="{BB962C8B-B14F-4D97-AF65-F5344CB8AC3E}">
        <p14:creationId xmlns:p14="http://schemas.microsoft.com/office/powerpoint/2010/main" val="40938177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748145" y="1845425"/>
            <a:ext cx="8395855" cy="4405932"/>
          </a:xfrm>
        </p:spPr>
        <p:txBody>
          <a:bodyPr/>
          <a:lstStyle/>
          <a:p>
            <a:pPr marL="0" indent="0">
              <a:spcBef>
                <a:spcPts val="0"/>
              </a:spcBef>
              <a:spcAft>
                <a:spcPts val="1200"/>
              </a:spcAft>
              <a:buNone/>
            </a:pPr>
            <a:r>
              <a:rPr lang="en-US" dirty="0">
                <a:ea typeface="Calibri"/>
                <a:cs typeface="Arial"/>
              </a:rPr>
              <a:t>7. Use an illustration about every five minutes</a:t>
            </a:r>
          </a:p>
          <a:p>
            <a:pPr marL="0" lvl="0" indent="0">
              <a:spcBef>
                <a:spcPts val="0"/>
              </a:spcBef>
              <a:spcAft>
                <a:spcPts val="1200"/>
              </a:spcAft>
              <a:buNone/>
            </a:pPr>
            <a:r>
              <a:rPr lang="en-US" dirty="0">
                <a:solidFill>
                  <a:srgbClr val="FFFFFF"/>
                </a:solidFill>
                <a:ea typeface="Calibri"/>
                <a:cs typeface="Arial"/>
              </a:rPr>
              <a:t>8. Beware of distracting mannerisms. </a:t>
            </a:r>
          </a:p>
          <a:p>
            <a:pPr marL="465138" lvl="0" indent="-465138">
              <a:spcBef>
                <a:spcPts val="0"/>
              </a:spcBef>
              <a:spcAft>
                <a:spcPts val="1200"/>
              </a:spcAft>
              <a:buNone/>
            </a:pPr>
            <a:r>
              <a:rPr lang="en-US" dirty="0">
                <a:latin typeface="Arial" panose="020B0604020202020204" pitchFamily="34" charset="0"/>
                <a:ea typeface="Calibri" panose="020F0502020204030204" pitchFamily="34" charset="0"/>
              </a:rPr>
              <a:t>9. Be willing to change your presentation style if it’s not being effective. </a:t>
            </a:r>
            <a:endParaRPr lang="en-US" dirty="0">
              <a:solidFill>
                <a:srgbClr val="FFFFFF"/>
              </a:solidFill>
              <a:ea typeface="Calibri"/>
              <a:cs typeface="Arial"/>
            </a:endParaRPr>
          </a:p>
          <a:p>
            <a:pPr marL="0" indent="0">
              <a:spcBef>
                <a:spcPts val="0"/>
              </a:spcBef>
              <a:spcAft>
                <a:spcPts val="1200"/>
              </a:spcAft>
              <a:buNone/>
            </a:pPr>
            <a:endParaRPr lang="en-US" dirty="0">
              <a:ea typeface="Calibri"/>
              <a:cs typeface="Arial"/>
            </a:endParaRPr>
          </a:p>
          <a:p>
            <a:pPr marL="0" indent="0">
              <a:spcBef>
                <a:spcPts val="0"/>
              </a:spcBef>
              <a:spcAft>
                <a:spcPts val="1200"/>
              </a:spcAft>
              <a:buNone/>
            </a:pPr>
            <a:endParaRPr lang="en-US" dirty="0">
              <a:ea typeface="Calibri"/>
              <a:cs typeface="Arial"/>
            </a:endParaRPr>
          </a:p>
          <a:p>
            <a:pPr marL="0" indent="0">
              <a:spcBef>
                <a:spcPts val="0"/>
              </a:spcBef>
              <a:spcAft>
                <a:spcPts val="1200"/>
              </a:spcAft>
              <a:buNone/>
            </a:pPr>
            <a:endParaRPr lang="en-US" dirty="0">
              <a:ea typeface="Calibri"/>
              <a:cs typeface="Arial"/>
            </a:endParaRPr>
          </a:p>
          <a:p>
            <a:pPr marL="0" marR="0" indent="0">
              <a:spcBef>
                <a:spcPts val="0"/>
              </a:spcBef>
              <a:spcAft>
                <a:spcPts val="1200"/>
              </a:spcAft>
              <a:buNone/>
            </a:pPr>
            <a:endParaRPr lang="en-US"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22</a:t>
            </a:r>
          </a:p>
        </p:txBody>
      </p:sp>
    </p:spTree>
    <p:extLst>
      <p:ext uri="{BB962C8B-B14F-4D97-AF65-F5344CB8AC3E}">
        <p14:creationId xmlns:p14="http://schemas.microsoft.com/office/powerpoint/2010/main" val="10595138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32017" y="1635125"/>
            <a:ext cx="8611983" cy="4746625"/>
          </a:xfrm>
        </p:spPr>
        <p:txBody>
          <a:bodyPr/>
          <a:lstStyle/>
          <a:p>
            <a:pPr marL="0" indent="0">
              <a:spcBef>
                <a:spcPts val="0"/>
              </a:spcBef>
              <a:spcAft>
                <a:spcPts val="1800"/>
              </a:spcAft>
              <a:buNone/>
            </a:pPr>
            <a:r>
              <a:rPr lang="es-ES" b="1" dirty="0">
                <a:latin typeface="Arial" panose="020B0604020202020204" pitchFamily="34" charset="0"/>
                <a:ea typeface="Calibri" panose="020F0502020204030204" pitchFamily="34" charset="0"/>
                <a:cs typeface="Arial" panose="020B0604020202020204" pitchFamily="34" charset="0"/>
              </a:rPr>
              <a:t>In </a:t>
            </a:r>
            <a:r>
              <a:rPr lang="es-ES" b="1" dirty="0" err="1">
                <a:latin typeface="Arial" panose="020B0604020202020204" pitchFamily="34" charset="0"/>
                <a:ea typeface="Calibri" panose="020F0502020204030204" pitchFamily="34" charset="0"/>
                <a:cs typeface="Arial" panose="020B0604020202020204" pitchFamily="34" charset="0"/>
              </a:rPr>
              <a:t>your</a:t>
            </a:r>
            <a:r>
              <a:rPr lang="es-ES" b="1" dirty="0">
                <a:latin typeface="Arial" panose="020B0604020202020204" pitchFamily="34" charset="0"/>
                <a:ea typeface="Calibri" panose="020F0502020204030204" pitchFamily="34" charset="0"/>
                <a:cs typeface="Arial" panose="020B0604020202020204" pitchFamily="34" charset="0"/>
              </a:rPr>
              <a:t> </a:t>
            </a:r>
            <a:r>
              <a:rPr lang="es-ES" b="1" dirty="0" err="1">
                <a:latin typeface="Arial" panose="020B0604020202020204" pitchFamily="34" charset="0"/>
                <a:ea typeface="Calibri" panose="020F0502020204030204" pitchFamily="34" charset="0"/>
                <a:cs typeface="Arial" panose="020B0604020202020204" pitchFamily="34" charset="0"/>
              </a:rPr>
              <a:t>groups</a:t>
            </a:r>
            <a:r>
              <a:rPr lang="es-ES" b="1" dirty="0">
                <a:latin typeface="Arial" panose="020B0604020202020204" pitchFamily="34" charset="0"/>
                <a:ea typeface="Calibri" panose="020F0502020204030204" pitchFamily="34" charset="0"/>
                <a:cs typeface="Arial" panose="020B0604020202020204" pitchFamily="34" charset="0"/>
              </a:rPr>
              <a:t> </a:t>
            </a:r>
            <a:r>
              <a:rPr lang="es-ES" b="1" dirty="0" err="1">
                <a:latin typeface="Arial" panose="020B0604020202020204" pitchFamily="34" charset="0"/>
                <a:ea typeface="Calibri" panose="020F0502020204030204" pitchFamily="34" charset="0"/>
                <a:cs typeface="Arial" panose="020B0604020202020204" pitchFamily="34" charset="0"/>
              </a:rPr>
              <a:t>talk</a:t>
            </a:r>
            <a:r>
              <a:rPr lang="es-ES" b="1" dirty="0">
                <a:latin typeface="Arial" panose="020B0604020202020204" pitchFamily="34" charset="0"/>
                <a:ea typeface="Calibri" panose="020F0502020204030204" pitchFamily="34" charset="0"/>
                <a:cs typeface="Arial" panose="020B0604020202020204" pitchFamily="34" charset="0"/>
              </a:rPr>
              <a:t> </a:t>
            </a:r>
            <a:r>
              <a:rPr lang="es-ES" b="1" dirty="0" err="1">
                <a:latin typeface="Arial" panose="020B0604020202020204" pitchFamily="34" charset="0"/>
                <a:ea typeface="Calibri" panose="020F0502020204030204" pitchFamily="34" charset="0"/>
                <a:cs typeface="Arial" panose="020B0604020202020204" pitchFamily="34" charset="0"/>
              </a:rPr>
              <a:t>about</a:t>
            </a:r>
            <a:r>
              <a:rPr lang="es-ES" b="1" dirty="0">
                <a:latin typeface="Arial" panose="020B0604020202020204" pitchFamily="34" charset="0"/>
                <a:ea typeface="Calibri" panose="020F0502020204030204" pitchFamily="34" charset="0"/>
                <a:cs typeface="Arial" panose="020B0604020202020204" pitchFamily="34" charset="0"/>
              </a:rPr>
              <a:t>:</a:t>
            </a:r>
          </a:p>
          <a:p>
            <a:pPr>
              <a:spcBef>
                <a:spcPts val="0"/>
              </a:spcBef>
              <a:spcAft>
                <a:spcPts val="1800"/>
              </a:spcAft>
            </a:pPr>
            <a:r>
              <a:rPr lang="en-US" dirty="0">
                <a:ea typeface="Calibri"/>
                <a:cs typeface="Arial"/>
              </a:rPr>
              <a:t>Which of these points come naturally to you?</a:t>
            </a:r>
          </a:p>
          <a:p>
            <a:pPr>
              <a:spcBef>
                <a:spcPts val="0"/>
              </a:spcBef>
              <a:spcAft>
                <a:spcPts val="1800"/>
              </a:spcAft>
            </a:pPr>
            <a:r>
              <a:rPr lang="en-US" dirty="0">
                <a:ea typeface="Calibri"/>
                <a:cs typeface="Arial"/>
              </a:rPr>
              <a:t>What can you improve?</a:t>
            </a:r>
          </a:p>
        </p:txBody>
      </p:sp>
    </p:spTree>
    <p:extLst>
      <p:ext uri="{BB962C8B-B14F-4D97-AF65-F5344CB8AC3E}">
        <p14:creationId xmlns:p14="http://schemas.microsoft.com/office/powerpoint/2010/main" val="21120747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203959" y="487680"/>
            <a:ext cx="7940039" cy="5495663"/>
          </a:xfrm>
        </p:spPr>
        <p:txBody>
          <a:bodyPr/>
          <a:lstStyle/>
          <a:p>
            <a:pPr marL="0" indent="0">
              <a:spcBef>
                <a:spcPts val="0"/>
              </a:spcBef>
              <a:spcAft>
                <a:spcPts val="600"/>
              </a:spcAft>
              <a:buNone/>
            </a:pPr>
            <a:r>
              <a:rPr lang="en-US" b="1" dirty="0">
                <a:ea typeface="Calibri"/>
                <a:cs typeface="Arial"/>
              </a:rPr>
              <a:t>Possible Topics for lessons:</a:t>
            </a:r>
          </a:p>
          <a:p>
            <a:pPr>
              <a:spcBef>
                <a:spcPts val="0"/>
              </a:spcBef>
              <a:spcAft>
                <a:spcPts val="600"/>
              </a:spcAft>
            </a:pPr>
            <a:r>
              <a:rPr lang="en-US" dirty="0">
                <a:ea typeface="Calibri"/>
                <a:cs typeface="Arial"/>
              </a:rPr>
              <a:t>Fear, Joy, Marriage, </a:t>
            </a:r>
          </a:p>
          <a:p>
            <a:pPr>
              <a:spcBef>
                <a:spcPts val="0"/>
              </a:spcBef>
              <a:spcAft>
                <a:spcPts val="600"/>
              </a:spcAft>
            </a:pPr>
            <a:r>
              <a:rPr lang="en-US" dirty="0">
                <a:ea typeface="Calibri"/>
                <a:cs typeface="Arial"/>
              </a:rPr>
              <a:t>Family, Worry, Patience,</a:t>
            </a:r>
          </a:p>
          <a:p>
            <a:pPr>
              <a:spcBef>
                <a:spcPts val="0"/>
              </a:spcBef>
              <a:spcAft>
                <a:spcPts val="600"/>
              </a:spcAft>
            </a:pPr>
            <a:r>
              <a:rPr lang="en-US" dirty="0">
                <a:ea typeface="Calibri"/>
                <a:cs typeface="Arial"/>
              </a:rPr>
              <a:t>Peace, Sex, Money, </a:t>
            </a:r>
          </a:p>
          <a:p>
            <a:pPr>
              <a:spcBef>
                <a:spcPts val="0"/>
              </a:spcBef>
              <a:spcAft>
                <a:spcPts val="600"/>
              </a:spcAft>
            </a:pPr>
            <a:r>
              <a:rPr lang="en-US" dirty="0">
                <a:ea typeface="Calibri"/>
                <a:cs typeface="Arial"/>
              </a:rPr>
              <a:t>Death, Humility, Selfishness,</a:t>
            </a:r>
          </a:p>
          <a:p>
            <a:pPr>
              <a:spcBef>
                <a:spcPts val="0"/>
              </a:spcBef>
              <a:spcAft>
                <a:spcPts val="600"/>
              </a:spcAft>
            </a:pPr>
            <a:r>
              <a:rPr lang="en-US" dirty="0">
                <a:ea typeface="Calibri"/>
                <a:cs typeface="Arial"/>
              </a:rPr>
              <a:t>Greed, Anger, Forgiveness, </a:t>
            </a:r>
          </a:p>
          <a:p>
            <a:pPr>
              <a:spcBef>
                <a:spcPts val="0"/>
              </a:spcBef>
              <a:spcAft>
                <a:spcPts val="600"/>
              </a:spcAft>
            </a:pPr>
            <a:r>
              <a:rPr lang="en-US" dirty="0">
                <a:ea typeface="Calibri"/>
                <a:cs typeface="Arial"/>
              </a:rPr>
              <a:t>Reconciliation, Kindness, Language, </a:t>
            </a:r>
          </a:p>
          <a:p>
            <a:pPr>
              <a:spcBef>
                <a:spcPts val="0"/>
              </a:spcBef>
              <a:spcAft>
                <a:spcPts val="600"/>
              </a:spcAft>
            </a:pPr>
            <a:r>
              <a:rPr lang="en-US" dirty="0">
                <a:ea typeface="Calibri"/>
                <a:cs typeface="Arial"/>
              </a:rPr>
              <a:t>Depression, Sickness, Love,</a:t>
            </a:r>
          </a:p>
          <a:p>
            <a:pPr>
              <a:spcBef>
                <a:spcPts val="0"/>
              </a:spcBef>
              <a:spcAft>
                <a:spcPts val="600"/>
              </a:spcAft>
            </a:pPr>
            <a:r>
              <a:rPr lang="en-US" dirty="0">
                <a:ea typeface="Calibri"/>
                <a:cs typeface="Arial"/>
              </a:rPr>
              <a:t>Pride, Jealousy, Envy, </a:t>
            </a:r>
          </a:p>
          <a:p>
            <a:pPr>
              <a:spcBef>
                <a:spcPts val="0"/>
              </a:spcBef>
              <a:spcAft>
                <a:spcPts val="600"/>
              </a:spcAft>
            </a:pPr>
            <a:r>
              <a:rPr lang="en-US" dirty="0">
                <a:ea typeface="Calibri"/>
                <a:cs typeface="Arial"/>
              </a:rPr>
              <a:t>Faith, Prayer, Relationships</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22</a:t>
            </a:r>
          </a:p>
        </p:txBody>
      </p:sp>
    </p:spTree>
    <p:extLst>
      <p:ext uri="{BB962C8B-B14F-4D97-AF65-F5344CB8AC3E}">
        <p14:creationId xmlns:p14="http://schemas.microsoft.com/office/powerpoint/2010/main" val="25193752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158239" y="1859280"/>
            <a:ext cx="7985759" cy="4124063"/>
          </a:xfrm>
        </p:spPr>
        <p:txBody>
          <a:bodyPr/>
          <a:lstStyle/>
          <a:p>
            <a:pPr>
              <a:spcBef>
                <a:spcPts val="0"/>
              </a:spcBef>
              <a:spcAft>
                <a:spcPts val="1200"/>
              </a:spcAft>
            </a:pPr>
            <a:r>
              <a:rPr lang="en-US" dirty="0">
                <a:ea typeface="Calibri"/>
                <a:cs typeface="Arial"/>
              </a:rPr>
              <a:t>Pick a passage and stick with it</a:t>
            </a:r>
          </a:p>
          <a:p>
            <a:pPr>
              <a:spcBef>
                <a:spcPts val="0"/>
              </a:spcBef>
              <a:spcAft>
                <a:spcPts val="1200"/>
              </a:spcAft>
            </a:pPr>
            <a:r>
              <a:rPr lang="en-US" dirty="0">
                <a:ea typeface="Calibri"/>
                <a:cs typeface="Arial"/>
              </a:rPr>
              <a:t>Five passages aren’t better than one</a:t>
            </a:r>
          </a:p>
          <a:p>
            <a:pPr>
              <a:spcBef>
                <a:spcPts val="0"/>
              </a:spcBef>
              <a:spcAft>
                <a:spcPts val="1200"/>
              </a:spcAft>
            </a:pPr>
            <a:r>
              <a:rPr lang="en-US" dirty="0">
                <a:ea typeface="Calibri"/>
                <a:cs typeface="Arial"/>
              </a:rPr>
              <a:t>Five passages make a series</a:t>
            </a:r>
          </a:p>
          <a:p>
            <a:pPr>
              <a:spcBef>
                <a:spcPts val="0"/>
              </a:spcBef>
              <a:spcAft>
                <a:spcPts val="1200"/>
              </a:spcAft>
            </a:pPr>
            <a:endParaRPr lang="en-US"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22</a:t>
            </a:r>
          </a:p>
        </p:txBody>
      </p:sp>
    </p:spTree>
    <p:extLst>
      <p:ext uri="{BB962C8B-B14F-4D97-AF65-F5344CB8AC3E}">
        <p14:creationId xmlns:p14="http://schemas.microsoft.com/office/powerpoint/2010/main" val="13134115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778608" y="3968979"/>
            <a:ext cx="1157974" cy="1131119"/>
            <a:chOff x="4128797" y="3465509"/>
            <a:chExt cx="1158037" cy="1131175"/>
          </a:xfrm>
          <a:noFill/>
        </p:grpSpPr>
        <p:sp>
          <p:nvSpPr>
            <p:cNvPr id="59" name="Rectangle 58"/>
            <p:cNvSpPr/>
            <p:nvPr/>
          </p:nvSpPr>
          <p:spPr>
            <a:xfrm>
              <a:off x="4518022" y="3840104"/>
              <a:ext cx="365760" cy="36576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NC1</a:t>
              </a:r>
              <a:endParaRPr lang="en-US" sz="1200">
                <a:effectLst/>
                <a:latin typeface="Times New Roman"/>
                <a:ea typeface="Calibri"/>
              </a:endParaRPr>
            </a:p>
          </p:txBody>
        </p:sp>
        <p:sp>
          <p:nvSpPr>
            <p:cNvPr id="60" name="Rectangle 59"/>
            <p:cNvSpPr/>
            <p:nvPr/>
          </p:nvSpPr>
          <p:spPr>
            <a:xfrm>
              <a:off x="4563742" y="3465509"/>
              <a:ext cx="274320" cy="27432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DT</a:t>
              </a:r>
              <a:endParaRPr lang="en-US" sz="1200">
                <a:effectLst/>
                <a:latin typeface="Times New Roman"/>
                <a:ea typeface="Calibri"/>
              </a:endParaRPr>
            </a:p>
          </p:txBody>
        </p:sp>
        <p:cxnSp>
          <p:nvCxnSpPr>
            <p:cNvPr id="61" name="Straight Connector 60"/>
            <p:cNvCxnSpPr>
              <a:stCxn id="60" idx="2"/>
              <a:endCxn id="59" idx="0"/>
            </p:cNvCxnSpPr>
            <p:nvPr/>
          </p:nvCxnSpPr>
          <p:spPr>
            <a:xfrm>
              <a:off x="4700902" y="3739829"/>
              <a:ext cx="0" cy="100275"/>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9" idx="1"/>
              <a:endCxn id="63" idx="6"/>
            </p:cNvCxnSpPr>
            <p:nvPr/>
          </p:nvCxnSpPr>
          <p:spPr>
            <a:xfrm flipH="1" flipV="1">
              <a:off x="4403117" y="4019225"/>
              <a:ext cx="114905" cy="3759"/>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128797" y="3882065"/>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FG</a:t>
              </a:r>
              <a:endParaRPr lang="en-US" sz="1200">
                <a:effectLst/>
                <a:latin typeface="Times New Roman"/>
                <a:ea typeface="Calibri"/>
              </a:endParaRPr>
            </a:p>
          </p:txBody>
        </p:sp>
        <p:sp>
          <p:nvSpPr>
            <p:cNvPr id="64" name="Oval 63"/>
            <p:cNvSpPr/>
            <p:nvPr/>
          </p:nvSpPr>
          <p:spPr>
            <a:xfrm>
              <a:off x="5012514" y="3883944"/>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FG</a:t>
              </a:r>
              <a:endParaRPr lang="en-US" sz="1200">
                <a:effectLst/>
                <a:latin typeface="Times New Roman"/>
                <a:ea typeface="Calibri"/>
              </a:endParaRPr>
            </a:p>
          </p:txBody>
        </p:sp>
        <p:cxnSp>
          <p:nvCxnSpPr>
            <p:cNvPr id="65" name="Straight Connector 64"/>
            <p:cNvCxnSpPr>
              <a:stCxn id="64" idx="2"/>
              <a:endCxn id="59" idx="3"/>
            </p:cNvCxnSpPr>
            <p:nvPr/>
          </p:nvCxnSpPr>
          <p:spPr>
            <a:xfrm flipH="1">
              <a:off x="4883782" y="4021104"/>
              <a:ext cx="128732" cy="188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9" idx="2"/>
              <a:endCxn id="67" idx="0"/>
            </p:cNvCxnSpPr>
            <p:nvPr/>
          </p:nvCxnSpPr>
          <p:spPr>
            <a:xfrm flipH="1">
              <a:off x="4698947" y="4205864"/>
              <a:ext cx="1955" cy="1165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561787" y="4322364"/>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FG</a:t>
              </a:r>
              <a:endParaRPr lang="en-US" sz="1200">
                <a:effectLst/>
                <a:latin typeface="Times New Roman"/>
                <a:ea typeface="Calibri"/>
              </a:endParaRPr>
            </a:p>
          </p:txBody>
        </p:sp>
      </p:grpSp>
      <p:graphicFrame>
        <p:nvGraphicFramePr>
          <p:cNvPr id="4" name="Table 3">
            <a:extLst>
              <a:ext uri="{FF2B5EF4-FFF2-40B4-BE49-F238E27FC236}">
                <a16:creationId xmlns:a16="http://schemas.microsoft.com/office/drawing/2014/main" id="{75D54BAF-FC26-4FEC-940B-60A0834E268A}"/>
              </a:ext>
            </a:extLst>
          </p:cNvPr>
          <p:cNvGraphicFramePr>
            <a:graphicFrameLocks noGrp="1"/>
          </p:cNvGraphicFramePr>
          <p:nvPr>
            <p:extLst>
              <p:ext uri="{D42A27DB-BD31-4B8C-83A1-F6EECF244321}">
                <p14:modId xmlns:p14="http://schemas.microsoft.com/office/powerpoint/2010/main" val="4272907355"/>
              </p:ext>
            </p:extLst>
          </p:nvPr>
        </p:nvGraphicFramePr>
        <p:xfrm>
          <a:off x="176381" y="523706"/>
          <a:ext cx="6075159" cy="4978051"/>
        </p:xfrm>
        <a:graphic>
          <a:graphicData uri="http://schemas.openxmlformats.org/drawingml/2006/table">
            <a:tbl>
              <a:tblPr/>
              <a:tblGrid>
                <a:gridCol w="6075159">
                  <a:extLst>
                    <a:ext uri="{9D8B030D-6E8A-4147-A177-3AD203B41FA5}">
                      <a16:colId xmlns:a16="http://schemas.microsoft.com/office/drawing/2014/main" val="3474027609"/>
                    </a:ext>
                  </a:extLst>
                </a:gridCol>
              </a:tblGrid>
              <a:tr h="4978051">
                <a:tc>
                  <a:txBody>
                    <a:bodyPr/>
                    <a:lstStyle/>
                    <a:p>
                      <a:pPr marL="0" marR="0" indent="0" algn="ctr">
                        <a:lnSpc>
                          <a:spcPct val="115000"/>
                        </a:lnSpc>
                        <a:spcBef>
                          <a:spcPts val="0"/>
                        </a:spcBef>
                        <a:spcAft>
                          <a:spcPts val="1200"/>
                        </a:spcAft>
                        <a:buFont typeface="+mj-lt"/>
                        <a:buNone/>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Questions and Comments</a:t>
                      </a:r>
                    </a:p>
                    <a:p>
                      <a:pPr marL="228600" marR="0" indent="-228600" algn="l">
                        <a:lnSpc>
                          <a:spcPct val="115000"/>
                        </a:lnSpc>
                        <a:spcBef>
                          <a:spcPts val="0"/>
                        </a:spcBef>
                        <a:spcAft>
                          <a:spcPts val="1200"/>
                        </a:spcAft>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Basis of Bible Study Methods</a:t>
                      </a:r>
                    </a:p>
                    <a:p>
                      <a:pPr marL="228600" marR="0" indent="-228600" algn="l">
                        <a:lnSpc>
                          <a:spcPct val="115000"/>
                        </a:lnSpc>
                        <a:spcBef>
                          <a:spcPts val="0"/>
                        </a:spcBef>
                        <a:spcAft>
                          <a:spcPts val="1200"/>
                        </a:spcAft>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How to Study and Apply a Book of the Bible</a:t>
                      </a:r>
                    </a:p>
                    <a:p>
                      <a:pPr marL="228600" marR="0" indent="-228600" algn="l">
                        <a:lnSpc>
                          <a:spcPct val="115000"/>
                        </a:lnSpc>
                        <a:spcBef>
                          <a:spcPts val="0"/>
                        </a:spcBef>
                        <a:spcAft>
                          <a:spcPts val="1200"/>
                        </a:spcAft>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How to Prepare an Effective Biblical Lesson</a:t>
                      </a:r>
                    </a:p>
                    <a:p>
                      <a:pPr marL="228600" marR="0" indent="-228600" algn="l">
                        <a:lnSpc>
                          <a:spcPct val="115000"/>
                        </a:lnSpc>
                        <a:spcBef>
                          <a:spcPts val="0"/>
                        </a:spcBef>
                        <a:spcAft>
                          <a:spcPts val="1200"/>
                        </a:spcAft>
                        <a:buFont typeface="Arial" panose="020B0604020202020204" pitchFamily="34" charset="0"/>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Lesson Presentation</a:t>
                      </a:r>
                    </a:p>
                  </a:txBody>
                  <a:tcPr marL="114300" marR="114300" marT="0" marB="0">
                    <a:lnL>
                      <a:noFill/>
                    </a:lnL>
                    <a:lnR>
                      <a:noFill/>
                    </a:lnR>
                    <a:lnT>
                      <a:noFill/>
                    </a:lnT>
                    <a:lnB>
                      <a:noFill/>
                    </a:lnB>
                  </a:tcPr>
                </a:tc>
                <a:extLst>
                  <a:ext uri="{0D108BD9-81ED-4DB2-BD59-A6C34878D82A}">
                    <a16:rowId xmlns:a16="http://schemas.microsoft.com/office/drawing/2014/main" val="289938462"/>
                  </a:ext>
                </a:extLst>
              </a:tr>
            </a:tbl>
          </a:graphicData>
        </a:graphic>
      </p:graphicFrame>
      <p:pic>
        <p:nvPicPr>
          <p:cNvPr id="2" name="Picture 1">
            <a:extLst>
              <a:ext uri="{FF2B5EF4-FFF2-40B4-BE49-F238E27FC236}">
                <a16:creationId xmlns:a16="http://schemas.microsoft.com/office/drawing/2014/main" id="{BFF39778-C9B2-44EE-89AC-9C6C9ACAD0A7}"/>
              </a:ext>
            </a:extLst>
          </p:cNvPr>
          <p:cNvPicPr>
            <a:picLocks noChangeAspect="1"/>
          </p:cNvPicPr>
          <p:nvPr/>
        </p:nvPicPr>
        <p:blipFill>
          <a:blip r:embed="rId3"/>
          <a:stretch>
            <a:fillRect/>
          </a:stretch>
        </p:blipFill>
        <p:spPr>
          <a:xfrm>
            <a:off x="6075159" y="1162811"/>
            <a:ext cx="3015553" cy="4532377"/>
          </a:xfrm>
          <a:prstGeom prst="rect">
            <a:avLst/>
          </a:prstGeom>
        </p:spPr>
      </p:pic>
    </p:spTree>
    <p:extLst>
      <p:ext uri="{BB962C8B-B14F-4D97-AF65-F5344CB8AC3E}">
        <p14:creationId xmlns:p14="http://schemas.microsoft.com/office/powerpoint/2010/main" val="70168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70686"/>
            <a:ext cx="9144000" cy="1795347"/>
          </a:xfrm>
        </p:spPr>
        <p:txBody>
          <a:bodyPr/>
          <a:lstStyle/>
          <a:p>
            <a:pPr>
              <a:lnSpc>
                <a:spcPct val="114000"/>
              </a:lnSpc>
            </a:pPr>
            <a:r>
              <a:rPr lang="en-US" altLang="en-US" u="sng" dirty="0"/>
              <a:t>How to Understand the Bible</a:t>
            </a:r>
            <a:br>
              <a:rPr lang="en-US" altLang="en-US" sz="2800" dirty="0"/>
            </a:br>
            <a:br>
              <a:rPr lang="en-US" altLang="en-US" sz="1200" dirty="0"/>
            </a:br>
            <a:r>
              <a:rPr lang="en-US" altLang="en-US" dirty="0"/>
              <a:t>Basis of Bible Study Methods</a:t>
            </a:r>
            <a:br>
              <a:rPr lang="en-US" altLang="en-US" sz="2800" dirty="0"/>
            </a:br>
            <a:r>
              <a:rPr lang="en-US" altLang="en-US" sz="2800" b="0" dirty="0"/>
              <a:t>Lesson 1 </a:t>
            </a:r>
            <a:endParaRPr lang="en-US" altLang="en-US" sz="2400" b="0" dirty="0"/>
          </a:p>
        </p:txBody>
      </p:sp>
      <p:sp>
        <p:nvSpPr>
          <p:cNvPr id="16387" name="Content Placeholder 2"/>
          <p:cNvSpPr>
            <a:spLocks noGrp="1"/>
          </p:cNvSpPr>
          <p:nvPr>
            <p:ph idx="1"/>
          </p:nvPr>
        </p:nvSpPr>
        <p:spPr>
          <a:xfrm>
            <a:off x="1694688" y="2517955"/>
            <a:ext cx="7168894" cy="3677619"/>
          </a:xfrm>
        </p:spPr>
        <p:txBody>
          <a:bodyPr/>
          <a:lstStyle/>
          <a:p>
            <a:pPr>
              <a:lnSpc>
                <a:spcPct val="115000"/>
              </a:lnSpc>
              <a:spcBef>
                <a:spcPts val="0"/>
              </a:spcBef>
              <a:spcAft>
                <a:spcPts val="0"/>
              </a:spcAft>
            </a:pPr>
            <a:r>
              <a:rPr lang="en-US" dirty="0">
                <a:ea typeface="Calibri"/>
                <a:cs typeface="Arial"/>
              </a:rPr>
              <a:t>Practical tools </a:t>
            </a:r>
          </a:p>
          <a:p>
            <a:pPr lvl="1">
              <a:lnSpc>
                <a:spcPct val="115000"/>
              </a:lnSpc>
              <a:spcBef>
                <a:spcPts val="0"/>
              </a:spcBef>
              <a:spcAft>
                <a:spcPts val="0"/>
              </a:spcAft>
              <a:buFont typeface="Arial" panose="020B0604020202020204" pitchFamily="34" charset="0"/>
              <a:buChar char="–"/>
            </a:pPr>
            <a:r>
              <a:rPr lang="en-US" dirty="0">
                <a:ea typeface="Calibri"/>
                <a:cs typeface="Arial"/>
              </a:rPr>
              <a:t>to help you understand the Bible </a:t>
            </a:r>
          </a:p>
          <a:p>
            <a:pPr lvl="1">
              <a:lnSpc>
                <a:spcPct val="115000"/>
              </a:lnSpc>
              <a:spcBef>
                <a:spcPts val="0"/>
              </a:spcBef>
              <a:spcAft>
                <a:spcPts val="0"/>
              </a:spcAft>
              <a:buFont typeface="Arial" panose="020B0604020202020204" pitchFamily="34" charset="0"/>
              <a:buChar char="–"/>
            </a:pPr>
            <a:r>
              <a:rPr lang="en-US" dirty="0">
                <a:ea typeface="Calibri"/>
                <a:cs typeface="Arial"/>
              </a:rPr>
              <a:t>and apply it to your life</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8</a:t>
            </a:r>
          </a:p>
        </p:txBody>
      </p:sp>
      <p:sp>
        <p:nvSpPr>
          <p:cNvPr id="2" name="TextBox 1">
            <a:extLst>
              <a:ext uri="{FF2B5EF4-FFF2-40B4-BE49-F238E27FC236}">
                <a16:creationId xmlns:a16="http://schemas.microsoft.com/office/drawing/2014/main" id="{9556D10F-A8FA-4D6F-A3C4-2FBD8C29F98C}"/>
              </a:ext>
            </a:extLst>
          </p:cNvPr>
          <p:cNvSpPr txBox="1"/>
          <p:nvPr/>
        </p:nvSpPr>
        <p:spPr>
          <a:xfrm>
            <a:off x="3566160" y="5996023"/>
            <a:ext cx="4236720" cy="523220"/>
          </a:xfrm>
          <a:prstGeom prst="rect">
            <a:avLst/>
          </a:prstGeom>
          <a:noFill/>
        </p:spPr>
        <p:txBody>
          <a:bodyPr wrap="square" rtlCol="0">
            <a:spAutoFit/>
          </a:bodyPr>
          <a:lstStyle/>
          <a:p>
            <a:pPr algn="r"/>
            <a:r>
              <a:rPr lang="en-US" sz="2800" b="0" dirty="0">
                <a:solidFill>
                  <a:schemeClr val="bg1"/>
                </a:solidFill>
              </a:rPr>
              <a:t>Document Page Number</a:t>
            </a:r>
          </a:p>
        </p:txBody>
      </p:sp>
      <p:cxnSp>
        <p:nvCxnSpPr>
          <p:cNvPr id="4" name="Straight Arrow Connector 3">
            <a:extLst>
              <a:ext uri="{FF2B5EF4-FFF2-40B4-BE49-F238E27FC236}">
                <a16:creationId xmlns:a16="http://schemas.microsoft.com/office/drawing/2014/main" id="{AF161048-8803-443D-8DF3-C64EE20A684D}"/>
              </a:ext>
            </a:extLst>
          </p:cNvPr>
          <p:cNvCxnSpPr>
            <a:cxnSpLocks/>
            <a:stCxn id="2" idx="3"/>
          </p:cNvCxnSpPr>
          <p:nvPr/>
        </p:nvCxnSpPr>
        <p:spPr bwMode="auto">
          <a:xfrm>
            <a:off x="7802880" y="6257633"/>
            <a:ext cx="914400" cy="26161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95573933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1016001"/>
          </a:xfrm>
        </p:spPr>
        <p:txBody>
          <a:bodyPr/>
          <a:lstStyle/>
          <a:p>
            <a:r>
              <a:rPr lang="en-US" dirty="0"/>
              <a:t>Implementation</a:t>
            </a:r>
          </a:p>
        </p:txBody>
      </p:sp>
      <p:sp>
        <p:nvSpPr>
          <p:cNvPr id="2" name="Rectangle 1"/>
          <p:cNvSpPr/>
          <p:nvPr/>
        </p:nvSpPr>
        <p:spPr>
          <a:xfrm>
            <a:off x="430305" y="1464442"/>
            <a:ext cx="8713695" cy="2523768"/>
          </a:xfrm>
          <a:prstGeom prst="rect">
            <a:avLst/>
          </a:prstGeom>
        </p:spPr>
        <p:txBody>
          <a:bodyPr wrap="square">
            <a:spAutoFit/>
          </a:bodyPr>
          <a:lstStyle/>
          <a:p>
            <a:pPr marL="514350" lvl="2" indent="-514350">
              <a:spcBef>
                <a:spcPts val="0"/>
              </a:spcBef>
              <a:spcAft>
                <a:spcPts val="1200"/>
              </a:spcAft>
              <a:buAutoNum type="arabicPeriod"/>
            </a:pPr>
            <a:r>
              <a:rPr lang="en-US" sz="3200" b="0" dirty="0">
                <a:solidFill>
                  <a:schemeClr val="bg1"/>
                </a:solidFill>
                <a:latin typeface="Arial"/>
                <a:ea typeface="Calibri"/>
              </a:rPr>
              <a:t>Continue leading a Foundations group</a:t>
            </a:r>
          </a:p>
          <a:p>
            <a:pPr marL="514350" lvl="2" indent="-514350">
              <a:spcBef>
                <a:spcPts val="0"/>
              </a:spcBef>
              <a:spcAft>
                <a:spcPts val="1200"/>
              </a:spcAft>
              <a:buAutoNum type="arabicPeriod"/>
            </a:pPr>
            <a:r>
              <a:rPr lang="en-US" sz="3200" b="0" dirty="0">
                <a:solidFill>
                  <a:schemeClr val="bg1"/>
                </a:solidFill>
                <a:latin typeface="Arial"/>
                <a:ea typeface="Calibri"/>
              </a:rPr>
              <a:t>Continue training Foundations apprentices</a:t>
            </a:r>
          </a:p>
          <a:p>
            <a:pPr marL="514350" lvl="2" indent="-514350">
              <a:spcBef>
                <a:spcPts val="0"/>
              </a:spcBef>
              <a:spcAft>
                <a:spcPts val="1200"/>
              </a:spcAft>
              <a:buFont typeface="+mj-lt"/>
              <a:buAutoNum type="arabicPeriod" startAt="3"/>
            </a:pPr>
            <a:r>
              <a:rPr lang="en-US" sz="3200" b="0" dirty="0">
                <a:solidFill>
                  <a:schemeClr val="bg1"/>
                </a:solidFill>
                <a:latin typeface="Arial"/>
                <a:ea typeface="Calibri"/>
              </a:rPr>
              <a:t>Use a calendar to lead a balanced life</a:t>
            </a:r>
          </a:p>
          <a:p>
            <a:pPr marL="514350" lvl="2" indent="-514350">
              <a:spcBef>
                <a:spcPts val="0"/>
              </a:spcBef>
              <a:spcAft>
                <a:spcPts val="1200"/>
              </a:spcAft>
              <a:buFont typeface="+mj-lt"/>
              <a:buAutoNum type="arabicPeriod" startAt="3"/>
            </a:pPr>
            <a:r>
              <a:rPr lang="en-US" sz="3200" b="0" dirty="0">
                <a:solidFill>
                  <a:schemeClr val="bg1"/>
                </a:solidFill>
                <a:latin typeface="Arial"/>
                <a:ea typeface="Calibri"/>
              </a:rPr>
              <a:t>Work on goals set for personal development</a:t>
            </a:r>
          </a:p>
        </p:txBody>
      </p:sp>
    </p:spTree>
    <p:extLst>
      <p:ext uri="{BB962C8B-B14F-4D97-AF65-F5344CB8AC3E}">
        <p14:creationId xmlns:p14="http://schemas.microsoft.com/office/powerpoint/2010/main" val="306380390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1016001"/>
          </a:xfrm>
        </p:spPr>
        <p:txBody>
          <a:bodyPr/>
          <a:lstStyle/>
          <a:p>
            <a:r>
              <a:rPr lang="en-US" dirty="0"/>
              <a:t>Implementation</a:t>
            </a:r>
          </a:p>
        </p:txBody>
      </p:sp>
      <p:sp>
        <p:nvSpPr>
          <p:cNvPr id="2" name="Rectangle 1"/>
          <p:cNvSpPr/>
          <p:nvPr/>
        </p:nvSpPr>
        <p:spPr>
          <a:xfrm>
            <a:off x="430305" y="1401380"/>
            <a:ext cx="8713695" cy="3508653"/>
          </a:xfrm>
          <a:prstGeom prst="rect">
            <a:avLst/>
          </a:prstGeom>
        </p:spPr>
        <p:txBody>
          <a:bodyPr wrap="square">
            <a:spAutoFit/>
          </a:bodyPr>
          <a:lstStyle/>
          <a:p>
            <a:pPr marL="514350" lvl="2" indent="-514350">
              <a:spcBef>
                <a:spcPts val="0"/>
              </a:spcBef>
              <a:spcAft>
                <a:spcPts val="1200"/>
              </a:spcAft>
              <a:buFont typeface="+mj-lt"/>
              <a:buAutoNum type="arabicPeriod" startAt="5"/>
            </a:pPr>
            <a:r>
              <a:rPr lang="en-US" sz="3200" b="0" dirty="0">
                <a:solidFill>
                  <a:schemeClr val="bg1"/>
                </a:solidFill>
                <a:latin typeface="Arial"/>
                <a:ea typeface="Calibri"/>
              </a:rPr>
              <a:t>Meet regularly with accountability partner</a:t>
            </a:r>
          </a:p>
          <a:p>
            <a:pPr marL="514350" lvl="2" indent="-514350">
              <a:spcBef>
                <a:spcPts val="0"/>
              </a:spcBef>
              <a:spcAft>
                <a:spcPts val="1200"/>
              </a:spcAft>
              <a:buFont typeface="+mj-lt"/>
              <a:buAutoNum type="arabicPeriod" startAt="5"/>
            </a:pPr>
            <a:r>
              <a:rPr lang="en-US" sz="3200" b="0" dirty="0">
                <a:solidFill>
                  <a:schemeClr val="bg1"/>
                </a:solidFill>
                <a:latin typeface="Arial"/>
                <a:ea typeface="Calibri"/>
              </a:rPr>
              <a:t>Use these methods to study and apply the Bible</a:t>
            </a:r>
          </a:p>
          <a:p>
            <a:pPr marL="514350" lvl="2" indent="-514350">
              <a:spcBef>
                <a:spcPts val="0"/>
              </a:spcBef>
              <a:spcAft>
                <a:spcPts val="1200"/>
              </a:spcAft>
              <a:buFont typeface="+mj-lt"/>
              <a:buAutoNum type="arabicPeriod" startAt="5"/>
            </a:pPr>
            <a:r>
              <a:rPr lang="en-US" sz="3200" b="0" dirty="0">
                <a:solidFill>
                  <a:schemeClr val="bg1"/>
                </a:solidFill>
                <a:latin typeface="Arial"/>
                <a:ea typeface="Calibri"/>
              </a:rPr>
              <a:t>Train church leaders and members how to study the Bible</a:t>
            </a:r>
          </a:p>
          <a:p>
            <a:pPr marL="514350" lvl="2" indent="-514350">
              <a:spcBef>
                <a:spcPts val="0"/>
              </a:spcBef>
              <a:spcAft>
                <a:spcPts val="1200"/>
              </a:spcAft>
              <a:buFont typeface="+mj-lt"/>
              <a:buAutoNum type="arabicPeriod" startAt="5"/>
            </a:pPr>
            <a:r>
              <a:rPr lang="en-US" sz="3200" b="0" dirty="0">
                <a:solidFill>
                  <a:schemeClr val="bg1"/>
                </a:solidFill>
                <a:latin typeface="Arial"/>
                <a:ea typeface="Calibri"/>
              </a:rPr>
              <a:t>Prepare effective Biblical lessons</a:t>
            </a:r>
          </a:p>
        </p:txBody>
      </p:sp>
    </p:spTree>
    <p:extLst>
      <p:ext uri="{BB962C8B-B14F-4D97-AF65-F5344CB8AC3E}">
        <p14:creationId xmlns:p14="http://schemas.microsoft.com/office/powerpoint/2010/main" val="33955665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5720"/>
            <a:ext cx="9144000" cy="2397125"/>
          </a:xfrm>
        </p:spPr>
        <p:txBody>
          <a:bodyPr/>
          <a:lstStyle/>
          <a:p>
            <a:r>
              <a:rPr lang="en-US" altLang="en-US" sz="6000" dirty="0"/>
              <a:t>Congratulations!</a:t>
            </a:r>
            <a:br>
              <a:rPr lang="en-US" altLang="en-US" sz="6000" dirty="0"/>
            </a:br>
            <a:br>
              <a:rPr lang="en-US" altLang="en-US" sz="2000" dirty="0"/>
            </a:br>
            <a:r>
              <a:rPr lang="en-US" altLang="en-US" sz="4000" dirty="0"/>
              <a:t>You have finished  </a:t>
            </a:r>
            <a:br>
              <a:rPr lang="en-US" altLang="en-US" sz="4000" dirty="0"/>
            </a:br>
            <a:r>
              <a:rPr lang="en-US" altLang="en-US" sz="4000" dirty="0"/>
              <a:t>Workshop 3</a:t>
            </a:r>
            <a:br>
              <a:rPr lang="en-US" altLang="en-US" dirty="0"/>
            </a:br>
            <a:br>
              <a:rPr lang="en-US" altLang="en-US" sz="1800" dirty="0"/>
            </a:br>
            <a:endParaRPr lang="en-US" altLang="en-US" dirty="0"/>
          </a:p>
        </p:txBody>
      </p:sp>
      <p:sp>
        <p:nvSpPr>
          <p:cNvPr id="8" name="Rectangle 7">
            <a:extLst>
              <a:ext uri="{FF2B5EF4-FFF2-40B4-BE49-F238E27FC236}">
                <a16:creationId xmlns:a16="http://schemas.microsoft.com/office/drawing/2014/main" id="{DEB472C9-3C57-479D-93A7-E9FA49678E49}"/>
              </a:ext>
            </a:extLst>
          </p:cNvPr>
          <p:cNvSpPr/>
          <p:nvPr/>
        </p:nvSpPr>
        <p:spPr>
          <a:xfrm>
            <a:off x="2652243" y="3244334"/>
            <a:ext cx="3839513" cy="369332"/>
          </a:xfrm>
          <a:prstGeom prst="rect">
            <a:avLst/>
          </a:prstGeom>
        </p:spPr>
        <p:txBody>
          <a:bodyPr wrap="none">
            <a:spAutoFit/>
          </a:bodyPr>
          <a:lstStyle/>
          <a:p>
            <a:r>
              <a:rPr lang="en-US" dirty="0">
                <a:solidFill>
                  <a:srgbClr val="000000"/>
                </a:solidFill>
                <a:latin typeface="Arial" panose="020B0604020202020204" pitchFamily="34" charset="0"/>
                <a:ea typeface="Calibri" panose="020F0502020204030204" pitchFamily="34" charset="0"/>
              </a:rPr>
              <a:t>Analysis of Philippians Chapter 1</a:t>
            </a:r>
            <a:endParaRPr lang="en-US" dirty="0"/>
          </a:p>
        </p:txBody>
      </p:sp>
      <p:sp>
        <p:nvSpPr>
          <p:cNvPr id="6" name="TextBox 5">
            <a:extLst>
              <a:ext uri="{FF2B5EF4-FFF2-40B4-BE49-F238E27FC236}">
                <a16:creationId xmlns:a16="http://schemas.microsoft.com/office/drawing/2014/main" id="{71E477C6-7E47-4803-93F5-CD6F3AD3B4FA}"/>
              </a:ext>
            </a:extLst>
          </p:cNvPr>
          <p:cNvSpPr txBox="1">
            <a:spLocks noChangeAspect="1"/>
          </p:cNvSpPr>
          <p:nvPr/>
        </p:nvSpPr>
        <p:spPr>
          <a:xfrm>
            <a:off x="2028136" y="508582"/>
            <a:ext cx="5087727" cy="2523896"/>
          </a:xfrm>
          <a:prstGeom prst="rect">
            <a:avLst/>
          </a:prstGeom>
          <a:solidFill>
            <a:sysClr val="window" lastClr="FFFFFF"/>
          </a:solidFill>
          <a:ln w="139700" cmpd="sng">
            <a:solidFill>
              <a:srgbClr val="E7E6E6">
                <a:lumMod val="50000"/>
              </a:srgbClr>
            </a:solidFill>
          </a:ln>
        </p:spPr>
        <p:txBody>
          <a:bodyPr wrap="square" tIns="548640" bIns="365760" rtlCol="0" anchor="ctr" anchorCtr="0">
            <a:spAutoFit/>
          </a:bodyPr>
          <a:lstStyle/>
          <a:p>
            <a:pPr marL="0" marR="0" lvl="0" indent="0" algn="ctr" defTabSz="457200" eaLnBrk="1" fontAlgn="auto" latinLnBrk="0" hangingPunct="1">
              <a:lnSpc>
                <a:spcPts val="4000"/>
              </a:lnSpc>
              <a:spcBef>
                <a:spcPts val="1200"/>
              </a:spcBef>
              <a:spcAft>
                <a:spcPts val="600"/>
              </a:spcAft>
              <a:buClrTx/>
              <a:buSzTx/>
              <a:buFontTx/>
              <a:buNone/>
              <a:tabLst/>
              <a:defRPr/>
            </a:pPr>
            <a:r>
              <a:rPr kumimoji="0" lang="en-US" sz="5400" i="0" u="none" strike="noStrike" kern="0" cap="none" spc="0" normalizeH="0" baseline="0" noProof="0" dirty="0">
                <a:ln>
                  <a:noFill/>
                </a:ln>
                <a:solidFill>
                  <a:sysClr val="windowText" lastClr="000000"/>
                </a:solidFill>
                <a:effectLst/>
                <a:uLnTx/>
                <a:uFillTx/>
                <a:latin typeface="Calibri" panose="020F0502020204030204"/>
                <a:cs typeface="+mn-cs"/>
              </a:rPr>
              <a:t>DEVELOPING</a:t>
            </a:r>
          </a:p>
          <a:p>
            <a:pPr marL="0" marR="0" lvl="0" indent="0" algn="ctr" defTabSz="457200" eaLnBrk="1" fontAlgn="auto" latinLnBrk="0" hangingPunct="1">
              <a:lnSpc>
                <a:spcPts val="3000"/>
              </a:lnSpc>
              <a:spcBef>
                <a:spcPts val="0"/>
              </a:spcBef>
              <a:spcAft>
                <a:spcPts val="1200"/>
              </a:spcAft>
              <a:buClrTx/>
              <a:buSzTx/>
              <a:buFontTx/>
              <a:buNone/>
              <a:tabLst/>
              <a:defRPr/>
            </a:pPr>
            <a:r>
              <a:rPr kumimoji="0" lang="en-US" sz="4800" i="0" u="none" strike="noStrike" kern="0" cap="none" spc="0" normalizeH="0" baseline="0" noProof="0" dirty="0">
                <a:ln>
                  <a:noFill/>
                </a:ln>
                <a:solidFill>
                  <a:sysClr val="windowText" lastClr="000000"/>
                </a:solidFill>
                <a:effectLst/>
                <a:uLnTx/>
                <a:uFillTx/>
                <a:latin typeface="Calibri" panose="020F0502020204030204"/>
                <a:cs typeface="+mn-cs"/>
              </a:rPr>
              <a:t>WORKERS</a:t>
            </a:r>
          </a:p>
          <a:p>
            <a:pPr marL="0" marR="0" lvl="0" indent="0" algn="ctr" defTabSz="457200" eaLnBrk="1" fontAlgn="auto" latinLnBrk="0" hangingPunct="1">
              <a:lnSpc>
                <a:spcPts val="3500"/>
              </a:lnSpc>
              <a:spcBef>
                <a:spcPts val="0"/>
              </a:spcBef>
              <a:spcAft>
                <a:spcPts val="0"/>
              </a:spcAft>
              <a:buClrTx/>
              <a:buSzTx/>
              <a:buFontTx/>
              <a:buNone/>
              <a:tabLst/>
              <a:defRPr/>
            </a:pPr>
            <a:r>
              <a:rPr kumimoji="0" lang="en-US" sz="4000" b="0" i="0" u="none" strike="noStrike" kern="0" cap="none" spc="0" normalizeH="0" baseline="0" noProof="0" dirty="0">
                <a:ln>
                  <a:noFill/>
                </a:ln>
                <a:solidFill>
                  <a:sysClr val="windowText" lastClr="000000"/>
                </a:solidFill>
                <a:effectLst/>
                <a:uLnTx/>
                <a:uFillTx/>
                <a:latin typeface="Calibri" panose="020F0502020204030204"/>
                <a:cs typeface="+mn-cs"/>
              </a:rPr>
              <a:t>FOUNDATIONS</a:t>
            </a:r>
            <a:endParaRPr kumimoji="0" lang="en-US" sz="3200" b="0" i="0" u="none" strike="noStrike" kern="0" cap="none" spc="0" normalizeH="0" baseline="0" noProof="0" dirty="0">
              <a:ln>
                <a:noFill/>
              </a:ln>
              <a:solidFill>
                <a:sysClr val="windowText" lastClr="000000"/>
              </a:solidFill>
              <a:effectLst/>
              <a:uLnTx/>
              <a:uFillTx/>
              <a:latin typeface="Calibri" panose="020F0502020204030204"/>
              <a:cs typeface="+mn-cs"/>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Box 2"/>
          <p:cNvSpPr txBox="1">
            <a:spLocks noChangeArrowheads="1"/>
          </p:cNvSpPr>
          <p:nvPr/>
        </p:nvSpPr>
        <p:spPr bwMode="auto">
          <a:xfrm>
            <a:off x="0" y="1158475"/>
            <a:ext cx="9144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6600" dirty="0">
                <a:solidFill>
                  <a:schemeClr val="bg1"/>
                </a:solidFill>
              </a:rPr>
              <a:t>Workshop 4</a:t>
            </a:r>
          </a:p>
          <a:p>
            <a:pPr algn="ctr" eaLnBrk="1" hangingPunct="1"/>
            <a:endParaRPr lang="en-US" altLang="en-US" sz="1100" dirty="0">
              <a:solidFill>
                <a:schemeClr val="bg1"/>
              </a:solidFill>
            </a:endParaRPr>
          </a:p>
          <a:p>
            <a:pPr algn="ctr" eaLnBrk="1" hangingPunct="1">
              <a:spcAft>
                <a:spcPts val="1200"/>
              </a:spcAft>
            </a:pPr>
            <a:r>
              <a:rPr lang="en-US" altLang="en-US" sz="4800" dirty="0">
                <a:solidFill>
                  <a:schemeClr val="bg1"/>
                </a:solidFill>
              </a:rPr>
              <a:t>How to Reach Your City </a:t>
            </a:r>
          </a:p>
          <a:p>
            <a:pPr algn="ctr" eaLnBrk="1" hangingPunct="1">
              <a:spcAft>
                <a:spcPts val="1200"/>
              </a:spcAft>
            </a:pPr>
            <a:r>
              <a:rPr lang="en-US" altLang="en-US" sz="4800" dirty="0">
                <a:solidFill>
                  <a:schemeClr val="bg1"/>
                </a:solidFill>
              </a:rPr>
              <a:t>and Country for Christ</a:t>
            </a:r>
            <a:endParaRPr lang="en-US" altLang="en-US" sz="4000" b="0" dirty="0">
              <a:solidFill>
                <a:schemeClr val="bg1"/>
              </a:solidFill>
            </a:endParaRPr>
          </a:p>
        </p:txBody>
      </p:sp>
    </p:spTree>
    <p:extLst>
      <p:ext uri="{BB962C8B-B14F-4D97-AF65-F5344CB8AC3E}">
        <p14:creationId xmlns:p14="http://schemas.microsoft.com/office/powerpoint/2010/main" val="101271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529389"/>
            <a:ext cx="9144000" cy="925159"/>
          </a:xfrm>
        </p:spPr>
        <p:txBody>
          <a:bodyPr/>
          <a:lstStyle/>
          <a:p>
            <a:r>
              <a:rPr lang="en-US" altLang="en-US" dirty="0"/>
              <a:t>Importance of Knowing </a:t>
            </a:r>
            <a:br>
              <a:rPr lang="en-US" altLang="en-US" dirty="0"/>
            </a:br>
            <a:r>
              <a:rPr lang="en-US" altLang="en-US" dirty="0"/>
              <a:t>and Applying God’s Word</a:t>
            </a:r>
          </a:p>
        </p:txBody>
      </p:sp>
      <p:sp>
        <p:nvSpPr>
          <p:cNvPr id="16387" name="Content Placeholder 2"/>
          <p:cNvSpPr>
            <a:spLocks noGrp="1"/>
          </p:cNvSpPr>
          <p:nvPr>
            <p:ph idx="1"/>
          </p:nvPr>
        </p:nvSpPr>
        <p:spPr>
          <a:xfrm>
            <a:off x="289560" y="1951858"/>
            <a:ext cx="8854440" cy="3625981"/>
          </a:xfrm>
        </p:spPr>
        <p:txBody>
          <a:bodyPr/>
          <a:lstStyle/>
          <a:p>
            <a:pPr>
              <a:spcBef>
                <a:spcPts val="0"/>
              </a:spcBef>
              <a:spcAft>
                <a:spcPts val="1200"/>
              </a:spcAft>
            </a:pPr>
            <a:r>
              <a:rPr lang="en-US" dirty="0">
                <a:ea typeface="Calibri"/>
                <a:cs typeface="Arial"/>
              </a:rPr>
              <a:t>Study the scriptures </a:t>
            </a:r>
            <a:r>
              <a:rPr lang="en-US" sz="2800" dirty="0">
                <a:ea typeface="Calibri"/>
                <a:cs typeface="Arial"/>
              </a:rPr>
              <a:t>(</a:t>
            </a:r>
            <a:r>
              <a:rPr lang="en-US" sz="2400" dirty="0">
                <a:ea typeface="Calibri"/>
                <a:cs typeface="Arial"/>
              </a:rPr>
              <a:t>Acts 17:11)</a:t>
            </a:r>
          </a:p>
          <a:p>
            <a:pPr marL="914400" lvl="1" indent="-457200">
              <a:spcBef>
                <a:spcPts val="0"/>
              </a:spcBef>
              <a:spcAft>
                <a:spcPts val="1200"/>
              </a:spcAft>
            </a:pPr>
            <a:r>
              <a:rPr lang="en-US" dirty="0">
                <a:ea typeface="Calibri"/>
                <a:cs typeface="Arial"/>
              </a:rPr>
              <a:t>See if the teaching is true </a:t>
            </a:r>
          </a:p>
          <a:p>
            <a:pPr>
              <a:spcBef>
                <a:spcPts val="0"/>
              </a:spcBef>
              <a:spcAft>
                <a:spcPts val="1200"/>
              </a:spcAft>
            </a:pPr>
            <a:r>
              <a:rPr lang="en-US" dirty="0">
                <a:ea typeface="Calibri"/>
                <a:cs typeface="Arial"/>
              </a:rPr>
              <a:t>Mature spiritually </a:t>
            </a:r>
            <a:r>
              <a:rPr lang="en-US" sz="2400" dirty="0">
                <a:ea typeface="Calibri"/>
                <a:cs typeface="Arial"/>
              </a:rPr>
              <a:t>(Hebrews 5:13-14)</a:t>
            </a:r>
          </a:p>
          <a:p>
            <a:pPr>
              <a:spcBef>
                <a:spcPts val="0"/>
              </a:spcBef>
              <a:spcAft>
                <a:spcPts val="1200"/>
              </a:spcAft>
            </a:pPr>
            <a:r>
              <a:rPr lang="en-US" dirty="0">
                <a:ea typeface="Calibri"/>
                <a:cs typeface="Arial"/>
              </a:rPr>
              <a:t>Correctly handle the Word </a:t>
            </a:r>
            <a:r>
              <a:rPr lang="en-US" sz="2400" dirty="0">
                <a:ea typeface="Calibri"/>
                <a:cs typeface="Arial"/>
              </a:rPr>
              <a:t>(2 Timothy 2:15)</a:t>
            </a:r>
          </a:p>
          <a:p>
            <a:pPr>
              <a:spcBef>
                <a:spcPts val="0"/>
              </a:spcBef>
              <a:spcAft>
                <a:spcPts val="1200"/>
              </a:spcAft>
            </a:pPr>
            <a:r>
              <a:rPr lang="en-US" dirty="0">
                <a:ea typeface="Calibri"/>
                <a:cs typeface="Arial"/>
              </a:rPr>
              <a:t>Obey and prove to be Jesus’ disciple</a:t>
            </a:r>
            <a:r>
              <a:rPr lang="en-US" sz="2800" dirty="0">
                <a:ea typeface="Calibri"/>
                <a:cs typeface="Arial"/>
              </a:rPr>
              <a:t> </a:t>
            </a:r>
            <a:r>
              <a:rPr lang="en-US" sz="2400" dirty="0">
                <a:ea typeface="Calibri"/>
                <a:cs typeface="Arial"/>
              </a:rPr>
              <a:t>(John 8:31)</a:t>
            </a:r>
            <a:endParaRPr lang="en-US"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8</a:t>
            </a:r>
          </a:p>
        </p:txBody>
      </p:sp>
    </p:spTree>
    <p:extLst>
      <p:ext uri="{BB962C8B-B14F-4D97-AF65-F5344CB8AC3E}">
        <p14:creationId xmlns:p14="http://schemas.microsoft.com/office/powerpoint/2010/main" val="414050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10360" y="1662545"/>
            <a:ext cx="9033640" cy="4514435"/>
          </a:xfrm>
        </p:spPr>
        <p:txBody>
          <a:bodyPr/>
          <a:lstStyle/>
          <a:p>
            <a:pPr marL="0" indent="0">
              <a:spcBef>
                <a:spcPts val="0"/>
              </a:spcBef>
              <a:spcAft>
                <a:spcPts val="1200"/>
              </a:spcAft>
              <a:buNone/>
            </a:pPr>
            <a:r>
              <a:rPr lang="en-US" b="1" dirty="0">
                <a:ea typeface="Calibri"/>
                <a:cs typeface="Arial"/>
              </a:rPr>
              <a:t>God wants to teach us directly from His Word </a:t>
            </a:r>
          </a:p>
          <a:p>
            <a:pPr lvl="1">
              <a:spcBef>
                <a:spcPts val="0"/>
              </a:spcBef>
              <a:spcAft>
                <a:spcPts val="1200"/>
              </a:spcAft>
              <a:buFont typeface="Arial" panose="020B0604020202020204" pitchFamily="34" charset="0"/>
              <a:buChar char="•"/>
            </a:pPr>
            <a:r>
              <a:rPr lang="en-US" dirty="0">
                <a:ea typeface="Calibri"/>
                <a:cs typeface="Arial"/>
              </a:rPr>
              <a:t>We are responsible to study God’s Word </a:t>
            </a:r>
          </a:p>
          <a:p>
            <a:pPr lvl="2">
              <a:spcBef>
                <a:spcPts val="0"/>
              </a:spcBef>
              <a:spcAft>
                <a:spcPts val="1200"/>
              </a:spcAft>
              <a:buFont typeface="Arial" panose="020B0604020202020204" pitchFamily="34" charset="0"/>
              <a:buChar char="-"/>
            </a:pPr>
            <a:r>
              <a:rPr lang="en-US" dirty="0">
                <a:ea typeface="Calibri"/>
                <a:cs typeface="Arial"/>
              </a:rPr>
              <a:t>instead of just relying on others </a:t>
            </a:r>
          </a:p>
          <a:p>
            <a:pPr lvl="2">
              <a:spcBef>
                <a:spcPts val="0"/>
              </a:spcBef>
              <a:spcAft>
                <a:spcPts val="1200"/>
              </a:spcAft>
              <a:buFont typeface="Arial" panose="020B0604020202020204" pitchFamily="34" charset="0"/>
              <a:buChar char="-"/>
            </a:pPr>
            <a:r>
              <a:rPr lang="en-US" dirty="0">
                <a:ea typeface="Calibri"/>
                <a:cs typeface="Arial"/>
              </a:rPr>
              <a:t>if we want to grow spiritually</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8</a:t>
            </a:r>
          </a:p>
        </p:txBody>
      </p:sp>
    </p:spTree>
    <p:extLst>
      <p:ext uri="{BB962C8B-B14F-4D97-AF65-F5344CB8AC3E}">
        <p14:creationId xmlns:p14="http://schemas.microsoft.com/office/powerpoint/2010/main" val="204629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817581" y="1731264"/>
            <a:ext cx="8326418" cy="4445716"/>
          </a:xfrm>
        </p:spPr>
        <p:txBody>
          <a:bodyPr/>
          <a:lstStyle/>
          <a:p>
            <a:pPr>
              <a:spcBef>
                <a:spcPts val="0"/>
              </a:spcBef>
              <a:spcAft>
                <a:spcPts val="1200"/>
              </a:spcAft>
            </a:pPr>
            <a:r>
              <a:rPr lang="en-US" dirty="0">
                <a:ea typeface="Calibri"/>
                <a:cs typeface="Arial"/>
              </a:rPr>
              <a:t>We must interpret the Bible correctly </a:t>
            </a:r>
          </a:p>
          <a:p>
            <a:pPr lvl="1">
              <a:spcBef>
                <a:spcPts val="0"/>
              </a:spcBef>
              <a:spcAft>
                <a:spcPts val="1200"/>
              </a:spcAft>
            </a:pPr>
            <a:r>
              <a:rPr lang="en-US" dirty="0">
                <a:ea typeface="Calibri"/>
                <a:cs typeface="Arial"/>
              </a:rPr>
              <a:t>So we can apply it to our lives correctly</a:t>
            </a:r>
          </a:p>
          <a:p>
            <a:pPr lvl="1">
              <a:spcBef>
                <a:spcPts val="0"/>
              </a:spcBef>
              <a:spcAft>
                <a:spcPts val="1200"/>
              </a:spcAft>
            </a:pPr>
            <a:r>
              <a:rPr lang="en-US" dirty="0">
                <a:ea typeface="Calibri"/>
                <a:cs typeface="Arial"/>
              </a:rPr>
              <a:t>To become more like Jesus</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8</a:t>
            </a:r>
          </a:p>
        </p:txBody>
      </p:sp>
    </p:spTree>
    <p:extLst>
      <p:ext uri="{BB962C8B-B14F-4D97-AF65-F5344CB8AC3E}">
        <p14:creationId xmlns:p14="http://schemas.microsoft.com/office/powerpoint/2010/main" val="2240182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476250"/>
            <a:ext cx="9144000" cy="925159"/>
          </a:xfrm>
        </p:spPr>
        <p:txBody>
          <a:bodyPr/>
          <a:lstStyle/>
          <a:p>
            <a:pPr>
              <a:lnSpc>
                <a:spcPct val="114000"/>
              </a:lnSpc>
            </a:pPr>
            <a:r>
              <a:rPr lang="en-US" altLang="en-US" dirty="0"/>
              <a:t>How to Interpret the Bible </a:t>
            </a:r>
          </a:p>
        </p:txBody>
      </p:sp>
      <p:sp>
        <p:nvSpPr>
          <p:cNvPr id="16387" name="Content Placeholder 2"/>
          <p:cNvSpPr>
            <a:spLocks noGrp="1"/>
          </p:cNvSpPr>
          <p:nvPr>
            <p:ph idx="1"/>
          </p:nvPr>
        </p:nvSpPr>
        <p:spPr>
          <a:xfrm>
            <a:off x="817581" y="2044931"/>
            <a:ext cx="8326418" cy="4132049"/>
          </a:xfrm>
        </p:spPr>
        <p:txBody>
          <a:bodyPr/>
          <a:lstStyle/>
          <a:p>
            <a:pPr>
              <a:lnSpc>
                <a:spcPct val="115000"/>
              </a:lnSpc>
              <a:spcBef>
                <a:spcPts val="0"/>
              </a:spcBef>
              <a:spcAft>
                <a:spcPts val="0"/>
              </a:spcAft>
            </a:pPr>
            <a:r>
              <a:rPr lang="en-US" dirty="0">
                <a:ea typeface="Calibri"/>
                <a:cs typeface="Arial"/>
              </a:rPr>
              <a:t>There is only one </a:t>
            </a:r>
            <a:r>
              <a:rPr lang="en-US" b="1" u="sng" dirty="0">
                <a:ea typeface="Calibri"/>
                <a:cs typeface="Arial"/>
              </a:rPr>
              <a:t>correct</a:t>
            </a:r>
            <a:r>
              <a:rPr lang="en-US" dirty="0">
                <a:ea typeface="Calibri"/>
                <a:cs typeface="Arial"/>
              </a:rPr>
              <a:t> interpretation, </a:t>
            </a:r>
          </a:p>
          <a:p>
            <a:pPr marL="914400" lvl="1" indent="-457200">
              <a:lnSpc>
                <a:spcPct val="115000"/>
              </a:lnSpc>
              <a:spcBef>
                <a:spcPts val="0"/>
              </a:spcBef>
              <a:spcAft>
                <a:spcPts val="1800"/>
              </a:spcAft>
            </a:pPr>
            <a:r>
              <a:rPr lang="en-US" dirty="0">
                <a:ea typeface="Calibri"/>
                <a:cs typeface="Arial"/>
              </a:rPr>
              <a:t>that intended by the author</a:t>
            </a:r>
          </a:p>
          <a:p>
            <a:pPr>
              <a:lnSpc>
                <a:spcPct val="115000"/>
              </a:lnSpc>
              <a:spcBef>
                <a:spcPts val="0"/>
              </a:spcBef>
              <a:spcAft>
                <a:spcPts val="1200"/>
              </a:spcAft>
            </a:pPr>
            <a:r>
              <a:rPr lang="en-US" dirty="0">
                <a:ea typeface="Calibri"/>
                <a:cs typeface="Arial"/>
              </a:rPr>
              <a:t>There can be many applications</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8</a:t>
            </a:r>
          </a:p>
        </p:txBody>
      </p:sp>
    </p:spTree>
    <p:extLst>
      <p:ext uri="{BB962C8B-B14F-4D97-AF65-F5344CB8AC3E}">
        <p14:creationId xmlns:p14="http://schemas.microsoft.com/office/powerpoint/2010/main" val="185110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32508"/>
            <a:ext cx="9144000" cy="925159"/>
          </a:xfrm>
        </p:spPr>
        <p:txBody>
          <a:bodyPr/>
          <a:lstStyle/>
          <a:p>
            <a:pPr>
              <a:lnSpc>
                <a:spcPct val="114000"/>
              </a:lnSpc>
            </a:pPr>
            <a:r>
              <a:rPr lang="en-US" altLang="en-US"/>
              <a:t>Two Parts to Biblical Interpretation</a:t>
            </a:r>
          </a:p>
        </p:txBody>
      </p:sp>
      <p:sp>
        <p:nvSpPr>
          <p:cNvPr id="16387" name="Content Placeholder 2"/>
          <p:cNvSpPr>
            <a:spLocks noGrp="1"/>
          </p:cNvSpPr>
          <p:nvPr>
            <p:ph idx="1"/>
          </p:nvPr>
        </p:nvSpPr>
        <p:spPr>
          <a:xfrm>
            <a:off x="816864" y="1679171"/>
            <a:ext cx="8327136" cy="4078260"/>
          </a:xfrm>
        </p:spPr>
        <p:txBody>
          <a:bodyPr/>
          <a:lstStyle/>
          <a:p>
            <a:pPr marL="0" indent="0">
              <a:lnSpc>
                <a:spcPct val="115000"/>
              </a:lnSpc>
              <a:spcBef>
                <a:spcPts val="0"/>
              </a:spcBef>
              <a:spcAft>
                <a:spcPts val="0"/>
              </a:spcAft>
              <a:buNone/>
            </a:pPr>
            <a:r>
              <a:rPr lang="en-US" dirty="0">
                <a:ea typeface="Calibri"/>
                <a:cs typeface="Arial"/>
              </a:rPr>
              <a:t>• The Bible is: </a:t>
            </a:r>
          </a:p>
          <a:p>
            <a:pPr marL="976313" indent="-514350">
              <a:lnSpc>
                <a:spcPct val="115000"/>
              </a:lnSpc>
              <a:spcBef>
                <a:spcPts val="0"/>
              </a:spcBef>
              <a:spcAft>
                <a:spcPts val="0"/>
              </a:spcAft>
              <a:buFont typeface="+mj-lt"/>
              <a:buAutoNum type="arabicParenR"/>
            </a:pPr>
            <a:r>
              <a:rPr lang="en-US" dirty="0">
                <a:ea typeface="Calibri"/>
                <a:cs typeface="Arial"/>
              </a:rPr>
              <a:t>The Word of God </a:t>
            </a:r>
            <a:r>
              <a:rPr lang="en-US" b="1" u="sng" dirty="0">
                <a:ea typeface="Calibri"/>
                <a:cs typeface="Arial"/>
              </a:rPr>
              <a:t>and</a:t>
            </a:r>
            <a:r>
              <a:rPr lang="en-US" u="sng" dirty="0">
                <a:ea typeface="Calibri"/>
                <a:cs typeface="Arial"/>
              </a:rPr>
              <a:t> </a:t>
            </a:r>
          </a:p>
          <a:p>
            <a:pPr marL="976313" indent="-514350">
              <a:lnSpc>
                <a:spcPct val="115000"/>
              </a:lnSpc>
              <a:spcBef>
                <a:spcPts val="0"/>
              </a:spcBef>
              <a:spcAft>
                <a:spcPts val="0"/>
              </a:spcAft>
              <a:buFont typeface="+mj-lt"/>
              <a:buAutoNum type="arabicParenR"/>
            </a:pPr>
            <a:r>
              <a:rPr lang="en-US" dirty="0">
                <a:ea typeface="Calibri"/>
                <a:cs typeface="Arial"/>
              </a:rPr>
              <a:t>The words of men</a:t>
            </a:r>
          </a:p>
          <a:p>
            <a:pPr marL="0" indent="0">
              <a:lnSpc>
                <a:spcPct val="115000"/>
              </a:lnSpc>
              <a:spcBef>
                <a:spcPts val="0"/>
              </a:spcBef>
              <a:spcAft>
                <a:spcPts val="0"/>
              </a:spcAft>
              <a:buNone/>
            </a:pPr>
            <a:r>
              <a:rPr lang="en-US" dirty="0">
                <a:ea typeface="Calibri"/>
                <a:cs typeface="Arial"/>
              </a:rPr>
              <a:t>• In order to interpret correctly, we must use:</a:t>
            </a:r>
          </a:p>
          <a:p>
            <a:pPr marL="976312" indent="-514350">
              <a:lnSpc>
                <a:spcPct val="115000"/>
              </a:lnSpc>
              <a:spcBef>
                <a:spcPts val="0"/>
              </a:spcBef>
              <a:spcAft>
                <a:spcPts val="0"/>
              </a:spcAft>
              <a:buFont typeface="+mj-lt"/>
              <a:buAutoNum type="arabicParenR"/>
            </a:pPr>
            <a:r>
              <a:rPr lang="en-US" dirty="0">
                <a:ea typeface="Calibri"/>
                <a:cs typeface="Arial"/>
              </a:rPr>
              <a:t>The Laws of the Spirit </a:t>
            </a:r>
            <a:r>
              <a:rPr lang="en-US" b="1" u="sng" dirty="0">
                <a:ea typeface="Calibri"/>
                <a:cs typeface="Arial"/>
              </a:rPr>
              <a:t>and</a:t>
            </a:r>
            <a:r>
              <a:rPr lang="en-US" dirty="0">
                <a:ea typeface="Calibri"/>
                <a:cs typeface="Arial"/>
              </a:rPr>
              <a:t> </a:t>
            </a:r>
          </a:p>
          <a:p>
            <a:pPr marL="976312" indent="-514350">
              <a:lnSpc>
                <a:spcPct val="115000"/>
              </a:lnSpc>
              <a:spcBef>
                <a:spcPts val="0"/>
              </a:spcBef>
              <a:spcAft>
                <a:spcPts val="0"/>
              </a:spcAft>
              <a:buFont typeface="+mj-lt"/>
              <a:buAutoNum type="arabicParenR"/>
            </a:pPr>
            <a:r>
              <a:rPr lang="en-US" dirty="0">
                <a:ea typeface="Calibri"/>
                <a:cs typeface="Arial"/>
              </a:rPr>
              <a:t>The Laws of Language</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8</a:t>
            </a:r>
          </a:p>
        </p:txBody>
      </p:sp>
    </p:spTree>
    <p:extLst>
      <p:ext uri="{BB962C8B-B14F-4D97-AF65-F5344CB8AC3E}">
        <p14:creationId xmlns:p14="http://schemas.microsoft.com/office/powerpoint/2010/main" val="50984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10243" name="TextBox 10"/>
          <p:cNvSpPr txBox="1">
            <a:spLocks noChangeArrowheads="1"/>
          </p:cNvSpPr>
          <p:nvPr/>
        </p:nvSpPr>
        <p:spPr bwMode="auto">
          <a:xfrm>
            <a:off x="0" y="1395804"/>
            <a:ext cx="9144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5400" dirty="0"/>
              <a:t>Workshop 1 </a:t>
            </a:r>
            <a:r>
              <a:rPr lang="en-US" altLang="en-US" sz="5400" u="sng" dirty="0"/>
              <a:t>Review</a:t>
            </a:r>
          </a:p>
          <a:p>
            <a:pPr algn="ctr" eaLnBrk="1" hangingPunct="1">
              <a:spcBef>
                <a:spcPct val="0"/>
              </a:spcBef>
              <a:buFontTx/>
              <a:buNone/>
            </a:pPr>
            <a:r>
              <a:rPr lang="en-US" altLang="en-US" sz="5400" dirty="0"/>
              <a:t>How to Grow Your Church</a:t>
            </a:r>
          </a:p>
          <a:p>
            <a:pPr algn="ctr" eaLnBrk="1" hangingPunct="1">
              <a:spcBef>
                <a:spcPct val="0"/>
              </a:spcBef>
              <a:buFontTx/>
              <a:buNone/>
            </a:pPr>
            <a:r>
              <a:rPr lang="en-US" altLang="en-US" sz="4800" dirty="0"/>
              <a:t>Multiply Disciples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47779"/>
            <a:ext cx="9144000" cy="1151069"/>
          </a:xfrm>
        </p:spPr>
        <p:txBody>
          <a:bodyPr/>
          <a:lstStyle/>
          <a:p>
            <a:pPr>
              <a:lnSpc>
                <a:spcPct val="114000"/>
              </a:lnSpc>
            </a:pPr>
            <a:r>
              <a:rPr lang="en-US" altLang="en-US"/>
              <a:t>Laws of the Spirit </a:t>
            </a:r>
            <a:endParaRPr lang="en-US" altLang="en-US" b="0"/>
          </a:p>
        </p:txBody>
      </p:sp>
      <p:sp>
        <p:nvSpPr>
          <p:cNvPr id="16387" name="Content Placeholder 2"/>
          <p:cNvSpPr>
            <a:spLocks noGrp="1"/>
          </p:cNvSpPr>
          <p:nvPr>
            <p:ph idx="1"/>
          </p:nvPr>
        </p:nvSpPr>
        <p:spPr>
          <a:xfrm>
            <a:off x="552892" y="1790902"/>
            <a:ext cx="8591107" cy="4143784"/>
          </a:xfrm>
        </p:spPr>
        <p:txBody>
          <a:bodyPr/>
          <a:lstStyle/>
          <a:p>
            <a:pPr>
              <a:spcBef>
                <a:spcPts val="0"/>
              </a:spcBef>
              <a:spcAft>
                <a:spcPts val="1200"/>
              </a:spcAft>
            </a:pPr>
            <a:r>
              <a:rPr lang="en-US" dirty="0">
                <a:ea typeface="Calibri"/>
                <a:cs typeface="Arial"/>
              </a:rPr>
              <a:t>Rules from the Bible to interpret it correctly</a:t>
            </a:r>
          </a:p>
          <a:p>
            <a:pPr marL="914400" lvl="1" indent="-457200">
              <a:spcBef>
                <a:spcPts val="0"/>
              </a:spcBef>
              <a:spcAft>
                <a:spcPts val="1200"/>
              </a:spcAft>
            </a:pPr>
            <a:r>
              <a:rPr lang="en-US" dirty="0">
                <a:ea typeface="Calibri"/>
                <a:cs typeface="Arial"/>
              </a:rPr>
              <a:t>The Bible is discerned by the Holy Spirit </a:t>
            </a:r>
            <a:r>
              <a:rPr lang="en-US" sz="2800" dirty="0">
                <a:ea typeface="Calibri"/>
                <a:cs typeface="Arial"/>
              </a:rPr>
              <a:t>(Matthew 13:10-11, 1 Corinthians 2:7-14 )</a:t>
            </a:r>
          </a:p>
          <a:p>
            <a:pPr marL="914400" lvl="1" indent="-457200">
              <a:spcBef>
                <a:spcPts val="0"/>
              </a:spcBef>
              <a:spcAft>
                <a:spcPts val="1200"/>
              </a:spcAft>
            </a:pPr>
            <a:r>
              <a:rPr lang="en-US" dirty="0">
                <a:ea typeface="Calibri"/>
                <a:cs typeface="Arial"/>
              </a:rPr>
              <a:t>God reveals His truth to the humble          </a:t>
            </a:r>
            <a:r>
              <a:rPr lang="en-US" sz="2800" dirty="0">
                <a:latin typeface="Arial" panose="020B0604020202020204" pitchFamily="34" charset="0"/>
                <a:ea typeface="Calibri" panose="020F0502020204030204" pitchFamily="34" charset="0"/>
                <a:cs typeface="Arial" panose="020B0604020202020204" pitchFamily="34" charset="0"/>
              </a:rPr>
              <a:t>(Matthew 11:25</a:t>
            </a:r>
            <a:r>
              <a:rPr lang="en-US" sz="2800" dirty="0">
                <a:ea typeface="Calibri"/>
                <a:cs typeface="Arial"/>
              </a:rPr>
              <a:t>)</a:t>
            </a:r>
          </a:p>
          <a:p>
            <a:pPr lvl="1">
              <a:spcBef>
                <a:spcPts val="0"/>
              </a:spcBef>
              <a:spcAft>
                <a:spcPts val="1200"/>
              </a:spcAft>
            </a:pPr>
            <a:endParaRPr lang="en-US" u="sng"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9</a:t>
            </a:r>
          </a:p>
        </p:txBody>
      </p:sp>
    </p:spTree>
    <p:extLst>
      <p:ext uri="{BB962C8B-B14F-4D97-AF65-F5344CB8AC3E}">
        <p14:creationId xmlns:p14="http://schemas.microsoft.com/office/powerpoint/2010/main" val="3933254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36776"/>
            <a:ext cx="9144000" cy="1097281"/>
          </a:xfrm>
        </p:spPr>
        <p:txBody>
          <a:bodyPr/>
          <a:lstStyle/>
          <a:p>
            <a:pPr marL="0" indent="0">
              <a:spcBef>
                <a:spcPts val="0"/>
              </a:spcBef>
              <a:spcAft>
                <a:spcPts val="0"/>
              </a:spcAft>
              <a:buNone/>
            </a:pPr>
            <a:r>
              <a:rPr lang="en-US">
                <a:ea typeface="Calibri"/>
                <a:cs typeface="Arial"/>
              </a:rPr>
              <a:t>How to approach God’s Word </a:t>
            </a:r>
            <a:br>
              <a:rPr lang="en-US">
                <a:ea typeface="Calibri"/>
                <a:cs typeface="Arial"/>
              </a:rPr>
            </a:br>
            <a:r>
              <a:rPr lang="en-US">
                <a:ea typeface="Calibri"/>
                <a:cs typeface="Arial"/>
              </a:rPr>
              <a:t>in order to understand spiritual truth</a:t>
            </a:r>
          </a:p>
        </p:txBody>
      </p:sp>
      <p:sp>
        <p:nvSpPr>
          <p:cNvPr id="16387" name="Content Placeholder 2"/>
          <p:cNvSpPr>
            <a:spLocks noGrp="1"/>
          </p:cNvSpPr>
          <p:nvPr>
            <p:ph idx="1"/>
          </p:nvPr>
        </p:nvSpPr>
        <p:spPr>
          <a:xfrm>
            <a:off x="829055" y="2093495"/>
            <a:ext cx="8314945" cy="3879088"/>
          </a:xfrm>
        </p:spPr>
        <p:txBody>
          <a:bodyPr/>
          <a:lstStyle/>
          <a:p>
            <a:pPr>
              <a:spcBef>
                <a:spcPts val="0"/>
              </a:spcBef>
              <a:spcAft>
                <a:spcPts val="1200"/>
              </a:spcAft>
            </a:pPr>
            <a:r>
              <a:rPr lang="en-US" b="1" u="sng" dirty="0">
                <a:ea typeface="Calibri"/>
                <a:cs typeface="Arial"/>
              </a:rPr>
              <a:t>Commitment</a:t>
            </a:r>
            <a:r>
              <a:rPr lang="en-US" dirty="0">
                <a:ea typeface="Calibri"/>
                <a:cs typeface="Arial"/>
              </a:rPr>
              <a:t> and </a:t>
            </a:r>
            <a:r>
              <a:rPr lang="en-US" b="1" u="sng" dirty="0">
                <a:ea typeface="Calibri"/>
                <a:cs typeface="Arial"/>
              </a:rPr>
              <a:t>obedience</a:t>
            </a:r>
            <a:r>
              <a:rPr lang="en-US" dirty="0">
                <a:ea typeface="Calibri"/>
                <a:cs typeface="Arial"/>
              </a:rPr>
              <a:t> to put it into practice </a:t>
            </a:r>
            <a:r>
              <a:rPr lang="en-US" sz="2800" dirty="0">
                <a:ea typeface="Calibri"/>
                <a:cs typeface="Arial"/>
              </a:rPr>
              <a:t>(John 14:21)</a:t>
            </a:r>
          </a:p>
          <a:p>
            <a:pPr>
              <a:spcBef>
                <a:spcPts val="0"/>
              </a:spcBef>
              <a:spcAft>
                <a:spcPts val="1200"/>
              </a:spcAft>
            </a:pPr>
            <a:r>
              <a:rPr lang="en-US" b="1" u="sng" dirty="0">
                <a:ea typeface="Calibri"/>
                <a:cs typeface="Arial"/>
              </a:rPr>
              <a:t>Faith</a:t>
            </a:r>
            <a:r>
              <a:rPr lang="en-US" dirty="0">
                <a:ea typeface="Calibri"/>
                <a:cs typeface="Arial"/>
              </a:rPr>
              <a:t> and </a:t>
            </a:r>
            <a:r>
              <a:rPr lang="en-US" b="1" u="sng" dirty="0">
                <a:ea typeface="Calibri"/>
                <a:cs typeface="Arial"/>
              </a:rPr>
              <a:t>belief</a:t>
            </a:r>
            <a:r>
              <a:rPr lang="en-US" dirty="0">
                <a:ea typeface="Calibri"/>
                <a:cs typeface="Arial"/>
              </a:rPr>
              <a:t> that God can do what He promised </a:t>
            </a:r>
            <a:r>
              <a:rPr lang="en-US" sz="2800" dirty="0">
                <a:latin typeface="Arial" panose="020B0604020202020204" pitchFamily="34" charset="0"/>
                <a:ea typeface="Calibri" panose="020F0502020204030204" pitchFamily="34" charset="0"/>
                <a:cs typeface="Arial" panose="020B0604020202020204" pitchFamily="34" charset="0"/>
              </a:rPr>
              <a:t>(Romans 4:20-21) </a:t>
            </a:r>
            <a:endParaRPr lang="en-US" sz="2800" dirty="0">
              <a:ea typeface="Calibri"/>
              <a:cs typeface="Arial"/>
            </a:endParaRPr>
          </a:p>
          <a:p>
            <a:pPr>
              <a:spcBef>
                <a:spcPts val="0"/>
              </a:spcBef>
              <a:spcAft>
                <a:spcPts val="1200"/>
              </a:spcAft>
            </a:pPr>
            <a:r>
              <a:rPr lang="en-US" b="1" u="sng" dirty="0">
                <a:ea typeface="Calibri"/>
                <a:cs typeface="Arial"/>
              </a:rPr>
              <a:t>Prayer</a:t>
            </a:r>
            <a:r>
              <a:rPr lang="en-US" dirty="0">
                <a:ea typeface="Calibri"/>
                <a:cs typeface="Arial"/>
              </a:rPr>
              <a:t>: Ask God to reveal his truth to you </a:t>
            </a:r>
            <a:r>
              <a:rPr lang="en-US" sz="2800" dirty="0">
                <a:latin typeface="Arial" panose="020B0604020202020204" pitchFamily="34" charset="0"/>
                <a:ea typeface="Calibri" panose="020F0502020204030204" pitchFamily="34" charset="0"/>
                <a:cs typeface="Arial" panose="020B0604020202020204" pitchFamily="34" charset="0"/>
              </a:rPr>
              <a:t>(Psalms 119:18) </a:t>
            </a:r>
            <a:endParaRPr lang="en-US"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9</a:t>
            </a:r>
          </a:p>
        </p:txBody>
      </p:sp>
    </p:spTree>
    <p:extLst>
      <p:ext uri="{BB962C8B-B14F-4D97-AF65-F5344CB8AC3E}">
        <p14:creationId xmlns:p14="http://schemas.microsoft.com/office/powerpoint/2010/main" val="1842896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12821"/>
            <a:ext cx="9144000" cy="816732"/>
          </a:xfrm>
        </p:spPr>
        <p:txBody>
          <a:bodyPr/>
          <a:lstStyle/>
          <a:p>
            <a:pPr>
              <a:lnSpc>
                <a:spcPct val="114000"/>
              </a:lnSpc>
            </a:pPr>
            <a:r>
              <a:rPr lang="en-US" altLang="en-US"/>
              <a:t>Laws of Language</a:t>
            </a:r>
          </a:p>
        </p:txBody>
      </p:sp>
      <p:sp>
        <p:nvSpPr>
          <p:cNvPr id="16387" name="Content Placeholder 2"/>
          <p:cNvSpPr>
            <a:spLocks noGrp="1"/>
          </p:cNvSpPr>
          <p:nvPr>
            <p:ph idx="1"/>
          </p:nvPr>
        </p:nvSpPr>
        <p:spPr>
          <a:xfrm>
            <a:off x="1106905" y="1538342"/>
            <a:ext cx="8037095" cy="4444998"/>
          </a:xfrm>
        </p:spPr>
        <p:txBody>
          <a:bodyPr/>
          <a:lstStyle/>
          <a:p>
            <a:pPr marL="344488" indent="-344488">
              <a:spcBef>
                <a:spcPts val="0"/>
              </a:spcBef>
              <a:spcAft>
                <a:spcPts val="1200"/>
              </a:spcAft>
              <a:buNone/>
            </a:pPr>
            <a:r>
              <a:rPr lang="en-US" dirty="0">
                <a:ea typeface="Calibri"/>
                <a:cs typeface="Arial"/>
              </a:rPr>
              <a:t>•	</a:t>
            </a:r>
            <a:r>
              <a:rPr lang="en-US" dirty="0"/>
              <a:t>Language is God’s gift and capable of communicating spiritual truth</a:t>
            </a:r>
            <a:endParaRPr lang="en-US" dirty="0">
              <a:ea typeface="Calibri"/>
              <a:cs typeface="Arial"/>
            </a:endParaRPr>
          </a:p>
          <a:p>
            <a:pPr>
              <a:spcBef>
                <a:spcPts val="0"/>
              </a:spcBef>
              <a:spcAft>
                <a:spcPts val="1200"/>
              </a:spcAft>
            </a:pPr>
            <a:r>
              <a:rPr lang="en-US" dirty="0">
                <a:ea typeface="Calibri"/>
                <a:cs typeface="Arial"/>
              </a:rPr>
              <a:t>We must understand such things as definitions, grammar, and context</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10</a:t>
            </a:r>
          </a:p>
        </p:txBody>
      </p:sp>
    </p:spTree>
    <p:extLst>
      <p:ext uri="{BB962C8B-B14F-4D97-AF65-F5344CB8AC3E}">
        <p14:creationId xmlns:p14="http://schemas.microsoft.com/office/powerpoint/2010/main" val="366421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10</a:t>
            </a:r>
          </a:p>
        </p:txBody>
      </p:sp>
      <p:sp>
        <p:nvSpPr>
          <p:cNvPr id="3" name="Rectangle 2">
            <a:extLst>
              <a:ext uri="{FF2B5EF4-FFF2-40B4-BE49-F238E27FC236}">
                <a16:creationId xmlns:a16="http://schemas.microsoft.com/office/drawing/2014/main" id="{F35A7519-BA65-48F5-8B84-1B5CD9D08125}"/>
              </a:ext>
            </a:extLst>
          </p:cNvPr>
          <p:cNvSpPr/>
          <p:nvPr/>
        </p:nvSpPr>
        <p:spPr>
          <a:xfrm>
            <a:off x="546100" y="325756"/>
            <a:ext cx="8597900" cy="5755422"/>
          </a:xfrm>
          <a:prstGeom prst="rect">
            <a:avLst/>
          </a:prstGeom>
        </p:spPr>
        <p:txBody>
          <a:bodyPr wrap="square">
            <a:spAutoFit/>
          </a:bodyPr>
          <a:lstStyle/>
          <a:p>
            <a:pPr lvl="0" algn="ctr" fontAlgn="auto">
              <a:spcBef>
                <a:spcPts val="0"/>
              </a:spcBef>
              <a:spcAft>
                <a:spcPts val="1200"/>
              </a:spcAft>
            </a:pPr>
            <a:r>
              <a:rPr lang="en-US" sz="3200" u="sng" dirty="0">
                <a:solidFill>
                  <a:schemeClr val="bg1"/>
                </a:solidFill>
                <a:latin typeface="Arial"/>
                <a:cs typeface="+mn-cs"/>
              </a:rPr>
              <a:t>Characteristic of Language</a:t>
            </a:r>
          </a:p>
          <a:p>
            <a:pPr lvl="0" fontAlgn="auto">
              <a:spcBef>
                <a:spcPts val="0"/>
              </a:spcBef>
              <a:spcAft>
                <a:spcPts val="1200"/>
              </a:spcAft>
            </a:pPr>
            <a:r>
              <a:rPr lang="en-US" sz="3200" b="0" dirty="0">
                <a:solidFill>
                  <a:schemeClr val="bg1"/>
                </a:solidFill>
                <a:latin typeface="Arial"/>
                <a:cs typeface="+mn-cs"/>
              </a:rPr>
              <a:t>Historical, cultural, geographical background</a:t>
            </a:r>
          </a:p>
          <a:p>
            <a:pPr marL="342900" lvl="0" indent="-342900" fontAlgn="auto">
              <a:spcBef>
                <a:spcPts val="0"/>
              </a:spcBef>
              <a:spcAft>
                <a:spcPts val="1200"/>
              </a:spcAft>
              <a:buFont typeface="Symbol"/>
              <a:buChar char=""/>
            </a:pPr>
            <a:r>
              <a:rPr lang="en-US" sz="3200" b="0" dirty="0">
                <a:solidFill>
                  <a:schemeClr val="bg1"/>
                </a:solidFill>
                <a:latin typeface="Arial"/>
                <a:cs typeface="+mn-cs"/>
              </a:rPr>
              <a:t>Author’s situation</a:t>
            </a:r>
          </a:p>
          <a:p>
            <a:pPr marL="342900" lvl="0" indent="-342900" fontAlgn="auto">
              <a:spcBef>
                <a:spcPts val="0"/>
              </a:spcBef>
              <a:spcAft>
                <a:spcPts val="1200"/>
              </a:spcAft>
              <a:buFont typeface="Symbol"/>
              <a:buChar char=""/>
            </a:pPr>
            <a:r>
              <a:rPr lang="en-US" sz="3200" b="0" dirty="0">
                <a:solidFill>
                  <a:schemeClr val="bg1"/>
                </a:solidFill>
                <a:latin typeface="Arial"/>
                <a:cs typeface="+mn-cs"/>
              </a:rPr>
              <a:t>Geography and customs</a:t>
            </a:r>
          </a:p>
          <a:p>
            <a:pPr marL="342900" lvl="0" indent="-342900" fontAlgn="auto">
              <a:spcBef>
                <a:spcPts val="0"/>
              </a:spcBef>
              <a:spcAft>
                <a:spcPts val="1200"/>
              </a:spcAft>
              <a:buFont typeface="Symbol"/>
              <a:buChar char=""/>
            </a:pPr>
            <a:r>
              <a:rPr lang="en-US" sz="3200" b="0" dirty="0">
                <a:solidFill>
                  <a:schemeClr val="bg1"/>
                </a:solidFill>
                <a:latin typeface="Arial"/>
                <a:cs typeface="+mn-cs"/>
              </a:rPr>
              <a:t>Why author wrote it</a:t>
            </a:r>
          </a:p>
          <a:p>
            <a:pPr marL="342900" lvl="0" indent="-342900" fontAlgn="auto">
              <a:spcBef>
                <a:spcPts val="0"/>
              </a:spcBef>
              <a:spcAft>
                <a:spcPts val="0"/>
              </a:spcAft>
              <a:buFont typeface="Symbol"/>
              <a:buChar char=""/>
            </a:pPr>
            <a:endParaRPr lang="en-US" sz="3200" b="0" dirty="0">
              <a:solidFill>
                <a:schemeClr val="bg1"/>
              </a:solidFill>
              <a:latin typeface="Arial"/>
              <a:cs typeface="+mn-cs"/>
            </a:endParaRPr>
          </a:p>
          <a:p>
            <a:pPr lvl="0" algn="ctr" fontAlgn="auto">
              <a:spcBef>
                <a:spcPts val="0"/>
              </a:spcBef>
              <a:spcAft>
                <a:spcPts val="1200"/>
              </a:spcAft>
            </a:pPr>
            <a:r>
              <a:rPr lang="en-US" sz="3200" u="sng" dirty="0">
                <a:solidFill>
                  <a:schemeClr val="bg1"/>
                </a:solidFill>
                <a:ea typeface="Calibri"/>
                <a:cs typeface="Arial"/>
              </a:rPr>
              <a:t>Resources</a:t>
            </a:r>
          </a:p>
          <a:p>
            <a:pPr marL="342900" marR="0" lvl="0" indent="-342900">
              <a:spcBef>
                <a:spcPts val="0"/>
              </a:spcBef>
              <a:spcAft>
                <a:spcPts val="1200"/>
              </a:spcAft>
              <a:buFont typeface="Symbol"/>
              <a:buChar char=""/>
            </a:pPr>
            <a:r>
              <a:rPr lang="en-US" sz="3200" b="0" dirty="0">
                <a:solidFill>
                  <a:schemeClr val="bg1"/>
                </a:solidFill>
              </a:rPr>
              <a:t>Bible </a:t>
            </a:r>
          </a:p>
          <a:p>
            <a:pPr marL="342900" marR="0" lvl="0" indent="-342900">
              <a:spcBef>
                <a:spcPts val="0"/>
              </a:spcBef>
              <a:spcAft>
                <a:spcPts val="1200"/>
              </a:spcAft>
              <a:buFont typeface="Symbol"/>
              <a:buChar char=""/>
            </a:pPr>
            <a:r>
              <a:rPr lang="en-US" sz="3200" b="0" dirty="0">
                <a:solidFill>
                  <a:schemeClr val="bg1"/>
                </a:solidFill>
              </a:rPr>
              <a:t>Book of Acts for some New Testament books</a:t>
            </a:r>
            <a:endParaRPr lang="en-US" sz="3200" b="0" dirty="0">
              <a:solidFill>
                <a:schemeClr val="bg1"/>
              </a:solidFill>
              <a:latin typeface="Arial"/>
              <a:ea typeface="Calibri"/>
              <a:cs typeface="Arial"/>
            </a:endParaRPr>
          </a:p>
        </p:txBody>
      </p:sp>
    </p:spTree>
    <p:extLst>
      <p:ext uri="{BB962C8B-B14F-4D97-AF65-F5344CB8AC3E}">
        <p14:creationId xmlns:p14="http://schemas.microsoft.com/office/powerpoint/2010/main" val="1393752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10</a:t>
            </a:r>
          </a:p>
        </p:txBody>
      </p:sp>
      <p:sp>
        <p:nvSpPr>
          <p:cNvPr id="3" name="Rectangle 2">
            <a:extLst>
              <a:ext uri="{FF2B5EF4-FFF2-40B4-BE49-F238E27FC236}">
                <a16:creationId xmlns:a16="http://schemas.microsoft.com/office/drawing/2014/main" id="{14522058-BE0E-4EC9-BB90-9088F5305082}"/>
              </a:ext>
            </a:extLst>
          </p:cNvPr>
          <p:cNvSpPr/>
          <p:nvPr/>
        </p:nvSpPr>
        <p:spPr>
          <a:xfrm>
            <a:off x="1005840" y="628233"/>
            <a:ext cx="7604760" cy="5293757"/>
          </a:xfrm>
          <a:prstGeom prst="rect">
            <a:avLst/>
          </a:prstGeom>
        </p:spPr>
        <p:txBody>
          <a:bodyPr wrap="square">
            <a:spAutoFit/>
          </a:bodyPr>
          <a:lstStyle/>
          <a:p>
            <a:pPr lvl="0" algn="ctr" fontAlgn="auto">
              <a:spcBef>
                <a:spcPts val="0"/>
              </a:spcBef>
              <a:spcAft>
                <a:spcPts val="1200"/>
              </a:spcAft>
            </a:pPr>
            <a:r>
              <a:rPr lang="en-US" sz="3200" u="sng" dirty="0">
                <a:solidFill>
                  <a:schemeClr val="bg1"/>
                </a:solidFill>
                <a:latin typeface="Arial"/>
              </a:rPr>
              <a:t>Characteristic of Language</a:t>
            </a:r>
          </a:p>
          <a:p>
            <a:pPr marL="342900" marR="0" indent="-342900">
              <a:spcBef>
                <a:spcPts val="0"/>
              </a:spcBef>
              <a:spcAft>
                <a:spcPts val="1200"/>
              </a:spcAft>
              <a:buSzPct val="130000"/>
              <a:buFont typeface="Arial" panose="020B0604020202020204" pitchFamily="34" charset="0"/>
              <a:buChar char="•"/>
            </a:pPr>
            <a:r>
              <a:rPr lang="en-US" sz="3200" b="0" dirty="0">
                <a:solidFill>
                  <a:schemeClr val="bg1"/>
                </a:solidFill>
                <a:latin typeface="Arial"/>
                <a:ea typeface="Calibri"/>
                <a:cs typeface="Arial"/>
              </a:rPr>
              <a:t>Theme or Overview and author’s plan or outline</a:t>
            </a:r>
          </a:p>
          <a:p>
            <a:pPr marL="342900" marR="0" indent="-342900">
              <a:spcBef>
                <a:spcPts val="0"/>
              </a:spcBef>
              <a:spcAft>
                <a:spcPts val="0"/>
              </a:spcAft>
              <a:buSzPct val="130000"/>
              <a:buFont typeface="Arial" panose="020B0604020202020204" pitchFamily="34" charset="0"/>
              <a:buChar char="•"/>
            </a:pPr>
            <a:endParaRPr lang="en-US" sz="3200" b="0" dirty="0">
              <a:solidFill>
                <a:schemeClr val="bg1"/>
              </a:solidFill>
              <a:latin typeface="Arial"/>
              <a:ea typeface="Calibri"/>
              <a:cs typeface="Arial"/>
            </a:endParaRPr>
          </a:p>
          <a:p>
            <a:pPr algn="ctr" fontAlgn="auto">
              <a:spcBef>
                <a:spcPts val="0"/>
              </a:spcBef>
              <a:spcAft>
                <a:spcPts val="1200"/>
              </a:spcAft>
            </a:pPr>
            <a:r>
              <a:rPr lang="en-US" sz="3200" u="sng" dirty="0">
                <a:solidFill>
                  <a:schemeClr val="bg1"/>
                </a:solidFill>
              </a:rPr>
              <a:t>Resources</a:t>
            </a:r>
            <a:endParaRPr lang="en-US" sz="3200" u="sng" dirty="0">
              <a:solidFill>
                <a:schemeClr val="bg1"/>
              </a:solidFill>
              <a:latin typeface="Arial"/>
              <a:ea typeface="Calibri"/>
              <a:cs typeface="Arial"/>
            </a:endParaRPr>
          </a:p>
          <a:p>
            <a:pPr marL="342900" marR="0" lvl="0" indent="-342900">
              <a:spcBef>
                <a:spcPts val="0"/>
              </a:spcBef>
              <a:spcAft>
                <a:spcPts val="1200"/>
              </a:spcAft>
              <a:buFont typeface="Symbol"/>
              <a:buChar char=""/>
            </a:pPr>
            <a:r>
              <a:rPr lang="en-US" sz="3200" b="0" dirty="0">
                <a:solidFill>
                  <a:schemeClr val="bg1"/>
                </a:solidFill>
                <a:latin typeface="Arial"/>
                <a:ea typeface="Calibri"/>
                <a:cs typeface="Arial"/>
              </a:rPr>
              <a:t>Read several times</a:t>
            </a:r>
          </a:p>
          <a:p>
            <a:pPr marL="342900" marR="0" lvl="0" indent="-342900">
              <a:spcBef>
                <a:spcPts val="0"/>
              </a:spcBef>
              <a:spcAft>
                <a:spcPts val="1200"/>
              </a:spcAft>
              <a:buFont typeface="Symbol"/>
              <a:buChar char=""/>
            </a:pPr>
            <a:r>
              <a:rPr lang="en-US" sz="3200" b="0" dirty="0">
                <a:solidFill>
                  <a:schemeClr val="bg1"/>
                </a:solidFill>
                <a:latin typeface="Arial"/>
                <a:ea typeface="Calibri"/>
                <a:cs typeface="Arial"/>
              </a:rPr>
              <a:t>Write the main idea of each paragraph, each chapter, and the book of the Bible</a:t>
            </a:r>
          </a:p>
          <a:p>
            <a:pPr lvl="0" algn="ctr" fontAlgn="auto">
              <a:spcBef>
                <a:spcPts val="0"/>
              </a:spcBef>
              <a:spcAft>
                <a:spcPts val="1200"/>
              </a:spcAft>
            </a:pPr>
            <a:endParaRPr lang="en-US" sz="3200" dirty="0">
              <a:solidFill>
                <a:schemeClr val="bg1"/>
              </a:solidFill>
              <a:latin typeface="Arial"/>
            </a:endParaRPr>
          </a:p>
        </p:txBody>
      </p:sp>
    </p:spTree>
    <p:extLst>
      <p:ext uri="{BB962C8B-B14F-4D97-AF65-F5344CB8AC3E}">
        <p14:creationId xmlns:p14="http://schemas.microsoft.com/office/powerpoint/2010/main" val="2934378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10</a:t>
            </a:r>
          </a:p>
        </p:txBody>
      </p:sp>
      <p:sp>
        <p:nvSpPr>
          <p:cNvPr id="4" name="Rectangle 3">
            <a:extLst>
              <a:ext uri="{FF2B5EF4-FFF2-40B4-BE49-F238E27FC236}">
                <a16:creationId xmlns:a16="http://schemas.microsoft.com/office/drawing/2014/main" id="{EE57F803-042D-4353-BB9F-168EAADF7EC3}"/>
              </a:ext>
            </a:extLst>
          </p:cNvPr>
          <p:cNvSpPr/>
          <p:nvPr/>
        </p:nvSpPr>
        <p:spPr>
          <a:xfrm>
            <a:off x="203201" y="176389"/>
            <a:ext cx="8940799" cy="6427465"/>
          </a:xfrm>
          <a:prstGeom prst="rect">
            <a:avLst/>
          </a:prstGeom>
        </p:spPr>
        <p:txBody>
          <a:bodyPr wrap="square">
            <a:spAutoFit/>
          </a:bodyPr>
          <a:lstStyle/>
          <a:p>
            <a:pPr lvl="0" algn="ctr" fontAlgn="auto">
              <a:lnSpc>
                <a:spcPct val="115000"/>
              </a:lnSpc>
              <a:spcBef>
                <a:spcPts val="0"/>
              </a:spcBef>
              <a:spcAft>
                <a:spcPts val="1200"/>
              </a:spcAft>
            </a:pPr>
            <a:r>
              <a:rPr lang="en-US" sz="3200" u="sng" dirty="0">
                <a:solidFill>
                  <a:schemeClr val="bg1"/>
                </a:solidFill>
                <a:latin typeface="Arial"/>
              </a:rPr>
              <a:t>Characteristic of Language</a:t>
            </a:r>
          </a:p>
          <a:p>
            <a:pPr marL="0" marR="0">
              <a:lnSpc>
                <a:spcPct val="115000"/>
              </a:lnSpc>
              <a:spcBef>
                <a:spcPts val="0"/>
              </a:spcBef>
              <a:spcAft>
                <a:spcPts val="0"/>
              </a:spcAft>
            </a:pPr>
            <a:r>
              <a:rPr lang="en-US" sz="3200" dirty="0">
                <a:solidFill>
                  <a:schemeClr val="bg1"/>
                </a:solidFill>
                <a:latin typeface="Arial"/>
                <a:ea typeface="Calibri"/>
                <a:cs typeface="Arial"/>
              </a:rPr>
              <a:t>Context</a:t>
            </a:r>
          </a:p>
          <a:p>
            <a:pPr marR="0">
              <a:lnSpc>
                <a:spcPct val="115000"/>
              </a:lnSpc>
              <a:spcBef>
                <a:spcPts val="0"/>
              </a:spcBef>
              <a:spcAft>
                <a:spcPts val="0"/>
              </a:spcAft>
            </a:pPr>
            <a:r>
              <a:rPr lang="en-US" sz="3200" b="0" dirty="0">
                <a:solidFill>
                  <a:schemeClr val="bg1"/>
                </a:solidFill>
                <a:latin typeface="Arial"/>
                <a:ea typeface="Calibri"/>
                <a:cs typeface="Arial"/>
              </a:rPr>
              <a:t>    Paragraph          Bible </a:t>
            </a:r>
          </a:p>
          <a:p>
            <a:pPr marR="0" lvl="0">
              <a:lnSpc>
                <a:spcPct val="115000"/>
              </a:lnSpc>
              <a:spcBef>
                <a:spcPts val="0"/>
              </a:spcBef>
              <a:spcAft>
                <a:spcPts val="0"/>
              </a:spcAft>
              <a:tabLst>
                <a:tab pos="457200" algn="l"/>
              </a:tabLst>
            </a:pPr>
            <a:r>
              <a:rPr lang="en-US" sz="3200" b="0" dirty="0">
                <a:solidFill>
                  <a:schemeClr val="bg1"/>
                </a:solidFill>
                <a:latin typeface="Arial"/>
                <a:ea typeface="Calibri"/>
                <a:cs typeface="Arial"/>
              </a:rPr>
              <a:t>    Paragraph          Book of the Bible </a:t>
            </a:r>
          </a:p>
          <a:p>
            <a:pPr marR="0" lvl="0">
              <a:lnSpc>
                <a:spcPct val="115000"/>
              </a:lnSpc>
              <a:spcBef>
                <a:spcPts val="0"/>
              </a:spcBef>
              <a:spcAft>
                <a:spcPts val="0"/>
              </a:spcAft>
              <a:tabLst>
                <a:tab pos="457200" algn="l"/>
              </a:tabLst>
            </a:pPr>
            <a:r>
              <a:rPr lang="en-US" sz="3200" b="0" dirty="0">
                <a:solidFill>
                  <a:schemeClr val="bg1"/>
                </a:solidFill>
                <a:latin typeface="Arial"/>
                <a:ea typeface="Calibri"/>
                <a:cs typeface="Arial"/>
              </a:rPr>
              <a:t>      Sentence          Paragraph</a:t>
            </a:r>
          </a:p>
          <a:p>
            <a:pPr marR="0" lvl="0">
              <a:lnSpc>
                <a:spcPct val="115000"/>
              </a:lnSpc>
              <a:spcBef>
                <a:spcPts val="0"/>
              </a:spcBef>
              <a:spcAft>
                <a:spcPts val="0"/>
              </a:spcAft>
              <a:tabLst>
                <a:tab pos="457200" algn="l"/>
              </a:tabLst>
            </a:pPr>
            <a:r>
              <a:rPr lang="en-US" sz="3200" b="0" dirty="0">
                <a:solidFill>
                  <a:schemeClr val="bg1"/>
                </a:solidFill>
                <a:latin typeface="Arial"/>
                <a:ea typeface="Calibri"/>
                <a:cs typeface="Arial"/>
              </a:rPr>
              <a:t>            Word           Sentence</a:t>
            </a:r>
          </a:p>
          <a:p>
            <a:pPr marR="0" lvl="0">
              <a:lnSpc>
                <a:spcPct val="115000"/>
              </a:lnSpc>
              <a:spcBef>
                <a:spcPts val="0"/>
              </a:spcBef>
              <a:spcAft>
                <a:spcPts val="0"/>
              </a:spcAft>
              <a:tabLst>
                <a:tab pos="457200" algn="l"/>
              </a:tabLst>
            </a:pPr>
            <a:endParaRPr lang="en-US" sz="3200" b="0" dirty="0">
              <a:solidFill>
                <a:schemeClr val="bg1"/>
              </a:solidFill>
              <a:latin typeface="Arial"/>
              <a:ea typeface="Calibri"/>
              <a:cs typeface="Arial"/>
            </a:endParaRPr>
          </a:p>
          <a:p>
            <a:pPr algn="ctr" fontAlgn="auto">
              <a:lnSpc>
                <a:spcPct val="115000"/>
              </a:lnSpc>
              <a:spcBef>
                <a:spcPts val="0"/>
              </a:spcBef>
              <a:spcAft>
                <a:spcPts val="0"/>
              </a:spcAft>
            </a:pPr>
            <a:r>
              <a:rPr lang="en-US" sz="3200" u="sng" dirty="0">
                <a:solidFill>
                  <a:schemeClr val="bg1"/>
                </a:solidFill>
              </a:rPr>
              <a:t>Resources</a:t>
            </a:r>
            <a:endParaRPr lang="en-US" sz="3200" u="sng" dirty="0">
              <a:solidFill>
                <a:schemeClr val="bg1"/>
              </a:solidFill>
              <a:latin typeface="Arial"/>
              <a:ea typeface="Calibri"/>
              <a:cs typeface="Arial"/>
            </a:endParaRPr>
          </a:p>
          <a:p>
            <a:pPr marL="457200" marR="0" lvl="0"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a:ea typeface="Calibri"/>
                <a:cs typeface="Arial"/>
              </a:rPr>
              <a:t>Read the entire Bible periodically</a:t>
            </a:r>
          </a:p>
          <a:p>
            <a:pPr marL="457200" marR="0" lvl="0"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a:ea typeface="Calibri"/>
                <a:cs typeface="Arial"/>
              </a:rPr>
              <a:t>What do other verses say about the topic?</a:t>
            </a:r>
          </a:p>
          <a:p>
            <a:pPr lvl="0" algn="ctr" fontAlgn="auto">
              <a:lnSpc>
                <a:spcPct val="115000"/>
              </a:lnSpc>
              <a:spcBef>
                <a:spcPts val="0"/>
              </a:spcBef>
              <a:spcAft>
                <a:spcPts val="0"/>
              </a:spcAft>
            </a:pPr>
            <a:endParaRPr lang="en-US" sz="3200" dirty="0">
              <a:solidFill>
                <a:schemeClr val="bg1"/>
              </a:solidFill>
              <a:latin typeface="Arial"/>
            </a:endParaRPr>
          </a:p>
        </p:txBody>
      </p:sp>
      <p:cxnSp>
        <p:nvCxnSpPr>
          <p:cNvPr id="3" name="Straight Arrow Connector 2">
            <a:extLst>
              <a:ext uri="{FF2B5EF4-FFF2-40B4-BE49-F238E27FC236}">
                <a16:creationId xmlns:a16="http://schemas.microsoft.com/office/drawing/2014/main" id="{773E2F6D-25E0-4B3F-9FF6-3739DA6089FC}"/>
              </a:ext>
            </a:extLst>
          </p:cNvPr>
          <p:cNvCxnSpPr/>
          <p:nvPr/>
        </p:nvCxnSpPr>
        <p:spPr bwMode="auto">
          <a:xfrm>
            <a:off x="2895600" y="1752600"/>
            <a:ext cx="701040" cy="0"/>
          </a:xfrm>
          <a:prstGeom prst="straightConnector1">
            <a:avLst/>
          </a:prstGeom>
          <a:solidFill>
            <a:schemeClr val="accent1"/>
          </a:solidFill>
          <a:ln w="76200" cap="flat" cmpd="sng" algn="ctr">
            <a:solidFill>
              <a:schemeClr val="bg1"/>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5ECF37E7-3ED2-482D-9EC7-91133305D865}"/>
              </a:ext>
            </a:extLst>
          </p:cNvPr>
          <p:cNvCxnSpPr/>
          <p:nvPr/>
        </p:nvCxnSpPr>
        <p:spPr bwMode="auto">
          <a:xfrm>
            <a:off x="2895600" y="2301240"/>
            <a:ext cx="701040" cy="0"/>
          </a:xfrm>
          <a:prstGeom prst="straightConnector1">
            <a:avLst/>
          </a:prstGeom>
          <a:solidFill>
            <a:schemeClr val="accent1"/>
          </a:solidFill>
          <a:ln w="76200" cap="flat" cmpd="sng" algn="ctr">
            <a:solidFill>
              <a:schemeClr val="bg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B56E553C-1C42-439F-BCFC-F71286EFA347}"/>
              </a:ext>
            </a:extLst>
          </p:cNvPr>
          <p:cNvCxnSpPr/>
          <p:nvPr/>
        </p:nvCxnSpPr>
        <p:spPr bwMode="auto">
          <a:xfrm>
            <a:off x="2895600" y="2895600"/>
            <a:ext cx="701040" cy="0"/>
          </a:xfrm>
          <a:prstGeom prst="straightConnector1">
            <a:avLst/>
          </a:prstGeom>
          <a:solidFill>
            <a:schemeClr val="accent1"/>
          </a:solidFill>
          <a:ln w="76200" cap="flat" cmpd="sng" algn="ctr">
            <a:solidFill>
              <a:schemeClr val="bg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FA396469-ED98-4E80-B2AB-93C4AEEC3166}"/>
              </a:ext>
            </a:extLst>
          </p:cNvPr>
          <p:cNvCxnSpPr/>
          <p:nvPr/>
        </p:nvCxnSpPr>
        <p:spPr bwMode="auto">
          <a:xfrm>
            <a:off x="2895600" y="3429000"/>
            <a:ext cx="701040" cy="0"/>
          </a:xfrm>
          <a:prstGeom prst="straightConnector1">
            <a:avLst/>
          </a:prstGeom>
          <a:solidFill>
            <a:schemeClr val="accent1"/>
          </a:solidFill>
          <a:ln w="7620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36821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10</a:t>
            </a:r>
          </a:p>
        </p:txBody>
      </p:sp>
      <p:sp>
        <p:nvSpPr>
          <p:cNvPr id="4" name="Rectangle 3">
            <a:extLst>
              <a:ext uri="{FF2B5EF4-FFF2-40B4-BE49-F238E27FC236}">
                <a16:creationId xmlns:a16="http://schemas.microsoft.com/office/drawing/2014/main" id="{EE57F803-042D-4353-BB9F-168EAADF7EC3}"/>
              </a:ext>
            </a:extLst>
          </p:cNvPr>
          <p:cNvSpPr/>
          <p:nvPr/>
        </p:nvSpPr>
        <p:spPr>
          <a:xfrm>
            <a:off x="487680" y="722489"/>
            <a:ext cx="8260080" cy="4647426"/>
          </a:xfrm>
          <a:prstGeom prst="rect">
            <a:avLst/>
          </a:prstGeom>
        </p:spPr>
        <p:txBody>
          <a:bodyPr wrap="square">
            <a:spAutoFit/>
          </a:bodyPr>
          <a:lstStyle/>
          <a:p>
            <a:pPr lvl="0" algn="ctr" fontAlgn="auto">
              <a:spcBef>
                <a:spcPts val="0"/>
              </a:spcBef>
              <a:spcAft>
                <a:spcPts val="1200"/>
              </a:spcAft>
            </a:pPr>
            <a:r>
              <a:rPr lang="en-US" sz="3200" u="sng" dirty="0">
                <a:solidFill>
                  <a:schemeClr val="bg1"/>
                </a:solidFill>
                <a:latin typeface="Arial"/>
              </a:rPr>
              <a:t>Characteristic of Language</a:t>
            </a:r>
          </a:p>
          <a:p>
            <a:pPr marL="457200" marR="0" indent="-457200">
              <a:spcBef>
                <a:spcPts val="0"/>
              </a:spcBef>
              <a:spcAft>
                <a:spcPts val="1200"/>
              </a:spcAft>
              <a:buFont typeface="Arial" panose="020B0604020202020204" pitchFamily="34" charset="0"/>
              <a:buChar char="•"/>
            </a:pPr>
            <a:r>
              <a:rPr lang="en-US" sz="3200" b="0" dirty="0">
                <a:solidFill>
                  <a:schemeClr val="bg1"/>
                </a:solidFill>
                <a:latin typeface="Arial"/>
                <a:ea typeface="Calibri"/>
                <a:cs typeface="Arial"/>
              </a:rPr>
              <a:t>Grammar</a:t>
            </a:r>
          </a:p>
          <a:p>
            <a:pPr algn="ctr" fontAlgn="auto">
              <a:spcBef>
                <a:spcPts val="0"/>
              </a:spcBef>
              <a:spcAft>
                <a:spcPts val="1200"/>
              </a:spcAft>
            </a:pPr>
            <a:r>
              <a:rPr lang="en-US" sz="3200" u="sng" dirty="0">
                <a:solidFill>
                  <a:schemeClr val="bg1"/>
                </a:solidFill>
              </a:rPr>
              <a:t>Resources</a:t>
            </a:r>
            <a:endParaRPr lang="en-US" sz="3200" u="sng" dirty="0">
              <a:solidFill>
                <a:schemeClr val="bg1"/>
              </a:solidFill>
              <a:latin typeface="Arial"/>
              <a:ea typeface="Calibri"/>
              <a:cs typeface="Arial"/>
            </a:endParaRPr>
          </a:p>
          <a:p>
            <a:pPr marL="457200" lvl="0" indent="-457200">
              <a:spcBef>
                <a:spcPts val="0"/>
              </a:spcBef>
              <a:spcAft>
                <a:spcPts val="1200"/>
              </a:spcAft>
              <a:buFont typeface="Arial" panose="020B0604020202020204" pitchFamily="34" charset="0"/>
              <a:buChar char="•"/>
            </a:pPr>
            <a:r>
              <a:rPr lang="en-US" sz="3200" b="0" dirty="0">
                <a:solidFill>
                  <a:schemeClr val="bg1"/>
                </a:solidFill>
              </a:rPr>
              <a:t>Understand how words are used to get the correct and full meaning</a:t>
            </a:r>
          </a:p>
          <a:p>
            <a:pPr marL="457200" indent="-457200">
              <a:spcBef>
                <a:spcPts val="0"/>
              </a:spcBef>
              <a:spcAft>
                <a:spcPts val="1200"/>
              </a:spcAft>
              <a:buFont typeface="Arial" panose="020B0604020202020204" pitchFamily="34" charset="0"/>
              <a:buChar char="•"/>
            </a:pPr>
            <a:r>
              <a:rPr lang="en-US" sz="3200" b="0" dirty="0">
                <a:solidFill>
                  <a:schemeClr val="bg1"/>
                </a:solidFill>
              </a:rPr>
              <a:t>Find the main idea in each sentence and differentiate it from the modifying phrases and clauses</a:t>
            </a:r>
            <a:endParaRPr lang="en-US" sz="4800" b="0" dirty="0">
              <a:solidFill>
                <a:schemeClr val="bg1"/>
              </a:solidFill>
              <a:latin typeface="Arial"/>
            </a:endParaRPr>
          </a:p>
        </p:txBody>
      </p:sp>
    </p:spTree>
    <p:extLst>
      <p:ext uri="{BB962C8B-B14F-4D97-AF65-F5344CB8AC3E}">
        <p14:creationId xmlns:p14="http://schemas.microsoft.com/office/powerpoint/2010/main" val="3739260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10</a:t>
            </a:r>
          </a:p>
        </p:txBody>
      </p:sp>
      <p:sp>
        <p:nvSpPr>
          <p:cNvPr id="4" name="Rectangle 3">
            <a:extLst>
              <a:ext uri="{FF2B5EF4-FFF2-40B4-BE49-F238E27FC236}">
                <a16:creationId xmlns:a16="http://schemas.microsoft.com/office/drawing/2014/main" id="{EE57F803-042D-4353-BB9F-168EAADF7EC3}"/>
              </a:ext>
            </a:extLst>
          </p:cNvPr>
          <p:cNvSpPr/>
          <p:nvPr/>
        </p:nvSpPr>
        <p:spPr>
          <a:xfrm>
            <a:off x="1264920" y="1459089"/>
            <a:ext cx="7101840" cy="3016210"/>
          </a:xfrm>
          <a:prstGeom prst="rect">
            <a:avLst/>
          </a:prstGeom>
        </p:spPr>
        <p:txBody>
          <a:bodyPr wrap="square">
            <a:spAutoFit/>
          </a:bodyPr>
          <a:lstStyle/>
          <a:p>
            <a:pPr lvl="0" algn="ctr" fontAlgn="auto">
              <a:spcBef>
                <a:spcPts val="0"/>
              </a:spcBef>
              <a:spcAft>
                <a:spcPts val="1200"/>
              </a:spcAft>
            </a:pPr>
            <a:r>
              <a:rPr lang="en-US" sz="3200" u="sng" dirty="0">
                <a:solidFill>
                  <a:schemeClr val="bg1"/>
                </a:solidFill>
                <a:latin typeface="Arial"/>
              </a:rPr>
              <a:t>Characteristic of Language</a:t>
            </a:r>
          </a:p>
          <a:p>
            <a:pPr marL="457200" marR="0" indent="-457200">
              <a:spcBef>
                <a:spcPts val="0"/>
              </a:spcBef>
              <a:spcAft>
                <a:spcPts val="1200"/>
              </a:spcAft>
              <a:buFont typeface="Arial" panose="020B0604020202020204" pitchFamily="34" charset="0"/>
              <a:buChar char="•"/>
            </a:pPr>
            <a:r>
              <a:rPr lang="en-US" sz="3200" b="0" dirty="0">
                <a:solidFill>
                  <a:schemeClr val="bg1"/>
                </a:solidFill>
                <a:latin typeface="Arial"/>
                <a:ea typeface="Calibri"/>
                <a:cs typeface="Arial"/>
              </a:rPr>
              <a:t>Word Definition</a:t>
            </a:r>
          </a:p>
          <a:p>
            <a:pPr marL="457200" marR="0" indent="-457200">
              <a:spcBef>
                <a:spcPts val="0"/>
              </a:spcBef>
              <a:spcAft>
                <a:spcPts val="0"/>
              </a:spcAft>
              <a:buFont typeface="Arial" panose="020B0604020202020204" pitchFamily="34" charset="0"/>
              <a:buChar char="•"/>
            </a:pPr>
            <a:endParaRPr lang="en-US" sz="3200" b="0" dirty="0">
              <a:solidFill>
                <a:schemeClr val="bg1"/>
              </a:solidFill>
              <a:latin typeface="Arial"/>
              <a:ea typeface="Calibri"/>
              <a:cs typeface="Arial"/>
            </a:endParaRPr>
          </a:p>
          <a:p>
            <a:pPr algn="ctr" fontAlgn="auto">
              <a:spcBef>
                <a:spcPts val="0"/>
              </a:spcBef>
              <a:spcAft>
                <a:spcPts val="1200"/>
              </a:spcAft>
            </a:pPr>
            <a:r>
              <a:rPr lang="en-US" sz="3200" u="sng" dirty="0">
                <a:solidFill>
                  <a:schemeClr val="bg1"/>
                </a:solidFill>
              </a:rPr>
              <a:t>Resources</a:t>
            </a:r>
            <a:endParaRPr lang="en-US" sz="3200" u="sng" dirty="0">
              <a:solidFill>
                <a:schemeClr val="bg1"/>
              </a:solidFill>
              <a:latin typeface="Arial"/>
              <a:ea typeface="Calibri"/>
              <a:cs typeface="Arial"/>
            </a:endParaRPr>
          </a:p>
          <a:p>
            <a:pPr marL="457200" lvl="0" indent="-457200">
              <a:spcBef>
                <a:spcPts val="0"/>
              </a:spcBef>
              <a:spcAft>
                <a:spcPts val="1200"/>
              </a:spcAft>
              <a:buFont typeface="Arial" panose="020B0604020202020204" pitchFamily="34" charset="0"/>
              <a:buChar char="•"/>
            </a:pPr>
            <a:r>
              <a:rPr lang="en-US" sz="3200" b="0" dirty="0">
                <a:solidFill>
                  <a:schemeClr val="bg1"/>
                </a:solidFill>
              </a:rPr>
              <a:t>Standard Dictionary</a:t>
            </a:r>
            <a:endParaRPr lang="en-US" sz="4800" b="0" dirty="0">
              <a:solidFill>
                <a:schemeClr val="bg1"/>
              </a:solidFill>
              <a:latin typeface="Arial"/>
            </a:endParaRPr>
          </a:p>
        </p:txBody>
      </p:sp>
    </p:spTree>
    <p:extLst>
      <p:ext uri="{BB962C8B-B14F-4D97-AF65-F5344CB8AC3E}">
        <p14:creationId xmlns:p14="http://schemas.microsoft.com/office/powerpoint/2010/main" val="4233742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350"/>
            <a:ext cx="9144000" cy="838200"/>
          </a:xfrm>
        </p:spPr>
        <p:txBody>
          <a:bodyPr/>
          <a:lstStyle/>
          <a:p>
            <a:r>
              <a:rPr lang="en-US" kern="1200" dirty="0">
                <a:latin typeface="Arial" charset="0"/>
                <a:cs typeface="Arial" charset="0"/>
              </a:rPr>
              <a:t>Examples of Improper Context</a:t>
            </a:r>
            <a:endParaRPr lang="en-US" dirty="0"/>
          </a:p>
        </p:txBody>
      </p:sp>
      <p:sp>
        <p:nvSpPr>
          <p:cNvPr id="3" name="Content Placeholder 2"/>
          <p:cNvSpPr>
            <a:spLocks noGrp="1"/>
          </p:cNvSpPr>
          <p:nvPr>
            <p:ph idx="1"/>
          </p:nvPr>
        </p:nvSpPr>
        <p:spPr>
          <a:xfrm>
            <a:off x="228600" y="1828800"/>
            <a:ext cx="8915400" cy="4724399"/>
          </a:xfrm>
        </p:spPr>
        <p:txBody>
          <a:bodyPr/>
          <a:lstStyle/>
          <a:p>
            <a:pPr marL="225425" lvl="0" indent="-225425" eaLnBrk="1" hangingPunct="1">
              <a:spcBef>
                <a:spcPct val="0"/>
              </a:spcBef>
              <a:spcAft>
                <a:spcPts val="1200"/>
              </a:spcAft>
              <a:buNone/>
            </a:pPr>
            <a:r>
              <a:rPr lang="en-US" kern="1200" dirty="0">
                <a:latin typeface="Arial" charset="0"/>
                <a:cs typeface="Arial" charset="0"/>
              </a:rPr>
              <a:t>• “Do not handle! Do not taste! Do not touch!” </a:t>
            </a:r>
            <a:r>
              <a:rPr lang="en-US" sz="2800" kern="1200" dirty="0">
                <a:latin typeface="Arial" charset="0"/>
                <a:cs typeface="Arial" charset="0"/>
              </a:rPr>
              <a:t>(Colossians 2:21)</a:t>
            </a:r>
          </a:p>
          <a:p>
            <a:pPr marL="914400" lvl="1" indent="-457200" eaLnBrk="1" hangingPunct="1">
              <a:spcBef>
                <a:spcPct val="0"/>
              </a:spcBef>
              <a:spcAft>
                <a:spcPts val="1200"/>
              </a:spcAft>
            </a:pPr>
            <a:r>
              <a:rPr lang="en-US" kern="1200" dirty="0">
                <a:latin typeface="Arial" charset="0"/>
                <a:ea typeface="+mn-ea"/>
                <a:cs typeface="Arial" charset="0"/>
              </a:rPr>
              <a:t>This verse has been used to support legalistic religious practices. </a:t>
            </a:r>
          </a:p>
          <a:p>
            <a:pPr marL="914400" lvl="1" indent="-457200" eaLnBrk="1" hangingPunct="1">
              <a:spcBef>
                <a:spcPct val="0"/>
              </a:spcBef>
              <a:spcAft>
                <a:spcPts val="1200"/>
              </a:spcAft>
            </a:pPr>
            <a:r>
              <a:rPr lang="en-US" kern="1200" dirty="0">
                <a:latin typeface="Arial" charset="0"/>
                <a:ea typeface="+mn-ea"/>
                <a:cs typeface="Arial" charset="0"/>
              </a:rPr>
              <a:t>In context it means just the opposite of how it is sometimes used. </a:t>
            </a:r>
            <a:r>
              <a:rPr lang="en-US" sz="2800" kern="1200" dirty="0">
                <a:latin typeface="Arial" charset="0"/>
                <a:ea typeface="+mn-ea"/>
                <a:cs typeface="Arial" charset="0"/>
              </a:rPr>
              <a:t>(</a:t>
            </a:r>
            <a:r>
              <a:rPr lang="en-US" sz="2800" dirty="0">
                <a:latin typeface="Arial" panose="020B0604020202020204" pitchFamily="34" charset="0"/>
                <a:ea typeface="Calibri" panose="020F0502020204030204" pitchFamily="34" charset="0"/>
                <a:cs typeface="Arial" panose="020B0604020202020204" pitchFamily="34" charset="0"/>
              </a:rPr>
              <a:t>Colossians 2:20)</a:t>
            </a:r>
          </a:p>
          <a:p>
            <a:pPr marL="914400" lvl="1" indent="-457200" eaLnBrk="1" hangingPunct="1">
              <a:spcBef>
                <a:spcPct val="0"/>
              </a:spcBef>
              <a:spcAft>
                <a:spcPts val="1200"/>
              </a:spcAft>
            </a:pPr>
            <a:endParaRPr lang="en-US" kern="1200" dirty="0">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10</a:t>
            </a:r>
          </a:p>
        </p:txBody>
      </p:sp>
    </p:spTree>
    <p:extLst>
      <p:ext uri="{BB962C8B-B14F-4D97-AF65-F5344CB8AC3E}">
        <p14:creationId xmlns:p14="http://schemas.microsoft.com/office/powerpoint/2010/main" val="2134238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59568"/>
            <a:ext cx="8915400" cy="4574963"/>
          </a:xfrm>
        </p:spPr>
        <p:txBody>
          <a:bodyPr/>
          <a:lstStyle/>
          <a:p>
            <a:pPr marL="0" lvl="0" indent="0" eaLnBrk="1" hangingPunct="1">
              <a:spcBef>
                <a:spcPct val="0"/>
              </a:spcBef>
              <a:spcAft>
                <a:spcPts val="1200"/>
              </a:spcAft>
              <a:buNone/>
            </a:pPr>
            <a:r>
              <a:rPr lang="en-US" kern="1200" dirty="0">
                <a:latin typeface="Arial" charset="0"/>
                <a:cs typeface="Arial" charset="0"/>
              </a:rPr>
              <a:t>“May the LORD keep watch between you and me when we are away from each other.”    </a:t>
            </a:r>
            <a:r>
              <a:rPr lang="en-US" sz="2800" kern="1200" dirty="0">
                <a:latin typeface="Arial" charset="0"/>
                <a:cs typeface="Arial" charset="0"/>
              </a:rPr>
              <a:t>(Genesis 31:49 ) </a:t>
            </a:r>
            <a:endParaRPr lang="en-US" sz="2400" kern="1200" dirty="0">
              <a:latin typeface="Arial" charset="0"/>
              <a:cs typeface="Arial" charset="0"/>
            </a:endParaRPr>
          </a:p>
          <a:p>
            <a:pPr marL="568325" eaLnBrk="1" hangingPunct="1">
              <a:spcBef>
                <a:spcPct val="0"/>
              </a:spcBef>
              <a:spcAft>
                <a:spcPts val="1200"/>
              </a:spcAft>
            </a:pPr>
            <a:r>
              <a:rPr lang="en-US" kern="1200" dirty="0">
                <a:latin typeface="Arial" charset="0"/>
                <a:cs typeface="Arial" charset="0"/>
              </a:rPr>
              <a:t>Used by youth groups as a benediction</a:t>
            </a:r>
          </a:p>
          <a:p>
            <a:pPr marL="568325" eaLnBrk="1" hangingPunct="1">
              <a:spcBef>
                <a:spcPct val="0"/>
              </a:spcBef>
              <a:spcAft>
                <a:spcPts val="1200"/>
              </a:spcAft>
            </a:pPr>
            <a:r>
              <a:rPr lang="en-US" kern="1200" dirty="0">
                <a:latin typeface="Arial" charset="0"/>
                <a:cs typeface="Arial" charset="0"/>
              </a:rPr>
              <a:t>In context it means that the Lord should keep Jacob and Laban apart or they will kill one another </a:t>
            </a:r>
            <a:r>
              <a:rPr lang="en-US" sz="2800" kern="1200" dirty="0">
                <a:latin typeface="Arial" charset="0"/>
                <a:cs typeface="Arial" charset="0"/>
              </a:rPr>
              <a:t>(</a:t>
            </a:r>
            <a:r>
              <a:rPr lang="en-US" sz="2800" dirty="0">
                <a:latin typeface="Arial" panose="020B0604020202020204" pitchFamily="34" charset="0"/>
                <a:ea typeface="Calibri" panose="020F0502020204030204" pitchFamily="34" charset="0"/>
                <a:cs typeface="Arial" panose="020B0604020202020204" pitchFamily="34" charset="0"/>
              </a:rPr>
              <a:t>Genesis 31:52)</a:t>
            </a:r>
          </a:p>
          <a:p>
            <a:pPr marL="568325" eaLnBrk="1" hangingPunct="1">
              <a:spcBef>
                <a:spcPct val="0"/>
              </a:spcBef>
              <a:spcAft>
                <a:spcPts val="1200"/>
              </a:spcAft>
            </a:pPr>
            <a:endParaRPr lang="en-US" kern="1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10</a:t>
            </a:r>
          </a:p>
        </p:txBody>
      </p:sp>
    </p:spTree>
    <p:extLst>
      <p:ext uri="{BB962C8B-B14F-4D97-AF65-F5344CB8AC3E}">
        <p14:creationId xmlns:p14="http://schemas.microsoft.com/office/powerpoint/2010/main" val="255186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A47B2A7E-D916-400E-8139-321405F45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247" y="3143124"/>
            <a:ext cx="6171747" cy="3476751"/>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a:xfrm>
            <a:off x="28121" y="84759"/>
            <a:ext cx="9144000" cy="1193800"/>
          </a:xfrm>
          <a:ln>
            <a:noFill/>
          </a:ln>
        </p:spPr>
        <p:txBody>
          <a:bodyPr/>
          <a:lstStyle/>
          <a:p>
            <a:r>
              <a:rPr lang="en-US" altLang="en-US">
                <a:ln w="6350">
                  <a:noFill/>
                </a:ln>
                <a:effectLst>
                  <a:glow rad="63500">
                    <a:schemeClr val="accent4">
                      <a:satMod val="175000"/>
                      <a:alpha val="40000"/>
                    </a:schemeClr>
                  </a:glow>
                </a:effectLst>
              </a:rPr>
              <a:t> </a:t>
            </a:r>
            <a:r>
              <a:rPr lang="en-US" altLang="en-US">
                <a:ln w="6350">
                  <a:noFill/>
                </a:ln>
                <a:effectLst>
                  <a:glow rad="101600">
                    <a:schemeClr val="accent4">
                      <a:satMod val="175000"/>
                      <a:alpha val="40000"/>
                    </a:schemeClr>
                  </a:glow>
                </a:effectLst>
              </a:rPr>
              <a:t>The Great Commission</a:t>
            </a:r>
            <a:br>
              <a:rPr lang="en-US" altLang="en-US" sz="3200">
                <a:ln w="6350">
                  <a:noFill/>
                </a:ln>
                <a:effectLst>
                  <a:glow rad="101600">
                    <a:schemeClr val="accent4">
                      <a:satMod val="175000"/>
                      <a:alpha val="40000"/>
                    </a:schemeClr>
                  </a:glow>
                </a:effectLst>
              </a:rPr>
            </a:br>
            <a:r>
              <a:rPr lang="en-US" altLang="en-US" sz="3200" b="0">
                <a:ln w="6350">
                  <a:noFill/>
                </a:ln>
                <a:effectLst>
                  <a:glow rad="101600">
                    <a:schemeClr val="accent4">
                      <a:satMod val="175000"/>
                      <a:alpha val="40000"/>
                    </a:schemeClr>
                  </a:glow>
                </a:effectLst>
              </a:rPr>
              <a:t>Matthew 28:19-20</a:t>
            </a:r>
            <a:endParaRPr lang="en-US" altLang="en-US" sz="2000" b="0">
              <a:ln w="6350">
                <a:noFill/>
              </a:ln>
              <a:effectLst>
                <a:glow rad="101600">
                  <a:schemeClr val="accent4">
                    <a:satMod val="175000"/>
                    <a:alpha val="40000"/>
                  </a:schemeClr>
                </a:glow>
              </a:effectLst>
            </a:endParaRPr>
          </a:p>
        </p:txBody>
      </p:sp>
      <p:sp>
        <p:nvSpPr>
          <p:cNvPr id="18435" name="Rectangle 3"/>
          <p:cNvSpPr>
            <a:spLocks noGrp="1" noChangeArrowheads="1"/>
          </p:cNvSpPr>
          <p:nvPr>
            <p:ph type="body" idx="1"/>
          </p:nvPr>
        </p:nvSpPr>
        <p:spPr>
          <a:xfrm>
            <a:off x="1616502" y="1361943"/>
            <a:ext cx="6645112" cy="1673865"/>
          </a:xfrm>
        </p:spPr>
        <p:txBody>
          <a:bodyPr/>
          <a:lstStyle/>
          <a:p>
            <a:pPr marL="228600" indent="-228600">
              <a:spcBef>
                <a:spcPts val="300"/>
              </a:spcBef>
              <a:defRPr/>
            </a:pPr>
            <a:r>
              <a:rPr lang="en-US" altLang="en-US" dirty="0">
                <a:ln w="6350">
                  <a:noFill/>
                </a:ln>
                <a:effectLst/>
              </a:rPr>
              <a:t>Go </a:t>
            </a:r>
            <a:r>
              <a:rPr lang="en-US" altLang="en-US" u="sng" dirty="0">
                <a:ln w="6350">
                  <a:noFill/>
                </a:ln>
                <a:effectLst/>
              </a:rPr>
              <a:t>m</a:t>
            </a:r>
            <a:r>
              <a:rPr lang="en-US" u="sng" dirty="0">
                <a:ln w="6350">
                  <a:noFill/>
                </a:ln>
                <a:effectLst/>
              </a:rPr>
              <a:t>ake disciples</a:t>
            </a:r>
            <a:r>
              <a:rPr lang="en-US" dirty="0">
                <a:ln w="6350">
                  <a:noFill/>
                </a:ln>
                <a:effectLst/>
              </a:rPr>
              <a:t> of a</a:t>
            </a:r>
            <a:r>
              <a:rPr lang="en-US" altLang="en-US" dirty="0">
                <a:ln w="6350">
                  <a:noFill/>
                </a:ln>
                <a:effectLst/>
              </a:rPr>
              <a:t>ll nations</a:t>
            </a:r>
          </a:p>
          <a:p>
            <a:pPr marL="228600" lvl="2">
              <a:spcBef>
                <a:spcPts val="300"/>
              </a:spcBef>
              <a:defRPr/>
            </a:pPr>
            <a:r>
              <a:rPr lang="en-US" dirty="0">
                <a:ln w="6350">
                  <a:noFill/>
                </a:ln>
                <a:effectLst/>
              </a:rPr>
              <a:t>Baptizing and t</a:t>
            </a:r>
            <a:r>
              <a:rPr lang="en-US" altLang="en-US" dirty="0">
                <a:ln w="6350">
                  <a:noFill/>
                </a:ln>
                <a:effectLst/>
              </a:rPr>
              <a:t>eaching </a:t>
            </a:r>
          </a:p>
          <a:p>
            <a:pPr marL="228600" lvl="2">
              <a:spcBef>
                <a:spcPts val="300"/>
              </a:spcBef>
              <a:defRPr/>
            </a:pPr>
            <a:r>
              <a:rPr lang="en-US" dirty="0">
                <a:ln w="6350">
                  <a:noFill/>
                </a:ln>
                <a:effectLst/>
              </a:rPr>
              <a:t>I am with you always</a:t>
            </a:r>
          </a:p>
        </p:txBody>
      </p:sp>
    </p:spTree>
    <p:extLst>
      <p:ext uri="{BB962C8B-B14F-4D97-AF65-F5344CB8AC3E}">
        <p14:creationId xmlns:p14="http://schemas.microsoft.com/office/powerpoint/2010/main" val="2790936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411860-7723-4437-8490-CCE564882443}"/>
              </a:ext>
            </a:extLst>
          </p:cNvPr>
          <p:cNvSpPr txBox="1"/>
          <p:nvPr/>
        </p:nvSpPr>
        <p:spPr>
          <a:xfrm>
            <a:off x="868680" y="1279177"/>
            <a:ext cx="8122920" cy="3570208"/>
          </a:xfrm>
          <a:prstGeom prst="rect">
            <a:avLst/>
          </a:prstGeom>
          <a:noFill/>
        </p:spPr>
        <p:txBody>
          <a:bodyPr wrap="square" rtlCol="0">
            <a:spAutoFit/>
          </a:bodyPr>
          <a:lstStyle/>
          <a:p>
            <a:pPr marR="0" lvl="0">
              <a:spcBef>
                <a:spcPts val="0"/>
              </a:spcBef>
              <a:spcAft>
                <a:spcPts val="1200"/>
              </a:spcAft>
            </a:pPr>
            <a:r>
              <a:rPr lang="es-ES" sz="3600" dirty="0">
                <a:solidFill>
                  <a:schemeClr val="bg1"/>
                </a:solidFill>
                <a:latin typeface="Arial" panose="020B0604020202020204" pitchFamily="34" charset="0"/>
                <a:ea typeface="Calibri" panose="020F0502020204030204" pitchFamily="34" charset="0"/>
                <a:cs typeface="Arial" panose="020B0604020202020204" pitchFamily="34" charset="0"/>
              </a:rPr>
              <a:t>In your groups talk about:</a:t>
            </a:r>
          </a:p>
          <a:p>
            <a:pPr marL="457200" indent="-457200">
              <a:spcAft>
                <a:spcPts val="1200"/>
              </a:spcAft>
              <a:buFont typeface="Arial" panose="020B0604020202020204" pitchFamily="34" charset="0"/>
              <a:buChar char="•"/>
            </a:pPr>
            <a:r>
              <a:rPr lang="en-US" sz="3200" b="0" dirty="0">
                <a:solidFill>
                  <a:schemeClr val="bg1"/>
                </a:solidFill>
              </a:rPr>
              <a:t>Why is Bible study important?</a:t>
            </a:r>
          </a:p>
          <a:p>
            <a:pPr marL="457200" indent="-457200">
              <a:spcAft>
                <a:spcPts val="1200"/>
              </a:spcAft>
              <a:buFont typeface="Arial" panose="020B0604020202020204" pitchFamily="34" charset="0"/>
              <a:buChar char="•"/>
            </a:pPr>
            <a:r>
              <a:rPr lang="en-US" sz="3200" b="0" dirty="0">
                <a:solidFill>
                  <a:schemeClr val="bg1"/>
                </a:solidFill>
              </a:rPr>
              <a:t>Why is it important to interpret the Bible correctly?</a:t>
            </a:r>
          </a:p>
          <a:p>
            <a:pPr marL="457200" indent="-457200">
              <a:spcAft>
                <a:spcPts val="1200"/>
              </a:spcAft>
              <a:buFont typeface="Arial" panose="020B0604020202020204" pitchFamily="34" charset="0"/>
              <a:buChar char="•"/>
            </a:pPr>
            <a:r>
              <a:rPr lang="en-US" sz="3200" b="0" dirty="0">
                <a:solidFill>
                  <a:schemeClr val="bg1"/>
                </a:solidFill>
              </a:rPr>
              <a:t>Why are the Laws of the Spirit and the Laws of Language both important?</a:t>
            </a:r>
          </a:p>
        </p:txBody>
      </p:sp>
    </p:spTree>
    <p:extLst>
      <p:ext uri="{BB962C8B-B14F-4D97-AF65-F5344CB8AC3E}">
        <p14:creationId xmlns:p14="http://schemas.microsoft.com/office/powerpoint/2010/main" val="2428418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440291"/>
            <a:ext cx="9144000" cy="901849"/>
          </a:xfrm>
        </p:spPr>
        <p:txBody>
          <a:bodyPr/>
          <a:lstStyle/>
          <a:p>
            <a:r>
              <a:rPr lang="en-US" dirty="0"/>
              <a:t>How to Study a Book of the Bible</a:t>
            </a:r>
            <a:br>
              <a:rPr lang="en-US" dirty="0"/>
            </a:br>
            <a:r>
              <a:rPr lang="en-US" sz="3200" b="0" dirty="0"/>
              <a:t>Lesson 2 </a:t>
            </a:r>
          </a:p>
        </p:txBody>
      </p:sp>
      <p:sp>
        <p:nvSpPr>
          <p:cNvPr id="3" name="Content Placeholder 2"/>
          <p:cNvSpPr>
            <a:spLocks noGrp="1"/>
          </p:cNvSpPr>
          <p:nvPr>
            <p:ph idx="1"/>
          </p:nvPr>
        </p:nvSpPr>
        <p:spPr>
          <a:xfrm>
            <a:off x="213360" y="2031901"/>
            <a:ext cx="8915400" cy="2794198"/>
          </a:xfrm>
        </p:spPr>
        <p:txBody>
          <a:bodyPr/>
          <a:lstStyle/>
          <a:p>
            <a:pPr marL="0" indent="0" algn="ctr" eaLnBrk="1" hangingPunct="1">
              <a:spcBef>
                <a:spcPct val="0"/>
              </a:spcBef>
              <a:spcAft>
                <a:spcPts val="1200"/>
              </a:spcAft>
              <a:buNone/>
            </a:pPr>
            <a:r>
              <a:rPr lang="en-US" b="1" kern="1200" dirty="0">
                <a:latin typeface="Arial" charset="0"/>
                <a:cs typeface="Arial" charset="0"/>
              </a:rPr>
              <a:t>Overview of a book of the Bible </a:t>
            </a:r>
          </a:p>
          <a:p>
            <a:pPr marL="0" indent="0" algn="ctr" eaLnBrk="1" hangingPunct="1">
              <a:spcBef>
                <a:spcPct val="0"/>
              </a:spcBef>
              <a:spcAft>
                <a:spcPts val="1200"/>
              </a:spcAft>
              <a:buNone/>
            </a:pPr>
            <a:r>
              <a:rPr lang="en-US" b="1" kern="1200" dirty="0">
                <a:latin typeface="Arial" charset="0"/>
                <a:cs typeface="Arial" charset="0"/>
              </a:rPr>
              <a:t>(Big picture)</a:t>
            </a:r>
          </a:p>
          <a:p>
            <a:pPr eaLnBrk="1" hangingPunct="1">
              <a:spcBef>
                <a:spcPct val="0"/>
              </a:spcBef>
              <a:spcAft>
                <a:spcPts val="1200"/>
              </a:spcAft>
            </a:pPr>
            <a:r>
              <a:rPr lang="en-US" kern="1200" dirty="0">
                <a:latin typeface="Arial" charset="0"/>
                <a:cs typeface="Arial" charset="0"/>
              </a:rPr>
              <a:t>Understand the flow and logic of the author </a:t>
            </a:r>
          </a:p>
          <a:p>
            <a:pPr eaLnBrk="1" hangingPunct="1">
              <a:spcBef>
                <a:spcPct val="0"/>
              </a:spcBef>
              <a:spcAft>
                <a:spcPts val="1200"/>
              </a:spcAft>
            </a:pPr>
            <a:r>
              <a:rPr lang="en-US" kern="1200" dirty="0">
                <a:latin typeface="Arial" charset="0"/>
                <a:cs typeface="Arial" charset="0"/>
              </a:rPr>
              <a:t>Properly interpret individual verses in context of the book of the Bible</a:t>
            </a:r>
          </a:p>
        </p:txBody>
      </p:sp>
      <p:sp>
        <p:nvSpPr>
          <p:cNvPr id="4" name="Slide Number Placeholder 3"/>
          <p:cNvSpPr>
            <a:spLocks noGrp="1"/>
          </p:cNvSpPr>
          <p:nvPr>
            <p:ph type="sldNum" sz="quarter" idx="12"/>
          </p:nvPr>
        </p:nvSpPr>
        <p:spPr/>
        <p:txBody>
          <a:bodyPr/>
          <a:lstStyle/>
          <a:p>
            <a:pPr>
              <a:defRPr/>
            </a:pPr>
            <a:r>
              <a:rPr lang="en-US" sz="1800" dirty="0"/>
              <a:t>11</a:t>
            </a:r>
          </a:p>
        </p:txBody>
      </p:sp>
    </p:spTree>
    <p:extLst>
      <p:ext uri="{BB962C8B-B14F-4D97-AF65-F5344CB8AC3E}">
        <p14:creationId xmlns:p14="http://schemas.microsoft.com/office/powerpoint/2010/main" val="3389284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72584"/>
            <a:ext cx="8915400" cy="5380616"/>
          </a:xfrm>
        </p:spPr>
        <p:txBody>
          <a:bodyPr/>
          <a:lstStyle/>
          <a:p>
            <a:pPr eaLnBrk="1" hangingPunct="1">
              <a:lnSpc>
                <a:spcPct val="114000"/>
              </a:lnSpc>
              <a:spcBef>
                <a:spcPct val="0"/>
              </a:spcBef>
            </a:pPr>
            <a:r>
              <a:rPr lang="en-US" kern="1200" dirty="0">
                <a:latin typeface="Arial" charset="0"/>
                <a:cs typeface="Arial" charset="0"/>
              </a:rPr>
              <a:t>Read the book of the Bible several times </a:t>
            </a:r>
          </a:p>
          <a:p>
            <a:pPr eaLnBrk="1" hangingPunct="1">
              <a:lnSpc>
                <a:spcPct val="114000"/>
              </a:lnSpc>
              <a:spcBef>
                <a:spcPct val="0"/>
              </a:spcBef>
            </a:pPr>
            <a:r>
              <a:rPr lang="en-US" kern="1200" dirty="0">
                <a:latin typeface="Arial" charset="0"/>
                <a:cs typeface="Arial" charset="0"/>
              </a:rPr>
              <a:t>Answer the following questions </a:t>
            </a:r>
          </a:p>
          <a:p>
            <a:pPr marL="457200" indent="0" eaLnBrk="1" hangingPunct="1">
              <a:lnSpc>
                <a:spcPct val="114000"/>
              </a:lnSpc>
              <a:spcBef>
                <a:spcPct val="0"/>
              </a:spcBef>
              <a:buNone/>
            </a:pPr>
            <a:r>
              <a:rPr lang="en-US" kern="1200" dirty="0">
                <a:latin typeface="Arial" charset="0"/>
                <a:cs typeface="Arial" charset="0"/>
              </a:rPr>
              <a:t>1. Written by?</a:t>
            </a:r>
          </a:p>
          <a:p>
            <a:pPr marL="457200" indent="0" eaLnBrk="1" hangingPunct="1">
              <a:lnSpc>
                <a:spcPct val="114000"/>
              </a:lnSpc>
              <a:spcBef>
                <a:spcPct val="0"/>
              </a:spcBef>
              <a:buNone/>
            </a:pPr>
            <a:r>
              <a:rPr lang="en-US" kern="1200" dirty="0">
                <a:latin typeface="Arial" charset="0"/>
                <a:cs typeface="Arial" charset="0"/>
              </a:rPr>
              <a:t>2. Written to whom?</a:t>
            </a:r>
          </a:p>
          <a:p>
            <a:pPr marL="457200" indent="0" eaLnBrk="1" hangingPunct="1">
              <a:lnSpc>
                <a:spcPct val="114000"/>
              </a:lnSpc>
              <a:spcBef>
                <a:spcPct val="0"/>
              </a:spcBef>
              <a:buNone/>
            </a:pPr>
            <a:r>
              <a:rPr lang="en-US" kern="1200" dirty="0">
                <a:latin typeface="Arial" charset="0"/>
                <a:cs typeface="Arial" charset="0"/>
              </a:rPr>
              <a:t>3. Why written?</a:t>
            </a:r>
          </a:p>
          <a:p>
            <a:pPr marL="457200" indent="0" eaLnBrk="1" hangingPunct="1">
              <a:lnSpc>
                <a:spcPct val="114000"/>
              </a:lnSpc>
              <a:spcBef>
                <a:spcPct val="0"/>
              </a:spcBef>
              <a:buNone/>
            </a:pPr>
            <a:r>
              <a:rPr lang="en-US" kern="1200" dirty="0">
                <a:latin typeface="Arial" charset="0"/>
                <a:cs typeface="Arial" charset="0"/>
              </a:rPr>
              <a:t>4. Where written from?</a:t>
            </a:r>
          </a:p>
          <a:p>
            <a:pPr marL="457200" indent="0" eaLnBrk="1" hangingPunct="1">
              <a:lnSpc>
                <a:spcPct val="114000"/>
              </a:lnSpc>
              <a:spcBef>
                <a:spcPct val="0"/>
              </a:spcBef>
              <a:buNone/>
            </a:pPr>
            <a:r>
              <a:rPr lang="en-US" kern="1200" dirty="0">
                <a:latin typeface="Arial" charset="0"/>
                <a:cs typeface="Arial" charset="0"/>
              </a:rPr>
              <a:t>5. Where written to?</a:t>
            </a:r>
          </a:p>
          <a:p>
            <a:pPr marL="457200" indent="0" eaLnBrk="1" hangingPunct="1">
              <a:lnSpc>
                <a:spcPct val="114000"/>
              </a:lnSpc>
              <a:spcBef>
                <a:spcPct val="0"/>
              </a:spcBef>
              <a:buNone/>
            </a:pPr>
            <a:r>
              <a:rPr lang="en-US" kern="1200" dirty="0">
                <a:latin typeface="Arial" charset="0"/>
                <a:cs typeface="Arial" charset="0"/>
              </a:rPr>
              <a:t>6. Historical and geographical background?</a:t>
            </a:r>
          </a:p>
          <a:p>
            <a:pPr eaLnBrk="1" hangingPunct="1">
              <a:lnSpc>
                <a:spcPct val="114000"/>
              </a:lnSpc>
              <a:spcBef>
                <a:spcPct val="0"/>
              </a:spcBef>
            </a:pPr>
            <a:endParaRPr lang="en-US" kern="1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11</a:t>
            </a:r>
          </a:p>
        </p:txBody>
      </p:sp>
      <p:sp>
        <p:nvSpPr>
          <p:cNvPr id="2" name="TextBox 1">
            <a:extLst>
              <a:ext uri="{FF2B5EF4-FFF2-40B4-BE49-F238E27FC236}">
                <a16:creationId xmlns:a16="http://schemas.microsoft.com/office/drawing/2014/main" id="{078B3864-C7D8-4FBD-B786-254B515D2F17}"/>
              </a:ext>
            </a:extLst>
          </p:cNvPr>
          <p:cNvSpPr txBox="1"/>
          <p:nvPr/>
        </p:nvSpPr>
        <p:spPr>
          <a:xfrm>
            <a:off x="0" y="299545"/>
            <a:ext cx="9144000" cy="646331"/>
          </a:xfrm>
          <a:prstGeom prst="rect">
            <a:avLst/>
          </a:prstGeom>
          <a:noFill/>
        </p:spPr>
        <p:txBody>
          <a:bodyPr wrap="square" rtlCol="0">
            <a:spAutoFit/>
          </a:bodyPr>
          <a:lstStyle/>
          <a:p>
            <a:pPr algn="ctr"/>
            <a:r>
              <a:rPr lang="en-US" sz="3600" dirty="0">
                <a:solidFill>
                  <a:schemeClr val="bg1"/>
                </a:solidFill>
              </a:rPr>
              <a:t>How to Do an Overview</a:t>
            </a:r>
          </a:p>
        </p:txBody>
      </p:sp>
    </p:spTree>
    <p:extLst>
      <p:ext uri="{BB962C8B-B14F-4D97-AF65-F5344CB8AC3E}">
        <p14:creationId xmlns:p14="http://schemas.microsoft.com/office/powerpoint/2010/main" val="4125352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710" y="1172584"/>
            <a:ext cx="7914290" cy="5380616"/>
          </a:xfrm>
        </p:spPr>
        <p:txBody>
          <a:bodyPr/>
          <a:lstStyle/>
          <a:p>
            <a:pPr marL="514350" indent="-514350" eaLnBrk="1" hangingPunct="1">
              <a:spcBef>
                <a:spcPct val="0"/>
              </a:spcBef>
              <a:spcAft>
                <a:spcPts val="1200"/>
              </a:spcAft>
              <a:buFont typeface="+mj-lt"/>
              <a:buAutoNum type="arabicPeriod"/>
            </a:pPr>
            <a:r>
              <a:rPr lang="en-US" kern="1200" dirty="0">
                <a:latin typeface="Arial" charset="0"/>
                <a:cs typeface="Arial" charset="0"/>
              </a:rPr>
              <a:t>Main idea of each chapter                  </a:t>
            </a:r>
          </a:p>
          <a:p>
            <a:pPr marL="514350" indent="-514350" eaLnBrk="1" hangingPunct="1">
              <a:spcBef>
                <a:spcPct val="0"/>
              </a:spcBef>
              <a:spcAft>
                <a:spcPts val="1200"/>
              </a:spcAft>
              <a:buFont typeface="+mj-lt"/>
              <a:buAutoNum type="arabicPeriod"/>
            </a:pPr>
            <a:r>
              <a:rPr lang="en-US" kern="1200" dirty="0">
                <a:latin typeface="Arial" charset="0"/>
                <a:cs typeface="Arial" charset="0"/>
              </a:rPr>
              <a:t>Main idea of the book (Title)</a:t>
            </a:r>
          </a:p>
          <a:p>
            <a:pPr marL="514350" indent="-514350" eaLnBrk="1" hangingPunct="1">
              <a:spcBef>
                <a:spcPct val="0"/>
              </a:spcBef>
              <a:spcAft>
                <a:spcPts val="1200"/>
              </a:spcAft>
              <a:buFont typeface="+mj-lt"/>
              <a:buAutoNum type="arabicPeriod"/>
            </a:pPr>
            <a:r>
              <a:rPr lang="en-US" kern="1200" dirty="0">
                <a:latin typeface="Arial" charset="0"/>
                <a:cs typeface="Arial" charset="0"/>
              </a:rPr>
              <a:t>Major theme in the book</a:t>
            </a:r>
          </a:p>
          <a:p>
            <a:pPr marL="514350" indent="-514350" eaLnBrk="1" hangingPunct="1">
              <a:spcBef>
                <a:spcPct val="0"/>
              </a:spcBef>
              <a:spcAft>
                <a:spcPts val="1200"/>
              </a:spcAft>
              <a:buFont typeface="+mj-lt"/>
              <a:buAutoNum type="arabicPeriod"/>
            </a:pPr>
            <a:r>
              <a:rPr lang="en-US" kern="1200" dirty="0">
                <a:latin typeface="Arial" charset="0"/>
                <a:cs typeface="Arial" charset="0"/>
              </a:rPr>
              <a:t>Some other themes in the book</a:t>
            </a:r>
          </a:p>
          <a:p>
            <a:pPr marL="514350" indent="-514350" eaLnBrk="1" hangingPunct="1">
              <a:spcBef>
                <a:spcPct val="0"/>
              </a:spcBef>
              <a:spcAft>
                <a:spcPts val="1200"/>
              </a:spcAft>
              <a:buFont typeface="+mj-lt"/>
              <a:buAutoNum type="arabicPeriod"/>
            </a:pPr>
            <a:r>
              <a:rPr lang="en-US" kern="1200" dirty="0">
                <a:latin typeface="Arial" charset="0"/>
                <a:cs typeface="Arial" charset="0"/>
              </a:rPr>
              <a:t>An </a:t>
            </a:r>
            <a:r>
              <a:rPr lang="en-US" b="1" u="sng" kern="1200" dirty="0">
                <a:latin typeface="Arial" charset="0"/>
                <a:cs typeface="Arial" charset="0"/>
              </a:rPr>
              <a:t>application</a:t>
            </a:r>
            <a:r>
              <a:rPr lang="en-US" kern="1200" dirty="0">
                <a:latin typeface="Arial" charset="0"/>
                <a:cs typeface="Arial" charset="0"/>
              </a:rPr>
              <a:t> from this book</a:t>
            </a:r>
          </a:p>
        </p:txBody>
      </p:sp>
      <p:sp>
        <p:nvSpPr>
          <p:cNvPr id="4" name="Slide Number Placeholder 3"/>
          <p:cNvSpPr>
            <a:spLocks noGrp="1"/>
          </p:cNvSpPr>
          <p:nvPr>
            <p:ph type="sldNum" sz="quarter" idx="12"/>
          </p:nvPr>
        </p:nvSpPr>
        <p:spPr/>
        <p:txBody>
          <a:bodyPr/>
          <a:lstStyle/>
          <a:p>
            <a:pPr>
              <a:defRPr/>
            </a:pPr>
            <a:r>
              <a:rPr lang="en-US" sz="1800" dirty="0"/>
              <a:t>11</a:t>
            </a:r>
          </a:p>
        </p:txBody>
      </p:sp>
    </p:spTree>
    <p:extLst>
      <p:ext uri="{BB962C8B-B14F-4D97-AF65-F5344CB8AC3E}">
        <p14:creationId xmlns:p14="http://schemas.microsoft.com/office/powerpoint/2010/main" val="3964112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9144000" cy="901849"/>
          </a:xfrm>
        </p:spPr>
        <p:txBody>
          <a:bodyPr/>
          <a:lstStyle/>
          <a:p>
            <a:r>
              <a:rPr lang="en-US"/>
              <a:t>Analysis of each chapter of the book (Details) </a:t>
            </a:r>
          </a:p>
        </p:txBody>
      </p:sp>
      <p:sp>
        <p:nvSpPr>
          <p:cNvPr id="3" name="Content Placeholder 2"/>
          <p:cNvSpPr>
            <a:spLocks noGrp="1"/>
          </p:cNvSpPr>
          <p:nvPr>
            <p:ph idx="1"/>
          </p:nvPr>
        </p:nvSpPr>
        <p:spPr>
          <a:xfrm>
            <a:off x="1267968" y="1975104"/>
            <a:ext cx="7876032" cy="4578095"/>
          </a:xfrm>
        </p:spPr>
        <p:txBody>
          <a:bodyPr/>
          <a:lstStyle/>
          <a:p>
            <a:pPr eaLnBrk="1" hangingPunct="1">
              <a:spcBef>
                <a:spcPct val="0"/>
              </a:spcBef>
              <a:spcAft>
                <a:spcPts val="1200"/>
              </a:spcAft>
            </a:pPr>
            <a:r>
              <a:rPr lang="en-US" kern="1200">
                <a:latin typeface="Arial" charset="0"/>
                <a:cs typeface="Arial" charset="0"/>
              </a:rPr>
              <a:t>Read the chapter several times </a:t>
            </a:r>
          </a:p>
          <a:p>
            <a:pPr eaLnBrk="1" hangingPunct="1">
              <a:spcBef>
                <a:spcPct val="0"/>
              </a:spcBef>
              <a:spcAft>
                <a:spcPts val="1200"/>
              </a:spcAft>
            </a:pPr>
            <a:r>
              <a:rPr lang="en-US" kern="1200">
                <a:latin typeface="Arial" charset="0"/>
                <a:cs typeface="Arial" charset="0"/>
              </a:rPr>
              <a:t>Do a verse by verse meditation </a:t>
            </a:r>
          </a:p>
          <a:p>
            <a:pPr lvl="1" eaLnBrk="1" hangingPunct="1">
              <a:spcBef>
                <a:spcPct val="0"/>
              </a:spcBef>
              <a:spcAft>
                <a:spcPts val="1200"/>
              </a:spcAft>
            </a:pPr>
            <a:r>
              <a:rPr lang="en-US" kern="1200">
                <a:latin typeface="Arial" charset="0"/>
                <a:cs typeface="Arial" charset="0"/>
              </a:rPr>
              <a:t>observations </a:t>
            </a:r>
          </a:p>
          <a:p>
            <a:pPr lvl="1" eaLnBrk="1" hangingPunct="1">
              <a:spcBef>
                <a:spcPct val="0"/>
              </a:spcBef>
              <a:spcAft>
                <a:spcPts val="1200"/>
              </a:spcAft>
            </a:pPr>
            <a:r>
              <a:rPr lang="en-US" kern="1200">
                <a:latin typeface="Arial" charset="0"/>
                <a:cs typeface="Arial" charset="0"/>
              </a:rPr>
              <a:t>interpretations </a:t>
            </a:r>
          </a:p>
          <a:p>
            <a:pPr lvl="1" eaLnBrk="1" hangingPunct="1">
              <a:spcBef>
                <a:spcPct val="0"/>
              </a:spcBef>
              <a:spcAft>
                <a:spcPts val="1200"/>
              </a:spcAft>
            </a:pPr>
            <a:r>
              <a:rPr lang="en-US" kern="1200">
                <a:latin typeface="Arial" charset="0"/>
                <a:cs typeface="Arial" charset="0"/>
              </a:rPr>
              <a:t>potential applications</a:t>
            </a:r>
          </a:p>
        </p:txBody>
      </p:sp>
      <p:sp>
        <p:nvSpPr>
          <p:cNvPr id="4" name="Slide Number Placeholder 3"/>
          <p:cNvSpPr>
            <a:spLocks noGrp="1"/>
          </p:cNvSpPr>
          <p:nvPr>
            <p:ph type="sldNum" sz="quarter" idx="12"/>
          </p:nvPr>
        </p:nvSpPr>
        <p:spPr/>
        <p:txBody>
          <a:bodyPr/>
          <a:lstStyle/>
          <a:p>
            <a:pPr>
              <a:defRPr/>
            </a:pPr>
            <a:r>
              <a:rPr lang="en-US" sz="1800" dirty="0"/>
              <a:t>11</a:t>
            </a:r>
          </a:p>
        </p:txBody>
      </p:sp>
    </p:spTree>
    <p:extLst>
      <p:ext uri="{BB962C8B-B14F-4D97-AF65-F5344CB8AC3E}">
        <p14:creationId xmlns:p14="http://schemas.microsoft.com/office/powerpoint/2010/main" val="1718893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462" y="1483112"/>
            <a:ext cx="8166538" cy="5070088"/>
          </a:xfrm>
        </p:spPr>
        <p:txBody>
          <a:bodyPr/>
          <a:lstStyle/>
          <a:p>
            <a:pPr marL="0" indent="0" eaLnBrk="1" hangingPunct="1">
              <a:spcBef>
                <a:spcPts val="0"/>
              </a:spcBef>
              <a:spcAft>
                <a:spcPts val="1200"/>
              </a:spcAft>
              <a:buNone/>
            </a:pPr>
            <a:r>
              <a:rPr lang="en-US" b="1" kern="1200" dirty="0">
                <a:cs typeface="Arial" charset="0"/>
              </a:rPr>
              <a:t>Observation </a:t>
            </a:r>
            <a:r>
              <a:rPr lang="en-US" kern="1200" dirty="0">
                <a:cs typeface="Arial" charset="0"/>
              </a:rPr>
              <a:t>(What does it say?)</a:t>
            </a:r>
          </a:p>
          <a:p>
            <a:pPr marL="971550" indent="-514350">
              <a:spcBef>
                <a:spcPts val="0"/>
              </a:spcBef>
              <a:spcAft>
                <a:spcPts val="1200"/>
              </a:spcAft>
              <a:buFont typeface="+mj-lt"/>
              <a:buAutoNum type="alphaLcPeriod"/>
            </a:pPr>
            <a:r>
              <a:rPr lang="en-US" dirty="0"/>
              <a:t>Main idea of the chapter </a:t>
            </a:r>
          </a:p>
          <a:p>
            <a:pPr marL="971550" indent="-514350">
              <a:spcBef>
                <a:spcPts val="0"/>
              </a:spcBef>
              <a:spcAft>
                <a:spcPts val="1200"/>
              </a:spcAft>
              <a:buFont typeface="+mj-lt"/>
              <a:buAutoNum type="alphaLcPeriod"/>
            </a:pPr>
            <a:r>
              <a:rPr lang="en-US" dirty="0"/>
              <a:t>Main idea of each paragraph </a:t>
            </a:r>
          </a:p>
        </p:txBody>
      </p:sp>
      <p:sp>
        <p:nvSpPr>
          <p:cNvPr id="4" name="Slide Number Placeholder 3"/>
          <p:cNvSpPr>
            <a:spLocks noGrp="1"/>
          </p:cNvSpPr>
          <p:nvPr>
            <p:ph type="sldNum" sz="quarter" idx="12"/>
          </p:nvPr>
        </p:nvSpPr>
        <p:spPr>
          <a:xfrm>
            <a:off x="7010400" y="6381750"/>
            <a:ext cx="2133600" cy="476250"/>
          </a:xfrm>
        </p:spPr>
        <p:txBody>
          <a:bodyPr/>
          <a:lstStyle/>
          <a:p>
            <a:pPr>
              <a:defRPr/>
            </a:pPr>
            <a:r>
              <a:rPr lang="en-US" sz="1800" dirty="0"/>
              <a:t>11</a:t>
            </a:r>
          </a:p>
        </p:txBody>
      </p:sp>
    </p:spTree>
    <p:extLst>
      <p:ext uri="{BB962C8B-B14F-4D97-AF65-F5344CB8AC3E}">
        <p14:creationId xmlns:p14="http://schemas.microsoft.com/office/powerpoint/2010/main" val="986146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4672"/>
            <a:ext cx="9144000" cy="4815840"/>
          </a:xfrm>
        </p:spPr>
        <p:txBody>
          <a:bodyPr/>
          <a:lstStyle/>
          <a:p>
            <a:pPr marL="0" indent="0" eaLnBrk="1" hangingPunct="1">
              <a:lnSpc>
                <a:spcPct val="114000"/>
              </a:lnSpc>
              <a:spcBef>
                <a:spcPct val="0"/>
              </a:spcBef>
              <a:buNone/>
            </a:pPr>
            <a:r>
              <a:rPr lang="en-US" kern="1200" dirty="0">
                <a:latin typeface="Arial" charset="0"/>
                <a:cs typeface="Arial" charset="0"/>
              </a:rPr>
              <a:t> c. Verse by verse meditation (What do you see?)</a:t>
            </a:r>
          </a:p>
          <a:p>
            <a:pPr marL="971550" indent="-514350" eaLnBrk="1" hangingPunct="1">
              <a:lnSpc>
                <a:spcPct val="114000"/>
              </a:lnSpc>
              <a:spcBef>
                <a:spcPct val="0"/>
              </a:spcBef>
              <a:buAutoNum type="arabicParenR"/>
            </a:pPr>
            <a:r>
              <a:rPr lang="en-US" kern="1200" dirty="0">
                <a:latin typeface="Arial" charset="0"/>
                <a:cs typeface="Arial" charset="0"/>
              </a:rPr>
              <a:t>Modifying clauses and phrases </a:t>
            </a:r>
          </a:p>
          <a:p>
            <a:pPr marL="971550" indent="-514350" eaLnBrk="1" hangingPunct="1">
              <a:lnSpc>
                <a:spcPct val="114000"/>
              </a:lnSpc>
              <a:spcBef>
                <a:spcPct val="0"/>
              </a:spcBef>
              <a:buAutoNum type="arabicParenR"/>
            </a:pPr>
            <a:r>
              <a:rPr lang="en-US" kern="1200" dirty="0">
                <a:latin typeface="Arial" charset="0"/>
                <a:cs typeface="Arial" charset="0"/>
              </a:rPr>
              <a:t>Answers to the questions</a:t>
            </a:r>
          </a:p>
          <a:p>
            <a:pPr marL="1371600" indent="-457200" eaLnBrk="1" hangingPunct="1">
              <a:lnSpc>
                <a:spcPct val="114000"/>
              </a:lnSpc>
              <a:spcBef>
                <a:spcPct val="0"/>
              </a:spcBef>
            </a:pPr>
            <a:r>
              <a:rPr lang="en-US" kern="1200" dirty="0">
                <a:latin typeface="Arial" charset="0"/>
                <a:cs typeface="Arial" charset="0"/>
              </a:rPr>
              <a:t>who, what, when, where, why, and how?</a:t>
            </a:r>
          </a:p>
          <a:p>
            <a:pPr marL="914400" indent="-457200" eaLnBrk="1" hangingPunct="1">
              <a:lnSpc>
                <a:spcPct val="114000"/>
              </a:lnSpc>
              <a:spcBef>
                <a:spcPct val="0"/>
              </a:spcBef>
              <a:buNone/>
            </a:pPr>
            <a:r>
              <a:rPr lang="en-US" kern="1200" dirty="0">
                <a:latin typeface="Arial" charset="0"/>
                <a:cs typeface="Arial" charset="0"/>
              </a:rPr>
              <a:t>3) Key words and ideas </a:t>
            </a:r>
          </a:p>
          <a:p>
            <a:pPr marL="914400" indent="-457200" eaLnBrk="1" hangingPunct="1">
              <a:lnSpc>
                <a:spcPct val="114000"/>
              </a:lnSpc>
              <a:spcBef>
                <a:spcPct val="0"/>
              </a:spcBef>
              <a:buNone/>
            </a:pPr>
            <a:r>
              <a:rPr lang="en-US" kern="1200" dirty="0">
                <a:latin typeface="Arial" charset="0"/>
                <a:cs typeface="Arial" charset="0"/>
              </a:rPr>
              <a:t>4) The way things are described</a:t>
            </a:r>
          </a:p>
          <a:p>
            <a:pPr marL="1314450" lvl="1" indent="-457200" eaLnBrk="1" hangingPunct="1">
              <a:lnSpc>
                <a:spcPct val="114000"/>
              </a:lnSpc>
              <a:spcBef>
                <a:spcPct val="0"/>
              </a:spcBef>
              <a:buFont typeface="Arial" panose="020B0604020202020204" pitchFamily="34" charset="0"/>
              <a:buChar char="•"/>
            </a:pPr>
            <a:r>
              <a:rPr lang="en-US" kern="1200" dirty="0">
                <a:latin typeface="Arial" charset="0"/>
                <a:cs typeface="Arial" charset="0"/>
              </a:rPr>
              <a:t>adjectives, adverbs, modifying phrases</a:t>
            </a:r>
          </a:p>
          <a:p>
            <a:pPr marL="914400" indent="-457200" eaLnBrk="1" hangingPunct="1">
              <a:lnSpc>
                <a:spcPct val="114000"/>
              </a:lnSpc>
              <a:spcBef>
                <a:spcPct val="0"/>
              </a:spcBef>
              <a:buNone/>
            </a:pPr>
            <a:endParaRPr lang="en-US" kern="1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11</a:t>
            </a:r>
          </a:p>
        </p:txBody>
      </p:sp>
    </p:spTree>
    <p:extLst>
      <p:ext uri="{BB962C8B-B14F-4D97-AF65-F5344CB8AC3E}">
        <p14:creationId xmlns:p14="http://schemas.microsoft.com/office/powerpoint/2010/main" val="4205070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84" y="1172584"/>
            <a:ext cx="8814815" cy="5380616"/>
          </a:xfrm>
        </p:spPr>
        <p:txBody>
          <a:bodyPr/>
          <a:lstStyle/>
          <a:p>
            <a:pPr marL="514350" indent="-514350" eaLnBrk="1" hangingPunct="1">
              <a:lnSpc>
                <a:spcPct val="114000"/>
              </a:lnSpc>
              <a:spcBef>
                <a:spcPct val="0"/>
              </a:spcBef>
              <a:buFont typeface="+mj-lt"/>
              <a:buAutoNum type="arabicParenR" startAt="5"/>
            </a:pPr>
            <a:r>
              <a:rPr lang="en-US" kern="1200">
                <a:latin typeface="Arial" charset="0"/>
                <a:cs typeface="Arial" charset="0"/>
              </a:rPr>
              <a:t>The logic and arrangement of the text</a:t>
            </a:r>
          </a:p>
          <a:p>
            <a:pPr marL="514350" indent="-514350" eaLnBrk="1" hangingPunct="1">
              <a:lnSpc>
                <a:spcPct val="114000"/>
              </a:lnSpc>
              <a:spcBef>
                <a:spcPct val="0"/>
              </a:spcBef>
              <a:buFont typeface="+mj-lt"/>
              <a:buAutoNum type="arabicParenR" startAt="5"/>
            </a:pPr>
            <a:r>
              <a:rPr lang="en-US" kern="1200">
                <a:latin typeface="Arial" charset="0"/>
                <a:cs typeface="Arial" charset="0"/>
              </a:rPr>
              <a:t>Verbs and their tenses (Past, present, future)</a:t>
            </a:r>
          </a:p>
          <a:p>
            <a:pPr marL="514350" indent="-514350" eaLnBrk="1" hangingPunct="1">
              <a:lnSpc>
                <a:spcPct val="114000"/>
              </a:lnSpc>
              <a:spcBef>
                <a:spcPct val="0"/>
              </a:spcBef>
              <a:buFont typeface="+mj-lt"/>
              <a:buAutoNum type="arabicParenR" startAt="7"/>
            </a:pPr>
            <a:r>
              <a:rPr lang="en-US" kern="1200">
                <a:latin typeface="Arial" charset="0"/>
                <a:cs typeface="Arial" charset="0"/>
              </a:rPr>
              <a:t>Subjects and objects in sentences</a:t>
            </a:r>
          </a:p>
          <a:p>
            <a:pPr marL="514350" indent="-514350" eaLnBrk="1" hangingPunct="1">
              <a:lnSpc>
                <a:spcPct val="114000"/>
              </a:lnSpc>
              <a:spcBef>
                <a:spcPct val="0"/>
              </a:spcBef>
              <a:buFont typeface="+mj-lt"/>
              <a:buAutoNum type="arabicParenR" startAt="7"/>
            </a:pPr>
            <a:r>
              <a:rPr lang="en-US" kern="1200">
                <a:latin typeface="Arial" charset="0"/>
                <a:cs typeface="Arial" charset="0"/>
              </a:rPr>
              <a:t>Contrasts, comparisons, and illustrations</a:t>
            </a:r>
          </a:p>
          <a:p>
            <a:pPr marL="514350" indent="-514350" eaLnBrk="1" hangingPunct="1">
              <a:lnSpc>
                <a:spcPct val="114000"/>
              </a:lnSpc>
              <a:spcBef>
                <a:spcPct val="0"/>
              </a:spcBef>
              <a:buFont typeface="+mj-lt"/>
              <a:buAutoNum type="arabicParenR" startAt="7"/>
            </a:pPr>
            <a:r>
              <a:rPr lang="en-US" kern="1200">
                <a:latin typeface="Arial" charset="0"/>
                <a:cs typeface="Arial" charset="0"/>
              </a:rPr>
              <a:t>Important connectives which bring out the contrasts, comparisons, and logic</a:t>
            </a:r>
          </a:p>
          <a:p>
            <a:pPr marL="457200" lvl="1" indent="0" eaLnBrk="1" hangingPunct="1">
              <a:lnSpc>
                <a:spcPct val="114000"/>
              </a:lnSpc>
              <a:spcBef>
                <a:spcPct val="0"/>
              </a:spcBef>
              <a:buNone/>
            </a:pPr>
            <a:r>
              <a:rPr lang="en-US" kern="1200">
                <a:latin typeface="Arial" charset="0"/>
                <a:cs typeface="Arial" charset="0"/>
              </a:rPr>
              <a:t>(for, but, therefore, yet, because, however, likewise, etc.)</a:t>
            </a:r>
          </a:p>
          <a:p>
            <a:pPr eaLnBrk="1" hangingPunct="1">
              <a:lnSpc>
                <a:spcPct val="114000"/>
              </a:lnSpc>
              <a:spcBef>
                <a:spcPct val="0"/>
              </a:spcBef>
            </a:pPr>
            <a:endParaRPr lang="en-US" kern="120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11</a:t>
            </a:r>
          </a:p>
        </p:txBody>
      </p:sp>
    </p:spTree>
    <p:extLst>
      <p:ext uri="{BB962C8B-B14F-4D97-AF65-F5344CB8AC3E}">
        <p14:creationId xmlns:p14="http://schemas.microsoft.com/office/powerpoint/2010/main" val="3220275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745" y="618749"/>
            <a:ext cx="8387255" cy="5380616"/>
          </a:xfrm>
        </p:spPr>
        <p:txBody>
          <a:bodyPr/>
          <a:lstStyle/>
          <a:p>
            <a:pPr marL="692150" indent="-692150" eaLnBrk="1" hangingPunct="1">
              <a:lnSpc>
                <a:spcPct val="114000"/>
              </a:lnSpc>
              <a:spcBef>
                <a:spcPct val="0"/>
              </a:spcBef>
              <a:buFont typeface="+mj-lt"/>
              <a:buAutoNum type="arabicParenR" startAt="10"/>
            </a:pPr>
            <a:r>
              <a:rPr lang="en-US" kern="1200" dirty="0">
                <a:latin typeface="Arial" charset="0"/>
                <a:cs typeface="Arial" charset="0"/>
              </a:rPr>
              <a:t>Emphatic connectives                        (truly, verily, behold, indeed, finally, especially, etc.)</a:t>
            </a:r>
          </a:p>
          <a:p>
            <a:pPr marL="692150" indent="-692150" eaLnBrk="1" hangingPunct="1">
              <a:lnSpc>
                <a:spcPct val="114000"/>
              </a:lnSpc>
              <a:spcBef>
                <a:spcPct val="0"/>
              </a:spcBef>
              <a:buFont typeface="+mj-lt"/>
              <a:buAutoNum type="arabicParenR" startAt="10"/>
            </a:pPr>
            <a:r>
              <a:rPr lang="en-US" kern="1200" dirty="0">
                <a:latin typeface="Arial" charset="0"/>
                <a:cs typeface="Arial" charset="0"/>
              </a:rPr>
              <a:t>The general tone                                  (joy, thanksgiving, concern, humility, zeal, despair, etc.)</a:t>
            </a:r>
          </a:p>
          <a:p>
            <a:pPr marL="692150" indent="-692150" eaLnBrk="1" hangingPunct="1">
              <a:lnSpc>
                <a:spcPct val="114000"/>
              </a:lnSpc>
              <a:spcBef>
                <a:spcPct val="0"/>
              </a:spcBef>
              <a:buFont typeface="+mj-lt"/>
              <a:buAutoNum type="arabicParenR" startAt="12"/>
            </a:pPr>
            <a:r>
              <a:rPr lang="en-US" kern="1200" dirty="0">
                <a:latin typeface="Arial" charset="0"/>
                <a:cs typeface="Arial" charset="0"/>
              </a:rPr>
              <a:t>Commands and promises</a:t>
            </a:r>
          </a:p>
          <a:p>
            <a:pPr marL="692150" indent="-692150" eaLnBrk="1" hangingPunct="1">
              <a:lnSpc>
                <a:spcPct val="114000"/>
              </a:lnSpc>
              <a:spcBef>
                <a:spcPct val="0"/>
              </a:spcBef>
              <a:buFont typeface="+mj-lt"/>
              <a:buAutoNum type="arabicParenR" startAt="12"/>
            </a:pPr>
            <a:r>
              <a:rPr lang="en-US" kern="1200" dirty="0">
                <a:latin typeface="Arial" charset="0"/>
                <a:cs typeface="Arial" charset="0"/>
              </a:rPr>
              <a:t>Repetition</a:t>
            </a:r>
          </a:p>
          <a:p>
            <a:pPr marL="692150" indent="-692150" eaLnBrk="1" hangingPunct="1">
              <a:lnSpc>
                <a:spcPct val="114000"/>
              </a:lnSpc>
              <a:spcBef>
                <a:spcPct val="0"/>
              </a:spcBef>
              <a:buFont typeface="+mj-lt"/>
              <a:buAutoNum type="arabicParenR" startAt="12"/>
            </a:pPr>
            <a:r>
              <a:rPr lang="en-US" kern="1200" dirty="0">
                <a:latin typeface="Arial" charset="0"/>
                <a:cs typeface="Arial" charset="0"/>
              </a:rPr>
              <a:t>Questions</a:t>
            </a:r>
          </a:p>
        </p:txBody>
      </p:sp>
      <p:sp>
        <p:nvSpPr>
          <p:cNvPr id="4" name="Slide Number Placeholder 3"/>
          <p:cNvSpPr>
            <a:spLocks noGrp="1"/>
          </p:cNvSpPr>
          <p:nvPr>
            <p:ph type="sldNum" sz="quarter" idx="12"/>
          </p:nvPr>
        </p:nvSpPr>
        <p:spPr/>
        <p:txBody>
          <a:bodyPr/>
          <a:lstStyle/>
          <a:p>
            <a:pPr>
              <a:defRPr/>
            </a:pPr>
            <a:r>
              <a:rPr lang="en-US" sz="1800" dirty="0"/>
              <a:t>11</a:t>
            </a:r>
          </a:p>
        </p:txBody>
      </p:sp>
    </p:spTree>
    <p:extLst>
      <p:ext uri="{BB962C8B-B14F-4D97-AF65-F5344CB8AC3E}">
        <p14:creationId xmlns:p14="http://schemas.microsoft.com/office/powerpoint/2010/main" val="4176482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824" y="1172584"/>
            <a:ext cx="8266176" cy="5380616"/>
          </a:xfrm>
        </p:spPr>
        <p:txBody>
          <a:bodyPr/>
          <a:lstStyle/>
          <a:p>
            <a:pPr marL="0" indent="0" eaLnBrk="1" hangingPunct="1">
              <a:spcBef>
                <a:spcPct val="0"/>
              </a:spcBef>
              <a:spcAft>
                <a:spcPts val="1200"/>
              </a:spcAft>
              <a:buNone/>
            </a:pPr>
            <a:r>
              <a:rPr lang="en-US" b="1" kern="1200">
                <a:latin typeface="Arial" charset="0"/>
                <a:cs typeface="Arial" charset="0"/>
              </a:rPr>
              <a:t>Observation:</a:t>
            </a:r>
            <a:r>
              <a:rPr lang="en-US" kern="1200">
                <a:latin typeface="Arial" charset="0"/>
                <a:cs typeface="Arial" charset="0"/>
              </a:rPr>
              <a:t> </a:t>
            </a:r>
          </a:p>
          <a:p>
            <a:pPr eaLnBrk="1" hangingPunct="1">
              <a:spcBef>
                <a:spcPct val="0"/>
              </a:spcBef>
              <a:spcAft>
                <a:spcPts val="1200"/>
              </a:spcAft>
            </a:pPr>
            <a:r>
              <a:rPr lang="en-US" kern="1200">
                <a:latin typeface="Arial" charset="0"/>
                <a:cs typeface="Arial" charset="0"/>
              </a:rPr>
              <a:t>Gives greater richness and depth of understanding to God’s Word</a:t>
            </a:r>
          </a:p>
          <a:p>
            <a:pPr eaLnBrk="1" hangingPunct="1">
              <a:spcBef>
                <a:spcPct val="0"/>
              </a:spcBef>
              <a:spcAft>
                <a:spcPts val="1200"/>
              </a:spcAft>
            </a:pPr>
            <a:r>
              <a:rPr lang="en-US" kern="1200">
                <a:latin typeface="Arial" charset="0"/>
                <a:cs typeface="Arial" charset="0"/>
              </a:rPr>
              <a:t>How we dig for the treasure in God’s Word</a:t>
            </a:r>
          </a:p>
        </p:txBody>
      </p:sp>
      <p:sp>
        <p:nvSpPr>
          <p:cNvPr id="4" name="Slide Number Placeholder 3"/>
          <p:cNvSpPr>
            <a:spLocks noGrp="1"/>
          </p:cNvSpPr>
          <p:nvPr>
            <p:ph type="sldNum" sz="quarter" idx="12"/>
          </p:nvPr>
        </p:nvSpPr>
        <p:spPr/>
        <p:txBody>
          <a:bodyPr/>
          <a:lstStyle/>
          <a:p>
            <a:pPr>
              <a:defRPr/>
            </a:pPr>
            <a:r>
              <a:rPr lang="en-US" sz="1800" dirty="0"/>
              <a:t>12</a:t>
            </a:r>
          </a:p>
        </p:txBody>
      </p:sp>
    </p:spTree>
    <p:extLst>
      <p:ext uri="{BB962C8B-B14F-4D97-AF65-F5344CB8AC3E}">
        <p14:creationId xmlns:p14="http://schemas.microsoft.com/office/powerpoint/2010/main" val="92394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828675"/>
          </a:xfrm>
        </p:spPr>
        <p:txBody>
          <a:bodyPr/>
          <a:lstStyle/>
          <a:p>
            <a:r>
              <a:rPr lang="en-US" altLang="en-US"/>
              <a:t>Great Commission Timeline</a:t>
            </a:r>
            <a:endParaRPr lang="en-US" altLang="en-US" sz="3200"/>
          </a:p>
        </p:txBody>
      </p:sp>
      <p:grpSp>
        <p:nvGrpSpPr>
          <p:cNvPr id="2" name="Group 33"/>
          <p:cNvGrpSpPr>
            <a:grpSpLocks/>
          </p:cNvGrpSpPr>
          <p:nvPr/>
        </p:nvGrpSpPr>
        <p:grpSpPr bwMode="auto">
          <a:xfrm>
            <a:off x="0" y="828675"/>
            <a:ext cx="9139802" cy="5141617"/>
            <a:chOff x="205245" y="908278"/>
            <a:chExt cx="9139803" cy="5141617"/>
          </a:xfrm>
        </p:grpSpPr>
        <p:sp>
          <p:nvSpPr>
            <p:cNvPr id="23558" name="Rectangle 6"/>
            <p:cNvSpPr>
              <a:spLocks noChangeArrowheads="1"/>
            </p:cNvSpPr>
            <p:nvPr/>
          </p:nvSpPr>
          <p:spPr bwMode="auto">
            <a:xfrm>
              <a:off x="7824390" y="908278"/>
              <a:ext cx="125492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Acts 1</a:t>
              </a:r>
            </a:p>
          </p:txBody>
        </p:sp>
        <p:sp>
          <p:nvSpPr>
            <p:cNvPr id="23559" name="AutoShape 7"/>
            <p:cNvSpPr>
              <a:spLocks/>
            </p:cNvSpPr>
            <p:nvPr/>
          </p:nvSpPr>
          <p:spPr bwMode="auto">
            <a:xfrm rot="16200000">
              <a:off x="1617513" y="3007594"/>
              <a:ext cx="333671" cy="974734"/>
            </a:xfrm>
            <a:prstGeom prst="leftBracket">
              <a:avLst>
                <a:gd name="adj" fmla="val 146062"/>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p>
          </p:txBody>
        </p:sp>
        <p:sp>
          <p:nvSpPr>
            <p:cNvPr id="23560" name="Line 8"/>
            <p:cNvSpPr>
              <a:spLocks noChangeShapeType="1"/>
            </p:cNvSpPr>
            <p:nvPr/>
          </p:nvSpPr>
          <p:spPr bwMode="auto">
            <a:xfrm flipV="1">
              <a:off x="2247900" y="3280007"/>
              <a:ext cx="6181726" cy="16369"/>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 name="Rectangle 10"/>
            <p:cNvSpPr>
              <a:spLocks noChangeArrowheads="1"/>
            </p:cNvSpPr>
            <p:nvPr/>
          </p:nvSpPr>
          <p:spPr bwMode="auto">
            <a:xfrm>
              <a:off x="1130085" y="1762946"/>
              <a:ext cx="323850" cy="1474787"/>
            </a:xfrm>
            <a:prstGeom prst="rect">
              <a:avLst/>
            </a:prstGeom>
            <a:solidFill>
              <a:srgbClr val="996600"/>
            </a:solidFill>
            <a:ln w="28575">
              <a:solidFill>
                <a:srgbClr val="000000"/>
              </a:solidFill>
              <a:miter lim="800000"/>
              <a:headEnd/>
              <a:tailEnd/>
            </a:ln>
          </p:spPr>
          <p:txBody>
            <a:bodyPr anchor="ctr"/>
            <a:lstStyle/>
            <a:p>
              <a:pPr>
                <a:defRPr/>
              </a:pPr>
              <a:endParaRPr lang="en-US">
                <a:blipFill>
                  <a:blip r:embed="rId3"/>
                  <a:tile tx="0" ty="0" sx="100000" sy="100000" flip="none" algn="tl"/>
                </a:blipFill>
                <a:latin typeface="Arial" pitchFamily="34" charset="0"/>
                <a:cs typeface="+mn-cs"/>
              </a:endParaRPr>
            </a:p>
          </p:txBody>
        </p:sp>
        <p:sp>
          <p:nvSpPr>
            <p:cNvPr id="23562" name="Rectangle 11"/>
            <p:cNvSpPr>
              <a:spLocks noChangeArrowheads="1"/>
            </p:cNvSpPr>
            <p:nvPr/>
          </p:nvSpPr>
          <p:spPr bwMode="auto">
            <a:xfrm>
              <a:off x="660186" y="2126203"/>
              <a:ext cx="1273175" cy="294623"/>
            </a:xfrm>
            <a:prstGeom prst="rect">
              <a:avLst/>
            </a:prstGeom>
            <a:solidFill>
              <a:srgbClr val="996600"/>
            </a:solidFill>
            <a:ln w="28575">
              <a:solidFill>
                <a:srgbClr val="000000"/>
              </a:solidFill>
              <a:miter lim="800000"/>
              <a:headEnd/>
              <a:tailEnd/>
            </a:ln>
          </p:spPr>
          <p:txBody>
            <a:bodyPr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p>
          </p:txBody>
        </p:sp>
        <p:sp>
          <p:nvSpPr>
            <p:cNvPr id="23563" name="Line 12"/>
            <p:cNvSpPr>
              <a:spLocks noChangeShapeType="1"/>
            </p:cNvSpPr>
            <p:nvPr/>
          </p:nvSpPr>
          <p:spPr bwMode="auto">
            <a:xfrm flipH="1">
              <a:off x="1268407" y="3594033"/>
              <a:ext cx="14287" cy="19240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3564" name="Line 13"/>
            <p:cNvSpPr>
              <a:spLocks noChangeShapeType="1"/>
            </p:cNvSpPr>
            <p:nvPr/>
          </p:nvSpPr>
          <p:spPr bwMode="auto">
            <a:xfrm flipH="1">
              <a:off x="2290763" y="3624989"/>
              <a:ext cx="0" cy="120808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3565" name="Line 14"/>
            <p:cNvSpPr>
              <a:spLocks noChangeShapeType="1"/>
            </p:cNvSpPr>
            <p:nvPr/>
          </p:nvSpPr>
          <p:spPr bwMode="auto">
            <a:xfrm>
              <a:off x="8440738" y="3280008"/>
              <a:ext cx="11112" cy="1010144"/>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3566" name="Line 15"/>
            <p:cNvSpPr>
              <a:spLocks noChangeShapeType="1"/>
            </p:cNvSpPr>
            <p:nvPr/>
          </p:nvSpPr>
          <p:spPr bwMode="auto">
            <a:xfrm flipH="1">
              <a:off x="2271713" y="4080601"/>
              <a:ext cx="2371725" cy="0"/>
            </a:xfrm>
            <a:prstGeom prst="line">
              <a:avLst/>
            </a:prstGeom>
            <a:noFill/>
            <a:ln w="38100">
              <a:solidFill>
                <a:schemeClr val="bg1"/>
              </a:solidFill>
              <a:round/>
              <a:headEnd/>
              <a:tailEnd type="stealth" w="lg" len="lg"/>
            </a:ln>
            <a:extLst>
              <a:ext uri="{909E8E84-426E-40DD-AFC4-6F175D3DCCD1}">
                <a14:hiddenFill xmlns:a14="http://schemas.microsoft.com/office/drawing/2010/main">
                  <a:noFill/>
                </a14:hiddenFill>
              </a:ext>
            </a:extLst>
          </p:spPr>
          <p:txBody>
            <a:bodyPr anchor="ctr"/>
            <a:lstStyle/>
            <a:p>
              <a:endParaRPr lang="en-US"/>
            </a:p>
          </p:txBody>
        </p:sp>
        <p:sp>
          <p:nvSpPr>
            <p:cNvPr id="23567" name="Text Box 16"/>
            <p:cNvSpPr txBox="1">
              <a:spLocks noChangeArrowheads="1"/>
            </p:cNvSpPr>
            <p:nvPr/>
          </p:nvSpPr>
          <p:spPr bwMode="auto">
            <a:xfrm>
              <a:off x="4608513" y="3820251"/>
              <a:ext cx="15065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40 Days</a:t>
              </a:r>
            </a:p>
          </p:txBody>
        </p:sp>
        <p:sp>
          <p:nvSpPr>
            <p:cNvPr id="23568" name="Text Box 17"/>
            <p:cNvSpPr txBox="1">
              <a:spLocks noChangeArrowheads="1"/>
            </p:cNvSpPr>
            <p:nvPr/>
          </p:nvSpPr>
          <p:spPr bwMode="auto">
            <a:xfrm>
              <a:off x="1268408" y="3678567"/>
              <a:ext cx="1022355" cy="5318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3 </a:t>
              </a:r>
            </a:p>
            <a:p>
              <a:pPr algn="ctr" eaLnBrk="1" hangingPunct="1">
                <a:spcBef>
                  <a:spcPct val="0"/>
                </a:spcBef>
                <a:buFontTx/>
                <a:buNone/>
              </a:pPr>
              <a:r>
                <a:rPr lang="en-US" altLang="en-US" sz="2800" b="0"/>
                <a:t>Days</a:t>
              </a:r>
            </a:p>
          </p:txBody>
        </p:sp>
        <p:sp>
          <p:nvSpPr>
            <p:cNvPr id="23569" name="Line 18"/>
            <p:cNvSpPr>
              <a:spLocks noChangeShapeType="1"/>
            </p:cNvSpPr>
            <p:nvPr/>
          </p:nvSpPr>
          <p:spPr bwMode="auto">
            <a:xfrm>
              <a:off x="6115050" y="4080601"/>
              <a:ext cx="2359025" cy="0"/>
            </a:xfrm>
            <a:prstGeom prst="line">
              <a:avLst/>
            </a:prstGeom>
            <a:noFill/>
            <a:ln w="38100">
              <a:solidFill>
                <a:schemeClr val="bg1"/>
              </a:solidFill>
              <a:round/>
              <a:headEnd/>
              <a:tailEnd type="stealth" w="lg" len="lg"/>
            </a:ln>
            <a:extLst>
              <a:ext uri="{909E8E84-426E-40DD-AFC4-6F175D3DCCD1}">
                <a14:hiddenFill xmlns:a14="http://schemas.microsoft.com/office/drawing/2010/main">
                  <a:noFill/>
                </a14:hiddenFill>
              </a:ext>
            </a:extLst>
          </p:spPr>
          <p:txBody>
            <a:bodyPr anchor="ctr"/>
            <a:lstStyle/>
            <a:p>
              <a:endParaRPr lang="en-US"/>
            </a:p>
          </p:txBody>
        </p:sp>
        <p:sp>
          <p:nvSpPr>
            <p:cNvPr id="23570" name="Line 19"/>
            <p:cNvSpPr>
              <a:spLocks noChangeShapeType="1"/>
            </p:cNvSpPr>
            <p:nvPr/>
          </p:nvSpPr>
          <p:spPr bwMode="auto">
            <a:xfrm flipV="1">
              <a:off x="8440738" y="1445349"/>
              <a:ext cx="11112" cy="1862637"/>
            </a:xfrm>
            <a:prstGeom prst="line">
              <a:avLst/>
            </a:prstGeom>
            <a:noFill/>
            <a:ln w="38100">
              <a:solidFill>
                <a:schemeClr val="bg1"/>
              </a:solidFill>
              <a:round/>
              <a:headEnd/>
              <a:tailEnd type="stealth" w="lg" len="lg"/>
            </a:ln>
            <a:extLst>
              <a:ext uri="{909E8E84-426E-40DD-AFC4-6F175D3DCCD1}">
                <a14:hiddenFill xmlns:a14="http://schemas.microsoft.com/office/drawing/2010/main">
                  <a:noFill/>
                </a14:hiddenFill>
              </a:ext>
            </a:extLst>
          </p:spPr>
          <p:txBody>
            <a:bodyPr anchor="ctr"/>
            <a:lstStyle/>
            <a:p>
              <a:endParaRPr lang="en-US"/>
            </a:p>
          </p:txBody>
        </p:sp>
        <p:sp>
          <p:nvSpPr>
            <p:cNvPr id="23571" name="Line 20"/>
            <p:cNvSpPr>
              <a:spLocks noChangeShapeType="1"/>
            </p:cNvSpPr>
            <p:nvPr/>
          </p:nvSpPr>
          <p:spPr bwMode="auto">
            <a:xfrm flipV="1">
              <a:off x="2697163" y="2081978"/>
              <a:ext cx="6350" cy="1174709"/>
            </a:xfrm>
            <a:prstGeom prst="line">
              <a:avLst/>
            </a:prstGeom>
            <a:noFill/>
            <a:ln w="38100">
              <a:solidFill>
                <a:schemeClr val="bg1"/>
              </a:solidFill>
              <a:prstDash val="solid"/>
              <a:round/>
              <a:headEnd type="none" w="med" len="med"/>
              <a:tailEnd type="none" w="med" len="med"/>
            </a:ln>
            <a:extLst>
              <a:ext uri="{909E8E84-426E-40DD-AFC4-6F175D3DCCD1}">
                <a14:hiddenFill xmlns:a14="http://schemas.microsoft.com/office/drawing/2010/main">
                  <a:noFill/>
                </a14:hiddenFill>
              </a:ext>
            </a:extLst>
          </p:spPr>
          <p:txBody>
            <a:bodyPr anchor="ctr"/>
            <a:lstStyle/>
            <a:p>
              <a:endParaRPr lang="en-US"/>
            </a:p>
          </p:txBody>
        </p:sp>
        <p:sp>
          <p:nvSpPr>
            <p:cNvPr id="23572" name="Line 21"/>
            <p:cNvSpPr>
              <a:spLocks noChangeShapeType="1"/>
            </p:cNvSpPr>
            <p:nvPr/>
          </p:nvSpPr>
          <p:spPr bwMode="auto">
            <a:xfrm flipH="1" flipV="1">
              <a:off x="5421313" y="2081977"/>
              <a:ext cx="11112" cy="1162009"/>
            </a:xfrm>
            <a:prstGeom prst="line">
              <a:avLst/>
            </a:prstGeom>
            <a:noFill/>
            <a:ln w="38100">
              <a:solidFill>
                <a:schemeClr val="bg1"/>
              </a:solidFill>
              <a:round/>
              <a:headEnd type="none" w="med" len="med"/>
              <a:tailEnd type="none" w="med" len="med"/>
            </a:ln>
            <a:extLst>
              <a:ext uri="{909E8E84-426E-40DD-AFC4-6F175D3DCCD1}">
                <a14:hiddenFill xmlns:a14="http://schemas.microsoft.com/office/drawing/2010/main">
                  <a:noFill/>
                </a14:hiddenFill>
              </a:ext>
            </a:extLst>
          </p:spPr>
          <p:txBody>
            <a:bodyPr anchor="ctr"/>
            <a:lstStyle/>
            <a:p>
              <a:endParaRPr lang="en-US"/>
            </a:p>
          </p:txBody>
        </p:sp>
        <p:sp>
          <p:nvSpPr>
            <p:cNvPr id="23573" name="Line 22"/>
            <p:cNvSpPr>
              <a:spLocks noChangeShapeType="1"/>
            </p:cNvSpPr>
            <p:nvPr/>
          </p:nvSpPr>
          <p:spPr bwMode="auto">
            <a:xfrm flipH="1" flipV="1">
              <a:off x="7165975" y="2387826"/>
              <a:ext cx="11112" cy="868858"/>
            </a:xfrm>
            <a:prstGeom prst="line">
              <a:avLst/>
            </a:prstGeom>
            <a:noFill/>
            <a:ln w="38100">
              <a:solidFill>
                <a:schemeClr val="bg1"/>
              </a:solidFill>
              <a:round/>
              <a:headEnd type="none" w="med" len="med"/>
              <a:tailEnd type="none" w="med" len="med"/>
            </a:ln>
            <a:extLst>
              <a:ext uri="{909E8E84-426E-40DD-AFC4-6F175D3DCCD1}">
                <a14:hiddenFill xmlns:a14="http://schemas.microsoft.com/office/drawing/2010/main">
                  <a:noFill/>
                </a14:hiddenFill>
              </a:ext>
            </a:extLst>
          </p:spPr>
          <p:txBody>
            <a:bodyPr anchor="ctr"/>
            <a:lstStyle/>
            <a:p>
              <a:endParaRPr lang="en-US"/>
            </a:p>
          </p:txBody>
        </p:sp>
        <p:sp>
          <p:nvSpPr>
            <p:cNvPr id="23574" name="Text Box 23"/>
            <p:cNvSpPr txBox="1">
              <a:spLocks noChangeArrowheads="1"/>
            </p:cNvSpPr>
            <p:nvPr/>
          </p:nvSpPr>
          <p:spPr bwMode="auto">
            <a:xfrm>
              <a:off x="2137569" y="1416704"/>
              <a:ext cx="113188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Jn 20</a:t>
              </a:r>
            </a:p>
          </p:txBody>
        </p:sp>
        <p:sp>
          <p:nvSpPr>
            <p:cNvPr id="23575" name="Text Box 25"/>
            <p:cNvSpPr txBox="1">
              <a:spLocks noChangeArrowheads="1"/>
            </p:cNvSpPr>
            <p:nvPr/>
          </p:nvSpPr>
          <p:spPr bwMode="auto">
            <a:xfrm>
              <a:off x="3282950" y="1873785"/>
              <a:ext cx="1492249" cy="52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Mark 16</a:t>
              </a:r>
            </a:p>
          </p:txBody>
        </p:sp>
        <p:sp>
          <p:nvSpPr>
            <p:cNvPr id="23576" name="Rectangle 26"/>
            <p:cNvSpPr>
              <a:spLocks noChangeArrowheads="1"/>
            </p:cNvSpPr>
            <p:nvPr/>
          </p:nvSpPr>
          <p:spPr bwMode="auto">
            <a:xfrm>
              <a:off x="6322419" y="1835870"/>
              <a:ext cx="170933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Luke 24</a:t>
              </a:r>
            </a:p>
          </p:txBody>
        </p:sp>
        <p:sp>
          <p:nvSpPr>
            <p:cNvPr id="23577" name="Rectangle 27"/>
            <p:cNvSpPr>
              <a:spLocks noChangeArrowheads="1"/>
            </p:cNvSpPr>
            <p:nvPr/>
          </p:nvSpPr>
          <p:spPr bwMode="auto">
            <a:xfrm>
              <a:off x="4643841" y="1411510"/>
              <a:ext cx="157399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Matt 28</a:t>
              </a:r>
            </a:p>
          </p:txBody>
        </p:sp>
        <p:sp>
          <p:nvSpPr>
            <p:cNvPr id="23578" name="Text Box 28"/>
            <p:cNvSpPr txBox="1">
              <a:spLocks noChangeArrowheads="1"/>
            </p:cNvSpPr>
            <p:nvPr/>
          </p:nvSpPr>
          <p:spPr bwMode="auto">
            <a:xfrm>
              <a:off x="205245" y="5518083"/>
              <a:ext cx="2342236"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a:t>Crucifixion</a:t>
              </a:r>
              <a:endParaRPr lang="en-US" altLang="en-US" b="0"/>
            </a:p>
          </p:txBody>
        </p:sp>
        <p:sp>
          <p:nvSpPr>
            <p:cNvPr id="23579" name="Text Box 29"/>
            <p:cNvSpPr txBox="1">
              <a:spLocks noChangeArrowheads="1"/>
            </p:cNvSpPr>
            <p:nvPr/>
          </p:nvSpPr>
          <p:spPr bwMode="auto">
            <a:xfrm>
              <a:off x="7092387" y="4340951"/>
              <a:ext cx="225266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a:t>Ascension</a:t>
              </a:r>
              <a:endParaRPr lang="en-US" altLang="en-US" b="0"/>
            </a:p>
          </p:txBody>
        </p:sp>
        <p:sp>
          <p:nvSpPr>
            <p:cNvPr id="23580" name="Rectangle 30"/>
            <p:cNvSpPr>
              <a:spLocks noChangeArrowheads="1"/>
            </p:cNvSpPr>
            <p:nvPr/>
          </p:nvSpPr>
          <p:spPr bwMode="auto">
            <a:xfrm>
              <a:off x="1386528" y="4793202"/>
              <a:ext cx="288925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a:t>Resurrection</a:t>
              </a:r>
              <a:endParaRPr lang="en-US" altLang="en-US" b="0"/>
            </a:p>
          </p:txBody>
        </p:sp>
        <p:sp>
          <p:nvSpPr>
            <p:cNvPr id="23581" name="Line 31"/>
            <p:cNvSpPr>
              <a:spLocks noChangeShapeType="1"/>
            </p:cNvSpPr>
            <p:nvPr/>
          </p:nvSpPr>
          <p:spPr bwMode="auto">
            <a:xfrm flipV="1">
              <a:off x="4017963" y="2364508"/>
              <a:ext cx="11112" cy="892180"/>
            </a:xfrm>
            <a:prstGeom prst="line">
              <a:avLst/>
            </a:prstGeom>
            <a:noFill/>
            <a:ln w="38100">
              <a:solidFill>
                <a:schemeClr val="bg1"/>
              </a:solidFill>
              <a:round/>
              <a:headEnd type="none" w="med" len="med"/>
              <a:tailEnd type="none" w="med" len="med"/>
            </a:ln>
            <a:extLst>
              <a:ext uri="{909E8E84-426E-40DD-AFC4-6F175D3DCCD1}">
                <a14:hiddenFill xmlns:a14="http://schemas.microsoft.com/office/drawing/2010/main">
                  <a:noFill/>
                </a14:hiddenFill>
              </a:ext>
            </a:extLst>
          </p:spPr>
          <p:txBody>
            <a:bodyPr anchor="ctr"/>
            <a:lstStyle/>
            <a:p>
              <a:endParaRPr lang="en-US"/>
            </a:p>
          </p:txBody>
        </p:sp>
        <p:sp>
          <p:nvSpPr>
            <p:cNvPr id="23584" name="Cloud Callout 32"/>
            <p:cNvSpPr>
              <a:spLocks noChangeArrowheads="1"/>
            </p:cNvSpPr>
            <p:nvPr/>
          </p:nvSpPr>
          <p:spPr bwMode="auto">
            <a:xfrm>
              <a:off x="7902575" y="2050189"/>
              <a:ext cx="1019175" cy="771525"/>
            </a:xfrm>
            <a:prstGeom prst="cloudCallout">
              <a:avLst>
                <a:gd name="adj1" fmla="val -15704"/>
                <a:gd name="adj2" fmla="val 43856"/>
              </a:avLst>
            </a:prstGeom>
            <a:solidFill>
              <a:schemeClr val="bg1"/>
            </a:solidFill>
            <a:ln w="9525" algn="ctr">
              <a:solidFill>
                <a:schemeClr val="tx1"/>
              </a:solidFill>
              <a:round/>
              <a:headEnd/>
              <a:tailEnd/>
            </a:ln>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solidFill>
                  <a:schemeClr val="tx1"/>
                </a:solidFill>
              </a:endParaRPr>
            </a:p>
          </p:txBody>
        </p:sp>
      </p:grpSp>
      <p:sp>
        <p:nvSpPr>
          <p:cNvPr id="29" name="Text Box 29">
            <a:extLst>
              <a:ext uri="{FF2B5EF4-FFF2-40B4-BE49-F238E27FC236}">
                <a16:creationId xmlns:a16="http://schemas.microsoft.com/office/drawing/2014/main" id="{63D3CA5B-4BFD-4A99-A388-865C3A9F4717}"/>
              </a:ext>
            </a:extLst>
          </p:cNvPr>
          <p:cNvSpPr txBox="1">
            <a:spLocks noChangeArrowheads="1"/>
          </p:cNvSpPr>
          <p:nvPr/>
        </p:nvSpPr>
        <p:spPr bwMode="auto">
          <a:xfrm>
            <a:off x="4568567" y="5243824"/>
            <a:ext cx="4466397" cy="115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236538" indent="-236538" eaLnBrk="1" hangingPunct="1">
              <a:spcBef>
                <a:spcPct val="0"/>
              </a:spcBef>
            </a:pPr>
            <a:r>
              <a:rPr lang="en-US" altLang="en-US" b="0" dirty="0">
                <a:solidFill>
                  <a:srgbClr val="FFFF00"/>
                </a:solidFill>
              </a:rPr>
              <a:t>Given 5 times</a:t>
            </a:r>
          </a:p>
          <a:p>
            <a:pPr marL="236538" indent="-236538" eaLnBrk="1" hangingPunct="1">
              <a:spcBef>
                <a:spcPct val="0"/>
              </a:spcBef>
            </a:pPr>
            <a:r>
              <a:rPr lang="en-US" altLang="en-US" b="0" dirty="0">
                <a:solidFill>
                  <a:srgbClr val="FFFF00"/>
                </a:solidFill>
              </a:rPr>
              <a:t>After His resurrection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72584"/>
            <a:ext cx="8915400" cy="5380616"/>
          </a:xfrm>
        </p:spPr>
        <p:txBody>
          <a:bodyPr/>
          <a:lstStyle/>
          <a:p>
            <a:pPr marL="0" indent="0" eaLnBrk="1" hangingPunct="1">
              <a:lnSpc>
                <a:spcPct val="114000"/>
              </a:lnSpc>
              <a:spcBef>
                <a:spcPct val="0"/>
              </a:spcBef>
              <a:buNone/>
            </a:pPr>
            <a:r>
              <a:rPr lang="en-US" b="1" kern="1200" dirty="0">
                <a:latin typeface="Arial" charset="0"/>
                <a:cs typeface="Arial" charset="0"/>
              </a:rPr>
              <a:t>Interpretation </a:t>
            </a:r>
            <a:r>
              <a:rPr lang="en-US" kern="1200" dirty="0">
                <a:latin typeface="Arial" charset="0"/>
                <a:cs typeface="Arial" charset="0"/>
              </a:rPr>
              <a:t>(What does it mean?) </a:t>
            </a:r>
          </a:p>
          <a:p>
            <a:pPr marL="398463" indent="0" eaLnBrk="1" hangingPunct="1">
              <a:lnSpc>
                <a:spcPct val="114000"/>
              </a:lnSpc>
              <a:spcBef>
                <a:spcPct val="0"/>
              </a:spcBef>
              <a:buNone/>
            </a:pPr>
            <a:r>
              <a:rPr lang="en-US" kern="1200" dirty="0">
                <a:latin typeface="Arial" charset="0"/>
                <a:cs typeface="Arial" charset="0"/>
              </a:rPr>
              <a:t>a. Questions about the meaning of </a:t>
            </a:r>
          </a:p>
          <a:p>
            <a:pPr marL="1381125" indent="-457200" eaLnBrk="1" hangingPunct="1">
              <a:lnSpc>
                <a:spcPct val="114000"/>
              </a:lnSpc>
              <a:spcBef>
                <a:spcPct val="0"/>
              </a:spcBef>
            </a:pPr>
            <a:r>
              <a:rPr lang="en-US" kern="1200" dirty="0">
                <a:latin typeface="Arial" charset="0"/>
                <a:cs typeface="Arial" charset="0"/>
              </a:rPr>
              <a:t>words, ideas, logic </a:t>
            </a:r>
          </a:p>
          <a:p>
            <a:pPr marL="1381125" indent="-457200" eaLnBrk="1" hangingPunct="1">
              <a:lnSpc>
                <a:spcPct val="114000"/>
              </a:lnSpc>
              <a:spcBef>
                <a:spcPct val="0"/>
              </a:spcBef>
            </a:pPr>
            <a:r>
              <a:rPr lang="en-US" kern="1200" dirty="0">
                <a:latin typeface="Arial" charset="0"/>
                <a:cs typeface="Arial" charset="0"/>
              </a:rPr>
              <a:t>anything else you don’t understand </a:t>
            </a:r>
          </a:p>
          <a:p>
            <a:pPr marL="1381125" indent="-457200" eaLnBrk="1" hangingPunct="1">
              <a:lnSpc>
                <a:spcPct val="114000"/>
              </a:lnSpc>
              <a:spcBef>
                <a:spcPct val="0"/>
              </a:spcBef>
            </a:pPr>
            <a:r>
              <a:rPr lang="en-US" kern="1200" dirty="0">
                <a:latin typeface="Arial" charset="0"/>
                <a:cs typeface="Arial" charset="0"/>
              </a:rPr>
              <a:t>anything you would like to explore in more depth</a:t>
            </a:r>
          </a:p>
        </p:txBody>
      </p:sp>
      <p:sp>
        <p:nvSpPr>
          <p:cNvPr id="4" name="Slide Number Placeholder 3"/>
          <p:cNvSpPr>
            <a:spLocks noGrp="1"/>
          </p:cNvSpPr>
          <p:nvPr>
            <p:ph type="sldNum" sz="quarter" idx="12"/>
          </p:nvPr>
        </p:nvSpPr>
        <p:spPr/>
        <p:txBody>
          <a:bodyPr/>
          <a:lstStyle/>
          <a:p>
            <a:pPr>
              <a:defRPr/>
            </a:pPr>
            <a:r>
              <a:rPr lang="en-US" sz="1800" dirty="0"/>
              <a:t>12</a:t>
            </a:r>
          </a:p>
        </p:txBody>
      </p:sp>
    </p:spTree>
    <p:extLst>
      <p:ext uri="{BB962C8B-B14F-4D97-AF65-F5344CB8AC3E}">
        <p14:creationId xmlns:p14="http://schemas.microsoft.com/office/powerpoint/2010/main" val="734730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0" y="1172584"/>
            <a:ext cx="8519159" cy="5380616"/>
          </a:xfrm>
        </p:spPr>
        <p:txBody>
          <a:bodyPr/>
          <a:lstStyle/>
          <a:p>
            <a:pPr marL="401638" indent="-401638" eaLnBrk="1" hangingPunct="1">
              <a:spcBef>
                <a:spcPct val="0"/>
              </a:spcBef>
              <a:spcAft>
                <a:spcPts val="1200"/>
              </a:spcAft>
              <a:buNone/>
            </a:pPr>
            <a:r>
              <a:rPr lang="en-US" kern="1200" dirty="0">
                <a:latin typeface="Arial" charset="0"/>
                <a:cs typeface="Arial" charset="0"/>
              </a:rPr>
              <a:t>b. Cross references give the proper context</a:t>
            </a:r>
          </a:p>
          <a:p>
            <a:pPr marL="735013" eaLnBrk="1" hangingPunct="1">
              <a:spcBef>
                <a:spcPct val="0"/>
              </a:spcBef>
              <a:spcAft>
                <a:spcPts val="1200"/>
              </a:spcAft>
            </a:pPr>
            <a:r>
              <a:rPr lang="en-US" kern="1200" dirty="0">
                <a:latin typeface="Arial" charset="0"/>
                <a:cs typeface="Arial" charset="0"/>
              </a:rPr>
              <a:t>Cross references to words, verses, thoughts, logic, etc.</a:t>
            </a:r>
          </a:p>
          <a:p>
            <a:pPr marL="735013" eaLnBrk="1" hangingPunct="1">
              <a:spcBef>
                <a:spcPct val="0"/>
              </a:spcBef>
              <a:spcAft>
                <a:spcPts val="1200"/>
              </a:spcAft>
            </a:pPr>
            <a:r>
              <a:rPr lang="en-US" kern="1200" dirty="0">
                <a:latin typeface="Arial" charset="0"/>
                <a:cs typeface="Arial" charset="0"/>
              </a:rPr>
              <a:t>Use cross reference verses you already know from scripture memory or general knowledge</a:t>
            </a:r>
          </a:p>
        </p:txBody>
      </p:sp>
      <p:sp>
        <p:nvSpPr>
          <p:cNvPr id="4" name="Slide Number Placeholder 3"/>
          <p:cNvSpPr>
            <a:spLocks noGrp="1"/>
          </p:cNvSpPr>
          <p:nvPr>
            <p:ph type="sldNum" sz="quarter" idx="12"/>
          </p:nvPr>
        </p:nvSpPr>
        <p:spPr/>
        <p:txBody>
          <a:bodyPr/>
          <a:lstStyle/>
          <a:p>
            <a:pPr>
              <a:defRPr/>
            </a:pPr>
            <a:r>
              <a:rPr lang="en-US" sz="1800" dirty="0"/>
              <a:t>12</a:t>
            </a:r>
          </a:p>
        </p:txBody>
      </p:sp>
    </p:spTree>
    <p:extLst>
      <p:ext uri="{BB962C8B-B14F-4D97-AF65-F5344CB8AC3E}">
        <p14:creationId xmlns:p14="http://schemas.microsoft.com/office/powerpoint/2010/main" val="1203070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50" y="1483112"/>
            <a:ext cx="8675649" cy="5070088"/>
          </a:xfrm>
        </p:spPr>
        <p:txBody>
          <a:bodyPr/>
          <a:lstStyle/>
          <a:p>
            <a:pPr marL="0" indent="0" eaLnBrk="1" hangingPunct="1">
              <a:lnSpc>
                <a:spcPct val="114000"/>
              </a:lnSpc>
              <a:spcBef>
                <a:spcPct val="0"/>
              </a:spcBef>
              <a:buNone/>
            </a:pPr>
            <a:r>
              <a:rPr lang="en-US" b="1" kern="1200" dirty="0">
                <a:latin typeface="Arial" charset="0"/>
                <a:cs typeface="Arial" charset="0"/>
              </a:rPr>
              <a:t>Application </a:t>
            </a:r>
            <a:r>
              <a:rPr lang="en-US" kern="1200" dirty="0">
                <a:latin typeface="Arial" charset="0"/>
                <a:cs typeface="Arial" charset="0"/>
              </a:rPr>
              <a:t>(What does it mean to me?)</a:t>
            </a:r>
          </a:p>
          <a:p>
            <a:pPr marL="450850" lvl="2" indent="0" eaLnBrk="1" hangingPunct="1">
              <a:lnSpc>
                <a:spcPct val="114000"/>
              </a:lnSpc>
              <a:spcBef>
                <a:spcPct val="0"/>
              </a:spcBef>
              <a:buNone/>
            </a:pPr>
            <a:r>
              <a:rPr lang="en-US" kern="1200" dirty="0">
                <a:latin typeface="Arial" charset="0"/>
                <a:cs typeface="Arial" charset="0"/>
              </a:rPr>
              <a:t>a. Potential applications as you do the study </a:t>
            </a:r>
          </a:p>
          <a:p>
            <a:pPr marL="1204913" lvl="1" eaLnBrk="1" hangingPunct="1">
              <a:lnSpc>
                <a:spcPct val="114000"/>
              </a:lnSpc>
              <a:spcBef>
                <a:spcPct val="0"/>
              </a:spcBef>
            </a:pPr>
            <a:r>
              <a:rPr lang="en-US" kern="1200" dirty="0">
                <a:latin typeface="Arial" charset="0"/>
                <a:cs typeface="Arial" charset="0"/>
              </a:rPr>
              <a:t>Choose one to put into practice</a:t>
            </a:r>
          </a:p>
        </p:txBody>
      </p:sp>
      <p:sp>
        <p:nvSpPr>
          <p:cNvPr id="4" name="Slide Number Placeholder 3"/>
          <p:cNvSpPr>
            <a:spLocks noGrp="1"/>
          </p:cNvSpPr>
          <p:nvPr>
            <p:ph type="sldNum" sz="quarter" idx="12"/>
          </p:nvPr>
        </p:nvSpPr>
        <p:spPr/>
        <p:txBody>
          <a:bodyPr/>
          <a:lstStyle/>
          <a:p>
            <a:pPr>
              <a:defRPr/>
            </a:pPr>
            <a:r>
              <a:rPr lang="en-US" sz="1800" dirty="0"/>
              <a:t>12</a:t>
            </a:r>
          </a:p>
        </p:txBody>
      </p:sp>
    </p:spTree>
    <p:extLst>
      <p:ext uri="{BB962C8B-B14F-4D97-AF65-F5344CB8AC3E}">
        <p14:creationId xmlns:p14="http://schemas.microsoft.com/office/powerpoint/2010/main" val="729154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52" y="738692"/>
            <a:ext cx="8537448" cy="5380616"/>
          </a:xfrm>
        </p:spPr>
        <p:txBody>
          <a:bodyPr/>
          <a:lstStyle/>
          <a:p>
            <a:pPr marL="398463" indent="-398463" eaLnBrk="1" hangingPunct="1">
              <a:spcBef>
                <a:spcPct val="0"/>
              </a:spcBef>
              <a:spcAft>
                <a:spcPts val="1200"/>
              </a:spcAft>
              <a:buNone/>
            </a:pPr>
            <a:r>
              <a:rPr lang="en-US" kern="1200" dirty="0">
                <a:latin typeface="Arial" charset="0"/>
                <a:cs typeface="Arial" charset="0"/>
              </a:rPr>
              <a:t>b. How can I put God’s Word into practice?</a:t>
            </a:r>
          </a:p>
          <a:p>
            <a:pPr marL="687388" eaLnBrk="1" hangingPunct="1">
              <a:spcBef>
                <a:spcPct val="0"/>
              </a:spcBef>
              <a:spcAft>
                <a:spcPts val="1200"/>
              </a:spcAft>
            </a:pPr>
            <a:r>
              <a:rPr lang="en-US" kern="1200" dirty="0">
                <a:latin typeface="Arial" charset="0"/>
                <a:cs typeface="Arial" charset="0"/>
              </a:rPr>
              <a:t>What should my life be like from God’s Word? </a:t>
            </a:r>
          </a:p>
          <a:p>
            <a:pPr marL="687388" eaLnBrk="1" hangingPunct="1">
              <a:spcBef>
                <a:spcPct val="0"/>
              </a:spcBef>
              <a:spcAft>
                <a:spcPts val="1200"/>
              </a:spcAft>
            </a:pPr>
            <a:r>
              <a:rPr lang="en-US" kern="1200" dirty="0">
                <a:latin typeface="Arial" charset="0"/>
                <a:cs typeface="Arial" charset="0"/>
              </a:rPr>
              <a:t>What is my life like that is different from God’s Word?</a:t>
            </a:r>
          </a:p>
          <a:p>
            <a:pPr marL="687388" eaLnBrk="1" hangingPunct="1">
              <a:spcBef>
                <a:spcPct val="0"/>
              </a:spcBef>
              <a:spcAft>
                <a:spcPts val="1200"/>
              </a:spcAft>
            </a:pPr>
            <a:r>
              <a:rPr lang="en-US" kern="1200" dirty="0">
                <a:latin typeface="Arial" charset="0"/>
                <a:cs typeface="Arial" charset="0"/>
              </a:rPr>
              <a:t>What am I going to do to put God’s Word into practice?</a:t>
            </a:r>
          </a:p>
          <a:p>
            <a:pPr marL="687388" eaLnBrk="1" hangingPunct="1">
              <a:spcBef>
                <a:spcPct val="0"/>
              </a:spcBef>
              <a:spcAft>
                <a:spcPts val="1200"/>
              </a:spcAft>
            </a:pPr>
            <a:r>
              <a:rPr lang="en-US" kern="1200" dirty="0">
                <a:latin typeface="Arial" charset="0"/>
                <a:cs typeface="Arial" charset="0"/>
              </a:rPr>
              <a:t>How will I check up to make sure I have accomplished what God wants me to?</a:t>
            </a:r>
          </a:p>
        </p:txBody>
      </p:sp>
      <p:sp>
        <p:nvSpPr>
          <p:cNvPr id="4" name="Slide Number Placeholder 3"/>
          <p:cNvSpPr>
            <a:spLocks noGrp="1"/>
          </p:cNvSpPr>
          <p:nvPr>
            <p:ph type="sldNum" sz="quarter" idx="12"/>
          </p:nvPr>
        </p:nvSpPr>
        <p:spPr/>
        <p:txBody>
          <a:bodyPr/>
          <a:lstStyle/>
          <a:p>
            <a:pPr>
              <a:defRPr/>
            </a:pPr>
            <a:r>
              <a:rPr lang="en-US" sz="1800" dirty="0"/>
              <a:t>12</a:t>
            </a:r>
          </a:p>
        </p:txBody>
      </p:sp>
    </p:spTree>
    <p:extLst>
      <p:ext uri="{BB962C8B-B14F-4D97-AF65-F5344CB8AC3E}">
        <p14:creationId xmlns:p14="http://schemas.microsoft.com/office/powerpoint/2010/main" val="2916510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01849"/>
          </a:xfrm>
        </p:spPr>
        <p:txBody>
          <a:bodyPr/>
          <a:lstStyle/>
          <a:p>
            <a:r>
              <a:rPr lang="en-US" dirty="0"/>
              <a:t>How to Study a Book of the Bible</a:t>
            </a:r>
          </a:p>
        </p:txBody>
      </p:sp>
      <p:sp>
        <p:nvSpPr>
          <p:cNvPr id="3" name="Content Placeholder 2"/>
          <p:cNvSpPr>
            <a:spLocks noGrp="1"/>
          </p:cNvSpPr>
          <p:nvPr>
            <p:ph idx="1"/>
          </p:nvPr>
        </p:nvSpPr>
        <p:spPr>
          <a:xfrm>
            <a:off x="822960" y="1645920"/>
            <a:ext cx="8321040" cy="4907280"/>
          </a:xfrm>
        </p:spPr>
        <p:txBody>
          <a:bodyPr/>
          <a:lstStyle/>
          <a:p>
            <a:pPr marL="512763" indent="-512763" eaLnBrk="1" hangingPunct="1">
              <a:spcBef>
                <a:spcPct val="0"/>
              </a:spcBef>
              <a:spcAft>
                <a:spcPts val="1200"/>
              </a:spcAft>
              <a:buAutoNum type="romanUcPeriod"/>
            </a:pPr>
            <a:r>
              <a:rPr lang="en-US" kern="1200" dirty="0">
                <a:latin typeface="Arial" charset="0"/>
                <a:cs typeface="Arial" charset="0"/>
              </a:rPr>
              <a:t>Overview (Big picture)</a:t>
            </a:r>
          </a:p>
          <a:p>
            <a:pPr marL="398463" indent="-398463" eaLnBrk="1" hangingPunct="1">
              <a:spcBef>
                <a:spcPct val="0"/>
              </a:spcBef>
              <a:spcAft>
                <a:spcPts val="1200"/>
              </a:spcAft>
              <a:buNone/>
            </a:pPr>
            <a:r>
              <a:rPr lang="en-US" kern="1200" dirty="0">
                <a:latin typeface="Arial" charset="0"/>
                <a:cs typeface="Arial" charset="0"/>
              </a:rPr>
              <a:t>II. Analysis of each chapter (Details) </a:t>
            </a:r>
          </a:p>
          <a:p>
            <a:pPr marL="795338" indent="-398463" eaLnBrk="1" hangingPunct="1">
              <a:spcBef>
                <a:spcPct val="0"/>
              </a:spcBef>
              <a:spcAft>
                <a:spcPts val="1200"/>
              </a:spcAft>
              <a:buNone/>
            </a:pPr>
            <a:r>
              <a:rPr lang="en-US" kern="1200" dirty="0">
                <a:latin typeface="Arial" charset="0"/>
                <a:cs typeface="Arial" charset="0"/>
              </a:rPr>
              <a:t>1. Observation (What does it say?)</a:t>
            </a:r>
          </a:p>
          <a:p>
            <a:pPr marL="795338" indent="-398463" eaLnBrk="1" hangingPunct="1">
              <a:spcBef>
                <a:spcPct val="0"/>
              </a:spcBef>
              <a:spcAft>
                <a:spcPts val="1200"/>
              </a:spcAft>
              <a:buNone/>
            </a:pPr>
            <a:r>
              <a:rPr lang="en-US" kern="1200" dirty="0">
                <a:latin typeface="Arial" charset="0"/>
                <a:cs typeface="Arial" charset="0"/>
              </a:rPr>
              <a:t>2. Interpretation (What does it mean?) </a:t>
            </a:r>
          </a:p>
          <a:p>
            <a:pPr marL="795338" indent="-398463" eaLnBrk="1" hangingPunct="1">
              <a:spcBef>
                <a:spcPct val="0"/>
              </a:spcBef>
              <a:spcAft>
                <a:spcPts val="1200"/>
              </a:spcAft>
              <a:buNone/>
            </a:pPr>
            <a:r>
              <a:rPr lang="en-US" kern="1200" dirty="0">
                <a:latin typeface="Arial" charset="0"/>
                <a:cs typeface="Arial" charset="0"/>
              </a:rPr>
              <a:t>3. Application (What does it mean to me?)</a:t>
            </a:r>
          </a:p>
        </p:txBody>
      </p:sp>
      <p:sp>
        <p:nvSpPr>
          <p:cNvPr id="4" name="Slide Number Placeholder 3"/>
          <p:cNvSpPr>
            <a:spLocks noGrp="1"/>
          </p:cNvSpPr>
          <p:nvPr>
            <p:ph type="sldNum" sz="quarter" idx="12"/>
          </p:nvPr>
        </p:nvSpPr>
        <p:spPr/>
        <p:txBody>
          <a:bodyPr/>
          <a:lstStyle/>
          <a:p>
            <a:pPr>
              <a:defRPr/>
            </a:pPr>
            <a:r>
              <a:rPr lang="en-US" sz="1800" dirty="0"/>
              <a:t>12</a:t>
            </a:r>
          </a:p>
        </p:txBody>
      </p:sp>
    </p:spTree>
    <p:extLst>
      <p:ext uri="{BB962C8B-B14F-4D97-AF65-F5344CB8AC3E}">
        <p14:creationId xmlns:p14="http://schemas.microsoft.com/office/powerpoint/2010/main" val="3482530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521F27-5FA9-4C44-ADFF-D44CDFDE4607}"/>
              </a:ext>
            </a:extLst>
          </p:cNvPr>
          <p:cNvSpPr/>
          <p:nvPr/>
        </p:nvSpPr>
        <p:spPr>
          <a:xfrm>
            <a:off x="452996" y="458956"/>
            <a:ext cx="8564880" cy="5940088"/>
          </a:xfrm>
          <a:prstGeom prst="rect">
            <a:avLst/>
          </a:prstGeom>
        </p:spPr>
        <p:txBody>
          <a:bodyPr wrap="square">
            <a:spAutoFit/>
          </a:bodyPr>
          <a:lstStyle/>
          <a:p>
            <a:pPr lvl="0">
              <a:spcAft>
                <a:spcPts val="1200"/>
              </a:spcAft>
            </a:pPr>
            <a:r>
              <a:rPr lang="en-US" sz="3200" dirty="0">
                <a:solidFill>
                  <a:schemeClr val="bg1"/>
                </a:solidFill>
              </a:rPr>
              <a:t>In your groups talk about:</a:t>
            </a:r>
          </a:p>
          <a:p>
            <a:pPr marL="457200" lvl="0" indent="-457200">
              <a:spcAft>
                <a:spcPts val="1200"/>
              </a:spcAft>
              <a:buFont typeface="Arial" panose="020B0604020202020204" pitchFamily="34" charset="0"/>
              <a:buChar char="•"/>
            </a:pPr>
            <a:r>
              <a:rPr lang="en-US" sz="3200" b="0" dirty="0">
                <a:solidFill>
                  <a:schemeClr val="bg1"/>
                </a:solidFill>
              </a:rPr>
              <a:t>What did you learn about how to study the Bible?</a:t>
            </a:r>
          </a:p>
          <a:p>
            <a:pPr marL="457200" lvl="0" indent="-457200">
              <a:spcAft>
                <a:spcPts val="1200"/>
              </a:spcAft>
              <a:buFont typeface="Arial" panose="020B0604020202020204" pitchFamily="34" charset="0"/>
              <a:buChar char="•"/>
            </a:pPr>
            <a:r>
              <a:rPr lang="en-US" sz="3200" b="0" dirty="0">
                <a:solidFill>
                  <a:schemeClr val="bg1"/>
                </a:solidFill>
              </a:rPr>
              <a:t>What did you learn about how to apply what you learn from the Bible?</a:t>
            </a:r>
          </a:p>
          <a:p>
            <a:pPr marL="457200" lvl="0" indent="-457200">
              <a:spcAft>
                <a:spcPts val="1200"/>
              </a:spcAft>
              <a:buFont typeface="Arial" panose="020B0604020202020204" pitchFamily="34" charset="0"/>
              <a:buChar char="•"/>
            </a:pPr>
            <a:r>
              <a:rPr lang="en-US" sz="3200" b="0" dirty="0">
                <a:solidFill>
                  <a:schemeClr val="bg1"/>
                </a:solidFill>
              </a:rPr>
              <a:t>Which part of the Bible study method is most challenging for you?</a:t>
            </a:r>
          </a:p>
          <a:p>
            <a:pPr marL="1435100" lvl="1" indent="-514350">
              <a:spcAft>
                <a:spcPts val="1200"/>
              </a:spcAft>
              <a:buFont typeface="+mj-lt"/>
              <a:buAutoNum type="arabicPeriod"/>
            </a:pPr>
            <a:r>
              <a:rPr lang="en-US" sz="3200" b="0" dirty="0">
                <a:solidFill>
                  <a:schemeClr val="bg1"/>
                </a:solidFill>
              </a:rPr>
              <a:t>Observation</a:t>
            </a:r>
          </a:p>
          <a:p>
            <a:pPr marL="1435100" lvl="1" indent="-514350">
              <a:spcAft>
                <a:spcPts val="1200"/>
              </a:spcAft>
              <a:buFont typeface="+mj-lt"/>
              <a:buAutoNum type="arabicPeriod"/>
            </a:pPr>
            <a:r>
              <a:rPr lang="en-US" sz="3200" b="0" dirty="0">
                <a:solidFill>
                  <a:schemeClr val="bg1"/>
                </a:solidFill>
              </a:rPr>
              <a:t>Interpretation</a:t>
            </a:r>
          </a:p>
          <a:p>
            <a:pPr marL="1435100" lvl="1" indent="-514350">
              <a:spcAft>
                <a:spcPts val="1200"/>
              </a:spcAft>
              <a:buFont typeface="+mj-lt"/>
              <a:buAutoNum type="arabicPeriod"/>
            </a:pPr>
            <a:r>
              <a:rPr lang="en-US" sz="3200" b="0" dirty="0">
                <a:solidFill>
                  <a:schemeClr val="bg1"/>
                </a:solidFill>
              </a:rPr>
              <a:t>Application</a:t>
            </a:r>
          </a:p>
        </p:txBody>
      </p:sp>
    </p:spTree>
    <p:extLst>
      <p:ext uri="{BB962C8B-B14F-4D97-AF65-F5344CB8AC3E}">
        <p14:creationId xmlns:p14="http://schemas.microsoft.com/office/powerpoint/2010/main" val="4104503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634" y="1660358"/>
            <a:ext cx="8245365" cy="4815595"/>
          </a:xfrm>
        </p:spPr>
        <p:txBody>
          <a:bodyPr/>
          <a:lstStyle/>
          <a:p>
            <a:pPr eaLnBrk="1" hangingPunct="1">
              <a:spcBef>
                <a:spcPct val="0"/>
              </a:spcBef>
              <a:spcAft>
                <a:spcPts val="1200"/>
              </a:spcAft>
            </a:pPr>
            <a:r>
              <a:rPr lang="en-US" kern="1200" dirty="0">
                <a:latin typeface="Arial" charset="0"/>
                <a:cs typeface="Arial" charset="0"/>
              </a:rPr>
              <a:t>Websites can help with your Bible study</a:t>
            </a:r>
          </a:p>
          <a:p>
            <a:pPr lvl="1" eaLnBrk="1" hangingPunct="1">
              <a:spcBef>
                <a:spcPct val="0"/>
              </a:spcBef>
              <a:spcAft>
                <a:spcPts val="1200"/>
              </a:spcAft>
            </a:pPr>
            <a:r>
              <a:rPr lang="en-US" kern="1200" dirty="0">
                <a:latin typeface="Arial" charset="0"/>
                <a:cs typeface="Arial" charset="0"/>
              </a:rPr>
              <a:t>biblegateway.com</a:t>
            </a:r>
          </a:p>
          <a:p>
            <a:pPr lvl="1" eaLnBrk="1" hangingPunct="1">
              <a:spcBef>
                <a:spcPct val="0"/>
              </a:spcBef>
              <a:spcAft>
                <a:spcPts val="1200"/>
              </a:spcAft>
            </a:pPr>
            <a:r>
              <a:rPr lang="en-US" kern="1200" dirty="0">
                <a:latin typeface="Arial" charset="0"/>
                <a:cs typeface="Arial" charset="0"/>
              </a:rPr>
              <a:t>blueletterbible.org</a:t>
            </a:r>
          </a:p>
          <a:p>
            <a:pPr lvl="1" eaLnBrk="1" hangingPunct="1">
              <a:spcBef>
                <a:spcPct val="0"/>
              </a:spcBef>
              <a:spcAft>
                <a:spcPts val="1200"/>
              </a:spcAft>
            </a:pPr>
            <a:r>
              <a:rPr lang="en-US" kern="1200" dirty="0">
                <a:latin typeface="Arial" charset="0"/>
                <a:cs typeface="Arial" charset="0"/>
              </a:rPr>
              <a:t>e-sword.net</a:t>
            </a:r>
          </a:p>
          <a:p>
            <a:pPr eaLnBrk="1" hangingPunct="1">
              <a:spcBef>
                <a:spcPct val="0"/>
              </a:spcBef>
              <a:spcAft>
                <a:spcPts val="1200"/>
              </a:spcAft>
              <a:buFont typeface="Arial" panose="020B0604020202020204" pitchFamily="34" charset="0"/>
              <a:buChar char="•"/>
            </a:pPr>
            <a:r>
              <a:rPr lang="en-US" kern="1200" dirty="0">
                <a:latin typeface="Arial" charset="0"/>
                <a:cs typeface="Arial" charset="0"/>
              </a:rPr>
              <a:t>Study Bible</a:t>
            </a:r>
          </a:p>
        </p:txBody>
      </p:sp>
      <p:sp>
        <p:nvSpPr>
          <p:cNvPr id="4" name="Slide Number Placeholder 3"/>
          <p:cNvSpPr>
            <a:spLocks noGrp="1"/>
          </p:cNvSpPr>
          <p:nvPr>
            <p:ph type="sldNum" sz="quarter" idx="12"/>
          </p:nvPr>
        </p:nvSpPr>
        <p:spPr/>
        <p:txBody>
          <a:bodyPr/>
          <a:lstStyle/>
          <a:p>
            <a:pPr>
              <a:defRPr/>
            </a:pPr>
            <a:r>
              <a:rPr lang="en-US" sz="1800" dirty="0"/>
              <a:t>12</a:t>
            </a:r>
          </a:p>
        </p:txBody>
      </p:sp>
    </p:spTree>
    <p:extLst>
      <p:ext uri="{BB962C8B-B14F-4D97-AF65-F5344CB8AC3E}">
        <p14:creationId xmlns:p14="http://schemas.microsoft.com/office/powerpoint/2010/main" val="3553256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
            <a:ext cx="9144000" cy="901849"/>
          </a:xfrm>
        </p:spPr>
        <p:txBody>
          <a:bodyPr/>
          <a:lstStyle/>
          <a:p>
            <a:r>
              <a:rPr lang="en-US" dirty="0"/>
              <a:t>Overview of Philippians</a:t>
            </a:r>
            <a:br>
              <a:rPr lang="en-US" dirty="0"/>
            </a:br>
            <a:r>
              <a:rPr lang="en-US" sz="3200" b="0" dirty="0"/>
              <a:t>Lesson 3 </a:t>
            </a:r>
          </a:p>
        </p:txBody>
      </p:sp>
      <p:sp>
        <p:nvSpPr>
          <p:cNvPr id="3" name="Content Placeholder 2"/>
          <p:cNvSpPr>
            <a:spLocks noGrp="1"/>
          </p:cNvSpPr>
          <p:nvPr>
            <p:ph idx="1"/>
          </p:nvPr>
        </p:nvSpPr>
        <p:spPr>
          <a:xfrm>
            <a:off x="1986454" y="1954924"/>
            <a:ext cx="7157545" cy="4392760"/>
          </a:xfrm>
        </p:spPr>
        <p:txBody>
          <a:bodyPr/>
          <a:lstStyle/>
          <a:p>
            <a:pPr marL="0" indent="0" eaLnBrk="1" hangingPunct="1">
              <a:spcBef>
                <a:spcPct val="0"/>
              </a:spcBef>
              <a:spcAft>
                <a:spcPts val="1200"/>
              </a:spcAft>
              <a:buNone/>
            </a:pPr>
            <a:r>
              <a:rPr lang="en-US" b="1" kern="1200" dirty="0">
                <a:latin typeface="Arial" charset="0"/>
                <a:cs typeface="Arial" charset="0"/>
              </a:rPr>
              <a:t>Ask yourself:</a:t>
            </a:r>
          </a:p>
          <a:p>
            <a:pPr marL="225425" indent="-225425" eaLnBrk="1" hangingPunct="1">
              <a:spcBef>
                <a:spcPct val="0"/>
              </a:spcBef>
              <a:spcAft>
                <a:spcPts val="1200"/>
              </a:spcAft>
              <a:buNone/>
            </a:pPr>
            <a:r>
              <a:rPr lang="en-US" kern="1200" dirty="0">
                <a:latin typeface="Arial" charset="0"/>
                <a:cs typeface="Arial" charset="0"/>
              </a:rPr>
              <a:t>• Am I </a:t>
            </a:r>
            <a:r>
              <a:rPr lang="en-US" u="sng" kern="1200" dirty="0">
                <a:latin typeface="Arial" charset="0"/>
                <a:cs typeface="Arial" charset="0"/>
              </a:rPr>
              <a:t>committed?</a:t>
            </a:r>
            <a:r>
              <a:rPr lang="en-US" kern="1200" dirty="0">
                <a:latin typeface="Arial" charset="0"/>
                <a:cs typeface="Arial" charset="0"/>
              </a:rPr>
              <a:t> </a:t>
            </a:r>
          </a:p>
          <a:p>
            <a:pPr eaLnBrk="1" hangingPunct="1">
              <a:spcBef>
                <a:spcPct val="0"/>
              </a:spcBef>
              <a:spcAft>
                <a:spcPts val="1200"/>
              </a:spcAft>
            </a:pPr>
            <a:r>
              <a:rPr lang="en-US" kern="1200" dirty="0">
                <a:latin typeface="Arial" charset="0"/>
                <a:cs typeface="Arial" charset="0"/>
              </a:rPr>
              <a:t>Do I </a:t>
            </a:r>
            <a:r>
              <a:rPr lang="en-US" u="sng" kern="1200" dirty="0">
                <a:latin typeface="Arial" charset="0"/>
                <a:cs typeface="Arial" charset="0"/>
              </a:rPr>
              <a:t>believe?</a:t>
            </a:r>
            <a:r>
              <a:rPr lang="en-US" kern="1200" dirty="0">
                <a:latin typeface="Arial" charset="0"/>
                <a:cs typeface="Arial" charset="0"/>
              </a:rPr>
              <a:t> </a:t>
            </a:r>
          </a:p>
          <a:p>
            <a:pPr eaLnBrk="1" hangingPunct="1">
              <a:spcBef>
                <a:spcPct val="0"/>
              </a:spcBef>
              <a:spcAft>
                <a:spcPts val="1200"/>
              </a:spcAft>
            </a:pPr>
            <a:r>
              <a:rPr lang="en-US" kern="1200" dirty="0">
                <a:latin typeface="Arial" charset="0"/>
                <a:cs typeface="Arial" charset="0"/>
              </a:rPr>
              <a:t>Am I </a:t>
            </a:r>
            <a:r>
              <a:rPr lang="en-US" u="sng" kern="1200" dirty="0">
                <a:latin typeface="Arial" charset="0"/>
                <a:cs typeface="Arial" charset="0"/>
              </a:rPr>
              <a:t>Humble?</a:t>
            </a:r>
            <a:endParaRPr lang="en-US" kern="1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1457703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024" y="919559"/>
            <a:ext cx="8570975" cy="5380616"/>
          </a:xfrm>
        </p:spPr>
        <p:txBody>
          <a:bodyPr/>
          <a:lstStyle/>
          <a:p>
            <a:pPr marL="225425" indent="-225425" eaLnBrk="1" hangingPunct="1">
              <a:spcBef>
                <a:spcPct val="0"/>
              </a:spcBef>
              <a:spcAft>
                <a:spcPts val="1200"/>
              </a:spcAft>
              <a:buNone/>
            </a:pPr>
            <a:r>
              <a:rPr lang="en-US" kern="1200" dirty="0">
                <a:latin typeface="Arial" charset="0"/>
                <a:cs typeface="Arial" charset="0"/>
              </a:rPr>
              <a:t>In your groups answer the following questions:</a:t>
            </a:r>
          </a:p>
          <a:p>
            <a:pPr eaLnBrk="1" hangingPunct="1">
              <a:spcBef>
                <a:spcPct val="0"/>
              </a:spcBef>
              <a:spcAft>
                <a:spcPts val="1200"/>
              </a:spcAft>
            </a:pPr>
            <a:r>
              <a:rPr lang="en-US" kern="1200" dirty="0">
                <a:latin typeface="Arial" charset="0"/>
                <a:cs typeface="Arial" charset="0"/>
              </a:rPr>
              <a:t>Written by? Philippians 1:1</a:t>
            </a:r>
          </a:p>
          <a:p>
            <a:pPr eaLnBrk="1" hangingPunct="1">
              <a:spcBef>
                <a:spcPct val="0"/>
              </a:spcBef>
              <a:spcAft>
                <a:spcPts val="1200"/>
              </a:spcAft>
            </a:pPr>
            <a:r>
              <a:rPr lang="en-US" kern="1200" dirty="0">
                <a:latin typeface="Arial" charset="0"/>
                <a:cs typeface="Arial" charset="0"/>
              </a:rPr>
              <a:t>Written to whom? Philippians 1:1</a:t>
            </a:r>
          </a:p>
          <a:p>
            <a:pPr eaLnBrk="1" hangingPunct="1">
              <a:spcBef>
                <a:spcPct val="0"/>
              </a:spcBef>
              <a:spcAft>
                <a:spcPts val="1200"/>
              </a:spcAft>
            </a:pPr>
            <a:r>
              <a:rPr lang="en-US" kern="1200" dirty="0">
                <a:latin typeface="Arial" charset="0"/>
                <a:cs typeface="Arial" charset="0"/>
              </a:rPr>
              <a:t>Why written? </a:t>
            </a:r>
            <a:r>
              <a:rPr lang="en-US" dirty="0"/>
              <a:t>Philippians 4:10-20</a:t>
            </a:r>
            <a:endParaRPr lang="en-US" kern="1200" dirty="0">
              <a:latin typeface="Arial" charset="0"/>
              <a:cs typeface="Arial" charset="0"/>
            </a:endParaRPr>
          </a:p>
          <a:p>
            <a:pPr eaLnBrk="1" hangingPunct="1">
              <a:spcBef>
                <a:spcPct val="0"/>
              </a:spcBef>
              <a:spcAft>
                <a:spcPts val="1200"/>
              </a:spcAft>
            </a:pPr>
            <a:r>
              <a:rPr lang="en-US" kern="1200" dirty="0">
                <a:latin typeface="Arial" charset="0"/>
                <a:cs typeface="Arial" charset="0"/>
              </a:rPr>
              <a:t>What is the tone of the letter?</a:t>
            </a:r>
          </a:p>
          <a:p>
            <a:pPr eaLnBrk="1" hangingPunct="1">
              <a:spcBef>
                <a:spcPct val="0"/>
              </a:spcBef>
              <a:spcAft>
                <a:spcPts val="1200"/>
              </a:spcAft>
            </a:pPr>
            <a:r>
              <a:rPr lang="en-US" kern="1200" dirty="0">
                <a:latin typeface="Arial" charset="0"/>
                <a:cs typeface="Arial" charset="0"/>
              </a:rPr>
              <a:t>Where written from? Philippians 1:12-14; Acts 28:11-16, 30-31</a:t>
            </a:r>
          </a:p>
          <a:p>
            <a:pPr eaLnBrk="1" hangingPunct="1">
              <a:spcBef>
                <a:spcPct val="0"/>
              </a:spcBef>
              <a:spcAft>
                <a:spcPts val="1200"/>
              </a:spcAft>
            </a:pPr>
            <a:r>
              <a:rPr lang="en-US" kern="1200" dirty="0">
                <a:latin typeface="Arial" charset="0"/>
                <a:cs typeface="Arial" charset="0"/>
              </a:rPr>
              <a:t>Where written to? Philippians 1:1</a:t>
            </a:r>
          </a:p>
          <a:p>
            <a:pPr marL="225425" indent="-225425" eaLnBrk="1" hangingPunct="1">
              <a:spcBef>
                <a:spcPct val="0"/>
              </a:spcBef>
              <a:spcAft>
                <a:spcPts val="1200"/>
              </a:spcAft>
              <a:buNone/>
            </a:pPr>
            <a:endParaRPr lang="en-US" b="1" kern="1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3989599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5" y="925158"/>
            <a:ext cx="8720149" cy="5380616"/>
          </a:xfrm>
        </p:spPr>
        <p:txBody>
          <a:bodyPr/>
          <a:lstStyle/>
          <a:p>
            <a:pPr marL="225425" indent="-225425" eaLnBrk="1" hangingPunct="1">
              <a:lnSpc>
                <a:spcPct val="114000"/>
              </a:lnSpc>
              <a:spcBef>
                <a:spcPct val="0"/>
              </a:spcBef>
              <a:buNone/>
            </a:pPr>
            <a:r>
              <a:rPr lang="en-US" b="1" kern="1200" dirty="0">
                <a:latin typeface="Arial" charset="0"/>
                <a:cs typeface="Arial" charset="0"/>
              </a:rPr>
              <a:t>Written by? </a:t>
            </a:r>
            <a:r>
              <a:rPr lang="en-US" kern="1200" dirty="0">
                <a:latin typeface="Arial" charset="0"/>
                <a:cs typeface="Arial" charset="0"/>
              </a:rPr>
              <a:t>Phil 1:1</a:t>
            </a: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43425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
          <p:cNvGrpSpPr>
            <a:grpSpLocks/>
          </p:cNvGrpSpPr>
          <p:nvPr/>
        </p:nvGrpSpPr>
        <p:grpSpPr bwMode="auto">
          <a:xfrm>
            <a:off x="406921" y="1400175"/>
            <a:ext cx="3679608" cy="5249862"/>
            <a:chOff x="-176104" y="1200150"/>
            <a:chExt cx="3679608" cy="5249863"/>
          </a:xfrm>
        </p:grpSpPr>
        <p:sp>
          <p:nvSpPr>
            <p:cNvPr id="24590" name="Line 35"/>
            <p:cNvSpPr>
              <a:spLocks noChangeShapeType="1"/>
            </p:cNvSpPr>
            <p:nvPr/>
          </p:nvSpPr>
          <p:spPr bwMode="auto">
            <a:xfrm>
              <a:off x="1663700" y="2041525"/>
              <a:ext cx="0" cy="390525"/>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pic>
          <p:nvPicPr>
            <p:cNvPr id="29716" name="Picture 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6497" y="4621397"/>
              <a:ext cx="1833138" cy="182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81" name="Rectangle 37"/>
            <p:cNvSpPr>
              <a:spLocks noChangeArrowheads="1"/>
            </p:cNvSpPr>
            <p:nvPr/>
          </p:nvSpPr>
          <p:spPr bwMode="auto">
            <a:xfrm>
              <a:off x="736497" y="5310188"/>
              <a:ext cx="1516063" cy="1079500"/>
            </a:xfrm>
            <a:prstGeom prst="rect">
              <a:avLst/>
            </a:prstGeom>
            <a:noFill/>
            <a:ln w="12700">
              <a:noFill/>
              <a:miter lim="800000"/>
              <a:headEnd/>
              <a:tailEnd/>
            </a:ln>
            <a:effectLst/>
          </p:spPr>
          <p:txBody>
            <a:bodyPr lIns="12700" tIns="12700" rIns="12700" bIns="12700"/>
            <a:lstStyle/>
            <a:p>
              <a:pPr algn="ctr">
                <a:defRPr/>
              </a:pPr>
              <a:r>
                <a:rPr lang="en-US" sz="2600">
                  <a:latin typeface="+mn-lt"/>
                  <a:cs typeface="+mn-cs"/>
                </a:rPr>
                <a:t>All </a:t>
              </a:r>
            </a:p>
            <a:p>
              <a:pPr algn="ctr">
                <a:defRPr/>
              </a:pPr>
              <a:r>
                <a:rPr lang="en-US" sz="2600">
                  <a:latin typeface="+mn-lt"/>
                  <a:cs typeface="+mn-cs"/>
                </a:rPr>
                <a:t>Nations</a:t>
              </a:r>
            </a:p>
          </p:txBody>
        </p:sp>
        <p:sp>
          <p:nvSpPr>
            <p:cNvPr id="24593" name="Line 38"/>
            <p:cNvSpPr>
              <a:spLocks noChangeShapeType="1"/>
            </p:cNvSpPr>
            <p:nvPr/>
          </p:nvSpPr>
          <p:spPr bwMode="auto">
            <a:xfrm>
              <a:off x="1663700" y="2819400"/>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sp>
          <p:nvSpPr>
            <p:cNvPr id="24594" name="Line 39"/>
            <p:cNvSpPr>
              <a:spLocks noChangeShapeType="1"/>
            </p:cNvSpPr>
            <p:nvPr/>
          </p:nvSpPr>
          <p:spPr bwMode="auto">
            <a:xfrm>
              <a:off x="1624486" y="4169021"/>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sp>
          <p:nvSpPr>
            <p:cNvPr id="24595" name="Text Box 40"/>
            <p:cNvSpPr txBox="1">
              <a:spLocks noChangeArrowheads="1"/>
            </p:cNvSpPr>
            <p:nvPr/>
          </p:nvSpPr>
          <p:spPr bwMode="auto">
            <a:xfrm>
              <a:off x="784225" y="1619250"/>
              <a:ext cx="18272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a:t>Jesus</a:t>
              </a:r>
            </a:p>
            <a:p>
              <a:pPr eaLnBrk="1" hangingPunct="1">
                <a:spcBef>
                  <a:spcPct val="0"/>
                </a:spcBef>
                <a:buFontTx/>
                <a:buNone/>
              </a:pPr>
              <a:endParaRPr lang="en-US" altLang="en-US" sz="2800"/>
            </a:p>
          </p:txBody>
        </p:sp>
        <p:sp>
          <p:nvSpPr>
            <p:cNvPr id="24596" name="Text Box 41"/>
            <p:cNvSpPr txBox="1">
              <a:spLocks noChangeArrowheads="1"/>
            </p:cNvSpPr>
            <p:nvPr/>
          </p:nvSpPr>
          <p:spPr bwMode="auto">
            <a:xfrm>
              <a:off x="548481" y="2325895"/>
              <a:ext cx="22304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b="0"/>
                <a:t>12 Disciples</a:t>
              </a:r>
            </a:p>
            <a:p>
              <a:pPr eaLnBrk="1" hangingPunct="1">
                <a:spcBef>
                  <a:spcPct val="0"/>
                </a:spcBef>
                <a:buFontTx/>
                <a:buNone/>
              </a:pPr>
              <a:endParaRPr lang="en-US" altLang="en-US" sz="2800"/>
            </a:p>
          </p:txBody>
        </p:sp>
        <p:sp>
          <p:nvSpPr>
            <p:cNvPr id="210986" name="Text Box 42"/>
            <p:cNvSpPr txBox="1">
              <a:spLocks noChangeArrowheads="1"/>
            </p:cNvSpPr>
            <p:nvPr/>
          </p:nvSpPr>
          <p:spPr bwMode="auto">
            <a:xfrm>
              <a:off x="-176104" y="3174584"/>
              <a:ext cx="3679608" cy="796925"/>
            </a:xfrm>
            <a:prstGeom prst="rect">
              <a:avLst/>
            </a:prstGeom>
            <a:noFill/>
            <a:ln w="9525">
              <a:noFill/>
              <a:miter lim="800000"/>
              <a:headEnd/>
              <a:tailEnd/>
            </a:ln>
          </p:spPr>
          <p:txBody>
            <a:bodyPr/>
            <a:lstStyle/>
            <a:p>
              <a:pPr algn="ctr">
                <a:spcBef>
                  <a:spcPts val="1200"/>
                </a:spcBef>
                <a:spcAft>
                  <a:spcPts val="300"/>
                </a:spcAft>
                <a:defRPr/>
              </a:pPr>
              <a:r>
                <a:rPr lang="en-US" sz="2800">
                  <a:solidFill>
                    <a:schemeClr val="bg1"/>
                  </a:solidFill>
                  <a:latin typeface="+mn-lt"/>
                  <a:cs typeface="+mn-cs"/>
                </a:rPr>
                <a:t>Obedient Christians</a:t>
              </a:r>
              <a:endParaRPr lang="en-US" sz="2800" b="0">
                <a:solidFill>
                  <a:schemeClr val="bg1"/>
                </a:solidFill>
                <a:latin typeface="+mn-lt"/>
                <a:cs typeface="+mn-cs"/>
              </a:endParaRPr>
            </a:p>
            <a:p>
              <a:pPr algn="ctr">
                <a:defRPr/>
              </a:pPr>
              <a:r>
                <a:rPr lang="en-US" sz="2800" b="0">
                  <a:solidFill>
                    <a:schemeClr val="bg1"/>
                  </a:solidFill>
                  <a:latin typeface="+mn-lt"/>
                  <a:cs typeface="+mn-cs"/>
                </a:rPr>
                <a:t>(Disciples)</a:t>
              </a:r>
              <a:endParaRPr lang="en-US" sz="2800">
                <a:solidFill>
                  <a:schemeClr val="bg1"/>
                </a:solidFill>
                <a:latin typeface="+mn-lt"/>
                <a:cs typeface="+mn-cs"/>
              </a:endParaRPr>
            </a:p>
          </p:txBody>
        </p:sp>
        <p:sp>
          <p:nvSpPr>
            <p:cNvPr id="210987" name="Text Box 43"/>
            <p:cNvSpPr txBox="1">
              <a:spLocks noChangeArrowheads="1"/>
            </p:cNvSpPr>
            <p:nvPr/>
          </p:nvSpPr>
          <p:spPr bwMode="auto">
            <a:xfrm>
              <a:off x="277813" y="1200150"/>
              <a:ext cx="3103563" cy="608012"/>
            </a:xfrm>
            <a:prstGeom prst="rect">
              <a:avLst/>
            </a:prstGeom>
            <a:noFill/>
            <a:ln w="9525">
              <a:noFill/>
              <a:miter lim="800000"/>
              <a:headEnd/>
              <a:tailEnd/>
            </a:ln>
          </p:spPr>
          <p:txBody>
            <a:bodyPr/>
            <a:lstStyle/>
            <a:p>
              <a:pPr algn="ctr">
                <a:defRPr/>
              </a:pPr>
              <a:r>
                <a:rPr lang="en-US" sz="2800" u="sng">
                  <a:solidFill>
                    <a:schemeClr val="bg1"/>
                  </a:solidFill>
                  <a:latin typeface="+mn-lt"/>
                  <a:cs typeface="+mn-cs"/>
                </a:rPr>
                <a:t>Model</a:t>
              </a:r>
              <a:r>
                <a:rPr lang="en-US" sz="2800" u="sng">
                  <a:solidFill>
                    <a:srgbClr val="FFFF00"/>
                  </a:solidFill>
                  <a:latin typeface="+mn-lt"/>
                  <a:cs typeface="+mn-cs"/>
                </a:rPr>
                <a:t> </a:t>
              </a:r>
              <a:r>
                <a:rPr lang="en-US" sz="2400" b="0" u="sng">
                  <a:solidFill>
                    <a:schemeClr val="bg1"/>
                  </a:solidFill>
                  <a:latin typeface="+mn-lt"/>
                  <a:cs typeface="+mn-cs"/>
                </a:rPr>
                <a:t>(John 20:21)</a:t>
              </a:r>
              <a:endParaRPr lang="en-US" sz="2400" b="0">
                <a:solidFill>
                  <a:schemeClr val="bg1"/>
                </a:solidFill>
                <a:latin typeface="+mn-lt"/>
                <a:cs typeface="+mn-cs"/>
              </a:endParaRPr>
            </a:p>
          </p:txBody>
        </p:sp>
      </p:grpSp>
      <p:sp>
        <p:nvSpPr>
          <p:cNvPr id="24580" name="Text Box 33"/>
          <p:cNvSpPr txBox="1">
            <a:spLocks noChangeArrowheads="1"/>
          </p:cNvSpPr>
          <p:nvPr/>
        </p:nvSpPr>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a:buNone/>
            </a:pPr>
            <a:r>
              <a:rPr lang="en-US" sz="3600"/>
              <a:t>Jesus’ Plan</a:t>
            </a:r>
          </a:p>
          <a:p>
            <a:pPr algn="ctr">
              <a:buNone/>
            </a:pPr>
            <a:r>
              <a:rPr lang="en-US"/>
              <a:t>“Multiplying Disciples”</a:t>
            </a:r>
          </a:p>
        </p:txBody>
      </p:sp>
      <p:grpSp>
        <p:nvGrpSpPr>
          <p:cNvPr id="2" name="Group 1">
            <a:extLst>
              <a:ext uri="{FF2B5EF4-FFF2-40B4-BE49-F238E27FC236}">
                <a16:creationId xmlns:a16="http://schemas.microsoft.com/office/drawing/2014/main" id="{55A698F2-6C69-4AB7-BA01-286E93FEA2D4}"/>
              </a:ext>
            </a:extLst>
          </p:cNvPr>
          <p:cNvGrpSpPr/>
          <p:nvPr/>
        </p:nvGrpSpPr>
        <p:grpSpPr>
          <a:xfrm>
            <a:off x="5047490" y="1400175"/>
            <a:ext cx="3862130" cy="5189537"/>
            <a:chOff x="5047490" y="1400175"/>
            <a:chExt cx="3862130" cy="5189537"/>
          </a:xfrm>
        </p:grpSpPr>
        <p:grpSp>
          <p:nvGrpSpPr>
            <p:cNvPr id="29704" name="Group 26"/>
            <p:cNvGrpSpPr>
              <a:grpSpLocks/>
            </p:cNvGrpSpPr>
            <p:nvPr/>
          </p:nvGrpSpPr>
          <p:grpSpPr bwMode="auto">
            <a:xfrm>
              <a:off x="6098287" y="4761158"/>
              <a:ext cx="1880588" cy="1828554"/>
              <a:chOff x="6657188" y="4296889"/>
              <a:chExt cx="1880352" cy="1828800"/>
            </a:xfrm>
            <a:noFill/>
          </p:grpSpPr>
          <p:pic>
            <p:nvPicPr>
              <p:cNvPr id="29713" name="Picture 10"/>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703603" y="4296889"/>
                <a:ext cx="1833937"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0990" name="Rectangle 46"/>
              <p:cNvSpPr>
                <a:spLocks noChangeArrowheads="1"/>
              </p:cNvSpPr>
              <p:nvPr/>
            </p:nvSpPr>
            <p:spPr bwMode="auto">
              <a:xfrm>
                <a:off x="6657188" y="5046044"/>
                <a:ext cx="1444444" cy="1079645"/>
              </a:xfrm>
              <a:prstGeom prst="rect">
                <a:avLst/>
              </a:prstGeom>
              <a:grpFill/>
              <a:ln w="12700">
                <a:noFill/>
                <a:miter lim="800000"/>
                <a:headEnd/>
                <a:tailEnd/>
              </a:ln>
              <a:effectLst/>
            </p:spPr>
            <p:txBody>
              <a:bodyPr lIns="12700" tIns="12700" rIns="12700" bIns="12700"/>
              <a:lstStyle/>
              <a:p>
                <a:pPr algn="ctr">
                  <a:defRPr/>
                </a:pPr>
                <a:r>
                  <a:rPr lang="en-US" sz="2600">
                    <a:latin typeface="+mn-lt"/>
                    <a:cs typeface="+mn-cs"/>
                  </a:rPr>
                  <a:t>Others </a:t>
                </a:r>
              </a:p>
              <a:p>
                <a:pPr algn="ctr">
                  <a:defRPr/>
                </a:pPr>
                <a:r>
                  <a:rPr lang="en-US" sz="2600">
                    <a:latin typeface="+mn-lt"/>
                    <a:cs typeface="+mn-cs"/>
                  </a:rPr>
                  <a:t>Also</a:t>
                </a:r>
              </a:p>
            </p:txBody>
          </p:sp>
        </p:grpSp>
        <p:sp>
          <p:nvSpPr>
            <p:cNvPr id="24583" name="Line 47"/>
            <p:cNvSpPr>
              <a:spLocks noChangeShapeType="1"/>
            </p:cNvSpPr>
            <p:nvPr/>
          </p:nvSpPr>
          <p:spPr bwMode="auto">
            <a:xfrm>
              <a:off x="7012687" y="2252663"/>
              <a:ext cx="0" cy="392112"/>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sp>
          <p:nvSpPr>
            <p:cNvPr id="24584" name="Line 48"/>
            <p:cNvSpPr>
              <a:spLocks noChangeShapeType="1"/>
            </p:cNvSpPr>
            <p:nvPr/>
          </p:nvSpPr>
          <p:spPr bwMode="auto">
            <a:xfrm>
              <a:off x="7012687" y="3032125"/>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sp>
          <p:nvSpPr>
            <p:cNvPr id="24585" name="Line 49"/>
            <p:cNvSpPr>
              <a:spLocks noChangeShapeType="1"/>
            </p:cNvSpPr>
            <p:nvPr/>
          </p:nvSpPr>
          <p:spPr bwMode="auto">
            <a:xfrm>
              <a:off x="7012664" y="4369045"/>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sp>
          <p:nvSpPr>
            <p:cNvPr id="24586" name="Text Box 50"/>
            <p:cNvSpPr txBox="1">
              <a:spLocks noChangeArrowheads="1"/>
            </p:cNvSpPr>
            <p:nvPr/>
          </p:nvSpPr>
          <p:spPr bwMode="auto">
            <a:xfrm>
              <a:off x="6098287" y="1830388"/>
              <a:ext cx="17605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dirty="0"/>
                <a:t>Paul</a:t>
              </a:r>
            </a:p>
            <a:p>
              <a:pPr eaLnBrk="1" hangingPunct="1">
                <a:spcBef>
                  <a:spcPct val="0"/>
                </a:spcBef>
                <a:buFontTx/>
                <a:buNone/>
              </a:pPr>
              <a:endParaRPr lang="en-US" altLang="en-US" sz="2800" dirty="0"/>
            </a:p>
          </p:txBody>
        </p:sp>
        <p:sp>
          <p:nvSpPr>
            <p:cNvPr id="24587" name="Text Box 51"/>
            <p:cNvSpPr txBox="1">
              <a:spLocks noChangeArrowheads="1"/>
            </p:cNvSpPr>
            <p:nvPr/>
          </p:nvSpPr>
          <p:spPr bwMode="auto">
            <a:xfrm>
              <a:off x="6145911" y="2524332"/>
              <a:ext cx="16652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b="0"/>
                <a:t>Timothy</a:t>
              </a:r>
            </a:p>
            <a:p>
              <a:pPr eaLnBrk="1" hangingPunct="1">
                <a:spcBef>
                  <a:spcPct val="0"/>
                </a:spcBef>
                <a:buFontTx/>
                <a:buNone/>
              </a:pPr>
              <a:endParaRPr lang="en-US" altLang="en-US" sz="2800"/>
            </a:p>
          </p:txBody>
        </p:sp>
        <p:sp>
          <p:nvSpPr>
            <p:cNvPr id="210996" name="Text Box 52"/>
            <p:cNvSpPr txBox="1">
              <a:spLocks noChangeArrowheads="1"/>
            </p:cNvSpPr>
            <p:nvPr/>
          </p:nvSpPr>
          <p:spPr bwMode="auto">
            <a:xfrm>
              <a:off x="5795075" y="3424237"/>
              <a:ext cx="2428875" cy="785813"/>
            </a:xfrm>
            <a:prstGeom prst="rect">
              <a:avLst/>
            </a:prstGeom>
            <a:noFill/>
            <a:ln w="9525">
              <a:noFill/>
              <a:miter lim="800000"/>
              <a:headEnd/>
              <a:tailEnd/>
            </a:ln>
          </p:spPr>
          <p:txBody>
            <a:bodyPr/>
            <a:lstStyle/>
            <a:p>
              <a:pPr algn="ctr">
                <a:defRPr/>
              </a:pPr>
              <a:r>
                <a:rPr lang="en-US" sz="2800" dirty="0">
                  <a:solidFill>
                    <a:schemeClr val="bg1"/>
                  </a:solidFill>
                  <a:latin typeface="+mn-lt"/>
                  <a:cs typeface="+mn-cs"/>
                </a:rPr>
                <a:t>Faithful Men</a:t>
              </a:r>
              <a:endParaRPr lang="en-US" sz="2800" b="0" dirty="0">
                <a:solidFill>
                  <a:schemeClr val="bg1"/>
                </a:solidFill>
                <a:latin typeface="+mn-lt"/>
                <a:cs typeface="+mn-cs"/>
              </a:endParaRPr>
            </a:p>
            <a:p>
              <a:pPr algn="ctr">
                <a:defRPr/>
              </a:pPr>
              <a:r>
                <a:rPr lang="en-US" sz="2800" b="0" dirty="0">
                  <a:solidFill>
                    <a:schemeClr val="bg1"/>
                  </a:solidFill>
                  <a:latin typeface="+mn-lt"/>
                  <a:cs typeface="+mn-cs"/>
                </a:rPr>
                <a:t>(Disciples)</a:t>
              </a:r>
              <a:endParaRPr lang="en-US" sz="2800" dirty="0">
                <a:solidFill>
                  <a:schemeClr val="bg1"/>
                </a:solidFill>
                <a:latin typeface="+mn-lt"/>
                <a:cs typeface="+mn-cs"/>
              </a:endParaRPr>
            </a:p>
          </p:txBody>
        </p:sp>
        <p:sp>
          <p:nvSpPr>
            <p:cNvPr id="210997" name="Text Box 53"/>
            <p:cNvSpPr txBox="1">
              <a:spLocks noChangeArrowheads="1"/>
            </p:cNvSpPr>
            <p:nvPr/>
          </p:nvSpPr>
          <p:spPr bwMode="auto">
            <a:xfrm>
              <a:off x="5047490" y="1400175"/>
              <a:ext cx="3862130" cy="608012"/>
            </a:xfrm>
            <a:prstGeom prst="rect">
              <a:avLst/>
            </a:prstGeom>
            <a:noFill/>
            <a:ln w="9525">
              <a:noFill/>
              <a:miter lim="800000"/>
              <a:headEnd/>
              <a:tailEnd/>
            </a:ln>
          </p:spPr>
          <p:txBody>
            <a:bodyPr/>
            <a:lstStyle/>
            <a:p>
              <a:pPr algn="ctr">
                <a:defRPr/>
              </a:pPr>
              <a:r>
                <a:rPr lang="en-US" sz="2800" u="sng">
                  <a:solidFill>
                    <a:schemeClr val="bg1"/>
                  </a:solidFill>
                  <a:latin typeface="+mn-lt"/>
                  <a:cs typeface="+mn-cs"/>
                </a:rPr>
                <a:t>Example</a:t>
              </a:r>
              <a:r>
                <a:rPr lang="en-US" sz="2800" b="0" u="sng">
                  <a:solidFill>
                    <a:schemeClr val="bg1"/>
                  </a:solidFill>
                  <a:latin typeface="+mn-lt"/>
                  <a:cs typeface="+mn-cs"/>
                </a:rPr>
                <a:t> </a:t>
              </a:r>
              <a:r>
                <a:rPr lang="en-US" sz="2400" b="0" u="sng">
                  <a:solidFill>
                    <a:schemeClr val="bg1"/>
                  </a:solidFill>
                  <a:latin typeface="+mn-lt"/>
                  <a:cs typeface="+mn-cs"/>
                </a:rPr>
                <a:t>(2 Timothy 2:2)</a:t>
              </a:r>
              <a:endParaRPr lang="en-US" sz="2400" b="0">
                <a:solidFill>
                  <a:schemeClr val="bg1"/>
                </a:solidFill>
                <a:latin typeface="+mn-lt"/>
                <a:cs typeface="+mn-cs"/>
              </a:endParaRPr>
            </a:p>
          </p:txBody>
        </p:sp>
      </p:grpSp>
      <p:sp>
        <p:nvSpPr>
          <p:cNvPr id="3" name="Arrow: Down 2">
            <a:extLst>
              <a:ext uri="{FF2B5EF4-FFF2-40B4-BE49-F238E27FC236}">
                <a16:creationId xmlns:a16="http://schemas.microsoft.com/office/drawing/2014/main" id="{EFD4AF59-BE2A-485A-8D89-8E11CEC00A39}"/>
              </a:ext>
            </a:extLst>
          </p:cNvPr>
          <p:cNvSpPr/>
          <p:nvPr/>
        </p:nvSpPr>
        <p:spPr bwMode="auto">
          <a:xfrm>
            <a:off x="4340098" y="2405062"/>
            <a:ext cx="972741" cy="3730267"/>
          </a:xfrm>
          <a:prstGeom prst="downArrow">
            <a:avLst>
              <a:gd name="adj1" fmla="val 62866"/>
              <a:gd name="adj2" fmla="val 77427"/>
            </a:avLst>
          </a:prstGeom>
          <a:noFill/>
          <a:ln w="28575" cap="flat" cmpd="sng" algn="ctr">
            <a:solidFill>
              <a:schemeClr val="bg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spc="1200" normalizeH="0" dirty="0">
                <a:ln>
                  <a:noFill/>
                </a:ln>
                <a:solidFill>
                  <a:schemeClr val="bg1"/>
                </a:solidFill>
                <a:effectLst/>
                <a:latin typeface="Arial" charset="0"/>
              </a:rPr>
              <a:t>Multiply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983" y="925158"/>
            <a:ext cx="8488501" cy="5380616"/>
          </a:xfrm>
        </p:spPr>
        <p:txBody>
          <a:bodyPr/>
          <a:lstStyle/>
          <a:p>
            <a:pPr marL="225425" indent="-225425" eaLnBrk="1" hangingPunct="1">
              <a:lnSpc>
                <a:spcPct val="114000"/>
              </a:lnSpc>
              <a:spcBef>
                <a:spcPct val="0"/>
              </a:spcBef>
              <a:buNone/>
            </a:pPr>
            <a:r>
              <a:rPr lang="en-US" b="1" kern="1200" dirty="0">
                <a:latin typeface="Arial" charset="0"/>
                <a:cs typeface="Arial" charset="0"/>
              </a:rPr>
              <a:t>Written by? </a:t>
            </a:r>
            <a:r>
              <a:rPr lang="en-US" kern="1200" dirty="0">
                <a:latin typeface="Arial" charset="0"/>
                <a:cs typeface="Arial" charset="0"/>
              </a:rPr>
              <a:t>Phil 1:1</a:t>
            </a:r>
          </a:p>
          <a:p>
            <a:pPr eaLnBrk="1" hangingPunct="1">
              <a:lnSpc>
                <a:spcPct val="114000"/>
              </a:lnSpc>
              <a:spcBef>
                <a:spcPct val="0"/>
              </a:spcBef>
            </a:pPr>
            <a:r>
              <a:rPr lang="en-US" kern="1200" dirty="0">
                <a:latin typeface="Arial" charset="0"/>
                <a:cs typeface="Arial" charset="0"/>
              </a:rPr>
              <a:t>The Apostle Paul along with Timothy</a:t>
            </a: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2808625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25158"/>
            <a:ext cx="8512885" cy="5380616"/>
          </a:xfrm>
        </p:spPr>
        <p:txBody>
          <a:bodyPr/>
          <a:lstStyle/>
          <a:p>
            <a:pPr marL="225425" indent="-225425" eaLnBrk="1" hangingPunct="1">
              <a:lnSpc>
                <a:spcPct val="114000"/>
              </a:lnSpc>
              <a:spcBef>
                <a:spcPct val="0"/>
              </a:spcBef>
              <a:buNone/>
            </a:pPr>
            <a:r>
              <a:rPr lang="en-US" b="1" kern="1200" dirty="0">
                <a:latin typeface="Arial" charset="0"/>
                <a:cs typeface="Arial" charset="0"/>
              </a:rPr>
              <a:t>Written to whom? </a:t>
            </a:r>
            <a:r>
              <a:rPr lang="en-US" kern="1200" dirty="0">
                <a:latin typeface="Arial" charset="0"/>
                <a:cs typeface="Arial" charset="0"/>
              </a:rPr>
              <a:t>Phil 1:1</a:t>
            </a: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3242650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25158"/>
            <a:ext cx="8512885" cy="5380616"/>
          </a:xfrm>
        </p:spPr>
        <p:txBody>
          <a:bodyPr/>
          <a:lstStyle/>
          <a:p>
            <a:pPr marL="225425" indent="-225425" eaLnBrk="1" hangingPunct="1">
              <a:lnSpc>
                <a:spcPct val="114000"/>
              </a:lnSpc>
              <a:spcBef>
                <a:spcPct val="0"/>
              </a:spcBef>
              <a:buNone/>
            </a:pPr>
            <a:r>
              <a:rPr lang="en-US" b="1" kern="1200" dirty="0">
                <a:latin typeface="Arial" charset="0"/>
                <a:cs typeface="Arial" charset="0"/>
              </a:rPr>
              <a:t>Written to whom? </a:t>
            </a:r>
            <a:r>
              <a:rPr lang="en-US" kern="1200" dirty="0">
                <a:latin typeface="Arial" charset="0"/>
                <a:cs typeface="Arial" charset="0"/>
              </a:rPr>
              <a:t>Phil 1:1</a:t>
            </a:r>
          </a:p>
          <a:p>
            <a:pPr eaLnBrk="1" hangingPunct="1">
              <a:lnSpc>
                <a:spcPct val="114000"/>
              </a:lnSpc>
              <a:spcBef>
                <a:spcPct val="0"/>
              </a:spcBef>
            </a:pPr>
            <a:r>
              <a:rPr lang="en-US" kern="1200" dirty="0">
                <a:latin typeface="Arial" charset="0"/>
                <a:cs typeface="Arial" charset="0"/>
              </a:rPr>
              <a:t>The Christians at Philippi and the Christian leaders </a:t>
            </a:r>
          </a:p>
          <a:p>
            <a:pPr marL="225425" indent="-225425" eaLnBrk="1" hangingPunct="1">
              <a:lnSpc>
                <a:spcPct val="114000"/>
              </a:lnSpc>
              <a:spcBef>
                <a:spcPct val="0"/>
              </a:spcBef>
              <a:buNone/>
            </a:pPr>
            <a:endParaRPr lang="en-US" kern="1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2658858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884" y="789589"/>
            <a:ext cx="8464116" cy="5830286"/>
          </a:xfrm>
        </p:spPr>
        <p:txBody>
          <a:bodyPr/>
          <a:lstStyle/>
          <a:p>
            <a:pPr marL="225425" indent="-225425" eaLnBrk="1" hangingPunct="1">
              <a:lnSpc>
                <a:spcPct val="114000"/>
              </a:lnSpc>
              <a:spcBef>
                <a:spcPct val="0"/>
              </a:spcBef>
              <a:buNone/>
            </a:pPr>
            <a:r>
              <a:rPr lang="en-US" b="1" kern="1200" dirty="0">
                <a:latin typeface="Arial" charset="0"/>
                <a:cs typeface="Arial" charset="0"/>
              </a:rPr>
              <a:t>Why written? </a:t>
            </a:r>
            <a:r>
              <a:rPr lang="en-US" kern="1200" dirty="0">
                <a:latin typeface="Arial" charset="0"/>
                <a:cs typeface="Arial" charset="0"/>
              </a:rPr>
              <a:t>(Phil 4:10-20)</a:t>
            </a:r>
          </a:p>
          <a:p>
            <a:pPr marL="225425" indent="-225425" eaLnBrk="1" hangingPunct="1">
              <a:lnSpc>
                <a:spcPct val="114000"/>
              </a:lnSpc>
              <a:spcBef>
                <a:spcPct val="0"/>
              </a:spcBef>
              <a:buNone/>
            </a:pPr>
            <a:endParaRPr lang="en-US" kern="1200" dirty="0">
              <a:latin typeface="Arial" charset="0"/>
              <a:cs typeface="Arial" charset="0"/>
            </a:endParaRPr>
          </a:p>
          <a:p>
            <a:pPr eaLnBrk="1" hangingPunct="1">
              <a:lnSpc>
                <a:spcPct val="114000"/>
              </a:lnSpc>
              <a:spcBef>
                <a:spcPct val="0"/>
              </a:spcBef>
            </a:pPr>
            <a:endParaRPr lang="en-US" kern="1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2236210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884" y="789589"/>
            <a:ext cx="8464116" cy="5830286"/>
          </a:xfrm>
        </p:spPr>
        <p:txBody>
          <a:bodyPr/>
          <a:lstStyle/>
          <a:p>
            <a:pPr marL="225425" indent="-225425" eaLnBrk="1" hangingPunct="1">
              <a:lnSpc>
                <a:spcPct val="114000"/>
              </a:lnSpc>
              <a:spcBef>
                <a:spcPct val="0"/>
              </a:spcBef>
              <a:buNone/>
            </a:pPr>
            <a:r>
              <a:rPr lang="en-US" b="1" kern="1200" dirty="0">
                <a:latin typeface="Arial" charset="0"/>
                <a:cs typeface="Arial" charset="0"/>
              </a:rPr>
              <a:t>Why written? </a:t>
            </a:r>
            <a:r>
              <a:rPr lang="en-US" kern="1200" dirty="0">
                <a:latin typeface="Arial" charset="0"/>
                <a:cs typeface="Arial" charset="0"/>
              </a:rPr>
              <a:t>(Phil 4:10-20)</a:t>
            </a:r>
          </a:p>
          <a:p>
            <a:pPr marL="285750" indent="-285750" eaLnBrk="1" hangingPunct="1">
              <a:lnSpc>
                <a:spcPct val="114000"/>
              </a:lnSpc>
              <a:spcBef>
                <a:spcPct val="0"/>
              </a:spcBef>
              <a:buFont typeface="Arial" panose="020B0604020202020204" pitchFamily="34" charset="0"/>
              <a:buChar char="•"/>
            </a:pPr>
            <a:r>
              <a:rPr lang="en-US" kern="1200" dirty="0">
                <a:latin typeface="Arial" charset="0"/>
                <a:cs typeface="Arial" charset="0"/>
              </a:rPr>
              <a:t>Thank them for their gift (Phil 4:10-20)</a:t>
            </a:r>
          </a:p>
          <a:p>
            <a:pPr marL="285750" indent="-285750" eaLnBrk="1" hangingPunct="1">
              <a:lnSpc>
                <a:spcPct val="114000"/>
              </a:lnSpc>
              <a:spcBef>
                <a:spcPct val="0"/>
              </a:spcBef>
              <a:buFont typeface="Arial" panose="020B0604020202020204" pitchFamily="34" charset="0"/>
              <a:buChar char="•"/>
            </a:pPr>
            <a:r>
              <a:rPr lang="en-US" kern="1200" dirty="0">
                <a:latin typeface="Arial" charset="0"/>
                <a:cs typeface="Arial" charset="0"/>
              </a:rPr>
              <a:t>He addresses other issues</a:t>
            </a:r>
          </a:p>
          <a:p>
            <a:pPr lvl="1" eaLnBrk="1" hangingPunct="1">
              <a:lnSpc>
                <a:spcPct val="114000"/>
              </a:lnSpc>
              <a:spcBef>
                <a:spcPct val="0"/>
              </a:spcBef>
              <a:buFont typeface="Arial" panose="020B0604020202020204" pitchFamily="34" charset="0"/>
              <a:buChar char="–"/>
            </a:pPr>
            <a:r>
              <a:rPr lang="en-US" kern="1200" dirty="0">
                <a:latin typeface="Arial" charset="0"/>
                <a:cs typeface="Arial" charset="0"/>
              </a:rPr>
              <a:t>Persecution the church will face </a:t>
            </a:r>
          </a:p>
          <a:p>
            <a:pPr lvl="1" eaLnBrk="1" hangingPunct="1">
              <a:lnSpc>
                <a:spcPct val="114000"/>
              </a:lnSpc>
              <a:spcBef>
                <a:spcPct val="0"/>
              </a:spcBef>
              <a:buFont typeface="Arial" panose="020B0604020202020204" pitchFamily="34" charset="0"/>
              <a:buChar char="–"/>
            </a:pPr>
            <a:r>
              <a:rPr lang="en-US" kern="1200" dirty="0">
                <a:latin typeface="Arial" charset="0"/>
                <a:cs typeface="Arial" charset="0"/>
              </a:rPr>
              <a:t>Exhortation to work together </a:t>
            </a:r>
          </a:p>
          <a:p>
            <a:pPr marL="225425" indent="-225425" eaLnBrk="1" hangingPunct="1">
              <a:lnSpc>
                <a:spcPct val="114000"/>
              </a:lnSpc>
              <a:spcBef>
                <a:spcPct val="0"/>
              </a:spcBef>
              <a:buNone/>
            </a:pPr>
            <a:endParaRPr lang="en-US" kern="1200" dirty="0">
              <a:latin typeface="Arial" charset="0"/>
              <a:cs typeface="Arial" charset="0"/>
            </a:endParaRPr>
          </a:p>
          <a:p>
            <a:pPr eaLnBrk="1" hangingPunct="1">
              <a:lnSpc>
                <a:spcPct val="114000"/>
              </a:lnSpc>
              <a:spcBef>
                <a:spcPct val="0"/>
              </a:spcBef>
            </a:pPr>
            <a:endParaRPr lang="en-US" kern="1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3283745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z="1800" dirty="0"/>
              <a:t>13</a:t>
            </a:r>
          </a:p>
        </p:txBody>
      </p:sp>
      <p:sp>
        <p:nvSpPr>
          <p:cNvPr id="3" name="Content Placeholder 2"/>
          <p:cNvSpPr>
            <a:spLocks noGrp="1"/>
          </p:cNvSpPr>
          <p:nvPr>
            <p:ph idx="1"/>
          </p:nvPr>
        </p:nvSpPr>
        <p:spPr>
          <a:xfrm>
            <a:off x="1121664" y="806274"/>
            <a:ext cx="7391220" cy="5245451"/>
          </a:xfrm>
        </p:spPr>
        <p:txBody>
          <a:bodyPr/>
          <a:lstStyle/>
          <a:p>
            <a:pPr marL="225425" indent="-225425" eaLnBrk="1" hangingPunct="1">
              <a:spcBef>
                <a:spcPct val="0"/>
              </a:spcBef>
              <a:spcAft>
                <a:spcPts val="1200"/>
              </a:spcAft>
              <a:buNone/>
            </a:pPr>
            <a:r>
              <a:rPr lang="en-US" b="1" kern="1200" dirty="0">
                <a:latin typeface="Arial" charset="0"/>
                <a:cs typeface="Arial" charset="0"/>
              </a:rPr>
              <a:t>What is the tone of the letter? </a:t>
            </a:r>
          </a:p>
        </p:txBody>
      </p:sp>
    </p:spTree>
    <p:extLst>
      <p:ext uri="{BB962C8B-B14F-4D97-AF65-F5344CB8AC3E}">
        <p14:creationId xmlns:p14="http://schemas.microsoft.com/office/powerpoint/2010/main" val="1353284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664" y="806274"/>
            <a:ext cx="7391220" cy="5245451"/>
          </a:xfrm>
        </p:spPr>
        <p:txBody>
          <a:bodyPr/>
          <a:lstStyle/>
          <a:p>
            <a:pPr marL="225425" indent="-225425" eaLnBrk="1" hangingPunct="1">
              <a:spcBef>
                <a:spcPct val="0"/>
              </a:spcBef>
              <a:spcAft>
                <a:spcPts val="1200"/>
              </a:spcAft>
              <a:buNone/>
            </a:pPr>
            <a:r>
              <a:rPr lang="en-US" b="1" kern="1200">
                <a:latin typeface="Arial" charset="0"/>
                <a:cs typeface="Arial" charset="0"/>
              </a:rPr>
              <a:t>What is the tone of the letter? </a:t>
            </a:r>
          </a:p>
          <a:p>
            <a:pPr eaLnBrk="1" hangingPunct="1">
              <a:spcBef>
                <a:spcPct val="0"/>
              </a:spcBef>
              <a:spcAft>
                <a:spcPts val="1200"/>
              </a:spcAft>
            </a:pPr>
            <a:r>
              <a:rPr lang="en-US" kern="1200">
                <a:latin typeface="Arial" charset="0"/>
                <a:cs typeface="Arial" charset="0"/>
              </a:rPr>
              <a:t>Personal and practical </a:t>
            </a:r>
          </a:p>
          <a:p>
            <a:pPr eaLnBrk="1" hangingPunct="1">
              <a:spcBef>
                <a:spcPct val="0"/>
              </a:spcBef>
              <a:spcAft>
                <a:spcPts val="1200"/>
              </a:spcAft>
            </a:pPr>
            <a:r>
              <a:rPr lang="en-US" kern="1200">
                <a:latin typeface="Arial" charset="0"/>
                <a:cs typeface="Arial" charset="0"/>
              </a:rPr>
              <a:t>To rejoice in Christ</a:t>
            </a:r>
          </a:p>
          <a:p>
            <a:pPr marL="225425" indent="-225425" eaLnBrk="1" hangingPunct="1">
              <a:spcBef>
                <a:spcPct val="0"/>
              </a:spcBef>
              <a:spcAft>
                <a:spcPts val="1200"/>
              </a:spcAft>
              <a:buNone/>
            </a:pPr>
            <a:r>
              <a:rPr lang="en-US" b="1" kern="1200">
                <a:latin typeface="Arial" charset="0"/>
                <a:cs typeface="Arial" charset="0"/>
              </a:rPr>
              <a:t>Where written from? </a:t>
            </a:r>
            <a:r>
              <a:rPr lang="en-US" kern="1200">
                <a:latin typeface="Arial" charset="0"/>
                <a:cs typeface="Arial" charset="0"/>
              </a:rPr>
              <a:t>Phil 1:12-14, Acts 28:11-16, 30-31</a:t>
            </a:r>
          </a:p>
          <a:p>
            <a:pPr eaLnBrk="1" hangingPunct="1">
              <a:spcBef>
                <a:spcPct val="0"/>
              </a:spcBef>
              <a:spcAft>
                <a:spcPts val="1200"/>
              </a:spcAft>
            </a:pPr>
            <a:r>
              <a:rPr lang="en-US" kern="1200">
                <a:latin typeface="Arial" charset="0"/>
                <a:cs typeface="Arial" charset="0"/>
              </a:rPr>
              <a:t>Written from Rome while Paul was in jail chained to a Roman soldier.</a:t>
            </a:r>
          </a:p>
          <a:p>
            <a:pPr marL="225425" indent="-225425" eaLnBrk="1" hangingPunct="1">
              <a:spcBef>
                <a:spcPct val="0"/>
              </a:spcBef>
              <a:spcAft>
                <a:spcPts val="1200"/>
              </a:spcAft>
              <a:buNone/>
            </a:pPr>
            <a:r>
              <a:rPr lang="en-US" b="1" kern="1200">
                <a:latin typeface="Arial" charset="0"/>
                <a:cs typeface="Arial" charset="0"/>
              </a:rPr>
              <a:t>Where written to? </a:t>
            </a:r>
            <a:r>
              <a:rPr lang="en-US" kern="1200">
                <a:latin typeface="Arial" charset="0"/>
                <a:cs typeface="Arial" charset="0"/>
              </a:rPr>
              <a:t>Phil 1:1 </a:t>
            </a:r>
          </a:p>
          <a:p>
            <a:pPr eaLnBrk="1" hangingPunct="1">
              <a:spcBef>
                <a:spcPct val="0"/>
              </a:spcBef>
              <a:spcAft>
                <a:spcPts val="1200"/>
              </a:spcAft>
            </a:pPr>
            <a:r>
              <a:rPr lang="en-US" kern="1200">
                <a:latin typeface="Arial" charset="0"/>
                <a:cs typeface="Arial" charset="0"/>
              </a:rPr>
              <a:t>Philippi</a:t>
            </a:r>
          </a:p>
        </p:txBody>
      </p:sp>
      <p:sp>
        <p:nvSpPr>
          <p:cNvPr id="4" name="Slide Number Placeholder 3"/>
          <p:cNvSpPr>
            <a:spLocks noGrp="1"/>
          </p:cNvSpPr>
          <p:nvPr>
            <p:ph type="sldNum" sz="quarter" idx="12"/>
          </p:nvPr>
        </p:nvSpPr>
        <p:spPr/>
        <p:txBody>
          <a:bodyPr/>
          <a:lstStyle/>
          <a:p>
            <a:pPr>
              <a:defRPr/>
            </a:pPr>
            <a:r>
              <a:rPr lang="en-US" sz="1800" dirty="0"/>
              <a:t>13</a:t>
            </a:r>
          </a:p>
        </p:txBody>
      </p:sp>
      <p:sp>
        <p:nvSpPr>
          <p:cNvPr id="6" name="Rectangle 5"/>
          <p:cNvSpPr/>
          <p:nvPr/>
        </p:nvSpPr>
        <p:spPr bwMode="auto">
          <a:xfrm>
            <a:off x="64546" y="2694432"/>
            <a:ext cx="9079454" cy="352230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99978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664" y="806274"/>
            <a:ext cx="7391220" cy="5245451"/>
          </a:xfrm>
        </p:spPr>
        <p:txBody>
          <a:bodyPr/>
          <a:lstStyle/>
          <a:p>
            <a:pPr marL="225425" indent="-225425" eaLnBrk="1" hangingPunct="1">
              <a:spcBef>
                <a:spcPct val="0"/>
              </a:spcBef>
              <a:spcAft>
                <a:spcPts val="1200"/>
              </a:spcAft>
              <a:buNone/>
            </a:pPr>
            <a:r>
              <a:rPr lang="en-US" b="1" kern="1200" dirty="0">
                <a:latin typeface="Arial" charset="0"/>
                <a:cs typeface="Arial" charset="0"/>
              </a:rPr>
              <a:t>Where written from? </a:t>
            </a:r>
            <a:r>
              <a:rPr lang="en-US" kern="1200" dirty="0">
                <a:latin typeface="Arial" charset="0"/>
                <a:cs typeface="Arial" charset="0"/>
              </a:rPr>
              <a:t>Phil 1:12-14, Acts 28:11-16, 30-31</a:t>
            </a: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278760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664" y="806274"/>
            <a:ext cx="7391220" cy="5245451"/>
          </a:xfrm>
        </p:spPr>
        <p:txBody>
          <a:bodyPr/>
          <a:lstStyle/>
          <a:p>
            <a:pPr marL="225425" indent="-225425" eaLnBrk="1" hangingPunct="1">
              <a:spcBef>
                <a:spcPct val="0"/>
              </a:spcBef>
              <a:spcAft>
                <a:spcPts val="1200"/>
              </a:spcAft>
              <a:buNone/>
            </a:pPr>
            <a:r>
              <a:rPr lang="en-US" b="1" kern="1200" dirty="0">
                <a:latin typeface="Arial" charset="0"/>
                <a:cs typeface="Arial" charset="0"/>
              </a:rPr>
              <a:t>Where written from? </a:t>
            </a:r>
            <a:r>
              <a:rPr lang="en-US" kern="1200" dirty="0">
                <a:latin typeface="Arial" charset="0"/>
                <a:cs typeface="Arial" charset="0"/>
              </a:rPr>
              <a:t>Phil 1:12-14, Acts 28:11-16, 30-31</a:t>
            </a:r>
          </a:p>
          <a:p>
            <a:pPr eaLnBrk="1" hangingPunct="1">
              <a:spcBef>
                <a:spcPct val="0"/>
              </a:spcBef>
              <a:spcAft>
                <a:spcPts val="1200"/>
              </a:spcAft>
            </a:pPr>
            <a:r>
              <a:rPr lang="en-US" kern="1200" dirty="0">
                <a:latin typeface="Arial" charset="0"/>
                <a:cs typeface="Arial" charset="0"/>
              </a:rPr>
              <a:t>Written from Rome while Paul was in jail chained to a Roman soldier</a:t>
            </a:r>
          </a:p>
        </p:txBody>
      </p:sp>
      <p:sp>
        <p:nvSpPr>
          <p:cNvPr id="4" name="Slide Number Placeholder 3"/>
          <p:cNvSpPr>
            <a:spLocks noGrp="1"/>
          </p:cNvSpPr>
          <p:nvPr>
            <p:ph type="sldNum" sz="quarter" idx="12"/>
          </p:nvPr>
        </p:nvSpPr>
        <p:spPr/>
        <p:txBody>
          <a:bodyPr/>
          <a:lstStyle/>
          <a:p>
            <a:pPr>
              <a:defRPr/>
            </a:pPr>
            <a:r>
              <a:rPr lang="en-US" sz="1800" dirty="0"/>
              <a:t>13</a:t>
            </a:r>
          </a:p>
        </p:txBody>
      </p:sp>
      <p:sp>
        <p:nvSpPr>
          <p:cNvPr id="6" name="Rectangle 5"/>
          <p:cNvSpPr/>
          <p:nvPr/>
        </p:nvSpPr>
        <p:spPr bwMode="auto">
          <a:xfrm>
            <a:off x="64546" y="4949952"/>
            <a:ext cx="9079454" cy="126678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84214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664" y="806274"/>
            <a:ext cx="7391220" cy="5245451"/>
          </a:xfrm>
        </p:spPr>
        <p:txBody>
          <a:bodyPr/>
          <a:lstStyle/>
          <a:p>
            <a:pPr marL="225425" indent="-225425" eaLnBrk="1" hangingPunct="1">
              <a:spcBef>
                <a:spcPct val="0"/>
              </a:spcBef>
              <a:spcAft>
                <a:spcPts val="1200"/>
              </a:spcAft>
              <a:buNone/>
            </a:pPr>
            <a:r>
              <a:rPr lang="en-US" b="1" kern="1200" dirty="0">
                <a:latin typeface="Arial" charset="0"/>
                <a:cs typeface="Arial" charset="0"/>
              </a:rPr>
              <a:t>Where written to? </a:t>
            </a:r>
            <a:r>
              <a:rPr lang="en-US" kern="1200" dirty="0">
                <a:latin typeface="Arial" charset="0"/>
                <a:cs typeface="Arial" charset="0"/>
              </a:rPr>
              <a:t>Phil 1:1 </a:t>
            </a:r>
          </a:p>
        </p:txBody>
      </p:sp>
      <p:sp>
        <p:nvSpPr>
          <p:cNvPr id="4" name="Slide Number Placeholder 3"/>
          <p:cNvSpPr>
            <a:spLocks noGrp="1"/>
          </p:cNvSpPr>
          <p:nvPr>
            <p:ph type="sldNum" sz="quarter" idx="12"/>
          </p:nvPr>
        </p:nvSpPr>
        <p:spPr/>
        <p:txBody>
          <a:bodyPr/>
          <a:lstStyle/>
          <a:p>
            <a:pPr>
              <a:defRPr/>
            </a:pPr>
            <a:r>
              <a:rPr lang="en-US" sz="1800" dirty="0"/>
              <a:t>13</a:t>
            </a:r>
          </a:p>
        </p:txBody>
      </p:sp>
      <p:sp>
        <p:nvSpPr>
          <p:cNvPr id="6" name="Rectangle 5"/>
          <p:cNvSpPr/>
          <p:nvPr/>
        </p:nvSpPr>
        <p:spPr bwMode="auto">
          <a:xfrm>
            <a:off x="64546" y="5583936"/>
            <a:ext cx="9079454" cy="63280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6772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136784"/>
          <a:ext cx="9144000" cy="3217536"/>
        </p:xfrm>
        <a:graphic>
          <a:graphicData uri="http://schemas.openxmlformats.org/drawingml/2006/table">
            <a:tbl>
              <a:tblPr firstRow="1" bandRow="1">
                <a:tableStyleId>{5C22544A-7EE6-4342-B048-85BDC9FD1C3A}</a:tableStyleId>
              </a:tblPr>
              <a:tblGrid>
                <a:gridCol w="2594957">
                  <a:extLst>
                    <a:ext uri="{9D8B030D-6E8A-4147-A177-3AD203B41FA5}">
                      <a16:colId xmlns:a16="http://schemas.microsoft.com/office/drawing/2014/main" val="20000"/>
                    </a:ext>
                  </a:extLst>
                </a:gridCol>
                <a:gridCol w="2346250">
                  <a:extLst>
                    <a:ext uri="{9D8B030D-6E8A-4147-A177-3AD203B41FA5}">
                      <a16:colId xmlns:a16="http://schemas.microsoft.com/office/drawing/2014/main" val="20001"/>
                    </a:ext>
                  </a:extLst>
                </a:gridCol>
                <a:gridCol w="2262881">
                  <a:extLst>
                    <a:ext uri="{9D8B030D-6E8A-4147-A177-3AD203B41FA5}">
                      <a16:colId xmlns:a16="http://schemas.microsoft.com/office/drawing/2014/main" val="20002"/>
                    </a:ext>
                  </a:extLst>
                </a:gridCol>
                <a:gridCol w="1939912">
                  <a:extLst>
                    <a:ext uri="{9D8B030D-6E8A-4147-A177-3AD203B41FA5}">
                      <a16:colId xmlns:a16="http://schemas.microsoft.com/office/drawing/2014/main" val="20003"/>
                    </a:ext>
                  </a:extLst>
                </a:gridCol>
              </a:tblGrid>
              <a:tr h="8635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a:solidFill>
                            <a:schemeClr val="tx1"/>
                          </a:solidFill>
                        </a:rPr>
                        <a:t>Evangelism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gridSpan="3">
                  <a:txBody>
                    <a:bodyPr/>
                    <a:lstStyle/>
                    <a:p>
                      <a:pPr algn="ctr"/>
                      <a:r>
                        <a:rPr lang="en-US" sz="3200" b="1">
                          <a:solidFill>
                            <a:schemeClr val="tx1"/>
                          </a:solidFill>
                        </a:rPr>
                        <a:t>Discipleship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hMerge="1">
                  <a:txBody>
                    <a:bodyPr/>
                    <a:lstStyle/>
                    <a:p>
                      <a:pPr algn="ctr"/>
                      <a:endParaRPr lang="en-US" sz="2800" b="1">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hMerge="1">
                  <a:txBody>
                    <a:bodyPr/>
                    <a:lstStyle/>
                    <a:p>
                      <a:pPr algn="ctr"/>
                      <a:endParaRPr lang="en-US" sz="2800" b="1">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183466607"/>
                  </a:ext>
                </a:extLst>
              </a:tr>
              <a:tr h="8635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a:solidFill>
                            <a:schemeClr val="tx1"/>
                          </a:solidFill>
                        </a:rPr>
                        <a:t>1. Come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a:r>
                        <a:rPr lang="en-US" sz="3200" b="1">
                          <a:solidFill>
                            <a:schemeClr val="tx1"/>
                          </a:solidFill>
                        </a:rPr>
                        <a:t>2. Grow</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3200" b="1">
                          <a:solidFill>
                            <a:schemeClr val="tx1"/>
                          </a:solidFill>
                        </a:rPr>
                        <a:t>3.</a:t>
                      </a:r>
                      <a:r>
                        <a:rPr lang="en-US" sz="3200" b="1" baseline="0">
                          <a:solidFill>
                            <a:schemeClr val="tx1"/>
                          </a:solidFill>
                        </a:rPr>
                        <a:t> Serve</a:t>
                      </a:r>
                      <a:endParaRPr lang="en-US" sz="3200" b="1">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3200" b="1" dirty="0">
                          <a:solidFill>
                            <a:schemeClr val="tx1"/>
                          </a:solidFill>
                        </a:rPr>
                        <a:t>4. Go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490476">
                <a:tc>
                  <a:txBody>
                    <a:bodyPr/>
                    <a:lstStyle/>
                    <a:p>
                      <a:pPr marL="225425" indent="-225425" algn="l">
                        <a:buFont typeface="Arial" panose="020B0604020202020204" pitchFamily="34" charset="0"/>
                        <a:buChar char="•"/>
                      </a:pPr>
                      <a:r>
                        <a:rPr lang="en-US" sz="2800">
                          <a:solidFill>
                            <a:schemeClr val="tx1"/>
                          </a:solidFill>
                        </a:rPr>
                        <a:t>Worship</a:t>
                      </a:r>
                    </a:p>
                    <a:p>
                      <a:pPr marL="225425" indent="-225425" algn="l">
                        <a:buFont typeface="Arial" panose="020B0604020202020204" pitchFamily="34" charset="0"/>
                        <a:buChar char="•"/>
                      </a:pPr>
                      <a:r>
                        <a:rPr lang="en-US" sz="2800">
                          <a:solidFill>
                            <a:schemeClr val="tx1"/>
                          </a:solidFill>
                        </a:rPr>
                        <a:t>Fellowship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marL="223838" indent="-223838" algn="l">
                        <a:buFont typeface="Arial" panose="020B0604020202020204" pitchFamily="34" charset="0"/>
                        <a:buChar char="•"/>
                      </a:pPr>
                      <a:r>
                        <a:rPr lang="en-US" sz="2800">
                          <a:solidFill>
                            <a:schemeClr val="tx1"/>
                          </a:solidFill>
                        </a:rPr>
                        <a:t>God’s Word</a:t>
                      </a:r>
                    </a:p>
                    <a:p>
                      <a:pPr marL="223838" indent="-223838" algn="l">
                        <a:buFont typeface="Arial" panose="020B0604020202020204" pitchFamily="34" charset="0"/>
                        <a:buChar char="•"/>
                      </a:pPr>
                      <a:r>
                        <a:rPr lang="en-US" sz="2800">
                          <a:solidFill>
                            <a:schemeClr val="tx1"/>
                          </a:solidFill>
                        </a:rPr>
                        <a:t>Prayer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800">
                          <a:solidFill>
                            <a:schemeClr val="tx1"/>
                          </a:solidFill>
                        </a:rPr>
                        <a:t>Service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800" dirty="0">
                          <a:solidFill>
                            <a:schemeClr val="tx1"/>
                          </a:solidFill>
                        </a:rPr>
                        <a:t>Outreach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bl>
          </a:graphicData>
        </a:graphic>
      </p:graphicFrame>
      <p:sp>
        <p:nvSpPr>
          <p:cNvPr id="5" name="Right Arrow 4"/>
          <p:cNvSpPr/>
          <p:nvPr/>
        </p:nvSpPr>
        <p:spPr bwMode="auto">
          <a:xfrm>
            <a:off x="182880" y="512064"/>
            <a:ext cx="8778240" cy="1490608"/>
          </a:xfrm>
          <a:prstGeom prst="rightArrow">
            <a:avLst>
              <a:gd name="adj1" fmla="val 61905"/>
              <a:gd name="adj2" fmla="val 106862"/>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bg1"/>
                </a:solidFill>
                <a:effectLst/>
              </a:rPr>
              <a:t>Foundations Disciple</a:t>
            </a:r>
            <a:r>
              <a:rPr lang="en-US" sz="3600" dirty="0">
                <a:solidFill>
                  <a:schemeClr val="bg1"/>
                </a:solidFill>
              </a:rPr>
              <a:t>ship </a:t>
            </a:r>
            <a:r>
              <a:rPr kumimoji="0" lang="en-US" sz="3600" b="1" i="0" u="none" strike="noStrike" cap="none" normalizeH="0" baseline="0" dirty="0">
                <a:ln>
                  <a:noFill/>
                </a:ln>
                <a:solidFill>
                  <a:schemeClr val="bg1"/>
                </a:solidFill>
                <a:effectLst/>
              </a:rPr>
              <a:t>Process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664" y="806274"/>
            <a:ext cx="7391220" cy="5245451"/>
          </a:xfrm>
        </p:spPr>
        <p:txBody>
          <a:bodyPr/>
          <a:lstStyle/>
          <a:p>
            <a:pPr marL="225425" indent="-225425" eaLnBrk="1" hangingPunct="1">
              <a:spcBef>
                <a:spcPct val="0"/>
              </a:spcBef>
              <a:spcAft>
                <a:spcPts val="1200"/>
              </a:spcAft>
              <a:buNone/>
            </a:pPr>
            <a:r>
              <a:rPr lang="en-US" b="1" kern="1200" dirty="0">
                <a:latin typeface="Arial" charset="0"/>
                <a:cs typeface="Arial" charset="0"/>
              </a:rPr>
              <a:t>Where written to? </a:t>
            </a:r>
            <a:r>
              <a:rPr lang="en-US" kern="1200" dirty="0">
                <a:latin typeface="Arial" charset="0"/>
                <a:cs typeface="Arial" charset="0"/>
              </a:rPr>
              <a:t>Phil 1:1 </a:t>
            </a:r>
          </a:p>
          <a:p>
            <a:pPr eaLnBrk="1" hangingPunct="1">
              <a:spcBef>
                <a:spcPct val="0"/>
              </a:spcBef>
              <a:spcAft>
                <a:spcPts val="1200"/>
              </a:spcAft>
            </a:pPr>
            <a:r>
              <a:rPr lang="en-US" kern="1200" dirty="0">
                <a:latin typeface="Arial" charset="0"/>
                <a:cs typeface="Arial" charset="0"/>
              </a:rPr>
              <a:t>Philippi</a:t>
            </a: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3802603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39" y="1036320"/>
            <a:ext cx="7644205" cy="5345430"/>
          </a:xfrm>
        </p:spPr>
        <p:txBody>
          <a:bodyPr/>
          <a:lstStyle/>
          <a:p>
            <a:pPr eaLnBrk="1" hangingPunct="1">
              <a:spcBef>
                <a:spcPct val="0"/>
              </a:spcBef>
              <a:spcAft>
                <a:spcPts val="1200"/>
              </a:spcAft>
            </a:pPr>
            <a:r>
              <a:rPr lang="en-US" kern="1200" dirty="0">
                <a:latin typeface="Arial" charset="0"/>
                <a:cs typeface="Arial" charset="0"/>
              </a:rPr>
              <a:t>Major Theme: </a:t>
            </a:r>
          </a:p>
          <a:p>
            <a:pPr eaLnBrk="1" hangingPunct="1">
              <a:spcBef>
                <a:spcPct val="0"/>
              </a:spcBef>
              <a:spcAft>
                <a:spcPts val="0"/>
              </a:spcAft>
            </a:pPr>
            <a:r>
              <a:rPr lang="en-US" kern="1200" dirty="0">
                <a:latin typeface="Arial" charset="0"/>
                <a:cs typeface="Arial" charset="0"/>
              </a:rPr>
              <a:t>The major theme is seen through the repetition of two words in the following verses:</a:t>
            </a:r>
          </a:p>
          <a:p>
            <a:pPr marL="1138238" lvl="1" indent="-457200" eaLnBrk="1" hangingPunct="1">
              <a:spcBef>
                <a:spcPct val="0"/>
              </a:spcBef>
              <a:spcAft>
                <a:spcPts val="1200"/>
              </a:spcAft>
            </a:pPr>
            <a:r>
              <a:rPr lang="en-US" dirty="0"/>
              <a:t>1:4, 18, 25</a:t>
            </a:r>
          </a:p>
          <a:p>
            <a:pPr marL="1138238" lvl="1" indent="-457200" eaLnBrk="1" hangingPunct="1">
              <a:spcBef>
                <a:spcPct val="0"/>
              </a:spcBef>
              <a:spcAft>
                <a:spcPts val="1200"/>
              </a:spcAft>
            </a:pPr>
            <a:r>
              <a:rPr lang="en-US" dirty="0"/>
              <a:t>2:2, 17, 18, 28, 29</a:t>
            </a:r>
          </a:p>
          <a:p>
            <a:pPr marL="1138238" lvl="1" indent="-457200" eaLnBrk="1" hangingPunct="1">
              <a:spcBef>
                <a:spcPct val="0"/>
              </a:spcBef>
              <a:spcAft>
                <a:spcPts val="1200"/>
              </a:spcAft>
            </a:pPr>
            <a:r>
              <a:rPr lang="en-US" dirty="0"/>
              <a:t>3:1</a:t>
            </a:r>
          </a:p>
          <a:p>
            <a:pPr marL="1138238" lvl="1" indent="-457200" eaLnBrk="1" hangingPunct="1">
              <a:spcBef>
                <a:spcPct val="0"/>
              </a:spcBef>
              <a:spcAft>
                <a:spcPts val="1200"/>
              </a:spcAft>
            </a:pPr>
            <a:r>
              <a:rPr lang="en-US" dirty="0"/>
              <a:t>4:1, 4, 10 </a:t>
            </a:r>
            <a:endParaRPr lang="en-US" kern="1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2786302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399" y="1009208"/>
            <a:ext cx="6781801" cy="5372542"/>
          </a:xfrm>
        </p:spPr>
        <p:txBody>
          <a:bodyPr/>
          <a:lstStyle/>
          <a:p>
            <a:pPr marL="0" indent="0" algn="ctr" eaLnBrk="1" hangingPunct="1">
              <a:spcBef>
                <a:spcPct val="0"/>
              </a:spcBef>
              <a:spcAft>
                <a:spcPts val="1200"/>
              </a:spcAft>
              <a:buNone/>
            </a:pPr>
            <a:r>
              <a:rPr lang="en-US" kern="1200" dirty="0">
                <a:latin typeface="Arial" charset="0"/>
                <a:cs typeface="Arial" charset="0"/>
              </a:rPr>
              <a:t>Major Theme </a:t>
            </a:r>
          </a:p>
          <a:p>
            <a:pPr marL="0" indent="0" algn="ctr" eaLnBrk="1" hangingPunct="1">
              <a:spcBef>
                <a:spcPct val="0"/>
              </a:spcBef>
              <a:spcAft>
                <a:spcPts val="1200"/>
              </a:spcAft>
              <a:buNone/>
            </a:pPr>
            <a:r>
              <a:rPr lang="en-US" sz="4400" b="1" kern="1200" dirty="0">
                <a:latin typeface="Arial" charset="0"/>
                <a:cs typeface="Arial" charset="0"/>
              </a:rPr>
              <a:t>Joy/Rejoice</a:t>
            </a: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238352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983" y="1353312"/>
            <a:ext cx="8488501" cy="4952462"/>
          </a:xfrm>
        </p:spPr>
        <p:txBody>
          <a:bodyPr/>
          <a:lstStyle/>
          <a:p>
            <a:pPr marL="0" indent="0" eaLnBrk="1" hangingPunct="1">
              <a:spcBef>
                <a:spcPct val="0"/>
              </a:spcBef>
              <a:spcAft>
                <a:spcPts val="1200"/>
              </a:spcAft>
              <a:buNone/>
            </a:pPr>
            <a:r>
              <a:rPr lang="en-US" b="1" kern="1200" dirty="0">
                <a:latin typeface="Arial" charset="0"/>
                <a:cs typeface="Arial" charset="0"/>
              </a:rPr>
              <a:t>Later on read:</a:t>
            </a:r>
          </a:p>
          <a:p>
            <a:pPr eaLnBrk="1" hangingPunct="1">
              <a:spcBef>
                <a:spcPct val="0"/>
              </a:spcBef>
              <a:spcAft>
                <a:spcPts val="1200"/>
              </a:spcAft>
            </a:pPr>
            <a:r>
              <a:rPr lang="en-US" kern="1200" dirty="0">
                <a:latin typeface="Arial" charset="0"/>
                <a:cs typeface="Arial" charset="0"/>
              </a:rPr>
              <a:t>Acts 16 to learn about Paul in Philippi</a:t>
            </a:r>
          </a:p>
          <a:p>
            <a:pPr eaLnBrk="1" hangingPunct="1">
              <a:spcBef>
                <a:spcPct val="0"/>
              </a:spcBef>
              <a:spcAft>
                <a:spcPts val="1200"/>
              </a:spcAft>
            </a:pPr>
            <a:r>
              <a:rPr lang="en-US" kern="1200" dirty="0">
                <a:latin typeface="Arial" charset="0"/>
                <a:cs typeface="Arial" charset="0"/>
              </a:rPr>
              <a:t>Acts 25 to see how Paul was sent to Rome</a:t>
            </a:r>
          </a:p>
          <a:p>
            <a:pPr eaLnBrk="1" hangingPunct="1">
              <a:spcBef>
                <a:spcPct val="0"/>
              </a:spcBef>
              <a:spcAft>
                <a:spcPts val="1200"/>
              </a:spcAft>
            </a:pPr>
            <a:r>
              <a:rPr lang="en-US" kern="1200" dirty="0">
                <a:latin typeface="Arial" charset="0"/>
                <a:cs typeface="Arial" charset="0"/>
              </a:rPr>
              <a:t>Acts 7-28 to learn more about Paul</a:t>
            </a:r>
          </a:p>
        </p:txBody>
      </p:sp>
      <p:sp>
        <p:nvSpPr>
          <p:cNvPr id="4" name="Slide Number Placeholder 3"/>
          <p:cNvSpPr>
            <a:spLocks noGrp="1"/>
          </p:cNvSpPr>
          <p:nvPr>
            <p:ph type="sldNum" sz="quarter" idx="12"/>
          </p:nvPr>
        </p:nvSpPr>
        <p:spPr/>
        <p:txBody>
          <a:bodyPr/>
          <a:lstStyle/>
          <a:p>
            <a:pPr>
              <a:defRPr/>
            </a:pPr>
            <a:r>
              <a:rPr lang="en-US" sz="1800" dirty="0"/>
              <a:t>13</a:t>
            </a:r>
          </a:p>
        </p:txBody>
      </p:sp>
    </p:spTree>
    <p:extLst>
      <p:ext uri="{BB962C8B-B14F-4D97-AF65-F5344CB8AC3E}">
        <p14:creationId xmlns:p14="http://schemas.microsoft.com/office/powerpoint/2010/main" val="119383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955" y="439147"/>
            <a:ext cx="8269045" cy="5380616"/>
          </a:xfrm>
        </p:spPr>
        <p:txBody>
          <a:bodyPr/>
          <a:lstStyle/>
          <a:p>
            <a:pPr marL="0" indent="0" eaLnBrk="1" hangingPunct="1">
              <a:spcBef>
                <a:spcPct val="0"/>
              </a:spcBef>
              <a:spcAft>
                <a:spcPts val="1200"/>
              </a:spcAft>
              <a:buNone/>
            </a:pPr>
            <a:r>
              <a:rPr lang="en-US" b="1" kern="1200" dirty="0">
                <a:latin typeface="Arial" charset="0"/>
                <a:cs typeface="Arial" charset="0"/>
              </a:rPr>
              <a:t>Main idea of each chapter </a:t>
            </a:r>
          </a:p>
          <a:p>
            <a:pPr eaLnBrk="1" hangingPunct="1">
              <a:spcBef>
                <a:spcPct val="0"/>
              </a:spcBef>
              <a:spcAft>
                <a:spcPts val="1200"/>
              </a:spcAft>
            </a:pPr>
            <a:r>
              <a:rPr lang="en-US" kern="1200" dirty="0">
                <a:latin typeface="Arial" charset="0"/>
                <a:cs typeface="Arial" charset="0"/>
              </a:rPr>
              <a:t>Chapter 1: </a:t>
            </a:r>
          </a:p>
          <a:p>
            <a:pPr lvl="1" eaLnBrk="1" hangingPunct="1">
              <a:spcBef>
                <a:spcPct val="0"/>
              </a:spcBef>
              <a:spcAft>
                <a:spcPts val="1200"/>
              </a:spcAft>
            </a:pPr>
            <a:r>
              <a:rPr lang="en-US" kern="1200" dirty="0">
                <a:latin typeface="Arial" charset="0"/>
                <a:cs typeface="Arial" charset="0"/>
              </a:rPr>
              <a:t>Joy in All Circumstances</a:t>
            </a:r>
          </a:p>
          <a:p>
            <a:pPr eaLnBrk="1" hangingPunct="1">
              <a:spcBef>
                <a:spcPct val="0"/>
              </a:spcBef>
              <a:spcAft>
                <a:spcPts val="1200"/>
              </a:spcAft>
            </a:pPr>
            <a:r>
              <a:rPr lang="en-US" kern="1200" dirty="0">
                <a:latin typeface="Arial" charset="0"/>
                <a:cs typeface="Arial" charset="0"/>
              </a:rPr>
              <a:t>Chapter 2: </a:t>
            </a:r>
          </a:p>
          <a:p>
            <a:pPr lvl="1" eaLnBrk="1" hangingPunct="1">
              <a:spcBef>
                <a:spcPct val="0"/>
              </a:spcBef>
              <a:spcAft>
                <a:spcPts val="1200"/>
              </a:spcAft>
            </a:pPr>
            <a:r>
              <a:rPr lang="en-US" kern="1200" dirty="0">
                <a:latin typeface="Arial" charset="0"/>
                <a:cs typeface="Arial" charset="0"/>
              </a:rPr>
              <a:t>Joy in Humility</a:t>
            </a:r>
          </a:p>
          <a:p>
            <a:pPr eaLnBrk="1" hangingPunct="1">
              <a:spcBef>
                <a:spcPct val="0"/>
              </a:spcBef>
              <a:spcAft>
                <a:spcPts val="1200"/>
              </a:spcAft>
            </a:pPr>
            <a:r>
              <a:rPr lang="en-US" kern="1200" dirty="0">
                <a:latin typeface="Arial" charset="0"/>
                <a:cs typeface="Arial" charset="0"/>
              </a:rPr>
              <a:t>Chapter 3: </a:t>
            </a:r>
          </a:p>
          <a:p>
            <a:pPr lvl="1" eaLnBrk="1" hangingPunct="1">
              <a:spcBef>
                <a:spcPct val="0"/>
              </a:spcBef>
              <a:spcAft>
                <a:spcPts val="1200"/>
              </a:spcAft>
            </a:pPr>
            <a:r>
              <a:rPr lang="en-US" kern="1200" dirty="0">
                <a:latin typeface="Arial" charset="0"/>
                <a:cs typeface="Arial" charset="0"/>
              </a:rPr>
              <a:t>Joy in Christlikeness</a:t>
            </a:r>
          </a:p>
          <a:p>
            <a:pPr eaLnBrk="1" hangingPunct="1">
              <a:spcBef>
                <a:spcPct val="0"/>
              </a:spcBef>
              <a:spcAft>
                <a:spcPts val="1200"/>
              </a:spcAft>
            </a:pPr>
            <a:r>
              <a:rPr lang="en-US" kern="1200" dirty="0">
                <a:latin typeface="Arial" charset="0"/>
                <a:cs typeface="Arial" charset="0"/>
              </a:rPr>
              <a:t>Chapter 4: </a:t>
            </a:r>
          </a:p>
          <a:p>
            <a:pPr lvl="1" eaLnBrk="1" hangingPunct="1">
              <a:spcBef>
                <a:spcPct val="0"/>
              </a:spcBef>
              <a:spcAft>
                <a:spcPts val="1200"/>
              </a:spcAft>
            </a:pPr>
            <a:r>
              <a:rPr lang="en-US" kern="1200" dirty="0">
                <a:latin typeface="Arial" charset="0"/>
                <a:cs typeface="Arial" charset="0"/>
              </a:rPr>
              <a:t>Joy in Contentment</a:t>
            </a:r>
          </a:p>
        </p:txBody>
      </p:sp>
      <p:sp>
        <p:nvSpPr>
          <p:cNvPr id="4" name="Slide Number Placeholder 3"/>
          <p:cNvSpPr>
            <a:spLocks noGrp="1"/>
          </p:cNvSpPr>
          <p:nvPr>
            <p:ph type="sldNum" sz="quarter" idx="12"/>
          </p:nvPr>
        </p:nvSpPr>
        <p:spPr/>
        <p:txBody>
          <a:bodyPr/>
          <a:lstStyle/>
          <a:p>
            <a:pPr>
              <a:defRPr/>
            </a:pPr>
            <a:r>
              <a:rPr lang="en-US" sz="1800" dirty="0"/>
              <a:t>14</a:t>
            </a:r>
          </a:p>
        </p:txBody>
      </p:sp>
    </p:spTree>
    <p:extLst>
      <p:ext uri="{BB962C8B-B14F-4D97-AF65-F5344CB8AC3E}">
        <p14:creationId xmlns:p14="http://schemas.microsoft.com/office/powerpoint/2010/main" val="3623333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85" y="925158"/>
            <a:ext cx="8915400" cy="5498944"/>
          </a:xfrm>
        </p:spPr>
        <p:txBody>
          <a:bodyPr/>
          <a:lstStyle/>
          <a:p>
            <a:pPr marL="0" indent="0" eaLnBrk="1" hangingPunct="1">
              <a:spcBef>
                <a:spcPct val="0"/>
              </a:spcBef>
              <a:spcAft>
                <a:spcPts val="1200"/>
              </a:spcAft>
              <a:buNone/>
            </a:pPr>
            <a:r>
              <a:rPr lang="en-US" b="1" kern="1200">
                <a:latin typeface="Arial" charset="0"/>
                <a:cs typeface="Arial" charset="0"/>
              </a:rPr>
              <a:t>Main idea of Philippians </a:t>
            </a:r>
            <a:r>
              <a:rPr lang="en-US" kern="1200">
                <a:latin typeface="Arial" charset="0"/>
                <a:cs typeface="Arial" charset="0"/>
              </a:rPr>
              <a:t>(Title): </a:t>
            </a:r>
          </a:p>
          <a:p>
            <a:pPr marL="0" indent="0" eaLnBrk="1" hangingPunct="1">
              <a:spcBef>
                <a:spcPct val="0"/>
              </a:spcBef>
              <a:spcAft>
                <a:spcPts val="1200"/>
              </a:spcAft>
              <a:buNone/>
            </a:pPr>
            <a:endParaRPr lang="en-US" kern="1200">
              <a:latin typeface="Arial" charset="0"/>
              <a:cs typeface="Arial" charset="0"/>
            </a:endParaRPr>
          </a:p>
          <a:p>
            <a:pPr marL="1260475" eaLnBrk="1" hangingPunct="1">
              <a:spcBef>
                <a:spcPct val="0"/>
              </a:spcBef>
              <a:spcAft>
                <a:spcPts val="1200"/>
              </a:spcAft>
            </a:pPr>
            <a:r>
              <a:rPr lang="en-US" kern="1200">
                <a:latin typeface="Arial" charset="0"/>
                <a:cs typeface="Arial" charset="0"/>
              </a:rPr>
              <a:t>Chapter 1: Joy in All Circumstances</a:t>
            </a:r>
          </a:p>
          <a:p>
            <a:pPr marL="1260475" eaLnBrk="1" hangingPunct="1">
              <a:spcBef>
                <a:spcPct val="0"/>
              </a:spcBef>
              <a:spcAft>
                <a:spcPts val="1200"/>
              </a:spcAft>
            </a:pPr>
            <a:r>
              <a:rPr lang="en-US" kern="1200">
                <a:latin typeface="Arial" charset="0"/>
                <a:cs typeface="Arial" charset="0"/>
              </a:rPr>
              <a:t>Chapter 2: Joy in Humility</a:t>
            </a:r>
          </a:p>
          <a:p>
            <a:pPr marL="1260475" eaLnBrk="1" hangingPunct="1">
              <a:spcBef>
                <a:spcPct val="0"/>
              </a:spcBef>
              <a:spcAft>
                <a:spcPts val="1200"/>
              </a:spcAft>
            </a:pPr>
            <a:r>
              <a:rPr lang="en-US" kern="1200">
                <a:latin typeface="Arial" charset="0"/>
                <a:cs typeface="Arial" charset="0"/>
              </a:rPr>
              <a:t>Chapter 3: Joy in Christlikeness</a:t>
            </a:r>
          </a:p>
          <a:p>
            <a:pPr marL="1260475" eaLnBrk="1" hangingPunct="1">
              <a:spcBef>
                <a:spcPct val="0"/>
              </a:spcBef>
              <a:spcAft>
                <a:spcPts val="1200"/>
              </a:spcAft>
            </a:pPr>
            <a:r>
              <a:rPr lang="en-US" kern="1200">
                <a:latin typeface="Arial" charset="0"/>
                <a:cs typeface="Arial" charset="0"/>
              </a:rPr>
              <a:t>Chapter 4: Joy in Contentment</a:t>
            </a:r>
          </a:p>
        </p:txBody>
      </p:sp>
      <p:sp>
        <p:nvSpPr>
          <p:cNvPr id="4" name="Slide Number Placeholder 3"/>
          <p:cNvSpPr>
            <a:spLocks noGrp="1"/>
          </p:cNvSpPr>
          <p:nvPr>
            <p:ph type="sldNum" sz="quarter" idx="12"/>
          </p:nvPr>
        </p:nvSpPr>
        <p:spPr/>
        <p:txBody>
          <a:bodyPr/>
          <a:lstStyle/>
          <a:p>
            <a:pPr>
              <a:defRPr/>
            </a:pPr>
            <a:r>
              <a:rPr lang="en-US" sz="1800" dirty="0"/>
              <a:t>14</a:t>
            </a:r>
          </a:p>
        </p:txBody>
      </p:sp>
    </p:spTree>
    <p:extLst>
      <p:ext uri="{BB962C8B-B14F-4D97-AF65-F5344CB8AC3E}">
        <p14:creationId xmlns:p14="http://schemas.microsoft.com/office/powerpoint/2010/main" val="946920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85" y="925158"/>
            <a:ext cx="8915400" cy="5498944"/>
          </a:xfrm>
        </p:spPr>
        <p:txBody>
          <a:bodyPr/>
          <a:lstStyle/>
          <a:p>
            <a:pPr marL="0" indent="0" eaLnBrk="1" hangingPunct="1">
              <a:lnSpc>
                <a:spcPct val="114000"/>
              </a:lnSpc>
              <a:spcBef>
                <a:spcPct val="0"/>
              </a:spcBef>
              <a:buNone/>
            </a:pPr>
            <a:r>
              <a:rPr lang="en-US" b="1" kern="1200" dirty="0">
                <a:latin typeface="Arial" charset="0"/>
                <a:cs typeface="Arial" charset="0"/>
              </a:rPr>
              <a:t>Main idea of Philippians </a:t>
            </a:r>
            <a:r>
              <a:rPr lang="en-US" kern="1200" dirty="0">
                <a:latin typeface="Arial" charset="0"/>
                <a:cs typeface="Arial" charset="0"/>
              </a:rPr>
              <a:t>(Title): </a:t>
            </a:r>
          </a:p>
          <a:p>
            <a:pPr marL="0" indent="0" eaLnBrk="1" hangingPunct="1">
              <a:lnSpc>
                <a:spcPct val="114000"/>
              </a:lnSpc>
              <a:spcBef>
                <a:spcPct val="0"/>
              </a:spcBef>
              <a:buNone/>
            </a:pPr>
            <a:endParaRPr lang="en-US" sz="1100" kern="1200" dirty="0">
              <a:latin typeface="Arial" charset="0"/>
              <a:cs typeface="Arial" charset="0"/>
            </a:endParaRPr>
          </a:p>
          <a:p>
            <a:pPr marL="0" indent="0" eaLnBrk="1" hangingPunct="1">
              <a:spcBef>
                <a:spcPct val="0"/>
              </a:spcBef>
              <a:spcAft>
                <a:spcPts val="1200"/>
              </a:spcAft>
              <a:buNone/>
            </a:pPr>
            <a:r>
              <a:rPr lang="en-US" kern="1200" dirty="0">
                <a:latin typeface="Arial" charset="0"/>
                <a:cs typeface="Arial" charset="0"/>
              </a:rPr>
              <a:t>			   </a:t>
            </a:r>
            <a:r>
              <a:rPr lang="en-US" sz="4000" b="1" u="sng" kern="1200" dirty="0">
                <a:latin typeface="Arial" charset="0"/>
                <a:cs typeface="Arial" charset="0"/>
              </a:rPr>
              <a:t>Rejoice!</a:t>
            </a:r>
          </a:p>
          <a:p>
            <a:pPr marL="1260475" eaLnBrk="1" hangingPunct="1">
              <a:spcBef>
                <a:spcPct val="0"/>
              </a:spcBef>
              <a:spcAft>
                <a:spcPts val="1200"/>
              </a:spcAft>
            </a:pPr>
            <a:r>
              <a:rPr lang="en-US" kern="1200" dirty="0">
                <a:latin typeface="Arial" charset="0"/>
                <a:cs typeface="Arial" charset="0"/>
              </a:rPr>
              <a:t>Chapter 1: Joy in All Circumstances</a:t>
            </a:r>
          </a:p>
          <a:p>
            <a:pPr marL="1260475" eaLnBrk="1" hangingPunct="1">
              <a:spcBef>
                <a:spcPct val="0"/>
              </a:spcBef>
              <a:spcAft>
                <a:spcPts val="1200"/>
              </a:spcAft>
            </a:pPr>
            <a:r>
              <a:rPr lang="en-US" kern="1200" dirty="0">
                <a:latin typeface="Arial" charset="0"/>
                <a:cs typeface="Arial" charset="0"/>
              </a:rPr>
              <a:t>Chapter 2: Joy in Humility</a:t>
            </a:r>
          </a:p>
          <a:p>
            <a:pPr marL="1260475" eaLnBrk="1" hangingPunct="1">
              <a:spcBef>
                <a:spcPct val="0"/>
              </a:spcBef>
              <a:spcAft>
                <a:spcPts val="1200"/>
              </a:spcAft>
            </a:pPr>
            <a:r>
              <a:rPr lang="en-US" kern="1200" dirty="0">
                <a:latin typeface="Arial" charset="0"/>
                <a:cs typeface="Arial" charset="0"/>
              </a:rPr>
              <a:t>Chapter 3: Joy in Christlikeness</a:t>
            </a:r>
          </a:p>
          <a:p>
            <a:pPr marL="1260475" eaLnBrk="1" hangingPunct="1">
              <a:spcBef>
                <a:spcPct val="0"/>
              </a:spcBef>
              <a:spcAft>
                <a:spcPts val="1200"/>
              </a:spcAft>
            </a:pPr>
            <a:r>
              <a:rPr lang="en-US" kern="1200" dirty="0">
                <a:latin typeface="Arial" charset="0"/>
                <a:cs typeface="Arial" charset="0"/>
              </a:rPr>
              <a:t>Chapter 4: Joy in Contentment </a:t>
            </a:r>
          </a:p>
        </p:txBody>
      </p:sp>
      <p:sp>
        <p:nvSpPr>
          <p:cNvPr id="4" name="Slide Number Placeholder 3"/>
          <p:cNvSpPr>
            <a:spLocks noGrp="1"/>
          </p:cNvSpPr>
          <p:nvPr>
            <p:ph type="sldNum" sz="quarter" idx="12"/>
          </p:nvPr>
        </p:nvSpPr>
        <p:spPr/>
        <p:txBody>
          <a:bodyPr/>
          <a:lstStyle/>
          <a:p>
            <a:pPr>
              <a:defRPr/>
            </a:pPr>
            <a:r>
              <a:rPr lang="en-US" sz="1800" dirty="0"/>
              <a:t>14</a:t>
            </a:r>
          </a:p>
        </p:txBody>
      </p:sp>
    </p:spTree>
    <p:extLst>
      <p:ext uri="{BB962C8B-B14F-4D97-AF65-F5344CB8AC3E}">
        <p14:creationId xmlns:p14="http://schemas.microsoft.com/office/powerpoint/2010/main" val="2810967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9639" y="925158"/>
            <a:ext cx="8192845" cy="5498944"/>
          </a:xfrm>
        </p:spPr>
        <p:txBody>
          <a:bodyPr/>
          <a:lstStyle/>
          <a:p>
            <a:pPr marL="0" indent="0" eaLnBrk="1" hangingPunct="1">
              <a:lnSpc>
                <a:spcPct val="114000"/>
              </a:lnSpc>
              <a:spcBef>
                <a:spcPct val="0"/>
              </a:spcBef>
              <a:buNone/>
            </a:pPr>
            <a:r>
              <a:rPr lang="en-US" b="1" kern="1200" dirty="0">
                <a:latin typeface="Arial" charset="0"/>
                <a:cs typeface="Arial" charset="0"/>
              </a:rPr>
              <a:t>Application</a:t>
            </a:r>
            <a:r>
              <a:rPr lang="en-US" kern="1200" dirty="0">
                <a:latin typeface="Arial" charset="0"/>
                <a:cs typeface="Arial" charset="0"/>
              </a:rPr>
              <a:t>: </a:t>
            </a:r>
          </a:p>
          <a:p>
            <a:pPr marL="0" indent="0" eaLnBrk="1" hangingPunct="1">
              <a:lnSpc>
                <a:spcPct val="114000"/>
              </a:lnSpc>
              <a:spcBef>
                <a:spcPct val="0"/>
              </a:spcBef>
              <a:buNone/>
            </a:pPr>
            <a:r>
              <a:rPr lang="en-US" kern="1200" dirty="0">
                <a:latin typeface="Arial" charset="0"/>
                <a:cs typeface="Arial" charset="0"/>
              </a:rPr>
              <a:t>(What are possible applications?)</a:t>
            </a:r>
          </a:p>
          <a:p>
            <a:pPr marL="0" indent="0" eaLnBrk="1" hangingPunct="1">
              <a:lnSpc>
                <a:spcPct val="114000"/>
              </a:lnSpc>
              <a:spcBef>
                <a:spcPct val="0"/>
              </a:spcBef>
              <a:buNone/>
            </a:pPr>
            <a:endParaRPr lang="en-US" sz="1600" kern="1200" dirty="0">
              <a:latin typeface="Arial" charset="0"/>
              <a:cs typeface="Arial" charset="0"/>
            </a:endParaRPr>
          </a:p>
          <a:p>
            <a:pPr marL="0" indent="0" eaLnBrk="1" hangingPunct="1">
              <a:lnSpc>
                <a:spcPct val="114000"/>
              </a:lnSpc>
              <a:spcBef>
                <a:spcPct val="0"/>
              </a:spcBef>
              <a:buNone/>
            </a:pPr>
            <a:r>
              <a:rPr lang="en-US" u="sng" kern="1200" dirty="0">
                <a:latin typeface="Arial" charset="0"/>
                <a:cs typeface="Arial" charset="0"/>
              </a:rPr>
              <a:t>Verse	</a:t>
            </a:r>
            <a:r>
              <a:rPr lang="en-US" kern="1200" dirty="0">
                <a:latin typeface="Arial" charset="0"/>
                <a:cs typeface="Arial" charset="0"/>
              </a:rPr>
              <a:t>		</a:t>
            </a:r>
            <a:r>
              <a:rPr lang="en-US" u="sng" kern="1200" dirty="0">
                <a:latin typeface="Arial" charset="0"/>
                <a:cs typeface="Arial" charset="0"/>
              </a:rPr>
              <a:t>Possible Applications </a:t>
            </a:r>
          </a:p>
          <a:p>
            <a:pPr eaLnBrk="1" hangingPunct="1">
              <a:lnSpc>
                <a:spcPct val="114000"/>
              </a:lnSpc>
              <a:spcBef>
                <a:spcPct val="0"/>
              </a:spcBef>
            </a:pPr>
            <a:r>
              <a:rPr lang="en-US" kern="1200" dirty="0">
                <a:latin typeface="Arial" charset="0"/>
                <a:cs typeface="Arial" charset="0"/>
              </a:rPr>
              <a:t>3:1, 4:4		</a:t>
            </a:r>
          </a:p>
          <a:p>
            <a:pPr eaLnBrk="1" hangingPunct="1">
              <a:lnSpc>
                <a:spcPct val="114000"/>
              </a:lnSpc>
              <a:spcBef>
                <a:spcPct val="0"/>
              </a:spcBef>
            </a:pPr>
            <a:r>
              <a:rPr lang="en-US" kern="1200" dirty="0">
                <a:latin typeface="Arial" charset="0"/>
                <a:cs typeface="Arial" charset="0"/>
              </a:rPr>
              <a:t>4:13			</a:t>
            </a:r>
            <a:endParaRPr lang="en-US" kern="1200" dirty="0">
              <a:solidFill>
                <a:srgbClr val="FFFF00"/>
              </a:solidFill>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14</a:t>
            </a:r>
          </a:p>
        </p:txBody>
      </p:sp>
    </p:spTree>
    <p:extLst>
      <p:ext uri="{BB962C8B-B14F-4D97-AF65-F5344CB8AC3E}">
        <p14:creationId xmlns:p14="http://schemas.microsoft.com/office/powerpoint/2010/main" val="3957232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759" y="925158"/>
            <a:ext cx="8375725" cy="5498944"/>
          </a:xfrm>
        </p:spPr>
        <p:txBody>
          <a:bodyPr/>
          <a:lstStyle/>
          <a:p>
            <a:pPr marL="0" indent="0" eaLnBrk="1" hangingPunct="1">
              <a:lnSpc>
                <a:spcPct val="114000"/>
              </a:lnSpc>
              <a:spcBef>
                <a:spcPct val="0"/>
              </a:spcBef>
              <a:buNone/>
            </a:pPr>
            <a:r>
              <a:rPr lang="en-US" b="1" kern="1200" dirty="0">
                <a:latin typeface="Arial" charset="0"/>
                <a:cs typeface="Arial" charset="0"/>
              </a:rPr>
              <a:t>Application</a:t>
            </a:r>
            <a:r>
              <a:rPr lang="en-US" kern="1200" dirty="0">
                <a:latin typeface="Arial" charset="0"/>
                <a:cs typeface="Arial" charset="0"/>
              </a:rPr>
              <a:t>: </a:t>
            </a:r>
          </a:p>
          <a:p>
            <a:pPr marL="0" indent="0" eaLnBrk="1" hangingPunct="1">
              <a:lnSpc>
                <a:spcPct val="114000"/>
              </a:lnSpc>
              <a:spcBef>
                <a:spcPct val="0"/>
              </a:spcBef>
              <a:buNone/>
            </a:pPr>
            <a:r>
              <a:rPr lang="en-US" kern="1200" dirty="0">
                <a:latin typeface="Arial" charset="0"/>
                <a:cs typeface="Arial" charset="0"/>
              </a:rPr>
              <a:t>(What are possible applications?)</a:t>
            </a:r>
          </a:p>
          <a:p>
            <a:pPr marL="0" indent="0" eaLnBrk="1" hangingPunct="1">
              <a:lnSpc>
                <a:spcPct val="114000"/>
              </a:lnSpc>
              <a:spcBef>
                <a:spcPct val="0"/>
              </a:spcBef>
              <a:buNone/>
            </a:pPr>
            <a:endParaRPr lang="en-US" sz="1600" kern="1200" dirty="0">
              <a:latin typeface="Arial" charset="0"/>
              <a:cs typeface="Arial" charset="0"/>
            </a:endParaRPr>
          </a:p>
          <a:p>
            <a:pPr marL="0" indent="0" eaLnBrk="1" hangingPunct="1">
              <a:lnSpc>
                <a:spcPct val="114000"/>
              </a:lnSpc>
              <a:spcBef>
                <a:spcPct val="0"/>
              </a:spcBef>
              <a:buNone/>
            </a:pPr>
            <a:r>
              <a:rPr lang="en-US" u="sng" kern="1200" dirty="0">
                <a:latin typeface="Arial" charset="0"/>
                <a:cs typeface="Arial" charset="0"/>
              </a:rPr>
              <a:t>Verse	</a:t>
            </a:r>
            <a:r>
              <a:rPr lang="en-US" kern="1200" dirty="0">
                <a:latin typeface="Arial" charset="0"/>
                <a:cs typeface="Arial" charset="0"/>
              </a:rPr>
              <a:t>		</a:t>
            </a:r>
            <a:r>
              <a:rPr lang="en-US" u="sng" kern="1200" dirty="0">
                <a:latin typeface="Arial" charset="0"/>
                <a:cs typeface="Arial" charset="0"/>
              </a:rPr>
              <a:t>Possible Applications </a:t>
            </a:r>
          </a:p>
          <a:p>
            <a:pPr eaLnBrk="1" hangingPunct="1">
              <a:lnSpc>
                <a:spcPct val="114000"/>
              </a:lnSpc>
              <a:spcBef>
                <a:spcPct val="0"/>
              </a:spcBef>
            </a:pPr>
            <a:r>
              <a:rPr lang="en-US" kern="1200" dirty="0">
                <a:latin typeface="Arial" charset="0"/>
                <a:cs typeface="Arial" charset="0"/>
              </a:rPr>
              <a:t>3:1, 4:4			Rejoice in the Lord</a:t>
            </a:r>
          </a:p>
          <a:p>
            <a:pPr eaLnBrk="1" hangingPunct="1">
              <a:lnSpc>
                <a:spcPct val="114000"/>
              </a:lnSpc>
              <a:spcBef>
                <a:spcPct val="0"/>
              </a:spcBef>
            </a:pPr>
            <a:r>
              <a:rPr lang="en-US" kern="1200" dirty="0">
                <a:latin typeface="Arial" charset="0"/>
                <a:cs typeface="Arial" charset="0"/>
              </a:rPr>
              <a:t>4:12			Be content</a:t>
            </a:r>
          </a:p>
        </p:txBody>
      </p:sp>
      <p:sp>
        <p:nvSpPr>
          <p:cNvPr id="4" name="Slide Number Placeholder 3"/>
          <p:cNvSpPr>
            <a:spLocks noGrp="1"/>
          </p:cNvSpPr>
          <p:nvPr>
            <p:ph type="sldNum" sz="quarter" idx="12"/>
          </p:nvPr>
        </p:nvSpPr>
        <p:spPr/>
        <p:txBody>
          <a:bodyPr/>
          <a:lstStyle/>
          <a:p>
            <a:pPr>
              <a:defRPr/>
            </a:pPr>
            <a:r>
              <a:rPr lang="en-US" sz="1800" dirty="0"/>
              <a:t>14</a:t>
            </a:r>
          </a:p>
        </p:txBody>
      </p:sp>
    </p:spTree>
    <p:extLst>
      <p:ext uri="{BB962C8B-B14F-4D97-AF65-F5344CB8AC3E}">
        <p14:creationId xmlns:p14="http://schemas.microsoft.com/office/powerpoint/2010/main" val="19647113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1021"/>
            <a:ext cx="8915400" cy="5498944"/>
          </a:xfrm>
        </p:spPr>
        <p:txBody>
          <a:bodyPr/>
          <a:lstStyle/>
          <a:p>
            <a:pPr marL="0" indent="0" algn="ctr" eaLnBrk="1" hangingPunct="1">
              <a:spcBef>
                <a:spcPct val="0"/>
              </a:spcBef>
              <a:spcAft>
                <a:spcPts val="1200"/>
              </a:spcAft>
              <a:buNone/>
            </a:pPr>
            <a:r>
              <a:rPr lang="en-US" b="1" kern="1200" dirty="0">
                <a:latin typeface="Arial" charset="0"/>
                <a:cs typeface="Arial" charset="0"/>
              </a:rPr>
              <a:t>Application Example</a:t>
            </a:r>
            <a:endParaRPr lang="en-US" kern="1200" dirty="0">
              <a:latin typeface="Arial" charset="0"/>
              <a:cs typeface="Arial" charset="0"/>
            </a:endParaRPr>
          </a:p>
          <a:p>
            <a:pPr marL="514350" indent="-514350" eaLnBrk="1" hangingPunct="1">
              <a:spcBef>
                <a:spcPct val="0"/>
              </a:spcBef>
              <a:spcAft>
                <a:spcPts val="1200"/>
              </a:spcAft>
              <a:buFont typeface="+mj-lt"/>
              <a:buAutoNum type="arabicPeriod"/>
            </a:pPr>
            <a:r>
              <a:rPr lang="en-US" kern="1200" dirty="0">
                <a:latin typeface="Arial" charset="0"/>
                <a:cs typeface="Arial" charset="0"/>
              </a:rPr>
              <a:t>What should my life be like from God’s Word?</a:t>
            </a:r>
          </a:p>
          <a:p>
            <a:pPr lvl="1" eaLnBrk="1" hangingPunct="1">
              <a:spcBef>
                <a:spcPct val="0"/>
              </a:spcBef>
              <a:spcAft>
                <a:spcPts val="1200"/>
              </a:spcAft>
            </a:pPr>
            <a:r>
              <a:rPr lang="en-US" kern="1200" dirty="0">
                <a:latin typeface="Arial" charset="0"/>
                <a:cs typeface="Arial" charset="0"/>
              </a:rPr>
              <a:t>“Rejoice in the Lord always. I will say it again: Rejoice!” (Philippians 4:4)</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is my life like that is different from God’s Word?</a:t>
            </a:r>
          </a:p>
          <a:p>
            <a:pPr lvl="1" eaLnBrk="1" hangingPunct="1">
              <a:spcBef>
                <a:spcPct val="0"/>
              </a:spcBef>
              <a:spcAft>
                <a:spcPts val="1200"/>
              </a:spcAft>
            </a:pPr>
            <a:r>
              <a:rPr lang="en-US" kern="1200" dirty="0">
                <a:latin typeface="Arial" charset="0"/>
                <a:cs typeface="Arial" charset="0"/>
              </a:rPr>
              <a:t>Many times I let things steal my joy and I don’t rejoice.</a:t>
            </a:r>
          </a:p>
        </p:txBody>
      </p:sp>
      <p:sp>
        <p:nvSpPr>
          <p:cNvPr id="4" name="Slide Number Placeholder 3"/>
          <p:cNvSpPr>
            <a:spLocks noGrp="1"/>
          </p:cNvSpPr>
          <p:nvPr>
            <p:ph type="sldNum" sz="quarter" idx="12"/>
          </p:nvPr>
        </p:nvSpPr>
        <p:spPr/>
        <p:txBody>
          <a:bodyPr/>
          <a:lstStyle/>
          <a:p>
            <a:pPr>
              <a:defRPr/>
            </a:pPr>
            <a:r>
              <a:rPr lang="en-US" sz="1800" dirty="0"/>
              <a:t>14</a:t>
            </a:r>
          </a:p>
        </p:txBody>
      </p:sp>
    </p:spTree>
    <p:extLst>
      <p:ext uri="{BB962C8B-B14F-4D97-AF65-F5344CB8AC3E}">
        <p14:creationId xmlns:p14="http://schemas.microsoft.com/office/powerpoint/2010/main" val="377945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
          <p:cNvGrpSpPr>
            <a:grpSpLocks/>
          </p:cNvGrpSpPr>
          <p:nvPr/>
        </p:nvGrpSpPr>
        <p:grpSpPr bwMode="auto">
          <a:xfrm>
            <a:off x="320728" y="744582"/>
            <a:ext cx="8437144" cy="5753546"/>
            <a:chOff x="-372649" y="0"/>
            <a:chExt cx="4784579" cy="3755657"/>
          </a:xfrm>
        </p:grpSpPr>
        <p:grpSp>
          <p:nvGrpSpPr>
            <p:cNvPr id="10" name="Group 7"/>
            <p:cNvGrpSpPr>
              <a:grpSpLocks/>
            </p:cNvGrpSpPr>
            <p:nvPr/>
          </p:nvGrpSpPr>
          <p:grpSpPr bwMode="auto">
            <a:xfrm>
              <a:off x="-372649" y="0"/>
              <a:ext cx="4784579" cy="3746715"/>
              <a:chOff x="-350800" y="0"/>
              <a:chExt cx="4504040" cy="3611856"/>
            </a:xfrm>
          </p:grpSpPr>
          <p:grpSp>
            <p:nvGrpSpPr>
              <p:cNvPr id="13" name="Group 10"/>
              <p:cNvGrpSpPr>
                <a:grpSpLocks/>
              </p:cNvGrpSpPr>
              <p:nvPr/>
            </p:nvGrpSpPr>
            <p:grpSpPr bwMode="auto">
              <a:xfrm>
                <a:off x="-103261" y="0"/>
                <a:ext cx="4256501" cy="3611856"/>
                <a:chOff x="-112753" y="-8365"/>
                <a:chExt cx="4295552" cy="3978385"/>
              </a:xfrm>
            </p:grpSpPr>
            <p:sp>
              <p:nvSpPr>
                <p:cNvPr id="15" name="Rectangle 12"/>
                <p:cNvSpPr>
                  <a:spLocks noChangeArrowheads="1"/>
                </p:cNvSpPr>
                <p:nvPr/>
              </p:nvSpPr>
              <p:spPr bwMode="auto">
                <a:xfrm>
                  <a:off x="2138682" y="990601"/>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6. Co-Leader</a:t>
                  </a:r>
                  <a:endParaRPr lang="en-US" altLang="en-US" sz="2400">
                    <a:ea typeface="Calibri" pitchFamily="34" charset="0"/>
                    <a:cs typeface="Times New Roman" pitchFamily="18" charset="0"/>
                  </a:endParaRPr>
                </a:p>
              </p:txBody>
            </p:sp>
            <p:sp>
              <p:nvSpPr>
                <p:cNvPr id="16" name="Rectangle 13"/>
                <p:cNvSpPr>
                  <a:spLocks noChangeArrowheads="1"/>
                </p:cNvSpPr>
                <p:nvPr/>
              </p:nvSpPr>
              <p:spPr bwMode="auto">
                <a:xfrm>
                  <a:off x="-112753" y="3474720"/>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1. Model</a:t>
                  </a:r>
                  <a:endParaRPr lang="en-US" altLang="en-US" sz="2400">
                    <a:ea typeface="Calibri" pitchFamily="34" charset="0"/>
                    <a:cs typeface="Times New Roman" pitchFamily="18" charset="0"/>
                  </a:endParaRPr>
                </a:p>
              </p:txBody>
            </p:sp>
            <p:sp>
              <p:nvSpPr>
                <p:cNvPr id="17" name="Rectangle 14"/>
                <p:cNvSpPr>
                  <a:spLocks noChangeArrowheads="1"/>
                </p:cNvSpPr>
                <p:nvPr/>
              </p:nvSpPr>
              <p:spPr bwMode="auto">
                <a:xfrm>
                  <a:off x="349497" y="2979419"/>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2. Choose</a:t>
                  </a:r>
                  <a:endParaRPr lang="en-US" altLang="en-US" sz="2400">
                    <a:ea typeface="Calibri" pitchFamily="34" charset="0"/>
                    <a:cs typeface="Times New Roman" pitchFamily="18" charset="0"/>
                  </a:endParaRPr>
                </a:p>
              </p:txBody>
            </p:sp>
            <p:sp>
              <p:nvSpPr>
                <p:cNvPr id="18" name="Rectangle 15"/>
                <p:cNvSpPr>
                  <a:spLocks noChangeArrowheads="1"/>
                </p:cNvSpPr>
                <p:nvPr/>
              </p:nvSpPr>
              <p:spPr bwMode="auto">
                <a:xfrm>
                  <a:off x="1693522" y="1485900"/>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dirty="0">
                      <a:solidFill>
                        <a:srgbClr val="000000"/>
                      </a:solidFill>
                      <a:ea typeface="Calibri" pitchFamily="34" charset="0"/>
                      <a:cs typeface="Times New Roman" pitchFamily="18" charset="0"/>
                    </a:rPr>
                    <a:t>5. Observe &amp; Coach</a:t>
                  </a:r>
                  <a:endParaRPr lang="en-US" altLang="en-US" sz="2400" dirty="0">
                    <a:ea typeface="Calibri" pitchFamily="34" charset="0"/>
                    <a:cs typeface="Times New Roman" pitchFamily="18" charset="0"/>
                  </a:endParaRPr>
                </a:p>
              </p:txBody>
            </p:sp>
            <p:sp>
              <p:nvSpPr>
                <p:cNvPr id="19" name="Rectangle 16"/>
                <p:cNvSpPr>
                  <a:spLocks noChangeArrowheads="1"/>
                </p:cNvSpPr>
                <p:nvPr/>
              </p:nvSpPr>
              <p:spPr bwMode="auto">
                <a:xfrm>
                  <a:off x="1239818" y="1981200"/>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4. Initial Training</a:t>
                  </a:r>
                  <a:endParaRPr lang="en-US" altLang="en-US" sz="2400">
                    <a:ea typeface="Calibri" pitchFamily="34" charset="0"/>
                    <a:cs typeface="Times New Roman" pitchFamily="18" charset="0"/>
                  </a:endParaRPr>
                </a:p>
              </p:txBody>
            </p:sp>
            <p:sp>
              <p:nvSpPr>
                <p:cNvPr id="20" name="Rectangle 17"/>
                <p:cNvSpPr>
                  <a:spLocks noChangeArrowheads="1"/>
                </p:cNvSpPr>
                <p:nvPr/>
              </p:nvSpPr>
              <p:spPr bwMode="auto">
                <a:xfrm>
                  <a:off x="2600932" y="495300"/>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7. Leader</a:t>
                  </a:r>
                  <a:endParaRPr lang="en-US" altLang="en-US" sz="2400">
                    <a:ea typeface="Calibri" pitchFamily="34" charset="0"/>
                    <a:cs typeface="Times New Roman" pitchFamily="18" charset="0"/>
                  </a:endParaRPr>
                </a:p>
              </p:txBody>
            </p:sp>
            <p:sp>
              <p:nvSpPr>
                <p:cNvPr id="21" name="Rectangle 18"/>
                <p:cNvSpPr>
                  <a:spLocks noChangeArrowheads="1"/>
                </p:cNvSpPr>
                <p:nvPr/>
              </p:nvSpPr>
              <p:spPr bwMode="auto">
                <a:xfrm>
                  <a:off x="3046092" y="-8365"/>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8. Ongoing Training</a:t>
                  </a:r>
                  <a:endParaRPr lang="en-US" altLang="en-US" sz="2400">
                    <a:ea typeface="Calibri" pitchFamily="34" charset="0"/>
                    <a:cs typeface="Times New Roman" pitchFamily="18" charset="0"/>
                  </a:endParaRPr>
                </a:p>
              </p:txBody>
            </p:sp>
            <p:sp>
              <p:nvSpPr>
                <p:cNvPr id="22" name="Rectangle 19"/>
                <p:cNvSpPr>
                  <a:spLocks noChangeArrowheads="1"/>
                </p:cNvSpPr>
                <p:nvPr/>
              </p:nvSpPr>
              <p:spPr bwMode="auto">
                <a:xfrm>
                  <a:off x="793802" y="2484120"/>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3. Observe You</a:t>
                  </a:r>
                  <a:endParaRPr lang="en-US" altLang="en-US" sz="2400">
                    <a:ea typeface="Calibri" pitchFamily="34" charset="0"/>
                    <a:cs typeface="Times New Roman" pitchFamily="18" charset="0"/>
                  </a:endParaRPr>
                </a:p>
              </p:txBody>
            </p:sp>
          </p:grpSp>
          <p:sp>
            <p:nvSpPr>
              <p:cNvPr id="14" name="Right Arrow 11"/>
              <p:cNvSpPr>
                <a:spLocks noChangeArrowheads="1"/>
              </p:cNvSpPr>
              <p:nvPr/>
            </p:nvSpPr>
            <p:spPr bwMode="auto">
              <a:xfrm rot="19048990">
                <a:off x="-350800" y="1035913"/>
                <a:ext cx="2745652" cy="634045"/>
              </a:xfrm>
              <a:prstGeom prst="rightArrow">
                <a:avLst>
                  <a:gd name="adj1" fmla="val 67944"/>
                  <a:gd name="adj2" fmla="val 110223"/>
                </a:avLst>
              </a:prstGeom>
              <a:solidFill>
                <a:srgbClr val="CCFFFF"/>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3200">
                    <a:solidFill>
                      <a:srgbClr val="000000"/>
                    </a:solidFill>
                    <a:ea typeface="Calibri" pitchFamily="34" charset="0"/>
                    <a:cs typeface="Times New Roman" pitchFamily="18" charset="0"/>
                  </a:rPr>
                  <a:t>Apprentice Process</a:t>
                </a:r>
                <a:endParaRPr lang="en-US" altLang="en-US" sz="3200">
                  <a:ea typeface="Calibri" pitchFamily="34" charset="0"/>
                  <a:cs typeface="Times New Roman" pitchFamily="18" charset="0"/>
                </a:endParaRPr>
              </a:p>
            </p:txBody>
          </p:sp>
        </p:grpSp>
        <p:cxnSp>
          <p:nvCxnSpPr>
            <p:cNvPr id="11" name="Straight Connector 8"/>
            <p:cNvCxnSpPr>
              <a:cxnSpLocks noChangeShapeType="1"/>
            </p:cNvCxnSpPr>
            <p:nvPr/>
          </p:nvCxnSpPr>
          <p:spPr bwMode="auto">
            <a:xfrm>
              <a:off x="1060925" y="3746715"/>
              <a:ext cx="3325092"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2" name="Straight Connector 9"/>
            <p:cNvCxnSpPr>
              <a:cxnSpLocks noChangeShapeType="1"/>
            </p:cNvCxnSpPr>
            <p:nvPr/>
          </p:nvCxnSpPr>
          <p:spPr bwMode="auto">
            <a:xfrm>
              <a:off x="4403468" y="474336"/>
              <a:ext cx="2898" cy="3281321"/>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sp>
        <p:nvSpPr>
          <p:cNvPr id="23" name="TextBox 22">
            <a:extLst>
              <a:ext uri="{FF2B5EF4-FFF2-40B4-BE49-F238E27FC236}">
                <a16:creationId xmlns:a16="http://schemas.microsoft.com/office/drawing/2014/main" id="{5242A410-08E2-4F67-8CBB-45E59F615FE7}"/>
              </a:ext>
            </a:extLst>
          </p:cNvPr>
          <p:cNvSpPr txBox="1"/>
          <p:nvPr/>
        </p:nvSpPr>
        <p:spPr>
          <a:xfrm>
            <a:off x="-12434" y="56462"/>
            <a:ext cx="9123560" cy="646331"/>
          </a:xfrm>
          <a:prstGeom prst="rect">
            <a:avLst/>
          </a:prstGeom>
          <a:noFill/>
        </p:spPr>
        <p:txBody>
          <a:bodyPr wrap="square" rtlCol="0">
            <a:spAutoFit/>
          </a:bodyPr>
          <a:lstStyle/>
          <a:p>
            <a:pPr algn="ctr"/>
            <a:r>
              <a:rPr lang="en-US" sz="3600">
                <a:solidFill>
                  <a:schemeClr val="bg1"/>
                </a:solidFill>
                <a:latin typeface="Arial" panose="020B0604020202020204" pitchFamily="34" charset="0"/>
                <a:ea typeface="Calibri" panose="020F0502020204030204" pitchFamily="34" charset="0"/>
                <a:cs typeface="Arial" panose="020B0604020202020204" pitchFamily="34" charset="0"/>
              </a:rPr>
              <a:t>Multiply Disciples by Apprenticeship</a:t>
            </a:r>
          </a:p>
        </p:txBody>
      </p:sp>
    </p:spTree>
    <p:extLst>
      <p:ext uri="{BB962C8B-B14F-4D97-AF65-F5344CB8AC3E}">
        <p14:creationId xmlns:p14="http://schemas.microsoft.com/office/powerpoint/2010/main" val="679764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79528"/>
            <a:ext cx="8915400" cy="5498944"/>
          </a:xfrm>
        </p:spPr>
        <p:txBody>
          <a:bodyPr/>
          <a:lstStyle/>
          <a:p>
            <a:pPr marL="514350" indent="-514350" eaLnBrk="1" hangingPunct="1">
              <a:spcBef>
                <a:spcPct val="0"/>
              </a:spcBef>
              <a:spcAft>
                <a:spcPts val="1200"/>
              </a:spcAft>
              <a:buFont typeface="+mj-lt"/>
              <a:buAutoNum type="arabicPeriod" startAt="3"/>
            </a:pPr>
            <a:r>
              <a:rPr lang="en-US" kern="1200" dirty="0">
                <a:latin typeface="Arial" charset="0"/>
                <a:cs typeface="Arial" charset="0"/>
              </a:rPr>
              <a:t>What am I going to do to put God’s Word into practice?</a:t>
            </a:r>
          </a:p>
          <a:p>
            <a:pPr lvl="1" eaLnBrk="1" hangingPunct="1">
              <a:spcBef>
                <a:spcPct val="0"/>
              </a:spcBef>
              <a:spcAft>
                <a:spcPts val="1200"/>
              </a:spcAft>
            </a:pPr>
            <a:r>
              <a:rPr lang="en-US" kern="1200" dirty="0">
                <a:latin typeface="Arial" charset="0"/>
                <a:cs typeface="Arial" charset="0"/>
              </a:rPr>
              <a:t> I will memorize Philippians 4:4 and meditate on it daily until I experience more of the joy of the Lord.</a:t>
            </a:r>
          </a:p>
          <a:p>
            <a:pPr marL="514350" indent="-514350" eaLnBrk="1" hangingPunct="1">
              <a:spcBef>
                <a:spcPct val="0"/>
              </a:spcBef>
              <a:spcAft>
                <a:spcPts val="1200"/>
              </a:spcAft>
              <a:buFont typeface="+mj-lt"/>
              <a:buAutoNum type="arabicPeriod" startAt="3"/>
            </a:pPr>
            <a:r>
              <a:rPr lang="en-US" kern="1200" dirty="0">
                <a:latin typeface="Arial" charset="0"/>
                <a:cs typeface="Arial" charset="0"/>
              </a:rPr>
              <a:t>How will I check up to make sure I have accomplished what God wants me to?</a:t>
            </a:r>
          </a:p>
          <a:p>
            <a:pPr lvl="1" eaLnBrk="1" hangingPunct="1">
              <a:spcBef>
                <a:spcPct val="0"/>
              </a:spcBef>
              <a:spcAft>
                <a:spcPts val="1200"/>
              </a:spcAft>
            </a:pPr>
            <a:r>
              <a:rPr lang="en-US" kern="1200" dirty="0">
                <a:latin typeface="Arial" charset="0"/>
                <a:cs typeface="Arial" charset="0"/>
              </a:rPr>
              <a:t> I will have my accountability partner check weekly to see if I am following through and how much progress I am making.</a:t>
            </a:r>
          </a:p>
        </p:txBody>
      </p:sp>
      <p:sp>
        <p:nvSpPr>
          <p:cNvPr id="4" name="Slide Number Placeholder 3"/>
          <p:cNvSpPr>
            <a:spLocks noGrp="1"/>
          </p:cNvSpPr>
          <p:nvPr>
            <p:ph type="sldNum" sz="quarter" idx="12"/>
          </p:nvPr>
        </p:nvSpPr>
        <p:spPr/>
        <p:txBody>
          <a:bodyPr/>
          <a:lstStyle/>
          <a:p>
            <a:pPr>
              <a:defRPr/>
            </a:pPr>
            <a:r>
              <a:rPr lang="en-US" sz="1800" dirty="0"/>
              <a:t>14</a:t>
            </a:r>
          </a:p>
        </p:txBody>
      </p:sp>
    </p:spTree>
    <p:extLst>
      <p:ext uri="{BB962C8B-B14F-4D97-AF65-F5344CB8AC3E}">
        <p14:creationId xmlns:p14="http://schemas.microsoft.com/office/powerpoint/2010/main" val="39323221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9" y="925158"/>
            <a:ext cx="8528125" cy="5498944"/>
          </a:xfrm>
        </p:spPr>
        <p:txBody>
          <a:bodyPr/>
          <a:lstStyle/>
          <a:p>
            <a:pPr marL="0" indent="0" eaLnBrk="1" hangingPunct="1">
              <a:spcBef>
                <a:spcPct val="0"/>
              </a:spcBef>
              <a:spcAft>
                <a:spcPts val="1200"/>
              </a:spcAft>
              <a:buNone/>
            </a:pPr>
            <a:r>
              <a:rPr lang="en-US" kern="1200" dirty="0">
                <a:latin typeface="Arial" charset="0"/>
                <a:cs typeface="Arial" charset="0"/>
              </a:rPr>
              <a:t>What is your personal application:</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should my life be like from God’s Word? (Application verse)</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is my life like that is different from God’s Word?</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am I going to do to put God’s Word into practice?</a:t>
            </a:r>
          </a:p>
          <a:p>
            <a:pPr marL="514350" indent="-514350" eaLnBrk="1" hangingPunct="1">
              <a:spcBef>
                <a:spcPct val="0"/>
              </a:spcBef>
              <a:spcAft>
                <a:spcPts val="1200"/>
              </a:spcAft>
              <a:buFont typeface="+mj-lt"/>
              <a:buAutoNum type="arabicPeriod"/>
            </a:pPr>
            <a:r>
              <a:rPr lang="en-US" kern="1200" dirty="0">
                <a:latin typeface="Arial" charset="0"/>
                <a:cs typeface="Arial" charset="0"/>
              </a:rPr>
              <a:t>How will I check up to make sure I have accomplished what God wants me to?</a:t>
            </a:r>
          </a:p>
        </p:txBody>
      </p:sp>
      <p:sp>
        <p:nvSpPr>
          <p:cNvPr id="4" name="Slide Number Placeholder 3"/>
          <p:cNvSpPr>
            <a:spLocks noGrp="1"/>
          </p:cNvSpPr>
          <p:nvPr>
            <p:ph type="sldNum" sz="quarter" idx="12"/>
          </p:nvPr>
        </p:nvSpPr>
        <p:spPr/>
        <p:txBody>
          <a:bodyPr/>
          <a:lstStyle/>
          <a:p>
            <a:pPr>
              <a:defRPr/>
            </a:pPr>
            <a:r>
              <a:rPr lang="en-US" sz="1800" dirty="0"/>
              <a:t>14</a:t>
            </a:r>
          </a:p>
        </p:txBody>
      </p:sp>
    </p:spTree>
    <p:extLst>
      <p:ext uri="{BB962C8B-B14F-4D97-AF65-F5344CB8AC3E}">
        <p14:creationId xmlns:p14="http://schemas.microsoft.com/office/powerpoint/2010/main" val="2142964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1" y="1173480"/>
            <a:ext cx="8497644" cy="5250622"/>
          </a:xfrm>
        </p:spPr>
        <p:txBody>
          <a:bodyPr/>
          <a:lstStyle/>
          <a:p>
            <a:pPr marL="0" indent="0" eaLnBrk="1" hangingPunct="1">
              <a:spcBef>
                <a:spcPts val="0"/>
              </a:spcBef>
              <a:spcAft>
                <a:spcPts val="1200"/>
              </a:spcAft>
              <a:buNone/>
            </a:pPr>
            <a:r>
              <a:rPr lang="en-US" kern="1200" dirty="0">
                <a:latin typeface="Arial" charset="0"/>
                <a:cs typeface="Arial" charset="0"/>
              </a:rPr>
              <a:t>Always close your Bible study with prayer.</a:t>
            </a:r>
          </a:p>
          <a:p>
            <a:pPr eaLnBrk="1" hangingPunct="1">
              <a:spcBef>
                <a:spcPts val="0"/>
              </a:spcBef>
              <a:spcAft>
                <a:spcPts val="1200"/>
              </a:spcAft>
            </a:pPr>
            <a:r>
              <a:rPr lang="en-US" dirty="0"/>
              <a:t>Thank you God for revealing your truth to us</a:t>
            </a:r>
          </a:p>
          <a:p>
            <a:pPr marL="285750" indent="-285750">
              <a:spcBef>
                <a:spcPts val="0"/>
              </a:spcBef>
              <a:spcAft>
                <a:spcPts val="1200"/>
              </a:spcAft>
              <a:buFont typeface="Arial" panose="020B0604020202020204" pitchFamily="34" charset="0"/>
              <a:buChar char="•"/>
            </a:pPr>
            <a:r>
              <a:rPr lang="en-US" dirty="0"/>
              <a:t>Thank you for giving us the power to put your Word into practice</a:t>
            </a:r>
          </a:p>
        </p:txBody>
      </p:sp>
      <p:sp>
        <p:nvSpPr>
          <p:cNvPr id="4" name="Slide Number Placeholder 3"/>
          <p:cNvSpPr>
            <a:spLocks noGrp="1"/>
          </p:cNvSpPr>
          <p:nvPr>
            <p:ph type="sldNum" sz="quarter" idx="12"/>
          </p:nvPr>
        </p:nvSpPr>
        <p:spPr/>
        <p:txBody>
          <a:bodyPr/>
          <a:lstStyle/>
          <a:p>
            <a:pPr>
              <a:defRPr/>
            </a:pPr>
            <a:r>
              <a:rPr lang="en-US" sz="1800" dirty="0"/>
              <a:t>14</a:t>
            </a:r>
          </a:p>
        </p:txBody>
      </p:sp>
    </p:spTree>
    <p:extLst>
      <p:ext uri="{BB962C8B-B14F-4D97-AF65-F5344CB8AC3E}">
        <p14:creationId xmlns:p14="http://schemas.microsoft.com/office/powerpoint/2010/main" val="1920110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411860-7723-4437-8490-CCE564882443}"/>
              </a:ext>
            </a:extLst>
          </p:cNvPr>
          <p:cNvSpPr txBox="1"/>
          <p:nvPr/>
        </p:nvSpPr>
        <p:spPr>
          <a:xfrm>
            <a:off x="0" y="2133600"/>
            <a:ext cx="9144000" cy="830997"/>
          </a:xfrm>
          <a:prstGeom prst="rect">
            <a:avLst/>
          </a:prstGeom>
          <a:noFill/>
        </p:spPr>
        <p:txBody>
          <a:bodyPr wrap="square" rtlCol="0">
            <a:spAutoFit/>
          </a:bodyPr>
          <a:lstStyle/>
          <a:p>
            <a:pPr algn="ctr"/>
            <a:r>
              <a:rPr lang="en-US" sz="4800" dirty="0">
                <a:solidFill>
                  <a:schemeClr val="bg1"/>
                </a:solidFill>
              </a:rPr>
              <a:t>Questions or Comments</a:t>
            </a:r>
          </a:p>
        </p:txBody>
      </p:sp>
    </p:spTree>
    <p:extLst>
      <p:ext uri="{BB962C8B-B14F-4D97-AF65-F5344CB8AC3E}">
        <p14:creationId xmlns:p14="http://schemas.microsoft.com/office/powerpoint/2010/main" val="3123699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 y="241165"/>
            <a:ext cx="9144000" cy="901849"/>
          </a:xfrm>
        </p:spPr>
        <p:txBody>
          <a:bodyPr/>
          <a:lstStyle/>
          <a:p>
            <a:r>
              <a:rPr lang="en-US" dirty="0"/>
              <a:t>Analysis of Philippians Chapter 1</a:t>
            </a:r>
            <a:br>
              <a:rPr lang="en-US" dirty="0"/>
            </a:br>
            <a:r>
              <a:rPr lang="en-US" sz="3200" b="0" dirty="0"/>
              <a:t>Lesson 4</a:t>
            </a:r>
            <a:endParaRPr lang="en-US" sz="2800" b="0" dirty="0"/>
          </a:p>
        </p:txBody>
      </p:sp>
      <p:sp>
        <p:nvSpPr>
          <p:cNvPr id="4" name="Slide Number Placeholder 3"/>
          <p:cNvSpPr>
            <a:spLocks noGrp="1"/>
          </p:cNvSpPr>
          <p:nvPr>
            <p:ph type="sldNum" sz="quarter" idx="12"/>
          </p:nvPr>
        </p:nvSpPr>
        <p:spPr/>
        <p:txBody>
          <a:bodyPr/>
          <a:lstStyle/>
          <a:p>
            <a:pPr>
              <a:defRPr/>
            </a:pPr>
            <a:r>
              <a:rPr lang="en-US" sz="1800" dirty="0"/>
              <a:t>15</a:t>
            </a:r>
          </a:p>
        </p:txBody>
      </p:sp>
      <p:sp>
        <p:nvSpPr>
          <p:cNvPr id="5" name="Title 1">
            <a:extLst>
              <a:ext uri="{FF2B5EF4-FFF2-40B4-BE49-F238E27FC236}">
                <a16:creationId xmlns:a16="http://schemas.microsoft.com/office/drawing/2014/main" id="{00490814-DAC4-47B0-8541-DAC333660D7E}"/>
              </a:ext>
            </a:extLst>
          </p:cNvPr>
          <p:cNvSpPr txBox="1">
            <a:spLocks/>
          </p:cNvSpPr>
          <p:nvPr/>
        </p:nvSpPr>
        <p:spPr bwMode="auto">
          <a:xfrm>
            <a:off x="0" y="1809009"/>
            <a:ext cx="9144000" cy="121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r>
              <a:rPr lang="en-US" kern="0" dirty="0"/>
              <a:t>Chapter 1</a:t>
            </a:r>
            <a:br>
              <a:rPr lang="en-US" kern="0" dirty="0"/>
            </a:br>
            <a:r>
              <a:rPr lang="en-US" kern="0" dirty="0"/>
              <a:t>Joy in all Circumstances</a:t>
            </a:r>
            <a:endParaRPr lang="en-US" b="0" kern="0" dirty="0"/>
          </a:p>
        </p:txBody>
      </p:sp>
    </p:spTree>
    <p:extLst>
      <p:ext uri="{BB962C8B-B14F-4D97-AF65-F5344CB8AC3E}">
        <p14:creationId xmlns:p14="http://schemas.microsoft.com/office/powerpoint/2010/main" val="34215912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C44A39D6-E5A9-4FF3-8D97-125056F60441}"/>
              </a:ext>
            </a:extLst>
          </p:cNvPr>
          <p:cNvSpPr/>
          <p:nvPr/>
        </p:nvSpPr>
        <p:spPr>
          <a:xfrm>
            <a:off x="807496" y="1065312"/>
            <a:ext cx="8336504" cy="5109091"/>
          </a:xfrm>
          <a:prstGeom prst="rect">
            <a:avLst/>
          </a:prstGeom>
        </p:spPr>
        <p:txBody>
          <a:bodyPr wrap="square">
            <a:spAutoFit/>
          </a:bodyPr>
          <a:lstStyle/>
          <a:p>
            <a:pPr marL="342900" lvl="0" indent="-342900">
              <a:spcAft>
                <a:spcPts val="1200"/>
              </a:spcAft>
              <a:buFontTx/>
              <a:buChar char="•"/>
            </a:pPr>
            <a:r>
              <a:rPr lang="en-US" sz="3200" b="0" dirty="0">
                <a:solidFill>
                  <a:srgbClr val="FFFFFF"/>
                </a:solidFill>
              </a:rPr>
              <a:t>Pray (Commitment, belief, humility)</a:t>
            </a:r>
          </a:p>
          <a:p>
            <a:pPr marL="342900" lvl="0" indent="-342900">
              <a:spcAft>
                <a:spcPts val="1200"/>
              </a:spcAft>
              <a:buFontTx/>
              <a:buChar char="•"/>
            </a:pPr>
            <a:r>
              <a:rPr lang="en-US" sz="3200" b="0" dirty="0">
                <a:solidFill>
                  <a:srgbClr val="FFFFFF"/>
                </a:solidFill>
              </a:rPr>
              <a:t>Main idea</a:t>
            </a:r>
          </a:p>
          <a:p>
            <a:pPr marL="342900" lvl="0" indent="-342900">
              <a:spcAft>
                <a:spcPts val="1200"/>
              </a:spcAft>
              <a:buFontTx/>
              <a:buChar char="•"/>
            </a:pPr>
            <a:r>
              <a:rPr lang="en-US" sz="3200" b="0" dirty="0">
                <a:solidFill>
                  <a:srgbClr val="FFFFFF"/>
                </a:solidFill>
              </a:rPr>
              <a:t>Observations</a:t>
            </a:r>
          </a:p>
          <a:p>
            <a:pPr marL="914400" lvl="1" indent="-457200">
              <a:spcAft>
                <a:spcPts val="1200"/>
              </a:spcAft>
              <a:buFont typeface="Arial" panose="020B0604020202020204" pitchFamily="34" charset="0"/>
              <a:buChar char="–"/>
            </a:pPr>
            <a:r>
              <a:rPr lang="en-US" sz="3200" b="0" dirty="0">
                <a:solidFill>
                  <a:srgbClr val="FFFFFF"/>
                </a:solidFill>
              </a:rPr>
              <a:t>What does it say?</a:t>
            </a:r>
          </a:p>
          <a:p>
            <a:pPr marL="342900" indent="-342900">
              <a:spcAft>
                <a:spcPts val="1200"/>
              </a:spcAft>
              <a:buFontTx/>
              <a:buChar char="•"/>
            </a:pPr>
            <a:r>
              <a:rPr lang="en-US" sz="3200" b="0" dirty="0">
                <a:solidFill>
                  <a:srgbClr val="FFFFFF"/>
                </a:solidFill>
              </a:rPr>
              <a:t>Interpretations (Questions and answers)</a:t>
            </a:r>
          </a:p>
          <a:p>
            <a:pPr marL="914400" lvl="1" indent="-457200">
              <a:spcAft>
                <a:spcPts val="1200"/>
              </a:spcAft>
              <a:buFont typeface="Arial" panose="020B0604020202020204" pitchFamily="34" charset="0"/>
              <a:buChar char="–"/>
            </a:pPr>
            <a:r>
              <a:rPr lang="en-US" sz="3200" b="0" dirty="0">
                <a:solidFill>
                  <a:srgbClr val="FFFFFF"/>
                </a:solidFill>
              </a:rPr>
              <a:t>What does it mean?</a:t>
            </a:r>
          </a:p>
          <a:p>
            <a:pPr marL="914400" lvl="1" indent="-457200">
              <a:spcAft>
                <a:spcPts val="1200"/>
              </a:spcAft>
              <a:buFont typeface="Arial" panose="020B0604020202020204" pitchFamily="34" charset="0"/>
              <a:buChar char="–"/>
            </a:pPr>
            <a:r>
              <a:rPr lang="en-US" sz="3200" b="0" dirty="0">
                <a:solidFill>
                  <a:srgbClr val="FFFFFF"/>
                </a:solidFill>
              </a:rPr>
              <a:t>Cross References</a:t>
            </a:r>
          </a:p>
          <a:p>
            <a:pPr marL="342900" lvl="0" indent="-342900">
              <a:spcAft>
                <a:spcPts val="1200"/>
              </a:spcAft>
              <a:buFontTx/>
              <a:buChar char="•"/>
            </a:pPr>
            <a:r>
              <a:rPr lang="en-US" sz="3200" b="0" dirty="0">
                <a:solidFill>
                  <a:srgbClr val="FFFFFF"/>
                </a:solidFill>
              </a:rPr>
              <a:t>Possible Applications</a:t>
            </a:r>
          </a:p>
        </p:txBody>
      </p:sp>
      <p:sp>
        <p:nvSpPr>
          <p:cNvPr id="6" name="Rectangle 5">
            <a:extLst>
              <a:ext uri="{FF2B5EF4-FFF2-40B4-BE49-F238E27FC236}">
                <a16:creationId xmlns:a16="http://schemas.microsoft.com/office/drawing/2014/main" id="{4267191B-7690-4B6D-B57B-00F61E0506C7}"/>
              </a:ext>
            </a:extLst>
          </p:cNvPr>
          <p:cNvSpPr/>
          <p:nvPr/>
        </p:nvSpPr>
        <p:spPr>
          <a:xfrm>
            <a:off x="0" y="211634"/>
            <a:ext cx="9003216" cy="646331"/>
          </a:xfrm>
          <a:prstGeom prst="rect">
            <a:avLst/>
          </a:prstGeom>
        </p:spPr>
        <p:txBody>
          <a:bodyPr wrap="square">
            <a:spAutoFit/>
          </a:bodyPr>
          <a:lstStyle/>
          <a:p>
            <a:pPr lvl="0" algn="ctr"/>
            <a:r>
              <a:rPr lang="en-US" sz="3600" dirty="0">
                <a:solidFill>
                  <a:srgbClr val="FFFFFF"/>
                </a:solidFill>
              </a:rPr>
              <a:t>Analysis of Philippians 1:1-2  </a:t>
            </a:r>
          </a:p>
        </p:txBody>
      </p:sp>
    </p:spTree>
    <p:extLst>
      <p:ext uri="{BB962C8B-B14F-4D97-AF65-F5344CB8AC3E}">
        <p14:creationId xmlns:p14="http://schemas.microsoft.com/office/powerpoint/2010/main" val="8250546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C44A39D6-E5A9-4FF3-8D97-125056F60441}"/>
              </a:ext>
            </a:extLst>
          </p:cNvPr>
          <p:cNvSpPr/>
          <p:nvPr/>
        </p:nvSpPr>
        <p:spPr>
          <a:xfrm>
            <a:off x="283733" y="1674673"/>
            <a:ext cx="8576534" cy="3508653"/>
          </a:xfrm>
          <a:prstGeom prst="rect">
            <a:avLst/>
          </a:prstGeom>
        </p:spPr>
        <p:txBody>
          <a:bodyPr wrap="square">
            <a:spAutoFit/>
          </a:bodyPr>
          <a:lstStyle/>
          <a:p>
            <a:pPr marL="0" marR="0">
              <a:spcBef>
                <a:spcPts val="0"/>
              </a:spcBef>
              <a:spcAft>
                <a:spcPts val="1200"/>
              </a:spcAft>
            </a:pPr>
            <a:r>
              <a:rPr lang="en-US" sz="3200" b="0" dirty="0">
                <a:solidFill>
                  <a:schemeClr val="bg1"/>
                </a:solidFill>
                <a:ea typeface="Calibri"/>
                <a:cs typeface="Arial"/>
              </a:rPr>
              <a:t>Verse 1</a:t>
            </a:r>
          </a:p>
          <a:p>
            <a:pPr marL="342900" marR="0" lvl="0" indent="-342900">
              <a:spcBef>
                <a:spcPts val="0"/>
              </a:spcBef>
              <a:spcAft>
                <a:spcPts val="1200"/>
              </a:spcAft>
              <a:buFont typeface="Symbol"/>
              <a:buChar char=""/>
            </a:pPr>
            <a:r>
              <a:rPr lang="en-US" sz="3200" b="0" dirty="0">
                <a:solidFill>
                  <a:schemeClr val="bg1"/>
                </a:solidFill>
              </a:rPr>
              <a:t>Identified selves as servants not leaders.</a:t>
            </a:r>
          </a:p>
          <a:p>
            <a:pPr marL="0" marR="0">
              <a:spcBef>
                <a:spcPts val="0"/>
              </a:spcBef>
              <a:spcAft>
                <a:spcPts val="1200"/>
              </a:spcAft>
            </a:pPr>
            <a:r>
              <a:rPr lang="en-US" sz="3200" dirty="0">
                <a:solidFill>
                  <a:schemeClr val="bg1"/>
                </a:solidFill>
              </a:rPr>
              <a:t>A - Be a servant in leadership positions.</a:t>
            </a:r>
          </a:p>
          <a:p>
            <a:pPr marL="342900" marR="0" lvl="0" indent="-342900">
              <a:spcBef>
                <a:spcPts val="0"/>
              </a:spcBef>
              <a:spcAft>
                <a:spcPts val="1200"/>
              </a:spcAft>
              <a:buFont typeface="Symbol"/>
              <a:buChar char=""/>
            </a:pPr>
            <a:r>
              <a:rPr lang="en-US" sz="3200" b="0" dirty="0">
                <a:solidFill>
                  <a:schemeClr val="bg1"/>
                </a:solidFill>
              </a:rPr>
              <a:t>Servant - For even the Son of Man did not come to be served, but to serve, and to give his life as a ransom for many." (Mark 10:45)</a:t>
            </a:r>
          </a:p>
        </p:txBody>
      </p:sp>
      <p:sp>
        <p:nvSpPr>
          <p:cNvPr id="2" name="Rectangle 1">
            <a:extLst>
              <a:ext uri="{FF2B5EF4-FFF2-40B4-BE49-F238E27FC236}">
                <a16:creationId xmlns:a16="http://schemas.microsoft.com/office/drawing/2014/main" id="{F21CB94F-9027-42B0-BB74-DB795A2825D7}"/>
              </a:ext>
            </a:extLst>
          </p:cNvPr>
          <p:cNvSpPr/>
          <p:nvPr/>
        </p:nvSpPr>
        <p:spPr>
          <a:xfrm>
            <a:off x="0" y="231148"/>
            <a:ext cx="9144000" cy="1077218"/>
          </a:xfrm>
          <a:prstGeom prst="rect">
            <a:avLst/>
          </a:prstGeom>
        </p:spPr>
        <p:txBody>
          <a:bodyPr wrap="square">
            <a:spAutoFit/>
          </a:bodyPr>
          <a:lstStyle/>
          <a:p>
            <a:pPr lvl="0" algn="ctr">
              <a:spcBef>
                <a:spcPts val="0"/>
              </a:spcBef>
              <a:spcAft>
                <a:spcPts val="0"/>
              </a:spcAft>
            </a:pPr>
            <a:r>
              <a:rPr lang="en-US" sz="3200" dirty="0">
                <a:solidFill>
                  <a:srgbClr val="FFFFFF"/>
                </a:solidFill>
                <a:ea typeface="Calibri"/>
                <a:cs typeface="Arial"/>
              </a:rPr>
              <a:t>Analysis of Verses 1-2</a:t>
            </a:r>
            <a:endParaRPr lang="en-US" sz="3200" dirty="0">
              <a:solidFill>
                <a:srgbClr val="FFFFFF"/>
              </a:solidFill>
            </a:endParaRPr>
          </a:p>
          <a:p>
            <a:pPr lvl="0" algn="ctr">
              <a:spcBef>
                <a:spcPts val="0"/>
              </a:spcBef>
              <a:spcAft>
                <a:spcPts val="1200"/>
              </a:spcAft>
            </a:pPr>
            <a:r>
              <a:rPr lang="en-US" sz="3200" dirty="0">
                <a:solidFill>
                  <a:srgbClr val="FFFFFF"/>
                </a:solidFill>
                <a:ea typeface="Calibri"/>
                <a:cs typeface="Arial"/>
              </a:rPr>
              <a:t>Main Idea: Introduction and Greetings </a:t>
            </a:r>
          </a:p>
        </p:txBody>
      </p:sp>
    </p:spTree>
    <p:extLst>
      <p:ext uri="{BB962C8B-B14F-4D97-AF65-F5344CB8AC3E}">
        <p14:creationId xmlns:p14="http://schemas.microsoft.com/office/powerpoint/2010/main" val="7852629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ED92BD-CDCA-4E30-AE76-35610886B0A7}"/>
              </a:ext>
            </a:extLst>
          </p:cNvPr>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FDF87D02-5FEE-4487-9AC2-98B8363059EB}"/>
              </a:ext>
            </a:extLst>
          </p:cNvPr>
          <p:cNvSpPr/>
          <p:nvPr/>
        </p:nvSpPr>
        <p:spPr>
          <a:xfrm>
            <a:off x="365760" y="957054"/>
            <a:ext cx="8778240" cy="4801314"/>
          </a:xfrm>
          <a:prstGeom prst="rect">
            <a:avLst/>
          </a:prstGeom>
        </p:spPr>
        <p:txBody>
          <a:bodyPr wrap="square">
            <a:spAutoFit/>
          </a:bodyPr>
          <a:lstStyle/>
          <a:p>
            <a:pPr marR="0" lvl="0">
              <a:spcBef>
                <a:spcPts val="0"/>
              </a:spcBef>
              <a:spcAft>
                <a:spcPts val="1200"/>
              </a:spcAft>
            </a:pPr>
            <a:r>
              <a:rPr lang="en-US" sz="3200" b="0" dirty="0">
                <a:solidFill>
                  <a:schemeClr val="bg1"/>
                </a:solidFill>
              </a:rPr>
              <a:t>Verse 1 (Continued)</a:t>
            </a:r>
          </a:p>
          <a:p>
            <a:pPr marL="342900" marR="0" lvl="0" indent="-342900">
              <a:spcBef>
                <a:spcPts val="0"/>
              </a:spcBef>
              <a:spcAft>
                <a:spcPts val="1200"/>
              </a:spcAft>
              <a:buFont typeface="Symbol"/>
              <a:buChar char=""/>
            </a:pPr>
            <a:r>
              <a:rPr lang="en-US" sz="3200" b="0" dirty="0">
                <a:solidFill>
                  <a:schemeClr val="bg1"/>
                </a:solidFill>
              </a:rPr>
              <a:t>What is a saint? All Christians </a:t>
            </a:r>
          </a:p>
          <a:p>
            <a:pPr marL="342900" marR="0" lvl="0" indent="-342900">
              <a:spcBef>
                <a:spcPts val="0"/>
              </a:spcBef>
              <a:spcAft>
                <a:spcPts val="1200"/>
              </a:spcAft>
              <a:buFont typeface="Symbol"/>
              <a:buChar char=""/>
            </a:pPr>
            <a:r>
              <a:rPr lang="en-US" sz="3200" b="0" dirty="0">
                <a:solidFill>
                  <a:schemeClr val="bg1"/>
                </a:solidFill>
              </a:rPr>
              <a:t>Saints. Written to Christians.</a:t>
            </a:r>
          </a:p>
          <a:p>
            <a:pPr marL="342900" marR="0" lvl="0" indent="-342900">
              <a:spcBef>
                <a:spcPts val="0"/>
              </a:spcBef>
              <a:spcAft>
                <a:spcPts val="1200"/>
              </a:spcAft>
              <a:buFont typeface="Symbol"/>
              <a:buChar char=""/>
            </a:pPr>
            <a:r>
              <a:rPr lang="en-US" sz="3200" b="0" dirty="0">
                <a:solidFill>
                  <a:schemeClr val="bg1"/>
                </a:solidFill>
              </a:rPr>
              <a:t>Saint -  But just as he who called you is holy, so be holy in all you do; for it is written: "Be holy, because I am holy." (1 Peter 1:15-16)</a:t>
            </a:r>
          </a:p>
          <a:p>
            <a:pPr marL="0" marR="0">
              <a:spcBef>
                <a:spcPts val="0"/>
              </a:spcBef>
              <a:spcAft>
                <a:spcPts val="1200"/>
              </a:spcAft>
            </a:pPr>
            <a:r>
              <a:rPr lang="en-US" sz="3200" dirty="0">
                <a:solidFill>
                  <a:schemeClr val="bg1"/>
                </a:solidFill>
              </a:rPr>
              <a:t>A – Be holy because God is holy</a:t>
            </a:r>
          </a:p>
          <a:p>
            <a:pPr marL="342900" marR="0" lvl="0" indent="-342900">
              <a:spcBef>
                <a:spcPts val="0"/>
              </a:spcBef>
              <a:spcAft>
                <a:spcPts val="1200"/>
              </a:spcAft>
              <a:buFont typeface="Symbol"/>
              <a:buChar char=""/>
            </a:pPr>
            <a:r>
              <a:rPr lang="en-US" sz="3200" b="0" dirty="0">
                <a:solidFill>
                  <a:schemeClr val="bg1"/>
                </a:solidFill>
              </a:rPr>
              <a:t>Overseers and deacons? Church leaders</a:t>
            </a:r>
            <a:endParaRPr lang="en-US" sz="3200" b="0" dirty="0">
              <a:solidFill>
                <a:schemeClr val="bg1"/>
              </a:solidFill>
              <a:ea typeface="Calibri"/>
              <a:cs typeface="Arial"/>
            </a:endParaRPr>
          </a:p>
        </p:txBody>
      </p:sp>
    </p:spTree>
    <p:extLst>
      <p:ext uri="{BB962C8B-B14F-4D97-AF65-F5344CB8AC3E}">
        <p14:creationId xmlns:p14="http://schemas.microsoft.com/office/powerpoint/2010/main" val="37724354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8E26F5-B252-4C56-8457-490CDA3E8509}"/>
              </a:ext>
            </a:extLst>
          </p:cNvPr>
          <p:cNvSpPr>
            <a:spLocks noGrp="1"/>
          </p:cNvSpPr>
          <p:nvPr>
            <p:ph type="sldNum" sz="quarter" idx="12"/>
          </p:nvPr>
        </p:nvSpPr>
        <p:spPr/>
        <p:txBody>
          <a:bodyPr/>
          <a:lstStyle/>
          <a:p>
            <a:pPr>
              <a:defRPr/>
            </a:pPr>
            <a:r>
              <a:rPr lang="en-US" sz="1800" dirty="0"/>
              <a:t>15</a:t>
            </a:r>
          </a:p>
        </p:txBody>
      </p:sp>
      <p:sp>
        <p:nvSpPr>
          <p:cNvPr id="4" name="Rectangle 3">
            <a:extLst>
              <a:ext uri="{FF2B5EF4-FFF2-40B4-BE49-F238E27FC236}">
                <a16:creationId xmlns:a16="http://schemas.microsoft.com/office/drawing/2014/main" id="{6E31A44F-3540-4EBB-84BF-059083E43CF2}"/>
              </a:ext>
            </a:extLst>
          </p:cNvPr>
          <p:cNvSpPr/>
          <p:nvPr/>
        </p:nvSpPr>
        <p:spPr>
          <a:xfrm>
            <a:off x="304800" y="960023"/>
            <a:ext cx="8839200" cy="4574650"/>
          </a:xfrm>
          <a:prstGeom prst="rect">
            <a:avLst/>
          </a:prstGeom>
        </p:spPr>
        <p:txBody>
          <a:bodyPr wrap="square">
            <a:spAutoFit/>
          </a:bodyPr>
          <a:lstStyle/>
          <a:p>
            <a:pPr marR="0" lvl="0">
              <a:spcBef>
                <a:spcPts val="0"/>
              </a:spcBef>
              <a:spcAft>
                <a:spcPts val="1200"/>
              </a:spcAft>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Verse 2</a:t>
            </a:r>
          </a:p>
          <a:p>
            <a:pPr marL="342900" marR="0" lvl="0" indent="-342900">
              <a:spcBef>
                <a:spcPts val="0"/>
              </a:spcBef>
              <a:spcAft>
                <a:spcPts val="1200"/>
              </a:spcAft>
              <a:buFont typeface="Symbol" panose="05050102010706020507" pitchFamily="18" charset="2"/>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Grace? The unmerited love of God</a:t>
            </a:r>
          </a:p>
          <a:p>
            <a:pPr marL="342900" marR="0" lvl="0" indent="-342900">
              <a:spcBef>
                <a:spcPts val="0"/>
              </a:spcBef>
              <a:spcAft>
                <a:spcPts val="1200"/>
              </a:spcAft>
              <a:buFont typeface="Symbol" panose="05050102010706020507" pitchFamily="18" charset="2"/>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Grace - The Word became flesh and made his dwelling among us. We have seen his glory, the glory of the One and Only, who came from the Father, full of grace and truth. (John 1:14)</a:t>
            </a:r>
          </a:p>
          <a:p>
            <a:pPr marL="685800" marR="0" indent="-685800">
              <a:spcBef>
                <a:spcPts val="0"/>
              </a:spcBef>
              <a:spcAft>
                <a:spcPts val="1200"/>
              </a:spcAft>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A – Is there someone I need to give grace to and forgive?</a:t>
            </a:r>
          </a:p>
        </p:txBody>
      </p:sp>
    </p:spTree>
    <p:extLst>
      <p:ext uri="{BB962C8B-B14F-4D97-AF65-F5344CB8AC3E}">
        <p14:creationId xmlns:p14="http://schemas.microsoft.com/office/powerpoint/2010/main" val="27007594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8E26F5-B252-4C56-8457-490CDA3E8509}"/>
              </a:ext>
            </a:extLst>
          </p:cNvPr>
          <p:cNvSpPr>
            <a:spLocks noGrp="1"/>
          </p:cNvSpPr>
          <p:nvPr>
            <p:ph type="sldNum" sz="quarter" idx="12"/>
          </p:nvPr>
        </p:nvSpPr>
        <p:spPr/>
        <p:txBody>
          <a:bodyPr/>
          <a:lstStyle/>
          <a:p>
            <a:pPr>
              <a:defRPr/>
            </a:pPr>
            <a:r>
              <a:rPr lang="en-US" sz="1800" dirty="0"/>
              <a:t>15</a:t>
            </a:r>
          </a:p>
        </p:txBody>
      </p:sp>
      <p:sp>
        <p:nvSpPr>
          <p:cNvPr id="4" name="Rectangle 3">
            <a:extLst>
              <a:ext uri="{FF2B5EF4-FFF2-40B4-BE49-F238E27FC236}">
                <a16:creationId xmlns:a16="http://schemas.microsoft.com/office/drawing/2014/main" id="{6E31A44F-3540-4EBB-84BF-059083E43CF2}"/>
              </a:ext>
            </a:extLst>
          </p:cNvPr>
          <p:cNvSpPr/>
          <p:nvPr/>
        </p:nvSpPr>
        <p:spPr>
          <a:xfrm>
            <a:off x="304800" y="945243"/>
            <a:ext cx="8839200" cy="4967514"/>
          </a:xfrm>
          <a:prstGeom prst="rect">
            <a:avLst/>
          </a:prstGeom>
        </p:spPr>
        <p:txBody>
          <a:bodyPr wrap="square">
            <a:spAutoFit/>
          </a:bodyPr>
          <a:lstStyle/>
          <a:p>
            <a:pPr marR="0" lvl="0">
              <a:spcBef>
                <a:spcPts val="0"/>
              </a:spcBef>
              <a:spcAft>
                <a:spcPts val="1200"/>
              </a:spcAft>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Verse 2 (Continued)</a:t>
            </a:r>
          </a:p>
          <a:p>
            <a:pPr marL="342900" marR="0" lvl="0" indent="-342900">
              <a:spcBef>
                <a:spcPts val="0"/>
              </a:spcBef>
              <a:spcAft>
                <a:spcPts val="1200"/>
              </a:spcAft>
              <a:buFont typeface="Symbol" panose="05050102010706020507" pitchFamily="18" charset="2"/>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Peace? The results of receiving God’s love</a:t>
            </a:r>
          </a:p>
          <a:p>
            <a:pPr marL="342900" marR="0" lvl="0" indent="-342900">
              <a:spcBef>
                <a:spcPts val="0"/>
              </a:spcBef>
              <a:spcAft>
                <a:spcPts val="1200"/>
              </a:spcAft>
              <a:buFont typeface="Symbol" panose="05050102010706020507" pitchFamily="18" charset="2"/>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Peace -  “Peace I leave with you; my peace I give you. I do not give to you as the world gives. Do not let your hearts be troubled and do not be afraid.” (John 14:27)</a:t>
            </a:r>
          </a:p>
          <a:p>
            <a:pPr marL="685800" indent="-685800">
              <a:spcBef>
                <a:spcPts val="0"/>
              </a:spcBef>
              <a:spcAft>
                <a:spcPts val="1200"/>
              </a:spcAft>
            </a:pPr>
            <a:r>
              <a:rPr lang="en-US" sz="3200" dirty="0">
                <a:solidFill>
                  <a:schemeClr val="bg1"/>
                </a:solidFill>
                <a:latin typeface="Arial" panose="020B0604020202020204" pitchFamily="34" charset="0"/>
                <a:ea typeface="Calibri" panose="020F0502020204030204" pitchFamily="34" charset="0"/>
              </a:rPr>
              <a:t>A – Is there something in the world that is stealing my peace that I need to rely on God for?</a:t>
            </a:r>
            <a:endParaRPr lang="en-US" sz="4800" dirty="0">
              <a:solidFill>
                <a:schemeClr val="bg1"/>
              </a:solidFill>
            </a:endParaRPr>
          </a:p>
        </p:txBody>
      </p:sp>
    </p:spTree>
    <p:extLst>
      <p:ext uri="{BB962C8B-B14F-4D97-AF65-F5344CB8AC3E}">
        <p14:creationId xmlns:p14="http://schemas.microsoft.com/office/powerpoint/2010/main" val="158930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97A7C1D6-87B9-485B-8AFC-91EFB1AF7FA3}"/>
              </a:ext>
            </a:extLst>
          </p:cNvPr>
          <p:cNvGrpSpPr>
            <a:grpSpLocks/>
          </p:cNvGrpSpPr>
          <p:nvPr/>
        </p:nvGrpSpPr>
        <p:grpSpPr>
          <a:xfrm>
            <a:off x="609686" y="695101"/>
            <a:ext cx="8156451" cy="5664945"/>
            <a:chOff x="562237" y="1974986"/>
            <a:chExt cx="7708108" cy="4435220"/>
          </a:xfrm>
          <a:noFill/>
        </p:grpSpPr>
        <p:sp>
          <p:nvSpPr>
            <p:cNvPr id="4" name="TextBox 3">
              <a:extLst>
                <a:ext uri="{FF2B5EF4-FFF2-40B4-BE49-F238E27FC236}">
                  <a16:creationId xmlns:a16="http://schemas.microsoft.com/office/drawing/2014/main" id="{F2265816-D634-4D9D-B3D2-20EDF15CFED9}"/>
                </a:ext>
              </a:extLst>
            </p:cNvPr>
            <p:cNvSpPr txBox="1"/>
            <p:nvPr/>
          </p:nvSpPr>
          <p:spPr>
            <a:xfrm>
              <a:off x="3077544" y="5623879"/>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5</a:t>
              </a:r>
            </a:p>
          </p:txBody>
        </p:sp>
        <p:sp>
          <p:nvSpPr>
            <p:cNvPr id="5" name="TextBox 4">
              <a:extLst>
                <a:ext uri="{FF2B5EF4-FFF2-40B4-BE49-F238E27FC236}">
                  <a16:creationId xmlns:a16="http://schemas.microsoft.com/office/drawing/2014/main" id="{3F7E19B0-AF25-4DEC-A3A6-BF30986912A6}"/>
                </a:ext>
              </a:extLst>
            </p:cNvPr>
            <p:cNvSpPr txBox="1"/>
            <p:nvPr/>
          </p:nvSpPr>
          <p:spPr>
            <a:xfrm>
              <a:off x="5235385" y="5610138"/>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10</a:t>
              </a:r>
            </a:p>
          </p:txBody>
        </p:sp>
        <p:sp>
          <p:nvSpPr>
            <p:cNvPr id="6" name="TextBox 5">
              <a:extLst>
                <a:ext uri="{FF2B5EF4-FFF2-40B4-BE49-F238E27FC236}">
                  <a16:creationId xmlns:a16="http://schemas.microsoft.com/office/drawing/2014/main" id="{4123C904-F852-47D6-A940-6B38D5A9F580}"/>
                </a:ext>
              </a:extLst>
            </p:cNvPr>
            <p:cNvSpPr txBox="1"/>
            <p:nvPr/>
          </p:nvSpPr>
          <p:spPr>
            <a:xfrm>
              <a:off x="7448161" y="5623878"/>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15</a:t>
              </a:r>
            </a:p>
          </p:txBody>
        </p:sp>
        <p:sp>
          <p:nvSpPr>
            <p:cNvPr id="8" name="TextBox 7">
              <a:extLst>
                <a:ext uri="{FF2B5EF4-FFF2-40B4-BE49-F238E27FC236}">
                  <a16:creationId xmlns:a16="http://schemas.microsoft.com/office/drawing/2014/main" id="{07F46F46-2CFD-4659-A2F4-65F0E47D650A}"/>
                </a:ext>
              </a:extLst>
            </p:cNvPr>
            <p:cNvSpPr txBox="1"/>
            <p:nvPr/>
          </p:nvSpPr>
          <p:spPr>
            <a:xfrm>
              <a:off x="913361" y="5577442"/>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a:t>
              </a:r>
            </a:p>
          </p:txBody>
        </p:sp>
        <p:sp>
          <p:nvSpPr>
            <p:cNvPr id="10" name="TextBox 9">
              <a:extLst>
                <a:ext uri="{FF2B5EF4-FFF2-40B4-BE49-F238E27FC236}">
                  <a16:creationId xmlns:a16="http://schemas.microsoft.com/office/drawing/2014/main" id="{F26BA407-ECC8-44FA-B08C-FF8295939075}"/>
                </a:ext>
              </a:extLst>
            </p:cNvPr>
            <p:cNvSpPr txBox="1"/>
            <p:nvPr/>
          </p:nvSpPr>
          <p:spPr>
            <a:xfrm>
              <a:off x="4149246" y="5886986"/>
              <a:ext cx="1222310" cy="523220"/>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Arial" charset="0"/>
                </a:rPr>
                <a:t>Years</a:t>
              </a:r>
            </a:p>
          </p:txBody>
        </p:sp>
        <p:sp>
          <p:nvSpPr>
            <p:cNvPr id="11" name="TextBox 10">
              <a:extLst>
                <a:ext uri="{FF2B5EF4-FFF2-40B4-BE49-F238E27FC236}">
                  <a16:creationId xmlns:a16="http://schemas.microsoft.com/office/drawing/2014/main" id="{EE6DCD86-18D6-47F8-9685-F154198DD133}"/>
                </a:ext>
              </a:extLst>
            </p:cNvPr>
            <p:cNvSpPr txBox="1"/>
            <p:nvPr/>
          </p:nvSpPr>
          <p:spPr>
            <a:xfrm rot="16200000">
              <a:off x="-127876" y="3786723"/>
              <a:ext cx="1903445" cy="523220"/>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Arial" charset="0"/>
                </a:rPr>
                <a:t>Disciples</a:t>
              </a:r>
            </a:p>
          </p:txBody>
        </p:sp>
        <p:sp>
          <p:nvSpPr>
            <p:cNvPr id="12" name="TextBox 11">
              <a:extLst>
                <a:ext uri="{FF2B5EF4-FFF2-40B4-BE49-F238E27FC236}">
                  <a16:creationId xmlns:a16="http://schemas.microsoft.com/office/drawing/2014/main" id="{AA3B6613-9933-412E-8438-B882D5DD77E8}"/>
                </a:ext>
              </a:extLst>
            </p:cNvPr>
            <p:cNvSpPr txBox="1"/>
            <p:nvPr/>
          </p:nvSpPr>
          <p:spPr>
            <a:xfrm>
              <a:off x="3127544" y="5029989"/>
              <a:ext cx="550507" cy="461665"/>
            </a:xfrm>
            <a:prstGeom prst="rect">
              <a:avLst/>
            </a:prstGeom>
            <a:grp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16</a:t>
              </a:r>
            </a:p>
          </p:txBody>
        </p:sp>
        <p:sp>
          <p:nvSpPr>
            <p:cNvPr id="16" name="TextBox 15">
              <a:extLst>
                <a:ext uri="{FF2B5EF4-FFF2-40B4-BE49-F238E27FC236}">
                  <a16:creationId xmlns:a16="http://schemas.microsoft.com/office/drawing/2014/main" id="{3E494D04-DF23-4853-B8C4-22DCF6102B0A}"/>
                </a:ext>
              </a:extLst>
            </p:cNvPr>
            <p:cNvSpPr txBox="1"/>
            <p:nvPr/>
          </p:nvSpPr>
          <p:spPr>
            <a:xfrm>
              <a:off x="1217645" y="5125918"/>
              <a:ext cx="550507" cy="461665"/>
            </a:xfrm>
            <a:prstGeom prst="rect">
              <a:avLst/>
            </a:prstGeom>
            <a:grp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a:t>
              </a:r>
            </a:p>
          </p:txBody>
        </p:sp>
        <p:cxnSp>
          <p:nvCxnSpPr>
            <p:cNvPr id="18" name="Straight Connector 17">
              <a:extLst>
                <a:ext uri="{FF2B5EF4-FFF2-40B4-BE49-F238E27FC236}">
                  <a16:creationId xmlns:a16="http://schemas.microsoft.com/office/drawing/2014/main" id="{08BBEAB5-4E10-4180-9D75-18856ACB4C41}"/>
                </a:ext>
              </a:extLst>
            </p:cNvPr>
            <p:cNvCxnSpPr>
              <a:cxnSpLocks/>
            </p:cNvCxnSpPr>
            <p:nvPr/>
          </p:nvCxnSpPr>
          <p:spPr bwMode="auto">
            <a:xfrm>
              <a:off x="1217645" y="5635927"/>
              <a:ext cx="7012991" cy="18590"/>
            </a:xfrm>
            <a:prstGeom prst="line">
              <a:avLst/>
            </a:prstGeom>
            <a:grpFill/>
            <a:ln w="38100" cap="flat" cmpd="sng" algn="ctr">
              <a:solidFill>
                <a:schemeClr val="bg1"/>
              </a:solidFill>
              <a:prstDash val="solid"/>
              <a:round/>
              <a:headEnd type="none" w="med" len="med"/>
              <a:tailEnd type="stealth" w="med" len="med"/>
            </a:ln>
            <a:effectLst/>
          </p:spPr>
        </p:cxnSp>
        <p:cxnSp>
          <p:nvCxnSpPr>
            <p:cNvPr id="19" name="Straight Connector 18">
              <a:extLst>
                <a:ext uri="{FF2B5EF4-FFF2-40B4-BE49-F238E27FC236}">
                  <a16:creationId xmlns:a16="http://schemas.microsoft.com/office/drawing/2014/main" id="{C336B726-79A4-4D30-A5D0-7CB97A672E9E}"/>
                </a:ext>
              </a:extLst>
            </p:cNvPr>
            <p:cNvCxnSpPr>
              <a:cxnSpLocks/>
            </p:cNvCxnSpPr>
            <p:nvPr/>
          </p:nvCxnSpPr>
          <p:spPr bwMode="auto">
            <a:xfrm flipV="1">
              <a:off x="1217646" y="2099523"/>
              <a:ext cx="696" cy="3524359"/>
            </a:xfrm>
            <a:prstGeom prst="line">
              <a:avLst/>
            </a:prstGeom>
            <a:grpFill/>
            <a:ln w="38100" cap="flat" cmpd="sng" algn="ctr">
              <a:solidFill>
                <a:schemeClr val="bg1"/>
              </a:solidFill>
              <a:prstDash val="solid"/>
              <a:round/>
              <a:headEnd type="none" w="med" len="med"/>
              <a:tailEnd type="stealth" w="med" len="med"/>
            </a:ln>
            <a:effectLst/>
          </p:spPr>
        </p:cxnSp>
        <p:sp>
          <p:nvSpPr>
            <p:cNvPr id="23" name="TextBox 22">
              <a:extLst>
                <a:ext uri="{FF2B5EF4-FFF2-40B4-BE49-F238E27FC236}">
                  <a16:creationId xmlns:a16="http://schemas.microsoft.com/office/drawing/2014/main" id="{95110142-070C-42DC-99B2-DB5BC5A5A388}"/>
                </a:ext>
              </a:extLst>
            </p:cNvPr>
            <p:cNvSpPr txBox="1"/>
            <p:nvPr/>
          </p:nvSpPr>
          <p:spPr>
            <a:xfrm>
              <a:off x="6920517" y="1974986"/>
              <a:ext cx="1349828"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16,000</a:t>
              </a:r>
            </a:p>
          </p:txBody>
        </p:sp>
        <p:cxnSp>
          <p:nvCxnSpPr>
            <p:cNvPr id="27" name="Straight Connector 26">
              <a:extLst>
                <a:ext uri="{FF2B5EF4-FFF2-40B4-BE49-F238E27FC236}">
                  <a16:creationId xmlns:a16="http://schemas.microsoft.com/office/drawing/2014/main" id="{7175168E-3889-4121-AAD5-DC6799672AA2}"/>
                </a:ext>
              </a:extLst>
            </p:cNvPr>
            <p:cNvCxnSpPr>
              <a:cxnSpLocks/>
            </p:cNvCxnSpPr>
            <p:nvPr/>
          </p:nvCxnSpPr>
          <p:spPr bwMode="auto">
            <a:xfrm flipV="1">
              <a:off x="7716132" y="2369977"/>
              <a:ext cx="0" cy="3304219"/>
            </a:xfrm>
            <a:prstGeom prst="line">
              <a:avLst/>
            </a:prstGeom>
            <a:grpFill/>
            <a:ln w="76200" cap="flat" cmpd="sng" algn="ctr">
              <a:solidFill>
                <a:srgbClr val="C0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BC624E2-F59F-47E9-9A53-4A912A113F57}"/>
                </a:ext>
              </a:extLst>
            </p:cNvPr>
            <p:cNvCxnSpPr>
              <a:cxnSpLocks/>
            </p:cNvCxnSpPr>
            <p:nvPr/>
          </p:nvCxnSpPr>
          <p:spPr bwMode="auto">
            <a:xfrm flipV="1">
              <a:off x="6633781" y="4012247"/>
              <a:ext cx="0" cy="1642270"/>
            </a:xfrm>
            <a:prstGeom prst="line">
              <a:avLst/>
            </a:prstGeom>
            <a:grpFill/>
            <a:ln w="76200" cap="flat" cmpd="sng" algn="ctr">
              <a:solidFill>
                <a:srgbClr val="C0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18F5A149-7B99-4202-8B13-271733972C05}"/>
                </a:ext>
              </a:extLst>
            </p:cNvPr>
            <p:cNvCxnSpPr>
              <a:cxnSpLocks/>
            </p:cNvCxnSpPr>
            <p:nvPr/>
          </p:nvCxnSpPr>
          <p:spPr bwMode="auto">
            <a:xfrm flipV="1">
              <a:off x="5536397" y="4853266"/>
              <a:ext cx="0" cy="801253"/>
            </a:xfrm>
            <a:prstGeom prst="line">
              <a:avLst/>
            </a:prstGeom>
            <a:grpFill/>
            <a:ln w="76200" cap="flat" cmpd="sng" algn="ctr">
              <a:solidFill>
                <a:srgbClr val="C00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7938551-3A93-42D9-862D-E920936A3010}"/>
                </a:ext>
              </a:extLst>
            </p:cNvPr>
            <p:cNvCxnSpPr>
              <a:cxnSpLocks/>
            </p:cNvCxnSpPr>
            <p:nvPr/>
          </p:nvCxnSpPr>
          <p:spPr bwMode="auto">
            <a:xfrm flipV="1">
              <a:off x="4469597" y="5232400"/>
              <a:ext cx="0" cy="429750"/>
            </a:xfrm>
            <a:prstGeom prst="line">
              <a:avLst/>
            </a:prstGeom>
            <a:grpFill/>
            <a:ln w="76200" cap="flat" cmpd="sng" algn="ctr">
              <a:solidFill>
                <a:srgbClr val="C0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66D27412-01B6-411D-8CB4-43BE43351C11}"/>
                </a:ext>
              </a:extLst>
            </p:cNvPr>
            <p:cNvCxnSpPr>
              <a:cxnSpLocks/>
            </p:cNvCxnSpPr>
            <p:nvPr/>
          </p:nvCxnSpPr>
          <p:spPr bwMode="auto">
            <a:xfrm flipV="1">
              <a:off x="3383747" y="5447276"/>
              <a:ext cx="0" cy="207241"/>
            </a:xfrm>
            <a:prstGeom prst="line">
              <a:avLst/>
            </a:prstGeom>
            <a:grpFill/>
            <a:ln w="76200" cap="flat" cmpd="sng" algn="ctr">
              <a:solidFill>
                <a:srgbClr val="C00000"/>
              </a:solidFill>
              <a:prstDash val="solid"/>
              <a:round/>
              <a:headEnd type="none" w="med" len="med"/>
              <a:tailEnd type="none" w="med" len="med"/>
            </a:ln>
            <a:effectLst/>
          </p:spPr>
        </p:cxnSp>
        <p:sp>
          <p:nvSpPr>
            <p:cNvPr id="52" name="Rectangle 51">
              <a:extLst>
                <a:ext uri="{FF2B5EF4-FFF2-40B4-BE49-F238E27FC236}">
                  <a16:creationId xmlns:a16="http://schemas.microsoft.com/office/drawing/2014/main" id="{8CB1CDCE-9E69-4400-BE74-B07B8B9E485A}"/>
                </a:ext>
              </a:extLst>
            </p:cNvPr>
            <p:cNvSpPr/>
            <p:nvPr/>
          </p:nvSpPr>
          <p:spPr>
            <a:xfrm>
              <a:off x="1650404" y="2357852"/>
              <a:ext cx="4645032" cy="1036152"/>
            </a:xfrm>
            <a:prstGeom prst="rect">
              <a:avLst/>
            </a:prstGeom>
            <a:grp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4000" b="1" i="0" u="none" strike="noStrike" kern="1200" spc="0" baseline="0">
                  <a:solidFill>
                    <a:prstClr val="black">
                      <a:lumMod val="65000"/>
                      <a:lumOff val="35000"/>
                    </a:prstClr>
                  </a:solidFill>
                  <a:latin typeface="+mn-lt"/>
                  <a:ea typeface="+mn-ea"/>
                  <a:cs typeface="+mn-cs"/>
                </a:defRPr>
              </a:pPr>
              <a:r>
                <a:rPr kumimoji="0" lang="en-US" sz="4000" b="1" i="0" u="none" strike="noStrike" kern="1200" cap="none" spc="0" normalizeH="0" baseline="0" noProof="0" dirty="0">
                  <a:ln>
                    <a:noFill/>
                  </a:ln>
                  <a:solidFill>
                    <a:srgbClr val="FFFFFF"/>
                  </a:solidFill>
                  <a:effectLst/>
                  <a:uLnTx/>
                  <a:uFillTx/>
                  <a:latin typeface="Arial"/>
                  <a:ea typeface="+mn-ea"/>
                  <a:cs typeface="Arial" charset="0"/>
                </a:rPr>
                <a:t>Power of Multiplication</a:t>
              </a:r>
            </a:p>
          </p:txBody>
        </p:sp>
        <p:cxnSp>
          <p:nvCxnSpPr>
            <p:cNvPr id="63" name="Straight Connector 62">
              <a:extLst>
                <a:ext uri="{FF2B5EF4-FFF2-40B4-BE49-F238E27FC236}">
                  <a16:creationId xmlns:a16="http://schemas.microsoft.com/office/drawing/2014/main" id="{0DD9E204-0B9D-4790-AA98-618F8CC2289D}"/>
                </a:ext>
              </a:extLst>
            </p:cNvPr>
            <p:cNvCxnSpPr>
              <a:cxnSpLocks/>
            </p:cNvCxnSpPr>
            <p:nvPr/>
          </p:nvCxnSpPr>
          <p:spPr bwMode="auto">
            <a:xfrm flipV="1">
              <a:off x="2288833" y="5540152"/>
              <a:ext cx="0" cy="114365"/>
            </a:xfrm>
            <a:prstGeom prst="line">
              <a:avLst/>
            </a:prstGeom>
            <a:grpFill/>
            <a:ln w="76200" cap="flat" cmpd="sng" algn="ctr">
              <a:solidFill>
                <a:srgbClr val="C00000"/>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2A9DE87B-A5C0-4130-ADF5-93821E7C5BF3}"/>
                </a:ext>
              </a:extLst>
            </p:cNvPr>
            <p:cNvCxnSpPr/>
            <p:nvPr/>
          </p:nvCxnSpPr>
          <p:spPr bwMode="auto">
            <a:xfrm flipV="1">
              <a:off x="1198511" y="5540151"/>
              <a:ext cx="1090322" cy="47432"/>
            </a:xfrm>
            <a:prstGeom prst="line">
              <a:avLst/>
            </a:prstGeom>
            <a:grpFill/>
            <a:ln w="76200" cap="flat" cmpd="sng" algn="ctr">
              <a:solidFill>
                <a:srgbClr val="0070C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C395AA47-7384-4768-8FDC-26D23D419D05}"/>
                </a:ext>
              </a:extLst>
            </p:cNvPr>
            <p:cNvCxnSpPr>
              <a:cxnSpLocks/>
            </p:cNvCxnSpPr>
            <p:nvPr/>
          </p:nvCxnSpPr>
          <p:spPr bwMode="auto">
            <a:xfrm flipV="1">
              <a:off x="2288833" y="5447276"/>
              <a:ext cx="1094914" cy="92875"/>
            </a:xfrm>
            <a:prstGeom prst="line">
              <a:avLst/>
            </a:prstGeom>
            <a:grpFill/>
            <a:ln w="76200" cap="flat" cmpd="sng" algn="ctr">
              <a:solidFill>
                <a:srgbClr val="0070C0"/>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1BB5F7E6-1DA9-41F0-A1D8-AAA8EF208B3B}"/>
                </a:ext>
              </a:extLst>
            </p:cNvPr>
            <p:cNvCxnSpPr>
              <a:cxnSpLocks/>
            </p:cNvCxnSpPr>
            <p:nvPr/>
          </p:nvCxnSpPr>
          <p:spPr bwMode="auto">
            <a:xfrm flipV="1">
              <a:off x="3383747" y="5232400"/>
              <a:ext cx="1085850" cy="214876"/>
            </a:xfrm>
            <a:prstGeom prst="line">
              <a:avLst/>
            </a:prstGeom>
            <a:grpFill/>
            <a:ln w="76200" cap="flat" cmpd="sng" algn="ctr">
              <a:solidFill>
                <a:srgbClr val="0070C0"/>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D37A5F68-FE1F-40F0-85FB-664F7AC52491}"/>
                </a:ext>
              </a:extLst>
            </p:cNvPr>
            <p:cNvCxnSpPr>
              <a:cxnSpLocks/>
            </p:cNvCxnSpPr>
            <p:nvPr/>
          </p:nvCxnSpPr>
          <p:spPr bwMode="auto">
            <a:xfrm flipV="1">
              <a:off x="4469597" y="4853266"/>
              <a:ext cx="1066800" cy="379134"/>
            </a:xfrm>
            <a:prstGeom prst="line">
              <a:avLst/>
            </a:prstGeom>
            <a:grpFill/>
            <a:ln w="76200" cap="flat" cmpd="sng" algn="ctr">
              <a:solidFill>
                <a:srgbClr val="0070C0"/>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8021E58F-BF12-488F-BC09-1FE59E92C308}"/>
                </a:ext>
              </a:extLst>
            </p:cNvPr>
            <p:cNvCxnSpPr>
              <a:cxnSpLocks/>
            </p:cNvCxnSpPr>
            <p:nvPr/>
          </p:nvCxnSpPr>
          <p:spPr bwMode="auto">
            <a:xfrm flipV="1">
              <a:off x="5536397" y="4012247"/>
              <a:ext cx="1097384" cy="841019"/>
            </a:xfrm>
            <a:prstGeom prst="line">
              <a:avLst/>
            </a:prstGeom>
            <a:grpFill/>
            <a:ln w="76200" cap="flat" cmpd="sng" algn="ctr">
              <a:solidFill>
                <a:srgbClr val="0070C0"/>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0F03207D-964D-45A4-BC99-55D11F740989}"/>
                </a:ext>
              </a:extLst>
            </p:cNvPr>
            <p:cNvCxnSpPr>
              <a:cxnSpLocks/>
            </p:cNvCxnSpPr>
            <p:nvPr/>
          </p:nvCxnSpPr>
          <p:spPr bwMode="auto">
            <a:xfrm flipV="1">
              <a:off x="6633781" y="2369977"/>
              <a:ext cx="1082351" cy="1642270"/>
            </a:xfrm>
            <a:prstGeom prst="line">
              <a:avLst/>
            </a:prstGeom>
            <a:grpFill/>
            <a:ln w="76200" cap="flat" cmpd="sng" algn="ctr">
              <a:solidFill>
                <a:srgbClr val="0070C0"/>
              </a:solidFill>
              <a:prstDash val="solid"/>
              <a:round/>
              <a:headEnd type="none" w="med" len="med"/>
              <a:tailEnd type="none" w="med" len="med"/>
            </a:ln>
            <a:effectLst/>
          </p:spPr>
        </p:cxnSp>
      </p:grpSp>
      <p:sp>
        <p:nvSpPr>
          <p:cNvPr id="37" name="TextBox 36">
            <a:extLst>
              <a:ext uri="{FF2B5EF4-FFF2-40B4-BE49-F238E27FC236}">
                <a16:creationId xmlns:a16="http://schemas.microsoft.com/office/drawing/2014/main" id="{10EEFEE6-54F9-4B8C-96D3-00FAC3C5C979}"/>
              </a:ext>
            </a:extLst>
          </p:cNvPr>
          <p:cNvSpPr txBox="1"/>
          <p:nvPr/>
        </p:nvSpPr>
        <p:spPr>
          <a:xfrm>
            <a:off x="5098106" y="3756156"/>
            <a:ext cx="134982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512</a:t>
            </a:r>
          </a:p>
        </p:txBody>
      </p:sp>
      <p:sp>
        <p:nvSpPr>
          <p:cNvPr id="46" name="TextBox 45">
            <a:extLst>
              <a:ext uri="{FF2B5EF4-FFF2-40B4-BE49-F238E27FC236}">
                <a16:creationId xmlns:a16="http://schemas.microsoft.com/office/drawing/2014/main" id="{18E474B6-6AAE-4E2F-898F-4B2129D15CDE}"/>
              </a:ext>
            </a:extLst>
          </p:cNvPr>
          <p:cNvSpPr txBox="1"/>
          <p:nvPr/>
        </p:nvSpPr>
        <p:spPr>
          <a:xfrm>
            <a:off x="2190710" y="4723445"/>
            <a:ext cx="58252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4</a:t>
            </a:r>
          </a:p>
        </p:txBody>
      </p:sp>
      <p:sp>
        <p:nvSpPr>
          <p:cNvPr id="47" name="TextBox 46">
            <a:extLst>
              <a:ext uri="{FF2B5EF4-FFF2-40B4-BE49-F238E27FC236}">
                <a16:creationId xmlns:a16="http://schemas.microsoft.com/office/drawing/2014/main" id="{60E00DA5-9AD6-45E8-8DB2-322E9EDD831A}"/>
              </a:ext>
            </a:extLst>
          </p:cNvPr>
          <p:cNvSpPr txBox="1"/>
          <p:nvPr/>
        </p:nvSpPr>
        <p:spPr>
          <a:xfrm>
            <a:off x="4157871" y="4263367"/>
            <a:ext cx="89416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128</a:t>
            </a:r>
          </a:p>
        </p:txBody>
      </p:sp>
      <p:sp>
        <p:nvSpPr>
          <p:cNvPr id="48" name="TextBox 47">
            <a:extLst>
              <a:ext uri="{FF2B5EF4-FFF2-40B4-BE49-F238E27FC236}">
                <a16:creationId xmlns:a16="http://schemas.microsoft.com/office/drawing/2014/main" id="{05421BD7-1DC6-4476-A85C-64D0CEA2961F}"/>
              </a:ext>
            </a:extLst>
          </p:cNvPr>
          <p:cNvSpPr txBox="1"/>
          <p:nvPr/>
        </p:nvSpPr>
        <p:spPr>
          <a:xfrm>
            <a:off x="6028201" y="2765267"/>
            <a:ext cx="142834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4,000</a:t>
            </a:r>
          </a:p>
        </p:txBody>
      </p:sp>
    </p:spTree>
    <p:extLst>
      <p:ext uri="{BB962C8B-B14F-4D97-AF65-F5344CB8AC3E}">
        <p14:creationId xmlns:p14="http://schemas.microsoft.com/office/powerpoint/2010/main" val="33439993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C44A39D6-E5A9-4FF3-8D97-125056F60441}"/>
              </a:ext>
            </a:extLst>
          </p:cNvPr>
          <p:cNvSpPr/>
          <p:nvPr/>
        </p:nvSpPr>
        <p:spPr>
          <a:xfrm>
            <a:off x="807496" y="1388477"/>
            <a:ext cx="8336504" cy="4462760"/>
          </a:xfrm>
          <a:prstGeom prst="rect">
            <a:avLst/>
          </a:prstGeom>
        </p:spPr>
        <p:txBody>
          <a:bodyPr wrap="square">
            <a:spAutoFit/>
          </a:bodyPr>
          <a:lstStyle/>
          <a:p>
            <a:pPr marL="342900" lvl="0" indent="-342900">
              <a:spcAft>
                <a:spcPts val="1200"/>
              </a:spcAft>
              <a:buFontTx/>
              <a:buChar char="•"/>
            </a:pPr>
            <a:r>
              <a:rPr lang="en-US" sz="3200" b="0" dirty="0">
                <a:solidFill>
                  <a:srgbClr val="FFFFFF"/>
                </a:solidFill>
              </a:rPr>
              <a:t>Main idea</a:t>
            </a:r>
          </a:p>
          <a:p>
            <a:pPr marL="342900" lvl="0" indent="-342900">
              <a:spcAft>
                <a:spcPts val="1200"/>
              </a:spcAft>
              <a:buFontTx/>
              <a:buChar char="•"/>
            </a:pPr>
            <a:r>
              <a:rPr lang="en-US" sz="3200" b="0" dirty="0">
                <a:solidFill>
                  <a:srgbClr val="FFFFFF"/>
                </a:solidFill>
              </a:rPr>
              <a:t>Observations</a:t>
            </a:r>
          </a:p>
          <a:p>
            <a:pPr marL="914400" lvl="1" indent="-457200">
              <a:spcAft>
                <a:spcPts val="1200"/>
              </a:spcAft>
              <a:buFont typeface="Arial" panose="020B0604020202020204" pitchFamily="34" charset="0"/>
              <a:buChar char="–"/>
            </a:pPr>
            <a:r>
              <a:rPr lang="en-US" sz="3200" b="0" dirty="0">
                <a:solidFill>
                  <a:srgbClr val="FFFFFF"/>
                </a:solidFill>
              </a:rPr>
              <a:t>What does it say?</a:t>
            </a:r>
          </a:p>
          <a:p>
            <a:pPr marL="342900" indent="-342900">
              <a:spcAft>
                <a:spcPts val="1200"/>
              </a:spcAft>
              <a:buFontTx/>
              <a:buChar char="•"/>
            </a:pPr>
            <a:r>
              <a:rPr lang="en-US" sz="3200" b="0" dirty="0">
                <a:solidFill>
                  <a:srgbClr val="FFFFFF"/>
                </a:solidFill>
              </a:rPr>
              <a:t>Interpretations (Questions and answers)</a:t>
            </a:r>
          </a:p>
          <a:p>
            <a:pPr marL="914400" lvl="1" indent="-457200">
              <a:spcAft>
                <a:spcPts val="1200"/>
              </a:spcAft>
              <a:buFont typeface="Arial" panose="020B0604020202020204" pitchFamily="34" charset="0"/>
              <a:buChar char="–"/>
            </a:pPr>
            <a:r>
              <a:rPr lang="en-US" sz="3200" b="0" dirty="0">
                <a:solidFill>
                  <a:srgbClr val="FFFFFF"/>
                </a:solidFill>
              </a:rPr>
              <a:t>What does it mean?</a:t>
            </a:r>
          </a:p>
          <a:p>
            <a:pPr marL="914400" lvl="1" indent="-457200">
              <a:spcAft>
                <a:spcPts val="1200"/>
              </a:spcAft>
              <a:buFont typeface="Arial" panose="020B0604020202020204" pitchFamily="34" charset="0"/>
              <a:buChar char="–"/>
            </a:pPr>
            <a:r>
              <a:rPr lang="en-US" sz="3200" b="0" dirty="0">
                <a:solidFill>
                  <a:srgbClr val="FFFFFF"/>
                </a:solidFill>
              </a:rPr>
              <a:t>Cross References</a:t>
            </a:r>
          </a:p>
          <a:p>
            <a:pPr marL="342900" lvl="0" indent="-342900">
              <a:spcAft>
                <a:spcPts val="1200"/>
              </a:spcAft>
              <a:buFontTx/>
              <a:buChar char="•"/>
            </a:pPr>
            <a:r>
              <a:rPr lang="en-US" sz="3200" b="0" dirty="0">
                <a:solidFill>
                  <a:srgbClr val="FFFFFF"/>
                </a:solidFill>
              </a:rPr>
              <a:t>Possible Applications</a:t>
            </a:r>
          </a:p>
        </p:txBody>
      </p:sp>
      <p:sp>
        <p:nvSpPr>
          <p:cNvPr id="6" name="Rectangle 5">
            <a:extLst>
              <a:ext uri="{FF2B5EF4-FFF2-40B4-BE49-F238E27FC236}">
                <a16:creationId xmlns:a16="http://schemas.microsoft.com/office/drawing/2014/main" id="{4267191B-7690-4B6D-B57B-00F61E0506C7}"/>
              </a:ext>
            </a:extLst>
          </p:cNvPr>
          <p:cNvSpPr/>
          <p:nvPr/>
        </p:nvSpPr>
        <p:spPr>
          <a:xfrm>
            <a:off x="0" y="211634"/>
            <a:ext cx="9003216" cy="646331"/>
          </a:xfrm>
          <a:prstGeom prst="rect">
            <a:avLst/>
          </a:prstGeom>
        </p:spPr>
        <p:txBody>
          <a:bodyPr wrap="square">
            <a:spAutoFit/>
          </a:bodyPr>
          <a:lstStyle/>
          <a:p>
            <a:pPr lvl="0" algn="ctr"/>
            <a:r>
              <a:rPr lang="en-US" sz="3600" dirty="0">
                <a:solidFill>
                  <a:srgbClr val="FFFFFF"/>
                </a:solidFill>
              </a:rPr>
              <a:t>Analysis of Philippians 1:3-6  </a:t>
            </a:r>
          </a:p>
        </p:txBody>
      </p:sp>
    </p:spTree>
    <p:extLst>
      <p:ext uri="{BB962C8B-B14F-4D97-AF65-F5344CB8AC3E}">
        <p14:creationId xmlns:p14="http://schemas.microsoft.com/office/powerpoint/2010/main" val="28072097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4F6BDC-30C0-4E27-BCB4-201B096796A1}"/>
              </a:ext>
            </a:extLst>
          </p:cNvPr>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FABC0E30-D7D8-40C8-A78A-5641461F7299}"/>
              </a:ext>
            </a:extLst>
          </p:cNvPr>
          <p:cNvSpPr/>
          <p:nvPr/>
        </p:nvSpPr>
        <p:spPr>
          <a:xfrm>
            <a:off x="133350" y="1481632"/>
            <a:ext cx="8877300" cy="3682098"/>
          </a:xfrm>
          <a:prstGeom prst="rect">
            <a:avLst/>
          </a:prstGeom>
        </p:spPr>
        <p:txBody>
          <a:bodyPr wrap="square">
            <a:spAutoFit/>
          </a:bodyPr>
          <a:lstStyle/>
          <a:p>
            <a:pPr marL="0" marR="0">
              <a:lnSpc>
                <a:spcPct val="115000"/>
              </a:lnSpc>
              <a:spcBef>
                <a:spcPts val="0"/>
              </a:spcBef>
              <a:spcAft>
                <a:spcPts val="1800"/>
              </a:spcAft>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Verse 3</a:t>
            </a:r>
          </a:p>
          <a:p>
            <a:pPr marL="342900" lvl="0" indent="-342900">
              <a:spcAft>
                <a:spcPts val="1800"/>
              </a:spcAft>
              <a:buFont typeface="Symbol" panose="05050102010706020507" pitchFamily="18" charset="2"/>
              <a:buChar char=""/>
              <a:tabLst>
                <a:tab pos="457200" algn="l"/>
              </a:tabLst>
            </a:pPr>
            <a:r>
              <a:rPr lang="en-US" sz="3200" b="0" dirty="0">
                <a:solidFill>
                  <a:schemeClr val="bg1"/>
                </a:solidFill>
                <a:ea typeface="Times New Roman" panose="02020603050405020304" pitchFamily="18" charset="0"/>
                <a:cs typeface="Arial" panose="020B0604020202020204" pitchFamily="34" charset="0"/>
              </a:rPr>
              <a:t>Thanks - give thanks in all circumstances, for this is God's will for you in Christ Jesus </a:t>
            </a:r>
            <a:r>
              <a:rPr lang="en-US" sz="3200" b="0" dirty="0">
                <a:solidFill>
                  <a:schemeClr val="bg1"/>
                </a:solidFill>
              </a:rPr>
              <a:t>         </a:t>
            </a:r>
            <a:r>
              <a:rPr lang="en-US" sz="3200" b="0" dirty="0">
                <a:solidFill>
                  <a:schemeClr val="bg1"/>
                </a:solidFill>
                <a:latin typeface="Arial" panose="020B0604020202020204" pitchFamily="34" charset="0"/>
                <a:ea typeface="Times New Roman" panose="02020603050405020304" pitchFamily="18" charset="0"/>
                <a:cs typeface="Arial" panose="020B0604020202020204" pitchFamily="34" charset="0"/>
              </a:rPr>
              <a:t>(1 Thessalonians 5:18)</a:t>
            </a:r>
            <a:endPar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14300" marR="0">
              <a:lnSpc>
                <a:spcPct val="115000"/>
              </a:lnSpc>
              <a:spcBef>
                <a:spcPts val="0"/>
              </a:spcBef>
              <a:spcAft>
                <a:spcPts val="1800"/>
              </a:spcAft>
            </a:pPr>
            <a:r>
              <a:rPr lang="en-US" sz="3200" b="0" dirty="0">
                <a:solidFill>
                  <a:schemeClr val="bg1"/>
                </a:solidFill>
                <a:latin typeface="Arial" panose="020B0604020202020204" pitchFamily="34" charset="0"/>
                <a:ea typeface="Times New Roman" panose="02020603050405020304" pitchFamily="18" charset="0"/>
                <a:cs typeface="Arial" panose="020B0604020202020204" pitchFamily="34" charset="0"/>
              </a:rPr>
              <a:t>A – Am I seeing things to be thankful for in a bad circumstance?</a:t>
            </a:r>
            <a:endPar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260A00F-14AC-4DFA-ADB9-8ACCE357A7C5}"/>
              </a:ext>
            </a:extLst>
          </p:cNvPr>
          <p:cNvSpPr/>
          <p:nvPr/>
        </p:nvSpPr>
        <p:spPr>
          <a:xfrm>
            <a:off x="0" y="53549"/>
            <a:ext cx="9144000" cy="1428083"/>
          </a:xfrm>
          <a:prstGeom prst="rect">
            <a:avLst/>
          </a:prstGeom>
        </p:spPr>
        <p:txBody>
          <a:bodyPr wrap="square">
            <a:spAutoFit/>
          </a:bodyPr>
          <a:lstStyle/>
          <a:p>
            <a:pPr algn="ctr"/>
            <a:r>
              <a:rPr lang="en-US" sz="3200" dirty="0">
                <a:solidFill>
                  <a:srgbClr val="FFFFFF"/>
                </a:solidFill>
                <a:latin typeface="Arial" panose="020B0604020202020204" pitchFamily="34" charset="0"/>
                <a:ea typeface="Calibri" panose="020F0502020204030204" pitchFamily="34" charset="0"/>
                <a:cs typeface="Arial" panose="020B0604020202020204" pitchFamily="34" charset="0"/>
              </a:rPr>
              <a:t>Analysis of Verses 3-6</a:t>
            </a:r>
          </a:p>
          <a:p>
            <a:pPr lvl="0" algn="ctr">
              <a:lnSpc>
                <a:spcPct val="115000"/>
              </a:lnSpc>
              <a:spcBef>
                <a:spcPts val="0"/>
              </a:spcBef>
              <a:spcAft>
                <a:spcPts val="0"/>
              </a:spcAft>
            </a:pPr>
            <a:r>
              <a:rPr lang="en-US" sz="3200" dirty="0">
                <a:solidFill>
                  <a:srgbClr val="FFFFFF"/>
                </a:solidFill>
                <a:latin typeface="Arial" panose="020B0604020202020204" pitchFamily="34" charset="0"/>
                <a:ea typeface="Times New Roman" panose="02020603050405020304" pitchFamily="18" charset="0"/>
                <a:cs typeface="Arial" panose="020B0604020202020204" pitchFamily="34" charset="0"/>
              </a:rPr>
              <a:t>Main Idea: Thanksgiving and Joy for them</a:t>
            </a:r>
            <a:endParaRPr lang="en-US" sz="32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7784356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4F6BDC-30C0-4E27-BCB4-201B096796A1}"/>
              </a:ext>
            </a:extLst>
          </p:cNvPr>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FABC0E30-D7D8-40C8-A78A-5641461F7299}"/>
              </a:ext>
            </a:extLst>
          </p:cNvPr>
          <p:cNvSpPr/>
          <p:nvPr/>
        </p:nvSpPr>
        <p:spPr>
          <a:xfrm>
            <a:off x="266700" y="1152672"/>
            <a:ext cx="8877300" cy="3682098"/>
          </a:xfrm>
          <a:prstGeom prst="rect">
            <a:avLst/>
          </a:prstGeom>
        </p:spPr>
        <p:txBody>
          <a:bodyPr wrap="square">
            <a:spAutoFit/>
          </a:bodyPr>
          <a:lstStyle/>
          <a:p>
            <a:pPr marL="0" marR="0">
              <a:lnSpc>
                <a:spcPct val="115000"/>
              </a:lnSpc>
              <a:spcBef>
                <a:spcPts val="0"/>
              </a:spcBef>
              <a:spcAft>
                <a:spcPts val="1800"/>
              </a:spcAft>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Verse 3 (Continued)</a:t>
            </a:r>
          </a:p>
          <a:p>
            <a:pPr marL="342900" lvl="0" indent="-342900">
              <a:spcAft>
                <a:spcPts val="1800"/>
              </a:spcAft>
              <a:buFont typeface="Symbol" panose="05050102010706020507" pitchFamily="18" charset="2"/>
              <a:buChar char=""/>
            </a:pPr>
            <a:r>
              <a:rPr lang="en-US" sz="3200" b="0" dirty="0">
                <a:solidFill>
                  <a:schemeClr val="bg1"/>
                </a:solidFill>
                <a:ea typeface="Times New Roman" panose="02020603050405020304" pitchFamily="18" charset="0"/>
                <a:cs typeface="Arial" panose="020B0604020202020204" pitchFamily="34" charset="0"/>
              </a:rPr>
              <a:t>Starts positively by letting them know he thanks God for them and that he remembers them often (every time)</a:t>
            </a:r>
            <a:endParaRPr lang="en-US" sz="3200" b="0" dirty="0">
              <a:solidFill>
                <a:schemeClr val="bg1"/>
              </a:solidFill>
            </a:endParaRPr>
          </a:p>
          <a:p>
            <a:pPr marL="114300" marR="0">
              <a:lnSpc>
                <a:spcPct val="115000"/>
              </a:lnSpc>
              <a:spcBef>
                <a:spcPts val="0"/>
              </a:spcBef>
              <a:spcAft>
                <a:spcPts val="1800"/>
              </a:spcAft>
            </a:pPr>
            <a:r>
              <a:rPr lang="en-US" sz="3200" b="0" dirty="0">
                <a:solidFill>
                  <a:schemeClr val="bg1"/>
                </a:solidFill>
                <a:latin typeface="Arial" panose="020B0604020202020204" pitchFamily="34" charset="0"/>
                <a:ea typeface="Times New Roman" panose="02020603050405020304" pitchFamily="18" charset="0"/>
                <a:cs typeface="Arial" panose="020B0604020202020204" pitchFamily="34" charset="0"/>
              </a:rPr>
              <a:t>A – Is there someone I need to remember often and thank God for?</a:t>
            </a:r>
            <a:endParaRPr lang="en-US" sz="3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7610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4F6BDC-30C0-4E27-BCB4-201B096796A1}"/>
              </a:ext>
            </a:extLst>
          </p:cNvPr>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FABC0E30-D7D8-40C8-A78A-5641461F7299}"/>
              </a:ext>
            </a:extLst>
          </p:cNvPr>
          <p:cNvSpPr/>
          <p:nvPr/>
        </p:nvSpPr>
        <p:spPr>
          <a:xfrm>
            <a:off x="266700" y="744915"/>
            <a:ext cx="8877300" cy="4231928"/>
          </a:xfrm>
          <a:prstGeom prst="rect">
            <a:avLst/>
          </a:prstGeom>
        </p:spPr>
        <p:txBody>
          <a:bodyPr wrap="square">
            <a:spAutoFit/>
          </a:bodyPr>
          <a:lstStyle/>
          <a:p>
            <a:pPr>
              <a:spcAft>
                <a:spcPts val="1800"/>
              </a:spcAft>
            </a:pPr>
            <a:r>
              <a:rPr lang="en-US" sz="3200" b="0" dirty="0">
                <a:solidFill>
                  <a:schemeClr val="bg1"/>
                </a:solidFill>
              </a:rPr>
              <a:t>Verses 4-5:</a:t>
            </a:r>
          </a:p>
          <a:p>
            <a:pPr marL="457200" lvl="0" indent="-457200">
              <a:spcAft>
                <a:spcPts val="1800"/>
              </a:spcAft>
              <a:buFont typeface="Arial" panose="020B0604020202020204" pitchFamily="34" charset="0"/>
              <a:buChar char="•"/>
            </a:pPr>
            <a:r>
              <a:rPr lang="en-US" sz="3200" b="0" dirty="0">
                <a:solidFill>
                  <a:schemeClr val="bg1"/>
                </a:solidFill>
              </a:rPr>
              <a:t>Paul prays with joy for all of them because of their partnership in the gospel. </a:t>
            </a:r>
          </a:p>
          <a:p>
            <a:pPr marL="457200" lvl="0" indent="-457200">
              <a:spcAft>
                <a:spcPts val="1800"/>
              </a:spcAft>
              <a:buFont typeface="Arial" panose="020B0604020202020204" pitchFamily="34" charset="0"/>
              <a:buChar char="•"/>
            </a:pPr>
            <a:r>
              <a:rPr lang="en-US" sz="3200" b="0" dirty="0">
                <a:solidFill>
                  <a:schemeClr val="bg1"/>
                </a:solidFill>
              </a:rPr>
              <a:t>This is not a letter of rebuke or correction or doctrine.</a:t>
            </a:r>
          </a:p>
          <a:p>
            <a:pPr marL="457200" lvl="0" indent="-457200">
              <a:spcAft>
                <a:spcPts val="1800"/>
              </a:spcAft>
              <a:buFont typeface="Arial" panose="020B0604020202020204" pitchFamily="34" charset="0"/>
              <a:buChar char="•"/>
            </a:pPr>
            <a:r>
              <a:rPr lang="en-US" sz="3200" b="0" dirty="0">
                <a:solidFill>
                  <a:schemeClr val="bg1"/>
                </a:solidFill>
              </a:rPr>
              <a:t>It is a letter of encouragement and affirmation.</a:t>
            </a:r>
          </a:p>
        </p:txBody>
      </p:sp>
    </p:spTree>
    <p:extLst>
      <p:ext uri="{BB962C8B-B14F-4D97-AF65-F5344CB8AC3E}">
        <p14:creationId xmlns:p14="http://schemas.microsoft.com/office/powerpoint/2010/main" val="28328743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4F6BDC-30C0-4E27-BCB4-201B096796A1}"/>
              </a:ext>
            </a:extLst>
          </p:cNvPr>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FABC0E30-D7D8-40C8-A78A-5641461F7299}"/>
              </a:ext>
            </a:extLst>
          </p:cNvPr>
          <p:cNvSpPr/>
          <p:nvPr/>
        </p:nvSpPr>
        <p:spPr>
          <a:xfrm>
            <a:off x="133350" y="363915"/>
            <a:ext cx="8877300" cy="4724370"/>
          </a:xfrm>
          <a:prstGeom prst="rect">
            <a:avLst/>
          </a:prstGeom>
        </p:spPr>
        <p:txBody>
          <a:bodyPr wrap="square">
            <a:spAutoFit/>
          </a:bodyPr>
          <a:lstStyle/>
          <a:p>
            <a:pPr>
              <a:spcAft>
                <a:spcPts val="1800"/>
              </a:spcAft>
            </a:pPr>
            <a:r>
              <a:rPr lang="en-US" sz="3200" b="0" dirty="0">
                <a:solidFill>
                  <a:schemeClr val="bg1"/>
                </a:solidFill>
              </a:rPr>
              <a:t>Verse 5: </a:t>
            </a:r>
          </a:p>
          <a:p>
            <a:pPr marL="457200" lvl="0" indent="-457200">
              <a:spcAft>
                <a:spcPts val="1800"/>
              </a:spcAft>
              <a:buFont typeface="Arial" panose="020B0604020202020204" pitchFamily="34" charset="0"/>
              <a:buChar char="•"/>
            </a:pPr>
            <a:r>
              <a:rPr lang="en-US" sz="3200" b="0" dirty="0">
                <a:solidFill>
                  <a:schemeClr val="bg1"/>
                </a:solidFill>
              </a:rPr>
              <a:t>Partnership in the gospel. They are co-laborers in sharing the gospel.</a:t>
            </a:r>
          </a:p>
          <a:p>
            <a:pPr>
              <a:spcAft>
                <a:spcPts val="1800"/>
              </a:spcAft>
            </a:pPr>
            <a:r>
              <a:rPr lang="en-US" sz="3200" b="0" dirty="0">
                <a:solidFill>
                  <a:schemeClr val="bg1"/>
                </a:solidFill>
              </a:rPr>
              <a:t>A – Do I recognize and value the people who are partners in ministry with me?</a:t>
            </a:r>
          </a:p>
          <a:p>
            <a:pPr marL="457200" indent="-457200">
              <a:spcAft>
                <a:spcPts val="1800"/>
              </a:spcAft>
              <a:buFont typeface="Arial" panose="020B0604020202020204" pitchFamily="34" charset="0"/>
              <a:buChar char="•"/>
            </a:pPr>
            <a:r>
              <a:rPr lang="en-US" sz="3200" b="0" dirty="0">
                <a:solidFill>
                  <a:schemeClr val="bg1"/>
                </a:solidFill>
              </a:rPr>
              <a:t>From the beginning. They have been faithful over the long haul in their ministry and support of Paul</a:t>
            </a:r>
            <a:endParaRPr lang="en-US" sz="3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68097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42C825-C53A-450C-956E-D829DEFB639C}"/>
              </a:ext>
            </a:extLst>
          </p:cNvPr>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53772219-07E2-4D7F-B183-BACA1DF8A5A8}"/>
              </a:ext>
            </a:extLst>
          </p:cNvPr>
          <p:cNvSpPr/>
          <p:nvPr/>
        </p:nvSpPr>
        <p:spPr>
          <a:xfrm>
            <a:off x="152400" y="194637"/>
            <a:ext cx="8991600" cy="6170920"/>
          </a:xfrm>
          <a:prstGeom prst="rect">
            <a:avLst/>
          </a:prstGeom>
        </p:spPr>
        <p:txBody>
          <a:bodyPr wrap="square">
            <a:spAutoFit/>
          </a:bodyPr>
          <a:lstStyle/>
          <a:p>
            <a:pPr lvl="0">
              <a:spcAft>
                <a:spcPts val="1800"/>
              </a:spcAft>
            </a:pPr>
            <a:r>
              <a:rPr lang="en-US" sz="3200" b="0" dirty="0">
                <a:solidFill>
                  <a:schemeClr val="bg1"/>
                </a:solidFill>
                <a:ea typeface="Times New Roman" panose="02020603050405020304" pitchFamily="18" charset="0"/>
                <a:cs typeface="Arial" panose="020B0604020202020204" pitchFamily="34" charset="0"/>
              </a:rPr>
              <a:t>Verse 6</a:t>
            </a:r>
          </a:p>
          <a:p>
            <a:pPr marL="342900" lvl="0" indent="-342900">
              <a:spcAft>
                <a:spcPts val="1800"/>
              </a:spcAft>
              <a:buFont typeface="Symbol" panose="05050102010706020507" pitchFamily="18" charset="2"/>
              <a:buChar char=""/>
            </a:pPr>
            <a:r>
              <a:rPr lang="en-US" sz="3200" b="0" dirty="0">
                <a:solidFill>
                  <a:schemeClr val="bg1"/>
                </a:solidFill>
                <a:ea typeface="Times New Roman" panose="02020603050405020304" pitchFamily="18" charset="0"/>
                <a:cs typeface="Arial" panose="020B0604020202020204" pitchFamily="34" charset="0"/>
              </a:rPr>
              <a:t>Confident. Paul shows confidence in them.</a:t>
            </a:r>
            <a:endParaRPr lang="en-US" sz="3200" b="0" dirty="0">
              <a:solidFill>
                <a:schemeClr val="bg1"/>
              </a:solidFill>
            </a:endParaRPr>
          </a:p>
          <a:p>
            <a:pPr marL="342900" lvl="0" indent="-342900">
              <a:spcAft>
                <a:spcPts val="1800"/>
              </a:spcAft>
              <a:buFont typeface="Symbol" panose="05050102010706020507" pitchFamily="18" charset="2"/>
              <a:buChar char=""/>
            </a:pPr>
            <a:r>
              <a:rPr lang="en-US" sz="3200" b="0" dirty="0">
                <a:solidFill>
                  <a:schemeClr val="bg1"/>
                </a:solidFill>
                <a:ea typeface="Times New Roman" panose="02020603050405020304" pitchFamily="18" charset="0"/>
                <a:cs typeface="Arial" panose="020B0604020202020204" pitchFamily="34" charset="0"/>
              </a:rPr>
              <a:t>Began a good work in them – will complete it at the day of Christ Jesus? </a:t>
            </a:r>
          </a:p>
          <a:p>
            <a:pPr marL="914400" lvl="0" indent="-457200">
              <a:spcAft>
                <a:spcPts val="1800"/>
              </a:spcAft>
              <a:buFont typeface="Arial" panose="020B0604020202020204" pitchFamily="34" charset="0"/>
              <a:buChar char="–"/>
            </a:pPr>
            <a:r>
              <a:rPr lang="en-US" sz="3200" b="0" dirty="0">
                <a:solidFill>
                  <a:schemeClr val="bg1"/>
                </a:solidFill>
                <a:ea typeface="Times New Roman" panose="02020603050405020304" pitchFamily="18" charset="0"/>
                <a:cs typeface="Arial" panose="020B0604020202020204" pitchFamily="34" charset="0"/>
              </a:rPr>
              <a:t>The beginning was justification by the forgiveness of sins through Jesus’ sacrifice.</a:t>
            </a:r>
          </a:p>
          <a:p>
            <a:pPr marL="914400" lvl="0" indent="-457200">
              <a:spcAft>
                <a:spcPts val="1800"/>
              </a:spcAft>
              <a:buFont typeface="Arial" panose="020B0604020202020204" pitchFamily="34" charset="0"/>
              <a:buChar char="–"/>
            </a:pPr>
            <a:r>
              <a:rPr lang="en-US" sz="3200" b="0" dirty="0">
                <a:solidFill>
                  <a:schemeClr val="bg1"/>
                </a:solidFill>
                <a:ea typeface="Times New Roman" panose="02020603050405020304" pitchFamily="18" charset="0"/>
                <a:cs typeface="Arial" panose="020B0604020202020204" pitchFamily="34" charset="0"/>
              </a:rPr>
              <a:t>The present is becoming like Jesus through sanctification. </a:t>
            </a:r>
          </a:p>
          <a:p>
            <a:pPr marL="914400" lvl="0" indent="-457200">
              <a:spcAft>
                <a:spcPts val="1800"/>
              </a:spcAft>
              <a:buFont typeface="Arial" panose="020B0604020202020204" pitchFamily="34" charset="0"/>
              <a:buChar char="–"/>
            </a:pPr>
            <a:r>
              <a:rPr lang="en-US" sz="3200" b="0" dirty="0">
                <a:solidFill>
                  <a:schemeClr val="bg1"/>
                </a:solidFill>
                <a:ea typeface="Times New Roman" panose="02020603050405020304" pitchFamily="18" charset="0"/>
                <a:cs typeface="Arial" panose="020B0604020202020204" pitchFamily="34" charset="0"/>
              </a:rPr>
              <a:t>The future is being like Jesus in heaven at glorification.</a:t>
            </a:r>
            <a:endParaRPr lang="en-US" sz="3200" b="0" dirty="0">
              <a:solidFill>
                <a:schemeClr val="bg1"/>
              </a:solidFill>
              <a:effectLst/>
            </a:endParaRPr>
          </a:p>
        </p:txBody>
      </p:sp>
    </p:spTree>
    <p:extLst>
      <p:ext uri="{BB962C8B-B14F-4D97-AF65-F5344CB8AC3E}">
        <p14:creationId xmlns:p14="http://schemas.microsoft.com/office/powerpoint/2010/main" val="40370981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42C825-C53A-450C-956E-D829DEFB639C}"/>
              </a:ext>
            </a:extLst>
          </p:cNvPr>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53772219-07E2-4D7F-B183-BACA1DF8A5A8}"/>
              </a:ext>
            </a:extLst>
          </p:cNvPr>
          <p:cNvSpPr/>
          <p:nvPr/>
        </p:nvSpPr>
        <p:spPr>
          <a:xfrm>
            <a:off x="492368" y="915607"/>
            <a:ext cx="8651631" cy="4001095"/>
          </a:xfrm>
          <a:prstGeom prst="rect">
            <a:avLst/>
          </a:prstGeom>
        </p:spPr>
        <p:txBody>
          <a:bodyPr wrap="square">
            <a:spAutoFit/>
          </a:bodyPr>
          <a:lstStyle/>
          <a:p>
            <a:pPr lvl="0">
              <a:spcAft>
                <a:spcPts val="1800"/>
              </a:spcAft>
            </a:pPr>
            <a:r>
              <a:rPr lang="en-US" sz="3200" b="0" dirty="0">
                <a:solidFill>
                  <a:schemeClr val="bg1"/>
                </a:solidFill>
                <a:ea typeface="Times New Roman" panose="02020603050405020304" pitchFamily="18" charset="0"/>
                <a:cs typeface="Arial" panose="020B0604020202020204" pitchFamily="34" charset="0"/>
              </a:rPr>
              <a:t>Verse 6 (Continued)</a:t>
            </a:r>
          </a:p>
          <a:p>
            <a:pPr lvl="0">
              <a:spcAft>
                <a:spcPts val="1800"/>
              </a:spcAft>
            </a:pPr>
            <a:r>
              <a:rPr lang="en-US" sz="3200" dirty="0">
                <a:solidFill>
                  <a:schemeClr val="bg1"/>
                </a:solidFill>
                <a:ea typeface="Times New Roman" panose="02020603050405020304" pitchFamily="18" charset="0"/>
                <a:cs typeface="Arial" panose="020B0604020202020204" pitchFamily="34" charset="0"/>
              </a:rPr>
              <a:t>A – Am I confident that God will complete the process of spiritual growth in the people I am discipling?</a:t>
            </a:r>
          </a:p>
          <a:p>
            <a:pPr marL="457200" lvl="0" indent="-457200">
              <a:spcAft>
                <a:spcPts val="1800"/>
              </a:spcAft>
              <a:buFont typeface="Arial" panose="020B0604020202020204" pitchFamily="34" charset="0"/>
              <a:buChar char="•"/>
            </a:pPr>
            <a:r>
              <a:rPr lang="en-US" sz="3200" b="0" dirty="0">
                <a:solidFill>
                  <a:schemeClr val="bg1"/>
                </a:solidFill>
                <a:ea typeface="Times New Roman" panose="02020603050405020304" pitchFamily="18" charset="0"/>
                <a:cs typeface="Arial" panose="020B0604020202020204" pitchFamily="34" charset="0"/>
              </a:rPr>
              <a:t>At the day of Christ Jesus? “Day of Jesus Christ” is a reference to the second coming of Christ. </a:t>
            </a:r>
          </a:p>
        </p:txBody>
      </p:sp>
    </p:spTree>
    <p:extLst>
      <p:ext uri="{BB962C8B-B14F-4D97-AF65-F5344CB8AC3E}">
        <p14:creationId xmlns:p14="http://schemas.microsoft.com/office/powerpoint/2010/main" val="10384816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C44A39D6-E5A9-4FF3-8D97-125056F60441}"/>
              </a:ext>
            </a:extLst>
          </p:cNvPr>
          <p:cNvSpPr/>
          <p:nvPr/>
        </p:nvSpPr>
        <p:spPr>
          <a:xfrm>
            <a:off x="807496" y="1388477"/>
            <a:ext cx="8336504" cy="4462760"/>
          </a:xfrm>
          <a:prstGeom prst="rect">
            <a:avLst/>
          </a:prstGeom>
        </p:spPr>
        <p:txBody>
          <a:bodyPr wrap="square">
            <a:spAutoFit/>
          </a:bodyPr>
          <a:lstStyle/>
          <a:p>
            <a:pPr marL="342900" lvl="0" indent="-342900">
              <a:spcAft>
                <a:spcPts val="1200"/>
              </a:spcAft>
              <a:buFontTx/>
              <a:buChar char="•"/>
            </a:pPr>
            <a:r>
              <a:rPr lang="en-US" sz="3200" b="0" dirty="0">
                <a:solidFill>
                  <a:srgbClr val="FFFFFF"/>
                </a:solidFill>
              </a:rPr>
              <a:t>Main idea</a:t>
            </a:r>
          </a:p>
          <a:p>
            <a:pPr marL="342900" lvl="0" indent="-342900">
              <a:spcAft>
                <a:spcPts val="1200"/>
              </a:spcAft>
              <a:buFontTx/>
              <a:buChar char="•"/>
            </a:pPr>
            <a:r>
              <a:rPr lang="en-US" sz="3200" b="0" dirty="0">
                <a:solidFill>
                  <a:srgbClr val="FFFFFF"/>
                </a:solidFill>
              </a:rPr>
              <a:t>Observations</a:t>
            </a:r>
          </a:p>
          <a:p>
            <a:pPr marL="914400" lvl="1" indent="-457200">
              <a:spcAft>
                <a:spcPts val="1200"/>
              </a:spcAft>
              <a:buFont typeface="Arial" panose="020B0604020202020204" pitchFamily="34" charset="0"/>
              <a:buChar char="–"/>
            </a:pPr>
            <a:r>
              <a:rPr lang="en-US" sz="3200" b="0" dirty="0">
                <a:solidFill>
                  <a:srgbClr val="FFFFFF"/>
                </a:solidFill>
              </a:rPr>
              <a:t>What does it say?</a:t>
            </a:r>
          </a:p>
          <a:p>
            <a:pPr marL="342900" indent="-342900">
              <a:spcAft>
                <a:spcPts val="1200"/>
              </a:spcAft>
              <a:buFontTx/>
              <a:buChar char="•"/>
            </a:pPr>
            <a:r>
              <a:rPr lang="en-US" sz="3200" b="0" dirty="0">
                <a:solidFill>
                  <a:srgbClr val="FFFFFF"/>
                </a:solidFill>
              </a:rPr>
              <a:t>Interpretations (Questions and answers)</a:t>
            </a:r>
          </a:p>
          <a:p>
            <a:pPr marL="914400" lvl="1" indent="-457200">
              <a:spcAft>
                <a:spcPts val="1200"/>
              </a:spcAft>
              <a:buFont typeface="Arial" panose="020B0604020202020204" pitchFamily="34" charset="0"/>
              <a:buChar char="–"/>
            </a:pPr>
            <a:r>
              <a:rPr lang="en-US" sz="3200" b="0" dirty="0">
                <a:solidFill>
                  <a:srgbClr val="FFFFFF"/>
                </a:solidFill>
              </a:rPr>
              <a:t>What does it mean?</a:t>
            </a:r>
          </a:p>
          <a:p>
            <a:pPr marL="914400" lvl="1" indent="-457200">
              <a:spcAft>
                <a:spcPts val="1200"/>
              </a:spcAft>
              <a:buFont typeface="Arial" panose="020B0604020202020204" pitchFamily="34" charset="0"/>
              <a:buChar char="–"/>
            </a:pPr>
            <a:r>
              <a:rPr lang="en-US" sz="3200" b="0" dirty="0">
                <a:solidFill>
                  <a:srgbClr val="FFFFFF"/>
                </a:solidFill>
              </a:rPr>
              <a:t>Cross References</a:t>
            </a:r>
          </a:p>
          <a:p>
            <a:pPr marL="342900" lvl="0" indent="-342900">
              <a:spcAft>
                <a:spcPts val="1200"/>
              </a:spcAft>
              <a:buFontTx/>
              <a:buChar char="•"/>
            </a:pPr>
            <a:r>
              <a:rPr lang="en-US" sz="3200" b="0" dirty="0">
                <a:solidFill>
                  <a:srgbClr val="FFFFFF"/>
                </a:solidFill>
              </a:rPr>
              <a:t>Possible Applications</a:t>
            </a:r>
          </a:p>
        </p:txBody>
      </p:sp>
      <p:sp>
        <p:nvSpPr>
          <p:cNvPr id="6" name="Rectangle 5">
            <a:extLst>
              <a:ext uri="{FF2B5EF4-FFF2-40B4-BE49-F238E27FC236}">
                <a16:creationId xmlns:a16="http://schemas.microsoft.com/office/drawing/2014/main" id="{4267191B-7690-4B6D-B57B-00F61E0506C7}"/>
              </a:ext>
            </a:extLst>
          </p:cNvPr>
          <p:cNvSpPr/>
          <p:nvPr/>
        </p:nvSpPr>
        <p:spPr>
          <a:xfrm>
            <a:off x="0" y="211634"/>
            <a:ext cx="9003216" cy="646331"/>
          </a:xfrm>
          <a:prstGeom prst="rect">
            <a:avLst/>
          </a:prstGeom>
        </p:spPr>
        <p:txBody>
          <a:bodyPr wrap="square">
            <a:spAutoFit/>
          </a:bodyPr>
          <a:lstStyle/>
          <a:p>
            <a:pPr lvl="0" algn="ctr"/>
            <a:r>
              <a:rPr lang="en-US" sz="3600" dirty="0">
                <a:solidFill>
                  <a:srgbClr val="FFFFFF"/>
                </a:solidFill>
              </a:rPr>
              <a:t>Analysis of Philippians 1:7-8  </a:t>
            </a:r>
          </a:p>
        </p:txBody>
      </p:sp>
    </p:spTree>
    <p:extLst>
      <p:ext uri="{BB962C8B-B14F-4D97-AF65-F5344CB8AC3E}">
        <p14:creationId xmlns:p14="http://schemas.microsoft.com/office/powerpoint/2010/main" val="27108956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4F6BDC-30C0-4E27-BCB4-201B096796A1}"/>
              </a:ext>
            </a:extLst>
          </p:cNvPr>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FABC0E30-D7D8-40C8-A78A-5641461F7299}"/>
              </a:ext>
            </a:extLst>
          </p:cNvPr>
          <p:cNvSpPr/>
          <p:nvPr/>
        </p:nvSpPr>
        <p:spPr>
          <a:xfrm>
            <a:off x="266700" y="1250957"/>
            <a:ext cx="8877300" cy="5036315"/>
          </a:xfrm>
          <a:prstGeom prst="rect">
            <a:avLst/>
          </a:prstGeom>
        </p:spPr>
        <p:txBody>
          <a:bodyPr wrap="square">
            <a:spAutoFit/>
          </a:bodyPr>
          <a:lstStyle/>
          <a:p>
            <a:pPr marL="0" marR="0">
              <a:lnSpc>
                <a:spcPct val="115000"/>
              </a:lnSpc>
              <a:spcBef>
                <a:spcPts val="0"/>
              </a:spcBef>
              <a:spcAft>
                <a:spcPts val="1800"/>
              </a:spcAft>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Verses 7-8:</a:t>
            </a:r>
          </a:p>
          <a:p>
            <a:pPr marL="457200" marR="0" indent="-457200">
              <a:lnSpc>
                <a:spcPct val="115000"/>
              </a:lnSpc>
              <a:spcBef>
                <a:spcPts val="0"/>
              </a:spcBef>
              <a:spcAft>
                <a:spcPts val="18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Feels. Paul is expressing his great feelings of love for the Philippians. They are in his heart. They participated in sharing the gospel. Paul longs for them. Paul has the same affection as Jesus for them.</a:t>
            </a:r>
          </a:p>
          <a:p>
            <a:pPr marL="0" marR="0">
              <a:lnSpc>
                <a:spcPct val="115000"/>
              </a:lnSpc>
              <a:spcBef>
                <a:spcPts val="0"/>
              </a:spcBef>
              <a:spcAft>
                <a:spcPts val="1800"/>
              </a:spcAft>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A - Do I share my feelings with the co-laborers I love?</a:t>
            </a:r>
          </a:p>
        </p:txBody>
      </p:sp>
      <p:sp>
        <p:nvSpPr>
          <p:cNvPr id="5" name="Rectangle 4">
            <a:extLst>
              <a:ext uri="{FF2B5EF4-FFF2-40B4-BE49-F238E27FC236}">
                <a16:creationId xmlns:a16="http://schemas.microsoft.com/office/drawing/2014/main" id="{C260A00F-14AC-4DFA-ADB9-8ACCE357A7C5}"/>
              </a:ext>
            </a:extLst>
          </p:cNvPr>
          <p:cNvSpPr/>
          <p:nvPr/>
        </p:nvSpPr>
        <p:spPr>
          <a:xfrm>
            <a:off x="0" y="53549"/>
            <a:ext cx="9144000" cy="1102931"/>
          </a:xfrm>
          <a:prstGeom prst="rect">
            <a:avLst/>
          </a:prstGeom>
        </p:spPr>
        <p:txBody>
          <a:bodyPr wrap="square">
            <a:spAutoFit/>
          </a:bodyPr>
          <a:lstStyle/>
          <a:p>
            <a:pPr algn="ctr"/>
            <a:r>
              <a:rPr lang="en-US" sz="3200" dirty="0">
                <a:solidFill>
                  <a:srgbClr val="FFFFFF"/>
                </a:solidFill>
                <a:latin typeface="Arial" panose="020B0604020202020204" pitchFamily="34" charset="0"/>
                <a:ea typeface="Calibri" panose="020F0502020204030204" pitchFamily="34" charset="0"/>
                <a:cs typeface="Arial" panose="020B0604020202020204" pitchFamily="34" charset="0"/>
              </a:rPr>
              <a:t>Analysis of Verses 7-8</a:t>
            </a:r>
          </a:p>
          <a:p>
            <a:pPr lvl="0" algn="ctr">
              <a:lnSpc>
                <a:spcPct val="115000"/>
              </a:lnSpc>
              <a:spcBef>
                <a:spcPts val="0"/>
              </a:spcBef>
              <a:spcAft>
                <a:spcPts val="0"/>
              </a:spcAft>
            </a:pPr>
            <a:r>
              <a:rPr lang="en-US" sz="3200" dirty="0">
                <a:solidFill>
                  <a:srgbClr val="FFFFFF"/>
                </a:solidFill>
                <a:latin typeface="Arial" panose="020B0604020202020204" pitchFamily="34" charset="0"/>
                <a:ea typeface="Times New Roman" panose="02020603050405020304" pitchFamily="18" charset="0"/>
                <a:cs typeface="Arial" panose="020B0604020202020204" pitchFamily="34" charset="0"/>
              </a:rPr>
              <a:t>Main Idea: Paul’s Love for Them</a:t>
            </a:r>
            <a:endParaRPr lang="en-US" dirty="0"/>
          </a:p>
        </p:txBody>
      </p:sp>
    </p:spTree>
    <p:extLst>
      <p:ext uri="{BB962C8B-B14F-4D97-AF65-F5344CB8AC3E}">
        <p14:creationId xmlns:p14="http://schemas.microsoft.com/office/powerpoint/2010/main" val="26003024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440E29-FB7B-4AC0-82A1-C964ED6D4B56}"/>
              </a:ext>
            </a:extLst>
          </p:cNvPr>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79BC8064-1F30-4535-A09B-E17D003BA948}"/>
              </a:ext>
            </a:extLst>
          </p:cNvPr>
          <p:cNvSpPr/>
          <p:nvPr/>
        </p:nvSpPr>
        <p:spPr>
          <a:xfrm>
            <a:off x="597876" y="1232991"/>
            <a:ext cx="8546123" cy="3739485"/>
          </a:xfrm>
          <a:prstGeom prst="rect">
            <a:avLst/>
          </a:prstGeom>
        </p:spPr>
        <p:txBody>
          <a:bodyPr wrap="square">
            <a:spAutoFit/>
          </a:bodyPr>
          <a:lstStyle/>
          <a:p>
            <a:pPr>
              <a:spcAft>
                <a:spcPts val="1800"/>
              </a:spcAft>
            </a:pPr>
            <a:r>
              <a:rPr lang="en-US" sz="3200" b="0" dirty="0">
                <a:solidFill>
                  <a:schemeClr val="bg1"/>
                </a:solidFill>
              </a:rPr>
              <a:t>Verse 7:</a:t>
            </a:r>
          </a:p>
          <a:p>
            <a:pPr marL="457200" indent="-457200">
              <a:spcAft>
                <a:spcPts val="1800"/>
              </a:spcAft>
              <a:buFont typeface="Arial" panose="020B0604020202020204" pitchFamily="34" charset="0"/>
              <a:buChar char="•"/>
            </a:pPr>
            <a:r>
              <a:rPr lang="en-US" sz="3200" b="0" dirty="0">
                <a:solidFill>
                  <a:schemeClr val="bg1"/>
                </a:solidFill>
              </a:rPr>
              <a:t>Share in God’s grace? </a:t>
            </a:r>
          </a:p>
          <a:p>
            <a:pPr marL="914400" lvl="1" indent="-457200">
              <a:spcAft>
                <a:spcPts val="1800"/>
              </a:spcAft>
              <a:buFont typeface="Arial" panose="020B0604020202020204" pitchFamily="34" charset="0"/>
              <a:buChar char="–"/>
            </a:pPr>
            <a:r>
              <a:rPr lang="en-US" sz="3200" b="0" dirty="0">
                <a:solidFill>
                  <a:schemeClr val="bg1"/>
                </a:solidFill>
              </a:rPr>
              <a:t>They had participated with him in sharing the gospel. </a:t>
            </a:r>
          </a:p>
          <a:p>
            <a:pPr>
              <a:spcAft>
                <a:spcPts val="1800"/>
              </a:spcAft>
            </a:pPr>
            <a:r>
              <a:rPr lang="en-US" sz="3200" dirty="0">
                <a:solidFill>
                  <a:schemeClr val="bg1"/>
                </a:solidFill>
              </a:rPr>
              <a:t>A – Do I value friends who stand by me in bad and good circumstances?</a:t>
            </a:r>
          </a:p>
        </p:txBody>
      </p:sp>
    </p:spTree>
    <p:extLst>
      <p:ext uri="{BB962C8B-B14F-4D97-AF65-F5344CB8AC3E}">
        <p14:creationId xmlns:p14="http://schemas.microsoft.com/office/powerpoint/2010/main" val="29044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10;&#10;Description automatically generated">
            <a:extLst>
              <a:ext uri="{FF2B5EF4-FFF2-40B4-BE49-F238E27FC236}">
                <a16:creationId xmlns:a16="http://schemas.microsoft.com/office/drawing/2014/main" id="{A47FA4F1-32C6-45D3-BF9F-F1EB717F4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14" y="2242637"/>
            <a:ext cx="7610972" cy="4598978"/>
          </a:xfrm>
          <a:prstGeom prst="rect">
            <a:avLst/>
          </a:prstGeom>
        </p:spPr>
      </p:pic>
      <p:sp>
        <p:nvSpPr>
          <p:cNvPr id="7" name="TextBox 6">
            <a:extLst>
              <a:ext uri="{FF2B5EF4-FFF2-40B4-BE49-F238E27FC236}">
                <a16:creationId xmlns:a16="http://schemas.microsoft.com/office/drawing/2014/main" id="{13D85E17-4F44-4F09-8FE4-7041E5A39300}"/>
              </a:ext>
            </a:extLst>
          </p:cNvPr>
          <p:cNvSpPr txBox="1"/>
          <p:nvPr/>
        </p:nvSpPr>
        <p:spPr>
          <a:xfrm>
            <a:off x="1765300" y="672977"/>
            <a:ext cx="5918200" cy="1569660"/>
          </a:xfrm>
          <a:prstGeom prst="rect">
            <a:avLst/>
          </a:prstGeom>
          <a:noFill/>
        </p:spPr>
        <p:txBody>
          <a:bodyPr wrap="square" rtlCol="0">
            <a:spAutoFit/>
          </a:bodyPr>
          <a:lstStyle/>
          <a:p>
            <a:pPr marL="457200" indent="-457200">
              <a:spcAft>
                <a:spcPts val="0"/>
              </a:spcAft>
            </a:pPr>
            <a:r>
              <a:rPr lang="en-US" sz="3200" b="0" dirty="0">
                <a:solidFill>
                  <a:schemeClr val="bg1"/>
                </a:solidFill>
              </a:rPr>
              <a:t>1. Go to foundationsglobal.com</a:t>
            </a:r>
          </a:p>
          <a:p>
            <a:pPr marL="457200" indent="-457200">
              <a:spcAft>
                <a:spcPts val="0"/>
              </a:spcAft>
            </a:pPr>
            <a:r>
              <a:rPr lang="en-US" sz="3200" b="0" dirty="0">
                <a:solidFill>
                  <a:schemeClr val="bg1"/>
                </a:solidFill>
              </a:rPr>
              <a:t>2. Select Language</a:t>
            </a:r>
          </a:p>
          <a:p>
            <a:pPr marL="457200" indent="-457200">
              <a:spcAft>
                <a:spcPts val="0"/>
              </a:spcAft>
            </a:pPr>
            <a:r>
              <a:rPr lang="en-US" sz="3200" b="0" dirty="0">
                <a:solidFill>
                  <a:schemeClr val="bg1"/>
                </a:solidFill>
              </a:rPr>
              <a:t>3. Select Downloads</a:t>
            </a:r>
          </a:p>
        </p:txBody>
      </p:sp>
      <p:sp>
        <p:nvSpPr>
          <p:cNvPr id="19" name="TextBox 18">
            <a:extLst>
              <a:ext uri="{FF2B5EF4-FFF2-40B4-BE49-F238E27FC236}">
                <a16:creationId xmlns:a16="http://schemas.microsoft.com/office/drawing/2014/main" id="{457343E7-A7AC-4A67-975D-6253C2A445AA}"/>
              </a:ext>
            </a:extLst>
          </p:cNvPr>
          <p:cNvSpPr txBox="1"/>
          <p:nvPr/>
        </p:nvSpPr>
        <p:spPr>
          <a:xfrm>
            <a:off x="0" y="88202"/>
            <a:ext cx="9144000" cy="584775"/>
          </a:xfrm>
          <a:prstGeom prst="rect">
            <a:avLst/>
          </a:prstGeom>
          <a:noFill/>
        </p:spPr>
        <p:txBody>
          <a:bodyPr wrap="square" rtlCol="0">
            <a:spAutoFit/>
          </a:bodyPr>
          <a:lstStyle/>
          <a:p>
            <a:pPr algn="ctr"/>
            <a:r>
              <a:rPr lang="en-US" sz="3200">
                <a:solidFill>
                  <a:schemeClr val="bg1"/>
                </a:solidFill>
              </a:rPr>
              <a:t>How to Download Documents</a:t>
            </a:r>
          </a:p>
        </p:txBody>
      </p:sp>
    </p:spTree>
    <p:extLst>
      <p:ext uri="{BB962C8B-B14F-4D97-AF65-F5344CB8AC3E}">
        <p14:creationId xmlns:p14="http://schemas.microsoft.com/office/powerpoint/2010/main" val="20524864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440E29-FB7B-4AC0-82A1-C964ED6D4B56}"/>
              </a:ext>
            </a:extLst>
          </p:cNvPr>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79BC8064-1F30-4535-A09B-E17D003BA948}"/>
              </a:ext>
            </a:extLst>
          </p:cNvPr>
          <p:cNvSpPr/>
          <p:nvPr/>
        </p:nvSpPr>
        <p:spPr>
          <a:xfrm>
            <a:off x="738554" y="1313036"/>
            <a:ext cx="8405446" cy="4231928"/>
          </a:xfrm>
          <a:prstGeom prst="rect">
            <a:avLst/>
          </a:prstGeom>
        </p:spPr>
        <p:txBody>
          <a:bodyPr wrap="square">
            <a:spAutoFit/>
          </a:bodyPr>
          <a:lstStyle/>
          <a:p>
            <a:pPr>
              <a:spcAft>
                <a:spcPts val="1800"/>
              </a:spcAft>
            </a:pPr>
            <a:r>
              <a:rPr lang="en-US" sz="3200" b="0" dirty="0">
                <a:solidFill>
                  <a:schemeClr val="bg1"/>
                </a:solidFill>
              </a:rPr>
              <a:t>Verse 8:</a:t>
            </a:r>
          </a:p>
          <a:p>
            <a:pPr marL="457200" indent="-457200">
              <a:spcAft>
                <a:spcPts val="1800"/>
              </a:spcAft>
              <a:buFont typeface="Arial" panose="020B0604020202020204" pitchFamily="34" charset="0"/>
              <a:buChar char="•"/>
            </a:pPr>
            <a:r>
              <a:rPr lang="en-US" sz="3200" b="0" dirty="0">
                <a:solidFill>
                  <a:schemeClr val="bg1"/>
                </a:solidFill>
              </a:rPr>
              <a:t>With the affection of Jesus? </a:t>
            </a:r>
          </a:p>
          <a:p>
            <a:pPr marL="914400" lvl="1" indent="-457200">
              <a:spcAft>
                <a:spcPts val="1800"/>
              </a:spcAft>
              <a:buFont typeface="Arial" panose="020B0604020202020204" pitchFamily="34" charset="0"/>
              <a:buChar char="–"/>
            </a:pPr>
            <a:r>
              <a:rPr lang="en-US" sz="3200" b="0" dirty="0">
                <a:solidFill>
                  <a:schemeClr val="bg1"/>
                </a:solidFill>
              </a:rPr>
              <a:t>Since Jesus Christ lived in Paul, Paul shared in Jesus Christ’s love for the believers at Philippi. </a:t>
            </a:r>
          </a:p>
          <a:p>
            <a:pPr>
              <a:spcAft>
                <a:spcPts val="1800"/>
              </a:spcAft>
            </a:pPr>
            <a:r>
              <a:rPr lang="en-US" sz="3200" dirty="0">
                <a:solidFill>
                  <a:schemeClr val="bg1"/>
                </a:solidFill>
              </a:rPr>
              <a:t>A – Do I love co-laborers with the love of Jesus?</a:t>
            </a:r>
          </a:p>
        </p:txBody>
      </p:sp>
    </p:spTree>
    <p:extLst>
      <p:ext uri="{BB962C8B-B14F-4D97-AF65-F5344CB8AC3E}">
        <p14:creationId xmlns:p14="http://schemas.microsoft.com/office/powerpoint/2010/main" val="40030884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z="1800" dirty="0"/>
              <a:t>15</a:t>
            </a:r>
          </a:p>
        </p:txBody>
      </p:sp>
      <p:sp>
        <p:nvSpPr>
          <p:cNvPr id="3" name="Rectangle 2">
            <a:extLst>
              <a:ext uri="{FF2B5EF4-FFF2-40B4-BE49-F238E27FC236}">
                <a16:creationId xmlns:a16="http://schemas.microsoft.com/office/drawing/2014/main" id="{C44A39D6-E5A9-4FF3-8D97-125056F60441}"/>
              </a:ext>
            </a:extLst>
          </p:cNvPr>
          <p:cNvSpPr/>
          <p:nvPr/>
        </p:nvSpPr>
        <p:spPr>
          <a:xfrm>
            <a:off x="807496" y="194637"/>
            <a:ext cx="8336504" cy="6663363"/>
          </a:xfrm>
          <a:prstGeom prst="rect">
            <a:avLst/>
          </a:prstGeom>
        </p:spPr>
        <p:txBody>
          <a:bodyPr wrap="square">
            <a:spAutoFit/>
          </a:bodyPr>
          <a:lstStyle/>
          <a:p>
            <a:pPr marL="342900" lvl="0" indent="-342900">
              <a:spcAft>
                <a:spcPts val="1200"/>
              </a:spcAft>
              <a:buFontTx/>
              <a:buChar char="•"/>
            </a:pPr>
            <a:r>
              <a:rPr lang="en-US" sz="3200" b="0" dirty="0">
                <a:solidFill>
                  <a:srgbClr val="FFFFFF"/>
                </a:solidFill>
              </a:rPr>
              <a:t>Main idea</a:t>
            </a:r>
          </a:p>
          <a:p>
            <a:pPr marL="342900" lvl="0" indent="-342900">
              <a:spcAft>
                <a:spcPts val="1200"/>
              </a:spcAft>
              <a:buFontTx/>
              <a:buChar char="•"/>
            </a:pPr>
            <a:r>
              <a:rPr lang="en-US" sz="3200" b="0" dirty="0">
                <a:solidFill>
                  <a:srgbClr val="FFFFFF"/>
                </a:solidFill>
              </a:rPr>
              <a:t>Observations</a:t>
            </a:r>
          </a:p>
          <a:p>
            <a:pPr marL="914400" lvl="1" indent="-457200">
              <a:spcAft>
                <a:spcPts val="1200"/>
              </a:spcAft>
              <a:buFont typeface="Arial" panose="020B0604020202020204" pitchFamily="34" charset="0"/>
              <a:buChar char="–"/>
            </a:pPr>
            <a:r>
              <a:rPr lang="en-US" sz="3200" b="0" dirty="0">
                <a:solidFill>
                  <a:srgbClr val="FFFFFF"/>
                </a:solidFill>
              </a:rPr>
              <a:t>What does it say?</a:t>
            </a:r>
          </a:p>
          <a:p>
            <a:pPr marL="342900" indent="-342900">
              <a:spcAft>
                <a:spcPts val="1200"/>
              </a:spcAft>
              <a:buFontTx/>
              <a:buChar char="•"/>
            </a:pPr>
            <a:r>
              <a:rPr lang="en-US" sz="3200" b="0" dirty="0">
                <a:solidFill>
                  <a:srgbClr val="FFFFFF"/>
                </a:solidFill>
              </a:rPr>
              <a:t>Interpretations (Questions and answers)</a:t>
            </a:r>
          </a:p>
          <a:p>
            <a:pPr marL="914400" lvl="1" indent="-457200">
              <a:spcAft>
                <a:spcPts val="1200"/>
              </a:spcAft>
              <a:buFont typeface="Arial" panose="020B0604020202020204" pitchFamily="34" charset="0"/>
              <a:buChar char="–"/>
            </a:pPr>
            <a:r>
              <a:rPr lang="en-US" sz="3200" b="0" dirty="0">
                <a:solidFill>
                  <a:srgbClr val="FFFFFF"/>
                </a:solidFill>
              </a:rPr>
              <a:t>What does it mean?</a:t>
            </a:r>
          </a:p>
          <a:p>
            <a:pPr marL="914400" lvl="1" indent="-457200">
              <a:spcAft>
                <a:spcPts val="1200"/>
              </a:spcAft>
              <a:buFont typeface="Arial" panose="020B0604020202020204" pitchFamily="34" charset="0"/>
              <a:buChar char="–"/>
            </a:pPr>
            <a:r>
              <a:rPr lang="en-US" sz="3200" b="0" dirty="0">
                <a:solidFill>
                  <a:srgbClr val="FFFFFF"/>
                </a:solidFill>
              </a:rPr>
              <a:t>Cross References</a:t>
            </a:r>
          </a:p>
          <a:p>
            <a:pPr marL="342900" lvl="0" indent="-342900">
              <a:spcAft>
                <a:spcPts val="1800"/>
              </a:spcAft>
              <a:buFontTx/>
              <a:buChar char="•"/>
            </a:pPr>
            <a:r>
              <a:rPr lang="en-US" sz="3200" b="0" dirty="0">
                <a:solidFill>
                  <a:srgbClr val="FFFFFF"/>
                </a:solidFill>
              </a:rPr>
              <a:t>Possible Applications</a:t>
            </a:r>
          </a:p>
          <a:p>
            <a:pPr marL="914400" lvl="0" indent="-457200">
              <a:spcBef>
                <a:spcPts val="0"/>
              </a:spcBef>
              <a:spcAft>
                <a:spcPts val="0"/>
              </a:spcAft>
              <a:buFontTx/>
              <a:buChar char="•"/>
            </a:pPr>
            <a:r>
              <a:rPr lang="en-US" sz="3200" b="0" dirty="0">
                <a:solidFill>
                  <a:srgbClr val="FFFFFF"/>
                </a:solidFill>
              </a:rPr>
              <a:t>V 9-11</a:t>
            </a:r>
          </a:p>
          <a:p>
            <a:pPr marL="914400" lvl="0" indent="-457200">
              <a:spcBef>
                <a:spcPts val="0"/>
              </a:spcBef>
              <a:spcAft>
                <a:spcPts val="0"/>
              </a:spcAft>
              <a:buFontTx/>
              <a:buChar char="•"/>
            </a:pPr>
            <a:r>
              <a:rPr lang="en-US" sz="3200" b="0" dirty="0">
                <a:solidFill>
                  <a:srgbClr val="FFFFFF"/>
                </a:solidFill>
              </a:rPr>
              <a:t>V 12-14</a:t>
            </a:r>
          </a:p>
          <a:p>
            <a:pPr marL="914400" lvl="0" indent="-457200">
              <a:spcBef>
                <a:spcPts val="0"/>
              </a:spcBef>
              <a:spcAft>
                <a:spcPts val="0"/>
              </a:spcAft>
              <a:buFontTx/>
              <a:buChar char="•"/>
            </a:pPr>
            <a:r>
              <a:rPr lang="en-US" sz="3200" b="0" dirty="0">
                <a:solidFill>
                  <a:srgbClr val="FFFFFF"/>
                </a:solidFill>
              </a:rPr>
              <a:t>V 15-18</a:t>
            </a:r>
          </a:p>
          <a:p>
            <a:pPr marL="342900" lvl="0" indent="-342900">
              <a:spcAft>
                <a:spcPts val="1200"/>
              </a:spcAft>
              <a:buFontTx/>
              <a:buChar char="•"/>
            </a:pPr>
            <a:endParaRPr lang="en-US" sz="3200" b="0" dirty="0">
              <a:solidFill>
                <a:srgbClr val="FFFFFF"/>
              </a:solidFill>
            </a:endParaRPr>
          </a:p>
        </p:txBody>
      </p:sp>
      <p:sp>
        <p:nvSpPr>
          <p:cNvPr id="7" name="Rectangle 6">
            <a:extLst>
              <a:ext uri="{FF2B5EF4-FFF2-40B4-BE49-F238E27FC236}">
                <a16:creationId xmlns:a16="http://schemas.microsoft.com/office/drawing/2014/main" id="{ACFB6BC1-DF07-486A-BAF5-2E0229E0F71F}"/>
              </a:ext>
            </a:extLst>
          </p:cNvPr>
          <p:cNvSpPr/>
          <p:nvPr/>
        </p:nvSpPr>
        <p:spPr>
          <a:xfrm>
            <a:off x="3764504" y="4736776"/>
            <a:ext cx="3245896" cy="1077218"/>
          </a:xfrm>
          <a:prstGeom prst="rect">
            <a:avLst/>
          </a:prstGeom>
        </p:spPr>
        <p:txBody>
          <a:bodyPr wrap="square">
            <a:spAutoFit/>
          </a:bodyPr>
          <a:lstStyle/>
          <a:p>
            <a:pPr marL="914400" lvl="0" indent="-457200">
              <a:spcBef>
                <a:spcPts val="0"/>
              </a:spcBef>
              <a:spcAft>
                <a:spcPts val="0"/>
              </a:spcAft>
              <a:buFontTx/>
              <a:buChar char="•"/>
            </a:pPr>
            <a:r>
              <a:rPr lang="en-US" sz="3200" b="0" dirty="0">
                <a:solidFill>
                  <a:srgbClr val="FFFFFF"/>
                </a:solidFill>
              </a:rPr>
              <a:t>V 19-26</a:t>
            </a:r>
          </a:p>
          <a:p>
            <a:pPr marL="914400" lvl="0" indent="-457200">
              <a:spcBef>
                <a:spcPts val="0"/>
              </a:spcBef>
              <a:spcAft>
                <a:spcPts val="0"/>
              </a:spcAft>
              <a:buFontTx/>
              <a:buChar char="•"/>
            </a:pPr>
            <a:r>
              <a:rPr lang="en-US" sz="3200" b="0" dirty="0">
                <a:solidFill>
                  <a:srgbClr val="FFFFFF"/>
                </a:solidFill>
              </a:rPr>
              <a:t>V 27-30</a:t>
            </a:r>
          </a:p>
        </p:txBody>
      </p:sp>
    </p:spTree>
    <p:extLst>
      <p:ext uri="{BB962C8B-B14F-4D97-AF65-F5344CB8AC3E}">
        <p14:creationId xmlns:p14="http://schemas.microsoft.com/office/powerpoint/2010/main" val="19180857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683" y="280181"/>
            <a:ext cx="8677317" cy="5783124"/>
          </a:xfrm>
        </p:spPr>
        <p:txBody>
          <a:bodyPr/>
          <a:lstStyle/>
          <a:p>
            <a:pPr marL="0" indent="0" algn="ctr" eaLnBrk="1" hangingPunct="1">
              <a:spcBef>
                <a:spcPct val="0"/>
              </a:spcBef>
              <a:spcAft>
                <a:spcPts val="1200"/>
              </a:spcAft>
              <a:buNone/>
            </a:pPr>
            <a:r>
              <a:rPr lang="en-US" b="1" u="sng" kern="1200" dirty="0">
                <a:latin typeface="Arial" charset="0"/>
                <a:cs typeface="Arial" charset="0"/>
              </a:rPr>
              <a:t>Joy</a:t>
            </a:r>
            <a:r>
              <a:rPr lang="en-US" b="1" kern="1200" dirty="0">
                <a:latin typeface="Arial" charset="0"/>
                <a:cs typeface="Arial" charset="0"/>
              </a:rPr>
              <a:t> in All Circumstances</a:t>
            </a:r>
          </a:p>
          <a:p>
            <a:pPr marL="0" indent="0" eaLnBrk="1" hangingPunct="1">
              <a:spcBef>
                <a:spcPct val="0"/>
              </a:spcBef>
              <a:spcAft>
                <a:spcPts val="1200"/>
              </a:spcAft>
              <a:buNone/>
            </a:pPr>
            <a:r>
              <a:rPr lang="en-US" kern="1200" dirty="0">
                <a:latin typeface="Arial" charset="0"/>
                <a:cs typeface="Arial" charset="0"/>
              </a:rPr>
              <a:t>V 1-2. Introduction and greetings</a:t>
            </a:r>
          </a:p>
          <a:p>
            <a:pPr marL="0" indent="0" eaLnBrk="1" hangingPunct="1">
              <a:spcBef>
                <a:spcPct val="0"/>
              </a:spcBef>
              <a:spcAft>
                <a:spcPts val="1200"/>
              </a:spcAft>
              <a:buNone/>
            </a:pPr>
            <a:r>
              <a:rPr lang="en-US" kern="1200" dirty="0">
                <a:latin typeface="Arial" charset="0"/>
                <a:cs typeface="Arial" charset="0"/>
              </a:rPr>
              <a:t>V 3-6. Thanksgiving and </a:t>
            </a:r>
            <a:r>
              <a:rPr lang="en-US" u="sng" kern="1200" dirty="0">
                <a:latin typeface="Arial" charset="0"/>
                <a:cs typeface="Arial" charset="0"/>
              </a:rPr>
              <a:t>joy</a:t>
            </a:r>
            <a:r>
              <a:rPr lang="en-US" kern="1200" dirty="0">
                <a:latin typeface="Arial" charset="0"/>
                <a:cs typeface="Arial" charset="0"/>
              </a:rPr>
              <a:t> for the Philippians</a:t>
            </a:r>
          </a:p>
          <a:p>
            <a:pPr marL="0" indent="0" eaLnBrk="1" hangingPunct="1">
              <a:spcBef>
                <a:spcPct val="0"/>
              </a:spcBef>
              <a:spcAft>
                <a:spcPts val="1200"/>
              </a:spcAft>
              <a:buNone/>
            </a:pPr>
            <a:r>
              <a:rPr lang="en-US" kern="1200" dirty="0">
                <a:latin typeface="Arial" charset="0"/>
                <a:cs typeface="Arial" charset="0"/>
              </a:rPr>
              <a:t>V. 7-8. Paul’s love for them</a:t>
            </a:r>
          </a:p>
          <a:p>
            <a:pPr marL="0" indent="0" eaLnBrk="1" hangingPunct="1">
              <a:spcBef>
                <a:spcPct val="0"/>
              </a:spcBef>
              <a:spcAft>
                <a:spcPts val="1200"/>
              </a:spcAft>
              <a:buNone/>
            </a:pPr>
            <a:r>
              <a:rPr lang="en-US" kern="1200" dirty="0">
                <a:latin typeface="Arial" charset="0"/>
                <a:cs typeface="Arial" charset="0"/>
              </a:rPr>
              <a:t>V 9-11. Paul’s prayer for them</a:t>
            </a:r>
          </a:p>
          <a:p>
            <a:pPr marL="0" indent="0" eaLnBrk="1" hangingPunct="1">
              <a:spcBef>
                <a:spcPct val="0"/>
              </a:spcBef>
              <a:spcAft>
                <a:spcPts val="1200"/>
              </a:spcAft>
              <a:buNone/>
            </a:pPr>
            <a:r>
              <a:rPr lang="en-US" kern="1200" dirty="0">
                <a:latin typeface="Arial" charset="0"/>
                <a:cs typeface="Arial" charset="0"/>
              </a:rPr>
              <a:t>V 12-14. </a:t>
            </a:r>
            <a:r>
              <a:rPr lang="en-US" u="sng" kern="1200" dirty="0">
                <a:latin typeface="Arial" charset="0"/>
                <a:cs typeface="Arial" charset="0"/>
              </a:rPr>
              <a:t>Joy</a:t>
            </a:r>
            <a:r>
              <a:rPr lang="en-US" kern="1200" dirty="0">
                <a:latin typeface="Arial" charset="0"/>
                <a:cs typeface="Arial" charset="0"/>
              </a:rPr>
              <a:t> in imprisonment</a:t>
            </a:r>
          </a:p>
          <a:p>
            <a:pPr marL="1660525" indent="-1660525" eaLnBrk="1" hangingPunct="1">
              <a:spcBef>
                <a:spcPct val="0"/>
              </a:spcBef>
              <a:spcAft>
                <a:spcPts val="1200"/>
              </a:spcAft>
              <a:buNone/>
            </a:pPr>
            <a:r>
              <a:rPr lang="en-US" kern="1200" dirty="0">
                <a:latin typeface="Arial" charset="0"/>
                <a:cs typeface="Arial" charset="0"/>
              </a:rPr>
              <a:t>V 15-18. </a:t>
            </a:r>
            <a:r>
              <a:rPr lang="en-US" u="sng" kern="1200" dirty="0">
                <a:latin typeface="Arial" charset="0"/>
                <a:cs typeface="Arial" charset="0"/>
              </a:rPr>
              <a:t>Joy</a:t>
            </a:r>
            <a:r>
              <a:rPr lang="en-US" kern="1200" dirty="0">
                <a:latin typeface="Arial" charset="0"/>
                <a:cs typeface="Arial" charset="0"/>
              </a:rPr>
              <a:t> that Christ is preached even with bad motives</a:t>
            </a:r>
          </a:p>
          <a:p>
            <a:pPr marL="0" indent="0" eaLnBrk="1" hangingPunct="1">
              <a:spcBef>
                <a:spcPct val="0"/>
              </a:spcBef>
              <a:spcAft>
                <a:spcPts val="1200"/>
              </a:spcAft>
              <a:buNone/>
            </a:pPr>
            <a:r>
              <a:rPr lang="en-US" kern="1200" dirty="0">
                <a:latin typeface="Arial" charset="0"/>
                <a:cs typeface="Arial" charset="0"/>
              </a:rPr>
              <a:t>V 19-26. </a:t>
            </a:r>
            <a:r>
              <a:rPr lang="en-US" u="sng" kern="1200" dirty="0">
                <a:latin typeface="Arial" charset="0"/>
                <a:cs typeface="Arial" charset="0"/>
              </a:rPr>
              <a:t>Joy</a:t>
            </a:r>
            <a:r>
              <a:rPr lang="en-US" kern="1200" dirty="0">
                <a:latin typeface="Arial" charset="0"/>
                <a:cs typeface="Arial" charset="0"/>
              </a:rPr>
              <a:t> in life or death</a:t>
            </a:r>
          </a:p>
          <a:p>
            <a:pPr marL="0" indent="0" eaLnBrk="1" hangingPunct="1">
              <a:spcBef>
                <a:spcPct val="0"/>
              </a:spcBef>
              <a:spcAft>
                <a:spcPts val="1200"/>
              </a:spcAft>
              <a:buNone/>
            </a:pPr>
            <a:r>
              <a:rPr lang="en-US" kern="1200" dirty="0">
                <a:latin typeface="Arial" charset="0"/>
                <a:cs typeface="Arial" charset="0"/>
              </a:rPr>
              <a:t>V 27-30. </a:t>
            </a:r>
            <a:r>
              <a:rPr lang="en-US" u="sng" kern="1200" dirty="0">
                <a:latin typeface="Arial" charset="0"/>
                <a:cs typeface="Arial" charset="0"/>
              </a:rPr>
              <a:t>Joy</a:t>
            </a:r>
            <a:r>
              <a:rPr lang="en-US" kern="1200" dirty="0">
                <a:latin typeface="Arial" charset="0"/>
                <a:cs typeface="Arial" charset="0"/>
              </a:rPr>
              <a:t> in all circumstances</a:t>
            </a:r>
          </a:p>
          <a:p>
            <a:pPr marL="0" indent="0" eaLnBrk="1" hangingPunct="1">
              <a:spcBef>
                <a:spcPct val="0"/>
              </a:spcBef>
              <a:spcAft>
                <a:spcPts val="1200"/>
              </a:spcAft>
              <a:buNone/>
            </a:pPr>
            <a:endParaRPr lang="en-US" kern="1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US" sz="1800" dirty="0"/>
              <a:t>15</a:t>
            </a:r>
          </a:p>
        </p:txBody>
      </p:sp>
    </p:spTree>
    <p:extLst>
      <p:ext uri="{BB962C8B-B14F-4D97-AF65-F5344CB8AC3E}">
        <p14:creationId xmlns:p14="http://schemas.microsoft.com/office/powerpoint/2010/main" val="23941942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436" y="738695"/>
            <a:ext cx="8238564" cy="5380610"/>
          </a:xfrm>
        </p:spPr>
        <p:txBody>
          <a:bodyPr/>
          <a:lstStyle/>
          <a:p>
            <a:pPr marL="0" indent="0" eaLnBrk="1" hangingPunct="1">
              <a:spcBef>
                <a:spcPct val="0"/>
              </a:spcBef>
              <a:spcAft>
                <a:spcPts val="1200"/>
              </a:spcAft>
              <a:buNone/>
            </a:pPr>
            <a:r>
              <a:rPr lang="en-US" kern="1200" dirty="0">
                <a:latin typeface="Arial" charset="0"/>
                <a:cs typeface="Arial" charset="0"/>
              </a:rPr>
              <a:t>Application example:</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should my life be like from God’s Word?</a:t>
            </a:r>
          </a:p>
          <a:p>
            <a:pPr lvl="1" eaLnBrk="1" hangingPunct="1">
              <a:spcBef>
                <a:spcPct val="0"/>
              </a:spcBef>
              <a:spcAft>
                <a:spcPts val="1200"/>
              </a:spcAft>
            </a:pPr>
            <a:r>
              <a:rPr lang="en-US" kern="1200" dirty="0">
                <a:latin typeface="Arial" charset="0"/>
                <a:cs typeface="Arial" charset="0"/>
              </a:rPr>
              <a:t>In all my prayers for all of you, I always pray with joy (Philippians 1:4)</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is my life like that is different from God’s Word?</a:t>
            </a:r>
          </a:p>
          <a:p>
            <a:pPr lvl="1" eaLnBrk="1" hangingPunct="1">
              <a:spcBef>
                <a:spcPct val="0"/>
              </a:spcBef>
              <a:spcAft>
                <a:spcPts val="1200"/>
              </a:spcAft>
            </a:pPr>
            <a:r>
              <a:rPr lang="en-US" kern="1200" dirty="0">
                <a:latin typeface="Arial" charset="0"/>
                <a:cs typeface="Arial" charset="0"/>
              </a:rPr>
              <a:t>I don’t pray as I should for the people in my small group.</a:t>
            </a:r>
          </a:p>
        </p:txBody>
      </p:sp>
      <p:sp>
        <p:nvSpPr>
          <p:cNvPr id="4" name="Slide Number Placeholder 3"/>
          <p:cNvSpPr>
            <a:spLocks noGrp="1"/>
          </p:cNvSpPr>
          <p:nvPr>
            <p:ph type="sldNum" sz="quarter" idx="12"/>
          </p:nvPr>
        </p:nvSpPr>
        <p:spPr/>
        <p:txBody>
          <a:bodyPr/>
          <a:lstStyle/>
          <a:p>
            <a:pPr>
              <a:defRPr/>
            </a:pPr>
            <a:r>
              <a:rPr lang="en-US" sz="1800" dirty="0">
                <a:solidFill>
                  <a:srgbClr val="FFFFFF"/>
                </a:solidFill>
              </a:rPr>
              <a:t>16</a:t>
            </a:r>
          </a:p>
        </p:txBody>
      </p:sp>
    </p:spTree>
    <p:extLst>
      <p:ext uri="{BB962C8B-B14F-4D97-AF65-F5344CB8AC3E}">
        <p14:creationId xmlns:p14="http://schemas.microsoft.com/office/powerpoint/2010/main" val="8529604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85" y="243840"/>
            <a:ext cx="8915400" cy="6180262"/>
          </a:xfrm>
        </p:spPr>
        <p:txBody>
          <a:bodyPr/>
          <a:lstStyle/>
          <a:p>
            <a:pPr marL="514350" indent="-514350" eaLnBrk="1" hangingPunct="1">
              <a:spcBef>
                <a:spcPct val="0"/>
              </a:spcBef>
              <a:spcAft>
                <a:spcPts val="1200"/>
              </a:spcAft>
              <a:buFont typeface="+mj-lt"/>
              <a:buAutoNum type="arabicPeriod" startAt="3"/>
            </a:pPr>
            <a:r>
              <a:rPr lang="en-US" kern="1200" dirty="0">
                <a:latin typeface="Arial" charset="0"/>
                <a:cs typeface="Arial" charset="0"/>
              </a:rPr>
              <a:t>What am I going to do to put God’s Word into practice?</a:t>
            </a:r>
          </a:p>
          <a:p>
            <a:pPr lvl="1" eaLnBrk="1" hangingPunct="1">
              <a:spcBef>
                <a:spcPct val="0"/>
              </a:spcBef>
              <a:spcAft>
                <a:spcPts val="1200"/>
              </a:spcAft>
            </a:pPr>
            <a:r>
              <a:rPr lang="en-US" kern="1200" dirty="0">
                <a:latin typeface="Arial" charset="0"/>
                <a:cs typeface="Arial" charset="0"/>
              </a:rPr>
              <a:t>I am going to create a prayer list of the people in my small group and every week I will ask them for prayer requests and ask them how they are doing </a:t>
            </a:r>
          </a:p>
          <a:p>
            <a:pPr marL="514350" indent="-514350" eaLnBrk="1" hangingPunct="1">
              <a:spcBef>
                <a:spcPct val="0"/>
              </a:spcBef>
              <a:spcAft>
                <a:spcPts val="1200"/>
              </a:spcAft>
              <a:buFont typeface="+mj-lt"/>
              <a:buAutoNum type="arabicPeriod" startAt="4"/>
            </a:pPr>
            <a:r>
              <a:rPr lang="en-US" kern="1200" dirty="0">
                <a:latin typeface="Arial" charset="0"/>
                <a:cs typeface="Arial" charset="0"/>
              </a:rPr>
              <a:t>How will I check up to make sure I have accomplished what God wants me to?</a:t>
            </a:r>
          </a:p>
          <a:p>
            <a:pPr lvl="1" eaLnBrk="1" hangingPunct="1">
              <a:spcBef>
                <a:spcPct val="0"/>
              </a:spcBef>
              <a:spcAft>
                <a:spcPts val="1200"/>
              </a:spcAft>
            </a:pPr>
            <a:r>
              <a:rPr lang="en-US" kern="1200" dirty="0">
                <a:latin typeface="Arial" charset="0"/>
                <a:cs typeface="Arial" charset="0"/>
              </a:rPr>
              <a:t>I will ask my accountability partner to check on me weekly to see that I am following through.</a:t>
            </a:r>
          </a:p>
        </p:txBody>
      </p:sp>
      <p:sp>
        <p:nvSpPr>
          <p:cNvPr id="4" name="Slide Number Placeholder 3"/>
          <p:cNvSpPr>
            <a:spLocks noGrp="1"/>
          </p:cNvSpPr>
          <p:nvPr>
            <p:ph type="sldNum" sz="quarter" idx="12"/>
          </p:nvPr>
        </p:nvSpPr>
        <p:spPr/>
        <p:txBody>
          <a:bodyPr/>
          <a:lstStyle/>
          <a:p>
            <a:pPr>
              <a:defRPr/>
            </a:pPr>
            <a:r>
              <a:rPr lang="en-US" sz="1800" dirty="0">
                <a:solidFill>
                  <a:srgbClr val="FFFFFF"/>
                </a:solidFill>
              </a:rPr>
              <a:t>16</a:t>
            </a:r>
          </a:p>
        </p:txBody>
      </p:sp>
    </p:spTree>
    <p:extLst>
      <p:ext uri="{BB962C8B-B14F-4D97-AF65-F5344CB8AC3E}">
        <p14:creationId xmlns:p14="http://schemas.microsoft.com/office/powerpoint/2010/main" val="17553939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80" y="601532"/>
            <a:ext cx="8427720" cy="5380610"/>
          </a:xfrm>
        </p:spPr>
        <p:txBody>
          <a:bodyPr/>
          <a:lstStyle/>
          <a:p>
            <a:pPr marL="225425" indent="-225425" eaLnBrk="1" hangingPunct="1">
              <a:spcBef>
                <a:spcPct val="0"/>
              </a:spcBef>
              <a:spcAft>
                <a:spcPts val="1200"/>
              </a:spcAft>
              <a:buNone/>
            </a:pPr>
            <a:r>
              <a:rPr lang="en-US" b="1" kern="1200" dirty="0">
                <a:latin typeface="Arial" charset="0"/>
                <a:cs typeface="Arial" charset="0"/>
              </a:rPr>
              <a:t>Your own application:</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should my life be like from God’s Word? (Application verse)</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is my life like that is different from God’s Word?</a:t>
            </a:r>
          </a:p>
          <a:p>
            <a:pPr marL="514350" indent="-514350" eaLnBrk="1" hangingPunct="1">
              <a:spcBef>
                <a:spcPct val="0"/>
              </a:spcBef>
              <a:spcAft>
                <a:spcPts val="1200"/>
              </a:spcAft>
              <a:buFont typeface="+mj-lt"/>
              <a:buAutoNum type="arabicPeriod"/>
            </a:pPr>
            <a:r>
              <a:rPr lang="en-US" kern="1200" dirty="0">
                <a:latin typeface="Arial" charset="0"/>
                <a:cs typeface="Arial" charset="0"/>
              </a:rPr>
              <a:t>What am I going to do to put God’s Word into practice?</a:t>
            </a:r>
          </a:p>
          <a:p>
            <a:pPr marL="514350" indent="-514350" eaLnBrk="1" hangingPunct="1">
              <a:spcBef>
                <a:spcPct val="0"/>
              </a:spcBef>
              <a:spcAft>
                <a:spcPts val="1200"/>
              </a:spcAft>
              <a:buFont typeface="+mj-lt"/>
              <a:buAutoNum type="arabicPeriod"/>
            </a:pPr>
            <a:r>
              <a:rPr lang="en-US" kern="1200" dirty="0">
                <a:latin typeface="Arial" charset="0"/>
                <a:cs typeface="Arial" charset="0"/>
              </a:rPr>
              <a:t>How will I check up to make sure I have accomplished what God wants me to?</a:t>
            </a:r>
          </a:p>
        </p:txBody>
      </p:sp>
      <p:sp>
        <p:nvSpPr>
          <p:cNvPr id="4" name="Slide Number Placeholder 3"/>
          <p:cNvSpPr>
            <a:spLocks noGrp="1"/>
          </p:cNvSpPr>
          <p:nvPr>
            <p:ph type="sldNum" sz="quarter" idx="12"/>
          </p:nvPr>
        </p:nvSpPr>
        <p:spPr/>
        <p:txBody>
          <a:bodyPr/>
          <a:lstStyle/>
          <a:p>
            <a:pPr>
              <a:defRPr/>
            </a:pPr>
            <a:r>
              <a:rPr lang="en-US" sz="1800" dirty="0">
                <a:solidFill>
                  <a:srgbClr val="FFFFFF"/>
                </a:solidFill>
              </a:rPr>
              <a:t>16</a:t>
            </a:r>
          </a:p>
        </p:txBody>
      </p:sp>
    </p:spTree>
    <p:extLst>
      <p:ext uri="{BB962C8B-B14F-4D97-AF65-F5344CB8AC3E}">
        <p14:creationId xmlns:p14="http://schemas.microsoft.com/office/powerpoint/2010/main" val="7055928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9862"/>
            <a:ext cx="8763000" cy="4851888"/>
          </a:xfrm>
        </p:spPr>
        <p:txBody>
          <a:bodyPr/>
          <a:lstStyle/>
          <a:p>
            <a:pPr marL="0" indent="0">
              <a:spcBef>
                <a:spcPts val="0"/>
              </a:spcBef>
              <a:spcAft>
                <a:spcPts val="1200"/>
              </a:spcAft>
              <a:buNone/>
            </a:pPr>
            <a:r>
              <a:rPr lang="en-US" dirty="0"/>
              <a:t>End with prayer</a:t>
            </a:r>
          </a:p>
          <a:p>
            <a:pPr marL="285750" indent="-285750">
              <a:spcBef>
                <a:spcPts val="0"/>
              </a:spcBef>
              <a:spcAft>
                <a:spcPts val="1200"/>
              </a:spcAft>
              <a:buFont typeface="Arial" panose="020B0604020202020204" pitchFamily="34" charset="0"/>
              <a:buChar char="•"/>
            </a:pPr>
            <a:r>
              <a:rPr lang="en-US" dirty="0"/>
              <a:t>Thank you God for revealing your truth to us</a:t>
            </a:r>
          </a:p>
          <a:p>
            <a:pPr marL="285750" indent="-285750">
              <a:spcBef>
                <a:spcPts val="0"/>
              </a:spcBef>
              <a:spcAft>
                <a:spcPts val="1200"/>
              </a:spcAft>
              <a:buFont typeface="Arial" panose="020B0604020202020204" pitchFamily="34" charset="0"/>
              <a:buChar char="•"/>
            </a:pPr>
            <a:r>
              <a:rPr lang="en-US" dirty="0"/>
              <a:t>Thank you for giving us the power to put your Word into practice</a:t>
            </a:r>
          </a:p>
        </p:txBody>
      </p:sp>
      <p:sp>
        <p:nvSpPr>
          <p:cNvPr id="4" name="Slide Number Placeholder 3"/>
          <p:cNvSpPr>
            <a:spLocks noGrp="1"/>
          </p:cNvSpPr>
          <p:nvPr>
            <p:ph type="sldNum" sz="quarter" idx="12"/>
          </p:nvPr>
        </p:nvSpPr>
        <p:spPr/>
        <p:txBody>
          <a:bodyPr/>
          <a:lstStyle/>
          <a:p>
            <a:pPr>
              <a:defRPr/>
            </a:pPr>
            <a:r>
              <a:rPr lang="en-US" sz="1800" dirty="0">
                <a:solidFill>
                  <a:srgbClr val="FFFFFF"/>
                </a:solidFill>
              </a:rPr>
              <a:t>16</a:t>
            </a:r>
          </a:p>
        </p:txBody>
      </p:sp>
    </p:spTree>
    <p:extLst>
      <p:ext uri="{BB962C8B-B14F-4D97-AF65-F5344CB8AC3E}">
        <p14:creationId xmlns:p14="http://schemas.microsoft.com/office/powerpoint/2010/main" val="4750731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411860-7723-4437-8490-CCE564882443}"/>
              </a:ext>
            </a:extLst>
          </p:cNvPr>
          <p:cNvSpPr txBox="1"/>
          <p:nvPr/>
        </p:nvSpPr>
        <p:spPr>
          <a:xfrm>
            <a:off x="0" y="2133600"/>
            <a:ext cx="9144000" cy="830997"/>
          </a:xfrm>
          <a:prstGeom prst="rect">
            <a:avLst/>
          </a:prstGeom>
          <a:noFill/>
        </p:spPr>
        <p:txBody>
          <a:bodyPr wrap="square" rtlCol="0">
            <a:spAutoFit/>
          </a:bodyPr>
          <a:lstStyle/>
          <a:p>
            <a:pPr algn="ctr"/>
            <a:r>
              <a:rPr lang="en-US" sz="4800" dirty="0">
                <a:solidFill>
                  <a:schemeClr val="bg1"/>
                </a:solidFill>
              </a:rPr>
              <a:t>Questions or Comments</a:t>
            </a:r>
          </a:p>
        </p:txBody>
      </p:sp>
    </p:spTree>
    <p:extLst>
      <p:ext uri="{BB962C8B-B14F-4D97-AF65-F5344CB8AC3E}">
        <p14:creationId xmlns:p14="http://schemas.microsoft.com/office/powerpoint/2010/main" val="38784338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6978-C8E5-4D79-80D3-75E6849302AD}"/>
              </a:ext>
            </a:extLst>
          </p:cNvPr>
          <p:cNvSpPr>
            <a:spLocks noGrp="1"/>
          </p:cNvSpPr>
          <p:nvPr>
            <p:ph type="title"/>
          </p:nvPr>
        </p:nvSpPr>
        <p:spPr>
          <a:xfrm>
            <a:off x="0" y="441960"/>
            <a:ext cx="9144000" cy="817756"/>
          </a:xfrm>
        </p:spPr>
        <p:txBody>
          <a:bodyPr/>
          <a:lstStyle/>
          <a:p>
            <a:pPr>
              <a:spcAft>
                <a:spcPts val="1800"/>
              </a:spcAft>
            </a:pPr>
            <a:r>
              <a:rPr lang="en-US" u="sng" dirty="0"/>
              <a:t>How to Preach and Teach Effectively</a:t>
            </a:r>
            <a:br>
              <a:rPr lang="en-US" u="sng" dirty="0"/>
            </a:br>
            <a:r>
              <a:rPr lang="en-US" sz="3200" dirty="0"/>
              <a:t>How to Prepare an Effective Biblical Lesson</a:t>
            </a:r>
            <a:br>
              <a:rPr lang="en-US" sz="3200" dirty="0"/>
            </a:br>
            <a:r>
              <a:rPr lang="en-US" sz="3200" b="0" dirty="0"/>
              <a:t>Lesson 5</a:t>
            </a:r>
            <a:endParaRPr lang="en-US" b="0" dirty="0"/>
          </a:p>
        </p:txBody>
      </p:sp>
      <p:sp>
        <p:nvSpPr>
          <p:cNvPr id="3" name="Slide Number Placeholder 2">
            <a:extLst>
              <a:ext uri="{FF2B5EF4-FFF2-40B4-BE49-F238E27FC236}">
                <a16:creationId xmlns:a16="http://schemas.microsoft.com/office/drawing/2014/main" id="{6896637E-D418-4715-BEBF-1591392738DD}"/>
              </a:ext>
            </a:extLst>
          </p:cNvPr>
          <p:cNvSpPr>
            <a:spLocks noGrp="1"/>
          </p:cNvSpPr>
          <p:nvPr>
            <p:ph type="sldNum" sz="quarter" idx="12"/>
          </p:nvPr>
        </p:nvSpPr>
        <p:spPr/>
        <p:txBody>
          <a:bodyPr/>
          <a:lstStyle/>
          <a:p>
            <a:pPr>
              <a:defRPr/>
            </a:pPr>
            <a:r>
              <a:rPr lang="en-US" sz="1800" dirty="0"/>
              <a:t>17</a:t>
            </a:r>
          </a:p>
        </p:txBody>
      </p:sp>
      <p:sp>
        <p:nvSpPr>
          <p:cNvPr id="4" name="Rectangle 3">
            <a:extLst>
              <a:ext uri="{FF2B5EF4-FFF2-40B4-BE49-F238E27FC236}">
                <a16:creationId xmlns:a16="http://schemas.microsoft.com/office/drawing/2014/main" id="{A48DAB54-6608-4BB2-B3FD-C2A50AA6163B}"/>
              </a:ext>
            </a:extLst>
          </p:cNvPr>
          <p:cNvSpPr/>
          <p:nvPr/>
        </p:nvSpPr>
        <p:spPr>
          <a:xfrm>
            <a:off x="457200" y="2060373"/>
            <a:ext cx="8686800" cy="3816429"/>
          </a:xfrm>
          <a:prstGeom prst="rect">
            <a:avLst/>
          </a:prstGeom>
        </p:spPr>
        <p:txBody>
          <a:bodyPr wrap="square">
            <a:spAutoFit/>
          </a:bodyPr>
          <a:lstStyle/>
          <a:p>
            <a:pPr marL="0" marR="0">
              <a:spcBef>
                <a:spcPts val="0"/>
              </a:spcBef>
              <a:spcAft>
                <a:spcPts val="1200"/>
              </a:spcAft>
            </a:pPr>
            <a:r>
              <a:rPr lang="en-US" sz="3200" dirty="0">
                <a:solidFill>
                  <a:schemeClr val="bg1"/>
                </a:solidFill>
                <a:latin typeface="+mj-lt"/>
                <a:ea typeface="Calibri" panose="020F0502020204030204" pitchFamily="34" charset="0"/>
                <a:cs typeface="Times New Roman" panose="02020603050405020304" pitchFamily="18" charset="0"/>
              </a:rPr>
              <a:t>Lesson Preparation</a:t>
            </a:r>
          </a:p>
          <a:p>
            <a:pPr marL="914400" lvl="1" indent="-457200">
              <a:spcBef>
                <a:spcPts val="0"/>
              </a:spcBef>
              <a:spcAft>
                <a:spcPts val="1200"/>
              </a:spcAft>
              <a:buFont typeface="Arial" panose="020B0604020202020204" pitchFamily="34" charset="0"/>
              <a:buChar char="•"/>
            </a:pPr>
            <a:r>
              <a:rPr lang="en-US" sz="3200" b="0" u="sng" dirty="0">
                <a:solidFill>
                  <a:schemeClr val="bg1"/>
                </a:solidFill>
                <a:latin typeface="+mj-lt"/>
                <a:ea typeface="Calibri" panose="020F0502020204030204" pitchFamily="34" charset="0"/>
              </a:rPr>
              <a:t>Topic</a:t>
            </a:r>
            <a:r>
              <a:rPr lang="en-US" sz="3200" b="0" dirty="0">
                <a:solidFill>
                  <a:schemeClr val="bg1"/>
                </a:solidFill>
                <a:latin typeface="+mj-lt"/>
                <a:ea typeface="Calibri" panose="020F0502020204030204" pitchFamily="34" charset="0"/>
              </a:rPr>
              <a:t> God is communicating</a:t>
            </a:r>
          </a:p>
          <a:p>
            <a:pPr marL="914400" lvl="1" indent="-457200">
              <a:spcBef>
                <a:spcPts val="0"/>
              </a:spcBef>
              <a:spcAft>
                <a:spcPts val="1200"/>
              </a:spcAft>
              <a:buFont typeface="Arial" panose="020B0604020202020204" pitchFamily="34" charset="0"/>
              <a:buChar char="•"/>
            </a:pPr>
            <a:r>
              <a:rPr lang="en-US" sz="3200" b="0" u="sng" dirty="0">
                <a:solidFill>
                  <a:schemeClr val="bg1"/>
                </a:solidFill>
                <a:latin typeface="+mj-lt"/>
                <a:ea typeface="Calibri" panose="020F0502020204030204" pitchFamily="34" charset="0"/>
              </a:rPr>
              <a:t>Facts</a:t>
            </a:r>
            <a:r>
              <a:rPr lang="en-US" sz="3200" b="0" dirty="0">
                <a:solidFill>
                  <a:schemeClr val="bg1"/>
                </a:solidFill>
                <a:latin typeface="+mj-lt"/>
                <a:ea typeface="Calibri" panose="020F0502020204030204" pitchFamily="34" charset="0"/>
              </a:rPr>
              <a:t> that support the topic </a:t>
            </a:r>
          </a:p>
          <a:p>
            <a:pPr marL="914400" lvl="1" indent="-457200">
              <a:spcBef>
                <a:spcPts val="0"/>
              </a:spcBef>
              <a:spcAft>
                <a:spcPts val="1200"/>
              </a:spcAft>
              <a:buFont typeface="Arial" panose="020B0604020202020204" pitchFamily="34" charset="0"/>
              <a:buChar char="•"/>
            </a:pPr>
            <a:r>
              <a:rPr lang="en-US" sz="3200" b="0" u="sng" dirty="0">
                <a:solidFill>
                  <a:schemeClr val="bg1"/>
                </a:solidFill>
                <a:latin typeface="+mj-lt"/>
                <a:ea typeface="Calibri" panose="020F0502020204030204" pitchFamily="34" charset="0"/>
              </a:rPr>
              <a:t>Application</a:t>
            </a:r>
            <a:r>
              <a:rPr lang="en-US" sz="3200" b="0" dirty="0">
                <a:solidFill>
                  <a:schemeClr val="bg1"/>
                </a:solidFill>
                <a:latin typeface="+mj-lt"/>
                <a:ea typeface="Calibri" panose="020F0502020204030204" pitchFamily="34" charset="0"/>
              </a:rPr>
              <a:t> most needed by congregation</a:t>
            </a:r>
          </a:p>
          <a:p>
            <a:pPr marL="914400" indent="-457200">
              <a:spcBef>
                <a:spcPts val="0"/>
              </a:spcBef>
              <a:spcAft>
                <a:spcPts val="1200"/>
              </a:spcAft>
              <a:buFont typeface="Arial" panose="020B0604020202020204" pitchFamily="34" charset="0"/>
              <a:buChar char="•"/>
            </a:pPr>
            <a:r>
              <a:rPr lang="en-US" sz="3200" b="0" u="sng" dirty="0">
                <a:solidFill>
                  <a:schemeClr val="bg1"/>
                </a:solidFill>
                <a:latin typeface="+mj-lt"/>
                <a:ea typeface="Calibri" panose="020F0502020204030204" pitchFamily="34" charset="0"/>
              </a:rPr>
              <a:t>Introduction</a:t>
            </a:r>
            <a:r>
              <a:rPr lang="en-US" sz="3200" b="0" dirty="0">
                <a:solidFill>
                  <a:schemeClr val="bg1"/>
                </a:solidFill>
                <a:latin typeface="+mj-lt"/>
                <a:ea typeface="Calibri" panose="020F0502020204030204" pitchFamily="34" charset="0"/>
              </a:rPr>
              <a:t> </a:t>
            </a:r>
          </a:p>
          <a:p>
            <a:pPr marL="914400" indent="-457200">
              <a:spcBef>
                <a:spcPts val="0"/>
              </a:spcBef>
              <a:spcAft>
                <a:spcPts val="1200"/>
              </a:spcAft>
              <a:buFont typeface="Arial" panose="020B0604020202020204" pitchFamily="34" charset="0"/>
              <a:buChar char="•"/>
            </a:pPr>
            <a:r>
              <a:rPr lang="en-US" sz="3200" b="0" u="sng" dirty="0">
                <a:solidFill>
                  <a:schemeClr val="bg1"/>
                </a:solidFill>
                <a:latin typeface="+mj-lt"/>
                <a:ea typeface="Calibri" panose="020F0502020204030204" pitchFamily="34" charset="0"/>
              </a:rPr>
              <a:t>Conclusion</a:t>
            </a:r>
            <a:endParaRPr lang="en-US" sz="3200" b="0" u="sng" dirty="0">
              <a:solidFill>
                <a:schemeClr val="bg1"/>
              </a:solidFill>
              <a:latin typeface="+mj-lt"/>
            </a:endParaRPr>
          </a:p>
        </p:txBody>
      </p:sp>
    </p:spTree>
    <p:extLst>
      <p:ext uri="{BB962C8B-B14F-4D97-AF65-F5344CB8AC3E}">
        <p14:creationId xmlns:p14="http://schemas.microsoft.com/office/powerpoint/2010/main" val="1371322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DAB54-6608-4BB2-B3FD-C2A50AA6163B}"/>
              </a:ext>
            </a:extLst>
          </p:cNvPr>
          <p:cNvSpPr/>
          <p:nvPr/>
        </p:nvSpPr>
        <p:spPr>
          <a:xfrm>
            <a:off x="1249680" y="874454"/>
            <a:ext cx="7894320" cy="4893647"/>
          </a:xfrm>
          <a:prstGeom prst="rect">
            <a:avLst/>
          </a:prstGeom>
        </p:spPr>
        <p:txBody>
          <a:bodyPr wrap="square">
            <a:spAutoFit/>
          </a:bodyPr>
          <a:lstStyle/>
          <a:p>
            <a:pPr marL="457200">
              <a:spcAft>
                <a:spcPts val="1200"/>
              </a:spcAft>
            </a:pPr>
            <a:r>
              <a:rPr lang="en-US" sz="3200" dirty="0">
                <a:solidFill>
                  <a:schemeClr val="bg1"/>
                </a:solidFill>
                <a:latin typeface="+mj-lt"/>
                <a:ea typeface="Calibri" panose="020F0502020204030204" pitchFamily="34" charset="0"/>
              </a:rPr>
              <a:t>1. Introduction</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Explain the need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Story illustrating the need</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Connect at an emotional level</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Get the attention of your audience</a:t>
            </a:r>
          </a:p>
          <a:p>
            <a:pPr marL="457200" indent="-457200">
              <a:spcAft>
                <a:spcPts val="1200"/>
              </a:spcAft>
              <a:buFont typeface="Arial" panose="020B0604020202020204" pitchFamily="34" charset="0"/>
              <a:buChar char="•"/>
            </a:pPr>
            <a:endParaRPr lang="en-US" b="0" dirty="0">
              <a:solidFill>
                <a:schemeClr val="bg1"/>
              </a:solidFill>
              <a:latin typeface="+mj-lt"/>
              <a:ea typeface="Calibri" panose="020F0502020204030204" pitchFamily="34" charset="0"/>
            </a:endParaRPr>
          </a:p>
          <a:p>
            <a:pPr marL="457200">
              <a:spcAft>
                <a:spcPts val="1200"/>
              </a:spcAft>
            </a:pPr>
            <a:r>
              <a:rPr lang="en-US" sz="3200" dirty="0">
                <a:solidFill>
                  <a:schemeClr val="bg1"/>
                </a:solidFill>
                <a:latin typeface="+mj-lt"/>
                <a:ea typeface="Calibri" panose="020F0502020204030204" pitchFamily="34" charset="0"/>
              </a:rPr>
              <a:t>2. Topic </a:t>
            </a:r>
          </a:p>
          <a:p>
            <a:pPr marL="457200" indent="-457200">
              <a:spcAft>
                <a:spcPts val="1200"/>
              </a:spcAft>
              <a:buFont typeface="Arial" panose="020B0604020202020204" pitchFamily="34" charset="0"/>
              <a:buChar char="•"/>
            </a:pPr>
            <a:r>
              <a:rPr lang="en-US" sz="3200" b="0" dirty="0">
                <a:solidFill>
                  <a:schemeClr val="bg1"/>
                </a:solidFill>
                <a:latin typeface="+mj-lt"/>
                <a:ea typeface="Calibri" panose="020F0502020204030204" pitchFamily="34" charset="0"/>
              </a:rPr>
              <a:t>The main idea or title</a:t>
            </a:r>
          </a:p>
        </p:txBody>
      </p:sp>
      <p:sp>
        <p:nvSpPr>
          <p:cNvPr id="5" name="Slide Number Placeholder 2">
            <a:extLst>
              <a:ext uri="{FF2B5EF4-FFF2-40B4-BE49-F238E27FC236}">
                <a16:creationId xmlns:a16="http://schemas.microsoft.com/office/drawing/2014/main" id="{04D419E3-DC8D-4CE1-9435-18E9AFAF6DFA}"/>
              </a:ext>
            </a:extLst>
          </p:cNvPr>
          <p:cNvSpPr>
            <a:spLocks noGrp="1"/>
          </p:cNvSpPr>
          <p:nvPr>
            <p:ph type="sldNum" sz="quarter" idx="12"/>
          </p:nvPr>
        </p:nvSpPr>
        <p:spPr>
          <a:xfrm>
            <a:off x="7010400" y="6381750"/>
            <a:ext cx="2133600" cy="476250"/>
          </a:xfrm>
        </p:spPr>
        <p:txBody>
          <a:bodyPr/>
          <a:lstStyle/>
          <a:p>
            <a:pPr>
              <a:defRPr/>
            </a:pPr>
            <a:r>
              <a:rPr lang="en-US" sz="1800" dirty="0"/>
              <a:t>17</a:t>
            </a:r>
          </a:p>
        </p:txBody>
      </p:sp>
    </p:spTree>
    <p:extLst>
      <p:ext uri="{BB962C8B-B14F-4D97-AF65-F5344CB8AC3E}">
        <p14:creationId xmlns:p14="http://schemas.microsoft.com/office/powerpoint/2010/main" val="350691181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11083</TotalTime>
  <Words>13063</Words>
  <Application>Microsoft Office PowerPoint</Application>
  <PresentationFormat>On-screen Show (4:3)</PresentationFormat>
  <Paragraphs>1887</Paragraphs>
  <Slides>143</Slides>
  <Notes>143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143</vt:i4>
      </vt:variant>
    </vt:vector>
  </HeadingPairs>
  <TitlesOfParts>
    <vt:vector size="156" baseType="lpstr">
      <vt:lpstr>Arial</vt:lpstr>
      <vt:lpstr>Calibri</vt:lpstr>
      <vt:lpstr>Courier New</vt:lpstr>
      <vt:lpstr>Symbol</vt:lpstr>
      <vt:lpstr>Times New Roman</vt:lpstr>
      <vt:lpstr>Wingdings</vt:lpstr>
      <vt:lpstr>Default Design</vt:lpstr>
      <vt:lpstr>5_Custom Design</vt:lpstr>
      <vt:lpstr>4_Custom Design</vt:lpstr>
      <vt:lpstr>3_Custom Design</vt:lpstr>
      <vt:lpstr>2_Custom Design</vt:lpstr>
      <vt:lpstr>1_Custom Design</vt:lpstr>
      <vt:lpstr>Custom Design</vt:lpstr>
      <vt:lpstr>PowerPoint Presentation</vt:lpstr>
      <vt:lpstr>PowerPoint Presentation</vt:lpstr>
      <vt:lpstr> The Great Commission Matthew 28:19-20</vt:lpstr>
      <vt:lpstr>Great Commission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Pre-Meeting Reminders for the Leader</vt:lpstr>
      <vt:lpstr>Post-Meeting Evaluation In Your Groups</vt:lpstr>
      <vt:lpstr>How to Understand the Bible  Basis of Bible Study Methods Lesson 1 </vt:lpstr>
      <vt:lpstr>Importance of Knowing  and Applying God’s Word</vt:lpstr>
      <vt:lpstr>PowerPoint Presentation</vt:lpstr>
      <vt:lpstr>PowerPoint Presentation</vt:lpstr>
      <vt:lpstr>How to Interpret the Bible </vt:lpstr>
      <vt:lpstr>Two Parts to Biblical Interpretation</vt:lpstr>
      <vt:lpstr>Laws of the Spirit </vt:lpstr>
      <vt:lpstr>How to approach God’s Word  in order to understand spiritual truth</vt:lpstr>
      <vt:lpstr>Laws of Language</vt:lpstr>
      <vt:lpstr>PowerPoint Presentation</vt:lpstr>
      <vt:lpstr>PowerPoint Presentation</vt:lpstr>
      <vt:lpstr>PowerPoint Presentation</vt:lpstr>
      <vt:lpstr>PowerPoint Presentation</vt:lpstr>
      <vt:lpstr>PowerPoint Presentation</vt:lpstr>
      <vt:lpstr>Examples of Improper Context</vt:lpstr>
      <vt:lpstr>PowerPoint Presentation</vt:lpstr>
      <vt:lpstr>PowerPoint Presentation</vt:lpstr>
      <vt:lpstr>How to Study a Book of the Bible Lesson 2 </vt:lpstr>
      <vt:lpstr>PowerPoint Presentation</vt:lpstr>
      <vt:lpstr>PowerPoint Presentation</vt:lpstr>
      <vt:lpstr>Analysis of each chapter of the book (Details)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Study a Book of the Bible</vt:lpstr>
      <vt:lpstr>PowerPoint Presentation</vt:lpstr>
      <vt:lpstr>PowerPoint Presentation</vt:lpstr>
      <vt:lpstr>Overview of Philippians Lesson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Philippians Chapter 1 Lesson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Preach and Teach Effectively How to Prepare an Effective Biblical Lesson Lesson 5</vt:lpstr>
      <vt:lpstr>PowerPoint Presentation</vt:lpstr>
      <vt:lpstr>PowerPoint Presentation</vt:lpstr>
      <vt:lpstr>PowerPoint Presentation</vt:lpstr>
      <vt:lpstr>PowerPoint Presentation</vt:lpstr>
      <vt:lpstr>PowerPoint Presentation</vt:lpstr>
      <vt:lpstr>PowerPoint Presentation</vt:lpstr>
      <vt:lpstr>Lesson Example</vt:lpstr>
      <vt:lpstr>Philippians 2:1-3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Presentation Lesson 6</vt:lpstr>
      <vt:lpstr>PowerPoint Presentation</vt:lpstr>
      <vt:lpstr>PowerPoint Presentation</vt:lpstr>
      <vt:lpstr>What the Lesson Can and Cannot Do</vt:lpstr>
      <vt:lpstr>PowerPoint Presentation</vt:lpstr>
      <vt:lpstr>PowerPoint Presentation</vt:lpstr>
      <vt:lpstr>PowerPoint Presentation</vt:lpstr>
      <vt:lpstr>Principles of Lesson Presentation</vt:lpstr>
      <vt:lpstr>PowerPoint Presentation</vt:lpstr>
      <vt:lpstr>PowerPoint Presentation</vt:lpstr>
      <vt:lpstr>PowerPoint Presentation</vt:lpstr>
      <vt:lpstr>PowerPoint Presentation</vt:lpstr>
      <vt:lpstr>PowerPoint Presentation</vt:lpstr>
      <vt:lpstr>PowerPoint Presentation</vt:lpstr>
      <vt:lpstr>Implementation</vt:lpstr>
      <vt:lpstr>Implementation</vt:lpstr>
      <vt:lpstr>Congratulations!  You have finished   Workshop 3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c:creator>
  <cp:lastModifiedBy>Robert Fike</cp:lastModifiedBy>
  <cp:revision>50</cp:revision>
  <dcterms:created xsi:type="dcterms:W3CDTF">2007-01-24T23:57:19Z</dcterms:created>
  <dcterms:modified xsi:type="dcterms:W3CDTF">2020-12-18T18:15:21Z</dcterms:modified>
</cp:coreProperties>
</file>