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1" r:id="rId3"/>
    <p:sldId id="264" r:id="rId4"/>
    <p:sldId id="268" r:id="rId5"/>
    <p:sldId id="266" r:id="rId6"/>
    <p:sldId id="267" r:id="rId7"/>
    <p:sldId id="269" r:id="rId8"/>
    <p:sldId id="270" r:id="rId9"/>
    <p:sldId id="263" r:id="rId10"/>
    <p:sldId id="272" r:id="rId11"/>
    <p:sldId id="262" r:id="rId12"/>
    <p:sldId id="257" r:id="rId13"/>
    <p:sldId id="26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AEF3-A701-489A-951A-0EE84547CFA7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6C0C0-6FCC-4B0D-837C-2C90310CF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AEF3-A701-489A-951A-0EE84547CFA7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6C0C0-6FCC-4B0D-837C-2C90310CF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AEF3-A701-489A-951A-0EE84547CFA7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6C0C0-6FCC-4B0D-837C-2C90310CF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AEF3-A701-489A-951A-0EE84547CFA7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6C0C0-6FCC-4B0D-837C-2C90310CF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AEF3-A701-489A-951A-0EE84547CFA7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6C0C0-6FCC-4B0D-837C-2C90310CF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AEF3-A701-489A-951A-0EE84547CFA7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6C0C0-6FCC-4B0D-837C-2C90310CF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AEF3-A701-489A-951A-0EE84547CFA7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6C0C0-6FCC-4B0D-837C-2C90310CF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AEF3-A701-489A-951A-0EE84547CFA7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6C0C0-6FCC-4B0D-837C-2C90310CF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AEF3-A701-489A-951A-0EE84547CFA7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6C0C0-6FCC-4B0D-837C-2C90310CF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AEF3-A701-489A-951A-0EE84547CFA7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6C0C0-6FCC-4B0D-837C-2C90310CF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AEF3-A701-489A-951A-0EE84547CFA7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6C0C0-6FCC-4B0D-837C-2C90310CF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2AEF3-A701-489A-951A-0EE84547CFA7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6C0C0-6FCC-4B0D-837C-2C90310CF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slide" Target="slide5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http://www.lensart.ru/picturecontent-pid-fb68-et-55925e5" TargetMode="External"/><Relationship Id="rId5" Type="http://schemas.openxmlformats.org/officeDocument/2006/relationships/image" Target="../media/image15.jpeg"/><Relationship Id="rId4" Type="http://schemas.openxmlformats.org/officeDocument/2006/relationships/hyperlink" Target="http://www.lensart.ru/picturecontent-pid-fb68-et-55925e5" TargetMode="External"/><Relationship Id="rId9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4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ompa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7" y="5567843"/>
            <a:ext cx="1357322" cy="1167297"/>
          </a:xfrm>
          <a:prstGeom prst="rect">
            <a:avLst/>
          </a:prstGeom>
        </p:spPr>
      </p:pic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214282" y="1214422"/>
            <a:ext cx="8001056" cy="2088232"/>
          </a:xfrm>
          <a:noFill/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ru-RU" sz="6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Стороны горизонта. Ориентирование.</a:t>
            </a:r>
            <a:endParaRPr lang="ru-RU" sz="6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4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ompa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7" y="5567843"/>
            <a:ext cx="1357322" cy="11672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5786" y="1000108"/>
            <a:ext cx="671517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ПРОВЕРЬ СЕБЯ!</a:t>
            </a:r>
            <a:endParaRPr lang="ru-RU" sz="8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4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ompa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7" y="5567843"/>
            <a:ext cx="1357322" cy="11672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4" y="214290"/>
            <a:ext cx="671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А1. Что определяют с помощью компаса?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714356"/>
            <a:ext cx="32147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ru-RU" sz="2400" dirty="0" smtClean="0">
                <a:latin typeface="Arial" pitchFamily="34" charset="0"/>
                <a:cs typeface="Arial" pitchFamily="34" charset="0"/>
              </a:rPr>
              <a:t>1) расстояние</a:t>
            </a:r>
          </a:p>
          <a:p>
            <a:pPr marL="457200" indent="-457200">
              <a:buAutoNum type="arabicParenR"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457200" indent="-457200"/>
            <a:r>
              <a:rPr lang="ru-RU" sz="2400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тороны горизонта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3438" y="714356"/>
            <a:ext cx="32147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dirty="0" smtClean="0">
                <a:latin typeface="Arial" pitchFamily="34" charset="0"/>
                <a:cs typeface="Arial" pitchFamily="34" charset="0"/>
              </a:rPr>
              <a:t>3)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емпературу воды</a:t>
            </a:r>
          </a:p>
          <a:p>
            <a:pPr marL="457200" indent="-457200">
              <a:buAutoNum type="arabicParenR"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457200" indent="-457200"/>
            <a:r>
              <a:rPr lang="ru-RU" sz="2400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иды осадков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911" y="819148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34122" y="1420597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300508" y="819148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86248" y="1381123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42910" y="2357430"/>
            <a:ext cx="70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А2. Какой конец стрелки должен совпадать </a:t>
            </a:r>
          </a:p>
          <a:p>
            <a:pPr indent="542925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 буквой Ю (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)?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348" y="3357562"/>
            <a:ext cx="32147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ru-RU" sz="2400" dirty="0" smtClean="0">
                <a:latin typeface="Arial" pitchFamily="34" charset="0"/>
                <a:cs typeface="Arial" pitchFamily="34" charset="0"/>
              </a:rPr>
              <a:t>1)  любой</a:t>
            </a:r>
          </a:p>
          <a:p>
            <a:pPr marL="457200" indent="-457200">
              <a:buAutoNum type="arabicParenR"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457200" indent="-457200"/>
            <a:r>
              <a:rPr lang="ru-RU" sz="2400" dirty="0" smtClean="0">
                <a:latin typeface="Arial" pitchFamily="34" charset="0"/>
                <a:cs typeface="Arial" pitchFamily="34" charset="0"/>
              </a:rPr>
              <a:t>2)  синий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3438" y="3357562"/>
            <a:ext cx="32147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dirty="0" smtClean="0">
                <a:latin typeface="Arial" pitchFamily="34" charset="0"/>
                <a:cs typeface="Arial" pitchFamily="34" charset="0"/>
              </a:rPr>
              <a:t>3)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красный</a:t>
            </a:r>
          </a:p>
          <a:p>
            <a:pPr marL="457200" indent="-457200">
              <a:buAutoNum type="arabicParenR"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457200" indent="-457200"/>
            <a:r>
              <a:rPr lang="ru-RU" sz="2400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чёрный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2911" y="3462354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276724" y="3474084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40344" y="4055760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286248" y="4024329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29305" y="1413781"/>
            <a:ext cx="285752" cy="2857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277360" y="3463606"/>
            <a:ext cx="285752" cy="2857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4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ompa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7" y="5567843"/>
            <a:ext cx="1357322" cy="11672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4" y="214290"/>
            <a:ext cx="671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 Где изображён компас?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4328" y="1284667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ru-RU" sz="2400" dirty="0" smtClean="0">
                <a:latin typeface="Arial" pitchFamily="34" charset="0"/>
                <a:cs typeface="Arial" pitchFamily="34" charset="0"/>
              </a:rPr>
              <a:t>1)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7093" y="1385193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72687" y="3646926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516882" y="1236799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92171" y="3475642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550310" y="3641590"/>
            <a:ext cx="285752" cy="2857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www.e-kombat.ru/905-907-thickbox/barometr-utes-btk-sn8-t-bolshoj-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09148" y="285728"/>
            <a:ext cx="2149000" cy="2149000"/>
          </a:xfrm>
          <a:prstGeom prst="rect">
            <a:avLst/>
          </a:prstGeom>
          <a:noFill/>
        </p:spPr>
      </p:pic>
      <p:pic>
        <p:nvPicPr>
          <p:cNvPr id="1030" name="Picture 6" descr="http://profit-shop.ru/upload/iblock/1c4/6cb7c66e-74aa-11e1-a750-0015179e3e77_6cb7c670-74aa-11e1-a750-0015179e3e77.jpe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3071810"/>
            <a:ext cx="2000264" cy="2454312"/>
          </a:xfrm>
          <a:prstGeom prst="rect">
            <a:avLst/>
          </a:prstGeom>
          <a:noFill/>
        </p:spPr>
      </p:pic>
      <p:pic>
        <p:nvPicPr>
          <p:cNvPr id="1034" name="Picture 10" descr="http://4geo.ru/catalog/share-images/MVSbgRF_m.JPE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785793"/>
            <a:ext cx="2071702" cy="2124597"/>
          </a:xfrm>
          <a:prstGeom prst="rect">
            <a:avLst/>
          </a:prstGeom>
          <a:noFill/>
        </p:spPr>
      </p:pic>
      <p:pic>
        <p:nvPicPr>
          <p:cNvPr id="1038" name="Picture 14" descr="http://thumbs.dreamstime.com/x/vector-compass-12790329.jpg"/>
          <p:cNvPicPr>
            <a:picLocks noChangeAspect="1" noChangeArrowheads="1"/>
          </p:cNvPicPr>
          <p:nvPr/>
        </p:nvPicPr>
        <p:blipFill>
          <a:blip r:embed="rId7" cstate="print"/>
          <a:srcRect l="2946" t="1963" r="3110" b="7118"/>
          <a:stretch>
            <a:fillRect/>
          </a:stretch>
        </p:blipFill>
        <p:spPr bwMode="auto">
          <a:xfrm>
            <a:off x="5651653" y="3357562"/>
            <a:ext cx="2081764" cy="2105402"/>
          </a:xfrm>
          <a:prstGeom prst="ellipse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790999" y="33668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42771" y="1123557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36243" y="353744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4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ompa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7" y="5567843"/>
            <a:ext cx="1357322" cy="11672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0" y="214290"/>
            <a:ext cx="7000924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15963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В1.	Какая сторона горизонта показана </a:t>
            </a:r>
          </a:p>
          <a:p>
            <a:pPr defTabSz="715963">
              <a:lnSpc>
                <a:spcPct val="120000"/>
              </a:lnSpc>
            </a:pP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 компасе между буквами Ю и З?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22460" y="1440987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208787" y="1438216"/>
            <a:ext cx="285752" cy="2857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03107" y="2027447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071538" y="1357298"/>
            <a:ext cx="2000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ru-RU" sz="2400" dirty="0" smtClean="0">
                <a:latin typeface="Arial" pitchFamily="34" charset="0"/>
                <a:cs typeface="Arial" pitchFamily="34" charset="0"/>
              </a:rPr>
              <a:t>1)  север</a:t>
            </a:r>
          </a:p>
          <a:p>
            <a:pPr marL="457200" indent="-457200">
              <a:buAutoNum type="arabicParenR"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457200" indent="-457200"/>
            <a:r>
              <a:rPr lang="ru-RU" sz="2400" dirty="0" smtClean="0">
                <a:latin typeface="Arial" pitchFamily="34" charset="0"/>
                <a:cs typeface="Arial" pitchFamily="34" charset="0"/>
              </a:rPr>
              <a:t>2)  восток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86314" y="1357298"/>
            <a:ext cx="2786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ru-RU" sz="240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 юго-запад</a:t>
            </a:r>
          </a:p>
          <a:p>
            <a:pPr marL="457200" indent="-457200">
              <a:buAutoNum type="arabicParenR"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457200" indent="-457200"/>
            <a:r>
              <a:rPr lang="ru-RU" sz="2400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 северо-восток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2910" y="2027447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42910" y="1428736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42844" y="2824459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15963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В2.	Людям каких профессий необходим компас?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0100" y="3500438"/>
            <a:ext cx="23574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рхеологам</a:t>
            </a:r>
          </a:p>
          <a:p>
            <a:pPr marL="457200" indent="-457200">
              <a:buAutoNum type="arabicParenR"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457200" indent="-457200"/>
            <a:r>
              <a:rPr lang="ru-RU" sz="2400" dirty="0" smtClean="0">
                <a:latin typeface="Arial" pitchFamily="34" charset="0"/>
                <a:cs typeface="Arial" pitchFamily="34" charset="0"/>
              </a:rPr>
              <a:t>2)  морякам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86314" y="3500438"/>
            <a:ext cx="2786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ru-RU" sz="240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 геологам</a:t>
            </a:r>
          </a:p>
          <a:p>
            <a:pPr marL="457200" indent="-457200">
              <a:buAutoNum type="arabicParenR"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457200" indent="-457200"/>
            <a:r>
              <a:rPr lang="ru-RU" sz="2400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 врачам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71472" y="3571876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71472" y="4214818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71472" y="3571876"/>
            <a:ext cx="285752" cy="2857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71472" y="4214818"/>
            <a:ext cx="285752" cy="2857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357686" y="3571876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357686" y="3571876"/>
            <a:ext cx="285752" cy="2857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357686" y="4214818"/>
            <a:ext cx="285752" cy="285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9" grpId="0" animBg="1"/>
      <p:bldP spid="28" grpId="0" animBg="1"/>
      <p:bldP spid="29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4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ompa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7" y="5567843"/>
            <a:ext cx="1357322" cy="11672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158" y="1500174"/>
            <a:ext cx="785818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Познакомиться с устройством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и правилами пользования.</a:t>
            </a:r>
          </a:p>
          <a:p>
            <a:pPr>
              <a:spcAft>
                <a:spcPts val="1800"/>
              </a:spcAf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 Определять основные стороны горизонта по    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Научиться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по компасу.</a:t>
            </a:r>
          </a:p>
          <a:p>
            <a:pPr algn="ctr"/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357166"/>
            <a:ext cx="671517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Цель урока:</a:t>
            </a:r>
            <a:endParaRPr lang="ru-RU" sz="40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99484" y="1473106"/>
            <a:ext cx="154670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компас</a:t>
            </a:r>
            <a:endParaRPr lang="ru-RU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1500174"/>
            <a:ext cx="54373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8368" y="3641925"/>
            <a:ext cx="354590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ориентироваться</a:t>
            </a:r>
            <a:endParaRPr lang="ru-RU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3396" y="2953894"/>
            <a:ext cx="56938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20875" y="3630565"/>
            <a:ext cx="56938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4484" y="3006567"/>
            <a:ext cx="176869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компасу</a:t>
            </a:r>
            <a:endParaRPr lang="ru-RU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4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000100" y="357166"/>
            <a:ext cx="5429288" cy="5332012"/>
            <a:chOff x="1691680" y="548680"/>
            <a:chExt cx="5832648" cy="5760640"/>
          </a:xfrm>
        </p:grpSpPr>
        <p:grpSp>
          <p:nvGrpSpPr>
            <p:cNvPr id="5" name="Группа 20"/>
            <p:cNvGrpSpPr/>
            <p:nvPr/>
          </p:nvGrpSpPr>
          <p:grpSpPr>
            <a:xfrm>
              <a:off x="1691680" y="548680"/>
              <a:ext cx="5832648" cy="5760640"/>
              <a:chOff x="1691680" y="548680"/>
              <a:chExt cx="5832648" cy="5760640"/>
            </a:xfrm>
          </p:grpSpPr>
          <p:grpSp>
            <p:nvGrpSpPr>
              <p:cNvPr id="14" name="Группа 17"/>
              <p:cNvGrpSpPr/>
              <p:nvPr/>
            </p:nvGrpSpPr>
            <p:grpSpPr>
              <a:xfrm>
                <a:off x="1691680" y="548680"/>
                <a:ext cx="5832648" cy="5760640"/>
                <a:chOff x="1691680" y="548680"/>
                <a:chExt cx="5832648" cy="5760640"/>
              </a:xfrm>
            </p:grpSpPr>
            <p:sp>
              <p:nvSpPr>
                <p:cNvPr id="16" name="Овал 15"/>
                <p:cNvSpPr/>
                <p:nvPr/>
              </p:nvSpPr>
              <p:spPr>
                <a:xfrm>
                  <a:off x="1691680" y="548680"/>
                  <a:ext cx="5832648" cy="576064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" name="Овал 16"/>
                <p:cNvSpPr/>
                <p:nvPr/>
              </p:nvSpPr>
              <p:spPr>
                <a:xfrm>
                  <a:off x="2011524" y="796516"/>
                  <a:ext cx="5192960" cy="5264968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18" name="Прямая соединительная линия 17"/>
                <p:cNvCxnSpPr>
                  <a:stCxn id="16" idx="0"/>
                  <a:endCxn id="16" idx="4"/>
                </p:cNvCxnSpPr>
                <p:nvPr/>
              </p:nvCxnSpPr>
              <p:spPr>
                <a:xfrm>
                  <a:off x="4608004" y="548680"/>
                  <a:ext cx="0" cy="576064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я соединительная линия 18"/>
                <p:cNvCxnSpPr>
                  <a:stCxn id="17" idx="1"/>
                  <a:endCxn id="17" idx="5"/>
                </p:cNvCxnSpPr>
                <p:nvPr/>
              </p:nvCxnSpPr>
              <p:spPr>
                <a:xfrm>
                  <a:off x="2772015" y="1567553"/>
                  <a:ext cx="3671978" cy="372289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я соединительная линия 19"/>
                <p:cNvCxnSpPr>
                  <a:stCxn id="17" idx="3"/>
                  <a:endCxn id="17" idx="7"/>
                </p:cNvCxnSpPr>
                <p:nvPr/>
              </p:nvCxnSpPr>
              <p:spPr>
                <a:xfrm flipV="1">
                  <a:off x="2772015" y="1567553"/>
                  <a:ext cx="3671978" cy="372289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" name="Прямая соединительная линия 14"/>
              <p:cNvCxnSpPr>
                <a:stCxn id="17" idx="2"/>
              </p:cNvCxnSpPr>
              <p:nvPr/>
            </p:nvCxnSpPr>
            <p:spPr>
              <a:xfrm>
                <a:off x="2011524" y="3429000"/>
                <a:ext cx="519296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TextBox 5"/>
            <p:cNvSpPr txBox="1"/>
            <p:nvPr/>
          </p:nvSpPr>
          <p:spPr>
            <a:xfrm>
              <a:off x="4336199" y="645351"/>
              <a:ext cx="6023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/>
                <a:t>С</a:t>
              </a:r>
              <a:endParaRPr lang="ru-RU" sz="4800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87671" y="5290447"/>
              <a:ext cx="4648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/>
                <a:t>Ю</a:t>
              </a:r>
              <a:endParaRPr lang="ru-RU" sz="48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11524" y="2996951"/>
              <a:ext cx="4722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/>
                <a:t>З</a:t>
              </a:r>
              <a:endParaRPr lang="ru-RU" sz="48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766825" y="3016708"/>
              <a:ext cx="5442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/>
                <a:t>В</a:t>
              </a:r>
              <a:endParaRPr lang="ru-RU" sz="48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30721" y="1360288"/>
              <a:ext cx="9361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/>
                <a:t>СВ</a:t>
              </a:r>
              <a:endParaRPr lang="ru-RU" sz="48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528948" y="4562078"/>
              <a:ext cx="1253103" cy="897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/>
                <a:t>ЮВ</a:t>
              </a:r>
              <a:endParaRPr lang="ru-RU" sz="48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97662" y="1360287"/>
              <a:ext cx="8638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/>
                <a:t>СЗ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688636" y="4657250"/>
              <a:ext cx="11519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/>
                <a:t>ЮЗ</a:t>
              </a:r>
              <a:endParaRPr lang="ru-RU" sz="4800" b="1" dirty="0"/>
            </a:p>
          </p:txBody>
        </p:sp>
      </p:grp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4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900igr.net/datai/okruzhajuschij-mir/Forma-Zemli/0013-018-Storony-gorizont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560" t="12266" r="14419"/>
          <a:stretch>
            <a:fillRect/>
          </a:stretch>
        </p:blipFill>
        <p:spPr bwMode="auto">
          <a:xfrm>
            <a:off x="1428728" y="451785"/>
            <a:ext cx="4500594" cy="5007289"/>
          </a:xfrm>
          <a:prstGeom prst="rect">
            <a:avLst/>
          </a:prstGeom>
          <a:noFill/>
        </p:spPr>
      </p:pic>
      <p:sp>
        <p:nvSpPr>
          <p:cNvPr id="1034" name="AutoShape 10" descr="data:image/jpeg;base64,/9j/4AAQSkZJRgABAQAAAQABAAD/2wCEAAkGBxITEhUUEhQWFRUXGRoWFxgXGRgeHBgYHhwYGB4YHBgbHyggGxsnHBoWITEhJykrLi4uGB8zODMsOCgtLisBCgoKDg0OGxAQGywmICU0LCwvLCwsLCw3LTQsLCw0NCw0LDQsLCwsNC8sLCwsNDQsLCwsNCwsLCwsLCwsLCwsLP/AABEIAOEA4QMBEQACEQEDEQH/xAAbAAEAAwEBAQEAAAAAAAAAAAAABAUGAwIHAf/EAEoQAAIBAwIDBQQGBgYHCQEAAAECAwAEERIhBTFBBhMiUWEyUnGBFCMzQmKRU3JzgqHBByQ0krHwQ2ODk6LR4RYlRFSjwtLT8RX/xAAbAQEAAgMBAQAAAAAAAAAAAAAABAUBAgMGB//EADYRAAIBAwMCAwcEAgIBBQAAAAABAgMEERIhMQVBE1FhIjJxgZGx0RSh4fAjwTNSQhU0Q5Lx/9oADAMBAAIRAxEAPwD7jQCgFAKAUAoBQCgFAKAUAoBQCgFAKAUAoBQCgFAKAUAoBQCgFAKAUAoBQCgFAKAUAoBQCgFAKAUAoBQCgFAKAUAoBQCgFAKAUAoBQCgFAKAUAoBQCgFAKA8u4AJJAA3JPIDzJoDPv2rVjiCF5V/SZVEP6pY5b4gY9ahV+oW9F4lLf03O0LepJZSO1h2kVpBFNG9u7HCaypST0WRSV1fhOG25Gutvd0bhf45Z9O/0OcoSjyXlSDUUAoDMcV4nPNK8Fq4iSI6ZpsBmDkBhFErZXUFILMwIGQACc4rr/qCtsRisyfb8nSnDW/Qr57SVDqFzc6se13gI+PdFe7P938qp11i5Ut8fDBNhbUpFz2U4tJKskc+kzQkBmUYWRWGVkAztnDAjoVNejt68a9NVEQqtN05aS+rscxQH4zADJ2A5mgKN+19iDjvwcc2CuU8vbA0/xrXXDOMrPxRnD8i4tblJFDxsrqeTKQQfmK2MHWgFAKAUAoBQCgFAKAUAoBQCgFAKAy/b9iY4Ij9nNOiS7c0CvIFPoXRAfMEjrUa9nKFvOUecHSik6kUzlwuPU+DXlLWiq9RRZbXEtENidxjhkUsbRyDUjcxkg+YII3VgcEMNwRU+8tVZ4rUnhor4T8T2WeeynEnbvLadtU0BHjIA72Fs93LttqOllbl4kOwBFXtrcRuKSqL5/E4TjpZoakGgoDIdipcpOW9o3d1kkeUrKP8AhVaq6lSkrxqfOF9jeKejYseKkY2qq6pOjKS0ck20Us7lZ2Yb+vzDytosj4yz/wDX+NWnRk/07+Jzvsa1/fI2NWpDFAZniri7uGtiMwwhTMPuySN4liPmqrh2HI6kHmKg3tSWFSpvEpfsjeC7vg68RtMLkbAbbdPhVLddNdGOtMnW1dN6cFJwwCK9g7rwmYusqr7LqqFu8IG2pWCDVzw+D0qZ0atUk5Qbyks/AxfQikmuTeVeFeKAqbntJbIxTWXdThliR5Cp54YRg6fnXOpVhT9+SXxZlJvg68P45bzNoSQa8au7YFHx56HAbHritoTjNZi016Bprksa2MCgFAKAUAoBQCgFAKAUBUdq+EG6tniVgsnheNiM6ZEYOhPpqAB9CaxKKknF8Mym08oy/B+IlxqI0upKSr1jlXZk9cHkeoIPWvGXFKdrWcfLgu4ONWmX4n1AGole4qVPeZG8NRZV8YlMMkF0vKNxHNy3glIRifRH7t/TDVadCudFZ0nxL7/3Y4V4ZWTaV6shigMfw9e7ubyLl9aJ19UlRd/94kox6CvLdepuNaM/NfYlW72aOt89U0SwpI/exaapbuXH30gB8xGgY7+WuRx8q9n0ynotY+uX/foV13LVV+BqqnkY/GYAZPIb0BjOytzqtxPjxXDPO377HTy54jCD5V5O/u5QvZOPbb6EujT1QwyTxTio0MXIRFBZmJwABuST5UrX9S5SglySqVvGl7THY3h7uzXkoZda6II2GDHDsSzDo8hAYg8gFHMGvRWVr+npaX7z5/HyIFxV8SWVwaupRxMpc3zXrtHCzJbIxR5EOGnYbNGjDdY1OQzDckEDGCTXXl44y8Gl77/b+TpCGd3wWUPDkjQLGqoo5KoAH5DrVbcdKm1rlLLOsKqTwkUPErVHOHG4OVYHDIfeRxurfCqujVqUJZg8MslCM44ZddjuJPNAwlJaSKR4WfGNZQ7PyxkqVzjbOa9pSn4lOM/NZKacdMmi9rc1FAKAUAoBQCgFAKAUAoDK9qeByavpNqMyAfXQ7AXCgbYPSZfusdj7J2IIiXlnC5hpez7P+9jtRrSpSyuCv4TxJZFDxtqXJB2wVYbFGU7qwOxB5V424t50puE1hltmNSOqJZ3MCyxvGeTqyH4MCP51wpTdOakuxGmuxM7GcQeaziaTaVQYpf2kZMbn4FlJHoa+hxkpxUlw9/qVrWl4LusmDJdp0MV5bzgeGYNaynyO8sTZz7wkX17wVWdXo+JbNrmO50ovE/iROIXSoryN7KKXP6oBJ3+VeVow1NRXcuVsi77EcPaGziD/AGj5ml/aSEyMPkWx8q96oqKUVwtvoUbeW35l7QwU3bO6aKwu5EOGSCVlPkQjY/jWVzuCkgjEUMUSjAjREwNtgoH8q8DNudSUvVlxQhiKZx4FYfTmErf2RGygx/aXUghzn/Qqw8I+8RnkBn1PTbBUIqpUXtP9v5Id1canpjwbqrQhma7VXruy2cJw0il5nGfq4M6TgjlI5yq7jkzfdqHfXataLn34Xx/g2hHVLB2tI0iVUjUIigKqjYBRsABXkKF1KFXxHu+5NcMrB1ueIgDarur1dShiK3Nado29zM8Svn1KkKiSeQ4jjzgdMyOeaxrzLfADcioFlZzuqm+0e7/vcl1aqow9TX8A4UttAsQOojLO2Ma5GJZ2wOWWJ26V65JJJLhbFQ228ssayYFAKAUAoBQCgFAZztD2haOUW1uFacrrZmyUhQnAZwDkliCFUc8HcAVFu7uFtDXL5LzOlKk6jwjhDdX6eLXFcLtlDH3TeulwxXOOjDpzGc1XUus96tNpeaOkrfHDLjgnGo7lTpDI67SRSDEkZ/EuTsejAkHoTVzCcKkdUHleaODTTwyyrYwZ3j3ZnvGM1swhnONRxlJgPuyqOe2wceIeo2Me5tadxHTUXwfkdKVWVN5iUvDuKeMwyK0UyjxRP5e8jcpE/EPmAdq8je9Pq279rddn/eCyhUhWWVyWXZW5C3V3B593cr/tFKNj9+In96vSdIqa7SPplFfXjpmaqrI4lT2q4Wbm1liQ6XI1Rtt4ZVIdG38nCmjSaw+GPgYcTNdpaxquk3Lr3w28CRHXOpwfeUR/F68706003kk+If1FjXrZoLHf+/Y+nV6IrhQGc/pCb+oTLt4zHGM9S8iJj158q1m8Qk/R/Yyllpeq+5SJZNfTPEMi2Ritw/6Ug/2dD1HvsP1RvnFJ0vp+P89T5L/ZOr3GI6IM3iIAAAAABgAcgPICr0gHDid8kETzSnCRqWY89h5Acz5DrQGW4RE6q8sxzNO/eyDJwnRIlz0RNK+pDHrXjOo3X6ms2uFsifQpYR2nuM7VBUCZGnjcrYDNcnTaAFckNO4Pdpj3Bt3zeWPDsct0N5Z9HlP2quy8u7/BHq3cY7Q5NVwLgUVsDpy8j4Mkr4LyEeZGwHkowB0FejhCMIqEFhLsVspOTyy0rYwKAUAoBQCgFAKAUBheJ/V8RlVwfr1SSInkwjUo8YPvLs+PJyehxR9ZpSeir2WzJtnNbxZoo7mMp8q6VLq3/T/I0dGoplRxGxLlZYX7q4TaOXGduZjdfvxHbK9OYIIBqhsuoTtaja3i+UdalJSRc9nuNC4Vgy6Jom0TR+43PIP3kYbq3UHzBA9nSqwqwU4PKZBknF4ZbVuYK7jfBYbpAsoOVOuN1OHjccmRuh/geRyKxKKknGSymE2nlGNs1ntuJWq3GWLrNAJkGIpFOJU1jkkoMZGnkdWV6gRbSz/Tuag/Ze/qmdatXxEm+T6HUs5CgMxwXs2YL65uGI7t/sRt4NeGmP7zqh+VZxFbrl8/LgZfHY0H0uP30/vCmGYydlYHlvWDJT9q+CfTIBBrKKZI2dh7WlGD4U9GJVRnpkmsrHcwyysbRIY1jjUKiAKoHQfzPrWDJ3oDH9qLwTXKWoGUh03E/kWz9TEfiwMh/Zr51W9UufCo6YveW3y7ne3p65+iIMnES7tHArTyjmsfJT5SSHwx8+ROr0NUdr0ytW3xheb/ALuT516dNFpadkzJhr1g/XuY8iIH8R9qX97C/hr0Nr0+jb7xWX5v+7EGrczqbcI1KKAAAAANgByA8qmkc/aA43V1HGpeR1RRzZ2CgfEnaiWQRbLjtrK2iK4hkbnpSRGOPgDWcMFhWAKAUAoBQCgFAQuL8KhuYzFMmpTuNyCrDkysN1YdCDmmz2Y+Blbjgt5bkaB9Kh88hZ0HqDhJceeVPx60t10aE8ypPD8nx/BNp3sltPc42fGYy/dltEn6OQFH+SOAW67jI9aoLixr0d5xePPt9SWqlOp7rO/Eo5NS3FucXEQIC8hOnMwPnoSPC3NW35Eg9umX7tammW8Hz6epwrUNS2NVwjiUdxEssROlsggjDKwOGRhzVlYEEdCK9mmmsrgrmsPDJlAR7+GJkPfBSgIc6sYBUhg2TywQDnpisptcGHjuZ667YB8CyiNwD/pi2mH5Puz77eFSOe4qFcX9GhtJ5fkjvTt51ONipllu5STNdMF9yBe7Xn7+TIeu+ofAVT1et1HtCKXx3JsLGC955ODcKgPtJ3h85GeQ/nIx2/5VBnf3M/8AzfyJEaFNdkP/AOTb/oIf91H/APHlXDx6n/Z/U6aI+QHCoRkogjPnEzRn84yK7w6hcR4m/uc3b032JEEt1EfqrpmHVJ17xfk2VkBx+I/Cp9LrdRf8kU/hsR52MX7uxa2vbAKQt3GYc4HeqdcJJ83wDH++oG/M1cW99Rr+69/JkOpbzp8o0jy+AsgD7ZUAjDbbeLlg+dTDgZLhPY6Q63vZy7SuZZI4vApJwArOMPIqqFQDYYG4Ncp0KUp62sv17fI2jOcVhM1lnaRxIEiRY0HJUAAHwA2ro3k1O1AKAzF32heYslljCnS1y65jB6iNcgyt0yMKN9zjFV971Kla7cy8l/s6QpuZyteAxMwabNxIDnvJsMQfNV9iP4KBVNQua1/UxOWF5LY7SgqceCRxnhcLpiRAR06FT0KsN1bO4YEEV2u7Z2mKlKTTM0n4jw0euxt/K6zQztreCTQJNsyRlVdGbH39LYPmVz1q7ta6r0Y1PPn4kepDRJo0VSDQUAoD8JxueVAUB7YWx3j72VeeuKGR0PwYLhviuRUed1QhLTKaT+Juqc2spE6w49bTNojlUv1jbKuPjG2GH5V3hKM1mLyvTc0e3JZVkCgI19YRTLomjSRfJ1DD8jQFHP2RUf2eeaDyXPeR9PuSZx8iOdQ63T7ar70F8VsdY1qkeGQ+F8MvrW51/VywS4Ewj1KRJkKswjcnHhwHwxyADjbfta26oQ8NSbXbPb0NKlRzecGl4txOK3iMsrYUbAdWY8kUfeYnYCuzaSyzVLOyMPdNNeeK8UCLIZLUEFVxuDMf9JJ10+yvqQDXnL7qspPRReF5+ZZ29qo+1PknLHy25cvh0qjciZlI7R25xyx+daOoaOZ1+jelHVyjTWfhtK1UzPinG9jKIzhGfAzpQAsfRQcZOK601rljK+IdXBWWHFoZnMaMVlXdopFZJAo66GAJHqMiu9W3qU1qa281ujMa0ZE0pj/D5evpXHudcpkSzeWz8VouqLJZ7bIAPm0JO0b9dHst6E5q9sequPsVt15+RCr2il7Uefubbg/FI7mJZYjlW6HZlYbFGH3WByCOhFegTTWUVrTTwybWTByurlI0aSRgiKCzMxwAB1JoDI3dw95vIGjtT7MRyHmHvTDmsZ6Rcz973a8/1Lqzi3SoPfvL/S/JKo27luyWbgDZRgDYADYCvNaW92TlTIlxxMRDU7BFHViFH5mpNCNRS/xp59DaUIY9o4Jfz3Q/q0TSDP2kgaOH46iNTj9QHOOYq8hYXVxjx3hfv9PyRHXpU/cWWaPs3wMWqPlu8llbvJpMY1vgLsvJVAAAHkNyTkm9p0404KEFsiFKTk9TLetzUUAoDLf0hXJEMMP3bidIX9Y/E7L8GCaPgxqPdzlChOUeUjemlKaTPfCbUEZ8tgBjAHljyqh6dYU68HOe5Puqrp+yj84rw+GXwTIsgG41DOD5qeanONwQarrqE7Kt/hk18DWH+SOWiPG93AR3L9/EOcMx8Y/Zz8z12kz+sKsrTr3/AI3C+a/2jjO3/wCpdcF4/Dc5VCySL7cUgKyJ03U8xkHxDKnGxNejhONSOqDyvNEZprkta2MCgOc8yorO5CqoLMx2AA3JJ8sUB8/SeS6l+lSgaP8AwiY3ijI+0P8ArZBg/hXA6nPmOq3/AIkvBhwufUs7SgktcuSygh/5VSOWCVORw4vbXLGKO3IjVmbvpfCWRAvJFPN2YjBIIGDXShUoxUpVFlrhefx9CNUlJ8EvhXCY4NWhpWL4LNLLJISRn3yQOZ5AVzrXM62M4WOEkkaRjgniuGWbA0Mgn/P/AFrPwMccka94fHKUMiBjGwdD1Vh1B5+e3I8jXSFadNNRfOzMYTPM8HlWFI7xmQZF/wA/5+VdU8ndMhiZrWU3UKkhsfSYwPtIxt3yqOcqDfb2lBG5C4vOlX+h+DUez49GQrq31LVHk+gQzK6h0IZWAZSORBGQQfWvSFYY2/4ZxO5mDyJbLEh1RRtJI2lhykdVTDvyI3wvTJ3rjc0PGhoU2l3wuTanPS8tE2Ps7dN9pcxr+yiOfjmR2Gf3ar4dFtlzl/P+CR+rn2we27GRt9rPcv6CTux/6ISplOxtqe8YL57/AHOUq9SXLLPh/Z+1hOYoEVveIy/99ssfzqSklstvgcnvyWdZAoBQCgFAV3H+ErcwmMkqwIeNxzjkU5VwOuD0OxGR1rWcIzi4y4ZlPDyjItfT2u11G0fQyxqzwN+LIy0QPPDgActR51QT6fdWzbt3leXcnxuadRYqI9Q8RSXdJEf9VlP8Ac1S14VdTdVPPqTYeHj2SUsr45Go2lGXCJGvbZZipcEOm8cikq8ZPPS43A8xyPUGpNtdVLaWqm/w/kaToRksMncO7TNBhL45XOlbkDCnPITKPs2/F7Bx93OK9XZdSpXPs8S8vwVta2lT3W6NaDVgRjHdvbhZWhsekuZp8foYyMKfR5NC+oDVC6hcOhQcly9kdreGuol5HmBMmvEyZcSeEWEYAHSuO7I7yym7YdoRZWxlCGRyQkaDPic8s46Dn64wNzUuytHcVdLeFy2c55iuDJcB47xwEy3MMRhYhQJisGGJ0qFIBbdiBhlOdt+tWte06e/YpSepb7e1/BwjKpyzYXvFpmuDa2kcbyqqvK0rlY4g2dIyoLO5wx0jGwzmoll06NdapywnnHm8HSVTHCPzh/E7kTCC5gUE50ywsXiyN9LagGRsZxnIPLNc7mzp01J05Z08p8/LzN1qwm+5m+1/ZWS/Pei9kMeru44khJRPFobUAw1YIOXI6eVS7K9jbew6aT5bb5OU4at8nXsBwu8sPpMd46m3UK8UhcFM5YNgtuoI0kg7Z+NadQrULpQlSXtd1jcU4yi8MvZeJSEsCF9o6dJJynQnI9rzxtURUI7Yz658yzpUNsyOMhkAyV2Pn/neuroOKy0dlobwmdoJs7/n/nyrhJNM0lDGxO7BziIy2WTiPE0OSTiGQt4B6I6uo/CVr2Nhc+PQUnytmUlzT0VHjhmvqYRxQCgID8athKITNH3pONGoZ1Yzp9GxvjmRTvgE+gFAKAUAoBQCgIF9wW2m+2gik9WRSfzIzWcgrZexNgw+xK8vYklTly9lhXPwqf8A1X0X4NtcvN/VnI9hrPbH0gY32urn/wCytXb0XzCP0RlVJriT+p6HYq26PdfD6VcEb+hfetf0tDOdC+hnxqnmWPAeCR2iGOJ5THtpSRy4T0Ut4gPTJHlipDeTklgyUp1315Lzw0duvosaBz/xyt+Vea65UzONPyWSysYYTkTDJoXNUGnLwTtOpkVhOys8as+kEhFxltuQ1EDJ9SKsbewnV91fMVKtKksMgv30YESsyAhvrGbXIjE6hjXqDbluZ2wMZrE6cVNuot12xhP6YN1TjUj7PBewOzOsiHOrCuC5Cqo1HUqAEF8kDpkddqr5aUnF7d1hfs35EOpT0sg8Q4A/fNcW0qxSSKqyh49aPozpbAZWVwCRnO4xXeldxVNU6kW0stYeGv2Zosp5Ra21tpwScnrgYyfz/hUWdRS7HRzbWAlsT3ZkbXImfEMoCSME6AxGMdDnzrMp+8orCfz/AHOSiQ+Lx6LaXUVkHic/SGAQKTnDEKcIo5bHkPjXWhLXWilt29nn7m0cR3ZnOy3F3lKSTW5jBUOpzqVlJOMHYg4AOkjkQatpU6dCosS1Ye67kxSlVptYwa3inFImjwu5NTry8pTp6YkO2tKsZ5ZR2q77ctqo58FrN7HWLEd7Zy9S72zH8MiFxn01xrj41a9Eq4nKn5rP0Km+jmOo+g16MrATQGW4hxxrnXDZOVAOmS5C5VfeSEnZ5OmrdV65I01XX/UYWqxzLy8vidKdNyfoZS7vLNbmKwEkcaqyzzM7gBQjLIBrbd53dVJJOrGok5xULpdGpVqfqqr+Hr/CJNaolHw4o3ydprInAuoPL7RP5mr5b8ENprktEcEZBBB6ihg9UAoBQCgFAKAw0d1PNNdL9KkimilIEahCsce3dkoy5dXXctnmSAQRVH1LqNe0rLEVo+/zO9GnGa35LjgfaPW/cXQWK4HLBOice/ETz9U9peuRgm0tbulcw1038V3X98znODg9zQ1INBQHzrhxJa4JG/0q4znHv4G/wAryfWf/AHT+C+xa2P8AxEq6zpqrg9ybTxkm8I4uiJpb8/5V6GxvoUoaJkS6tJ1J6olJ2gc3AcRu0ZYEK4+63MHHUbcvLNQqleM63iNZXkS6VGVOlpzufnC+PiHCXqmBsfaaSYH9UlHs9Dh8EeuM1FrWnie1QepeXdfL8EOrVecSW5fRcYtmGpZ4WGM5EiY9N81BdtVTw4v6HLXEiXXamxjPjuoM9AJFYn0Crkk/KukLK4m9oMzqRTXf9IUAz3MM0x6Er3aHnvqfDY5clPOpkOk1P/kkl+7JVGyua3uQ+b2KXh8txxO7SO5YfR417+SCPIjO+mJXY+KQl1ZsHAwnKplWNGxoOVL3nsm/3+Bxu7WVCqqcpZfLx2Nvd8OzuKpYVmuTvTraVgirw1s7128ZYOzrrBIW3C9P/wBrR1MnN1NRXcXbSIm2yLm2xnzM6Dn+dWnR8u6Xwf2I15/xM2vHuIvBEXjgkuG5BI8Z+JyeXwBPoa9YlkqGZO2k+nZFzOJME6rWPVGi9MSI2JZf3wFOc6eVec6l1G6pvTGLgvPu/nx9CVShB75yaW1gXGNgBsAMAAeQHSoPTrajX1Oq9zepJx90q+IW4DEgDJ5kAZPrUWt7E3BPKRLoPKM3xHtRaxOYppGVsgaTHIQxOCNJ04fmOWd6kUbG4qR1U1n4M3nVpxeJEvg0EyXEJsopURnAnVo2igMXMvocLiUZ2KDfk224v+nQu4ZjX93tl5ZX3MqUt4cn0WrMiigFAKAUBlrztgGdorOPvmU6WlY6YFbqNYyZCD0QHcEEg1Dur+jbL23v5L+7HanQnU3S2Kebs5LcTpc3FywlRSq/RlEShDvpLHU7j4nHoKoq3VKt2vDp0k167nVUVDdsvL2wjlTu5kV1PRhnccj5gjzG9Uv+a2qZWYs7bSRUXt/cWrJHayNO59i1kUyEryB74ENEmfvyFh0HlXpuk9Qubl6Zxyl/5cfwyLWhGPBr+Gy3DD6+OOM4GySM+/Ubxr+dX7x2I6z3MQi6Lq9iPSYSqMfdljRuX66yDPp8a8v1ynitGfmvsWljPMXHyLGNNQwaom8PJLk8bnCfhWTkdfWt41zeNzhHe24Zg5PPrWsq2djSdfbCLNBjYVwzuRW8nyvtdwJbO6jmiCd3LKZY9cetUmwQ8bAkZRwxZRkYKnyFeq6bfyqU9+Y7P1XmdKFCFd+BJ4y8p+vl8yJxPiU9wsaymILG3eKsMSxjXpK5JyTjDHbaptS5c1jBfWfQYUKqqObbXoRGYAbkDJwMnAz89qjYfYvZ1YQw5tI+gf0cwD6M0oG80rnPmkZ7lMemEJ/eJ61SdXm/GVP/AKr77ng61Z1q06j7s1dVZoM1lAhXVdIHaBVsuu4tIvemEh330xK0mfhrEQx61f8ARIZrOXkvucb14p48z6BXpirIfEeFwzrpmjV/IkbqfNWG6n1BBo91hgpJ+BXMA/qkveqP9DcsTt5LOAXH74f5VWXHSaFXePsv04+h0jVlH1IT8RV2MbK0cwGTFJgOBt4hgkOu/tKSPgdq83cWFa2l7a281wWFvUjLgzl5xS3Lm3vkWIFvqjLgxyr0ZJMAK2+6nBG3Ou1OhVilVt5N+eOV8UdpTi3pmjS9iuJP30lr3pnjSNZUkZtTR5Yr3TuPb2GVJOrAOehr0lhcVK9LVUWHnHlkrLinGEsRNlU04CgFAKAxnb/iQ1xWjP3UcqSSzPq0ao49I7oPkY1M4yQc6VYdc1Dvq86NFyprL4R1oQjOolLgyadr4S629gn0iXGFCDRDGg21NIRjQPw5zyG9ebfTqii6tw9K9d2/kWUq8WtNPc+h2U+BvjcDlyz6Z6U6ZfUrZtT4ZGrU5SK/i/EXaRLe2AM8gJBYEpFGNmmkxzGdlXI1MQNhkib4Uep19S2hHl+focv+KOHyXXBODR2yEKS7sdUsr4Lyv7zH+AAwAMAACvQwhGEVGCwl2I7be7LKtjBie2dp3V1BdDZJB9Fm32BJLQsf3yyf7UVW9Ut/FoNpbx3/ACSLWronvwxE2Nv8elePayXElktIXyK4yWCJJYZ7rXYwKZBX9oeEpdW8kDHTqGVb3HByrj1B3/OpNrcO3qqa+fwNXnlHyK6ikikaK7AtyozksB353x3UpGlU2yTnV4sbY39ZQ8KrHVTer/XyLn/1SpXxGT0YXZ8v49ke+GWKyDuo3W5uJBoZsq6W8bbMxPshUG5JwXIHnXatUhRg5PZff0IlarGMG5S1ze3nj+/U+w8NskhijhjGEjVUX4KMV4erVlVqSnLl7kGMdKwSK5mx5dq2RlIgTvXaCO8UeOyVt3t3LcZykK/RY/IuSskzA9cERp8UYV7DpNDwrfU1vLf5FZdz1VMeRtKsyMKAUBWce4LHdIFbKOp1RyrjXE3vKT+RB2IyDkVrOEZxcZLKZmMnF5Rgu0nC5ngkguLd5JFGqJ4oy6SSL7DKBkxljgMrYADHxEb1TUun1re5U6O8e+/YmSuYVKbjPk+jcNtEjQBIkizuVRVADHn7IwfjV43kgpYJVYMigFAKA5T2yPjWitpORqAOD5jPI0B8stb6OKKe8mI1Syya8YzlHeKO3QD7wVQNO+5J615fqMa11eeDFccfks7V06VLVk8dkuKH6LJfTnT3xadxknu4k8Coo64Ck+pao17QzXjbU17u3xb7m9LDg6jfJvOx/DZI4mln+3nbvHH6NeSRD0VcD9Ysetert6EaFKNOPb933ZWTlqk2X9djQUBE4tw2O5hkhmXVHIpVh/MHoQdwehFAYWzaSNmt58meIDxfp4+Szr8cYYfdbI5EE+Q6nZO3qal7suPT0La1r+JHD5RaW0uKq5LKO845LBHzvXBrBHawftYMH7WdjBW8YsZpdPdT91pzlWjWSN849pWwcjGxBHM1IoVoU01KOfXLTRrKOSuXs1JIVF1OJI1ZWEMMQhjZlIIMmGZnAIB05A25VId7GCfhRw33b1NfDyNPD8zR1XHU/GNbJGUiHNLXSMTtGJUcQnkLJDAMzzZEZxkRge1O/kiZHxbAHOrbptk7ipv7q5/BpcVlTj6m24LwyO2gjgjzpQYydyxO7MT1ZmJJPmTXryoM/wBrnvYG7+Kd/o+wkRIomaLkO9GRl4xzYZyOYzyrWo5qH+NJv1zuZjjPtPYj2/F77AKzW0ykeHVG6Z58nR2B6fd6VSrrSjtUptP0ZMlZvs/7+xZDtHKgJmtXIG+q3YSjHnoOmTl0Cn51Ko9Wtam2rS/Ujyozj2LPhfG7e4yIZFZh7SHKuv60bYZfmKsU1JZTyvTc5cclhWQKAUAoBQCgFAQk4RbiUzCGISnOZAi6znAJ1Yz0H5UyDNXHZmwtmEk85WESNLHBK6CJZCxfKrgM+HJYKSwBOQOWOao01UdbStXmba5adGdvInydqS39ntppQfvuBEn5y4Yj4Kai1up2tH3p5fkt/wCP3MxpylwiHe8VvdJZpLe2VQWYgNJpUb5MjlFG2c5Uiq6XXlKWmjTb+P4X5O8bV8tkXs/w66unE01zc/Rgcoj6IzcdQ7LGqlIvJTuw57bG7t5VtOauMvsu38keoo5xE3NdDUpu0nAFulVg3dzx5MMoGShPNSPvxsBhlPMeRAI0qU4VYOE1lMzGTi8oysNy6yGGde6nH3fuyD34WPtr5r7S9RyJ8le9OqWzyt4+f5LajcxqLD5J8UxFVrijvKKZLS6Brk4HF0zqJx51rpZroZ+98KxpY0s8tOKzpY0M5tc+VbqmbqBGknzW6ibqOCBc3baxDEnezsAVjBwFXl3krgfVx89+Z3CgmrKy6fO5eeI93+DnWrxpr1NR2d4Atvqd27y4kx3suMZxyRF+5GuThfiSSSTXraVKFKChBbIqZzc3llzXQ1FAYrjHA2tS0tspa3JZ5YVBLRsckyQgcxnJaL4ld9jXX/T1cLVHaf3JVvcOm8Pg82V8GRZEYMjYIPQj+R/w5V5SpRcJOMluiywprKO95bxXACypqI3Vtwy+quviU+oNZo1K1GeaTaZwnRTW56+nXVpu2q5tx7Wft4wObAjaYAb6cB9jux2r0tt1GW0bmOlvh9n+CDKj/wBTT2V5HNGskTh0calZTkEHqDVscDvQCgFAKA8u4AJJAAGSTyA8zQGQj43Pe72rG3ts7SlQZZh70asCscZ6OwJPRQME1V51NU5+DSWqf7L8naFFtZlwd4OAQwt3gXVJ1lkJeQ8+cj5I5nYYG/KqbqNG9cNdWWV5dl8jtScM4R44lxOOJC7tpA2zzJJ2CqBuzE4AUDJNVNC3qVpqEFlkppQWZcDhnAHuGWW7XTGCHjtjjmNw8+MhnB3Ceyp3OWAI9l0/p0LVanvPz8vh+SDXrupsuDW1ZEc/GYAZOwFAZG97bo8scFkhnklcospBEK6RqZ9XOQKPc2zgagTSMoOTjndcoNSSzg0PFeFQ3MXdXCCRTg9RhhyZSDlWB5EHIoDM3fALuH7JhdR+65CTgb8nxolPLGrQdt2NU9x0elP2qT0vy7fwS6d3OO0t0VUnGYkbRMWt35abhTHk7nCufA3X2WNU9bplzT3ccr03J0LmnLuWKNkZXceY3/iKgOOOTtlH74vI7/551rhDY8vkbnYDqeQ6/CsqOeBlEFeLQs5SNjM4yCsCmVh8dGQv7xFTaPTrmqtofXb7nGdzTj3LC04HeT414tI+uCrzkY6MPq4vj4zzxjY1dW/RqcN6r1Py7fyQ6l5J7RNRwfhENrH3cK6RnLEkszt7zu2WZvUmrlJJYXBC+JKuodaMupl1AjUpwy56g+YogYrgXaa8iLw30YlaF2jkkhU68e1HKYceJGTqmcEEadjjhVu6NOpom8Z4b4fzN405SjlGzsryOZA8Tq6HkynI+Hx9K7mh3oDL8Z7LHvGuLQiORt5Ij9lOfNgPYk54kHzDVFurOncxxLnszrSqypvKK7hnE0WURyAxTfoZMBz6rglZF/EpPrg7VQxtqlnV1VFlea3J7qxrRwnuW3Er4MAF+Z8uvPpW/UL6nWhogjS3oODbkRv6OjmGd4yO4e4doMciCF1lfNTN3pHxq9tFNUIKpzghVseI8GsqQcxQCgFAVfanhZurO4t1bS0sTxg9ASCBn086Axtp2jihIW4ZbeZAA8Up0nIAHgJ2kTyK52xyO1eSlY3NCvrjFy35W5aKrSqQw3gs141LdAraQtJ/rHDRw9N+8YZcfqKeXMVcTo3F1BRqLRHv5/QiqVOm8xeWWvB+zKRus0xE1wBgORhY88xFHkhB0J3Y9SanW1tTt4aKa+fdnGpVlUeWX1dzmU3GO0UcLd0gM1wRlYU5gdGduUafib5ZO1cq9enQhrqPCMqLlwZy8tJLgg3rrIOlumRAvP2s7zHfm/h2yFFeZuutVavs0VpXn3f4+ROo2qXtSJ/Yi2Mhe8dcBx3dsPK3Bzr9O8bxfqhKv7C2/T0VF+893+CPcVFOe3CNbUw4CgIsFzFNrVSrhGMb7ZAYAEr5HGRn1yOlZw0Y2ZXydkrEkt9GiVjzMY0E/NMGtZRjL3kn8Vk2Ta4ZH/7E2WrVpl+H0i50/wB3vMfwrTwaX/SP/wBV+DOuXm/qyRF2TsQQTbxuRyMgMhHzkJNbRjGPupL4LBhyb5ZbQQKgCooVRyCgAD5CtjBAl45Ct0tq50yOneR5xh9yCqn3hgHHkduRxnG2QWdYAoDHdtLYQSpfrnSoENyBnHdFvDKQOfdsSc9Fd/KoPULX9RRcVyt1+DrRqaJb8Hn6B4jNauIZidTMozHN+1QbPkAeIYYdD0PmrTqda1emW8fJ9vgS6lCLLbgvaLvH7idO4uAM6c5SQYBLQyYGsDqMBh1HWvV211SuIa6b+XdEGUHHkvakGpF4jw2GddE8aSLkEB1BwRuCM8j60BUt2Mszsyysu/1bzztGc52MbOVI35EY9K5KhSjLUoLPwRtrljGWXsMSooVFCqowFUAAAcgAOQrqanugFAKAUAoDyyA8wDQHqgFAZnivF5ZpGtrNtJQ4nuMA90dj3cYOzTYPXwpzOThTDu7vwVpitU3wv9s3hBy3fBygsUtkKICM7szElnb3nc7s3qa8deq4nU1V+WT6MY4xEqLu3N5KLRWIVhruGU4Kw5HgyOTS7qOXhDnyzbdFstU/Gktlx6sXVXRHQuf7/f8A8PoCIAAAMADAA6Dyr05WnqgM12o4sxYWduxWaRcySLj+rxHbX+0bcIPME8lNRL27ja0tb57I6U6bm/Q8f0c2ix2hCDCme4wN+QmkQZz1wu56neu9GTlTjKXLSf13NZpKTSNRXQ1Mr2+4vPEkUdpgzu3eaephiHeSAbH2sLH8ZRXOrXhRjrnxsvqZjFyeEaOxulljSRDlXUOp9CM10MHegMN29tUN1Zl1ykgmgbcg6sLOhBG4YGJiGBBB5GoPUpThbucHhxaZ3tseJh9yVwrj0luyxXjF4mOmK5IA3OAI58bK+4Af2W9Dz0sOowuVpe0128/gK1Fwe3Br6sTgc7iFXVkcBlYFWB5EEYII8sUBheHa7WZrOU50gvbuST3kGThcncvF4UbmcaG6mvK9ZsfDn40F7L59H/JPt6muOmXJdXfDknTS65GQwIJDKw5OjDdWHmKgWdO6hLxaPYzU08SHZ/jEiy/RLpg0ukvDKMDv4wcEleSyrkagNjkMNiQvrrK8jdU9SWGuV5EKcHFmkqWaCgFAKAUAoBQCgFAKApe2l9JBY3EsR0usZKsfunlq+Wc/KjeFkFT2bWK2QRJuoGzZyWJyxcn7xYksW65rzFnfKNaU63L/ALgsqlvqppQHH+KamSGBe9nfdEzjA5d5IfuRDqeZ5DJNTK0FfzUYe6uX/r4nKD8BNvnyLzs9wcW0Wktrkc65ZMYMkhwCcdFAAVR0VQOlXMKcacVCCwkRJScnllpWxqVPaTjQtYtQXXK5EcMed5JDyHI4UDLMcbKpNaznGEXOTwkZjFyeEUfAeGmIFnbvJXbvJZMY7yQ9QOigYVR0UAV4W9u5XVbW+OEvJFjGCpxwi07Cj+owNjGsNLzz9o7Sf+6vc01iEV6L7FfL3mX1bmpgw3fX9xccwmLWL0VPFKR8ZTpP7IV5vrtw8xortu/i+Cda01pc33LHsi5hmntCToz9It8nlG58cY6+CXJ+EijpVp0u6/UW6b5js/8AX99CNVhpl8TV1YHIzP8ASFF/VRN/5eWK4/dRwH/4C9cbiGulOPmmbQeJJnCCNWVo3AdSCrKwBDDyIPMEV4KTcJKSe6LeosrJ54VeNZMsMrM9qxCxSMctATsIpGO5jOwVzuOTdDXrOm9UVytFTaf3/kratLTuv7/f7sa+rc4FT2j4It1GBnRJG3eQyDnHIOTeqnkV6gkVrOEZxcJLZmU2nlcmetu0jW/1N6qwSjkxOIZPWOU4B89Bww8iN6qXGtZwcIR1R7Nc/NEr2KrTbwyBJei7ubZLciR4p0md03WGMK2vU48OXVtAXOTqzyFcek21aNaVaawn59zN04aVGPJ9Gq+IYoBQCgFAKAUAoBQCgPE0SspVgGVgQQRkEHYgjqKAyw7DRoQILm5giHKFDEUXfOF7yNmUegO3TFRaljb1JapwTfzOka1SKwnsXfBuCQWwYQrgudTuxLO7ebO2Sf8AAdMVJjFRioxWEuxo228ssayYOc8yorO5CqoLMTyAAyST5YoDD8Ola7mN4+oKylbZCMd3AceIjnrk0hjnkukedeV6zfeJLwY8Ln1f8FhQpaI6nyWXGrsQ280hOBHE758sKT/jVNbQ11ox82jaT2yW3Zax7iztof0cMafMKAa+iS5KxEjjN8ILeaY8oo3kP7qlv5UXJkxnZa1ZIIVfd9AZz5yN42P95jXhryUq9ecl5lvBKFJIl8c+qe3uusEgVz5wykRSA+gJST/Z1K6HWlSuHSlxL79iJWjqjk2leuIZF4pYrPDLC/syo0bfBgVP+NZTwGYbstcuYI+8+0TMMv7SMmNvzK5+deH6jQ8KvKPz+pcU3rppmikjV1KsAysCrKRkMDsQR1BqtjJxlqjs0cmiN2Wu3gk+gylmUKXtpGOS8QwGiY9XjJAz1UqeYNe66deq7pan7y2f5IFSnoe3BqqnnM8ugIwQCPI0AjjCjCgAeQGBQHqgFAKAUAoBQCgFAKAUAoBQCgFAZPt3ca+4sxynYvLyx3EWGdTn3mMaY6hmqJfV/Bt5S78L5nWjDVNItOHQLoB6/wCFVlnYUKlHVLds73FWSnhFN2mjDrHbczcSpFj8APeSHljaNG5+YHUVC6faL9d7PEdzFSfsGxr1ZEM9/SCP+7bzbP1D9M7YJO3wpv2HxPHBbhMZyPEAQehBAII9CK870ydKEpKfPqWFxGUorSV3biVHs7pcjSYJcnkNkY8x0yBXK4lB31OVLzRinTapvUavhUjNDEze0Y0J+JUE/wAa9Q+SvRKrBkwXFbZre/f9FdASoc8p0AWRMHqyBHAG50OelUfW7bVBVV22fw8ybZVMNwZouEgMu/PyqL0uzo1IuU1lmbpyi9ik7aN3Yhlj+0iuYCu/MO4hZT8UkYV2tYRt+oaKfDW5zlmVPLNtXoCKKAUAoBQCgFAKAUAoBQCgFAKAUAoBQGS7ZcOl763u4kMvdLJFKi7v3cmg60H3mVkXK8yCcb1Dv7Z3FFwjzyjrRqeHPJVW/ay2XYzaT7jLIHz5d0V159MV51Wl9D2IxZPnUpSWcl52atZJZTdzxtFgGO3jf2ljJBaRl+67kDbmFUDmTXoLCy/TU8N5k+fwV9Sep7Gmqcczy6AgggEEYIPIg9CKAyg7KSwgrayp3WfBFMrHux7iyK2e7HRSDjlnGAK656ZSrT1ptPvgkU7mUFg8jspNNhbuSPusgvFErfWgb6Xkc50ZAyoUZxgnBIpa9MpUJ68tvtnsKlzKawa+rEjigK7j/CEuoWiYlTs0bj2o5F3WRfUHfHXcHY1iUVJOL4ZlNp5Rj1nvYTomtJncDGu20NHJz3Gpg0ZPPDDbPMjeqCfSa1Of+GWzJ0bqMl7aJvCuC3VxNFNdgQwxnvEgzqkaQAhXlYeEAZJCLnfBJ2qwsbBW7c5PMn3I9atr2WyNpVgcBQCgFAKAUAoBQCgFAKAUAoBQCgFAKAUB4Ma5zgZ88b/nQHugFAKAUAoBQCgFAKAUAoBQCgFAKAUAoBQCgFAKAUAoBQCgFAKAUAoBQCgFAKAUAoBQCgFAKAUAoBQCgFAKAUAoBQCgFAKAUAoBQCgFAKAUAoBQCgFAKAUAoBQCgFAKAUAoBQCgFAKAUAoBQCgFAKAUAoBQCgFAKAUAoBQCgFAKAUAoBQCgFAKAUAoBQCgFAK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0" name="Picture 16" descr="http://pixelbrush.ru/uploads/posts/2011-09/1316490491_sun-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4326" r="55000"/>
          <a:stretch>
            <a:fillRect/>
          </a:stretch>
        </p:blipFill>
        <p:spPr bwMode="auto">
          <a:xfrm>
            <a:off x="3643306" y="3714752"/>
            <a:ext cx="1714512" cy="1729752"/>
          </a:xfrm>
          <a:prstGeom prst="ellipse">
            <a:avLst/>
          </a:prstGeom>
          <a:noFill/>
        </p:spPr>
      </p:pic>
      <p:pic>
        <p:nvPicPr>
          <p:cNvPr id="30" name="Рисунок 29" descr="Рисунок1.jpg"/>
          <p:cNvPicPr>
            <a:picLocks noChangeAspect="1"/>
          </p:cNvPicPr>
          <p:nvPr/>
        </p:nvPicPr>
        <p:blipFill>
          <a:blip r:embed="rId5" cstate="print"/>
          <a:srcRect r="79281" b="80208"/>
          <a:stretch>
            <a:fillRect/>
          </a:stretch>
        </p:blipFill>
        <p:spPr>
          <a:xfrm rot="627685">
            <a:off x="4757334" y="1325389"/>
            <a:ext cx="1567027" cy="142810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1" name="Рисунок 30" descr="Рисунок1.jpg"/>
          <p:cNvPicPr>
            <a:picLocks noChangeAspect="1"/>
          </p:cNvPicPr>
          <p:nvPr/>
        </p:nvPicPr>
        <p:blipFill>
          <a:blip r:embed="rId5" cstate="print"/>
          <a:srcRect r="79281" b="80208"/>
          <a:stretch>
            <a:fillRect/>
          </a:stretch>
        </p:blipFill>
        <p:spPr>
          <a:xfrm rot="627685">
            <a:off x="2188300" y="130397"/>
            <a:ext cx="1567027" cy="142810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2" name="Рисунок 31" descr="Рисунок1.jpg"/>
          <p:cNvPicPr>
            <a:picLocks noChangeAspect="1"/>
          </p:cNvPicPr>
          <p:nvPr/>
        </p:nvPicPr>
        <p:blipFill>
          <a:blip r:embed="rId5" cstate="print"/>
          <a:srcRect r="79281" b="80208"/>
          <a:stretch>
            <a:fillRect/>
          </a:stretch>
        </p:blipFill>
        <p:spPr>
          <a:xfrm rot="715845">
            <a:off x="688100" y="2845016"/>
            <a:ext cx="1567027" cy="142810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3" name="Рисунок 32" descr="Рисунок1.jpg"/>
          <p:cNvPicPr>
            <a:picLocks noChangeAspect="1"/>
          </p:cNvPicPr>
          <p:nvPr/>
        </p:nvPicPr>
        <p:blipFill>
          <a:blip r:embed="rId5" cstate="print"/>
          <a:srcRect r="79281" b="80208"/>
          <a:stretch>
            <a:fillRect/>
          </a:stretch>
        </p:blipFill>
        <p:spPr>
          <a:xfrm rot="715845">
            <a:off x="630724" y="2789733"/>
            <a:ext cx="1567027" cy="142810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32" name="Picture 8" descr="http://borisova.3dn.ru/4/1341067324_0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2643182"/>
            <a:ext cx="1857388" cy="1612199"/>
          </a:xfrm>
          <a:prstGeom prst="rect">
            <a:avLst/>
          </a:prstGeom>
          <a:noFill/>
        </p:spPr>
      </p:pic>
      <p:pic>
        <p:nvPicPr>
          <p:cNvPr id="1036" name="Picture 12" descr="http://img0.liveinternet.ru/images/attach/c/4/79/11/79011260_solnuyshk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2030" y="1028700"/>
            <a:ext cx="2138314" cy="2138314"/>
          </a:xfrm>
          <a:prstGeom prst="rect">
            <a:avLst/>
          </a:prstGeom>
          <a:noFill/>
        </p:spPr>
      </p:pic>
      <p:pic>
        <p:nvPicPr>
          <p:cNvPr id="1030" name="Picture 6" descr="http://lit-dety.ru/wp-content/uploads/2013/10/letnee-zimnee-solnc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973"/>
          <a:stretch>
            <a:fillRect/>
          </a:stretch>
        </p:blipFill>
        <p:spPr bwMode="auto">
          <a:xfrm>
            <a:off x="1881197" y="161934"/>
            <a:ext cx="1500198" cy="13494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4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214290"/>
            <a:ext cx="7500990" cy="145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СПОСОБЫ ОРИЕНТИРОВАНИЯ НА МЕСТНОСТИ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4-конечная звезда 6">
            <a:hlinkClick r:id="rId3" action="ppaction://hlinksldjump"/>
          </p:cNvPr>
          <p:cNvSpPr/>
          <p:nvPr/>
        </p:nvSpPr>
        <p:spPr>
          <a:xfrm rot="1626305">
            <a:off x="2643178" y="2133770"/>
            <a:ext cx="2928958" cy="3214710"/>
          </a:xfrm>
          <a:prstGeom prst="star4">
            <a:avLst/>
          </a:prstGeom>
          <a:gradFill flip="none"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hlinkClick r:id="rId4" action="ppaction://hlinksldjump"/>
          </p:cNvPr>
          <p:cNvSpPr txBox="1"/>
          <p:nvPr/>
        </p:nvSpPr>
        <p:spPr>
          <a:xfrm>
            <a:off x="428596" y="2357430"/>
            <a:ext cx="2500330" cy="58477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 солнцу</a:t>
            </a:r>
            <a:endParaRPr lang="ru-RU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hlinkClick r:id="rId5" action="ppaction://hlinksldjump"/>
          </p:cNvPr>
          <p:cNvSpPr txBox="1"/>
          <p:nvPr/>
        </p:nvSpPr>
        <p:spPr>
          <a:xfrm>
            <a:off x="5072066" y="2071678"/>
            <a:ext cx="250033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 звёздам</a:t>
            </a:r>
            <a:endParaRPr lang="ru-RU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hlinkClick r:id="rId6" action="ppaction://hlinksldjump"/>
          </p:cNvPr>
          <p:cNvSpPr txBox="1"/>
          <p:nvPr/>
        </p:nvSpPr>
        <p:spPr>
          <a:xfrm>
            <a:off x="4500562" y="4572008"/>
            <a:ext cx="3714776" cy="156966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 особенностям окружающей среды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348" y="4929198"/>
            <a:ext cx="2500330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85786" y="4915927"/>
            <a:ext cx="23036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компасу</a:t>
            </a:r>
            <a:endParaRPr lang="ru-RU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ompa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7" y="5567843"/>
            <a:ext cx="1357322" cy="1167297"/>
          </a:xfrm>
          <a:prstGeom prst="rect">
            <a:avLst/>
          </a:prstGeom>
        </p:spPr>
      </p:pic>
      <p:pic>
        <p:nvPicPr>
          <p:cNvPr id="3" name="Picture 2" descr="http://litn-andr.narod.ru/data/Glossary/images/p58_orientirovanie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691755"/>
            <a:ext cx="6500858" cy="51662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5" name="Прямоугольник 4"/>
          <p:cNvSpPr/>
          <p:nvPr/>
        </p:nvSpPr>
        <p:spPr>
          <a:xfrm>
            <a:off x="142844" y="11834"/>
            <a:ext cx="8858312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0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Ориентирование </a:t>
            </a:r>
          </a:p>
          <a:p>
            <a:pPr algn="ctr"/>
            <a:r>
              <a:rPr lang="ru-RU" sz="50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 солнцу</a:t>
            </a:r>
            <a:endParaRPr lang="ru-RU" sz="50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Управляющая кнопка: назад 5">
            <a:hlinkClick r:id="rId5" action="ppaction://hlinksldjump" highlightClick="1"/>
          </p:cNvPr>
          <p:cNvSpPr/>
          <p:nvPr/>
        </p:nvSpPr>
        <p:spPr>
          <a:xfrm>
            <a:off x="8572528" y="6215082"/>
            <a:ext cx="428628" cy="35719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11000"/>
          </a:blip>
          <a:srcRect/>
          <a:stretch>
            <a:fillRect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1.liveinternet.ru/images/attach/c/2/65/721/65721827_10665272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02" y="825272"/>
            <a:ext cx="8055140" cy="6038235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5" name="Прямоугольник 4"/>
          <p:cNvSpPr/>
          <p:nvPr/>
        </p:nvSpPr>
        <p:spPr>
          <a:xfrm>
            <a:off x="142844" y="-24"/>
            <a:ext cx="8858312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5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Arial Black" pitchFamily="34" charset="0"/>
              </a:rPr>
              <a:t>Ориентирование </a:t>
            </a:r>
          </a:p>
          <a:p>
            <a:r>
              <a:rPr lang="ru-RU" sz="45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Arial Black" pitchFamily="34" charset="0"/>
              </a:rPr>
              <a:t>по звёздам</a:t>
            </a:r>
            <a:endParaRPr lang="ru-RU" sz="45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8572528" y="6357958"/>
            <a:ext cx="571472" cy="35719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Мамина папка\картинки\компас\мхи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133332" y="4286256"/>
            <a:ext cx="3745759" cy="242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-main-pic" descr="Картинка 11 из 1844">
            <a:hlinkClick r:id="rId4"/>
          </p:cNvPr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4857752" y="4000504"/>
            <a:ext cx="3401997" cy="255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200x150_qwxftidv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1714488"/>
            <a:ext cx="3143272" cy="2357454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31600"/>
            <a:ext cx="8858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Ориентирование по особенностям окружающей среды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26626" name="Picture 2" descr="http://meridian12.ru/wp-content/uploads/2014/03/%D0%BF%D0%B5%D1%80%D0%B5%D0%BB%D0%B5%D1%82-%D0%BF%D1%82%D0%B8%D1%86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2B3F5"/>
              </a:clrFrom>
              <a:clrTo>
                <a:srgbClr val="82B3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571480"/>
            <a:ext cx="4167170" cy="3125378"/>
          </a:xfrm>
          <a:prstGeom prst="rect">
            <a:avLst/>
          </a:prstGeom>
          <a:noFill/>
        </p:spPr>
      </p:pic>
      <p:sp>
        <p:nvSpPr>
          <p:cNvPr id="9" name="Управляющая кнопка: назад 8">
            <a:hlinkClick r:id="rId9" action="ppaction://hlinksldjump" highlightClick="1"/>
          </p:cNvPr>
          <p:cNvSpPr/>
          <p:nvPr/>
        </p:nvSpPr>
        <p:spPr>
          <a:xfrm>
            <a:off x="8572528" y="6357958"/>
            <a:ext cx="500034" cy="4286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4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500042"/>
            <a:ext cx="6715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Компас</a:t>
            </a:r>
            <a:endParaRPr lang="ru-RU" sz="8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://www.avdspb.ru/Images/animated-compas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2481239"/>
            <a:ext cx="3286148" cy="328614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151</Words>
  <Application>Microsoft Office PowerPoint</Application>
  <PresentationFormat>Экран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Стороны горизонта. Ориентирование.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пользователь</cp:lastModifiedBy>
  <cp:revision>35</cp:revision>
  <dcterms:created xsi:type="dcterms:W3CDTF">2014-12-04T06:48:22Z</dcterms:created>
  <dcterms:modified xsi:type="dcterms:W3CDTF">2015-03-23T14:02:22Z</dcterms:modified>
</cp:coreProperties>
</file>