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6" r:id="rId1"/>
  </p:sldMasterIdLst>
  <p:sldIdLst>
    <p:sldId id="275" r:id="rId2"/>
    <p:sldId id="290" r:id="rId3"/>
    <p:sldId id="289" r:id="rId4"/>
    <p:sldId id="276" r:id="rId5"/>
    <p:sldId id="277" r:id="rId6"/>
    <p:sldId id="278" r:id="rId7"/>
    <p:sldId id="280" r:id="rId8"/>
    <p:sldId id="282" r:id="rId9"/>
    <p:sldId id="283" r:id="rId10"/>
    <p:sldId id="287" r:id="rId11"/>
    <p:sldId id="284" r:id="rId12"/>
    <p:sldId id="285" r:id="rId13"/>
    <p:sldId id="272" r:id="rId14"/>
    <p:sldId id="286" r:id="rId15"/>
    <p:sldId id="288" r:id="rId16"/>
    <p:sldId id="259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43" d="100"/>
          <a:sy n="43" d="100"/>
        </p:scale>
        <p:origin x="-85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3CC26FA4-5C7B-4EFE-8C1C-6D3ECA303E66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43006F5-FA3F-45C2-8FEE-D886DBF88B1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500510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26FA4-5C7B-4EFE-8C1C-6D3ECA303E66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006F5-FA3F-45C2-8FEE-D886DBF88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73667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26FA4-5C7B-4EFE-8C1C-6D3ECA303E66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006F5-FA3F-45C2-8FEE-D886DBF88B1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8193593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26FA4-5C7B-4EFE-8C1C-6D3ECA303E66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006F5-FA3F-45C2-8FEE-D886DBF88B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0141921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26FA4-5C7B-4EFE-8C1C-6D3ECA303E66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006F5-FA3F-45C2-8FEE-D886DBF88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807130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26FA4-5C7B-4EFE-8C1C-6D3ECA303E66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006F5-FA3F-45C2-8FEE-D886DBF88B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3788766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26FA4-5C7B-4EFE-8C1C-6D3ECA303E66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006F5-FA3F-45C2-8FEE-D886DBF88B1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8044477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26FA4-5C7B-4EFE-8C1C-6D3ECA303E66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006F5-FA3F-45C2-8FEE-D886DBF88B1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9237934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26FA4-5C7B-4EFE-8C1C-6D3ECA303E66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006F5-FA3F-45C2-8FEE-D886DBF88B1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33323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26FA4-5C7B-4EFE-8C1C-6D3ECA303E66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006F5-FA3F-45C2-8FEE-D886DBF88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51679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26FA4-5C7B-4EFE-8C1C-6D3ECA303E66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006F5-FA3F-45C2-8FEE-D886DBF88B1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37891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26FA4-5C7B-4EFE-8C1C-6D3ECA303E66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006F5-FA3F-45C2-8FEE-D886DBF88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28742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26FA4-5C7B-4EFE-8C1C-6D3ECA303E66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006F5-FA3F-45C2-8FEE-D886DBF88B1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04695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26FA4-5C7B-4EFE-8C1C-6D3ECA303E66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006F5-FA3F-45C2-8FEE-D886DBF88B1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847840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26FA4-5C7B-4EFE-8C1C-6D3ECA303E66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006F5-FA3F-45C2-8FEE-D886DBF88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3054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26FA4-5C7B-4EFE-8C1C-6D3ECA303E66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006F5-FA3F-45C2-8FEE-D886DBF88B1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801152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26FA4-5C7B-4EFE-8C1C-6D3ECA303E66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006F5-FA3F-45C2-8FEE-D886DBF88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062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CC26FA4-5C7B-4EFE-8C1C-6D3ECA303E66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43006F5-FA3F-45C2-8FEE-D886DBF88B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0720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  <p:sldLayoutId id="2147483801" r:id="rId15"/>
    <p:sldLayoutId id="2147483802" r:id="rId16"/>
    <p:sldLayoutId id="214748380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yandex.ru/images/search?img_url=http://image.zn.ua/media/images/original/Jan2011/28763.jpg&amp;uinfo=sw-1366-sh-768-ww-1471-wh-662-pd-0.899999976158142" TargetMode="Externa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35966" y="154148"/>
            <a:ext cx="124207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 smtClean="0">
                <a:latin typeface="Constantia" panose="02030602050306030303" pitchFamily="18" charset="0"/>
              </a:rPr>
              <a:t>     </a:t>
            </a:r>
            <a:endParaRPr lang="ru-RU" sz="5400" b="1" i="1" dirty="0">
              <a:solidFill>
                <a:srgbClr val="C00000"/>
              </a:solidFill>
              <a:latin typeface="Constantia" panose="02030602050306030303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9599" y="3399692"/>
            <a:ext cx="1111347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/>
              <a:t>Презентация к уроку по учебному предмету «Технология» в 6 классе </a:t>
            </a:r>
          </a:p>
          <a:p>
            <a:r>
              <a:rPr lang="ru-RU" sz="4000" b="1" i="1" dirty="0" smtClean="0"/>
              <a:t>Тема « Хлебобулочные и кондитерские изделия»</a:t>
            </a:r>
            <a:endParaRPr lang="ru-RU" sz="4000" b="1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697414" y="468924"/>
            <a:ext cx="583809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/>
              <a:t>Автор – </a:t>
            </a:r>
            <a:r>
              <a:rPr lang="ru-RU" sz="3600" b="1" i="1" dirty="0" smtClean="0"/>
              <a:t>Королева Л.А.</a:t>
            </a: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i="1" dirty="0" smtClean="0"/>
              <a:t>учитель технологии </a:t>
            </a:r>
            <a:br>
              <a:rPr lang="ru-RU" sz="3600" i="1" dirty="0" smtClean="0"/>
            </a:br>
            <a:r>
              <a:rPr lang="ru-RU" sz="3600" i="1" dirty="0" smtClean="0"/>
              <a:t>МОУ «СОШ» с. Нившера</a:t>
            </a:r>
            <a:br>
              <a:rPr lang="ru-RU" sz="3600" i="1" dirty="0" smtClean="0"/>
            </a:br>
            <a:r>
              <a:rPr lang="ru-RU" sz="3600" i="1" dirty="0" err="1" smtClean="0"/>
              <a:t>Корткеросский</a:t>
            </a:r>
            <a:r>
              <a:rPr lang="ru-RU" sz="3600" i="1" dirty="0" smtClean="0"/>
              <a:t> район </a:t>
            </a:r>
          </a:p>
          <a:p>
            <a:r>
              <a:rPr lang="ru-RU" sz="3600" i="1" dirty="0" smtClean="0"/>
              <a:t>Республика Коми</a:t>
            </a:r>
            <a:endParaRPr lang="ru-RU" sz="3600" i="1" dirty="0"/>
          </a:p>
        </p:txBody>
      </p:sp>
    </p:spTree>
    <p:extLst>
      <p:ext uri="{BB962C8B-B14F-4D97-AF65-F5344CB8AC3E}">
        <p14:creationId xmlns="" xmlns:p14="http://schemas.microsoft.com/office/powerpoint/2010/main" val="386208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8013" y="2776974"/>
            <a:ext cx="64100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rgbClr val="C00000"/>
                </a:solidFill>
                <a:latin typeface="Constantia" panose="02030602050306030303" pitchFamily="18" charset="0"/>
              </a:rPr>
              <a:t>Область применения муки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55499" y="1515760"/>
            <a:ext cx="2345027" cy="108093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Constantia" panose="02030602050306030303" pitchFamily="18" charset="0"/>
              </a:rPr>
              <a:t>Тесто для хлебобулочных изделий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66117" y="575826"/>
            <a:ext cx="1727199" cy="116033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Constantia" panose="02030602050306030303" pitchFamily="18" charset="0"/>
              </a:rPr>
              <a:t>Тесто для пельменей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019232" y="1406137"/>
            <a:ext cx="2153919" cy="10871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Constantia" panose="02030602050306030303" pitchFamily="18" charset="0"/>
              </a:rPr>
              <a:t>Тесто для кондитерских изделий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019232" y="3735373"/>
            <a:ext cx="2255520" cy="11023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Constantia" panose="02030602050306030303" pitchFamily="18" charset="0"/>
              </a:rPr>
              <a:t>Вырабатывают макаронные изделия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882838" y="4093502"/>
            <a:ext cx="1918307" cy="11404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Constantia" panose="02030602050306030303" pitchFamily="18" charset="0"/>
              </a:rPr>
              <a:t>Готовят подливы и соусы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899435" y="4441656"/>
            <a:ext cx="1849120" cy="10261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Constantia" panose="02030602050306030303" pitchFamily="18" charset="0"/>
              </a:rPr>
              <a:t>Панируют продукты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97424" y="311187"/>
            <a:ext cx="2035875" cy="136263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970" y="1638787"/>
            <a:ext cx="1387747" cy="97538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716" y="5312713"/>
            <a:ext cx="1688460" cy="121001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7424" y="4554806"/>
            <a:ext cx="2133600" cy="135831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47" y="4885713"/>
            <a:ext cx="1342506" cy="100687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56" y="292811"/>
            <a:ext cx="1892942" cy="141601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0911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0561" y="548580"/>
            <a:ext cx="1070864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onstantia" panose="02030602050306030303" pitchFamily="18" charset="0"/>
              </a:rPr>
              <a:t> </a:t>
            </a:r>
            <a:r>
              <a:rPr lang="ru-RU" dirty="0" smtClean="0">
                <a:latin typeface="Constantia" panose="02030602050306030303" pitchFamily="18" charset="0"/>
              </a:rPr>
              <a:t>                                                                   </a:t>
            </a:r>
            <a:r>
              <a:rPr lang="ru-RU" sz="3600" b="1" i="1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Тесто </a:t>
            </a:r>
            <a:r>
              <a:rPr lang="ru-RU" sz="3200" dirty="0">
                <a:latin typeface="Constantia" panose="02030602050306030303" pitchFamily="18" charset="0"/>
              </a:rPr>
              <a:t/>
            </a:r>
            <a:br>
              <a:rPr lang="ru-RU" sz="3200" dirty="0">
                <a:latin typeface="Constantia" panose="02030602050306030303" pitchFamily="18" charset="0"/>
              </a:rPr>
            </a:br>
            <a:endParaRPr lang="ru-RU" sz="3200" dirty="0" smtClean="0">
              <a:latin typeface="Constantia" panose="02030602050306030303" pitchFamily="18" charset="0"/>
            </a:endParaRPr>
          </a:p>
          <a:p>
            <a:r>
              <a:rPr lang="ru-RU" sz="2800" b="1" i="1" dirty="0" smtClean="0">
                <a:latin typeface="Constantia" panose="02030602050306030303" pitchFamily="18" charset="0"/>
              </a:rPr>
              <a:t>    дрожжевое                                                    без дрожжевое</a:t>
            </a:r>
            <a:r>
              <a:rPr lang="ru-RU" sz="2800" b="1" i="1" dirty="0">
                <a:latin typeface="Constantia" panose="02030602050306030303" pitchFamily="18" charset="0"/>
              </a:rPr>
              <a:t/>
            </a:r>
            <a:br>
              <a:rPr lang="ru-RU" sz="2800" b="1" i="1" dirty="0">
                <a:latin typeface="Constantia" panose="02030602050306030303" pitchFamily="18" charset="0"/>
              </a:rPr>
            </a:br>
            <a:r>
              <a:rPr lang="ru-RU" sz="2800" b="1" i="1" dirty="0" smtClean="0">
                <a:latin typeface="Constantia" panose="02030602050306030303" pitchFamily="18" charset="0"/>
              </a:rPr>
              <a:t>     </a:t>
            </a:r>
            <a:r>
              <a:rPr lang="ru-RU" sz="2400" i="1" dirty="0" smtClean="0">
                <a:latin typeface="Constantia" panose="02030602050306030303" pitchFamily="18" charset="0"/>
              </a:rPr>
              <a:t>- </a:t>
            </a:r>
            <a:r>
              <a:rPr lang="ru-RU" sz="2400" i="1" dirty="0">
                <a:latin typeface="Constantia" panose="02030602050306030303" pitchFamily="18" charset="0"/>
              </a:rPr>
              <a:t>сдобное                          </a:t>
            </a:r>
            <a:r>
              <a:rPr lang="ru-RU" sz="2400" i="1" dirty="0" smtClean="0">
                <a:latin typeface="Constantia" panose="02030602050306030303" pitchFamily="18" charset="0"/>
              </a:rPr>
              <a:t>                                           - </a:t>
            </a:r>
            <a:r>
              <a:rPr lang="ru-RU" sz="2400" i="1" dirty="0">
                <a:latin typeface="Constantia" panose="02030602050306030303" pitchFamily="18" charset="0"/>
              </a:rPr>
              <a:t>бисквитное</a:t>
            </a:r>
            <a:br>
              <a:rPr lang="ru-RU" sz="2400" i="1" dirty="0">
                <a:latin typeface="Constantia" panose="02030602050306030303" pitchFamily="18" charset="0"/>
              </a:rPr>
            </a:br>
            <a:r>
              <a:rPr lang="ru-RU" sz="2400" i="1" dirty="0" smtClean="0">
                <a:latin typeface="Constantia" panose="02030602050306030303" pitchFamily="18" charset="0"/>
              </a:rPr>
              <a:t>     - </a:t>
            </a:r>
            <a:r>
              <a:rPr lang="ru-RU" sz="2400" i="1" dirty="0">
                <a:latin typeface="Constantia" panose="02030602050306030303" pitchFamily="18" charset="0"/>
              </a:rPr>
              <a:t>несдобное                   </a:t>
            </a:r>
            <a:r>
              <a:rPr lang="ru-RU" sz="2400" i="1" dirty="0" smtClean="0">
                <a:latin typeface="Constantia" panose="02030602050306030303" pitchFamily="18" charset="0"/>
              </a:rPr>
              <a:t>                                              - </a:t>
            </a:r>
            <a:r>
              <a:rPr lang="ru-RU" sz="2400" i="1" dirty="0">
                <a:latin typeface="Constantia" panose="02030602050306030303" pitchFamily="18" charset="0"/>
              </a:rPr>
              <a:t>песочное</a:t>
            </a:r>
            <a:br>
              <a:rPr lang="ru-RU" sz="2400" i="1" dirty="0">
                <a:latin typeface="Constantia" panose="02030602050306030303" pitchFamily="18" charset="0"/>
              </a:rPr>
            </a:br>
            <a:r>
              <a:rPr lang="ru-RU" sz="2400" i="1" dirty="0">
                <a:latin typeface="Constantia" panose="02030602050306030303" pitchFamily="18" charset="0"/>
              </a:rPr>
              <a:t>                                      </a:t>
            </a:r>
            <a:r>
              <a:rPr lang="ru-RU" sz="2400" i="1" dirty="0" smtClean="0">
                <a:latin typeface="Constantia" panose="02030602050306030303" pitchFamily="18" charset="0"/>
              </a:rPr>
              <a:t>                                                      </a:t>
            </a:r>
            <a:r>
              <a:rPr lang="ru-RU" sz="2400" i="1" dirty="0">
                <a:latin typeface="Constantia" panose="02030602050306030303" pitchFamily="18" charset="0"/>
              </a:rPr>
              <a:t>- заварное</a:t>
            </a:r>
            <a:br>
              <a:rPr lang="ru-RU" sz="2400" i="1" dirty="0">
                <a:latin typeface="Constantia" panose="02030602050306030303" pitchFamily="18" charset="0"/>
              </a:rPr>
            </a:br>
            <a:r>
              <a:rPr lang="ru-RU" sz="2400" i="1" dirty="0">
                <a:latin typeface="Constantia" panose="02030602050306030303" pitchFamily="18" charset="0"/>
              </a:rPr>
              <a:t>                                      </a:t>
            </a:r>
            <a:r>
              <a:rPr lang="ru-RU" sz="2400" i="1" dirty="0" smtClean="0">
                <a:latin typeface="Constantia" panose="02030602050306030303" pitchFamily="18" charset="0"/>
              </a:rPr>
              <a:t>                                                      </a:t>
            </a:r>
            <a:r>
              <a:rPr lang="ru-RU" sz="2400" i="1" dirty="0">
                <a:latin typeface="Constantia" panose="02030602050306030303" pitchFamily="18" charset="0"/>
              </a:rPr>
              <a:t>- слоеное</a:t>
            </a:r>
            <a:br>
              <a:rPr lang="ru-RU" sz="2400" i="1" dirty="0">
                <a:latin typeface="Constantia" panose="02030602050306030303" pitchFamily="18" charset="0"/>
              </a:rPr>
            </a:br>
            <a:r>
              <a:rPr lang="ru-RU" sz="2400" i="1" dirty="0">
                <a:latin typeface="Constantia" panose="02030602050306030303" pitchFamily="18" charset="0"/>
              </a:rPr>
              <a:t>                                       </a:t>
            </a:r>
            <a:r>
              <a:rPr lang="ru-RU" sz="2400" i="1" dirty="0" smtClean="0">
                <a:latin typeface="Constantia" panose="02030602050306030303" pitchFamily="18" charset="0"/>
              </a:rPr>
              <a:t>                                                     </a:t>
            </a:r>
            <a:r>
              <a:rPr lang="ru-RU" sz="2400" i="1" dirty="0">
                <a:latin typeface="Constantia" panose="02030602050306030303" pitchFamily="18" charset="0"/>
              </a:rPr>
              <a:t>- сдобное пресное</a:t>
            </a:r>
            <a:br>
              <a:rPr lang="ru-RU" sz="2400" i="1" dirty="0">
                <a:latin typeface="Constantia" panose="02030602050306030303" pitchFamily="18" charset="0"/>
              </a:rPr>
            </a:br>
            <a:r>
              <a:rPr lang="ru-RU" sz="2400" dirty="0">
                <a:latin typeface="Constantia" panose="02030602050306030303" pitchFamily="18" charset="0"/>
              </a:rPr>
              <a:t>                      </a:t>
            </a:r>
            <a:r>
              <a:rPr lang="ru-RU" sz="2400" dirty="0" smtClean="0">
                <a:latin typeface="Constantia" panose="02030602050306030303" pitchFamily="18" charset="0"/>
              </a:rPr>
              <a:t>              </a:t>
            </a:r>
          </a:p>
          <a:p>
            <a:r>
              <a:rPr lang="ru-RU" sz="3200" b="1" i="1" dirty="0">
                <a:latin typeface="Constantia" panose="02030602050306030303" pitchFamily="18" charset="0"/>
              </a:rPr>
              <a:t> </a:t>
            </a:r>
            <a:r>
              <a:rPr lang="ru-RU" sz="3200" b="1" i="1" dirty="0" smtClean="0">
                <a:latin typeface="Constantia" panose="02030602050306030303" pitchFamily="18" charset="0"/>
              </a:rPr>
              <a:t>                                   </a:t>
            </a:r>
            <a:r>
              <a:rPr lang="ru-RU" sz="2400" b="1" i="1" dirty="0" smtClean="0">
                <a:latin typeface="Constantia" panose="02030602050306030303" pitchFamily="18" charset="0"/>
              </a:rPr>
              <a:t>Разрыхлитель</a:t>
            </a:r>
            <a:r>
              <a:rPr lang="ru-RU" sz="2400" dirty="0">
                <a:latin typeface="Constantia" panose="02030602050306030303" pitchFamily="18" charset="0"/>
              </a:rPr>
              <a:t/>
            </a:r>
            <a:br>
              <a:rPr lang="ru-RU" sz="2400" dirty="0">
                <a:latin typeface="Constantia" panose="02030602050306030303" pitchFamily="18" charset="0"/>
              </a:rPr>
            </a:br>
            <a:r>
              <a:rPr lang="ru-RU" sz="2400" i="1" dirty="0" smtClean="0">
                <a:latin typeface="Constantia" panose="02030602050306030303" pitchFamily="18" charset="0"/>
              </a:rPr>
              <a:t>               </a:t>
            </a:r>
          </a:p>
          <a:p>
            <a:r>
              <a:rPr lang="ru-RU" sz="2800" i="1" dirty="0">
                <a:latin typeface="Constantia" panose="02030602050306030303" pitchFamily="18" charset="0"/>
              </a:rPr>
              <a:t> </a:t>
            </a:r>
            <a:r>
              <a:rPr lang="ru-RU" sz="2800" i="1" dirty="0" smtClean="0">
                <a:latin typeface="Constantia" panose="02030602050306030303" pitchFamily="18" charset="0"/>
              </a:rPr>
              <a:t>                </a:t>
            </a:r>
            <a:r>
              <a:rPr lang="ru-RU" sz="2400" i="1" dirty="0" smtClean="0">
                <a:latin typeface="Constantia" panose="02030602050306030303" pitchFamily="18" charset="0"/>
              </a:rPr>
              <a:t>- </a:t>
            </a:r>
            <a:r>
              <a:rPr lang="ru-RU" sz="2400" i="1" dirty="0">
                <a:latin typeface="Constantia" panose="02030602050306030303" pitchFamily="18" charset="0"/>
              </a:rPr>
              <a:t>дрожжи                       </a:t>
            </a:r>
            <a:r>
              <a:rPr lang="ru-RU" sz="2400" i="1" dirty="0" smtClean="0">
                <a:latin typeface="Constantia" panose="02030602050306030303" pitchFamily="18" charset="0"/>
              </a:rPr>
              <a:t>                        </a:t>
            </a:r>
            <a:r>
              <a:rPr lang="ru-RU" sz="2400" i="1" dirty="0">
                <a:latin typeface="Constantia" panose="02030602050306030303" pitchFamily="18" charset="0"/>
              </a:rPr>
              <a:t>- питьевая сода</a:t>
            </a:r>
            <a:br>
              <a:rPr lang="ru-RU" sz="2400" i="1" dirty="0">
                <a:latin typeface="Constantia" panose="02030602050306030303" pitchFamily="18" charset="0"/>
              </a:rPr>
            </a:br>
            <a:r>
              <a:rPr lang="ru-RU" sz="2400" i="1" dirty="0">
                <a:latin typeface="Constantia" panose="02030602050306030303" pitchFamily="18" charset="0"/>
              </a:rPr>
              <a:t>                                        </a:t>
            </a:r>
            <a:r>
              <a:rPr lang="ru-RU" sz="2400" i="1" dirty="0" smtClean="0">
                <a:latin typeface="Constantia" panose="02030602050306030303" pitchFamily="18" charset="0"/>
              </a:rPr>
              <a:t>                                              - </a:t>
            </a:r>
            <a:r>
              <a:rPr lang="ru-RU" sz="2400" i="1" dirty="0">
                <a:latin typeface="Constantia" panose="02030602050306030303" pitchFamily="18" charset="0"/>
              </a:rPr>
              <a:t>яйцо</a:t>
            </a:r>
            <a:br>
              <a:rPr lang="ru-RU" sz="2400" i="1" dirty="0">
                <a:latin typeface="Constantia" panose="02030602050306030303" pitchFamily="18" charset="0"/>
              </a:rPr>
            </a:br>
            <a:endParaRPr lang="ru-RU" sz="2400" i="1" dirty="0">
              <a:latin typeface="Constantia" panose="02030602050306030303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3618963" y="1117600"/>
            <a:ext cx="973357" cy="48768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6387921" y="1117600"/>
            <a:ext cx="880056" cy="50885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3784600" y="4868715"/>
            <a:ext cx="504065" cy="29571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619741" y="4868715"/>
            <a:ext cx="450760" cy="29571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29177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00480" y="885597"/>
            <a:ext cx="1038352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C00000"/>
                </a:solidFill>
                <a:latin typeface="Constantia" panose="02030602050306030303" pitchFamily="18" charset="0"/>
              </a:rPr>
              <a:t>Этапы изготовления изделия из теста</a:t>
            </a:r>
            <a:br>
              <a:rPr lang="ru-RU" sz="3600" b="1" i="1" dirty="0">
                <a:solidFill>
                  <a:srgbClr val="C00000"/>
                </a:solidFill>
                <a:latin typeface="Constantia" panose="02030602050306030303" pitchFamily="18" charset="0"/>
              </a:rPr>
            </a:br>
            <a:endParaRPr lang="ru-RU" sz="3600" b="1" i="1" dirty="0" smtClean="0">
              <a:solidFill>
                <a:srgbClr val="C00000"/>
              </a:solidFill>
              <a:latin typeface="Constantia" panose="02030602050306030303" pitchFamily="18" charset="0"/>
            </a:endParaRPr>
          </a:p>
          <a:p>
            <a:r>
              <a:rPr lang="ru-RU" sz="3600" dirty="0" smtClean="0">
                <a:latin typeface="Constantia" panose="02030602050306030303" pitchFamily="18" charset="0"/>
              </a:rPr>
              <a:t>1</a:t>
            </a:r>
            <a:r>
              <a:rPr lang="ru-RU" sz="3600" dirty="0">
                <a:latin typeface="Constantia" panose="02030602050306030303" pitchFamily="18" charset="0"/>
              </a:rPr>
              <a:t>. </a:t>
            </a:r>
            <a:r>
              <a:rPr lang="ru-RU" sz="3200" dirty="0" smtClean="0">
                <a:latin typeface="Constantia" panose="02030602050306030303" pitchFamily="18" charset="0"/>
              </a:rPr>
              <a:t>Подготовка </a:t>
            </a:r>
            <a:r>
              <a:rPr lang="ru-RU" sz="3200" dirty="0">
                <a:latin typeface="Constantia" panose="02030602050306030303" pitchFamily="18" charset="0"/>
              </a:rPr>
              <a:t>теста</a:t>
            </a:r>
            <a:br>
              <a:rPr lang="ru-RU" sz="3200" dirty="0">
                <a:latin typeface="Constantia" panose="02030602050306030303" pitchFamily="18" charset="0"/>
              </a:rPr>
            </a:br>
            <a:endParaRPr lang="ru-RU" sz="3200" dirty="0" smtClean="0">
              <a:latin typeface="Constantia" panose="02030602050306030303" pitchFamily="18" charset="0"/>
            </a:endParaRPr>
          </a:p>
          <a:p>
            <a:r>
              <a:rPr lang="ru-RU" sz="3200" dirty="0" smtClean="0">
                <a:latin typeface="Constantia" panose="02030602050306030303" pitchFamily="18" charset="0"/>
              </a:rPr>
              <a:t>2</a:t>
            </a:r>
            <a:r>
              <a:rPr lang="ru-RU" sz="3200" dirty="0">
                <a:latin typeface="Constantia" panose="02030602050306030303" pitchFamily="18" charset="0"/>
              </a:rPr>
              <a:t>. </a:t>
            </a:r>
            <a:r>
              <a:rPr lang="ru-RU" sz="3200" dirty="0" smtClean="0">
                <a:latin typeface="Constantia" panose="02030602050306030303" pitchFamily="18" charset="0"/>
              </a:rPr>
              <a:t>Придание </a:t>
            </a:r>
            <a:r>
              <a:rPr lang="ru-RU" sz="3200" dirty="0">
                <a:latin typeface="Constantia" panose="02030602050306030303" pitchFamily="18" charset="0"/>
              </a:rPr>
              <a:t>требуемой формы (разделка)</a:t>
            </a:r>
            <a:br>
              <a:rPr lang="ru-RU" sz="3200" dirty="0">
                <a:latin typeface="Constantia" panose="02030602050306030303" pitchFamily="18" charset="0"/>
              </a:rPr>
            </a:br>
            <a:endParaRPr lang="ru-RU" sz="3200" dirty="0" smtClean="0">
              <a:latin typeface="Constantia" panose="02030602050306030303" pitchFamily="18" charset="0"/>
            </a:endParaRPr>
          </a:p>
          <a:p>
            <a:r>
              <a:rPr lang="ru-RU" sz="3200" dirty="0" smtClean="0">
                <a:latin typeface="Constantia" panose="02030602050306030303" pitchFamily="18" charset="0"/>
              </a:rPr>
              <a:t>3</a:t>
            </a:r>
            <a:r>
              <a:rPr lang="ru-RU" sz="3200" dirty="0">
                <a:latin typeface="Constantia" panose="02030602050306030303" pitchFamily="18" charset="0"/>
              </a:rPr>
              <a:t>. </a:t>
            </a:r>
            <a:r>
              <a:rPr lang="ru-RU" sz="3200" dirty="0" smtClean="0">
                <a:latin typeface="Constantia" panose="02030602050306030303" pitchFamily="18" charset="0"/>
              </a:rPr>
              <a:t>Тепловая </a:t>
            </a:r>
            <a:r>
              <a:rPr lang="ru-RU" sz="3200" dirty="0">
                <a:latin typeface="Constantia" panose="02030602050306030303" pitchFamily="18" charset="0"/>
              </a:rPr>
              <a:t>обработка</a:t>
            </a:r>
            <a:br>
              <a:rPr lang="ru-RU" sz="3200" dirty="0">
                <a:latin typeface="Constantia" panose="02030602050306030303" pitchFamily="18" charset="0"/>
              </a:rPr>
            </a:br>
            <a:endParaRPr lang="ru-RU" sz="3200" dirty="0" smtClean="0">
              <a:latin typeface="Constantia" panose="02030602050306030303" pitchFamily="18" charset="0"/>
            </a:endParaRPr>
          </a:p>
          <a:p>
            <a:r>
              <a:rPr lang="ru-RU" sz="3200" dirty="0" smtClean="0">
                <a:latin typeface="Constantia" panose="02030602050306030303" pitchFamily="18" charset="0"/>
              </a:rPr>
              <a:t>4</a:t>
            </a:r>
            <a:r>
              <a:rPr lang="ru-RU" sz="3200" dirty="0">
                <a:latin typeface="Constantia" panose="02030602050306030303" pitchFamily="18" charset="0"/>
              </a:rPr>
              <a:t>. </a:t>
            </a:r>
            <a:r>
              <a:rPr lang="ru-RU" sz="3200" dirty="0" smtClean="0">
                <a:latin typeface="Constantia" panose="02030602050306030303" pitchFamily="18" charset="0"/>
              </a:rPr>
              <a:t>Оформление изделия </a:t>
            </a:r>
            <a:r>
              <a:rPr lang="ru-RU" sz="3200" dirty="0">
                <a:latin typeface="Constantia" panose="02030602050306030303" pitchFamily="18" charset="0"/>
              </a:rPr>
              <a:t/>
            </a:r>
            <a:br>
              <a:rPr lang="ru-RU" sz="3200" dirty="0">
                <a:latin typeface="Constantia" panose="02030602050306030303" pitchFamily="18" charset="0"/>
              </a:rPr>
            </a:br>
            <a:endParaRPr lang="ru-RU" sz="3200" dirty="0">
              <a:latin typeface="Constantia" panose="02030602050306030303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3313" y="2892686"/>
            <a:ext cx="1295977" cy="861825"/>
          </a:xfrm>
          <a:prstGeom prst="rect">
            <a:avLst/>
          </a:prstGeom>
          <a:effectLst>
            <a:glow rad="127000">
              <a:srgbClr val="FFC000"/>
            </a:glow>
            <a:outerShdw blurRad="50800" dist="50800" dir="5400000" algn="ctr" rotWithShape="0">
              <a:srgbClr val="FFFF00"/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812" y="3754511"/>
            <a:ext cx="1354856" cy="9018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496" y="4904283"/>
            <a:ext cx="1344557" cy="8466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520" y="1929876"/>
            <a:ext cx="973521" cy="7301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7742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latin typeface="Constantia" panose="02030602050306030303" pitchFamily="18" charset="0"/>
              </a:rPr>
              <a:t>Инструменты, приспособления и посуда для приготовления теста</a:t>
            </a:r>
            <a:endParaRPr lang="ru-RU" sz="3200" b="1" i="1" dirty="0">
              <a:latin typeface="Constantia" panose="02030602050306030303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799" y="4669856"/>
            <a:ext cx="1545275" cy="10301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758" y="2317010"/>
            <a:ext cx="2155290" cy="12500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293" y="2164678"/>
            <a:ext cx="2110472" cy="14024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845997"/>
            <a:ext cx="1348129" cy="10110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296" y="2866090"/>
            <a:ext cx="1637443" cy="12280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9739" y="4409334"/>
            <a:ext cx="1751265" cy="129070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909" y="3753133"/>
            <a:ext cx="1520494" cy="15204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167" t="15889" r="1167" b="8231"/>
          <a:stretch/>
        </p:blipFill>
        <p:spPr>
          <a:xfrm>
            <a:off x="9358724" y="2129177"/>
            <a:ext cx="1894983" cy="14379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2504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5763" y="132171"/>
            <a:ext cx="690307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dirty="0" smtClean="0">
              <a:solidFill>
                <a:srgbClr val="000000"/>
              </a:solidFill>
              <a:latin typeface="Georgia" panose="02040502050405020303" pitchFamily="18" charset="0"/>
            </a:endParaRPr>
          </a:p>
          <a:p>
            <a:endParaRPr lang="ru-RU" sz="2400" b="1" i="1" dirty="0">
              <a:solidFill>
                <a:srgbClr val="000000"/>
              </a:solidFill>
              <a:latin typeface="Georgia" panose="02040502050405020303" pitchFamily="18" charset="0"/>
            </a:endParaRPr>
          </a:p>
          <a:p>
            <a:r>
              <a:rPr lang="ru-RU" sz="2400" b="1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Тонкой </a:t>
            </a:r>
            <a:r>
              <a:rPr lang="ru-RU" sz="2400" b="1" i="1" dirty="0">
                <a:solidFill>
                  <a:srgbClr val="000000"/>
                </a:solidFill>
                <a:latin typeface="Georgia" panose="02040502050405020303" pitchFamily="18" charset="0"/>
              </a:rPr>
              <a:t>струйкой сытной</a:t>
            </a:r>
            <a:br>
              <a:rPr lang="ru-RU" sz="2400" b="1" i="1" dirty="0">
                <a:solidFill>
                  <a:srgbClr val="000000"/>
                </a:solidFill>
                <a:latin typeface="Georgia" panose="02040502050405020303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latin typeface="Georgia" panose="02040502050405020303" pitchFamily="18" charset="0"/>
              </a:rPr>
              <a:t>Змеится теплый запах по углам.</a:t>
            </a:r>
            <a:br>
              <a:rPr lang="ru-RU" sz="2400" b="1" i="1" dirty="0">
                <a:solidFill>
                  <a:srgbClr val="000000"/>
                </a:solidFill>
                <a:latin typeface="Georgia" panose="02040502050405020303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latin typeface="Georgia" panose="02040502050405020303" pitchFamily="18" charset="0"/>
              </a:rPr>
              <a:t>Вдыхаю мир отрадный, </a:t>
            </a:r>
            <a:r>
              <a:rPr lang="ru-RU" sz="2400" b="1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самобытный</a:t>
            </a:r>
            <a:r>
              <a:rPr lang="ru-RU" sz="2400" b="1" i="1" dirty="0">
                <a:solidFill>
                  <a:srgbClr val="000000"/>
                </a:solidFill>
                <a:latin typeface="Georgia" panose="02040502050405020303" pitchFamily="18" charset="0"/>
              </a:rPr>
              <a:t/>
            </a:r>
            <a:br>
              <a:rPr lang="ru-RU" sz="2400" b="1" i="1" dirty="0">
                <a:solidFill>
                  <a:srgbClr val="000000"/>
                </a:solidFill>
                <a:latin typeface="Georgia" panose="02040502050405020303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latin typeface="Georgia" panose="02040502050405020303" pitchFamily="18" charset="0"/>
              </a:rPr>
              <a:t>С любовью и слезами пополам.</a:t>
            </a:r>
            <a:br>
              <a:rPr lang="ru-RU" sz="2400" b="1" i="1" dirty="0">
                <a:solidFill>
                  <a:srgbClr val="000000"/>
                </a:solidFill>
                <a:latin typeface="Georgia" panose="02040502050405020303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latin typeface="Georgia" panose="02040502050405020303" pitchFamily="18" charset="0"/>
              </a:rPr>
              <a:t>Как просто пониманье Мирозданья,</a:t>
            </a:r>
            <a:br>
              <a:rPr lang="ru-RU" sz="2400" b="1" i="1" dirty="0">
                <a:solidFill>
                  <a:srgbClr val="000000"/>
                </a:solidFill>
                <a:latin typeface="Georgia" panose="02040502050405020303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latin typeface="Georgia" panose="02040502050405020303" pitchFamily="18" charset="0"/>
              </a:rPr>
              <a:t>Когда, проснувшись по утру в тепле,</a:t>
            </a:r>
            <a:br>
              <a:rPr lang="ru-RU" sz="2400" b="1" i="1" dirty="0">
                <a:solidFill>
                  <a:srgbClr val="000000"/>
                </a:solidFill>
                <a:latin typeface="Georgia" panose="02040502050405020303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latin typeface="Georgia" panose="02040502050405020303" pitchFamily="18" charset="0"/>
              </a:rPr>
              <a:t>Под солнечное лучика лобзанье,</a:t>
            </a:r>
            <a:br>
              <a:rPr lang="ru-RU" sz="2400" b="1" i="1" dirty="0">
                <a:solidFill>
                  <a:srgbClr val="000000"/>
                </a:solidFill>
                <a:latin typeface="Georgia" panose="02040502050405020303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latin typeface="Georgia" panose="02040502050405020303" pitchFamily="18" charset="0"/>
              </a:rPr>
              <a:t>Домашний хлеб увидишь </a:t>
            </a:r>
            <a:r>
              <a:rPr lang="ru-RU" sz="2400" b="1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 на </a:t>
            </a:r>
            <a:r>
              <a:rPr lang="ru-RU" sz="2400" b="1" i="1" dirty="0">
                <a:solidFill>
                  <a:srgbClr val="000000"/>
                </a:solidFill>
                <a:latin typeface="Georgia" panose="02040502050405020303" pitchFamily="18" charset="0"/>
              </a:rPr>
              <a:t>столе</a:t>
            </a:r>
            <a:r>
              <a:rPr lang="ru-RU" sz="2400" b="1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.</a:t>
            </a:r>
          </a:p>
          <a:p>
            <a:endParaRPr lang="ru-RU" sz="2400" b="1" i="1" dirty="0">
              <a:solidFill>
                <a:srgbClr val="000000"/>
              </a:solidFill>
              <a:latin typeface="Georgia" panose="02040502050405020303" pitchFamily="18" charset="0"/>
            </a:endParaRPr>
          </a:p>
          <a:p>
            <a:r>
              <a:rPr lang="ru-RU" sz="2400" b="1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                                                </a:t>
            </a:r>
            <a:r>
              <a:rPr lang="ru-RU" sz="2400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(</a:t>
            </a:r>
            <a:r>
              <a:rPr lang="ru-RU" sz="2400" i="1" dirty="0" err="1" smtClean="0">
                <a:solidFill>
                  <a:srgbClr val="000000"/>
                </a:solidFill>
                <a:latin typeface="Georgia" panose="02040502050405020303" pitchFamily="18" charset="0"/>
              </a:rPr>
              <a:t>В.Орлов</a:t>
            </a:r>
            <a:r>
              <a:rPr lang="ru-RU" sz="2400" i="1" dirty="0" smtClean="0">
                <a:solidFill>
                  <a:srgbClr val="000000"/>
                </a:solidFill>
                <a:latin typeface="Georgia" panose="02040502050405020303" pitchFamily="18" charset="0"/>
              </a:rPr>
              <a:t>)</a:t>
            </a:r>
            <a:endParaRPr lang="ru-RU" sz="2400" i="1" dirty="0">
              <a:solidFill>
                <a:srgbClr val="000000"/>
              </a:solidFill>
              <a:latin typeface="Georgia" panose="02040502050405020303" pitchFamily="18" charset="0"/>
            </a:endParaRPr>
          </a:p>
          <a:p>
            <a:endParaRPr lang="ru-RU" sz="2400" b="1" i="1" dirty="0">
              <a:solidFill>
                <a:srgbClr val="000000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423" y="3374265"/>
            <a:ext cx="4809253" cy="32113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2703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4517147"/>
          </a:xfrm>
        </p:spPr>
        <p:txBody>
          <a:bodyPr>
            <a:normAutofit/>
          </a:bodyPr>
          <a:lstStyle/>
          <a:p>
            <a:pPr algn="l"/>
            <a:r>
              <a:rPr lang="ru-RU" sz="4000" b="1" i="1" dirty="0" smtClean="0">
                <a:latin typeface="Constantia" panose="02030602050306030303" pitchFamily="18" charset="0"/>
              </a:rPr>
              <a:t>          </a:t>
            </a:r>
            <a:br>
              <a:rPr lang="ru-RU" sz="4000" b="1" i="1" dirty="0" smtClean="0">
                <a:latin typeface="Constantia" panose="02030602050306030303" pitchFamily="18" charset="0"/>
              </a:rPr>
            </a:br>
            <a:r>
              <a:rPr lang="ru-RU" sz="4000" b="1" i="1" dirty="0">
                <a:latin typeface="Constantia" panose="02030602050306030303" pitchFamily="18" charset="0"/>
              </a:rPr>
              <a:t> </a:t>
            </a:r>
            <a:r>
              <a:rPr lang="ru-RU" sz="4000" b="1" i="1" dirty="0" smtClean="0">
                <a:latin typeface="Constantia" panose="02030602050306030303" pitchFamily="18" charset="0"/>
              </a:rPr>
              <a:t>               Используемые ресурсы</a:t>
            </a:r>
            <a:br>
              <a:rPr lang="ru-RU" sz="4000" b="1" i="1" dirty="0" smtClean="0">
                <a:latin typeface="Constantia" panose="02030602050306030303" pitchFamily="18" charset="0"/>
              </a:rPr>
            </a:br>
            <a:r>
              <a:rPr lang="ru-RU" sz="2400" dirty="0" smtClean="0">
                <a:latin typeface="Constantia" panose="02030602050306030303" pitchFamily="18" charset="0"/>
              </a:rPr>
              <a:t>1. </a:t>
            </a:r>
            <a:br>
              <a:rPr lang="ru-RU" sz="2400" dirty="0" smtClean="0">
                <a:latin typeface="Constantia" panose="02030602050306030303" pitchFamily="18" charset="0"/>
              </a:rPr>
            </a:br>
            <a:r>
              <a:rPr lang="ru-RU" sz="2400" dirty="0" smtClean="0">
                <a:latin typeface="Constantia" panose="02030602050306030303" pitchFamily="18" charset="0"/>
              </a:rPr>
              <a:t>Технология 6 класс </a:t>
            </a:r>
            <a:r>
              <a:rPr lang="ru-RU" sz="2400" dirty="0" err="1" smtClean="0">
                <a:latin typeface="Constantia" panose="02030602050306030303" pitchFamily="18" charset="0"/>
              </a:rPr>
              <a:t>В.Д.Симоненко</a:t>
            </a:r>
            <a:r>
              <a:rPr lang="ru-RU" sz="2400" dirty="0" smtClean="0">
                <a:latin typeface="Constantia" panose="02030602050306030303" pitchFamily="18" charset="0"/>
              </a:rPr>
              <a:t/>
            </a:r>
            <a:br>
              <a:rPr lang="ru-RU" sz="2400" dirty="0" smtClean="0">
                <a:latin typeface="Constantia" panose="02030602050306030303" pitchFamily="18" charset="0"/>
              </a:rPr>
            </a:br>
            <a:r>
              <a:rPr lang="ru-RU" sz="2400" dirty="0" smtClean="0">
                <a:latin typeface="Constantia" panose="02030602050306030303" pitchFamily="18" charset="0"/>
              </a:rPr>
              <a:t>Москва  </a:t>
            </a:r>
            <a:r>
              <a:rPr lang="ru-RU" sz="2400" dirty="0" err="1" smtClean="0">
                <a:latin typeface="Constantia" panose="02030602050306030303" pitchFamily="18" charset="0"/>
              </a:rPr>
              <a:t>Изд.центр</a:t>
            </a:r>
            <a:r>
              <a:rPr lang="ru-RU" sz="2400" dirty="0" smtClean="0">
                <a:latin typeface="Constantia" panose="02030602050306030303" pitchFamily="18" charset="0"/>
              </a:rPr>
              <a:t> «</a:t>
            </a:r>
            <a:r>
              <a:rPr lang="ru-RU" sz="2400" dirty="0" err="1" smtClean="0">
                <a:latin typeface="Constantia" panose="02030602050306030303" pitchFamily="18" charset="0"/>
              </a:rPr>
              <a:t>Вентана</a:t>
            </a:r>
            <a:r>
              <a:rPr lang="ru-RU" sz="2400" dirty="0" smtClean="0">
                <a:latin typeface="Constantia" panose="02030602050306030303" pitchFamily="18" charset="0"/>
              </a:rPr>
              <a:t>-Граф»</a:t>
            </a:r>
            <a:br>
              <a:rPr lang="ru-RU" sz="2400" dirty="0" smtClean="0">
                <a:latin typeface="Constantia" panose="02030602050306030303" pitchFamily="18" charset="0"/>
              </a:rPr>
            </a:br>
            <a:r>
              <a:rPr lang="ru-RU" sz="2400" dirty="0" smtClean="0">
                <a:latin typeface="Constantia" panose="02030602050306030303" pitchFamily="18" charset="0"/>
              </a:rPr>
              <a:t>2.</a:t>
            </a:r>
            <a:r>
              <a:rPr lang="ru-RU" sz="2400" dirty="0"/>
              <a:t> </a:t>
            </a:r>
            <a:r>
              <a:rPr lang="ru-RU" sz="2000" dirty="0" smtClean="0">
                <a:solidFill>
                  <a:schemeClr val="tx1"/>
                </a:solidFill>
                <a:hlinkClick r:id="rId2"/>
              </a:rPr>
              <a:t>http</a:t>
            </a:r>
            <a:r>
              <a:rPr lang="ru-RU" sz="2000" dirty="0">
                <a:solidFill>
                  <a:schemeClr val="tx1"/>
                </a:solidFill>
                <a:hlinkClick r:id="rId2"/>
              </a:rPr>
              <a:t>://</a:t>
            </a:r>
            <a:r>
              <a:rPr lang="ru-RU" sz="2000" dirty="0" smtClean="0">
                <a:solidFill>
                  <a:schemeClr val="tx1"/>
                </a:solidFill>
                <a:hlinkClick r:id="rId2"/>
              </a:rPr>
              <a:t>yandex.ru/images/search?img_url=http%3A%2F%2Fimage.zn.ua%2Fmedia%2Fimages%2Foriginal%2FJan2011%2F28763.jpg&amp;uinfo=sw-1366-sh-768-ww-1471-wh-662-pd-0.899999976158142</a:t>
            </a:r>
            <a:r>
              <a:rPr lang="ru-RU" sz="1800" u="sng" dirty="0" smtClean="0"/>
              <a:t/>
            </a:r>
            <a:br>
              <a:rPr lang="ru-RU" sz="1800" u="sng" dirty="0" smtClean="0"/>
            </a:br>
            <a:endParaRPr lang="ru-RU" sz="1800" b="1" i="1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60850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75142" y="1119320"/>
            <a:ext cx="55426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       Успехов в работе!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88092" y="2285999"/>
            <a:ext cx="6415816" cy="35064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2948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4712" y="772159"/>
            <a:ext cx="825190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333333"/>
                </a:solidFill>
                <a:latin typeface="Constantia" panose="02030602050306030303" pitchFamily="18" charset="0"/>
              </a:rPr>
              <a:t>На весенней заре </a:t>
            </a:r>
            <a:r>
              <a:rPr lang="ru-RU" sz="2000" b="1" i="1" dirty="0">
                <a:latin typeface="Constantia" panose="02030602050306030303" pitchFamily="18" charset="0"/>
              </a:rPr>
              <a:t/>
            </a:r>
            <a:br>
              <a:rPr lang="ru-RU" sz="2000" b="1" i="1" dirty="0">
                <a:latin typeface="Constantia" panose="02030602050306030303" pitchFamily="18" charset="0"/>
              </a:rPr>
            </a:br>
            <a:r>
              <a:rPr lang="ru-RU" sz="2000" b="1" i="1" dirty="0">
                <a:solidFill>
                  <a:srgbClr val="333333"/>
                </a:solidFill>
                <a:latin typeface="Constantia" panose="02030602050306030303" pitchFamily="18" charset="0"/>
              </a:rPr>
              <a:t>Воздух свежий и синий.</a:t>
            </a:r>
            <a:r>
              <a:rPr lang="ru-RU" sz="2000" b="1" i="1" dirty="0">
                <a:latin typeface="Constantia" panose="02030602050306030303" pitchFamily="18" charset="0"/>
              </a:rPr>
              <a:t/>
            </a:r>
            <a:br>
              <a:rPr lang="ru-RU" sz="2000" b="1" i="1" dirty="0">
                <a:latin typeface="Constantia" panose="02030602050306030303" pitchFamily="18" charset="0"/>
              </a:rPr>
            </a:br>
            <a:r>
              <a:rPr lang="ru-RU" sz="2000" b="1" i="1" dirty="0">
                <a:solidFill>
                  <a:srgbClr val="333333"/>
                </a:solidFill>
                <a:latin typeface="Constantia" panose="02030602050306030303" pitchFamily="18" charset="0"/>
              </a:rPr>
              <a:t>Постаревший отец </a:t>
            </a:r>
            <a:r>
              <a:rPr lang="ru-RU" sz="2000" b="1" i="1" dirty="0">
                <a:latin typeface="Constantia" panose="02030602050306030303" pitchFamily="18" charset="0"/>
              </a:rPr>
              <a:t/>
            </a:r>
            <a:br>
              <a:rPr lang="ru-RU" sz="2000" b="1" i="1" dirty="0">
                <a:latin typeface="Constantia" panose="02030602050306030303" pitchFamily="18" charset="0"/>
              </a:rPr>
            </a:br>
            <a:r>
              <a:rPr lang="ru-RU" sz="2000" b="1" i="1" dirty="0">
                <a:solidFill>
                  <a:srgbClr val="333333"/>
                </a:solidFill>
                <a:latin typeface="Constantia" panose="02030602050306030303" pitchFamily="18" charset="0"/>
              </a:rPr>
              <a:t>седину шевеля,</a:t>
            </a:r>
            <a:r>
              <a:rPr lang="ru-RU" sz="2000" b="1" i="1" dirty="0">
                <a:latin typeface="Constantia" panose="02030602050306030303" pitchFamily="18" charset="0"/>
              </a:rPr>
              <a:t/>
            </a:r>
            <a:br>
              <a:rPr lang="ru-RU" sz="2000" b="1" i="1" dirty="0">
                <a:latin typeface="Constantia" panose="02030602050306030303" pitchFamily="18" charset="0"/>
              </a:rPr>
            </a:br>
            <a:r>
              <a:rPr lang="ru-RU" sz="2000" b="1" i="1" dirty="0">
                <a:solidFill>
                  <a:srgbClr val="333333"/>
                </a:solidFill>
                <a:latin typeface="Constantia" panose="02030602050306030303" pitchFamily="18" charset="0"/>
              </a:rPr>
              <a:t>Говорил у крыльца</a:t>
            </a:r>
            <a:r>
              <a:rPr lang="ru-RU" sz="2000" b="1" i="1" dirty="0">
                <a:latin typeface="Constantia" panose="02030602050306030303" pitchFamily="18" charset="0"/>
              </a:rPr>
              <a:t/>
            </a:r>
            <a:br>
              <a:rPr lang="ru-RU" sz="2000" b="1" i="1" dirty="0">
                <a:latin typeface="Constantia" panose="02030602050306030303" pitchFamily="18" charset="0"/>
              </a:rPr>
            </a:br>
            <a:r>
              <a:rPr lang="ru-RU" sz="2000" b="1" i="1" dirty="0">
                <a:solidFill>
                  <a:srgbClr val="333333"/>
                </a:solidFill>
                <a:latin typeface="Constantia" panose="02030602050306030303" pitchFamily="18" charset="0"/>
              </a:rPr>
              <a:t>Тихим голосом сыну,</a:t>
            </a:r>
            <a:r>
              <a:rPr lang="ru-RU" sz="2000" b="1" i="1" dirty="0">
                <a:latin typeface="Constantia" panose="02030602050306030303" pitchFamily="18" charset="0"/>
              </a:rPr>
              <a:t/>
            </a:r>
            <a:br>
              <a:rPr lang="ru-RU" sz="2000" b="1" i="1" dirty="0">
                <a:latin typeface="Constantia" panose="02030602050306030303" pitchFamily="18" charset="0"/>
              </a:rPr>
            </a:br>
            <a:r>
              <a:rPr lang="ru-RU" sz="2000" b="1" i="1" dirty="0">
                <a:solidFill>
                  <a:srgbClr val="333333"/>
                </a:solidFill>
                <a:latin typeface="Constantia" panose="02030602050306030303" pitchFamily="18" charset="0"/>
              </a:rPr>
              <a:t>Провожая его в</a:t>
            </a:r>
            <a:r>
              <a:rPr lang="ru-RU" sz="2000" b="1" i="1" dirty="0">
                <a:latin typeface="Constantia" panose="02030602050306030303" pitchFamily="18" charset="0"/>
              </a:rPr>
              <a:t/>
            </a:r>
            <a:br>
              <a:rPr lang="ru-RU" sz="2000" b="1" i="1" dirty="0">
                <a:latin typeface="Constantia" panose="02030602050306030303" pitchFamily="18" charset="0"/>
              </a:rPr>
            </a:br>
            <a:r>
              <a:rPr lang="ru-RU" sz="2000" b="1" i="1" dirty="0">
                <a:solidFill>
                  <a:srgbClr val="333333"/>
                </a:solidFill>
                <a:latin typeface="Constantia" panose="02030602050306030303" pitchFamily="18" charset="0"/>
              </a:rPr>
              <a:t>Первый раз на поля</a:t>
            </a:r>
            <a:r>
              <a:rPr lang="ru-RU" sz="2000" b="1" i="1" dirty="0" smtClean="0">
                <a:solidFill>
                  <a:srgbClr val="333333"/>
                </a:solidFill>
                <a:latin typeface="Constantia" panose="02030602050306030303" pitchFamily="18" charset="0"/>
              </a:rPr>
              <a:t>.</a:t>
            </a:r>
            <a:r>
              <a:rPr lang="en-US" sz="2000" b="1" i="1" dirty="0" smtClean="0">
                <a:solidFill>
                  <a:srgbClr val="333333"/>
                </a:solidFill>
                <a:latin typeface="Constantia" panose="02030602050306030303" pitchFamily="18" charset="0"/>
              </a:rPr>
              <a:t>             </a:t>
            </a:r>
            <a:r>
              <a:rPr lang="ru-RU" sz="2000" b="1" i="1" dirty="0" smtClean="0">
                <a:solidFill>
                  <a:srgbClr val="333333"/>
                </a:solidFill>
                <a:latin typeface="Constantia" panose="02030602050306030303" pitchFamily="18" charset="0"/>
              </a:rPr>
              <a:t>Ты </a:t>
            </a:r>
            <a:r>
              <a:rPr lang="ru-RU" sz="2000" b="1" i="1" dirty="0" smtClean="0">
                <a:solidFill>
                  <a:srgbClr val="333333"/>
                </a:solidFill>
                <a:latin typeface="Constantia" panose="02030602050306030303" pitchFamily="18" charset="0"/>
              </a:rPr>
              <a:t>запомни, сынок,</a:t>
            </a:r>
            <a:r>
              <a:rPr lang="ru-RU" sz="2000" b="1" i="1" dirty="0" smtClean="0">
                <a:latin typeface="Constantia" panose="02030602050306030303" pitchFamily="18" charset="0"/>
              </a:rPr>
              <a:t/>
            </a:r>
            <a:br>
              <a:rPr lang="ru-RU" sz="2000" b="1" i="1" dirty="0" smtClean="0">
                <a:latin typeface="Constantia" panose="02030602050306030303" pitchFamily="18" charset="0"/>
              </a:rPr>
            </a:br>
            <a:r>
              <a:rPr lang="en-US" sz="2000" b="1" i="1" dirty="0" smtClean="0">
                <a:latin typeface="Constantia" panose="02030602050306030303" pitchFamily="18" charset="0"/>
              </a:rPr>
              <a:t>                                                        </a:t>
            </a:r>
            <a:r>
              <a:rPr lang="ru-RU" sz="2000" b="1" i="1" dirty="0" smtClean="0">
                <a:solidFill>
                  <a:srgbClr val="333333"/>
                </a:solidFill>
                <a:latin typeface="Constantia" panose="02030602050306030303" pitchFamily="18" charset="0"/>
              </a:rPr>
              <a:t>Золотые </a:t>
            </a:r>
            <a:r>
              <a:rPr lang="ru-RU" sz="2000" b="1" i="1" dirty="0">
                <a:solidFill>
                  <a:srgbClr val="333333"/>
                </a:solidFill>
                <a:latin typeface="Constantia" panose="02030602050306030303" pitchFamily="18" charset="0"/>
              </a:rPr>
              <a:t>слова -</a:t>
            </a:r>
            <a:r>
              <a:rPr lang="ru-RU" sz="2000" b="1" i="1" dirty="0">
                <a:latin typeface="Constantia" panose="02030602050306030303" pitchFamily="18" charset="0"/>
              </a:rPr>
              <a:t/>
            </a:r>
            <a:br>
              <a:rPr lang="ru-RU" sz="2000" b="1" i="1" dirty="0">
                <a:latin typeface="Constantia" panose="02030602050306030303" pitchFamily="18" charset="0"/>
              </a:rPr>
            </a:br>
            <a:r>
              <a:rPr lang="ru-RU" sz="2000" b="1" i="1" dirty="0" smtClean="0">
                <a:latin typeface="Constantia" panose="02030602050306030303" pitchFamily="18" charset="0"/>
              </a:rPr>
              <a:t>                                                 </a:t>
            </a:r>
            <a:r>
              <a:rPr lang="en-US" sz="2000" b="1" i="1" dirty="0" smtClean="0">
                <a:latin typeface="Constantia" panose="02030602050306030303" pitchFamily="18" charset="0"/>
              </a:rPr>
              <a:t>      </a:t>
            </a:r>
            <a:r>
              <a:rPr lang="ru-RU" sz="2000" b="1" i="1" dirty="0" smtClean="0">
                <a:latin typeface="Constantia" panose="02030602050306030303" pitchFamily="18" charset="0"/>
              </a:rPr>
              <a:t> </a:t>
            </a:r>
            <a:r>
              <a:rPr lang="ru-RU" sz="2000" b="1" i="1" dirty="0" smtClean="0">
                <a:solidFill>
                  <a:srgbClr val="333333"/>
                </a:solidFill>
                <a:latin typeface="Constantia" panose="02030602050306030303" pitchFamily="18" charset="0"/>
              </a:rPr>
              <a:t>Хлеб - всему голова,</a:t>
            </a:r>
            <a:r>
              <a:rPr lang="ru-RU" sz="2000" b="1" i="1" dirty="0" smtClean="0">
                <a:latin typeface="Constantia" panose="02030602050306030303" pitchFamily="18" charset="0"/>
              </a:rPr>
              <a:t/>
            </a:r>
            <a:br>
              <a:rPr lang="ru-RU" sz="2000" b="1" i="1" dirty="0" smtClean="0">
                <a:latin typeface="Constantia" panose="02030602050306030303" pitchFamily="18" charset="0"/>
              </a:rPr>
            </a:br>
            <a:r>
              <a:rPr lang="ru-RU" sz="2000" b="1" i="1" dirty="0" smtClean="0">
                <a:latin typeface="Constantia" panose="02030602050306030303" pitchFamily="18" charset="0"/>
              </a:rPr>
              <a:t>                                               </a:t>
            </a:r>
            <a:r>
              <a:rPr lang="en-US" sz="2000" b="1" i="1" dirty="0" smtClean="0">
                <a:latin typeface="Constantia" panose="02030602050306030303" pitchFamily="18" charset="0"/>
              </a:rPr>
              <a:t>      </a:t>
            </a:r>
            <a:r>
              <a:rPr lang="ru-RU" sz="2000" b="1" i="1" dirty="0" smtClean="0">
                <a:latin typeface="Constantia" panose="02030602050306030303" pitchFamily="18" charset="0"/>
              </a:rPr>
              <a:t>   </a:t>
            </a:r>
            <a:r>
              <a:rPr lang="ru-RU" sz="2000" b="1" i="1" dirty="0" smtClean="0">
                <a:solidFill>
                  <a:srgbClr val="333333"/>
                </a:solidFill>
                <a:latin typeface="Constantia" panose="02030602050306030303" pitchFamily="18" charset="0"/>
              </a:rPr>
              <a:t>Хлеб - всему голова</a:t>
            </a:r>
            <a:r>
              <a:rPr lang="ru-RU" sz="2000" b="1" i="1" dirty="0" smtClean="0">
                <a:latin typeface="Constantia" panose="02030602050306030303" pitchFamily="18" charset="0"/>
              </a:rPr>
              <a:t/>
            </a:r>
            <a:br>
              <a:rPr lang="ru-RU" sz="2000" b="1" i="1" dirty="0" smtClean="0">
                <a:latin typeface="Constantia" panose="02030602050306030303" pitchFamily="18" charset="0"/>
              </a:rPr>
            </a:br>
            <a:r>
              <a:rPr lang="ru-RU" sz="2000" b="1" i="1" dirty="0" smtClean="0">
                <a:latin typeface="Constantia" panose="02030602050306030303" pitchFamily="18" charset="0"/>
              </a:rPr>
              <a:t>                                               </a:t>
            </a:r>
            <a:r>
              <a:rPr lang="en-US" sz="2000" b="1" i="1" dirty="0" smtClean="0">
                <a:latin typeface="Constantia" panose="02030602050306030303" pitchFamily="18" charset="0"/>
              </a:rPr>
              <a:t>       </a:t>
            </a:r>
            <a:r>
              <a:rPr lang="ru-RU" sz="2000" b="1" i="1" dirty="0" smtClean="0">
                <a:latin typeface="Constantia" panose="02030602050306030303" pitchFamily="18" charset="0"/>
              </a:rPr>
              <a:t>  </a:t>
            </a:r>
            <a:r>
              <a:rPr lang="ru-RU" sz="2000" b="1" i="1" dirty="0" smtClean="0">
                <a:solidFill>
                  <a:srgbClr val="333333"/>
                </a:solidFill>
                <a:latin typeface="Constantia" panose="02030602050306030303" pitchFamily="18" charset="0"/>
              </a:rPr>
              <a:t>Ты запомни, сынок,</a:t>
            </a:r>
            <a:r>
              <a:rPr lang="ru-RU" sz="2000" b="1" i="1" dirty="0" smtClean="0">
                <a:latin typeface="Constantia" panose="02030602050306030303" pitchFamily="18" charset="0"/>
              </a:rPr>
              <a:t/>
            </a:r>
            <a:br>
              <a:rPr lang="ru-RU" sz="2000" b="1" i="1" dirty="0" smtClean="0">
                <a:latin typeface="Constantia" panose="02030602050306030303" pitchFamily="18" charset="0"/>
              </a:rPr>
            </a:br>
            <a:r>
              <a:rPr lang="ru-RU" sz="2000" b="1" i="1" dirty="0" smtClean="0">
                <a:latin typeface="Constantia" panose="02030602050306030303" pitchFamily="18" charset="0"/>
              </a:rPr>
              <a:t>                                               </a:t>
            </a:r>
            <a:r>
              <a:rPr lang="en-US" sz="2000" b="1" i="1" dirty="0" smtClean="0">
                <a:latin typeface="Constantia" panose="02030602050306030303" pitchFamily="18" charset="0"/>
              </a:rPr>
              <a:t>      </a:t>
            </a:r>
            <a:r>
              <a:rPr lang="ru-RU" sz="2000" b="1" i="1" dirty="0" smtClean="0">
                <a:latin typeface="Constantia" panose="02030602050306030303" pitchFamily="18" charset="0"/>
              </a:rPr>
              <a:t>   </a:t>
            </a:r>
            <a:r>
              <a:rPr lang="ru-RU" sz="2000" b="1" i="1" dirty="0" smtClean="0">
                <a:solidFill>
                  <a:srgbClr val="333333"/>
                </a:solidFill>
                <a:latin typeface="Constantia" panose="02030602050306030303" pitchFamily="18" charset="0"/>
              </a:rPr>
              <a:t>золотые слова -</a:t>
            </a:r>
            <a:r>
              <a:rPr lang="ru-RU" sz="2000" b="1" i="1" dirty="0" smtClean="0">
                <a:latin typeface="Constantia" panose="02030602050306030303" pitchFamily="18" charset="0"/>
              </a:rPr>
              <a:t/>
            </a:r>
            <a:br>
              <a:rPr lang="ru-RU" sz="2000" b="1" i="1" dirty="0" smtClean="0">
                <a:latin typeface="Constantia" panose="02030602050306030303" pitchFamily="18" charset="0"/>
              </a:rPr>
            </a:br>
            <a:r>
              <a:rPr lang="ru-RU" sz="2000" b="1" i="1" dirty="0" smtClean="0">
                <a:latin typeface="Constantia" panose="02030602050306030303" pitchFamily="18" charset="0"/>
              </a:rPr>
              <a:t>                                                </a:t>
            </a:r>
            <a:r>
              <a:rPr lang="en-US" sz="2000" b="1" i="1" dirty="0" smtClean="0">
                <a:latin typeface="Constantia" panose="02030602050306030303" pitchFamily="18" charset="0"/>
              </a:rPr>
              <a:t>       </a:t>
            </a:r>
            <a:r>
              <a:rPr lang="ru-RU" sz="2000" b="1" i="1" dirty="0" smtClean="0">
                <a:latin typeface="Constantia" panose="02030602050306030303" pitchFamily="18" charset="0"/>
              </a:rPr>
              <a:t> </a:t>
            </a:r>
            <a:r>
              <a:rPr lang="ru-RU" sz="2000" b="1" i="1" dirty="0" smtClean="0">
                <a:solidFill>
                  <a:srgbClr val="333333"/>
                </a:solidFill>
                <a:latin typeface="Constantia" panose="02030602050306030303" pitchFamily="18" charset="0"/>
              </a:rPr>
              <a:t>Хлеб - всему голова,</a:t>
            </a:r>
            <a:r>
              <a:rPr lang="ru-RU" sz="2000" b="1" i="1" dirty="0" smtClean="0">
                <a:latin typeface="Constantia" panose="02030602050306030303" pitchFamily="18" charset="0"/>
              </a:rPr>
              <a:t/>
            </a:r>
            <a:br>
              <a:rPr lang="ru-RU" sz="2000" b="1" i="1" dirty="0" smtClean="0">
                <a:latin typeface="Constantia" panose="02030602050306030303" pitchFamily="18" charset="0"/>
              </a:rPr>
            </a:br>
            <a:r>
              <a:rPr lang="ru-RU" sz="2000" b="1" i="1" dirty="0" smtClean="0">
                <a:latin typeface="Constantia" panose="02030602050306030303" pitchFamily="18" charset="0"/>
              </a:rPr>
              <a:t>                                                </a:t>
            </a:r>
            <a:r>
              <a:rPr lang="en-US" sz="2000" b="1" i="1" dirty="0" smtClean="0">
                <a:latin typeface="Constantia" panose="02030602050306030303" pitchFamily="18" charset="0"/>
              </a:rPr>
              <a:t>      </a:t>
            </a:r>
            <a:r>
              <a:rPr lang="ru-RU" sz="2000" b="1" i="1" dirty="0" smtClean="0">
                <a:latin typeface="Constantia" panose="02030602050306030303" pitchFamily="18" charset="0"/>
              </a:rPr>
              <a:t>  </a:t>
            </a:r>
            <a:r>
              <a:rPr lang="ru-RU" sz="2000" b="1" i="1" dirty="0" smtClean="0">
                <a:solidFill>
                  <a:srgbClr val="333333"/>
                </a:solidFill>
                <a:latin typeface="Constantia" panose="02030602050306030303" pitchFamily="18" charset="0"/>
              </a:rPr>
              <a:t>Хлеб - всему голова</a:t>
            </a:r>
            <a:r>
              <a:rPr lang="ru-RU" sz="2000" b="1" i="1" dirty="0" smtClean="0">
                <a:solidFill>
                  <a:srgbClr val="333333"/>
                </a:solidFill>
                <a:latin typeface="Constantia" panose="02030602050306030303" pitchFamily="18" charset="0"/>
              </a:rPr>
              <a:t>.</a:t>
            </a:r>
            <a:endParaRPr lang="en-US" sz="2000" b="1" i="1" dirty="0" smtClean="0">
              <a:solidFill>
                <a:srgbClr val="333333"/>
              </a:solidFill>
              <a:latin typeface="Constantia" panose="02030602050306030303" pitchFamily="18" charset="0"/>
            </a:endParaRPr>
          </a:p>
          <a:p>
            <a:r>
              <a:rPr lang="en-US" sz="2000" b="1" i="1" dirty="0" smtClean="0">
                <a:solidFill>
                  <a:srgbClr val="333333"/>
                </a:solidFill>
                <a:latin typeface="Constantia" panose="02030602050306030303" pitchFamily="18" charset="0"/>
              </a:rPr>
              <a:t> </a:t>
            </a:r>
            <a:endParaRPr lang="en-US" sz="2000" b="1" i="1" dirty="0" smtClean="0">
              <a:solidFill>
                <a:srgbClr val="333333"/>
              </a:solidFill>
              <a:latin typeface="Constantia" panose="02030602050306030303" pitchFamily="18" charset="0"/>
            </a:endParaRPr>
          </a:p>
          <a:p>
            <a:r>
              <a:rPr lang="ru-RU" sz="2800" b="1" i="1" dirty="0" smtClean="0">
                <a:solidFill>
                  <a:srgbClr val="0070C0"/>
                </a:solidFill>
                <a:latin typeface="Constantia" panose="02030602050306030303" pitchFamily="18" charset="0"/>
              </a:rPr>
              <a:t>              Тема нашего занятия…</a:t>
            </a:r>
            <a:endParaRPr lang="ru-RU" sz="2800" b="1" i="1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802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5867" y="414020"/>
            <a:ext cx="11501226" cy="623062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61440" y="914400"/>
            <a:ext cx="9895840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i="1" dirty="0">
                <a:latin typeface="Constantia" panose="02030602050306030303" pitchFamily="18" charset="0"/>
              </a:rPr>
              <a:t>Тема урока:</a:t>
            </a:r>
          </a:p>
          <a:p>
            <a:r>
              <a:rPr lang="ru-RU" sz="4800" b="1" i="1" dirty="0">
                <a:solidFill>
                  <a:srgbClr val="C00000"/>
                </a:solidFill>
                <a:latin typeface="Constantia" panose="02030602050306030303" pitchFamily="18" charset="0"/>
              </a:rPr>
              <a:t>                     </a:t>
            </a:r>
            <a:r>
              <a:rPr lang="ru-RU" sz="4800" b="1" i="1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       </a:t>
            </a:r>
            <a:r>
              <a:rPr lang="ru-RU" sz="4800" b="1" i="1" dirty="0" smtClean="0">
                <a:latin typeface="Constantia" panose="02030602050306030303" pitchFamily="18" charset="0"/>
              </a:rPr>
              <a:t>Хлеб </a:t>
            </a:r>
            <a:r>
              <a:rPr lang="ru-RU" sz="4800" b="1" i="1" dirty="0">
                <a:latin typeface="Constantia" panose="02030602050306030303" pitchFamily="18" charset="0"/>
              </a:rPr>
              <a:t>– </a:t>
            </a:r>
          </a:p>
          <a:p>
            <a:r>
              <a:rPr lang="ru-RU" sz="4800" b="1" i="1" dirty="0">
                <a:latin typeface="Constantia" panose="02030602050306030303" pitchFamily="18" charset="0"/>
              </a:rPr>
              <a:t>                              </a:t>
            </a:r>
            <a:r>
              <a:rPr lang="ru-RU" sz="4800" b="1" i="1" dirty="0" smtClean="0">
                <a:latin typeface="Constantia" panose="02030602050306030303" pitchFamily="18" charset="0"/>
              </a:rPr>
              <a:t>          всему </a:t>
            </a:r>
            <a:endParaRPr lang="ru-RU" sz="4800" b="1" i="1" dirty="0">
              <a:latin typeface="Constantia" panose="02030602050306030303" pitchFamily="18" charset="0"/>
            </a:endParaRPr>
          </a:p>
          <a:p>
            <a:r>
              <a:rPr lang="ru-RU" sz="4800" b="1" i="1" dirty="0">
                <a:latin typeface="Constantia" panose="02030602050306030303" pitchFamily="18" charset="0"/>
              </a:rPr>
              <a:t>                                      </a:t>
            </a:r>
            <a:r>
              <a:rPr lang="ru-RU" sz="4800" b="1" i="1" dirty="0" smtClean="0">
                <a:latin typeface="Constantia" panose="02030602050306030303" pitchFamily="18" charset="0"/>
              </a:rPr>
              <a:t>             голова</a:t>
            </a:r>
            <a:r>
              <a:rPr lang="ru-RU" sz="4800" b="1" i="1" dirty="0">
                <a:latin typeface="Constantia" panose="02030602050306030303" pitchFamily="18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85641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7362" y="891241"/>
            <a:ext cx="10668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solidFill>
                  <a:srgbClr val="C00000"/>
                </a:solidFill>
                <a:latin typeface="Constantia" panose="02030602050306030303" pitchFamily="18" charset="0"/>
              </a:rPr>
              <a:t>Мука </a:t>
            </a:r>
            <a:endParaRPr lang="ru-RU" sz="4400" b="1" i="1" dirty="0" smtClean="0">
              <a:solidFill>
                <a:srgbClr val="C00000"/>
              </a:solidFill>
              <a:latin typeface="Constantia" panose="02030602050306030303" pitchFamily="18" charset="0"/>
            </a:endParaRPr>
          </a:p>
          <a:p>
            <a:pPr algn="ctr"/>
            <a:r>
              <a:rPr lang="ru-RU" sz="4400" dirty="0" smtClean="0">
                <a:latin typeface="Constantia" panose="02030602050306030303" pitchFamily="18" charset="0"/>
              </a:rPr>
              <a:t>один </a:t>
            </a:r>
            <a:r>
              <a:rPr lang="ru-RU" sz="4400" dirty="0">
                <a:latin typeface="Constantia" panose="02030602050306030303" pitchFamily="18" charset="0"/>
              </a:rPr>
              <a:t>из основных </a:t>
            </a:r>
            <a:r>
              <a:rPr lang="ru-RU" sz="4400" dirty="0" smtClean="0">
                <a:latin typeface="Constantia" panose="02030602050306030303" pitchFamily="18" charset="0"/>
              </a:rPr>
              <a:t>продуктов используемых </a:t>
            </a:r>
            <a:r>
              <a:rPr lang="ru-RU" sz="4400" dirty="0">
                <a:latin typeface="Constantia" panose="02030602050306030303" pitchFamily="18" charset="0"/>
              </a:rPr>
              <a:t>в </a:t>
            </a:r>
            <a:r>
              <a:rPr lang="ru-RU" sz="4400" dirty="0" smtClean="0">
                <a:latin typeface="Constantia" panose="02030602050306030303" pitchFamily="18" charset="0"/>
              </a:rPr>
              <a:t>кулинарии, получаемый</a:t>
            </a:r>
          </a:p>
          <a:p>
            <a:pPr algn="ctr"/>
            <a:r>
              <a:rPr lang="ru-RU" sz="4400" dirty="0" smtClean="0">
                <a:latin typeface="Constantia" panose="02030602050306030303" pitchFamily="18" charset="0"/>
              </a:rPr>
              <a:t>путем размола зерен.</a:t>
            </a:r>
            <a:endParaRPr lang="ru-RU" sz="4400" dirty="0">
              <a:latin typeface="Constantia" panose="02030602050306030303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593" y="3949585"/>
            <a:ext cx="5276634" cy="26830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5082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5775" y="909658"/>
            <a:ext cx="727656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latin typeface="Constantia" panose="02030602050306030303" pitchFamily="18" charset="0"/>
              </a:rPr>
              <a:t>Мука богата</a:t>
            </a:r>
            <a:r>
              <a:rPr lang="ru-RU" sz="4000" b="1" i="1" dirty="0">
                <a:latin typeface="Constantia" panose="02030602050306030303" pitchFamily="18" charset="0"/>
              </a:rPr>
              <a:t/>
            </a:r>
            <a:br>
              <a:rPr lang="ru-RU" sz="4000" b="1" i="1" dirty="0">
                <a:latin typeface="Constantia" panose="02030602050306030303" pitchFamily="18" charset="0"/>
              </a:rPr>
            </a:br>
            <a:r>
              <a:rPr lang="ru-RU" sz="4000" dirty="0">
                <a:latin typeface="Constantia" panose="02030602050306030303" pitchFamily="18" charset="0"/>
              </a:rPr>
              <a:t>- </a:t>
            </a:r>
            <a:r>
              <a:rPr lang="ru-RU" sz="4000" dirty="0" smtClean="0">
                <a:latin typeface="Constantia" panose="02030602050306030303" pitchFamily="18" charset="0"/>
              </a:rPr>
              <a:t>белками</a:t>
            </a:r>
            <a:r>
              <a:rPr lang="ru-RU" sz="4000" dirty="0">
                <a:latin typeface="Constantia" panose="02030602050306030303" pitchFamily="18" charset="0"/>
              </a:rPr>
              <a:t/>
            </a:r>
            <a:br>
              <a:rPr lang="ru-RU" sz="4000" dirty="0">
                <a:latin typeface="Constantia" panose="02030602050306030303" pitchFamily="18" charset="0"/>
              </a:rPr>
            </a:br>
            <a:r>
              <a:rPr lang="ru-RU" sz="4000" dirty="0">
                <a:latin typeface="Constantia" panose="02030602050306030303" pitchFamily="18" charset="0"/>
              </a:rPr>
              <a:t>- </a:t>
            </a:r>
            <a:r>
              <a:rPr lang="ru-RU" sz="4000" dirty="0" smtClean="0">
                <a:latin typeface="Constantia" panose="02030602050306030303" pitchFamily="18" charset="0"/>
              </a:rPr>
              <a:t>жирами</a:t>
            </a:r>
            <a:r>
              <a:rPr lang="ru-RU" sz="4000" dirty="0">
                <a:latin typeface="Constantia" panose="02030602050306030303" pitchFamily="18" charset="0"/>
              </a:rPr>
              <a:t/>
            </a:r>
            <a:br>
              <a:rPr lang="ru-RU" sz="4000" dirty="0">
                <a:latin typeface="Constantia" panose="02030602050306030303" pitchFamily="18" charset="0"/>
              </a:rPr>
            </a:br>
            <a:r>
              <a:rPr lang="ru-RU" sz="4000" dirty="0">
                <a:latin typeface="Constantia" panose="02030602050306030303" pitchFamily="18" charset="0"/>
              </a:rPr>
              <a:t>- </a:t>
            </a:r>
            <a:r>
              <a:rPr lang="ru-RU" sz="4000" dirty="0" smtClean="0">
                <a:latin typeface="Constantia" panose="02030602050306030303" pitchFamily="18" charset="0"/>
              </a:rPr>
              <a:t>углеводами</a:t>
            </a:r>
            <a:r>
              <a:rPr lang="ru-RU" sz="4000" dirty="0">
                <a:latin typeface="Constantia" panose="02030602050306030303" pitchFamily="18" charset="0"/>
              </a:rPr>
              <a:t/>
            </a:r>
            <a:br>
              <a:rPr lang="ru-RU" sz="4000" dirty="0">
                <a:latin typeface="Constantia" panose="02030602050306030303" pitchFamily="18" charset="0"/>
              </a:rPr>
            </a:br>
            <a:r>
              <a:rPr lang="ru-RU" sz="4000" dirty="0">
                <a:latin typeface="Constantia" panose="02030602050306030303" pitchFamily="18" charset="0"/>
              </a:rPr>
              <a:t>-</a:t>
            </a:r>
            <a:r>
              <a:rPr lang="ru-RU" sz="4000" dirty="0" smtClean="0">
                <a:latin typeface="Constantia" panose="02030602050306030303" pitchFamily="18" charset="0"/>
              </a:rPr>
              <a:t>минеральными веществами</a:t>
            </a:r>
            <a:r>
              <a:rPr lang="ru-RU" sz="4000" dirty="0">
                <a:latin typeface="Constantia" panose="02030602050306030303" pitchFamily="18" charset="0"/>
              </a:rPr>
              <a:t/>
            </a:r>
            <a:br>
              <a:rPr lang="ru-RU" sz="4000" dirty="0">
                <a:latin typeface="Constantia" panose="02030602050306030303" pitchFamily="18" charset="0"/>
              </a:rPr>
            </a:br>
            <a:r>
              <a:rPr lang="ru-RU" sz="4000" dirty="0">
                <a:latin typeface="Constantia" panose="02030602050306030303" pitchFamily="18" charset="0"/>
              </a:rPr>
              <a:t>-</a:t>
            </a:r>
            <a:r>
              <a:rPr lang="ru-RU" sz="4000" dirty="0" smtClean="0">
                <a:latin typeface="Constantia" panose="02030602050306030303" pitchFamily="18" charset="0"/>
              </a:rPr>
              <a:t>витаминами </a:t>
            </a:r>
            <a:r>
              <a:rPr lang="ru-RU" sz="4000" dirty="0">
                <a:latin typeface="Constantia" panose="02030602050306030303" pitchFamily="18" charset="0"/>
              </a:rPr>
              <a:t>группы В </a:t>
            </a:r>
            <a:br>
              <a:rPr lang="ru-RU" sz="4000" dirty="0">
                <a:latin typeface="Constantia" panose="02030602050306030303" pitchFamily="18" charset="0"/>
              </a:rPr>
            </a:br>
            <a:endParaRPr lang="ru-RU" sz="4000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4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2800" y="2091045"/>
            <a:ext cx="3576320" cy="160911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Пшеничная</a:t>
            </a:r>
          </a:p>
          <a:p>
            <a:pPr marL="285750" indent="-285750">
              <a:buFontTx/>
              <a:buChar char="-"/>
            </a:pPr>
            <a:r>
              <a:rPr lang="ru-RU" sz="2400" i="1" dirty="0">
                <a:solidFill>
                  <a:schemeClr val="tx1"/>
                </a:solidFill>
                <a:latin typeface="Constantia" panose="02030602050306030303" pitchFamily="18" charset="0"/>
              </a:rPr>
              <a:t>м</a:t>
            </a:r>
            <a:r>
              <a:rPr lang="ru-RU" sz="2400" i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ука крупного помола</a:t>
            </a:r>
          </a:p>
          <a:p>
            <a:r>
              <a:rPr lang="ru-RU" sz="2400" i="1" dirty="0">
                <a:solidFill>
                  <a:schemeClr val="tx1"/>
                </a:solidFill>
                <a:latin typeface="Constantia" panose="02030602050306030303" pitchFamily="18" charset="0"/>
              </a:rPr>
              <a:t>-</a:t>
            </a:r>
            <a:r>
              <a:rPr lang="ru-RU" sz="2400" i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 мука высшего сорта</a:t>
            </a:r>
          </a:p>
          <a:p>
            <a:r>
              <a:rPr lang="ru-RU" sz="2400" i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- мука первого сорта</a:t>
            </a:r>
            <a:endParaRPr lang="ru-RU" sz="2400" i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412480" y="2091045"/>
            <a:ext cx="2631440" cy="160911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      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 Ржаная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- </a:t>
            </a:r>
            <a:r>
              <a:rPr lang="ru-RU" sz="2400" i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мука сеяная </a:t>
            </a:r>
          </a:p>
          <a:p>
            <a:r>
              <a:rPr lang="ru-RU" sz="2400" i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- мука обдирная </a:t>
            </a:r>
          </a:p>
          <a:p>
            <a:r>
              <a:rPr lang="ru-RU" sz="2400" i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- мука обойная </a:t>
            </a:r>
          </a:p>
          <a:p>
            <a:pPr marL="285750" indent="-285750">
              <a:buFontTx/>
              <a:buChar char="-"/>
            </a:pPr>
            <a:endParaRPr lang="ru-RU" sz="2400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33720" y="3860800"/>
            <a:ext cx="1564640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onstantia" panose="02030602050306030303" pitchFamily="18" charset="0"/>
              </a:rPr>
              <a:t>Я</a:t>
            </a:r>
            <a:r>
              <a:rPr lang="ru-RU" sz="24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чневая</a:t>
            </a:r>
            <a:endParaRPr lang="ru-RU" sz="24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955280" y="4378960"/>
            <a:ext cx="2113280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1"/>
                </a:solidFill>
                <a:latin typeface="Constantia" panose="02030602050306030303" pitchFamily="18" charset="0"/>
              </a:rPr>
              <a:t>Г</a:t>
            </a:r>
            <a:r>
              <a:rPr lang="ru-RU" sz="2400" b="1" i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речневая</a:t>
            </a:r>
            <a:endParaRPr lang="ru-RU" sz="2400" b="1" i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75280" y="4419600"/>
            <a:ext cx="2001520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Кукурузная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(маисовая)</a:t>
            </a:r>
            <a:endParaRPr lang="ru-RU" sz="24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9280" y="1137920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b="1" i="1" dirty="0" smtClean="0">
                <a:latin typeface="Constantia" panose="02030602050306030303" pitchFamily="18" charset="0"/>
              </a:rPr>
              <a:t>                        </a:t>
            </a:r>
            <a:r>
              <a:rPr lang="ru-RU" sz="4000" b="1" i="1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Виды </a:t>
            </a:r>
            <a:r>
              <a:rPr lang="ru-RU" sz="4000" b="1" i="1" dirty="0">
                <a:solidFill>
                  <a:srgbClr val="C00000"/>
                </a:solidFill>
                <a:latin typeface="Constantia" panose="02030602050306030303" pitchFamily="18" charset="0"/>
              </a:rPr>
              <a:t>муки</a:t>
            </a:r>
            <a:br>
              <a:rPr lang="ru-RU" sz="4000" b="1" i="1" dirty="0">
                <a:solidFill>
                  <a:srgbClr val="C00000"/>
                </a:solidFill>
                <a:latin typeface="Constantia" panose="02030602050306030303" pitchFamily="18" charset="0"/>
              </a:rPr>
            </a:br>
            <a:endParaRPr lang="ru-RU" sz="4000" b="1" i="1" dirty="0">
              <a:solidFill>
                <a:srgbClr val="C00000"/>
              </a:solidFill>
              <a:latin typeface="Constantia" panose="02030602050306030303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4632960" y="1830417"/>
            <a:ext cx="426720" cy="26062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7680960" y="1830417"/>
            <a:ext cx="447040" cy="26062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4361180" y="2086922"/>
            <a:ext cx="1362710" cy="207889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253480" y="2086922"/>
            <a:ext cx="0" cy="130239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6888480" y="2091045"/>
            <a:ext cx="1524000" cy="197295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7334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7920" y="1345476"/>
            <a:ext cx="100380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C00000"/>
                </a:solidFill>
                <a:latin typeface="Constantia" panose="02030602050306030303" pitchFamily="18" charset="0"/>
              </a:rPr>
              <a:t>Доброкачественность муки определяем</a:t>
            </a:r>
            <a:r>
              <a:rPr lang="ru-RU" sz="3600" b="1" i="1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:</a:t>
            </a:r>
          </a:p>
          <a:p>
            <a:r>
              <a:rPr lang="ru-RU" sz="3600" b="1" i="1" dirty="0">
                <a:solidFill>
                  <a:srgbClr val="C00000"/>
                </a:solidFill>
                <a:latin typeface="Constantia" panose="02030602050306030303" pitchFamily="18" charset="0"/>
              </a:rPr>
              <a:t/>
            </a:r>
            <a:br>
              <a:rPr lang="ru-RU" sz="3600" b="1" i="1" dirty="0">
                <a:solidFill>
                  <a:srgbClr val="C00000"/>
                </a:solidFill>
                <a:latin typeface="Constantia" panose="02030602050306030303" pitchFamily="18" charset="0"/>
              </a:rPr>
            </a:br>
            <a:r>
              <a:rPr lang="ru-RU" sz="3600" dirty="0">
                <a:latin typeface="Constantia" panose="02030602050306030303" pitchFamily="18" charset="0"/>
              </a:rPr>
              <a:t>- по вкусу (</a:t>
            </a:r>
            <a:r>
              <a:rPr lang="ru-RU" sz="3200" i="1" dirty="0">
                <a:latin typeface="Constantia" panose="02030602050306030303" pitchFamily="18" charset="0"/>
              </a:rPr>
              <a:t>сладковатый, пресный без горечи</a:t>
            </a:r>
            <a:r>
              <a:rPr lang="ru-RU" sz="3600" dirty="0">
                <a:latin typeface="Constantia" panose="02030602050306030303" pitchFamily="18" charset="0"/>
              </a:rPr>
              <a:t>)</a:t>
            </a:r>
            <a:br>
              <a:rPr lang="ru-RU" sz="3600" dirty="0">
                <a:latin typeface="Constantia" panose="02030602050306030303" pitchFamily="18" charset="0"/>
              </a:rPr>
            </a:br>
            <a:r>
              <a:rPr lang="ru-RU" sz="3600" dirty="0">
                <a:latin typeface="Constantia" panose="02030602050306030303" pitchFamily="18" charset="0"/>
              </a:rPr>
              <a:t>- по запаху (</a:t>
            </a:r>
            <a:r>
              <a:rPr lang="ru-RU" sz="3200" i="1" dirty="0">
                <a:latin typeface="Constantia" panose="02030602050306030303" pitchFamily="18" charset="0"/>
              </a:rPr>
              <a:t>без постороннего, затхлого запаха</a:t>
            </a:r>
            <a:r>
              <a:rPr lang="ru-RU" sz="3600" dirty="0">
                <a:latin typeface="Constantia" panose="02030602050306030303" pitchFamily="18" charset="0"/>
              </a:rPr>
              <a:t>)</a:t>
            </a:r>
            <a:br>
              <a:rPr lang="ru-RU" sz="3600" dirty="0">
                <a:latin typeface="Constantia" panose="02030602050306030303" pitchFamily="18" charset="0"/>
              </a:rPr>
            </a:br>
            <a:r>
              <a:rPr lang="ru-RU" sz="3600" dirty="0">
                <a:latin typeface="Constantia" panose="02030602050306030303" pitchFamily="18" charset="0"/>
              </a:rPr>
              <a:t>- по влажности </a:t>
            </a:r>
          </a:p>
        </p:txBody>
      </p:sp>
    </p:spTree>
    <p:extLst>
      <p:ext uri="{BB962C8B-B14F-4D97-AF65-F5344CB8AC3E}">
        <p14:creationId xmlns="" xmlns:p14="http://schemas.microsoft.com/office/powerpoint/2010/main" val="321177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3360" y="1508036"/>
            <a:ext cx="9347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Constantia" panose="02030602050306030303" pitchFamily="18" charset="0"/>
              </a:rPr>
              <a:t>Муку следует хранить в сухом, хорошо проветриваемом помещении</a:t>
            </a:r>
            <a:r>
              <a:rPr lang="ru-RU" sz="3600" dirty="0" smtClean="0">
                <a:latin typeface="Constantia" panose="02030602050306030303" pitchFamily="18" charset="0"/>
              </a:rPr>
              <a:t>,</a:t>
            </a:r>
          </a:p>
          <a:p>
            <a:r>
              <a:rPr lang="ru-RU" sz="3600" dirty="0" smtClean="0">
                <a:latin typeface="Constantia" panose="02030602050306030303" pitchFamily="18" charset="0"/>
              </a:rPr>
              <a:t> </a:t>
            </a:r>
            <a:r>
              <a:rPr lang="ru-RU" sz="3600" dirty="0">
                <a:latin typeface="Constantia" panose="02030602050306030303" pitchFamily="18" charset="0"/>
              </a:rPr>
              <a:t>в полотняных мешочках, </a:t>
            </a:r>
            <a:endParaRPr lang="ru-RU" sz="3600" dirty="0" smtClean="0">
              <a:latin typeface="Constantia" panose="02030602050306030303" pitchFamily="18" charset="0"/>
            </a:endParaRPr>
          </a:p>
          <a:p>
            <a:r>
              <a:rPr lang="ru-RU" sz="3600" dirty="0" smtClean="0">
                <a:latin typeface="Constantia" panose="02030602050306030303" pitchFamily="18" charset="0"/>
              </a:rPr>
              <a:t>стеклянных </a:t>
            </a:r>
            <a:r>
              <a:rPr lang="ru-RU" sz="3600" dirty="0">
                <a:latin typeface="Constantia" panose="02030602050306030303" pitchFamily="18" charset="0"/>
              </a:rPr>
              <a:t>и железных </a:t>
            </a:r>
            <a:endParaRPr lang="ru-RU" sz="3600" dirty="0" smtClean="0">
              <a:latin typeface="Constantia" panose="02030602050306030303" pitchFamily="18" charset="0"/>
            </a:endParaRPr>
          </a:p>
          <a:p>
            <a:r>
              <a:rPr lang="ru-RU" sz="3600" dirty="0" smtClean="0">
                <a:latin typeface="Constantia" panose="02030602050306030303" pitchFamily="18" charset="0"/>
              </a:rPr>
              <a:t>банках</a:t>
            </a:r>
            <a:r>
              <a:rPr lang="ru-RU" sz="3600" dirty="0">
                <a:latin typeface="Constantia" panose="02030602050306030303" pitchFamily="18" charset="0"/>
              </a:rPr>
              <a:t>.</a:t>
            </a:r>
            <a:br>
              <a:rPr lang="ru-RU" sz="3600" dirty="0">
                <a:latin typeface="Constantia" panose="02030602050306030303" pitchFamily="18" charset="0"/>
              </a:rPr>
            </a:br>
            <a:endParaRPr lang="ru-RU" sz="3600" dirty="0">
              <a:latin typeface="Constantia" panose="02030602050306030303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546" y="3007360"/>
            <a:ext cx="3955627" cy="29667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506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2433" y="1134795"/>
            <a:ext cx="963339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 smtClean="0">
              <a:latin typeface="Constantia" panose="02030602050306030303" pitchFamily="18" charset="0"/>
            </a:endParaRPr>
          </a:p>
          <a:p>
            <a:r>
              <a:rPr lang="ru-RU" sz="3600" dirty="0">
                <a:latin typeface="Constantia" panose="02030602050306030303" pitchFamily="18" charset="0"/>
              </a:rPr>
              <a:t> </a:t>
            </a:r>
            <a:r>
              <a:rPr lang="ru-RU" sz="3600" dirty="0" smtClean="0">
                <a:latin typeface="Constantia" panose="02030602050306030303" pitchFamily="18" charset="0"/>
              </a:rPr>
              <a:t>        Первичная </a:t>
            </a:r>
            <a:r>
              <a:rPr lang="ru-RU" sz="3600" dirty="0">
                <a:latin typeface="Constantia" panose="02030602050306030303" pitchFamily="18" charset="0"/>
              </a:rPr>
              <a:t>обработка муки – </a:t>
            </a:r>
            <a:r>
              <a:rPr lang="ru-RU" sz="3600" dirty="0" smtClean="0">
                <a:latin typeface="Constantia" panose="02030602050306030303" pitchFamily="18" charset="0"/>
              </a:rPr>
              <a:t>  </a:t>
            </a:r>
          </a:p>
          <a:p>
            <a:r>
              <a:rPr lang="ru-RU" sz="3600" dirty="0">
                <a:solidFill>
                  <a:srgbClr val="C00000"/>
                </a:solidFill>
                <a:latin typeface="Constantia" panose="02030602050306030303" pitchFamily="18" charset="0"/>
              </a:rPr>
              <a:t> </a:t>
            </a:r>
            <a:r>
              <a:rPr lang="ru-RU" sz="3600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                                                 </a:t>
            </a:r>
            <a:r>
              <a:rPr lang="ru-RU" sz="3600" b="1" i="1" dirty="0" smtClean="0">
                <a:latin typeface="Constantia" panose="02030602050306030303" pitchFamily="18" charset="0"/>
              </a:rPr>
              <a:t>просеивание</a:t>
            </a:r>
            <a:r>
              <a:rPr lang="ru-RU" sz="3600" b="1" i="1" dirty="0">
                <a:latin typeface="Constantia" panose="02030602050306030303" pitchFamily="18" charset="0"/>
              </a:rPr>
              <a:t>.</a:t>
            </a:r>
            <a:r>
              <a:rPr lang="ru-RU" sz="3600" dirty="0">
                <a:solidFill>
                  <a:srgbClr val="C00000"/>
                </a:solidFill>
                <a:latin typeface="Constantia" panose="02030602050306030303" pitchFamily="18" charset="0"/>
              </a:rPr>
              <a:t/>
            </a:r>
            <a:br>
              <a:rPr lang="ru-RU" sz="3600" dirty="0">
                <a:solidFill>
                  <a:srgbClr val="C00000"/>
                </a:solidFill>
                <a:latin typeface="Constantia" panose="02030602050306030303" pitchFamily="18" charset="0"/>
              </a:rPr>
            </a:br>
            <a:r>
              <a:rPr lang="ru-RU" sz="3600" dirty="0" smtClean="0">
                <a:latin typeface="Constantia" panose="02030602050306030303" pitchFamily="18" charset="0"/>
              </a:rPr>
              <a:t>                            </a:t>
            </a:r>
          </a:p>
          <a:p>
            <a:r>
              <a:rPr lang="ru-RU" sz="3600" i="1" dirty="0">
                <a:latin typeface="Constantia" panose="02030602050306030303" pitchFamily="18" charset="0"/>
              </a:rPr>
              <a:t> </a:t>
            </a:r>
            <a:r>
              <a:rPr lang="ru-RU" sz="3600" i="1" dirty="0" smtClean="0">
                <a:latin typeface="Constantia" panose="02030602050306030303" pitchFamily="18" charset="0"/>
              </a:rPr>
              <a:t>                              </a:t>
            </a:r>
            <a:r>
              <a:rPr lang="ru-RU" sz="2400" i="1" dirty="0" smtClean="0">
                <a:latin typeface="Constantia" panose="02030602050306030303" pitchFamily="18" charset="0"/>
              </a:rPr>
              <a:t>(Удаляются </a:t>
            </a:r>
            <a:r>
              <a:rPr lang="ru-RU" sz="2400" i="1" dirty="0">
                <a:latin typeface="Constantia" panose="02030602050306030303" pitchFamily="18" charset="0"/>
              </a:rPr>
              <a:t>инородные </a:t>
            </a:r>
            <a:r>
              <a:rPr lang="ru-RU" sz="2400" i="1" dirty="0" smtClean="0">
                <a:latin typeface="Constantia" panose="02030602050306030303" pitchFamily="18" charset="0"/>
              </a:rPr>
              <a:t>примеси,</a:t>
            </a:r>
          </a:p>
          <a:p>
            <a:r>
              <a:rPr lang="ru-RU" sz="2400" i="1" dirty="0">
                <a:latin typeface="Constantia" panose="02030602050306030303" pitchFamily="18" charset="0"/>
              </a:rPr>
              <a:t> </a:t>
            </a:r>
            <a:r>
              <a:rPr lang="ru-RU" sz="2400" i="1" dirty="0" smtClean="0">
                <a:latin typeface="Constantia" panose="02030602050306030303" pitchFamily="18" charset="0"/>
              </a:rPr>
              <a:t>                                                 мука </a:t>
            </a:r>
            <a:r>
              <a:rPr lang="ru-RU" sz="2400" i="1" dirty="0">
                <a:latin typeface="Constantia" panose="02030602050306030303" pitchFamily="18" charset="0"/>
              </a:rPr>
              <a:t>обогащается кислородом)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433" y="2747454"/>
            <a:ext cx="2240923" cy="27011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7315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248</TotalTime>
  <Words>167</Words>
  <Application>Microsoft Office PowerPoint</Application>
  <PresentationFormat>Произвольный</PresentationFormat>
  <Paragraphs>65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Натуральные материалы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Инструменты, приспособления и посуда для приготовления теста</vt:lpstr>
      <vt:lpstr>Слайд 14</vt:lpstr>
      <vt:lpstr>                           Используемые ресурсы 1.  Технология 6 класс В.Д.Симоненко Москва  Изд.центр «Вентана-Граф» 2. http://yandex.ru/images/search?img_url=http%3A%2F%2Fimage.zn.ua%2Fmedia%2Fimages%2Foriginal%2FJan2011%2F28763.jpg&amp;uinfo=sw-1366-sh-768-ww-1471-wh-662-pd-0.899999976158142 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Королева Любовь</dc:creator>
  <cp:lastModifiedBy>Ucer</cp:lastModifiedBy>
  <cp:revision>32</cp:revision>
  <dcterms:created xsi:type="dcterms:W3CDTF">2014-10-17T20:09:56Z</dcterms:created>
  <dcterms:modified xsi:type="dcterms:W3CDTF">2015-03-23T12:43:31Z</dcterms:modified>
</cp:coreProperties>
</file>