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BCA1-DCCA-4822-842F-BDEF544E982F}" type="datetimeFigureOut">
              <a:rPr lang="id-ID" smtClean="0"/>
              <a:pPr/>
              <a:t>29/02/2012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A96C3-FBF0-430C-86AD-9DF8FCCE91C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E011-5F9B-43C6-BDC3-9B6F60551C51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E011-5F9B-43C6-BDC3-9B6F60551C51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7BB26-F823-4CD7-BA12-0A121AF04092}" type="datetimeFigureOut">
              <a:rPr lang="en-US" smtClean="0"/>
              <a:pPr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C0A04-0B25-41FB-BDFE-37BA6F98C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46" y="1858923"/>
            <a:ext cx="3887177" cy="47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285728"/>
            <a:ext cx="8143932" cy="124649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3500" b="1" smtClean="0"/>
              <a:t>BAB 2</a:t>
            </a:r>
            <a:endParaRPr lang="id-ID" sz="3500" b="1" dirty="0" smtClean="0"/>
          </a:p>
          <a:p>
            <a:pPr algn="ctr">
              <a:spcBef>
                <a:spcPts val="600"/>
              </a:spcBef>
            </a:pPr>
            <a:r>
              <a:rPr lang="en-US" sz="3500" b="1" dirty="0" smtClean="0"/>
              <a:t>JARINGAN TUMBUHAN DAN HEWAN</a:t>
            </a:r>
            <a:endParaRPr lang="id-ID" sz="3500" b="1" dirty="0"/>
          </a:p>
        </p:txBody>
      </p:sp>
      <p:sp>
        <p:nvSpPr>
          <p:cNvPr id="6" name="Rectangle 5"/>
          <p:cNvSpPr/>
          <p:nvPr/>
        </p:nvSpPr>
        <p:spPr>
          <a:xfrm>
            <a:off x="4920620" y="1701569"/>
            <a:ext cx="37147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id-ID" b="1" dirty="0"/>
              <a:t>Tujuan Pembelajaran</a:t>
            </a:r>
          </a:p>
          <a:p>
            <a:pPr>
              <a:spcBef>
                <a:spcPts val="600"/>
              </a:spcBef>
            </a:pPr>
            <a:r>
              <a:rPr lang="it-IT" dirty="0"/>
              <a:t>Setelah mempelajari bab ini, </a:t>
            </a:r>
            <a:r>
              <a:rPr lang="it-IT" dirty="0" smtClean="0"/>
              <a:t>siswa</a:t>
            </a:r>
            <a:r>
              <a:rPr lang="id-ID" dirty="0" smtClean="0"/>
              <a:t> diharapkan </a:t>
            </a:r>
            <a:r>
              <a:rPr lang="id-ID" dirty="0"/>
              <a:t>dapat</a:t>
            </a:r>
            <a:r>
              <a:rPr lang="id-ID" dirty="0" smtClean="0"/>
              <a:t>: </a:t>
            </a:r>
          </a:p>
          <a:p>
            <a:pPr marL="174625" indent="-174625">
              <a:spcBef>
                <a:spcPts val="600"/>
              </a:spcBef>
            </a:pPr>
            <a:r>
              <a:rPr lang="id-ID" dirty="0" smtClean="0"/>
              <a:t>• 	Membedakan </a:t>
            </a:r>
            <a:r>
              <a:rPr lang="id-ID" dirty="0"/>
              <a:t>jaringan (</a:t>
            </a:r>
            <a:r>
              <a:rPr lang="id-ID" dirty="0" smtClean="0"/>
              <a:t>epitel, </a:t>
            </a:r>
            <a:r>
              <a:rPr lang="nl-NL" dirty="0" smtClean="0"/>
              <a:t>otot</a:t>
            </a:r>
            <a:r>
              <a:rPr lang="nl-NL" dirty="0"/>
              <a:t>, </a:t>
            </a:r>
            <a:r>
              <a:rPr lang="nl-NL" dirty="0" smtClean="0"/>
              <a:t>tulang,</a:t>
            </a:r>
            <a:r>
              <a:rPr lang="id-ID" dirty="0" smtClean="0"/>
              <a:t> </a:t>
            </a:r>
            <a:r>
              <a:rPr lang="nl-NL" dirty="0" smtClean="0"/>
              <a:t>saraf</a:t>
            </a:r>
            <a:r>
              <a:rPr lang="nl-NL" dirty="0"/>
              <a:t>, dan </a:t>
            </a:r>
            <a:r>
              <a:rPr lang="nl-NL" dirty="0" smtClean="0"/>
              <a:t>ikat)</a:t>
            </a:r>
            <a:r>
              <a:rPr lang="id-ID" dirty="0" smtClean="0"/>
              <a:t> pada </a:t>
            </a:r>
            <a:r>
              <a:rPr lang="id-ID" dirty="0"/>
              <a:t>pembentukan </a:t>
            </a:r>
            <a:r>
              <a:rPr lang="id-ID" dirty="0" smtClean="0"/>
              <a:t>organ hewan</a:t>
            </a:r>
            <a:r>
              <a:rPr lang="id-ID" dirty="0"/>
              <a:t>.</a:t>
            </a:r>
          </a:p>
          <a:p>
            <a:pPr marL="174625" indent="-174625">
              <a:spcBef>
                <a:spcPts val="600"/>
              </a:spcBef>
            </a:pPr>
            <a:r>
              <a:rPr lang="id-ID" dirty="0"/>
              <a:t>• </a:t>
            </a:r>
            <a:r>
              <a:rPr lang="id-ID" dirty="0" smtClean="0"/>
              <a:t>	Menjelaskan </a:t>
            </a:r>
            <a:r>
              <a:rPr lang="id-ID" dirty="0"/>
              <a:t>fungsi </a:t>
            </a:r>
            <a:r>
              <a:rPr lang="id-ID" dirty="0" smtClean="0"/>
              <a:t>masingmasing jaringan </a:t>
            </a:r>
            <a:r>
              <a:rPr lang="id-ID" dirty="0"/>
              <a:t>pada hewan.</a:t>
            </a:r>
          </a:p>
          <a:p>
            <a:pPr marL="174625" indent="-174625">
              <a:spcBef>
                <a:spcPts val="600"/>
              </a:spcBef>
            </a:pPr>
            <a:r>
              <a:rPr lang="id-ID" dirty="0"/>
              <a:t>• </a:t>
            </a:r>
            <a:r>
              <a:rPr lang="id-ID" dirty="0" smtClean="0"/>
              <a:t>	Membedakan </a:t>
            </a:r>
            <a:r>
              <a:rPr lang="id-ID" dirty="0"/>
              <a:t>berbagai </a:t>
            </a:r>
            <a:r>
              <a:rPr lang="id-ID" dirty="0" smtClean="0"/>
              <a:t>jaringan (epidermis</a:t>
            </a:r>
            <a:r>
              <a:rPr lang="id-ID" dirty="0"/>
              <a:t>, </a:t>
            </a:r>
            <a:r>
              <a:rPr lang="id-ID" dirty="0" smtClean="0"/>
              <a:t>kolenkim, sklerenkim</a:t>
            </a:r>
            <a:r>
              <a:rPr lang="id-ID" dirty="0"/>
              <a:t>, parenkim, </a:t>
            </a:r>
            <a:r>
              <a:rPr lang="id-ID" dirty="0" smtClean="0"/>
              <a:t>xilem, floem</a:t>
            </a:r>
            <a:r>
              <a:rPr lang="id-ID" dirty="0"/>
              <a:t>, dan kambium) </a:t>
            </a:r>
            <a:r>
              <a:rPr lang="id-ID" dirty="0" smtClean="0"/>
              <a:t>pada tumbuhan</a:t>
            </a:r>
            <a:r>
              <a:rPr lang="id-ID" dirty="0"/>
              <a:t>.</a:t>
            </a:r>
          </a:p>
          <a:p>
            <a:pPr marL="174625" indent="-174625">
              <a:spcBef>
                <a:spcPts val="600"/>
              </a:spcBef>
            </a:pPr>
            <a:r>
              <a:rPr lang="id-ID" dirty="0"/>
              <a:t>• </a:t>
            </a:r>
            <a:r>
              <a:rPr lang="id-ID" dirty="0" smtClean="0"/>
              <a:t>	Menunjukkan </a:t>
            </a:r>
            <a:r>
              <a:rPr lang="id-ID" dirty="0"/>
              <a:t>letak </a:t>
            </a:r>
            <a:r>
              <a:rPr lang="id-ID" dirty="0" smtClean="0"/>
              <a:t>epidermis, korteks</a:t>
            </a:r>
            <a:r>
              <a:rPr lang="id-ID" dirty="0"/>
              <a:t>, dan </a:t>
            </a:r>
            <a:r>
              <a:rPr lang="id-ID" dirty="0" smtClean="0"/>
              <a:t>stele </a:t>
            </a:r>
            <a:r>
              <a:rPr lang="id-ID" dirty="0"/>
              <a:t>(</a:t>
            </a:r>
            <a:r>
              <a:rPr lang="id-ID" dirty="0" smtClean="0"/>
              <a:t>silinder pusat</a:t>
            </a:r>
            <a:r>
              <a:rPr lang="id-ID" dirty="0"/>
              <a:t>).</a:t>
            </a:r>
          </a:p>
          <a:p>
            <a:pPr marL="174625" indent="-174625">
              <a:spcBef>
                <a:spcPts val="600"/>
              </a:spcBef>
            </a:pPr>
            <a:r>
              <a:rPr lang="id-ID" dirty="0"/>
              <a:t>• </a:t>
            </a:r>
            <a:r>
              <a:rPr lang="id-ID" dirty="0" smtClean="0"/>
              <a:t>	Mendeskripsikan fungsi masing-masing jaringan tumbuhan</a:t>
            </a:r>
            <a:r>
              <a:rPr lang="id-ID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4601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5125" algn="l"/>
              </a:tabLst>
            </a:pPr>
            <a:r>
              <a:rPr lang="id-ID" sz="2400" b="1" i="1" dirty="0">
                <a:solidFill>
                  <a:schemeClr val="accent1"/>
                </a:solidFill>
              </a:rPr>
              <a:t>d. </a:t>
            </a:r>
            <a:r>
              <a:rPr lang="id-ID" sz="2400" b="1" i="1" dirty="0" smtClean="0">
                <a:solidFill>
                  <a:schemeClr val="accent1"/>
                </a:solidFill>
              </a:rPr>
              <a:t>	Jaringan </a:t>
            </a:r>
            <a:r>
              <a:rPr lang="id-ID" sz="2400" b="1" i="1" dirty="0">
                <a:solidFill>
                  <a:schemeClr val="accent1"/>
                </a:solidFill>
              </a:rPr>
              <a:t>Pengangkut (Vaskuler)</a:t>
            </a:r>
            <a:endParaRPr lang="id-ID" sz="2400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6397" t="17500" r="14844" b="6249"/>
          <a:stretch>
            <a:fillRect/>
          </a:stretch>
        </p:blipFill>
        <p:spPr bwMode="auto">
          <a:xfrm>
            <a:off x="2438400" y="990600"/>
            <a:ext cx="3504062" cy="544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293476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tabLst>
                <a:tab pos="365125" algn="l"/>
              </a:tabLst>
            </a:pPr>
            <a:r>
              <a:rPr lang="id-ID" sz="2400" i="1" dirty="0" smtClean="0"/>
              <a:t>Xilem</a:t>
            </a:r>
            <a:endParaRPr lang="id-ID" sz="2400" i="1" dirty="0"/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/>
              <a:t>Untuk </a:t>
            </a:r>
            <a:r>
              <a:rPr lang="de-DE" sz="2200" dirty="0" smtClean="0"/>
              <a:t>sirkulasi </a:t>
            </a:r>
            <a:r>
              <a:rPr lang="de-DE" sz="2200" dirty="0"/>
              <a:t>air dan mineral dari akar. </a:t>
            </a:r>
            <a:endParaRPr lang="de-DE" sz="2200" dirty="0" smtClean="0"/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/>
              <a:t>Penyusun </a:t>
            </a:r>
            <a:r>
              <a:rPr lang="id-ID" sz="2200" dirty="0"/>
              <a:t>xilem merupakan sel </a:t>
            </a:r>
            <a:r>
              <a:rPr lang="id-ID" sz="2200" dirty="0" smtClean="0"/>
              <a:t>mati dengan </a:t>
            </a:r>
            <a:r>
              <a:rPr lang="id-ID" sz="2200" dirty="0"/>
              <a:t>dinding yang sangat tebal </a:t>
            </a:r>
            <a:r>
              <a:rPr lang="id-ID" sz="2200" dirty="0" smtClean="0"/>
              <a:t>tersusun dari </a:t>
            </a:r>
            <a:r>
              <a:rPr lang="id-ID" sz="2200" dirty="0"/>
              <a:t>zat lignin, sehingga xilem </a:t>
            </a:r>
            <a:r>
              <a:rPr lang="id-ID" sz="2200" dirty="0" smtClean="0"/>
              <a:t>berfungsi sebagai </a:t>
            </a:r>
            <a:r>
              <a:rPr lang="id-ID" sz="2200" dirty="0"/>
              <a:t>jaringan penguat. </a:t>
            </a:r>
            <a:endParaRPr lang="en-US" sz="2200" dirty="0" smtClean="0"/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200" dirty="0" smtClean="0"/>
              <a:t>Unsur-unsur xilem </a:t>
            </a:r>
            <a:r>
              <a:rPr lang="id-ID" sz="2200" dirty="0"/>
              <a:t>terdiri dari unsur trakeal, </a:t>
            </a:r>
            <a:r>
              <a:rPr lang="id-ID" sz="2200" dirty="0" smtClean="0"/>
              <a:t>serabut xilem</a:t>
            </a:r>
            <a:r>
              <a:rPr lang="id-ID" sz="2200" dirty="0"/>
              <a:t>, dan parenkim xilem.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397012"/>
            <a:ext cx="857256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/>
              <a:tabLst>
                <a:tab pos="365125" algn="l"/>
              </a:tabLst>
            </a:pPr>
            <a:r>
              <a:rPr lang="id-ID" sz="2400" dirty="0" smtClean="0"/>
              <a:t>Unsur trakeal</a:t>
            </a:r>
          </a:p>
          <a:p>
            <a:pPr marL="442913" indent="-339725">
              <a:lnSpc>
                <a:spcPct val="150000"/>
              </a:lnSpc>
              <a:tabLst>
                <a:tab pos="442913" algn="l"/>
              </a:tabLst>
            </a:pPr>
            <a:r>
              <a:rPr lang="id-ID" sz="2200" dirty="0" smtClean="0"/>
              <a:t>	Unsur </a:t>
            </a:r>
            <a:r>
              <a:rPr lang="id-ID" sz="2200" dirty="0"/>
              <a:t>trakeal terdiri dari </a:t>
            </a:r>
            <a:r>
              <a:rPr lang="id-ID" sz="2200" dirty="0" smtClean="0"/>
              <a:t>trakea dan trakeid. Trakea </a:t>
            </a:r>
            <a:r>
              <a:rPr lang="id-ID" sz="2200" dirty="0"/>
              <a:t>tersusun oleh sel-sel </a:t>
            </a:r>
            <a:r>
              <a:rPr lang="id-ID" sz="2200" dirty="0" smtClean="0"/>
              <a:t>berbentuk tabung </a:t>
            </a:r>
            <a:r>
              <a:rPr lang="id-ID" sz="2200" dirty="0"/>
              <a:t>yang berhubungan pada </a:t>
            </a:r>
            <a:r>
              <a:rPr lang="id-ID" sz="2200" dirty="0" smtClean="0"/>
              <a:t>ujungujungnya. Trakeid </a:t>
            </a:r>
            <a:r>
              <a:rPr lang="id-ID" sz="2200" dirty="0"/>
              <a:t>berupa sel lancip </a:t>
            </a:r>
            <a:r>
              <a:rPr lang="id-ID" sz="2200" dirty="0" smtClean="0"/>
              <a:t>dan panjang </a:t>
            </a:r>
            <a:r>
              <a:rPr lang="id-ID" sz="2200" dirty="0"/>
              <a:t>dengan dinding sel yang </a:t>
            </a:r>
            <a:r>
              <a:rPr lang="id-ID" sz="2200" dirty="0" smtClean="0"/>
              <a:t>berlubang-</a:t>
            </a:r>
            <a:r>
              <a:rPr lang="nn-NO" sz="2200" dirty="0" smtClean="0"/>
              <a:t>lubang</a:t>
            </a:r>
            <a:r>
              <a:rPr lang="id-ID" sz="2200" dirty="0" smtClean="0"/>
              <a:t> </a:t>
            </a:r>
            <a:r>
              <a:rPr lang="nn-NO" sz="2200" dirty="0" smtClean="0"/>
              <a:t>noktah.</a:t>
            </a:r>
            <a:endParaRPr lang="id-ID" sz="2200" dirty="0" smtClean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2"/>
              <a:tabLst>
                <a:tab pos="365125" algn="l"/>
              </a:tabLst>
            </a:pPr>
            <a:r>
              <a:rPr lang="id-ID" sz="2400" dirty="0" smtClean="0"/>
              <a:t>Serabut </a:t>
            </a:r>
            <a:r>
              <a:rPr lang="id-ID" sz="2400" dirty="0"/>
              <a:t>xilem</a:t>
            </a:r>
          </a:p>
          <a:p>
            <a:pPr marL="398463" indent="-398463">
              <a:lnSpc>
                <a:spcPct val="150000"/>
              </a:lnSpc>
              <a:tabLst>
                <a:tab pos="442913" algn="l"/>
              </a:tabLst>
            </a:pPr>
            <a:r>
              <a:rPr lang="id-ID" sz="2200" dirty="0" smtClean="0"/>
              <a:t>	Berdinding </a:t>
            </a:r>
            <a:r>
              <a:rPr lang="id-ID" sz="2200" dirty="0"/>
              <a:t>tebal dan memiliki noktah </a:t>
            </a:r>
            <a:r>
              <a:rPr lang="id-ID" sz="2200" dirty="0" smtClean="0"/>
              <a:t>yang lebih </a:t>
            </a:r>
            <a:r>
              <a:rPr lang="id-ID" sz="2200" dirty="0"/>
              <a:t>sempit daripada noktah trakeid.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3"/>
              <a:tabLst>
                <a:tab pos="365125" algn="l"/>
              </a:tabLst>
            </a:pPr>
            <a:r>
              <a:rPr lang="id-ID" sz="2400" dirty="0" smtClean="0"/>
              <a:t>Parenkim </a:t>
            </a:r>
            <a:r>
              <a:rPr lang="id-ID" sz="2400" dirty="0"/>
              <a:t>xilem</a:t>
            </a:r>
          </a:p>
          <a:p>
            <a:pPr marL="398463" indent="-398463">
              <a:lnSpc>
                <a:spcPct val="150000"/>
              </a:lnSpc>
              <a:tabLst>
                <a:tab pos="442913" algn="l"/>
              </a:tabLst>
            </a:pPr>
            <a:r>
              <a:rPr lang="id-ID" sz="2200" dirty="0" smtClean="0"/>
              <a:t>	T</a:t>
            </a:r>
            <a:r>
              <a:rPr lang="de-DE" sz="2200" dirty="0" smtClean="0"/>
              <a:t>ersusun dari</a:t>
            </a:r>
            <a:r>
              <a:rPr lang="id-ID" sz="2200" dirty="0" smtClean="0"/>
              <a:t> sel-sel </a:t>
            </a:r>
            <a:r>
              <a:rPr lang="id-ID" sz="2200" dirty="0"/>
              <a:t>yang masih </a:t>
            </a:r>
            <a:r>
              <a:rPr lang="id-ID" sz="2200" dirty="0" smtClean="0"/>
              <a:t>hidup berfungsi </a:t>
            </a:r>
            <a:r>
              <a:rPr lang="id-ID" sz="2200" dirty="0"/>
              <a:t>sebagai tempat </a:t>
            </a:r>
            <a:r>
              <a:rPr lang="id-ID" sz="2200" dirty="0" smtClean="0"/>
              <a:t>cadangan makanan</a:t>
            </a:r>
            <a:r>
              <a:rPr lang="id-ID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50108"/>
            <a:ext cx="828680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err="1" smtClean="0"/>
              <a:t>Floem</a:t>
            </a:r>
            <a:endParaRPr lang="en-US" sz="2800" i="1" dirty="0" smtClean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en-US" sz="2200" dirty="0" err="1" smtClean="0"/>
              <a:t>Unsur</a:t>
            </a:r>
            <a:r>
              <a:rPr lang="en-US" sz="2200" dirty="0" smtClean="0"/>
              <a:t>-</a:t>
            </a:r>
            <a:r>
              <a:rPr lang="en-US" sz="2200" dirty="0" err="1" smtClean="0"/>
              <a:t>unsur</a:t>
            </a:r>
            <a:r>
              <a:rPr lang="en-US" sz="2200" dirty="0" smtClean="0"/>
              <a:t> </a:t>
            </a:r>
            <a:r>
              <a:rPr lang="en-US" sz="2200" dirty="0" err="1" smtClean="0"/>
              <a:t>tapis</a:t>
            </a:r>
            <a:endParaRPr lang="en-US" sz="2200" dirty="0" smtClean="0"/>
          </a:p>
          <a:p>
            <a:pPr marL="442913" indent="-339725"/>
            <a:r>
              <a:rPr lang="en-US" sz="2200" dirty="0" smtClean="0"/>
              <a:t>	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tapis</a:t>
            </a:r>
            <a:r>
              <a:rPr lang="en-US" sz="2200" dirty="0" smtClean="0"/>
              <a:t>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tabung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ujung</a:t>
            </a:r>
            <a:r>
              <a:rPr lang="en-US" sz="2200" dirty="0" smtClean="0"/>
              <a:t> </a:t>
            </a:r>
            <a:r>
              <a:rPr lang="en-US" sz="2200" dirty="0" err="1" smtClean="0"/>
              <a:t>berlubang-lubang</a:t>
            </a:r>
            <a:r>
              <a:rPr lang="en-US" sz="2200" dirty="0" smtClean="0"/>
              <a:t> (</a:t>
            </a:r>
            <a:r>
              <a:rPr lang="en-US" sz="2200" dirty="0" err="1" smtClean="0"/>
              <a:t>pori-pori</a:t>
            </a:r>
            <a:r>
              <a:rPr lang="en-US" sz="2200" dirty="0" smtClean="0"/>
              <a:t>).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2"/>
            </a:pP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pengiring</a:t>
            </a:r>
            <a:endParaRPr lang="en-US" sz="2200" dirty="0" smtClean="0"/>
          </a:p>
          <a:p>
            <a:pPr marL="442913" indent="-339725"/>
            <a:r>
              <a:rPr lang="en-US" sz="2200" dirty="0" smtClean="0"/>
              <a:t>	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pengiring</a:t>
            </a:r>
            <a:r>
              <a:rPr lang="en-US" sz="2200" dirty="0" smtClean="0"/>
              <a:t> </a:t>
            </a:r>
            <a:r>
              <a:rPr lang="en-US" sz="2200" dirty="0" err="1" smtClean="0"/>
              <a:t>berhubungan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erat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pembuluh</a:t>
            </a:r>
            <a:r>
              <a:rPr lang="en-US" sz="2200" dirty="0" smtClean="0"/>
              <a:t> </a:t>
            </a:r>
            <a:r>
              <a:rPr lang="en-US" sz="2200" dirty="0" err="1" smtClean="0"/>
              <a:t>tapis</a:t>
            </a:r>
            <a:r>
              <a:rPr lang="en-US" sz="2200" dirty="0" smtClean="0"/>
              <a:t>,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silinder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besar</a:t>
            </a:r>
            <a:r>
              <a:rPr lang="en-US" sz="2200" dirty="0" smtClean="0"/>
              <a:t> </a:t>
            </a:r>
            <a:r>
              <a:rPr lang="en-US" sz="2200" dirty="0" err="1" smtClean="0"/>
              <a:t>daripada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</a:t>
            </a:r>
            <a:r>
              <a:rPr lang="en-US" sz="2200" dirty="0" err="1" smtClean="0"/>
              <a:t>tapis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3"/>
            </a:pPr>
            <a:r>
              <a:rPr lang="en-US" sz="2200" dirty="0" err="1" smtClean="0"/>
              <a:t>Serabut</a:t>
            </a:r>
            <a:r>
              <a:rPr lang="en-US" sz="2200" dirty="0" smtClean="0"/>
              <a:t> </a:t>
            </a:r>
            <a:r>
              <a:rPr lang="en-US" sz="2200" dirty="0" err="1" smtClean="0"/>
              <a:t>floem</a:t>
            </a:r>
            <a:endParaRPr lang="en-US" sz="2200" dirty="0" smtClean="0"/>
          </a:p>
          <a:p>
            <a:pPr marL="442913" indent="-339725"/>
            <a:r>
              <a:rPr lang="en-US" sz="2200" dirty="0" smtClean="0"/>
              <a:t>	</a:t>
            </a:r>
            <a:r>
              <a:rPr lang="en-US" sz="2200" dirty="0" err="1" smtClean="0"/>
              <a:t>Serabut</a:t>
            </a:r>
            <a:r>
              <a:rPr lang="en-US" sz="2200" dirty="0" smtClean="0"/>
              <a:t> </a:t>
            </a:r>
            <a:r>
              <a:rPr lang="en-US" sz="2200" dirty="0" err="1" smtClean="0"/>
              <a:t>floem</a:t>
            </a:r>
            <a:r>
              <a:rPr lang="en-US" sz="2200" dirty="0" smtClean="0"/>
              <a:t> </a:t>
            </a:r>
            <a:r>
              <a:rPr lang="en-US" sz="2200" dirty="0" err="1" smtClean="0"/>
              <a:t>berbentuk</a:t>
            </a:r>
            <a:r>
              <a:rPr lang="en-US" sz="2200" dirty="0" smtClean="0"/>
              <a:t> </a:t>
            </a:r>
            <a:r>
              <a:rPr lang="en-US" sz="2200" dirty="0" err="1" smtClean="0"/>
              <a:t>panjang</a:t>
            </a:r>
            <a:r>
              <a:rPr lang="en-US" sz="2200" dirty="0" smtClean="0"/>
              <a:t> </a:t>
            </a:r>
            <a:r>
              <a:rPr lang="sv-SE" sz="2200" dirty="0" smtClean="0"/>
              <a:t>dengan ujung-ujung yang saling berimpit.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 startAt="4"/>
            </a:pPr>
            <a:r>
              <a:rPr lang="en-US" sz="2200" dirty="0" err="1" smtClean="0"/>
              <a:t>Parenkim</a:t>
            </a:r>
            <a:r>
              <a:rPr lang="en-US" sz="2200" dirty="0" smtClean="0"/>
              <a:t> </a:t>
            </a:r>
            <a:r>
              <a:rPr lang="en-US" sz="2200" dirty="0" err="1" smtClean="0"/>
              <a:t>floem</a:t>
            </a:r>
            <a:endParaRPr lang="en-US" sz="2200" dirty="0" smtClean="0"/>
          </a:p>
          <a:p>
            <a:pPr marL="442913"/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hidup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dinding</a:t>
            </a:r>
            <a:r>
              <a:rPr lang="en-US" sz="2200" dirty="0" smtClean="0"/>
              <a:t> primer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lubang</a:t>
            </a:r>
            <a:r>
              <a:rPr lang="en-US" sz="2200" dirty="0" smtClean="0"/>
              <a:t> </a:t>
            </a:r>
            <a:r>
              <a:rPr lang="en-US" sz="2200" dirty="0" err="1" smtClean="0"/>
              <a:t>kecil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disebut</a:t>
            </a:r>
            <a:r>
              <a:rPr lang="en-US" sz="2200" dirty="0" smtClean="0"/>
              <a:t> </a:t>
            </a:r>
            <a:r>
              <a:rPr lang="en-US" sz="2200" dirty="0" err="1" smtClean="0"/>
              <a:t>noktah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114134"/>
            <a:ext cx="871543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solidFill>
                  <a:schemeClr val="accent1"/>
                </a:solidFill>
              </a:rPr>
              <a:t>Tipe-tipe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berkas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pengangkut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kolateral</a:t>
            </a:r>
            <a:endParaRPr lang="en-US" sz="2400" dirty="0" smtClean="0"/>
          </a:p>
          <a:p>
            <a:pPr marL="442913" indent="-339725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Berkas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xilem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floem</a:t>
            </a:r>
            <a:r>
              <a:rPr lang="en-US" sz="2400" dirty="0" smtClean="0"/>
              <a:t> </a:t>
            </a:r>
            <a:r>
              <a:rPr lang="sv-SE" sz="2400" dirty="0" smtClean="0"/>
              <a:t>terletak berdampingan. </a:t>
            </a:r>
          </a:p>
          <a:p>
            <a:pPr marL="811213" indent="-368300">
              <a:lnSpc>
                <a:spcPct val="150000"/>
              </a:lnSpc>
              <a:buFont typeface="+mj-lt"/>
              <a:buAutoNum type="alphaLcPeriod"/>
            </a:pPr>
            <a:r>
              <a:rPr lang="en-US" sz="2400" i="1" dirty="0" err="1" smtClean="0"/>
              <a:t>Tipe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kolateral</a:t>
            </a:r>
            <a:r>
              <a:rPr lang="en-US" sz="2400" i="1" dirty="0" smtClean="0"/>
              <a:t> </a:t>
            </a:r>
            <a:r>
              <a:rPr lang="en-US" sz="2400" dirty="0" err="1" smtClean="0"/>
              <a:t>terbuka</a:t>
            </a:r>
            <a:r>
              <a:rPr lang="en-US" sz="2400" dirty="0" smtClean="0"/>
              <a:t>,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xilem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floem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kambium</a:t>
            </a:r>
            <a:r>
              <a:rPr lang="en-US" sz="2400" dirty="0" smtClean="0"/>
              <a:t>.</a:t>
            </a:r>
          </a:p>
          <a:p>
            <a:pPr marL="811213" indent="-368300">
              <a:lnSpc>
                <a:spcPct val="150000"/>
              </a:lnSpc>
              <a:buFont typeface="+mj-lt"/>
              <a:buAutoNum type="alphaLcPeriod"/>
            </a:pPr>
            <a:r>
              <a:rPr lang="en-US" sz="2400" i="1" dirty="0" err="1" smtClean="0"/>
              <a:t>Tipe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kolateral</a:t>
            </a:r>
            <a:r>
              <a:rPr lang="en-US" sz="2400" i="1" dirty="0" smtClean="0"/>
              <a:t> </a:t>
            </a:r>
            <a:r>
              <a:rPr lang="en-US" sz="2400" dirty="0" err="1" smtClean="0"/>
              <a:t>tertutup</a:t>
            </a:r>
            <a:r>
              <a:rPr lang="en-US" sz="2400" dirty="0" smtClean="0"/>
              <a:t>,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xilem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floem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dijumpai</a:t>
            </a:r>
            <a:r>
              <a:rPr lang="en-US" sz="2400" dirty="0" smtClean="0"/>
              <a:t> </a:t>
            </a:r>
            <a:r>
              <a:rPr lang="en-US" sz="2400" dirty="0" err="1" smtClean="0"/>
              <a:t>kambium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284939"/>
            <a:ext cx="814393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600" dirty="0" err="1" smtClean="0"/>
              <a:t>Tipe</a:t>
            </a:r>
            <a:r>
              <a:rPr lang="en-US" sz="2600" dirty="0" smtClean="0"/>
              <a:t> </a:t>
            </a:r>
            <a:r>
              <a:rPr lang="en-US" sz="2600" dirty="0" err="1" smtClean="0"/>
              <a:t>konsentris</a:t>
            </a:r>
            <a:endParaRPr lang="en-US" sz="2600" dirty="0" smtClean="0"/>
          </a:p>
          <a:p>
            <a:pPr marL="693738" indent="-163513">
              <a:lnSpc>
                <a:spcPct val="150000"/>
              </a:lnSpc>
            </a:pPr>
            <a:r>
              <a:rPr lang="en-US" sz="2600" dirty="0" err="1" smtClean="0"/>
              <a:t>Xilem</a:t>
            </a:r>
            <a:r>
              <a:rPr lang="en-US" sz="2600" dirty="0" smtClean="0"/>
              <a:t> </a:t>
            </a:r>
            <a:r>
              <a:rPr lang="en-US" sz="2600" dirty="0" err="1" smtClean="0"/>
              <a:t>dikelilingi</a:t>
            </a:r>
            <a:r>
              <a:rPr lang="en-US" sz="2600" dirty="0" smtClean="0"/>
              <a:t> </a:t>
            </a:r>
            <a:r>
              <a:rPr lang="en-US" sz="2600" dirty="0" err="1" smtClean="0"/>
              <a:t>floem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sebaliknya</a:t>
            </a:r>
            <a:r>
              <a:rPr lang="en-US" sz="2600" dirty="0" smtClean="0"/>
              <a:t>.</a:t>
            </a:r>
          </a:p>
          <a:p>
            <a:pPr marL="693738" indent="-163513">
              <a:lnSpc>
                <a:spcPct val="150000"/>
              </a:lnSpc>
            </a:pPr>
            <a:r>
              <a:rPr lang="en-US" sz="2600" dirty="0" smtClean="0"/>
              <a:t>a.	</a:t>
            </a:r>
            <a:r>
              <a:rPr lang="en-US" sz="2600" i="1" dirty="0" err="1" smtClean="0"/>
              <a:t>Tipe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konsentris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amfikibral</a:t>
            </a:r>
            <a:r>
              <a:rPr lang="en-US" sz="2600" i="1" dirty="0" smtClean="0"/>
              <a:t>, </a:t>
            </a:r>
            <a:r>
              <a:rPr lang="en-US" sz="2600" dirty="0" err="1" smtClean="0"/>
              <a:t>xilem</a:t>
            </a:r>
            <a:r>
              <a:rPr lang="en-US" sz="2600" dirty="0" smtClean="0"/>
              <a:t>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r>
              <a:rPr lang="en-US" sz="2600" dirty="0" smtClean="0"/>
              <a:t>.</a:t>
            </a:r>
          </a:p>
          <a:p>
            <a:pPr marL="693738" indent="-163513">
              <a:lnSpc>
                <a:spcPct val="150000"/>
              </a:lnSpc>
            </a:pPr>
            <a:r>
              <a:rPr lang="pt-BR" sz="2600" dirty="0" smtClean="0"/>
              <a:t>b. 	</a:t>
            </a:r>
            <a:r>
              <a:rPr lang="pt-BR" sz="2600" i="1" dirty="0" smtClean="0"/>
              <a:t>Tipe konsentris amfivasal, </a:t>
            </a:r>
            <a:r>
              <a:rPr lang="pt-BR" sz="2600" dirty="0" smtClean="0"/>
              <a:t>floem </a:t>
            </a:r>
            <a:r>
              <a:rPr lang="nl-NL" sz="2600" dirty="0" smtClean="0"/>
              <a:t>di tengah.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n-US" sz="2600" dirty="0" err="1" smtClean="0"/>
              <a:t>Tipe</a:t>
            </a:r>
            <a:r>
              <a:rPr lang="en-US" sz="2600" dirty="0" smtClean="0"/>
              <a:t> radial</a:t>
            </a:r>
          </a:p>
          <a:p>
            <a:pPr marL="530225">
              <a:lnSpc>
                <a:spcPct val="150000"/>
              </a:lnSpc>
            </a:pPr>
            <a:r>
              <a:rPr lang="en-US" sz="2600" dirty="0" err="1" smtClean="0"/>
              <a:t>Berkas</a:t>
            </a:r>
            <a:r>
              <a:rPr lang="en-US" sz="2600" dirty="0" smtClean="0"/>
              <a:t> </a:t>
            </a:r>
            <a:r>
              <a:rPr lang="en-US" sz="2600" dirty="0" err="1" smtClean="0"/>
              <a:t>pengangkut</a:t>
            </a:r>
            <a:r>
              <a:rPr lang="en-US" sz="2600" dirty="0" smtClean="0"/>
              <a:t> </a:t>
            </a:r>
            <a:r>
              <a:rPr lang="en-US" sz="2600" dirty="0" err="1" smtClean="0"/>
              <a:t>xilem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floem</a:t>
            </a:r>
            <a:r>
              <a:rPr lang="en-US" sz="2600" dirty="0" smtClean="0"/>
              <a:t> </a:t>
            </a:r>
            <a:r>
              <a:rPr lang="en-US" sz="2600" dirty="0" err="1" smtClean="0"/>
              <a:t>letaknya</a:t>
            </a:r>
            <a:r>
              <a:rPr lang="en-US" sz="2600" dirty="0" smtClean="0"/>
              <a:t> </a:t>
            </a:r>
            <a:r>
              <a:rPr lang="en-US" sz="2600" dirty="0" err="1" smtClean="0"/>
              <a:t>bergantian</a:t>
            </a:r>
            <a:r>
              <a:rPr lang="en-US" sz="2600" dirty="0" smtClean="0"/>
              <a:t> </a:t>
            </a:r>
            <a:r>
              <a:rPr lang="en-US" sz="2600" dirty="0" err="1" smtClean="0"/>
              <a:t>menurut</a:t>
            </a:r>
            <a:r>
              <a:rPr lang="en-US" sz="2600" dirty="0" smtClean="0"/>
              <a:t> </a:t>
            </a:r>
            <a:r>
              <a:rPr lang="en-US" sz="2600" dirty="0" err="1" smtClean="0"/>
              <a:t>jari-jari</a:t>
            </a:r>
            <a:r>
              <a:rPr lang="en-US" sz="2600" dirty="0" smtClean="0"/>
              <a:t> </a:t>
            </a:r>
            <a:r>
              <a:rPr lang="en-US" sz="2600" dirty="0" err="1" smtClean="0"/>
              <a:t>lingkaran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108" y="506198"/>
            <a:ext cx="3547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 startAt="5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Jaringan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Sekretoris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260" y="1197849"/>
            <a:ext cx="888348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i="1" dirty="0" err="1" smtClean="0"/>
              <a:t>Sel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kelenjar</a:t>
            </a:r>
            <a:endParaRPr lang="en-US" sz="2600" i="1" dirty="0" smtClean="0"/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Berasal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parenkim</a:t>
            </a:r>
            <a:r>
              <a:rPr lang="en-US" sz="2600" dirty="0" smtClean="0"/>
              <a:t> </a:t>
            </a:r>
            <a:r>
              <a:rPr lang="en-US" sz="2600" dirty="0" err="1" smtClean="0"/>
              <a:t>dasar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mengalami</a:t>
            </a:r>
            <a:r>
              <a:rPr lang="en-US" sz="2600" dirty="0" smtClean="0"/>
              <a:t> </a:t>
            </a:r>
            <a:r>
              <a:rPr lang="en-US" sz="2600" dirty="0" err="1" smtClean="0"/>
              <a:t>diferensiasi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</a:t>
            </a:r>
            <a:r>
              <a:rPr lang="en-US" sz="2600" dirty="0" err="1" smtClean="0"/>
              <a:t>senyawa</a:t>
            </a:r>
            <a:r>
              <a:rPr lang="en-US" sz="2600" dirty="0" smtClean="0"/>
              <a:t> </a:t>
            </a:r>
            <a:r>
              <a:rPr lang="en-US" sz="2600" dirty="0" err="1" smtClean="0"/>
              <a:t>hasil</a:t>
            </a:r>
            <a:r>
              <a:rPr lang="en-US" sz="2600" dirty="0" smtClean="0"/>
              <a:t> </a:t>
            </a:r>
            <a:r>
              <a:rPr lang="en-US" sz="2600" dirty="0" err="1" smtClean="0"/>
              <a:t>metabolisme</a:t>
            </a:r>
            <a:r>
              <a:rPr lang="en-US" sz="26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i="1" dirty="0" err="1" smtClean="0"/>
              <a:t>idioblas</a:t>
            </a:r>
            <a:r>
              <a:rPr lang="en-US" sz="2600" i="1" dirty="0" smtClean="0"/>
              <a:t> </a:t>
            </a:r>
            <a:r>
              <a:rPr lang="en-US" sz="2600" dirty="0" err="1" smtClean="0"/>
              <a:t>kalau</a:t>
            </a:r>
            <a:r>
              <a:rPr lang="en-US" sz="2600" dirty="0" smtClean="0"/>
              <a:t> </a:t>
            </a:r>
            <a:r>
              <a:rPr lang="en-US" sz="2600" dirty="0" err="1" smtClean="0"/>
              <a:t>bentuknya</a:t>
            </a:r>
            <a:r>
              <a:rPr lang="en-US" sz="2600" dirty="0" smtClean="0"/>
              <a:t> </a:t>
            </a:r>
            <a:r>
              <a:rPr lang="en-US" sz="2600" dirty="0" err="1" smtClean="0"/>
              <a:t>berbeda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sel-sel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sekitarnya</a:t>
            </a:r>
            <a:r>
              <a:rPr lang="en-US" sz="26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Contohnya</a:t>
            </a:r>
            <a:r>
              <a:rPr lang="en-US" sz="2600" dirty="0" smtClean="0"/>
              <a:t>, </a:t>
            </a:r>
            <a:r>
              <a:rPr lang="en-US" sz="2600" dirty="0" err="1" smtClean="0"/>
              <a:t>biji</a:t>
            </a:r>
            <a:r>
              <a:rPr lang="en-US" sz="2600" dirty="0" smtClean="0"/>
              <a:t> </a:t>
            </a:r>
            <a:r>
              <a:rPr lang="en-US" sz="2600" dirty="0" err="1" smtClean="0"/>
              <a:t>kacang</a:t>
            </a:r>
            <a:r>
              <a:rPr lang="en-US" sz="2600" dirty="0" smtClean="0"/>
              <a:t> (</a:t>
            </a:r>
            <a:r>
              <a:rPr lang="en-US" sz="2600" i="1" dirty="0" err="1" smtClean="0"/>
              <a:t>Arachis</a:t>
            </a:r>
            <a:r>
              <a:rPr lang="en-US" sz="2600" i="1" dirty="0" smtClean="0"/>
              <a:t>), </a:t>
            </a:r>
            <a:r>
              <a:rPr lang="en-US" sz="2600" dirty="0" err="1" smtClean="0"/>
              <a:t>kulit</a:t>
            </a:r>
            <a:r>
              <a:rPr lang="en-US" sz="2600" dirty="0" smtClean="0"/>
              <a:t> </a:t>
            </a:r>
            <a:r>
              <a:rPr lang="en-US" sz="2600" dirty="0" err="1" smtClean="0"/>
              <a:t>kayu</a:t>
            </a:r>
            <a:r>
              <a:rPr lang="en-US" sz="2600" dirty="0" smtClean="0"/>
              <a:t> </a:t>
            </a:r>
            <a:r>
              <a:rPr lang="en-US" sz="2600" dirty="0" err="1" smtClean="0"/>
              <a:t>manis</a:t>
            </a:r>
            <a:r>
              <a:rPr lang="en-US" sz="2600" dirty="0" smtClean="0"/>
              <a:t> </a:t>
            </a:r>
            <a:r>
              <a:rPr lang="en-US" sz="2600" i="1" dirty="0" smtClean="0"/>
              <a:t>(Cinnamon),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pt-BR" sz="2600" dirty="0" smtClean="0"/>
              <a:t>dalam rizoma jahe (</a:t>
            </a:r>
            <a:r>
              <a:rPr lang="pt-BR" sz="2600" i="1" dirty="0" smtClean="0"/>
              <a:t>Zingiber oficinale).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14400"/>
            <a:ext cx="8143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600" i="1" dirty="0" err="1" smtClean="0"/>
              <a:t>Saluran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kelenjar</a:t>
            </a:r>
            <a:endParaRPr lang="en-US" sz="2600" i="1" dirty="0" smtClean="0"/>
          </a:p>
          <a:p>
            <a:pPr marL="530225" indent="-530225">
              <a:lnSpc>
                <a:spcPct val="150000"/>
              </a:lnSpc>
              <a:spcBef>
                <a:spcPts val="1200"/>
              </a:spcBef>
            </a:pPr>
            <a:r>
              <a:rPr lang="en-US" sz="2600" dirty="0" smtClean="0"/>
              <a:t>	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tipis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protoplas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kental</a:t>
            </a:r>
            <a:r>
              <a:rPr lang="en-US" sz="2400" dirty="0" smtClean="0"/>
              <a:t>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senyawa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s-ES" sz="2400" dirty="0" err="1" smtClean="0"/>
              <a:t>saluran</a:t>
            </a:r>
            <a:r>
              <a:rPr lang="es-ES" sz="2400" dirty="0" smtClean="0"/>
              <a:t> </a:t>
            </a:r>
            <a:r>
              <a:rPr lang="es-ES" sz="2400" dirty="0" err="1" smtClean="0"/>
              <a:t>kelenjar</a:t>
            </a:r>
            <a:r>
              <a:rPr lang="es-ES" sz="2400" dirty="0" smtClean="0"/>
              <a:t> pada </a:t>
            </a:r>
            <a:r>
              <a:rPr lang="es-ES" sz="2400" dirty="0" err="1" smtClean="0"/>
              <a:t>daun</a:t>
            </a:r>
            <a:r>
              <a:rPr lang="es-ES" sz="2400" dirty="0" smtClean="0"/>
              <a:t> </a:t>
            </a:r>
            <a:r>
              <a:rPr lang="es-ES" sz="2400" dirty="0" err="1" smtClean="0"/>
              <a:t>jeruk</a:t>
            </a:r>
            <a:r>
              <a:rPr lang="es-ES" sz="2400" dirty="0" smtClean="0"/>
              <a:t>  (</a:t>
            </a:r>
            <a:r>
              <a:rPr lang="es-ES" sz="2400" i="1" dirty="0" smtClean="0"/>
              <a:t>Citrus </a:t>
            </a:r>
            <a:r>
              <a:rPr lang="en-US" sz="2400" dirty="0" smtClean="0"/>
              <a:t>sp.)</a:t>
            </a:r>
            <a:endParaRPr lang="id-ID" sz="2400" dirty="0" smtClean="0"/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AutoNum type="arabicPeriod" startAt="3"/>
            </a:pPr>
            <a:r>
              <a:rPr lang="id-ID" sz="2600" i="1" dirty="0" smtClean="0"/>
              <a:t>Saluran getah</a:t>
            </a:r>
          </a:p>
          <a:p>
            <a:pPr marL="530225" indent="-530225">
              <a:lnSpc>
                <a:spcPct val="150000"/>
              </a:lnSpc>
              <a:spcBef>
                <a:spcPts val="1200"/>
              </a:spcBef>
            </a:pPr>
            <a:r>
              <a:rPr lang="id-ID" sz="2400" dirty="0" smtClean="0"/>
              <a:t>	Terdiri dari sel-sel yang mengalami fusi membentuk suatu sistem jaringan yang menembus jaringan-jaringan lain dalam tubuh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572560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ORGAN PADA</a:t>
            </a:r>
            <a:r>
              <a:rPr lang="id-ID" sz="3200" b="1" dirty="0" smtClean="0"/>
              <a:t> </a:t>
            </a:r>
            <a:r>
              <a:rPr lang="en-US" sz="3200" b="1" dirty="0" smtClean="0"/>
              <a:t>TUMBUHAN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715436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39725" algn="l"/>
              </a:tabLst>
            </a:pPr>
            <a:r>
              <a:rPr lang="en-US" sz="2200" dirty="0" err="1" smtClean="0"/>
              <a:t>Berdasarkan</a:t>
            </a:r>
            <a:r>
              <a:rPr lang="en-US" sz="2200" dirty="0" smtClean="0"/>
              <a:t> </a:t>
            </a:r>
            <a:r>
              <a:rPr lang="en-US" sz="2200" dirty="0" err="1" smtClean="0"/>
              <a:t>asalnya</a:t>
            </a:r>
            <a:r>
              <a:rPr lang="en-US" sz="2200" dirty="0" smtClean="0"/>
              <a:t>, </a:t>
            </a:r>
            <a:r>
              <a:rPr lang="en-US" sz="2200" dirty="0" err="1" smtClean="0"/>
              <a:t>akar</a:t>
            </a:r>
            <a:r>
              <a:rPr lang="en-US" sz="2200" dirty="0" smtClean="0"/>
              <a:t> </a:t>
            </a:r>
            <a:r>
              <a:rPr lang="en-US" sz="2200" dirty="0" err="1" smtClean="0"/>
              <a:t>tumbuhan</a:t>
            </a:r>
            <a:r>
              <a:rPr lang="en-US" sz="2200" dirty="0" smtClean="0"/>
              <a:t> </a:t>
            </a:r>
            <a:r>
              <a:rPr lang="en-US" sz="2200" dirty="0" err="1" smtClean="0"/>
              <a:t>dibagi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kategori</a:t>
            </a:r>
            <a:r>
              <a:rPr lang="en-US" sz="2200" dirty="0" smtClean="0"/>
              <a:t>,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akar</a:t>
            </a:r>
            <a:r>
              <a:rPr lang="en-US" sz="2200" i="1" dirty="0" smtClean="0"/>
              <a:t> primer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i="1" dirty="0" err="1" smtClean="0"/>
              <a:t>akar</a:t>
            </a:r>
            <a:r>
              <a:rPr lang="en-US" sz="2200" i="1" dirty="0" smtClean="0"/>
              <a:t> liar.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228600" y="2971800"/>
            <a:ext cx="385765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Akar</a:t>
            </a:r>
            <a:r>
              <a:rPr lang="en-US" sz="2200" dirty="0" smtClean="0"/>
              <a:t> </a:t>
            </a:r>
            <a:r>
              <a:rPr lang="en-US" sz="2200" dirty="0" err="1" smtClean="0"/>
              <a:t>mampu</a:t>
            </a:r>
            <a:r>
              <a:rPr lang="en-US" sz="2200" dirty="0" smtClean="0"/>
              <a:t> </a:t>
            </a:r>
            <a:r>
              <a:rPr lang="en-US" sz="2200" dirty="0" err="1" smtClean="0"/>
              <a:t>menerobos</a:t>
            </a:r>
            <a:r>
              <a:rPr lang="en-US" sz="2200" dirty="0" smtClean="0"/>
              <a:t> </a:t>
            </a:r>
            <a:r>
              <a:rPr lang="en-US" sz="2200" dirty="0" err="1" smtClean="0"/>
              <a:t>lapisan</a:t>
            </a:r>
            <a:r>
              <a:rPr lang="en-US" sz="2200" dirty="0" smtClean="0"/>
              <a:t> </a:t>
            </a:r>
            <a:r>
              <a:rPr lang="en-US" sz="2200" dirty="0" err="1" smtClean="0"/>
              <a:t>tanah</a:t>
            </a:r>
            <a:r>
              <a:rPr lang="en-US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</a:t>
            </a:r>
            <a:r>
              <a:rPr lang="en-US" sz="2200" dirty="0" smtClean="0"/>
              <a:t> </a:t>
            </a:r>
            <a:r>
              <a:rPr lang="en-US" sz="2200" dirty="0" err="1" smtClean="0"/>
              <a:t>ujung</a:t>
            </a:r>
            <a:r>
              <a:rPr lang="en-US" sz="2200" dirty="0" smtClean="0"/>
              <a:t> </a:t>
            </a:r>
            <a:r>
              <a:rPr lang="en-US" sz="2200" dirty="0" err="1" smtClean="0"/>
              <a:t>akar</a:t>
            </a:r>
            <a:r>
              <a:rPr lang="en-US" sz="2200" dirty="0" smtClean="0"/>
              <a:t>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i="1" dirty="0" err="1" smtClean="0"/>
              <a:t>tudung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akar</a:t>
            </a:r>
            <a:r>
              <a:rPr lang="en-US" sz="2200" i="1" dirty="0" smtClean="0"/>
              <a:t> (</a:t>
            </a:r>
            <a:r>
              <a:rPr lang="en-US" sz="2200" i="1" dirty="0" err="1" smtClean="0"/>
              <a:t>kaliptra</a:t>
            </a:r>
            <a:r>
              <a:rPr lang="en-US" sz="2200" i="1" dirty="0" smtClean="0"/>
              <a:t>) </a:t>
            </a:r>
            <a:r>
              <a:rPr lang="de-DE" sz="2200" dirty="0" smtClean="0"/>
              <a:t>berfungsi sebagai sarung pelindung akar.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95600"/>
            <a:ext cx="4347243" cy="32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1143001"/>
            <a:ext cx="2286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tabLst>
                <a:tab pos="339725" algn="l"/>
              </a:tabLst>
            </a:pPr>
            <a:r>
              <a:rPr lang="en-US" sz="3200" b="1" dirty="0" err="1" smtClean="0"/>
              <a:t>Akar</a:t>
            </a:r>
            <a:endParaRPr lang="en-US" sz="32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443678"/>
            <a:ext cx="80010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  <a:tabLst>
                <a:tab pos="339725" algn="l"/>
              </a:tabLst>
            </a:pPr>
            <a:r>
              <a:rPr lang="en-US" sz="2800" b="1" i="1" dirty="0" smtClean="0">
                <a:solidFill>
                  <a:schemeClr val="accent1"/>
                </a:solidFill>
              </a:rPr>
              <a:t>Epidermis</a:t>
            </a: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2400" dirty="0" smtClean="0"/>
              <a:t>Epidermis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lapis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rapat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2400" dirty="0" err="1" smtClean="0"/>
              <a:t>Rambut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memperluas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penyerapan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339725" algn="l"/>
              </a:tabLst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fi-FI" sz="2400" dirty="0" smtClean="0"/>
              <a:t>memiliki kutikula.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339725" algn="l"/>
              </a:tabLst>
            </a:pPr>
            <a:r>
              <a:rPr lang="fi-FI" sz="2400" dirty="0" smtClean="0"/>
              <a:t>Epidermis akar yang </a:t>
            </a:r>
            <a:r>
              <a:rPr lang="sv-SE" sz="2400" dirty="0" smtClean="0"/>
              <a:t>menggantung pada tanaman anggrek dapat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velamen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457200"/>
            <a:ext cx="5407249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id-ID" sz="3600" b="1" dirty="0"/>
              <a:t>Bibit Pisang Kultur Jaringan</a:t>
            </a:r>
            <a:endParaRPr lang="id-ID" sz="3600" dirty="0"/>
          </a:p>
        </p:txBody>
      </p:sp>
      <p:sp>
        <p:nvSpPr>
          <p:cNvPr id="5" name="Rectangle 4"/>
          <p:cNvSpPr/>
          <p:nvPr/>
        </p:nvSpPr>
        <p:spPr>
          <a:xfrm>
            <a:off x="178579" y="1043160"/>
            <a:ext cx="87868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7305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Bibit </a:t>
            </a:r>
            <a:r>
              <a:rPr lang="id-ID" sz="2400" dirty="0"/>
              <a:t>pisang kultur jaringan adalah bibit yang dihasilkan melalui biakan jaringan </a:t>
            </a:r>
            <a:r>
              <a:rPr lang="id-ID" sz="2400" dirty="0" smtClean="0"/>
              <a:t>pada media buatan </a:t>
            </a:r>
            <a:r>
              <a:rPr lang="id-ID" sz="2400" dirty="0"/>
              <a:t>dalam laboratorium (</a:t>
            </a:r>
            <a:r>
              <a:rPr lang="id-ID" sz="2400" i="1" dirty="0"/>
              <a:t>in vitro</a:t>
            </a:r>
            <a:r>
              <a:rPr lang="id-ID" sz="2400" dirty="0" smtClean="0"/>
              <a:t>).</a:t>
            </a:r>
          </a:p>
          <a:p>
            <a:pPr marL="365125" indent="-27305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Dalam </a:t>
            </a:r>
            <a:r>
              <a:rPr lang="id-ID" sz="2400" dirty="0"/>
              <a:t>ruang steril, meristem membentuk kalus dan bertunas banyak. </a:t>
            </a:r>
            <a:r>
              <a:rPr lang="id-ID" sz="2400" dirty="0" smtClean="0"/>
              <a:t>Tunas </a:t>
            </a:r>
            <a:r>
              <a:rPr lang="id-ID" sz="2400" dirty="0"/>
              <a:t>yang bergerombol dipisahkan menjadi satu-satu atau </a:t>
            </a:r>
            <a:r>
              <a:rPr lang="id-ID" sz="2400" dirty="0" smtClean="0"/>
              <a:t>dua-dua. </a:t>
            </a:r>
          </a:p>
          <a:p>
            <a:pPr marL="365125" indent="-273050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§"/>
              <a:tabLst>
                <a:tab pos="365125" algn="l"/>
              </a:tabLst>
            </a:pPr>
            <a:r>
              <a:rPr lang="id-ID" sz="2400" dirty="0" smtClean="0"/>
              <a:t>Tunas ditumbuhkan </a:t>
            </a:r>
            <a:r>
              <a:rPr lang="id-ID" sz="2400" dirty="0"/>
              <a:t>dalam botol medium secara terpisah agar tumbuh tunas baru. </a:t>
            </a:r>
            <a:r>
              <a:rPr lang="id-ID" sz="2400" dirty="0" smtClean="0"/>
              <a:t>Tunas </a:t>
            </a:r>
            <a:r>
              <a:rPr lang="id-ID" sz="2400" dirty="0"/>
              <a:t>tersebut ditumbuhkan dalam medium baru </a:t>
            </a:r>
            <a:r>
              <a:rPr lang="id-ID" sz="2400" dirty="0" smtClean="0"/>
              <a:t>ditambah dengan </a:t>
            </a:r>
            <a:r>
              <a:rPr lang="id-ID" sz="2400" dirty="0"/>
              <a:t>arang kayu dan gula untuk mempercepat pertumbuhan.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36" y="1486206"/>
            <a:ext cx="857252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Korteks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600" dirty="0" err="1" smtClean="0"/>
              <a:t>Tersusun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beragam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lapis sel.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selnya</a:t>
            </a:r>
            <a:r>
              <a:rPr lang="en-US" sz="2600" dirty="0" smtClean="0"/>
              <a:t> </a:t>
            </a:r>
            <a:r>
              <a:rPr lang="en-US" sz="2600" dirty="0" err="1" smtClean="0"/>
              <a:t>tipis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ruang</a:t>
            </a:r>
            <a:r>
              <a:rPr lang="en-US" sz="2600" dirty="0" smtClean="0"/>
              <a:t> </a:t>
            </a:r>
            <a:r>
              <a:rPr lang="en-US" sz="2600" dirty="0" err="1" smtClean="0"/>
              <a:t>antarsel</a:t>
            </a:r>
            <a:r>
              <a:rPr lang="fi-FI" sz="26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600" dirty="0" smtClean="0"/>
              <a:t>Pada korteks terdapat </a:t>
            </a:r>
            <a:r>
              <a:rPr lang="en-US" sz="2600" dirty="0" err="1" smtClean="0"/>
              <a:t>parenkim</a:t>
            </a:r>
            <a:r>
              <a:rPr lang="en-US" sz="2600" dirty="0" smtClean="0"/>
              <a:t>, </a:t>
            </a:r>
            <a:r>
              <a:rPr lang="en-US" sz="2600" dirty="0" err="1" smtClean="0"/>
              <a:t>kolenkim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sklerenkim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872246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3"/>
            </a:pPr>
            <a:r>
              <a:rPr lang="en-US" sz="2800" b="1" i="1" dirty="0" smtClean="0">
                <a:solidFill>
                  <a:schemeClr val="accent1"/>
                </a:solidFill>
              </a:rPr>
              <a:t>Endodermis</a:t>
            </a: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nn-NO" sz="2400" dirty="0" smtClean="0"/>
              <a:t>Terletak di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korteks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endodermis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penebalan</a:t>
            </a:r>
            <a:r>
              <a:rPr lang="en-US" sz="2400" dirty="0" smtClean="0"/>
              <a:t> </a:t>
            </a:r>
            <a:r>
              <a:rPr lang="en-US" sz="2400" dirty="0" err="1" smtClean="0"/>
              <a:t>gabus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endodermis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penebalan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gabus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Air masuk melalui sel </a:t>
            </a:r>
            <a:r>
              <a:rPr lang="en-US" sz="2400" dirty="0" smtClean="0"/>
              <a:t>endodermis yang </a:t>
            </a:r>
            <a:r>
              <a:rPr lang="en-US" sz="2400" dirty="0" err="1" smtClean="0"/>
              <a:t>dindingnya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menebal</a:t>
            </a:r>
            <a:endParaRPr lang="en-US" sz="2400" dirty="0" smtClean="0"/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Lapisan</a:t>
            </a:r>
            <a:r>
              <a:rPr lang="en-US" sz="2400" dirty="0" smtClean="0"/>
              <a:t> endodermis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korteks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stele.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447652"/>
            <a:ext cx="85725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4"/>
            </a:pPr>
            <a:r>
              <a:rPr lang="en-US" sz="2800" b="1" i="1" dirty="0" smtClean="0">
                <a:solidFill>
                  <a:schemeClr val="accent1"/>
                </a:solidFill>
              </a:rPr>
              <a:t>Stele (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Silinder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Pusat</a:t>
            </a:r>
            <a:r>
              <a:rPr lang="en-US" sz="2800" b="1" i="1" dirty="0" smtClean="0">
                <a:solidFill>
                  <a:schemeClr val="accent1"/>
                </a:solidFill>
              </a:rPr>
              <a:t>)</a:t>
            </a: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400" dirty="0" smtClean="0"/>
              <a:t>Di stele terdapat </a:t>
            </a:r>
            <a:r>
              <a:rPr lang="en-US" sz="2400" dirty="0" err="1" smtClean="0"/>
              <a:t>berkas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jaringan-jaringan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/>
              <a:t>Di lapisan terluar dari silinder pusat terdapat </a:t>
            </a:r>
            <a:r>
              <a:rPr lang="en-US" sz="2400" dirty="0" err="1" smtClean="0"/>
              <a:t>perisikel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perikambium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perisikel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cabang-cabang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monokotil</a:t>
            </a:r>
            <a:r>
              <a:rPr lang="en-US" sz="2400" dirty="0" smtClean="0"/>
              <a:t>, </a:t>
            </a:r>
            <a:r>
              <a:rPr lang="en-US" sz="2400" dirty="0" err="1" smtClean="0"/>
              <a:t>letak</a:t>
            </a:r>
            <a:r>
              <a:rPr lang="en-US" sz="2400" dirty="0" smtClean="0"/>
              <a:t> </a:t>
            </a:r>
            <a:r>
              <a:rPr lang="en-US" sz="2400" dirty="0" err="1" smtClean="0"/>
              <a:t>xilem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floem</a:t>
            </a:r>
            <a:r>
              <a:rPr lang="en-US" sz="2400" dirty="0" smtClean="0"/>
              <a:t> </a:t>
            </a:r>
            <a:r>
              <a:rPr lang="en-US" sz="2400" dirty="0" err="1" smtClean="0"/>
              <a:t>berselang-seling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lingkaran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dikotil</a:t>
            </a:r>
            <a:r>
              <a:rPr lang="en-US" sz="2400" dirty="0" smtClean="0"/>
              <a:t>, </a:t>
            </a:r>
            <a:r>
              <a:rPr lang="en-US" sz="2400" dirty="0" err="1" smtClean="0"/>
              <a:t>xilem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bintang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2291205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sz="3200" b="1" dirty="0" smtClean="0"/>
              <a:t>2. 	</a:t>
            </a:r>
            <a:r>
              <a:rPr lang="en-US" sz="3200" b="1" dirty="0" err="1" smtClean="0"/>
              <a:t>Batang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22376" y="1759284"/>
            <a:ext cx="567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Perbedaan</a:t>
            </a:r>
            <a:r>
              <a:rPr lang="en-US" sz="2800" dirty="0" smtClean="0"/>
              <a:t> </a:t>
            </a:r>
            <a:r>
              <a:rPr lang="en-US" sz="2800" dirty="0" err="1" smtClean="0"/>
              <a:t>morfologi</a:t>
            </a:r>
            <a:r>
              <a:rPr lang="en-US" sz="2800" dirty="0" smtClean="0"/>
              <a:t> </a:t>
            </a:r>
            <a:r>
              <a:rPr lang="en-US" sz="2800" dirty="0" err="1" smtClean="0"/>
              <a:t>batang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akar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40360" y="2465822"/>
          <a:ext cx="7855194" cy="326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8398"/>
                <a:gridCol w="2618398"/>
                <a:gridCol w="2618398"/>
              </a:tblGrid>
              <a:tr h="477858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smtClean="0">
                          <a:solidFill>
                            <a:schemeClr val="bg1"/>
                          </a:solidFill>
                        </a:rPr>
                        <a:t>Organ</a:t>
                      </a:r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17828" marR="117828" marT="58914" marB="589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err="1" smtClean="0">
                          <a:solidFill>
                            <a:schemeClr val="bg1"/>
                          </a:solidFill>
                        </a:rPr>
                        <a:t>Batang</a:t>
                      </a:r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17828" marR="117828" marT="58914" marB="58914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baseline="0" dirty="0" err="1" smtClean="0">
                          <a:solidFill>
                            <a:schemeClr val="bg1"/>
                          </a:solidFill>
                        </a:rPr>
                        <a:t>Akar</a:t>
                      </a:r>
                      <a:endParaRPr lang="en-US" sz="28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117828" marR="117828" marT="58914" marB="58914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7858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Ruas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tidak</a:t>
                      </a:r>
                      <a:r>
                        <a:rPr lang="en-US" sz="2800" kern="1200" baseline="0" dirty="0" smtClean="0"/>
                        <a:t> </a:t>
                      </a: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7858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Daun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tidak</a:t>
                      </a:r>
                      <a:r>
                        <a:rPr lang="en-US" sz="2800" kern="1200" baseline="0" dirty="0" smtClean="0"/>
                        <a:t> </a:t>
                      </a: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7858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Bulu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err="1" smtClean="0"/>
                        <a:t>tidak</a:t>
                      </a:r>
                      <a:r>
                        <a:rPr lang="en-US" sz="2800" kern="1200" baseline="0" dirty="0" smtClean="0"/>
                        <a:t> </a:t>
                      </a: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7858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Tudung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tidak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131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baseline="0" dirty="0" err="1" smtClean="0"/>
                        <a:t>Cabang</a:t>
                      </a:r>
                      <a:endParaRPr lang="en-US" sz="2800" i="0" dirty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baseline="0" dirty="0" err="1" smtClean="0"/>
                        <a:t>ada</a:t>
                      </a:r>
                      <a:endParaRPr lang="en-US" sz="2800" i="0" dirty="0" smtClean="0"/>
                    </a:p>
                  </a:txBody>
                  <a:tcPr marL="117828" marR="117828" marT="58914" marB="5891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301541" cy="330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381000"/>
            <a:ext cx="3354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</a:rPr>
              <a:t>Struktur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Anatomi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Batang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95800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Berkaitan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tumbuh</a:t>
            </a:r>
            <a:r>
              <a:rPr lang="en-US" sz="2200" dirty="0" smtClean="0"/>
              <a:t> </a:t>
            </a:r>
            <a:r>
              <a:rPr lang="en-US" sz="2200" dirty="0" err="1" smtClean="0"/>
              <a:t>batang</a:t>
            </a:r>
            <a:r>
              <a:rPr lang="en-US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dua</a:t>
            </a:r>
            <a:r>
              <a:rPr lang="en-US" sz="2200" dirty="0" smtClean="0"/>
              <a:t> </a:t>
            </a: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titik</a:t>
            </a:r>
            <a:r>
              <a:rPr lang="en-US" sz="2200" dirty="0" smtClean="0"/>
              <a:t> </a:t>
            </a:r>
            <a:r>
              <a:rPr lang="en-US" sz="2200" dirty="0" err="1" smtClean="0"/>
              <a:t>tumbuh</a:t>
            </a:r>
            <a:r>
              <a:rPr lang="en-US" sz="2200" dirty="0" smtClean="0"/>
              <a:t>:</a:t>
            </a:r>
          </a:p>
          <a:p>
            <a:pPr marL="339725" indent="-339725">
              <a:lnSpc>
                <a:spcPct val="150000"/>
              </a:lnSpc>
            </a:pPr>
            <a:r>
              <a:rPr lang="en-US" sz="2200" dirty="0" smtClean="0"/>
              <a:t>a.	</a:t>
            </a:r>
            <a:r>
              <a:rPr lang="en-US" sz="2200" dirty="0" err="1" smtClean="0"/>
              <a:t>teori</a:t>
            </a:r>
            <a:r>
              <a:rPr lang="en-US" sz="2200" dirty="0" smtClean="0"/>
              <a:t> </a:t>
            </a:r>
            <a:r>
              <a:rPr lang="en-US" sz="2200" dirty="0" err="1" smtClean="0"/>
              <a:t>histogen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b="1" dirty="0" err="1" smtClean="0"/>
              <a:t>Hanstein</a:t>
            </a:r>
            <a:r>
              <a:rPr lang="en-US" sz="2200" b="1" dirty="0" smtClean="0"/>
              <a:t> </a:t>
            </a:r>
            <a:endParaRPr lang="en-US" sz="2200" dirty="0" smtClean="0"/>
          </a:p>
          <a:p>
            <a:pPr marL="339725" indent="-339725">
              <a:lnSpc>
                <a:spcPct val="150000"/>
              </a:lnSpc>
            </a:pPr>
            <a:r>
              <a:rPr lang="en-US" sz="2200" dirty="0" smtClean="0"/>
              <a:t>b.	</a:t>
            </a:r>
            <a:r>
              <a:rPr lang="en-US" sz="2200" dirty="0" err="1" smtClean="0"/>
              <a:t>teori</a:t>
            </a:r>
            <a:r>
              <a:rPr lang="en-US" sz="2200" b="1" dirty="0" smtClean="0"/>
              <a:t> </a:t>
            </a:r>
            <a:r>
              <a:rPr lang="en-US" sz="2200" dirty="0" err="1" smtClean="0"/>
              <a:t>tunika</a:t>
            </a:r>
            <a:r>
              <a:rPr lang="en-US" sz="2200" dirty="0" smtClean="0"/>
              <a:t> </a:t>
            </a:r>
            <a:r>
              <a:rPr lang="en-US" sz="2200" dirty="0" err="1" smtClean="0"/>
              <a:t>korpus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b="1" dirty="0" smtClean="0"/>
              <a:t>Schmidt.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82023"/>
            <a:ext cx="80010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lnSpc>
                <a:spcPct val="150000"/>
              </a:lnSpc>
              <a:tabLst>
                <a:tab pos="339725" algn="l"/>
              </a:tabLst>
            </a:pPr>
            <a:r>
              <a:rPr lang="en-US" sz="2800" b="1" i="1" dirty="0" smtClean="0">
                <a:solidFill>
                  <a:schemeClr val="accent1"/>
                </a:solidFill>
              </a:rPr>
              <a:t>a. 	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Teori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Histogen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339725" algn="l"/>
              </a:tabLst>
            </a:pPr>
            <a:r>
              <a:rPr lang="en-US" sz="2600" dirty="0" err="1" smtClean="0"/>
              <a:t>Lapisan</a:t>
            </a:r>
            <a:r>
              <a:rPr lang="en-US" sz="2600" dirty="0" smtClean="0"/>
              <a:t> </a:t>
            </a:r>
            <a:r>
              <a:rPr lang="en-US" sz="2600" dirty="0" err="1" smtClean="0"/>
              <a:t>luar</a:t>
            </a:r>
            <a:r>
              <a:rPr lang="en-US" sz="2600" dirty="0" smtClean="0"/>
              <a:t> </a:t>
            </a:r>
            <a:r>
              <a:rPr lang="en-US" sz="2600" dirty="0" err="1" smtClean="0"/>
              <a:t>pembentuk</a:t>
            </a:r>
            <a:r>
              <a:rPr lang="en-US" sz="2600" dirty="0" smtClean="0"/>
              <a:t> epidermis,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i="1" dirty="0" err="1" smtClean="0"/>
              <a:t>dermatogen</a:t>
            </a:r>
            <a:r>
              <a:rPr lang="en-US" sz="2600" i="1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339725" algn="l"/>
              </a:tabLst>
            </a:pPr>
            <a:r>
              <a:rPr lang="nl-NL" sz="2600" dirty="0" smtClean="0"/>
              <a:t>Lapisan tengah pembentuk korteks,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i="1" dirty="0" err="1" smtClean="0"/>
              <a:t>periblem</a:t>
            </a:r>
            <a:r>
              <a:rPr lang="en-US" sz="2600" i="1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tabLst>
                <a:tab pos="339725" algn="l"/>
              </a:tabLst>
            </a:pP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tengah</a:t>
            </a:r>
            <a:r>
              <a:rPr lang="en-US" sz="2600" dirty="0" smtClean="0"/>
              <a:t> </a:t>
            </a:r>
            <a:r>
              <a:rPr lang="en-US" sz="2600" dirty="0" err="1" smtClean="0"/>
              <a:t>pembentuk</a:t>
            </a:r>
            <a:r>
              <a:rPr lang="en-US" sz="2600" dirty="0" smtClean="0"/>
              <a:t> stele </a:t>
            </a:r>
            <a:r>
              <a:rPr lang="en-US" sz="2600" dirty="0" err="1" smtClean="0"/>
              <a:t>disebut</a:t>
            </a:r>
            <a:r>
              <a:rPr lang="en-US" sz="2600" dirty="0" smtClean="0"/>
              <a:t> </a:t>
            </a:r>
            <a:r>
              <a:rPr lang="en-US" sz="2600" i="1" dirty="0" err="1" smtClean="0"/>
              <a:t>plerom</a:t>
            </a:r>
            <a:r>
              <a:rPr lang="en-US" sz="2600" i="1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35758"/>
            <a:ext cx="81439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>
              <a:lnSpc>
                <a:spcPct val="150000"/>
              </a:lnSpc>
              <a:buFont typeface="+mj-lt"/>
              <a:buAutoNum type="alphaLcPeriod" startAt="2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Teori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Tunika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Korpus</a:t>
            </a:r>
            <a:endParaRPr lang="it-IT" sz="2800" dirty="0" smtClean="0">
              <a:solidFill>
                <a:schemeClr val="accent1"/>
              </a:solidFill>
            </a:endParaRPr>
          </a:p>
          <a:p>
            <a:pPr marL="515938" indent="-515938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2400" dirty="0" smtClean="0"/>
              <a:t>Lapisan tepi; terdiri dari sel-sel yang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membelah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memperluas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tumbuh</a:t>
            </a:r>
            <a:r>
              <a:rPr lang="en-US" sz="2400" dirty="0" smtClean="0"/>
              <a:t>,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tunika</a:t>
            </a:r>
            <a:r>
              <a:rPr lang="en-US" sz="2400" i="1" dirty="0" smtClean="0"/>
              <a:t>.</a:t>
            </a:r>
          </a:p>
          <a:p>
            <a:pPr marL="515938" indent="-515938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;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membelah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berdiferensiasi</a:t>
            </a:r>
            <a:r>
              <a:rPr lang="en-US" sz="2400" dirty="0" smtClean="0"/>
              <a:t>,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korpus</a:t>
            </a:r>
            <a:r>
              <a:rPr lang="en-US" sz="2400" i="1" dirty="0" smtClean="0"/>
              <a:t>. </a:t>
            </a:r>
            <a:r>
              <a:rPr lang="de-DE" sz="2400" dirty="0" smtClean="0"/>
              <a:t>Terletak di sebelah dalam tunika.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43000"/>
            <a:ext cx="80010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2600" b="1" i="1" dirty="0" smtClean="0">
                <a:solidFill>
                  <a:schemeClr val="accent1"/>
                </a:solidFill>
              </a:rPr>
              <a:t>Epidermis</a:t>
            </a: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442913" algn="l"/>
              </a:tabLst>
            </a:pP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selapis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rapat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antarsel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442913" algn="l"/>
              </a:tabLst>
            </a:pP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dilengkapi</a:t>
            </a:r>
            <a:r>
              <a:rPr lang="en-US" sz="2400" dirty="0" smtClean="0"/>
              <a:t> </a:t>
            </a:r>
            <a:r>
              <a:rPr lang="en-US" sz="2400" dirty="0" err="1" smtClean="0"/>
              <a:t>kutikula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melindungi</a:t>
            </a:r>
            <a:r>
              <a:rPr lang="en-US" sz="2400" dirty="0" smtClean="0"/>
              <a:t> </a:t>
            </a:r>
            <a:r>
              <a:rPr lang="en-US" sz="2400" dirty="0" err="1" smtClean="0"/>
              <a:t>batang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kekeringan</a:t>
            </a:r>
            <a:r>
              <a:rPr lang="en-US" sz="24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442913" algn="l"/>
              </a:tabLst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kayu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tua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kambium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gabus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derivat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453342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id-ID" sz="3200" b="1" dirty="0" smtClean="0">
                <a:solidFill>
                  <a:schemeClr val="accent1"/>
                </a:solidFill>
              </a:rPr>
              <a:t>Lapisan Penyusun Batang</a:t>
            </a: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626345"/>
            <a:ext cx="800105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</a:pPr>
            <a:r>
              <a:rPr lang="en-US" sz="2600" b="1" i="1" dirty="0" err="1" smtClean="0">
                <a:solidFill>
                  <a:schemeClr val="accent1"/>
                </a:solidFill>
              </a:rPr>
              <a:t>Korteks</a:t>
            </a:r>
            <a:endParaRPr lang="en-US" sz="2600" b="1" i="1" dirty="0" smtClean="0">
              <a:solidFill>
                <a:schemeClr val="accent1"/>
              </a:solidFill>
            </a:endParaRP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Korteks</a:t>
            </a:r>
            <a:r>
              <a:rPr lang="en-US" sz="2400" dirty="0" smtClean="0"/>
              <a:t> </a:t>
            </a:r>
            <a:r>
              <a:rPr lang="en-US" sz="2400" dirty="0" err="1" smtClean="0"/>
              <a:t>batang</a:t>
            </a:r>
            <a:r>
              <a:rPr lang="en-US" sz="2400" dirty="0" smtClean="0"/>
              <a:t> 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tipis</a:t>
            </a:r>
            <a:r>
              <a:rPr lang="en-US" sz="2400" dirty="0" smtClean="0"/>
              <a:t>. </a:t>
            </a:r>
            <a:r>
              <a:rPr lang="en-US" sz="2400" dirty="0" err="1" smtClean="0"/>
              <a:t>Letak</a:t>
            </a:r>
            <a:r>
              <a:rPr lang="en-US" sz="2400" dirty="0" smtClean="0"/>
              <a:t> 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antarsel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kolenkim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sklerenkim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menyokong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memperkuat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amilum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71414"/>
            <a:ext cx="80010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en-US" sz="2400" b="1" i="1" dirty="0" smtClean="0">
                <a:solidFill>
                  <a:schemeClr val="accent1"/>
                </a:solidFill>
              </a:rPr>
              <a:t>Stele (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Silinder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Pusat</a:t>
            </a:r>
            <a:r>
              <a:rPr lang="en-US" sz="2400" b="1" i="1" dirty="0" smtClean="0">
                <a:solidFill>
                  <a:schemeClr val="accent1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200" dirty="0" smtClean="0"/>
              <a:t>Terletak di sebelah dalam batang.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200" dirty="0" smtClean="0"/>
              <a:t>Lapisan terluar disebut </a:t>
            </a:r>
            <a:r>
              <a:rPr lang="en-US" sz="2200" i="1" dirty="0" err="1" smtClean="0"/>
              <a:t>perisikel</a:t>
            </a:r>
            <a:r>
              <a:rPr lang="en-US" sz="2200" i="1" dirty="0" smtClean="0"/>
              <a:t>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dirty="0" smtClean="0"/>
              <a:t>Di </a:t>
            </a:r>
            <a:r>
              <a:rPr lang="en-US" sz="2200" dirty="0" err="1" smtClean="0"/>
              <a:t>dalam</a:t>
            </a:r>
            <a:r>
              <a:rPr lang="en-US" sz="2200" dirty="0" smtClean="0"/>
              <a:t> stele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sel</a:t>
            </a:r>
            <a:r>
              <a:rPr lang="en-US" sz="2200" dirty="0" smtClean="0"/>
              <a:t> </a:t>
            </a:r>
            <a:r>
              <a:rPr lang="en-US" sz="2200" dirty="0" err="1" smtClean="0"/>
              <a:t>parenkim</a:t>
            </a:r>
            <a:r>
              <a:rPr lang="en-US" sz="2200" dirty="0" smtClean="0"/>
              <a:t> </a:t>
            </a:r>
            <a:r>
              <a:rPr lang="sv-SE" sz="2200" dirty="0" smtClean="0"/>
              <a:t>dan berkas pengangkut.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200" dirty="0" smtClean="0"/>
              <a:t>Pada tumbuhan dikotil, bagian tepi </a:t>
            </a:r>
            <a:r>
              <a:rPr lang="en-US" sz="2200" dirty="0" smtClean="0"/>
              <a:t>stele </a:t>
            </a:r>
            <a:r>
              <a:rPr lang="en-US" sz="2200" dirty="0" err="1" smtClean="0"/>
              <a:t>dibatasi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kambium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3787" y="2928934"/>
            <a:ext cx="633004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07249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/>
              <a:t>STRUKTUR DAN FUNGSI JARINGAN </a:t>
            </a:r>
            <a:r>
              <a:rPr lang="id-ID" sz="2800" b="1" dirty="0"/>
              <a:t>TUMBUHAN</a:t>
            </a:r>
            <a:endParaRPr lang="id-ID" sz="2800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572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tabLst>
                <a:tab pos="365125" algn="l"/>
              </a:tabLst>
            </a:pPr>
            <a:r>
              <a:rPr lang="id-ID" sz="2400" dirty="0" smtClean="0"/>
              <a:t>	Jaringan </a:t>
            </a:r>
            <a:r>
              <a:rPr lang="id-ID" sz="2400" dirty="0"/>
              <a:t>meristem terdiri dari </a:t>
            </a:r>
            <a:r>
              <a:rPr lang="id-ID" sz="2400" dirty="0" smtClean="0"/>
              <a:t>sekelompok </a:t>
            </a:r>
            <a:r>
              <a:rPr lang="nb-NO" sz="2400" dirty="0" smtClean="0"/>
              <a:t>sel </a:t>
            </a:r>
            <a:r>
              <a:rPr lang="nb-NO" sz="2400" dirty="0"/>
              <a:t>yang tetap berada dalam </a:t>
            </a:r>
            <a:r>
              <a:rPr lang="nb-NO" sz="2400" dirty="0" smtClean="0"/>
              <a:t>fase</a:t>
            </a:r>
            <a:r>
              <a:rPr lang="id-ID" sz="2400" dirty="0" smtClean="0"/>
              <a:t> pembelahan</a:t>
            </a:r>
            <a:r>
              <a:rPr lang="id-ID" sz="2400" dirty="0"/>
              <a:t>. </a:t>
            </a:r>
            <a:endParaRPr lang="id-ID" sz="2400" dirty="0" smtClean="0"/>
          </a:p>
          <a:p>
            <a:pPr>
              <a:spcBef>
                <a:spcPts val="1200"/>
              </a:spcBef>
              <a:tabLst>
                <a:tab pos="365125" algn="l"/>
              </a:tabLst>
            </a:pPr>
            <a:r>
              <a:rPr lang="id-ID" sz="2400" dirty="0" smtClean="0"/>
              <a:t>Berdasarkan posisinya,</a:t>
            </a:r>
          </a:p>
          <a:p>
            <a:pPr marL="365125" indent="-365125">
              <a:tabLst>
                <a:tab pos="365125" algn="l"/>
              </a:tabLst>
            </a:pPr>
            <a:r>
              <a:rPr lang="de-DE" sz="2400" dirty="0"/>
              <a:t>a. </a:t>
            </a:r>
            <a:r>
              <a:rPr lang="id-ID" sz="2400" dirty="0" smtClean="0"/>
              <a:t>	</a:t>
            </a:r>
            <a:r>
              <a:rPr lang="de-DE" sz="2400" i="1" dirty="0" smtClean="0"/>
              <a:t>Meristem </a:t>
            </a:r>
            <a:r>
              <a:rPr lang="de-DE" sz="2400" i="1" dirty="0"/>
              <a:t>apikal; terdapat di </a:t>
            </a:r>
            <a:r>
              <a:rPr lang="de-DE" sz="2400" i="1" dirty="0" smtClean="0"/>
              <a:t>ujung</a:t>
            </a:r>
            <a:r>
              <a:rPr lang="id-ID" sz="2400" i="1" dirty="0" smtClean="0"/>
              <a:t> </a:t>
            </a:r>
            <a:r>
              <a:rPr lang="id-ID" sz="2400" dirty="0" smtClean="0"/>
              <a:t>pucuk </a:t>
            </a:r>
            <a:r>
              <a:rPr lang="id-ID" sz="2400" dirty="0"/>
              <a:t>utama dan pucuk lateral </a:t>
            </a:r>
            <a:r>
              <a:rPr lang="id-ID" sz="2400" dirty="0" smtClean="0"/>
              <a:t>serta ujung </a:t>
            </a:r>
            <a:r>
              <a:rPr lang="id-ID" sz="2400" dirty="0"/>
              <a:t>akar.</a:t>
            </a:r>
          </a:p>
          <a:p>
            <a:pPr marL="365125" indent="-365125">
              <a:tabLst>
                <a:tab pos="365125" algn="l"/>
              </a:tabLst>
            </a:pPr>
            <a:r>
              <a:rPr lang="sv-SE" sz="2400" dirty="0"/>
              <a:t>b. </a:t>
            </a:r>
            <a:r>
              <a:rPr lang="id-ID" sz="2400" dirty="0" smtClean="0"/>
              <a:t>	</a:t>
            </a:r>
            <a:r>
              <a:rPr lang="sv-SE" sz="2400" i="1" dirty="0" smtClean="0"/>
              <a:t>Meristem </a:t>
            </a:r>
            <a:r>
              <a:rPr lang="sv-SE" sz="2400" i="1" dirty="0"/>
              <a:t>interkalar; terdapat di </a:t>
            </a:r>
            <a:r>
              <a:rPr lang="sv-SE" sz="2400" i="1" dirty="0" smtClean="0"/>
              <a:t>antara</a:t>
            </a:r>
            <a:r>
              <a:rPr lang="id-ID" sz="2400" i="1" dirty="0" smtClean="0"/>
              <a:t> </a:t>
            </a:r>
            <a:r>
              <a:rPr lang="id-ID" sz="2400" dirty="0" smtClean="0"/>
              <a:t>jaringan dewasa</a:t>
            </a:r>
            <a:r>
              <a:rPr lang="id-ID" sz="2400" dirty="0"/>
              <a:t>.</a:t>
            </a:r>
            <a:endParaRPr lang="id-ID" sz="2400" dirty="0" smtClean="0"/>
          </a:p>
          <a:p>
            <a:pPr marL="365125" indent="-365125">
              <a:tabLst>
                <a:tab pos="365125" algn="l"/>
              </a:tabLst>
            </a:pPr>
            <a:r>
              <a:rPr lang="id-ID" sz="2400" dirty="0"/>
              <a:t>c. </a:t>
            </a:r>
            <a:r>
              <a:rPr lang="id-ID" sz="2400" dirty="0" smtClean="0"/>
              <a:t>	</a:t>
            </a:r>
            <a:r>
              <a:rPr lang="id-ID" sz="2400" i="1" dirty="0" smtClean="0"/>
              <a:t>Meristem </a:t>
            </a:r>
            <a:r>
              <a:rPr lang="id-ID" sz="2400" i="1" dirty="0"/>
              <a:t>lateral; terletak sejajar </a:t>
            </a:r>
            <a:r>
              <a:rPr lang="id-ID" sz="2400" i="1" dirty="0" smtClean="0"/>
              <a:t>dengan </a:t>
            </a:r>
            <a:r>
              <a:rPr lang="id-ID" sz="2400" dirty="0" smtClean="0"/>
              <a:t>permukaan </a:t>
            </a:r>
            <a:r>
              <a:rPr lang="id-ID" sz="2400" dirty="0"/>
              <a:t>organ tempat ditemukannya</a:t>
            </a:r>
            <a:r>
              <a:rPr lang="id-ID" sz="2400" dirty="0" smtClean="0"/>
              <a:t>.</a:t>
            </a:r>
          </a:p>
          <a:p>
            <a:pPr>
              <a:spcBef>
                <a:spcPts val="1200"/>
              </a:spcBef>
              <a:tabLst>
                <a:tab pos="365125" algn="l"/>
              </a:tabLst>
            </a:pPr>
            <a:r>
              <a:rPr lang="id-ID" sz="2400" dirty="0"/>
              <a:t>Berdasarkan asal-usulnya</a:t>
            </a:r>
            <a:r>
              <a:rPr lang="id-ID" sz="2400" dirty="0" smtClean="0"/>
              <a:t>,</a:t>
            </a:r>
          </a:p>
          <a:p>
            <a:pPr>
              <a:tabLst>
                <a:tab pos="365125" algn="l"/>
              </a:tabLst>
            </a:pPr>
            <a:r>
              <a:rPr lang="nb-NO" sz="2400" dirty="0" smtClean="0"/>
              <a:t>a. </a:t>
            </a:r>
            <a:r>
              <a:rPr lang="id-ID" sz="2400" dirty="0" smtClean="0"/>
              <a:t>	</a:t>
            </a:r>
            <a:r>
              <a:rPr lang="nb-NO" sz="2400" i="1" dirty="0" smtClean="0"/>
              <a:t>Meristem </a:t>
            </a:r>
            <a:r>
              <a:rPr lang="nb-NO" sz="2400" i="1" dirty="0"/>
              <a:t>primer; </a:t>
            </a:r>
            <a:endParaRPr lang="id-ID" sz="2400" i="1" dirty="0" smtClean="0"/>
          </a:p>
          <a:p>
            <a:pPr>
              <a:tabLst>
                <a:tab pos="365125" algn="l"/>
              </a:tabLst>
            </a:pPr>
            <a:r>
              <a:rPr lang="id-ID" sz="2400" dirty="0" smtClean="0"/>
              <a:t>b</a:t>
            </a:r>
            <a:r>
              <a:rPr lang="id-ID" sz="2400" dirty="0"/>
              <a:t>. </a:t>
            </a:r>
            <a:r>
              <a:rPr lang="id-ID" sz="2400" dirty="0" smtClean="0"/>
              <a:t>	</a:t>
            </a:r>
            <a:r>
              <a:rPr lang="id-ID" sz="2400" i="1" dirty="0" smtClean="0"/>
              <a:t>Meristem </a:t>
            </a:r>
            <a:r>
              <a:rPr lang="id-ID" sz="2400" i="1" dirty="0"/>
              <a:t>sekunder;</a:t>
            </a:r>
            <a:endParaRPr lang="id-ID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1295401"/>
            <a:ext cx="3200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tabLst>
                <a:tab pos="365125" algn="l"/>
              </a:tabLst>
            </a:pPr>
            <a:r>
              <a:rPr lang="id-ID" sz="3200" b="1" dirty="0" smtClean="0"/>
              <a:t>1. 	Meristem</a:t>
            </a:r>
            <a:endParaRPr lang="id-ID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14600"/>
            <a:ext cx="4730304" cy="340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609600"/>
            <a:ext cx="1545616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 b="1" dirty="0" smtClean="0"/>
              <a:t>3. 	</a:t>
            </a:r>
            <a:r>
              <a:rPr lang="en-US" sz="3200" b="1" dirty="0" err="1" smtClean="0"/>
              <a:t>Daun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67318" y="1143000"/>
            <a:ext cx="877668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200" dirty="0" err="1" smtClean="0"/>
              <a:t>Daun</a:t>
            </a:r>
            <a:r>
              <a:rPr lang="en-US" sz="2200" dirty="0" smtClean="0"/>
              <a:t> </a:t>
            </a:r>
            <a:r>
              <a:rPr lang="en-US" sz="2200" dirty="0" err="1" smtClean="0"/>
              <a:t>tersusun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: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pelindung</a:t>
            </a:r>
            <a:r>
              <a:rPr lang="en-US" sz="2200" dirty="0" smtClean="0"/>
              <a:t> (epidermis </a:t>
            </a:r>
            <a:r>
              <a:rPr lang="en-US" sz="2200" dirty="0" err="1" smtClean="0"/>
              <a:t>atas</a:t>
            </a:r>
            <a:r>
              <a:rPr lang="en-US" sz="2200" dirty="0" smtClean="0"/>
              <a:t>, epidermis </a:t>
            </a:r>
            <a:r>
              <a:rPr lang="en-US" sz="2200" dirty="0" err="1" smtClean="0"/>
              <a:t>bawah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derivatnya</a:t>
            </a:r>
            <a:r>
              <a:rPr lang="en-US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dasar</a:t>
            </a:r>
            <a:r>
              <a:rPr lang="en-US" sz="2200" dirty="0" smtClean="0"/>
              <a:t> (</a:t>
            </a:r>
            <a:r>
              <a:rPr lang="en-US" sz="2200" dirty="0" err="1" smtClean="0"/>
              <a:t>mesofil</a:t>
            </a:r>
            <a:r>
              <a:rPr lang="en-US" sz="2200" dirty="0" smtClean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pengangkut</a:t>
            </a:r>
            <a:endParaRPr lang="en-US" sz="2200" dirty="0" smtClean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penguat</a:t>
            </a:r>
            <a:endParaRPr lang="en-US" sz="2200" dirty="0" smtClean="0"/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sekretori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4786314" y="6215082"/>
            <a:ext cx="235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anatomi</a:t>
            </a:r>
            <a:r>
              <a:rPr lang="en-US" b="1" dirty="0" smtClean="0"/>
              <a:t> </a:t>
            </a:r>
            <a:r>
              <a:rPr lang="en-US" b="1" dirty="0" err="1" smtClean="0"/>
              <a:t>daun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62000"/>
            <a:ext cx="81439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  <a:tabLst>
                <a:tab pos="339725" algn="l"/>
              </a:tabLst>
            </a:pPr>
            <a:r>
              <a:rPr lang="en-US" sz="2800" b="1" i="1" dirty="0" smtClean="0">
                <a:solidFill>
                  <a:schemeClr val="accent1"/>
                </a:solidFill>
              </a:rPr>
              <a:t>Epidermis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daun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442913" indent="-44291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,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lapis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selnya</a:t>
            </a:r>
            <a:r>
              <a:rPr lang="en-US" sz="2400" dirty="0" smtClean="0"/>
              <a:t> </a:t>
            </a:r>
            <a:r>
              <a:rPr lang="fi-FI" sz="2400" dirty="0" smtClean="0"/>
              <a:t>mengalami penebalan dari kitin (kutikula) </a:t>
            </a:r>
            <a:r>
              <a:rPr lang="nl-NL" sz="2400" dirty="0" smtClean="0"/>
              <a:t>atau lignin. </a:t>
            </a:r>
            <a:endParaRPr lang="en-US" sz="2400" dirty="0" smtClean="0"/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celah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diapit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, </a:t>
            </a:r>
            <a:r>
              <a:rPr lang="en-US" sz="2400" dirty="0" err="1" smtClean="0"/>
              <a:t>celah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smtClean="0"/>
              <a:t>stomata.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fi-FI" sz="2400" dirty="0" smtClean="0"/>
              <a:t>misalnya teratai, stomata </a:t>
            </a:r>
            <a:r>
              <a:rPr lang="sv-SE" sz="2400" dirty="0" smtClean="0"/>
              <a:t>terdapat di permukaan atas.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0"/>
            <a:ext cx="80010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  <a:tabLst>
                <a:tab pos="339725" algn="l"/>
              </a:tabLst>
            </a:pP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Mesofil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it-IT" sz="2400" dirty="0" smtClean="0"/>
              <a:t>Terletak di antara epidermis </a:t>
            </a:r>
            <a:r>
              <a:rPr lang="es-ES" sz="2400" dirty="0" smtClean="0"/>
              <a:t>atas dan epidermis </a:t>
            </a:r>
            <a:r>
              <a:rPr lang="es-ES" sz="2400" dirty="0" err="1" smtClean="0"/>
              <a:t>bawah</a:t>
            </a:r>
            <a:r>
              <a:rPr lang="es-ES" sz="24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 smtClean="0"/>
              <a:t>Pada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Dicotyledoneae</a:t>
            </a:r>
            <a:r>
              <a:rPr lang="en-US" sz="2400" dirty="0" smtClean="0"/>
              <a:t>, </a:t>
            </a:r>
            <a:r>
              <a:rPr lang="en-US" sz="2400" dirty="0" err="1" smtClean="0"/>
              <a:t>mesofil</a:t>
            </a:r>
            <a:r>
              <a:rPr lang="en-US" sz="2400" dirty="0" smtClean="0"/>
              <a:t> </a:t>
            </a:r>
            <a:r>
              <a:rPr lang="en-US" sz="2400" dirty="0" err="1" smtClean="0"/>
              <a:t>berdiferensiasi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jaringan</a:t>
            </a:r>
            <a:r>
              <a:rPr lang="en-US" sz="2400" i="1" dirty="0" smtClean="0"/>
              <a:t> </a:t>
            </a:r>
            <a:r>
              <a:rPr lang="sv-SE" sz="2400" i="1" dirty="0" smtClean="0"/>
              <a:t>tiang (palisade) </a:t>
            </a:r>
            <a:r>
              <a:rPr lang="sv-SE" sz="2400" dirty="0" smtClean="0"/>
              <a:t>dan</a:t>
            </a:r>
            <a:r>
              <a:rPr lang="sv-SE" sz="2400" i="1" dirty="0" smtClean="0"/>
              <a:t> jaringan bunga karang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spons</a:t>
            </a:r>
            <a:r>
              <a:rPr lang="en-US" sz="2400" i="1" dirty="0" smtClean="0"/>
              <a:t>).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rumput-rumputan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Monocotyledoneae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, </a:t>
            </a:r>
            <a:r>
              <a:rPr lang="en-US" sz="2400" dirty="0" err="1" smtClean="0"/>
              <a:t>mesofil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berdiferensiasi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49570"/>
            <a:ext cx="85725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Jaringan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pengangkut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442913" indent="-442913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Dicotyledoneae</a:t>
            </a:r>
            <a:r>
              <a:rPr lang="en-US" sz="2400" dirty="0" smtClean="0"/>
              <a:t> </a:t>
            </a:r>
            <a:r>
              <a:rPr lang="de-DE" sz="2400" dirty="0" smtClean="0"/>
              <a:t>mempunyai satu ibu tulang daun dan </a:t>
            </a:r>
            <a:r>
              <a:rPr lang="en-US" sz="2400" dirty="0" err="1" smtClean="0"/>
              <a:t>cabang-cabang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jala</a:t>
            </a:r>
            <a:r>
              <a:rPr lang="en-US" sz="2400" dirty="0" smtClean="0"/>
              <a:t>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Monocotyledoneae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berderet</a:t>
            </a:r>
            <a:r>
              <a:rPr lang="en-US" sz="2400" dirty="0" smtClean="0"/>
              <a:t> </a:t>
            </a:r>
            <a:r>
              <a:rPr lang="en-US" sz="2400" dirty="0" err="1" smtClean="0"/>
              <a:t>sejajar</a:t>
            </a:r>
            <a:r>
              <a:rPr lang="en-US" sz="2400" dirty="0" smtClean="0"/>
              <a:t> </a:t>
            </a:r>
            <a:r>
              <a:rPr lang="en-US" sz="2400" dirty="0" err="1" smtClean="0"/>
              <a:t>sumbu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berkasberkas</a:t>
            </a:r>
            <a:r>
              <a:rPr lang="en-US" sz="2400" dirty="0" smtClean="0"/>
              <a:t> </a:t>
            </a:r>
            <a:r>
              <a:rPr lang="en-US" sz="2400" dirty="0" err="1" smtClean="0"/>
              <a:t>pengangkut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mengangkut</a:t>
            </a:r>
            <a:r>
              <a:rPr lang="en-US" sz="2400" dirty="0" smtClean="0"/>
              <a:t> air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hara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fotosintesis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daun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yang lain.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23212"/>
            <a:ext cx="1763047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3200" b="1" dirty="0" err="1" smtClean="0"/>
              <a:t>Bunga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14282" y="1708828"/>
            <a:ext cx="435771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(</a:t>
            </a:r>
            <a:r>
              <a:rPr lang="en-US" sz="2400" dirty="0" err="1" smtClean="0"/>
              <a:t>reseptakel</a:t>
            </a:r>
            <a:r>
              <a:rPr lang="en-US" sz="2400" dirty="0" smtClean="0"/>
              <a:t>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sv-SE" sz="2400" dirty="0" smtClean="0"/>
              <a:t>Per hiasan bunga (periantium) meliputi  </a:t>
            </a:r>
            <a:r>
              <a:rPr lang="en-US" sz="2400" dirty="0" err="1" smtClean="0"/>
              <a:t>kelopak</a:t>
            </a:r>
            <a:r>
              <a:rPr lang="en-US" sz="2400" dirty="0" smtClean="0"/>
              <a:t> (</a:t>
            </a:r>
            <a:r>
              <a:rPr lang="en-US" sz="2400" i="1" dirty="0" smtClean="0"/>
              <a:t>calyx)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mahkota</a:t>
            </a:r>
            <a:r>
              <a:rPr lang="en-US" sz="2400" i="1" dirty="0" smtClean="0"/>
              <a:t> (corolla)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Benang</a:t>
            </a:r>
            <a:r>
              <a:rPr lang="en-US" sz="2400" dirty="0" smtClean="0"/>
              <a:t> sari (stamen)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lphaLcPeriod"/>
            </a:pPr>
            <a:r>
              <a:rPr lang="en-US" sz="2400" dirty="0" err="1" smtClean="0"/>
              <a:t>Putik</a:t>
            </a:r>
            <a:r>
              <a:rPr lang="en-US" sz="2400" dirty="0" smtClean="0"/>
              <a:t> (</a:t>
            </a:r>
            <a:r>
              <a:rPr lang="en-US" sz="2400" dirty="0" err="1" smtClean="0"/>
              <a:t>pistilum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206" y="2088275"/>
            <a:ext cx="4516562" cy="346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17520" y="1090744"/>
            <a:ext cx="4997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bunga</a:t>
            </a:r>
            <a:r>
              <a:rPr lang="en-US" sz="2400" dirty="0" smtClean="0"/>
              <a:t> </a:t>
            </a:r>
            <a:r>
              <a:rPr lang="en-US" sz="2400" dirty="0" err="1" smtClean="0"/>
              <a:t>sempurna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8161" y="609881"/>
            <a:ext cx="322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/>
                </a:solidFill>
              </a:rPr>
              <a:t>Berbagai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Tipe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Bunga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60" y="1468438"/>
          <a:ext cx="8512504" cy="3175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824"/>
                <a:gridCol w="1645920"/>
                <a:gridCol w="1645920"/>
                <a:gridCol w="1645920"/>
                <a:gridCol w="1645920"/>
              </a:tblGrid>
              <a:tr h="529168"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Tipe bunga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Kelopak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Mahkota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Benang sari 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="1" dirty="0" smtClean="0"/>
                        <a:t>Putik</a:t>
                      </a:r>
                      <a:endParaRPr lang="en-US" sz="20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29168">
                <a:tc>
                  <a:txBody>
                    <a:bodyPr/>
                    <a:lstStyle/>
                    <a:p>
                      <a:r>
                        <a:rPr lang="en-US" sz="2000" i="1" dirty="0" err="1" smtClean="0"/>
                        <a:t>Bunga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lengkap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r>
                        <a:rPr lang="en-US" sz="2000" i="1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r>
                        <a:rPr lang="en-US" sz="2000" i="1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r>
                        <a:rPr lang="en-US" sz="2000" i="1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r>
                        <a:rPr lang="en-US" sz="2000" i="1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168">
                <a:tc>
                  <a:txBody>
                    <a:bodyPr/>
                    <a:lstStyle/>
                    <a:p>
                      <a:r>
                        <a:rPr lang="pt-BR" sz="2000" i="1" dirty="0" smtClean="0"/>
                        <a:t>Bunga sempurna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ada/tidak 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ada/tidak 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168">
                <a:tc>
                  <a:txBody>
                    <a:bodyPr/>
                    <a:lstStyle/>
                    <a:p>
                      <a:r>
                        <a:rPr lang="en-US" sz="20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Bunga</a:t>
                      </a:r>
                      <a:r>
                        <a:rPr lang="en-US" sz="2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i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jantan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tidak 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i="1" dirty="0" smtClean="0"/>
                        <a:t>Bunga betina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tidak 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i="1" dirty="0" smtClean="0"/>
                        <a:t>ada 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 smtClean="0"/>
                        <a:t>Bunga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telanjang</a:t>
                      </a:r>
                      <a:endParaRPr lang="en-US" sz="2000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tidak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tidak</a:t>
                      </a:r>
                      <a:r>
                        <a:rPr lang="en-US" sz="2000" i="1" dirty="0" smtClean="0"/>
                        <a:t> </a:t>
                      </a:r>
                      <a:r>
                        <a:rPr lang="en-US" sz="2000" i="1" dirty="0" err="1" smtClean="0"/>
                        <a:t>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 smtClean="0"/>
                        <a:t>ada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09600"/>
            <a:ext cx="800105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SIFAT  TOTIPOTENSI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5720" y="1747029"/>
            <a:ext cx="864399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totipotensi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dimanfaatkan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sv-SE" sz="2400" dirty="0" smtClean="0"/>
              <a:t>anakan seragam dalam jumlah banyak dan </a:t>
            </a:r>
            <a:r>
              <a:rPr lang="en-US" sz="2400" dirty="0" err="1" smtClean="0"/>
              <a:t>cepat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85720" y="3009086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Floem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wortel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/>
              <a:t>Dipotong</a:t>
            </a:r>
            <a:r>
              <a:rPr lang="en-US" sz="2400" dirty="0" smtClean="0"/>
              <a:t> </a:t>
            </a:r>
            <a:r>
              <a:rPr lang="en-US" sz="2400" dirty="0" err="1" smtClean="0"/>
              <a:t>kecil-kecil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2 mg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Ditumbuhkan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media </a:t>
            </a:r>
            <a:r>
              <a:rPr lang="en-US" sz="2400" dirty="0" err="1" smtClean="0"/>
              <a:t>bernutrien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membelah</a:t>
            </a:r>
            <a:r>
              <a:rPr lang="en-US" sz="2400" dirty="0" smtClean="0"/>
              <a:t>,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kalus</a:t>
            </a:r>
            <a:r>
              <a:rPr lang="en-US" sz="2400" dirty="0" smtClean="0"/>
              <a:t> (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terdeferensiasi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Kalus</a:t>
            </a:r>
            <a:r>
              <a:rPr lang="en-US" sz="2400" dirty="0" smtClean="0"/>
              <a:t> </a:t>
            </a:r>
            <a:r>
              <a:rPr lang="en-US" sz="2400" dirty="0" err="1" smtClean="0"/>
              <a:t>dipisahkan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media </a:t>
            </a:r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Kalus</a:t>
            </a:r>
            <a:r>
              <a:rPr lang="en-US" sz="2400" dirty="0" smtClean="0"/>
              <a:t> </a:t>
            </a:r>
            <a:r>
              <a:rPr lang="en-US" sz="2400" dirty="0" err="1" smtClean="0"/>
              <a:t>membelah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embrio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tanaman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13063"/>
            <a:ext cx="80010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150000"/>
              </a:lnSpc>
              <a:spcBef>
                <a:spcPts val="600"/>
              </a:spcBef>
            </a:pP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teknik</a:t>
            </a:r>
            <a:r>
              <a:rPr lang="en-US" sz="2800" dirty="0" smtClean="0"/>
              <a:t> </a:t>
            </a:r>
            <a:r>
              <a:rPr lang="en-US" sz="2800" dirty="0" err="1" smtClean="0"/>
              <a:t>kultur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i-FI" sz="2600" dirty="0" smtClean="0"/>
              <a:t>Bebas menentukan bagian tumbuhan </a:t>
            </a:r>
            <a:r>
              <a:rPr lang="en-US" sz="2600" dirty="0" smtClean="0"/>
              <a:t>yang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dikultur</a:t>
            </a:r>
            <a:r>
              <a:rPr lang="en-US" sz="26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/>
              <a:t>Waktu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relatif</a:t>
            </a:r>
            <a:r>
              <a:rPr lang="en-US" sz="2600" dirty="0" smtClean="0"/>
              <a:t> </a:t>
            </a:r>
            <a:r>
              <a:rPr lang="en-US" sz="2600" dirty="0" err="1" smtClean="0"/>
              <a:t>singkat</a:t>
            </a:r>
            <a:endParaRPr lang="en-US" sz="26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membutuhkan</a:t>
            </a:r>
            <a:r>
              <a:rPr lang="en-US" sz="2600" dirty="0" smtClean="0"/>
              <a:t> </a:t>
            </a:r>
            <a:r>
              <a:rPr lang="en-US" sz="2600" dirty="0" err="1" smtClean="0"/>
              <a:t>ruang</a:t>
            </a:r>
            <a:r>
              <a:rPr lang="en-US" sz="2600" dirty="0" smtClean="0"/>
              <a:t> yang </a:t>
            </a:r>
            <a:r>
              <a:rPr lang="en-US" sz="2600" dirty="0" err="1" smtClean="0"/>
              <a:t>luas</a:t>
            </a:r>
            <a:endParaRPr lang="en-US" sz="2600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/>
              <a:t>Cepat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sejumlah</a:t>
            </a:r>
            <a:r>
              <a:rPr lang="en-US" sz="2600" dirty="0" smtClean="0"/>
              <a:t> </a:t>
            </a:r>
            <a:r>
              <a:rPr lang="en-US" sz="2600" dirty="0" err="1" smtClean="0"/>
              <a:t>tanaman</a:t>
            </a:r>
            <a:r>
              <a:rPr lang="en-US" sz="2600" dirty="0" smtClean="0"/>
              <a:t> </a:t>
            </a:r>
            <a:r>
              <a:rPr lang="fi-FI" sz="2600" dirty="0" smtClean="0"/>
              <a:t>baru dari satu jenis tanaman.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457200"/>
            <a:ext cx="7858180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/>
              <a:t>STRUKTUR DAN FUNGSI JARINGAN HEWAN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pelapis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menyelubungi</a:t>
            </a:r>
            <a:r>
              <a:rPr lang="en-US" sz="2400" dirty="0" smtClean="0"/>
              <a:t> </a:t>
            </a:r>
            <a:r>
              <a:rPr lang="fi-FI" sz="2400" dirty="0" smtClean="0"/>
              <a:t>atau melapisi permukaan organ, rongga, </a:t>
            </a:r>
            <a:r>
              <a:rPr lang="it-IT" sz="2400" dirty="0" smtClean="0"/>
              <a:t>dan saluran, baik di luar maupun di dalam </a:t>
            </a:r>
            <a:r>
              <a:rPr lang="en-US" sz="2400" dirty="0" err="1" smtClean="0"/>
              <a:t>tubuh</a:t>
            </a:r>
            <a:r>
              <a:rPr lang="en-US" sz="2400" dirty="0" smtClean="0"/>
              <a:t>.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epitelium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melapisi</a:t>
            </a:r>
            <a:r>
              <a:rPr lang="en-US" sz="2400" dirty="0" smtClean="0"/>
              <a:t> </a:t>
            </a:r>
            <a:r>
              <a:rPr lang="es-ES" sz="2400" dirty="0" err="1" smtClean="0"/>
              <a:t>lapisan</a:t>
            </a:r>
            <a:r>
              <a:rPr lang="es-ES" sz="2400" dirty="0" smtClean="0"/>
              <a:t> </a:t>
            </a:r>
            <a:r>
              <a:rPr lang="es-ES" sz="2400" dirty="0" err="1" smtClean="0"/>
              <a:t>luar</a:t>
            </a:r>
            <a:r>
              <a:rPr lang="es-ES" sz="2400" dirty="0" smtClean="0"/>
              <a:t> </a:t>
            </a:r>
            <a:r>
              <a:rPr lang="es-ES" sz="2400" dirty="0" err="1" smtClean="0"/>
              <a:t>tubuh</a:t>
            </a:r>
            <a:r>
              <a:rPr lang="es-ES" sz="2400" dirty="0" smtClean="0"/>
              <a:t> </a:t>
            </a:r>
            <a:r>
              <a:rPr lang="es-ES" sz="2400" dirty="0" err="1" smtClean="0"/>
              <a:t>disebut</a:t>
            </a:r>
            <a:r>
              <a:rPr lang="es-ES" sz="2400" dirty="0" smtClean="0"/>
              <a:t> </a:t>
            </a:r>
            <a:r>
              <a:rPr lang="es-ES" sz="2400" i="1" dirty="0" smtClean="0"/>
              <a:t>epidermis.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epitelium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membatasi</a:t>
            </a:r>
            <a:r>
              <a:rPr lang="en-US" sz="2400" dirty="0" smtClean="0"/>
              <a:t> organ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endotelium</a:t>
            </a:r>
            <a:r>
              <a:rPr lang="en-US" sz="2400" i="1" dirty="0" smtClean="0"/>
              <a:t>.</a:t>
            </a:r>
          </a:p>
          <a:p>
            <a:pPr marL="339725" indent="-3397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epitelium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membatasi</a:t>
            </a:r>
            <a:r>
              <a:rPr lang="en-US" sz="2400" dirty="0" smtClean="0"/>
              <a:t> </a:t>
            </a:r>
            <a:r>
              <a:rPr lang="en-US" sz="2400" dirty="0" err="1" smtClean="0"/>
              <a:t>rongga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mesotelium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4039824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339725" indent="-339725"/>
            <a:r>
              <a:rPr lang="en-US" sz="3200" b="1" dirty="0" smtClean="0"/>
              <a:t>1. </a:t>
            </a:r>
            <a:r>
              <a:rPr lang="en-US" sz="3000" b="1" dirty="0" smtClean="0"/>
              <a:t>	</a:t>
            </a:r>
            <a:r>
              <a:rPr lang="en-US" sz="3000" b="1" dirty="0" err="1" smtClean="0"/>
              <a:t>Jaringan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Epitelium</a:t>
            </a:r>
            <a:endParaRPr lang="en-US" sz="30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9" y="367611"/>
            <a:ext cx="850112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lnSpc>
                <a:spcPct val="150000"/>
              </a:lnSpc>
            </a:pPr>
            <a:r>
              <a:rPr lang="en-US" sz="2800" i="1" dirty="0" err="1" smtClean="0"/>
              <a:t>Ciri-ciri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jaringan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epitelium</a:t>
            </a:r>
            <a:endParaRPr lang="en-US" sz="2800" i="1" dirty="0" smtClean="0"/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/>
              <a:t>Tersusun</a:t>
            </a:r>
            <a:r>
              <a:rPr lang="en-US" sz="2600" dirty="0" smtClean="0"/>
              <a:t> </a:t>
            </a:r>
            <a:r>
              <a:rPr lang="en-US" sz="2600" dirty="0" err="1" smtClean="0"/>
              <a:t>rapat</a:t>
            </a:r>
            <a:r>
              <a:rPr lang="en-US" sz="2600" dirty="0" smtClean="0"/>
              <a:t>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hampir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ruang</a:t>
            </a:r>
            <a:r>
              <a:rPr lang="en-US" sz="2600" dirty="0" smtClean="0"/>
              <a:t> </a:t>
            </a:r>
            <a:r>
              <a:rPr lang="en-US" sz="2600" dirty="0" err="1" smtClean="0"/>
              <a:t>antarsel</a:t>
            </a:r>
            <a:r>
              <a:rPr lang="en-US" sz="26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</a:t>
            </a:r>
            <a:r>
              <a:rPr lang="en-US" sz="2600" dirty="0" err="1" smtClean="0"/>
              <a:t>pembuluh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.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epitelium</a:t>
            </a:r>
            <a:r>
              <a:rPr lang="en-US" sz="2600" dirty="0" smtClean="0"/>
              <a:t> </a:t>
            </a:r>
            <a:r>
              <a:rPr lang="en-US" sz="2600" dirty="0" err="1" smtClean="0"/>
              <a:t>mendapat</a:t>
            </a:r>
            <a:r>
              <a:rPr lang="en-US" sz="2600" dirty="0" smtClean="0"/>
              <a:t> </a:t>
            </a:r>
            <a:r>
              <a:rPr lang="en-US" sz="2600" dirty="0" err="1" smtClean="0"/>
              <a:t>makanan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kapiler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ikat</a:t>
            </a:r>
            <a:r>
              <a:rPr lang="en-US" sz="2600" dirty="0" smtClean="0"/>
              <a:t>.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fi-FI" sz="2600" dirty="0" smtClean="0"/>
              <a:t>Memiliki kemampuan </a:t>
            </a:r>
            <a:r>
              <a:rPr lang="en-US" sz="2600" dirty="0" err="1" smtClean="0"/>
              <a:t>regenerasi</a:t>
            </a:r>
            <a:r>
              <a:rPr lang="en-US" sz="2600" dirty="0" smtClean="0"/>
              <a:t> </a:t>
            </a:r>
            <a:r>
              <a:rPr lang="en-US" sz="2600" dirty="0" err="1" smtClean="0"/>
              <a:t>cukup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295400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</a:pPr>
            <a:r>
              <a:rPr lang="id-ID" sz="2400" dirty="0" smtClean="0"/>
              <a:t>Sifat-sifat jaringan dewasa:</a:t>
            </a:r>
            <a:endParaRPr lang="id-ID" sz="2400" dirty="0"/>
          </a:p>
          <a:p>
            <a:pPr marL="365125" indent="-365125">
              <a:lnSpc>
                <a:spcPct val="150000"/>
              </a:lnSpc>
            </a:pPr>
            <a:r>
              <a:rPr lang="sv-SE" sz="2400" dirty="0"/>
              <a:t>a. </a:t>
            </a:r>
            <a:r>
              <a:rPr lang="id-ID" sz="2400" dirty="0" smtClean="0"/>
              <a:t>	</a:t>
            </a:r>
            <a:r>
              <a:rPr lang="sv-SE" sz="2400" dirty="0" smtClean="0"/>
              <a:t>tidak </a:t>
            </a:r>
            <a:r>
              <a:rPr lang="sv-SE" sz="2400" dirty="0"/>
              <a:t>mempunyai aktivitas </a:t>
            </a:r>
            <a:r>
              <a:rPr lang="sv-SE" sz="2400" dirty="0" smtClean="0"/>
              <a:t>untuk</a:t>
            </a:r>
            <a:r>
              <a:rPr lang="id-ID" sz="2400" dirty="0" smtClean="0"/>
              <a:t> memperbanyak </a:t>
            </a:r>
            <a:r>
              <a:rPr lang="id-ID" sz="2400" dirty="0"/>
              <a:t>diri</a:t>
            </a:r>
          </a:p>
          <a:p>
            <a:pPr marL="365125" indent="-365125">
              <a:lnSpc>
                <a:spcPct val="150000"/>
              </a:lnSpc>
            </a:pPr>
            <a:r>
              <a:rPr lang="sv-SE" sz="2400" dirty="0"/>
              <a:t>b. </a:t>
            </a:r>
            <a:r>
              <a:rPr lang="id-ID" sz="2400" dirty="0" smtClean="0"/>
              <a:t>	</a:t>
            </a:r>
            <a:r>
              <a:rPr lang="sv-SE" sz="2400" dirty="0" smtClean="0"/>
              <a:t>mempunyai </a:t>
            </a:r>
            <a:r>
              <a:rPr lang="sv-SE" sz="2400" dirty="0"/>
              <a:t>ukuran yang relatif </a:t>
            </a:r>
            <a:r>
              <a:rPr lang="sv-SE" sz="2400" dirty="0" smtClean="0"/>
              <a:t>besar</a:t>
            </a:r>
            <a:r>
              <a:rPr lang="id-ID" sz="2400" dirty="0" smtClean="0"/>
              <a:t> dibanding </a:t>
            </a:r>
            <a:r>
              <a:rPr lang="id-ID" sz="2400" dirty="0"/>
              <a:t>sel-sel meristem</a:t>
            </a:r>
          </a:p>
          <a:p>
            <a:pPr marL="365125" indent="-365125">
              <a:lnSpc>
                <a:spcPct val="150000"/>
              </a:lnSpc>
            </a:pPr>
            <a:r>
              <a:rPr lang="id-ID" sz="2400" dirty="0"/>
              <a:t>c. </a:t>
            </a:r>
            <a:r>
              <a:rPr lang="id-ID" sz="2400" dirty="0" smtClean="0"/>
              <a:t>	mempunyai </a:t>
            </a:r>
            <a:r>
              <a:rPr lang="id-ID" sz="2400" dirty="0"/>
              <a:t>vakuola besar, </a:t>
            </a:r>
            <a:r>
              <a:rPr lang="id-ID" sz="2400" dirty="0" smtClean="0"/>
              <a:t>sehingga plasma </a:t>
            </a:r>
            <a:r>
              <a:rPr lang="id-ID" sz="2400" dirty="0"/>
              <a:t>sel sedikit dan </a:t>
            </a:r>
            <a:r>
              <a:rPr lang="id-ID" sz="2400" dirty="0" smtClean="0"/>
              <a:t>merupakan selaput </a:t>
            </a:r>
            <a:r>
              <a:rPr lang="id-ID" sz="2400" dirty="0"/>
              <a:t>yang menempel pada </a:t>
            </a:r>
            <a:r>
              <a:rPr lang="id-ID" sz="2400" dirty="0" smtClean="0"/>
              <a:t>dinding sel</a:t>
            </a:r>
            <a:endParaRPr lang="id-ID" sz="2400" dirty="0"/>
          </a:p>
          <a:p>
            <a:pPr marL="365125" indent="-365125">
              <a:lnSpc>
                <a:spcPct val="150000"/>
              </a:lnSpc>
            </a:pPr>
            <a:r>
              <a:rPr lang="sv-SE" sz="2400" dirty="0"/>
              <a:t>d. </a:t>
            </a:r>
            <a:r>
              <a:rPr lang="id-ID" sz="2400" dirty="0" smtClean="0"/>
              <a:t>	</a:t>
            </a:r>
            <a:r>
              <a:rPr lang="sv-SE" sz="2400" dirty="0" smtClean="0"/>
              <a:t>kadang-kadang </a:t>
            </a:r>
            <a:r>
              <a:rPr lang="sv-SE" sz="2400" dirty="0"/>
              <a:t>selnya telah mati</a:t>
            </a:r>
          </a:p>
          <a:p>
            <a:pPr marL="365125" indent="-365125">
              <a:lnSpc>
                <a:spcPct val="150000"/>
              </a:lnSpc>
            </a:pPr>
            <a:r>
              <a:rPr lang="id-ID" sz="2400" dirty="0"/>
              <a:t>f. </a:t>
            </a:r>
            <a:r>
              <a:rPr lang="id-ID" sz="2400" dirty="0" smtClean="0"/>
              <a:t>	selnya </a:t>
            </a:r>
            <a:r>
              <a:rPr lang="id-ID" sz="2400" dirty="0"/>
              <a:t>telah mengalami </a:t>
            </a:r>
            <a:r>
              <a:rPr lang="id-ID" sz="2400" dirty="0" smtClean="0"/>
              <a:t>penebalan dinding </a:t>
            </a:r>
            <a:r>
              <a:rPr lang="id-ID" sz="2400" dirty="0"/>
              <a:t>sesuai dengan fungsinya</a:t>
            </a:r>
          </a:p>
          <a:p>
            <a:pPr marL="365125" indent="-365125">
              <a:lnSpc>
                <a:spcPct val="150000"/>
              </a:lnSpc>
            </a:pPr>
            <a:r>
              <a:rPr lang="it-IT" sz="2400" dirty="0"/>
              <a:t>g. </a:t>
            </a:r>
            <a:r>
              <a:rPr lang="id-ID" sz="2400" dirty="0" smtClean="0"/>
              <a:t>	</a:t>
            </a:r>
            <a:r>
              <a:rPr lang="it-IT" sz="2400" dirty="0" smtClean="0"/>
              <a:t>di </a:t>
            </a:r>
            <a:r>
              <a:rPr lang="it-IT" sz="2400" dirty="0"/>
              <a:t>antara sel-selnya dijumpai </a:t>
            </a:r>
            <a:r>
              <a:rPr lang="it-IT" sz="2400" dirty="0" smtClean="0"/>
              <a:t>ruang</a:t>
            </a:r>
            <a:r>
              <a:rPr lang="id-ID" sz="2400" dirty="0" smtClean="0"/>
              <a:t> antarsel</a:t>
            </a:r>
            <a:endParaRPr lang="id-ID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533400"/>
            <a:ext cx="3946337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65125" indent="-365125"/>
            <a:r>
              <a:rPr lang="id-ID" sz="3200" b="1" dirty="0" smtClean="0"/>
              <a:t>2. 	Jaringan Dewasa</a:t>
            </a:r>
            <a:endParaRPr lang="id-ID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304800"/>
            <a:ext cx="29478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err="1" smtClean="0">
                <a:solidFill>
                  <a:schemeClr val="accent1"/>
                </a:solidFill>
              </a:rPr>
              <a:t>Klasifikasi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epitelium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14400"/>
            <a:ext cx="5767444" cy="53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69851"/>
            <a:ext cx="84296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400" b="1" i="1" dirty="0" err="1" smtClean="0">
                <a:solidFill>
                  <a:schemeClr val="accent1"/>
                </a:solidFill>
              </a:rPr>
              <a:t>Epitelium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selapis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600" i="1" dirty="0" err="1" smtClean="0"/>
              <a:t>Epitelium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pipih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selapis</a:t>
            </a:r>
            <a:endParaRPr lang="en-US" sz="2600" i="1" dirty="0" smtClean="0"/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selapis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pipih</a:t>
            </a:r>
            <a:r>
              <a:rPr lang="en-US" sz="2400" dirty="0" smtClean="0"/>
              <a:t>.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tipis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permeabel</a:t>
            </a:r>
            <a:r>
              <a:rPr lang="en-US" sz="2400" dirty="0" smtClean="0"/>
              <a:t>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it-IT" sz="2400" dirty="0" smtClean="0"/>
              <a:t>Peranannya adalah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difusi</a:t>
            </a:r>
            <a:r>
              <a:rPr lang="en-US" sz="2400" dirty="0" smtClean="0"/>
              <a:t>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filtrasi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fi-FI" sz="2400" dirty="0" smtClean="0"/>
              <a:t>urin.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Terdapat pada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kapiler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</a:t>
            </a:r>
            <a:r>
              <a:rPr lang="en-US" sz="2400" dirty="0" err="1" smtClean="0"/>
              <a:t>nutrien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bdarah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alveolus,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gas.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10585"/>
            <a:ext cx="84296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kubus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selapis</a:t>
            </a:r>
            <a:endParaRPr lang="en-US" sz="2800" i="1" dirty="0" smtClean="0"/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de-DE" sz="2600" dirty="0" smtClean="0"/>
              <a:t>selapis sel berbentuk kubus.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ludah</a:t>
            </a:r>
            <a:r>
              <a:rPr lang="en-US" sz="2600" dirty="0" smtClean="0"/>
              <a:t>,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keringat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ginjal</a:t>
            </a:r>
            <a:r>
              <a:rPr lang="en-US" sz="2600" dirty="0" smtClean="0"/>
              <a:t>. 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sz="2600" dirty="0" err="1" smtClean="0"/>
              <a:t>Berperan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sekresi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absorpsi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464179"/>
            <a:ext cx="8429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batang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selapis</a:t>
            </a:r>
            <a:endParaRPr lang="en-US" sz="2800" i="1" dirty="0" smtClean="0"/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en-US" sz="2600" dirty="0" err="1" smtClean="0"/>
              <a:t>selapis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berbentuk</a:t>
            </a:r>
            <a:r>
              <a:rPr lang="en-US" sz="2600" dirty="0" smtClean="0"/>
              <a:t> </a:t>
            </a:r>
            <a:r>
              <a:rPr lang="en-US" sz="2600" dirty="0" err="1" smtClean="0"/>
              <a:t>memanjang</a:t>
            </a:r>
            <a:r>
              <a:rPr lang="en-US" sz="2600" dirty="0" smtClean="0"/>
              <a:t>. B</a:t>
            </a:r>
            <a:r>
              <a:rPr lang="de-DE" sz="2600" dirty="0" smtClean="0"/>
              <a:t>erfungsi dalam gerakan aktif </a:t>
            </a:r>
            <a:r>
              <a:rPr lang="en-US" sz="2600" dirty="0" err="1" smtClean="0"/>
              <a:t>molekul</a:t>
            </a:r>
            <a:r>
              <a:rPr lang="en-US" sz="2600" dirty="0" smtClean="0"/>
              <a:t>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melapisi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pencernaan</a:t>
            </a:r>
            <a:r>
              <a:rPr lang="en-US" sz="2600" dirty="0" smtClean="0"/>
              <a:t> </a:t>
            </a:r>
            <a:r>
              <a:rPr lang="en-US" sz="2600" dirty="0" err="1" smtClean="0"/>
              <a:t>mulai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lambung</a:t>
            </a:r>
            <a:r>
              <a:rPr lang="en-US" sz="2600" dirty="0" smtClean="0"/>
              <a:t> </a:t>
            </a:r>
            <a:r>
              <a:rPr lang="en-US" sz="2600" dirty="0" err="1" smtClean="0"/>
              <a:t>sampai</a:t>
            </a:r>
            <a:r>
              <a:rPr lang="en-US" sz="2600" dirty="0" smtClean="0"/>
              <a:t> anus,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diselingi</a:t>
            </a:r>
            <a:r>
              <a:rPr lang="en-US" sz="2600" dirty="0" smtClean="0"/>
              <a:t> </a:t>
            </a:r>
            <a:r>
              <a:rPr lang="en-US" sz="2600" i="1" dirty="0" err="1" smtClean="0"/>
              <a:t>sel</a:t>
            </a:r>
            <a:r>
              <a:rPr lang="en-US" sz="2600" i="1" dirty="0" smtClean="0"/>
              <a:t> goblet.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Ada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silia</a:t>
            </a:r>
            <a:r>
              <a:rPr lang="en-US" sz="2600" dirty="0" smtClean="0"/>
              <a:t>, </a:t>
            </a:r>
            <a:r>
              <a:rPr lang="en-US" sz="2600" dirty="0" err="1" smtClean="0"/>
              <a:t>misalnya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lapisan</a:t>
            </a:r>
            <a:r>
              <a:rPr lang="en-US" sz="2600" dirty="0" smtClean="0"/>
              <a:t> </a:t>
            </a:r>
            <a:r>
              <a:rPr lang="en-US" sz="2600" dirty="0" err="1" smtClean="0"/>
              <a:t>sebelah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rahim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9" y="521499"/>
            <a:ext cx="850112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batang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berlapis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semu</a:t>
            </a:r>
            <a:endParaRPr lang="en-US" sz="2800" i="1" dirty="0" smtClean="0"/>
          </a:p>
          <a:p>
            <a:pPr marL="530225" indent="-530225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2600" dirty="0" smtClean="0"/>
              <a:t>Melekat pada membran dasar,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600" dirty="0" smtClean="0"/>
              <a:t>Nukleus sel</a:t>
            </a:r>
            <a:r>
              <a:rPr lang="en-US" sz="2600" dirty="0" smtClean="0"/>
              <a:t>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ketinggian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berbeda</a:t>
            </a:r>
            <a:r>
              <a:rPr lang="en-US" sz="2600" dirty="0" smtClean="0"/>
              <a:t>,</a:t>
            </a:r>
          </a:p>
          <a:p>
            <a:pPr marL="530225" indent="-5302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misalnya</a:t>
            </a:r>
            <a:r>
              <a:rPr lang="en-US" sz="2600" dirty="0" smtClean="0"/>
              <a:t> </a:t>
            </a:r>
            <a:r>
              <a:rPr lang="sv-SE" sz="2600" dirty="0" smtClean="0"/>
              <a:t>pada bagian dalam saluran pernapasan, </a:t>
            </a:r>
            <a:r>
              <a:rPr lang="en-US" sz="2600" dirty="0" err="1" smtClean="0"/>
              <a:t>berfungsi</a:t>
            </a:r>
            <a:r>
              <a:rPr lang="en-US" sz="2600" dirty="0" smtClean="0"/>
              <a:t> </a:t>
            </a:r>
            <a:r>
              <a:rPr lang="en-US" sz="2600" dirty="0" err="1" smtClean="0"/>
              <a:t>mengeluarkan</a:t>
            </a:r>
            <a:r>
              <a:rPr lang="en-US" sz="2600" dirty="0" smtClean="0"/>
              <a:t> </a:t>
            </a:r>
            <a:r>
              <a:rPr lang="en-US" sz="2600" dirty="0" err="1" smtClean="0"/>
              <a:t>debu</a:t>
            </a:r>
            <a:r>
              <a:rPr lang="en-US" sz="2600" dirty="0" smtClean="0"/>
              <a:t> yang </a:t>
            </a:r>
            <a:r>
              <a:rPr lang="pt-BR" sz="2600" dirty="0" smtClean="0"/>
              <a:t>terperangkap pada lendir dari paru-paru.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01" y="498203"/>
            <a:ext cx="864399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</a:pPr>
            <a:r>
              <a:rPr lang="en-US" sz="2600" b="1" i="1" dirty="0" err="1" smtClean="0">
                <a:solidFill>
                  <a:schemeClr val="accent1"/>
                </a:solidFill>
              </a:rPr>
              <a:t>Epitelium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berlapis</a:t>
            </a:r>
            <a:endParaRPr lang="en-US" sz="2600" b="1" i="1" dirty="0" smtClean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pipih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berlapis</a:t>
            </a:r>
            <a:endParaRPr lang="en-US" sz="2800" i="1" dirty="0" smtClean="0"/>
          </a:p>
          <a:p>
            <a:pPr marL="530225" indent="-530225">
              <a:lnSpc>
                <a:spcPct val="150000"/>
              </a:lnSpc>
            </a:pPr>
            <a:r>
              <a:rPr lang="de-DE" sz="2800" dirty="0" smtClean="0"/>
              <a:t>	</a:t>
            </a:r>
            <a:r>
              <a:rPr lang="de-DE" sz="2600" dirty="0" smtClean="0"/>
              <a:t>Terdiri dari </a:t>
            </a:r>
            <a:r>
              <a:rPr lang="en-US" sz="2600" dirty="0" err="1" smtClean="0"/>
              <a:t>banyak</a:t>
            </a:r>
            <a:r>
              <a:rPr lang="en-US" sz="2600" dirty="0" smtClean="0"/>
              <a:t> </a:t>
            </a:r>
            <a:r>
              <a:rPr lang="en-US" sz="2600" dirty="0" err="1" smtClean="0"/>
              <a:t>lapisan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permukaannya</a:t>
            </a:r>
            <a:r>
              <a:rPr lang="en-US" sz="2600" dirty="0" smtClean="0"/>
              <a:t> </a:t>
            </a:r>
            <a:r>
              <a:rPr lang="en-US" sz="2600" dirty="0" err="1" smtClean="0"/>
              <a:t>berbentuk</a:t>
            </a:r>
            <a:r>
              <a:rPr lang="en-US" sz="2600" dirty="0" smtClean="0"/>
              <a:t> </a:t>
            </a:r>
            <a:r>
              <a:rPr lang="en-US" sz="2600" dirty="0" err="1" smtClean="0"/>
              <a:t>pipih</a:t>
            </a:r>
            <a:r>
              <a:rPr lang="en-US" sz="2600" dirty="0" smtClean="0"/>
              <a:t>. </a:t>
            </a:r>
          </a:p>
          <a:p>
            <a:pPr marL="530225" indent="-530225">
              <a:lnSpc>
                <a:spcPct val="150000"/>
              </a:lnSpc>
            </a:pPr>
            <a:r>
              <a:rPr lang="en-US" sz="2600" dirty="0" smtClean="0"/>
              <a:t>	</a:t>
            </a:r>
            <a:r>
              <a:rPr lang="en-US" sz="2600" dirty="0" err="1" smtClean="0"/>
              <a:t>Epitelium</a:t>
            </a:r>
            <a:r>
              <a:rPr lang="en-US" sz="2600" dirty="0" smtClean="0"/>
              <a:t> </a:t>
            </a:r>
            <a:r>
              <a:rPr lang="en-US" sz="2600" dirty="0" err="1" smtClean="0"/>
              <a:t>pipih</a:t>
            </a:r>
            <a:r>
              <a:rPr lang="en-US" sz="2600" dirty="0" smtClean="0"/>
              <a:t> </a:t>
            </a:r>
            <a:r>
              <a:rPr lang="en-US" sz="2600" dirty="0" err="1" smtClean="0"/>
              <a:t>berlapislah</a:t>
            </a:r>
            <a:r>
              <a:rPr lang="en-US" sz="2600" dirty="0" smtClean="0"/>
              <a:t> yang paling </a:t>
            </a:r>
            <a:r>
              <a:rPr lang="en-US" sz="2600" dirty="0" err="1" smtClean="0"/>
              <a:t>tebal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paling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fungsi</a:t>
            </a:r>
            <a:r>
              <a:rPr lang="en-US" sz="2600" dirty="0" smtClean="0"/>
              <a:t> </a:t>
            </a:r>
            <a:r>
              <a:rPr lang="en-US" sz="2600" dirty="0" err="1" smtClean="0"/>
              <a:t>perlindungan</a:t>
            </a:r>
            <a:r>
              <a:rPr lang="en-US" sz="2600" dirty="0" smtClean="0"/>
              <a:t>. </a:t>
            </a:r>
          </a:p>
          <a:p>
            <a:pPr marL="530225" indent="-530225">
              <a:lnSpc>
                <a:spcPct val="150000"/>
              </a:lnSpc>
            </a:pPr>
            <a:r>
              <a:rPr lang="en-US" sz="2600" dirty="0" smtClean="0"/>
              <a:t>	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epidermis </a:t>
            </a:r>
            <a:r>
              <a:rPr lang="en-US" sz="2600" dirty="0" err="1" smtClean="0"/>
              <a:t>kulit</a:t>
            </a:r>
            <a:r>
              <a:rPr lang="en-US" sz="2600" dirty="0" smtClean="0"/>
              <a:t>,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mulut</a:t>
            </a:r>
            <a:r>
              <a:rPr lang="en-US" sz="2600" dirty="0" smtClean="0"/>
              <a:t>, </a:t>
            </a:r>
            <a:r>
              <a:rPr lang="en-US" sz="2600" dirty="0" err="1" smtClean="0"/>
              <a:t>esofagus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vagina.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676517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kubus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batang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berlapis</a:t>
            </a:r>
            <a:endParaRPr lang="en-US" sz="2800" i="1" dirty="0" smtClean="0"/>
          </a:p>
          <a:p>
            <a:pPr marL="530225">
              <a:lnSpc>
                <a:spcPct val="150000"/>
              </a:lnSpc>
            </a:pPr>
            <a:r>
              <a:rPr lang="en-US" sz="2600" dirty="0" err="1" smtClean="0"/>
              <a:t>Jarang</a:t>
            </a:r>
            <a:r>
              <a:rPr lang="en-US" sz="2600" dirty="0" smtClean="0"/>
              <a:t>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r>
              <a:rPr lang="en-US" sz="2600" dirty="0" smtClean="0"/>
              <a:t> h</a:t>
            </a:r>
            <a:r>
              <a:rPr lang="it-IT" sz="2600" dirty="0" smtClean="0"/>
              <a:t>anya ada di saluran besar </a:t>
            </a:r>
            <a:r>
              <a:rPr lang="en-US" sz="2600" dirty="0" err="1" smtClean="0"/>
              <a:t>misalnya</a:t>
            </a:r>
            <a:r>
              <a:rPr lang="en-US" sz="2600" dirty="0" smtClean="0"/>
              <a:t>. </a:t>
            </a:r>
          </a:p>
          <a:p>
            <a:pPr marL="530225">
              <a:lnSpc>
                <a:spcPct val="150000"/>
              </a:lnSpc>
            </a:pP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susu</a:t>
            </a:r>
            <a:r>
              <a:rPr lang="en-US" sz="2600" dirty="0" smtClean="0"/>
              <a:t>,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nl-NL" sz="2600" dirty="0" smtClean="0"/>
              <a:t>ludah,  pangkal esofagus, dan berperan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sekresi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445" y="571480"/>
            <a:ext cx="846311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lnSpc>
                <a:spcPct val="150000"/>
              </a:lnSpc>
            </a:pPr>
            <a:r>
              <a:rPr lang="en-US" sz="2800" i="1" dirty="0" smtClean="0"/>
              <a:t>3. 	</a:t>
            </a:r>
            <a:r>
              <a:rPr lang="en-US" sz="2800" i="1" dirty="0" err="1" smtClean="0"/>
              <a:t>Epitelium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transisional</a:t>
            </a:r>
            <a:endParaRPr lang="en-US" sz="2800" i="1" dirty="0" smtClean="0"/>
          </a:p>
          <a:p>
            <a:pPr marL="398463" indent="-398463"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	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organ </a:t>
            </a:r>
            <a:r>
              <a:rPr lang="en-US" sz="2600" dirty="0" err="1" smtClean="0"/>
              <a:t>urinari</a:t>
            </a:r>
            <a:r>
              <a:rPr lang="en-US" sz="2600" dirty="0" smtClean="0"/>
              <a:t>, </a:t>
            </a:r>
            <a:r>
              <a:rPr lang="en-US" sz="2600" dirty="0" err="1" smtClean="0"/>
              <a:t>misalnya</a:t>
            </a:r>
            <a:r>
              <a:rPr lang="en-US" sz="2600" dirty="0" smtClean="0"/>
              <a:t> </a:t>
            </a:r>
            <a:r>
              <a:rPr lang="en-US" sz="2600" dirty="0" err="1" smtClean="0"/>
              <a:t>ureter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ginjal</a:t>
            </a:r>
            <a:r>
              <a:rPr lang="en-US" sz="2600" dirty="0" smtClean="0"/>
              <a:t>.</a:t>
            </a:r>
          </a:p>
          <a:p>
            <a:pPr marL="398463" indent="-398463">
              <a:lnSpc>
                <a:spcPct val="150000"/>
              </a:lnSpc>
            </a:pPr>
            <a:r>
              <a:rPr lang="en-US" sz="2600" dirty="0" smtClean="0"/>
              <a:t>	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</a:t>
            </a:r>
            <a:r>
              <a:rPr lang="en-US" sz="2600" dirty="0" err="1" smtClean="0"/>
              <a:t>penghalang</a:t>
            </a:r>
            <a:r>
              <a:rPr lang="en-US" sz="2600" dirty="0" smtClean="0"/>
              <a:t> </a:t>
            </a:r>
            <a:r>
              <a:rPr lang="en-US" sz="2600" dirty="0" err="1" smtClean="0"/>
              <a:t>impermeabel</a:t>
            </a:r>
            <a:r>
              <a:rPr lang="en-US" sz="2600" dirty="0" smtClean="0"/>
              <a:t> (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ditembus</a:t>
            </a:r>
            <a:r>
              <a:rPr lang="en-US" sz="2600" dirty="0" smtClean="0"/>
              <a:t>)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urin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menembus</a:t>
            </a:r>
            <a:r>
              <a:rPr lang="en-US" sz="2600" dirty="0" smtClean="0"/>
              <a:t> </a:t>
            </a: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kantong</a:t>
            </a:r>
            <a:r>
              <a:rPr lang="en-US" sz="2600" dirty="0" smtClean="0"/>
              <a:t> </a:t>
            </a:r>
            <a:r>
              <a:rPr lang="en-US" sz="2600" dirty="0" err="1" smtClean="0"/>
              <a:t>kemih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877" y="381728"/>
            <a:ext cx="83582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600" i="1" dirty="0" err="1" smtClean="0"/>
              <a:t>Epitelium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kelenjar</a:t>
            </a:r>
            <a:endParaRPr lang="en-US" sz="2600" i="1" dirty="0" smtClean="0"/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fi-FI" sz="2600" dirty="0" smtClean="0"/>
              <a:t>Pada kelenjar endokrin, sel epitelium </a:t>
            </a:r>
            <a:r>
              <a:rPr lang="en-US" sz="2600" dirty="0" smtClean="0"/>
              <a:t>yang </a:t>
            </a:r>
            <a:r>
              <a:rPr lang="en-US" sz="2600" dirty="0" err="1" smtClean="0"/>
              <a:t>menghubungkan</a:t>
            </a:r>
            <a:r>
              <a:rPr lang="en-US" sz="2600" dirty="0" smtClean="0"/>
              <a:t>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</a:t>
            </a:r>
            <a:r>
              <a:rPr lang="en-US" sz="2600" dirty="0" smtClean="0"/>
              <a:t> </a:t>
            </a:r>
            <a:r>
              <a:rPr lang="en-US" sz="2600" dirty="0" err="1" smtClean="0"/>
              <a:t>epitelium</a:t>
            </a:r>
            <a:r>
              <a:rPr lang="en-US" sz="2600" dirty="0" smtClean="0"/>
              <a:t> </a:t>
            </a:r>
            <a:r>
              <a:rPr lang="en-US" sz="2600" dirty="0" err="1" smtClean="0"/>
              <a:t>menghilang</a:t>
            </a:r>
            <a:r>
              <a:rPr lang="en-US" sz="2600" dirty="0" smtClean="0"/>
              <a:t>. </a:t>
            </a:r>
            <a:r>
              <a:rPr lang="en-US" sz="2600" dirty="0" err="1" smtClean="0"/>
              <a:t>Contohnya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tiroid</a:t>
            </a:r>
            <a:r>
              <a:rPr lang="en-US" sz="2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Hasil</a:t>
            </a:r>
            <a:r>
              <a:rPr lang="en-US" sz="2600" dirty="0" smtClean="0"/>
              <a:t> </a:t>
            </a:r>
            <a:r>
              <a:rPr lang="en-US" sz="2600" dirty="0" err="1" smtClean="0"/>
              <a:t>sekresi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eksokrin</a:t>
            </a:r>
            <a:r>
              <a:rPr lang="en-US" sz="2600" dirty="0" smtClean="0"/>
              <a:t> </a:t>
            </a:r>
            <a:r>
              <a:rPr lang="en-US" sz="2600" dirty="0" err="1" smtClean="0"/>
              <a:t>langsung</a:t>
            </a:r>
            <a:r>
              <a:rPr lang="en-US" sz="2600" dirty="0" smtClean="0"/>
              <a:t> </a:t>
            </a:r>
            <a:r>
              <a:rPr lang="en-US" sz="2600" dirty="0" err="1" smtClean="0"/>
              <a:t>menuju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</a:t>
            </a:r>
            <a:r>
              <a:rPr lang="en-US" sz="2600" dirty="0" smtClean="0"/>
              <a:t> </a:t>
            </a:r>
            <a:r>
              <a:rPr lang="en-US" sz="2600" dirty="0" err="1" smtClean="0"/>
              <a:t>epitelium</a:t>
            </a:r>
            <a:r>
              <a:rPr lang="en-US" sz="2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err="1" smtClean="0"/>
              <a:t>Kelenjar</a:t>
            </a:r>
            <a:r>
              <a:rPr lang="en-US" sz="2600" dirty="0" smtClean="0"/>
              <a:t> </a:t>
            </a:r>
            <a:r>
              <a:rPr lang="en-US" sz="2600" dirty="0" err="1" smtClean="0"/>
              <a:t>eksokrin</a:t>
            </a:r>
            <a:r>
              <a:rPr lang="en-US" sz="2600" dirty="0" smtClean="0"/>
              <a:t> </a:t>
            </a:r>
            <a:r>
              <a:rPr lang="en-US" sz="2600" dirty="0" err="1" smtClean="0"/>
              <a:t>multiselular</a:t>
            </a:r>
            <a:r>
              <a:rPr lang="en-US" sz="2600" dirty="0" smtClean="0"/>
              <a:t> </a:t>
            </a:r>
            <a:r>
              <a:rPr lang="en-US" sz="2600" dirty="0" err="1" smtClean="0"/>
              <a:t>memiliki</a:t>
            </a:r>
            <a:r>
              <a:rPr lang="en-US" sz="2600" dirty="0" smtClean="0"/>
              <a:t> </a:t>
            </a:r>
            <a:r>
              <a:rPr lang="en-US" sz="2600" dirty="0" err="1" smtClean="0"/>
              <a:t>saluran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fi-FI" sz="2600" dirty="0" smtClean="0"/>
              <a:t>menyalurkan hasil sekresi ke permukaan </a:t>
            </a:r>
            <a:r>
              <a:rPr lang="en-US" sz="2600" dirty="0" err="1" smtClean="0"/>
              <a:t>epitelium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71414"/>
            <a:ext cx="785818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strukturnya</a:t>
            </a:r>
            <a:r>
              <a:rPr lang="en-US" sz="2400" dirty="0" smtClean="0"/>
              <a:t>,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eksokrin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diklasifikasikan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" name="Group 10"/>
          <p:cNvGrpSpPr/>
          <p:nvPr/>
        </p:nvGrpSpPr>
        <p:grpSpPr>
          <a:xfrm>
            <a:off x="1142975" y="1500175"/>
            <a:ext cx="6590127" cy="4795570"/>
            <a:chOff x="1142975" y="1500175"/>
            <a:chExt cx="6590127" cy="4795570"/>
          </a:xfrm>
        </p:grpSpPr>
        <p:grpSp>
          <p:nvGrpSpPr>
            <p:cNvPr id="3" name="Group 9"/>
            <p:cNvGrpSpPr/>
            <p:nvPr/>
          </p:nvGrpSpPr>
          <p:grpSpPr>
            <a:xfrm>
              <a:off x="1714480" y="1500175"/>
              <a:ext cx="5893634" cy="2277086"/>
              <a:chOff x="857224" y="1785926"/>
              <a:chExt cx="3143272" cy="1214446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9657" r="-6224" b="66386"/>
              <a:stretch>
                <a:fillRect/>
              </a:stretch>
            </p:blipFill>
            <p:spPr bwMode="auto">
              <a:xfrm>
                <a:off x="857224" y="1785926"/>
                <a:ext cx="2143140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33614" r="54935" b="30672"/>
              <a:stretch>
                <a:fillRect/>
              </a:stretch>
            </p:blipFill>
            <p:spPr bwMode="auto">
              <a:xfrm>
                <a:off x="3000364" y="1785926"/>
                <a:ext cx="1000132" cy="1214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" name="Group 8"/>
            <p:cNvGrpSpPr/>
            <p:nvPr/>
          </p:nvGrpSpPr>
          <p:grpSpPr>
            <a:xfrm>
              <a:off x="1142975" y="4214819"/>
              <a:ext cx="6590127" cy="2080926"/>
              <a:chOff x="809598" y="3429000"/>
              <a:chExt cx="3514733" cy="1109827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1503" t="34590" b="32772"/>
              <a:stretch>
                <a:fillRect/>
              </a:stretch>
            </p:blipFill>
            <p:spPr bwMode="auto">
              <a:xfrm>
                <a:off x="809598" y="3429000"/>
                <a:ext cx="1076317" cy="1109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69328"/>
              <a:stretch>
                <a:fillRect/>
              </a:stretch>
            </p:blipFill>
            <p:spPr bwMode="auto">
              <a:xfrm>
                <a:off x="2105007" y="3429000"/>
                <a:ext cx="2219324" cy="1042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372680"/>
            <a:ext cx="85011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400" dirty="0" smtClean="0"/>
              <a:t>Jaringan </a:t>
            </a:r>
            <a:r>
              <a:rPr lang="id-ID" sz="2400" dirty="0"/>
              <a:t>dewasa penyusun organ </a:t>
            </a:r>
            <a:r>
              <a:rPr lang="id-ID" sz="2400" dirty="0" smtClean="0"/>
              <a:t>tumbuhan tingkat </a:t>
            </a:r>
            <a:r>
              <a:rPr lang="id-ID" sz="2400" dirty="0"/>
              <a:t>tinggi antara </a:t>
            </a:r>
            <a:r>
              <a:rPr lang="id-ID" sz="2400" dirty="0" smtClean="0"/>
              <a:t>lain.</a:t>
            </a:r>
          </a:p>
          <a:p>
            <a:pPr>
              <a:lnSpc>
                <a:spcPct val="150000"/>
              </a:lnSpc>
              <a:spcBef>
                <a:spcPts val="1200"/>
              </a:spcBef>
              <a:tabLst>
                <a:tab pos="438150" algn="l"/>
              </a:tabLst>
            </a:pPr>
            <a:r>
              <a:rPr lang="id-ID" sz="2400" b="1" i="1" dirty="0">
                <a:solidFill>
                  <a:schemeClr val="accent1"/>
                </a:solidFill>
              </a:rPr>
              <a:t>a. </a:t>
            </a:r>
            <a:r>
              <a:rPr lang="id-ID" sz="2400" b="1" i="1" dirty="0" smtClean="0">
                <a:solidFill>
                  <a:schemeClr val="accent1"/>
                </a:solidFill>
              </a:rPr>
              <a:t>	Jaringan </a:t>
            </a:r>
            <a:r>
              <a:rPr lang="id-ID" sz="2400" b="1" i="1" dirty="0">
                <a:solidFill>
                  <a:schemeClr val="accent1"/>
                </a:solidFill>
              </a:rPr>
              <a:t>Pelindung (Epidermis)</a:t>
            </a:r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400" dirty="0" smtClean="0"/>
              <a:t>Pada permukaan </a:t>
            </a:r>
            <a:r>
              <a:rPr lang="id-ID" sz="2400" dirty="0"/>
              <a:t>organ primer </a:t>
            </a:r>
            <a:r>
              <a:rPr lang="id-ID" sz="2400" dirty="0" smtClean="0"/>
              <a:t>tumbuhan, seperti </a:t>
            </a:r>
            <a:r>
              <a:rPr lang="id-ID" sz="2400" dirty="0"/>
              <a:t>akar, batang, daun, bunga, </a:t>
            </a:r>
            <a:r>
              <a:rPr lang="id-ID" sz="2400" dirty="0" smtClean="0"/>
              <a:t>dan buah</a:t>
            </a:r>
            <a:r>
              <a:rPr lang="id-ID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400" dirty="0" smtClean="0"/>
              <a:t>Berfungsi melindungi </a:t>
            </a:r>
            <a:r>
              <a:rPr lang="id-ID" sz="2400" dirty="0"/>
              <a:t>bagian dalam </a:t>
            </a:r>
            <a:r>
              <a:rPr lang="id-ID" sz="2400" dirty="0" smtClean="0"/>
              <a:t>tumbuhan disebut jaringan </a:t>
            </a:r>
            <a:r>
              <a:rPr lang="id-ID" sz="2400" dirty="0"/>
              <a:t>pelindung.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0"/>
            <a:ext cx="257176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  <a:tabLst>
                <a:tab pos="398463" algn="l"/>
              </a:tabLst>
            </a:pPr>
            <a:r>
              <a:rPr lang="en-US" sz="2800" b="1" dirty="0" err="1" smtClean="0"/>
              <a:t>Jaringan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Ikat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>
              <a:lnSpc>
                <a:spcPct val="150000"/>
              </a:lnSpc>
            </a:pPr>
            <a:r>
              <a:rPr lang="en-US" sz="2400" i="1" dirty="0" err="1" smtClean="0"/>
              <a:t>Sel-sel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Jaringan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Ikat</a:t>
            </a:r>
            <a:endParaRPr lang="en-US" sz="2400" i="1" dirty="0" smtClean="0"/>
          </a:p>
          <a:p>
            <a:pPr marL="398463" indent="-398463">
              <a:lnSpc>
                <a:spcPct val="150000"/>
              </a:lnSpc>
            </a:pPr>
            <a:r>
              <a:rPr lang="en-US" sz="2400" i="1" dirty="0" smtClean="0"/>
              <a:t>a. 	</a:t>
            </a:r>
            <a:r>
              <a:rPr lang="en-US" sz="2400" i="1" dirty="0" err="1" smtClean="0"/>
              <a:t>Fibroblas</a:t>
            </a:r>
            <a:r>
              <a:rPr lang="en-US" sz="2400" i="1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mensekresikan</a:t>
            </a:r>
            <a:r>
              <a:rPr lang="en-US" sz="2400" dirty="0" smtClean="0"/>
              <a:t> protein.</a:t>
            </a:r>
          </a:p>
          <a:p>
            <a:pPr marL="398463" indent="-398463">
              <a:lnSpc>
                <a:spcPct val="150000"/>
              </a:lnSpc>
            </a:pPr>
            <a:r>
              <a:rPr lang="en-US" sz="2400" i="1" dirty="0" smtClean="0"/>
              <a:t>b. 	</a:t>
            </a:r>
            <a:r>
              <a:rPr lang="en-US" sz="2400" i="1" dirty="0" err="1" smtClean="0"/>
              <a:t>Makrofag</a:t>
            </a:r>
            <a:r>
              <a:rPr lang="en-US" sz="2400" i="1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pembuluh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r>
              <a:rPr lang="en-US" sz="2400" dirty="0" smtClean="0"/>
              <a:t>.</a:t>
            </a:r>
          </a:p>
          <a:p>
            <a:pPr marL="398463" indent="-398463">
              <a:lnSpc>
                <a:spcPct val="150000"/>
              </a:lnSpc>
            </a:pPr>
            <a:r>
              <a:rPr lang="en-US" sz="2400" i="1" dirty="0" smtClean="0"/>
              <a:t>c. 	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tiang</a:t>
            </a:r>
            <a:r>
              <a:rPr lang="en-US" sz="2400" i="1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substansi</a:t>
            </a:r>
            <a:r>
              <a:rPr lang="en-US" sz="2400" dirty="0" smtClean="0"/>
              <a:t> heparin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histamin</a:t>
            </a:r>
            <a:r>
              <a:rPr lang="en-US" sz="2400" dirty="0" smtClean="0"/>
              <a:t>. </a:t>
            </a:r>
          </a:p>
          <a:p>
            <a:pPr marL="398463" indent="-398463">
              <a:lnSpc>
                <a:spcPct val="150000"/>
              </a:lnSpc>
            </a:pPr>
            <a:r>
              <a:rPr lang="en-US" sz="2400" i="1" dirty="0" smtClean="0"/>
              <a:t>d. 	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lemak</a:t>
            </a:r>
            <a:r>
              <a:rPr lang="en-US" sz="2400" i="1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terspesialisasi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menyimpan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r>
              <a:rPr lang="en-US" sz="2400" dirty="0" smtClean="0"/>
              <a:t>. </a:t>
            </a:r>
          </a:p>
          <a:p>
            <a:pPr marL="398463" indent="-398463">
              <a:lnSpc>
                <a:spcPct val="150000"/>
              </a:lnSpc>
            </a:pPr>
            <a:r>
              <a:rPr lang="de-DE" sz="2400" i="1" dirty="0" smtClean="0"/>
              <a:t>e. 	Sel darah putih, </a:t>
            </a:r>
            <a:r>
              <a:rPr lang="de-DE" sz="2400" dirty="0" smtClean="0"/>
              <a:t>berfungsi melawan </a:t>
            </a:r>
            <a:r>
              <a:rPr lang="en-US" sz="2400" dirty="0" err="1" smtClean="0"/>
              <a:t>patogen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3887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2800" b="1" i="1" dirty="0" smtClean="0">
                <a:solidFill>
                  <a:schemeClr val="accent1"/>
                </a:solidFill>
              </a:rPr>
              <a:t>a. 	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Jaringan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Ikat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Longgar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788096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ikat</a:t>
            </a:r>
            <a:r>
              <a:rPr lang="en-US" sz="2400" dirty="0" smtClean="0"/>
              <a:t> </a:t>
            </a:r>
            <a:r>
              <a:rPr lang="en-US" sz="2400" dirty="0" err="1" smtClean="0"/>
              <a:t>longgar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1. 	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organ </a:t>
            </a:r>
            <a:r>
              <a:rPr lang="en-US" sz="2400" dirty="0" err="1" smtClean="0"/>
              <a:t>dalam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limfa</a:t>
            </a:r>
            <a:r>
              <a:rPr lang="en-US" sz="2400" dirty="0" smtClean="0"/>
              <a:t>,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2. 	</a:t>
            </a:r>
            <a:r>
              <a:rPr lang="en-US" sz="2400" dirty="0" err="1" smtClean="0"/>
              <a:t>Menyokong</a:t>
            </a:r>
            <a:r>
              <a:rPr lang="en-US" sz="2400" dirty="0" smtClean="0"/>
              <a:t>, </a:t>
            </a:r>
            <a:r>
              <a:rPr lang="en-US" sz="2400" dirty="0" err="1" smtClean="0"/>
              <a:t>mengelilingi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lain,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:</a:t>
            </a:r>
          </a:p>
          <a:p>
            <a:pPr marL="914400" indent="-457200">
              <a:lnSpc>
                <a:spcPct val="150000"/>
              </a:lnSpc>
            </a:pPr>
            <a:r>
              <a:rPr lang="en-US" sz="2400" dirty="0" smtClean="0"/>
              <a:t>a. 	</a:t>
            </a:r>
            <a:r>
              <a:rPr lang="en-US" sz="2400" dirty="0" err="1" smtClean="0"/>
              <a:t>menyelubungi</a:t>
            </a:r>
            <a:r>
              <a:rPr lang="en-US" sz="2400" dirty="0" smtClean="0"/>
              <a:t> </a:t>
            </a:r>
            <a:r>
              <a:rPr lang="en-US" sz="2400" dirty="0" err="1" smtClean="0"/>
              <a:t>serat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endParaRPr lang="en-US" sz="2400" dirty="0" smtClean="0"/>
          </a:p>
          <a:p>
            <a:pPr marL="914400" indent="-457200">
              <a:lnSpc>
                <a:spcPct val="150000"/>
              </a:lnSpc>
            </a:pPr>
            <a:r>
              <a:rPr lang="sv-SE" sz="2400" dirty="0" smtClean="0"/>
              <a:t>b. 	melekatkan jaringan di bawah </a:t>
            </a:r>
            <a:r>
              <a:rPr lang="en-US" sz="2400" dirty="0" err="1" smtClean="0"/>
              <a:t>kulit</a:t>
            </a:r>
            <a:endParaRPr lang="en-US" sz="2400" dirty="0" smtClean="0"/>
          </a:p>
          <a:p>
            <a:pPr marL="914400" indent="-457200">
              <a:lnSpc>
                <a:spcPct val="150000"/>
              </a:lnSpc>
            </a:pPr>
            <a:r>
              <a:rPr lang="en-US" sz="2400" dirty="0" smtClean="0"/>
              <a:t>c. 	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membatasi</a:t>
            </a:r>
            <a:r>
              <a:rPr lang="en-US" sz="2400" dirty="0" smtClean="0"/>
              <a:t> </a:t>
            </a:r>
            <a:r>
              <a:rPr lang="en-US" sz="2400" dirty="0" err="1" smtClean="0"/>
              <a:t>jantung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rongga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perut</a:t>
            </a:r>
            <a:endParaRPr lang="en-US" sz="2400" dirty="0" smtClean="0"/>
          </a:p>
          <a:p>
            <a:pPr marL="914400" indent="-457200">
              <a:lnSpc>
                <a:spcPct val="150000"/>
              </a:lnSpc>
            </a:pPr>
            <a:r>
              <a:rPr lang="en-US" sz="2400" dirty="0" smtClean="0"/>
              <a:t>d. 	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mesenteris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84296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2"/>
            </a:pPr>
            <a:r>
              <a:rPr lang="en-US" sz="2800" b="1" i="1" dirty="0" err="1" smtClean="0">
                <a:solidFill>
                  <a:schemeClr val="accent1"/>
                </a:solidFill>
              </a:rPr>
              <a:t>Jaringan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Ikat</a:t>
            </a:r>
            <a:r>
              <a:rPr lang="en-US" sz="2800" b="1" i="1" dirty="0" smtClean="0">
                <a:solidFill>
                  <a:schemeClr val="accent1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1"/>
                </a:solidFill>
              </a:rPr>
              <a:t>Padat</a:t>
            </a:r>
            <a:endParaRPr lang="en-US" sz="2800" b="1" i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sv-SE" sz="2600" dirty="0" smtClean="0"/>
              <a:t>Jaringan ikat padat dibagi menjadi dua </a:t>
            </a:r>
            <a:r>
              <a:rPr lang="en-US" sz="2600" dirty="0" err="1" smtClean="0"/>
              <a:t>jenis</a:t>
            </a:r>
            <a:r>
              <a:rPr lang="en-US" sz="2600" dirty="0" smtClean="0"/>
              <a:t>: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1.	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ikat</a:t>
            </a:r>
            <a:r>
              <a:rPr lang="en-US" sz="2400" dirty="0" smtClean="0"/>
              <a:t> </a:t>
            </a:r>
            <a:r>
              <a:rPr lang="en-US" sz="2400" dirty="0" err="1" smtClean="0"/>
              <a:t>padat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teratur</a:t>
            </a:r>
            <a:r>
              <a:rPr lang="en-US" sz="2400" dirty="0" smtClean="0"/>
              <a:t>.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dermis </a:t>
            </a:r>
            <a:r>
              <a:rPr lang="en-US" sz="2400" dirty="0" err="1" smtClean="0"/>
              <a:t>kulit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pembungkus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sv-SE" sz="2400" dirty="0" smtClean="0"/>
              <a:t>2. 	Jaringan ikat padat teratur mempunyai pola yang teratur. Terdapat </a:t>
            </a:r>
            <a:r>
              <a:rPr lang="en-US" sz="2400" dirty="0" err="1" smtClean="0"/>
              <a:t>pada</a:t>
            </a:r>
            <a:r>
              <a:rPr lang="en-US" sz="2400" dirty="0" smtClean="0"/>
              <a:t> tendon yang </a:t>
            </a:r>
            <a:r>
              <a:rPr lang="en-US" sz="2400" dirty="0" err="1" smtClean="0"/>
              <a:t>menghubungkan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001" y="320016"/>
            <a:ext cx="864399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3"/>
            </a:pPr>
            <a:r>
              <a:rPr lang="en-US" sz="2600" b="1" i="1" dirty="0" err="1" smtClean="0">
                <a:solidFill>
                  <a:schemeClr val="accent1"/>
                </a:solidFill>
              </a:rPr>
              <a:t>Tulang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rawan</a:t>
            </a:r>
            <a:r>
              <a:rPr lang="en-US" sz="2600" b="1" i="1" dirty="0" smtClean="0">
                <a:solidFill>
                  <a:schemeClr val="accent1"/>
                </a:solidFill>
              </a:rPr>
              <a:t> (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kartilago</a:t>
            </a:r>
            <a:r>
              <a:rPr lang="en-US" sz="26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spesialisasi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ikat</a:t>
            </a:r>
            <a:r>
              <a:rPr lang="en-US" sz="2200" dirty="0" smtClean="0"/>
              <a:t> </a:t>
            </a:r>
            <a:r>
              <a:rPr lang="en-US" sz="2200" dirty="0" err="1" smtClean="0"/>
              <a:t>berserat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matriks</a:t>
            </a:r>
            <a:r>
              <a:rPr lang="en-US" sz="2200" dirty="0" smtClean="0"/>
              <a:t> </a:t>
            </a:r>
            <a:r>
              <a:rPr lang="en-US" sz="2200" dirty="0" err="1" smtClean="0"/>
              <a:t>elastis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dirty="0" err="1" smtClean="0"/>
              <a:t>Ada</a:t>
            </a:r>
            <a:r>
              <a:rPr lang="en-US" sz="2200" dirty="0" smtClean="0"/>
              <a:t> </a:t>
            </a:r>
            <a:r>
              <a:rPr lang="en-US" sz="2200" dirty="0" err="1" smtClean="0"/>
              <a:t>tiga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: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1.	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 </a:t>
            </a:r>
            <a:r>
              <a:rPr lang="en-US" sz="2200" dirty="0" err="1" smtClean="0"/>
              <a:t>hialin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	</a:t>
            </a:r>
            <a:r>
              <a:rPr lang="en-US" sz="2200" dirty="0" err="1" smtClean="0"/>
              <a:t>Matriksnya</a:t>
            </a:r>
            <a:r>
              <a:rPr lang="en-US" sz="2200" dirty="0" smtClean="0"/>
              <a:t> </a:t>
            </a:r>
            <a:r>
              <a:rPr lang="en-US" sz="2200" dirty="0" err="1" smtClean="0"/>
              <a:t>memiliki</a:t>
            </a:r>
            <a:r>
              <a:rPr lang="en-US" sz="2200" dirty="0" smtClean="0"/>
              <a:t> </a:t>
            </a:r>
            <a:r>
              <a:rPr lang="en-US" sz="2200" dirty="0" err="1" smtClean="0"/>
              <a:t>serat</a:t>
            </a:r>
            <a:r>
              <a:rPr lang="en-US" sz="2200" dirty="0" smtClean="0"/>
              <a:t> </a:t>
            </a:r>
            <a:r>
              <a:rPr lang="en-US" sz="2200" dirty="0" err="1" smtClean="0"/>
              <a:t>kolagen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tersebar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anyaman</a:t>
            </a:r>
            <a:r>
              <a:rPr lang="en-US" sz="2200" dirty="0" smtClean="0"/>
              <a:t> </a:t>
            </a:r>
            <a:r>
              <a:rPr lang="en-US" sz="2200" dirty="0" err="1" smtClean="0"/>
              <a:t>halus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rapat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2. 	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 </a:t>
            </a:r>
            <a:r>
              <a:rPr lang="en-US" sz="2200" dirty="0" err="1" smtClean="0"/>
              <a:t>elastik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	</a:t>
            </a:r>
            <a:r>
              <a:rPr lang="en-US" sz="2200" dirty="0" err="1" smtClean="0"/>
              <a:t>Serat</a:t>
            </a:r>
            <a:r>
              <a:rPr lang="en-US" sz="2200" dirty="0" smtClean="0"/>
              <a:t> </a:t>
            </a:r>
            <a:r>
              <a:rPr lang="en-US" sz="2200" dirty="0" err="1" smtClean="0"/>
              <a:t>kolagen</a:t>
            </a:r>
            <a:r>
              <a:rPr lang="en-US" sz="2200" dirty="0" smtClean="0"/>
              <a:t>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 </a:t>
            </a:r>
            <a:r>
              <a:rPr lang="sv-SE" sz="2200" dirty="0" smtClean="0"/>
              <a:t>elastik tidak tersebar dan nyata seperti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 </a:t>
            </a:r>
            <a:r>
              <a:rPr lang="en-US" sz="2200" dirty="0" err="1" smtClean="0"/>
              <a:t>hialin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3.	</a:t>
            </a:r>
            <a:r>
              <a:rPr lang="en-US" sz="2200" dirty="0" err="1" smtClean="0"/>
              <a:t>Tulang</a:t>
            </a:r>
            <a:r>
              <a:rPr lang="en-US" sz="2200" dirty="0" smtClean="0"/>
              <a:t> </a:t>
            </a:r>
            <a:r>
              <a:rPr lang="en-US" sz="2200" dirty="0" err="1" smtClean="0"/>
              <a:t>rawan</a:t>
            </a:r>
            <a:r>
              <a:rPr lang="en-US" sz="2200" dirty="0" smtClean="0"/>
              <a:t> </a:t>
            </a:r>
            <a:r>
              <a:rPr lang="en-US" sz="2200" dirty="0" err="1" smtClean="0"/>
              <a:t>fibrosa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200" dirty="0" smtClean="0"/>
              <a:t>	</a:t>
            </a:r>
            <a:r>
              <a:rPr lang="en-US" sz="2200" dirty="0" err="1" smtClean="0"/>
              <a:t>Lakuna-lakunanya</a:t>
            </a:r>
            <a:r>
              <a:rPr lang="en-US" sz="2200" dirty="0" smtClean="0"/>
              <a:t> </a:t>
            </a:r>
            <a:r>
              <a:rPr lang="en-US" sz="2200" dirty="0" err="1" smtClean="0"/>
              <a:t>bulat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bulat</a:t>
            </a:r>
            <a:r>
              <a:rPr lang="en-US" sz="2200" dirty="0" smtClean="0"/>
              <a:t> </a:t>
            </a:r>
            <a:r>
              <a:rPr lang="en-US" sz="2200" dirty="0" err="1" smtClean="0"/>
              <a:t>telur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berisi</a:t>
            </a:r>
            <a:r>
              <a:rPr lang="en-US" sz="2200" dirty="0" smtClean="0"/>
              <a:t> </a:t>
            </a:r>
            <a:r>
              <a:rPr lang="en-US" sz="2200" dirty="0" err="1" smtClean="0"/>
              <a:t>sel-sel</a:t>
            </a:r>
            <a:r>
              <a:rPr lang="en-US" sz="2200" dirty="0" smtClean="0"/>
              <a:t> (</a:t>
            </a:r>
            <a:r>
              <a:rPr lang="en-US" sz="2200" dirty="0" err="1" smtClean="0"/>
              <a:t>kondrosit</a:t>
            </a:r>
            <a:r>
              <a:rPr lang="en-US" sz="2200" dirty="0" smtClean="0"/>
              <a:t>).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754" y="214290"/>
            <a:ext cx="295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i="1" dirty="0" err="1" smtClean="0">
                <a:solidFill>
                  <a:schemeClr val="accent1"/>
                </a:solidFill>
              </a:rPr>
              <a:t>Tulang</a:t>
            </a:r>
            <a:r>
              <a:rPr lang="en-US" sz="2800" i="1" dirty="0" smtClean="0">
                <a:solidFill>
                  <a:schemeClr val="accent1"/>
                </a:solidFill>
              </a:rPr>
              <a:t> (</a:t>
            </a:r>
            <a:r>
              <a:rPr lang="en-US" sz="2800" i="1" dirty="0" err="1" smtClean="0">
                <a:solidFill>
                  <a:schemeClr val="accent1"/>
                </a:solidFill>
              </a:rPr>
              <a:t>osteon</a:t>
            </a:r>
            <a:r>
              <a:rPr lang="en-US" sz="2800" i="1" dirty="0" smtClean="0">
                <a:solidFill>
                  <a:schemeClr val="accent1"/>
                </a:solidFill>
              </a:rPr>
              <a:t>)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357982" cy="51658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26276" y="6215082"/>
            <a:ext cx="28771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/>
              <a:t>Irisan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melintang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tulang</a:t>
            </a:r>
            <a:endParaRPr lang="en-US" sz="2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3736327" cy="31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129540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Serat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filamen</a:t>
            </a:r>
            <a:r>
              <a:rPr lang="en-US" sz="2400" dirty="0" smtClean="0"/>
              <a:t> </a:t>
            </a:r>
            <a:r>
              <a:rPr lang="en-US" sz="2400" i="1" dirty="0" err="1" smtClean="0"/>
              <a:t>aktin</a:t>
            </a:r>
            <a:r>
              <a:rPr lang="en-US" sz="2400" i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miosin</a:t>
            </a:r>
            <a:r>
              <a:rPr lang="en-US" sz="2400" i="1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gerak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tersusun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membujur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miofibril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2932406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3200" b="1" dirty="0" err="1" smtClean="0"/>
              <a:t>Jaringan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Otot</a:t>
            </a:r>
            <a:endParaRPr lang="en-US" sz="3200" b="1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92642"/>
            <a:ext cx="857256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  <a:tabLst>
                <a:tab pos="457200" algn="l"/>
              </a:tabLst>
            </a:pPr>
            <a:r>
              <a:rPr lang="en-US" sz="2600" b="1" i="1" dirty="0" err="1" smtClean="0">
                <a:solidFill>
                  <a:schemeClr val="accent1"/>
                </a:solidFill>
              </a:rPr>
              <a:t>Otot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Polos</a:t>
            </a:r>
            <a:endParaRPr lang="en-US" sz="2600" b="1" i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sel-sel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nn-NO" sz="2400" dirty="0" smtClean="0"/>
              <a:t>seperti gelendong panjangnya antara </a:t>
            </a:r>
            <a:r>
              <a:rPr lang="fi-FI" sz="2400" dirty="0" smtClean="0"/>
              <a:t>30-200 milimikron.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Memiliki satu </a:t>
            </a:r>
            <a:r>
              <a:rPr lang="en-US" sz="2400" dirty="0" err="1" smtClean="0"/>
              <a:t>inti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sel.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nn-NO" sz="2400" dirty="0" smtClean="0"/>
              <a:t>Kontraksi sel otot polos tidak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i="1" dirty="0" err="1" smtClean="0"/>
              <a:t>otot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involunter</a:t>
            </a:r>
            <a:r>
              <a:rPr lang="en-US" sz="2400" i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sv-SE" sz="2400" dirty="0" smtClean="0"/>
              <a:t>Aktivitas otot polos tidak menimbulkan </a:t>
            </a:r>
            <a:r>
              <a:rPr lang="en-US" sz="2400" dirty="0" err="1" smtClean="0"/>
              <a:t>kelelahan</a:t>
            </a:r>
            <a:r>
              <a:rPr lang="en-US" sz="24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Otot polos terdapat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rongga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pencernaan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39" y="357166"/>
            <a:ext cx="850112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n-US" sz="2600" b="1" i="1" dirty="0" err="1" smtClean="0">
                <a:solidFill>
                  <a:schemeClr val="accent1"/>
                </a:solidFill>
              </a:rPr>
              <a:t>Otot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Lurik</a:t>
            </a:r>
            <a:endParaRPr lang="en-US" sz="2600" b="1" i="1" dirty="0" smtClean="0">
              <a:solidFill>
                <a:schemeClr val="accent1"/>
              </a:solidFill>
            </a:endParaRP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nb-NO" sz="2400" dirty="0" smtClean="0"/>
              <a:t>Berbentuk </a:t>
            </a:r>
            <a:r>
              <a:rPr lang="en-US" sz="2400" dirty="0" err="1" smtClean="0"/>
              <a:t>silinder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bercabang</a:t>
            </a:r>
            <a:r>
              <a:rPr lang="en-US" sz="2400" dirty="0" smtClean="0"/>
              <a:t>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s-ES" sz="2400" dirty="0" err="1" smtClean="0"/>
              <a:t>Panjang</a:t>
            </a:r>
            <a:r>
              <a:rPr lang="es-ES" sz="2400" dirty="0" smtClean="0"/>
              <a:t> </a:t>
            </a:r>
            <a:r>
              <a:rPr lang="es-ES" sz="2400" dirty="0" err="1" smtClean="0"/>
              <a:t>sel</a:t>
            </a:r>
            <a:r>
              <a:rPr lang="es-ES" sz="2400" dirty="0" smtClean="0"/>
              <a:t> </a:t>
            </a:r>
            <a:r>
              <a:rPr lang="es-ES" sz="2400" dirty="0" err="1" smtClean="0"/>
              <a:t>bervariasi</a:t>
            </a:r>
            <a:r>
              <a:rPr lang="es-ES" sz="2400" dirty="0" smtClean="0"/>
              <a:t> antara 3-4 cm.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inti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tepi</a:t>
            </a:r>
            <a:r>
              <a:rPr lang="en-US" sz="2400" dirty="0" smtClean="0"/>
              <a:t> sel.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/>
              <a:t>Kontraksi</a:t>
            </a:r>
            <a:r>
              <a:rPr lang="en-US" sz="2400" dirty="0" smtClean="0"/>
              <a:t> </a:t>
            </a:r>
            <a:r>
              <a:rPr lang="en-US" sz="2400" dirty="0" err="1" smtClean="0"/>
              <a:t>otot</a:t>
            </a:r>
            <a:r>
              <a:rPr lang="en-US" sz="2400" dirty="0" smtClean="0"/>
              <a:t> </a:t>
            </a:r>
            <a:r>
              <a:rPr lang="en-US" sz="2400" dirty="0" err="1" smtClean="0"/>
              <a:t>lurik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i="1" dirty="0" smtClean="0"/>
              <a:t>.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Kontraksi otot lurik cepat dan kuat serta dapat menimbulkan kelelahan. 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§"/>
            </a:pPr>
            <a:r>
              <a:rPr lang="fi-FI" sz="2400" dirty="0" smtClean="0"/>
              <a:t>Otot lurik </a:t>
            </a:r>
            <a:r>
              <a:rPr lang="en-US" sz="2400" dirty="0" err="1" smtClean="0"/>
              <a:t>melekat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57256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600" b="1" i="1" dirty="0" err="1" smtClean="0">
                <a:solidFill>
                  <a:schemeClr val="accent1"/>
                </a:solidFill>
              </a:rPr>
              <a:t>Otot</a:t>
            </a:r>
            <a:r>
              <a:rPr lang="en-US" sz="2600" b="1" i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 err="1" smtClean="0">
                <a:solidFill>
                  <a:schemeClr val="accent1"/>
                </a:solidFill>
              </a:rPr>
              <a:t>Jantung</a:t>
            </a:r>
            <a:endParaRPr lang="en-US" sz="2600" b="1" i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 smtClean="0"/>
              <a:t>Struktur otot jantung menyerupai otot </a:t>
            </a:r>
            <a:r>
              <a:rPr lang="en-US" sz="2400" dirty="0" err="1" smtClean="0"/>
              <a:t>lurik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i-FI" sz="2400" dirty="0" smtClean="0"/>
              <a:t>Sel-sel otot jantung </a:t>
            </a:r>
            <a:r>
              <a:rPr lang="nl-NL" sz="2400" dirty="0" smtClean="0"/>
              <a:t>membentuk rantai dan sering bercabang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i="1" dirty="0" err="1" smtClean="0"/>
              <a:t>sinsitium</a:t>
            </a:r>
            <a:r>
              <a:rPr lang="en-US" sz="2400" i="1" dirty="0" smtClean="0"/>
              <a:t>. </a:t>
            </a:r>
            <a:endParaRPr lang="fi-FI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fi-FI" sz="2400" dirty="0" smtClean="0"/>
              <a:t>Memiliki satu atau dua inti </a:t>
            </a:r>
            <a:r>
              <a:rPr lang="nb-NO" sz="2400" dirty="0" smtClean="0"/>
              <a:t>sel yang terletak di bagian tengah sel.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nb-NO" sz="2400" dirty="0" smtClean="0"/>
              <a:t>Sel </a:t>
            </a:r>
            <a:r>
              <a:rPr lang="fi-FI" sz="2400" dirty="0" smtClean="0"/>
              <a:t>otot jantung dipersarafi oleh sistem saraf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autonom</a:t>
            </a:r>
            <a:r>
              <a:rPr lang="en-US" sz="2400" dirty="0" smtClean="0"/>
              <a:t>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/>
              <a:t>Kontraksi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(</a:t>
            </a:r>
            <a:r>
              <a:rPr lang="en-US" sz="2400" dirty="0" err="1" smtClean="0"/>
              <a:t>involunter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menimbulkan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kelelahan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476888"/>
            <a:ext cx="3072701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err="1" smtClean="0"/>
              <a:t>Jaringan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Saraf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85720" y="1252823"/>
            <a:ext cx="4080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lphaLcPeriod"/>
              <a:tabLst>
                <a:tab pos="457200" algn="l"/>
              </a:tabLst>
            </a:pPr>
            <a:r>
              <a:rPr lang="en-US" sz="2400" b="1" i="1" dirty="0" err="1" smtClean="0">
                <a:solidFill>
                  <a:schemeClr val="accent1"/>
                </a:solidFill>
              </a:rPr>
              <a:t>Struktur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Sel</a:t>
            </a:r>
            <a:r>
              <a:rPr 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sz="2400" b="1" i="1" dirty="0" err="1" smtClean="0">
                <a:solidFill>
                  <a:schemeClr val="accent1"/>
                </a:solidFill>
              </a:rPr>
              <a:t>Saraf</a:t>
            </a:r>
            <a:r>
              <a:rPr lang="en-US" sz="2400" b="1" i="1" dirty="0" smtClean="0">
                <a:solidFill>
                  <a:schemeClr val="accent1"/>
                </a:solidFill>
              </a:rPr>
              <a:t> (Neuron)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417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877" y="284877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5125" algn="l"/>
              </a:tabLst>
            </a:pPr>
            <a:r>
              <a:rPr lang="id-ID" sz="2400" dirty="0" smtClean="0"/>
              <a:t>Sel-sel </a:t>
            </a:r>
            <a:r>
              <a:rPr lang="id-ID" sz="2400" dirty="0"/>
              <a:t>epidermis </a:t>
            </a:r>
            <a:r>
              <a:rPr lang="id-ID" sz="2400" dirty="0" smtClean="0"/>
              <a:t>berkembang </a:t>
            </a:r>
            <a:r>
              <a:rPr lang="fi-FI" sz="2400" dirty="0" smtClean="0"/>
              <a:t>menjadi </a:t>
            </a:r>
            <a:r>
              <a:rPr lang="fi-FI" sz="2400" dirty="0"/>
              <a:t>alat tambahan atau </a:t>
            </a:r>
            <a:r>
              <a:rPr lang="fi-FI" sz="2400" dirty="0" smtClean="0"/>
              <a:t>derivat</a:t>
            </a:r>
            <a:r>
              <a:rPr lang="id-ID" sz="2400" dirty="0" smtClean="0"/>
              <a:t> </a:t>
            </a:r>
            <a:r>
              <a:rPr lang="fi-FI" sz="2400" dirty="0" smtClean="0"/>
              <a:t>epidermis</a:t>
            </a:r>
            <a:r>
              <a:rPr lang="id-ID" sz="2400" dirty="0" smtClean="0"/>
              <a:t>.</a:t>
            </a:r>
          </a:p>
          <a:p>
            <a:pPr>
              <a:spcBef>
                <a:spcPts val="1800"/>
              </a:spcBef>
              <a:tabLst>
                <a:tab pos="365125" algn="l"/>
              </a:tabLst>
            </a:pPr>
            <a:r>
              <a:rPr lang="id-ID" sz="2400" i="1" dirty="0" smtClean="0"/>
              <a:t>1</a:t>
            </a:r>
            <a:r>
              <a:rPr lang="en-US" sz="2400" i="1" dirty="0" smtClean="0"/>
              <a:t>.	</a:t>
            </a:r>
            <a:r>
              <a:rPr lang="id-ID" sz="2400" i="1" dirty="0" smtClean="0"/>
              <a:t>Stoma </a:t>
            </a:r>
          </a:p>
          <a:p>
            <a:pPr marL="398463" indent="-398463">
              <a:tabLst>
                <a:tab pos="365125" algn="l"/>
              </a:tabLst>
            </a:pPr>
            <a:r>
              <a:rPr lang="en-US" sz="2400" dirty="0" smtClean="0"/>
              <a:t>	</a:t>
            </a:r>
            <a:r>
              <a:rPr lang="pl-PL" sz="2400" dirty="0" smtClean="0"/>
              <a:t>Stoma </a:t>
            </a:r>
            <a:r>
              <a:rPr lang="pl-PL" sz="2400" dirty="0"/>
              <a:t>adalah </a:t>
            </a:r>
            <a:r>
              <a:rPr lang="pl-PL" sz="2400" dirty="0" smtClean="0"/>
              <a:t>lubang</a:t>
            </a:r>
            <a:r>
              <a:rPr lang="id-ID" sz="2400" dirty="0" smtClean="0"/>
              <a:t> atau </a:t>
            </a:r>
            <a:r>
              <a:rPr lang="id-ID" sz="2400" dirty="0"/>
              <a:t>celah yang terdapat pada </a:t>
            </a:r>
            <a:r>
              <a:rPr lang="id-ID" sz="2400" dirty="0" smtClean="0"/>
              <a:t>epidermis </a:t>
            </a:r>
            <a:r>
              <a:rPr lang="fi-FI" sz="2400" dirty="0" smtClean="0"/>
              <a:t>organ </a:t>
            </a:r>
            <a:r>
              <a:rPr lang="fi-FI" sz="2400" dirty="0"/>
              <a:t>tumbuhan yang dibatasi oleh </a:t>
            </a:r>
            <a:r>
              <a:rPr lang="fi-FI" sz="2400" dirty="0" smtClean="0"/>
              <a:t>sel</a:t>
            </a:r>
            <a:r>
              <a:rPr lang="id-ID" sz="2400" dirty="0" smtClean="0"/>
              <a:t> khusus </a:t>
            </a:r>
            <a:r>
              <a:rPr lang="id-ID" sz="2400" dirty="0"/>
              <a:t>yang disebut sel </a:t>
            </a:r>
            <a:r>
              <a:rPr lang="id-ID" sz="2400" dirty="0" smtClean="0"/>
              <a:t>penutup. </a:t>
            </a:r>
          </a:p>
          <a:p>
            <a:pPr>
              <a:spcBef>
                <a:spcPts val="1800"/>
              </a:spcBef>
              <a:tabLst>
                <a:tab pos="365125" algn="l"/>
              </a:tabLst>
            </a:pPr>
            <a:r>
              <a:rPr lang="id-ID" sz="2400" i="1" dirty="0" smtClean="0"/>
              <a:t>2</a:t>
            </a:r>
            <a:r>
              <a:rPr lang="en-US" sz="2400" i="1" dirty="0" smtClean="0"/>
              <a:t>.	</a:t>
            </a:r>
            <a:r>
              <a:rPr lang="id-ID" sz="2400" i="1" dirty="0" smtClean="0"/>
              <a:t>Trikoma</a:t>
            </a:r>
          </a:p>
          <a:p>
            <a:pPr>
              <a:tabLst>
                <a:tab pos="365125" algn="l"/>
              </a:tabLst>
            </a:pPr>
            <a:r>
              <a:rPr lang="id-ID" sz="2400" dirty="0" smtClean="0"/>
              <a:t>	Trikoma berasal dari </a:t>
            </a:r>
            <a:r>
              <a:rPr lang="id-ID" sz="2400" dirty="0"/>
              <a:t>sel-sel </a:t>
            </a:r>
            <a:r>
              <a:rPr lang="id-ID" sz="2400" dirty="0" smtClean="0"/>
              <a:t>epidermis.</a:t>
            </a:r>
          </a:p>
          <a:p>
            <a:pPr>
              <a:spcBef>
                <a:spcPts val="1800"/>
              </a:spcBef>
              <a:tabLst>
                <a:tab pos="365125" algn="l"/>
              </a:tabLst>
            </a:pPr>
            <a:r>
              <a:rPr lang="id-ID" sz="2400" i="1" dirty="0" smtClean="0"/>
              <a:t>3</a:t>
            </a:r>
            <a:r>
              <a:rPr lang="en-US" sz="2400" i="1" dirty="0" smtClean="0"/>
              <a:t>.	</a:t>
            </a:r>
            <a:r>
              <a:rPr lang="id-ID" sz="2400" i="1" dirty="0" smtClean="0"/>
              <a:t>Sel kipas</a:t>
            </a:r>
          </a:p>
          <a:p>
            <a:pPr marL="398463" indent="-398463">
              <a:tabLst>
                <a:tab pos="365125" algn="l"/>
              </a:tabLst>
            </a:pPr>
            <a:r>
              <a:rPr lang="id-ID" sz="2400" dirty="0" smtClean="0"/>
              <a:t>	Tersusun </a:t>
            </a:r>
            <a:r>
              <a:rPr lang="id-ID" sz="2400" dirty="0"/>
              <a:t>dari beberapa sel berdinding </a:t>
            </a:r>
            <a:r>
              <a:rPr lang="id-ID" sz="2400" dirty="0" smtClean="0"/>
              <a:t>tipis ukuran </a:t>
            </a:r>
            <a:r>
              <a:rPr lang="id-ID" sz="2400" dirty="0"/>
              <a:t>yang lebih besar </a:t>
            </a:r>
            <a:r>
              <a:rPr lang="id-ID" sz="2400" dirty="0" smtClean="0"/>
              <a:t>dibandingkan sel-sel </a:t>
            </a:r>
            <a:r>
              <a:rPr lang="id-ID" sz="2400" dirty="0"/>
              <a:t>epidermis di sekitarnya</a:t>
            </a:r>
            <a:r>
              <a:rPr lang="id-ID" sz="2400" dirty="0" smtClean="0"/>
              <a:t>.</a:t>
            </a:r>
          </a:p>
          <a:p>
            <a:pPr>
              <a:spcBef>
                <a:spcPts val="1800"/>
              </a:spcBef>
              <a:tabLst>
                <a:tab pos="365125" algn="l"/>
              </a:tabLst>
            </a:pPr>
            <a:r>
              <a:rPr lang="id-ID" sz="2400" i="1" dirty="0" smtClean="0"/>
              <a:t>4</a:t>
            </a:r>
            <a:r>
              <a:rPr lang="en-US" sz="2400" i="1" dirty="0" smtClean="0"/>
              <a:t>.	</a:t>
            </a:r>
            <a:r>
              <a:rPr lang="id-ID" sz="2400" i="1" dirty="0" smtClean="0"/>
              <a:t>Epidermis </a:t>
            </a:r>
            <a:r>
              <a:rPr lang="id-ID" sz="2400" i="1" dirty="0"/>
              <a:t>ganda</a:t>
            </a:r>
          </a:p>
          <a:p>
            <a:pPr marL="398463" indent="-398463">
              <a:tabLst>
                <a:tab pos="365125" algn="l"/>
              </a:tabLst>
            </a:pPr>
            <a:r>
              <a:rPr lang="id-ID" sz="2400" dirty="0" smtClean="0"/>
              <a:t>	Moraceae</a:t>
            </a:r>
            <a:r>
              <a:rPr lang="id-ID" sz="2400" dirty="0"/>
              <a:t>, Piperaceae, Begoniaceae, </a:t>
            </a:r>
            <a:r>
              <a:rPr lang="id-ID" sz="2400" dirty="0" smtClean="0"/>
              <a:t>dan Malvaceae </a:t>
            </a:r>
            <a:r>
              <a:rPr lang="id-ID" sz="2400" dirty="0"/>
              <a:t>terdapat lebih dari satu lapis </a:t>
            </a:r>
            <a:r>
              <a:rPr lang="id-ID" sz="2400" dirty="0" smtClean="0"/>
              <a:t>sel di </a:t>
            </a:r>
            <a:r>
              <a:rPr lang="id-ID" sz="2400" dirty="0"/>
              <a:t>bawah epidermis.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758168"/>
            <a:ext cx="87154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400" b="1" dirty="0" err="1" smtClean="0">
                <a:solidFill>
                  <a:schemeClr val="accent1"/>
                </a:solidFill>
              </a:rPr>
              <a:t>Jenis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Sel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Saraf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it-IT" sz="2400" i="1" dirty="0" smtClean="0"/>
              <a:t>1. 	Neuron sensori (neuron aferen)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rangsangan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organ </a:t>
            </a:r>
            <a:r>
              <a:rPr lang="en-US" sz="2400" dirty="0" err="1" smtClean="0"/>
              <a:t>penerima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rangsang</a:t>
            </a:r>
            <a:r>
              <a:rPr lang="en-US" sz="2400" dirty="0" smtClean="0"/>
              <a:t> (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)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(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sumsum</a:t>
            </a:r>
            <a:r>
              <a:rPr lang="en-US" sz="2400" dirty="0" smtClean="0"/>
              <a:t> </a:t>
            </a:r>
            <a:r>
              <a:rPr lang="en-US" sz="2400" dirty="0" err="1" smtClean="0"/>
              <a:t>tulang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).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</a:pPr>
            <a:r>
              <a:rPr lang="en-US" sz="2400" i="1" dirty="0" smtClean="0"/>
              <a:t>2.	Neuron </a:t>
            </a:r>
            <a:r>
              <a:rPr lang="en-US" sz="2400" i="1" dirty="0" err="1" smtClean="0"/>
              <a:t>intermediet</a:t>
            </a:r>
            <a:r>
              <a:rPr lang="en-US" sz="2400" i="1" dirty="0" smtClean="0"/>
              <a:t> (interneuron)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it-IT" sz="2400" dirty="0" smtClean="0"/>
              <a:t>rantai dan terdapat di dalam sistem saraf </a:t>
            </a:r>
            <a:r>
              <a:rPr lang="en-US" sz="2400" dirty="0" err="1" smtClean="0"/>
              <a:t>pusat</a:t>
            </a:r>
            <a:r>
              <a:rPr lang="en-US" sz="2400" dirty="0" smtClean="0"/>
              <a:t>. </a:t>
            </a:r>
            <a:r>
              <a:rPr lang="en-US" sz="2400" dirty="0" err="1" smtClean="0"/>
              <a:t>Dirangsang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impuls</a:t>
            </a:r>
            <a:r>
              <a:rPr lang="en-US" sz="2400" dirty="0" smtClean="0"/>
              <a:t> </a:t>
            </a:r>
            <a:r>
              <a:rPr lang="it-IT" sz="2400" dirty="0" smtClean="0"/>
              <a:t>dari neuron sensori atau dari neuron </a:t>
            </a:r>
            <a:r>
              <a:rPr lang="en-US" sz="2400" dirty="0" err="1" smtClean="0"/>
              <a:t>intermediet</a:t>
            </a:r>
            <a:r>
              <a:rPr lang="en-US" sz="2400" dirty="0" smtClean="0"/>
              <a:t> lain.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80010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sv-SE" sz="2600" i="1" dirty="0" smtClean="0"/>
              <a:t>3. 	Neuron motor (neuron eferen)</a:t>
            </a:r>
          </a:p>
          <a:p>
            <a:pPr marL="457200" indent="-457200">
              <a:lnSpc>
                <a:spcPct val="150000"/>
              </a:lnSpc>
            </a:pPr>
            <a:r>
              <a:rPr lang="en-US" sz="2600" dirty="0" smtClean="0"/>
              <a:t>	</a:t>
            </a:r>
            <a:r>
              <a:rPr lang="en-US" sz="2600" dirty="0" err="1" smtClean="0"/>
              <a:t>Berfungsi</a:t>
            </a:r>
            <a:r>
              <a:rPr lang="en-US" sz="2600" dirty="0" smtClean="0"/>
              <a:t> </a:t>
            </a:r>
            <a:r>
              <a:rPr lang="en-US" sz="2600" dirty="0" err="1" smtClean="0"/>
              <a:t>mengirimkan</a:t>
            </a:r>
            <a:r>
              <a:rPr lang="en-US" sz="2600" dirty="0" smtClean="0"/>
              <a:t> </a:t>
            </a:r>
            <a:r>
              <a:rPr lang="en-US" sz="2600" dirty="0" err="1" smtClean="0"/>
              <a:t>impuls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 </a:t>
            </a:r>
            <a:r>
              <a:rPr lang="en-US" sz="2600" dirty="0" err="1" smtClean="0"/>
              <a:t>pusat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otot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kelenjar</a:t>
            </a:r>
            <a:r>
              <a:rPr lang="en-US" sz="2600" dirty="0" smtClean="0"/>
              <a:t> yang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respons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457200"/>
            <a:ext cx="3685561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000" b="1" dirty="0" smtClean="0"/>
              <a:t>ORGAN PADA HEWAN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285720" y="1071546"/>
            <a:ext cx="8572560" cy="4831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tubuh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tersusun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yang </a:t>
            </a:r>
            <a:r>
              <a:rPr lang="sv-SE" sz="2600" dirty="0" smtClean="0"/>
              <a:t>terorganisir dan saling berkaitan satu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lainnya</a:t>
            </a:r>
            <a:r>
              <a:rPr lang="en-US" sz="26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lambung</a:t>
            </a:r>
            <a:r>
              <a:rPr lang="en-US" sz="2600" dirty="0" smtClean="0"/>
              <a:t> </a:t>
            </a:r>
            <a:r>
              <a:rPr lang="en-US" sz="2600" dirty="0" err="1" smtClean="0"/>
              <a:t>tersusun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otot</a:t>
            </a:r>
            <a:r>
              <a:rPr lang="en-US" sz="2600" dirty="0" smtClean="0"/>
              <a:t>,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saraf</a:t>
            </a:r>
            <a:r>
              <a:rPr lang="en-US" sz="2600" dirty="0" smtClean="0"/>
              <a:t>,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ikat</a:t>
            </a:r>
            <a:r>
              <a:rPr lang="en-US" sz="2600" dirty="0" smtClean="0"/>
              <a:t>, </a:t>
            </a:r>
            <a:r>
              <a:rPr lang="en-US" sz="2600" dirty="0" err="1" smtClean="0"/>
              <a:t>pembuluh</a:t>
            </a:r>
            <a:r>
              <a:rPr lang="en-US" sz="2600" dirty="0" smtClean="0"/>
              <a:t> </a:t>
            </a:r>
            <a:r>
              <a:rPr lang="en-US" sz="2600" dirty="0" err="1" smtClean="0"/>
              <a:t>darah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epitel</a:t>
            </a:r>
            <a:r>
              <a:rPr lang="en-US" sz="2600" dirty="0" smtClean="0"/>
              <a:t>, 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</a:t>
            </a:r>
            <a:r>
              <a:rPr lang="en-US" sz="2600" dirty="0" err="1" smtClean="0"/>
              <a:t>sistem</a:t>
            </a:r>
            <a:r>
              <a:rPr lang="en-US" sz="2600" dirty="0" smtClean="0"/>
              <a:t> yang </a:t>
            </a:r>
            <a:r>
              <a:rPr lang="en-US" sz="2600" dirty="0" err="1" smtClean="0"/>
              <a:t>kompleks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berkaitan</a:t>
            </a:r>
            <a:r>
              <a:rPr lang="en-US" sz="2600" dirty="0" smtClean="0"/>
              <a:t>.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err="1" smtClean="0"/>
              <a:t>Struktur</a:t>
            </a:r>
            <a:r>
              <a:rPr lang="en-US" sz="2600" dirty="0" smtClean="0"/>
              <a:t> </a:t>
            </a:r>
            <a:r>
              <a:rPr lang="en-US" sz="2600" dirty="0" err="1" smtClean="0"/>
              <a:t>kompleks</a:t>
            </a:r>
            <a:r>
              <a:rPr lang="en-US" sz="2600" dirty="0" smtClean="0"/>
              <a:t> </a:t>
            </a:r>
            <a:r>
              <a:rPr lang="en-US" sz="2600" dirty="0" err="1" smtClean="0"/>
              <a:t>lambung</a:t>
            </a:r>
            <a:r>
              <a:rPr lang="en-US" sz="2600" dirty="0" smtClean="0"/>
              <a:t> </a:t>
            </a:r>
            <a:r>
              <a:rPr lang="en-US" sz="2600" dirty="0" err="1" smtClean="0"/>
              <a:t>berfungsi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menyimpan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memproses</a:t>
            </a:r>
            <a:r>
              <a:rPr lang="en-US" sz="2600" dirty="0" smtClean="0"/>
              <a:t> </a:t>
            </a:r>
            <a:r>
              <a:rPr lang="en-US" sz="2600" dirty="0" err="1" smtClean="0"/>
              <a:t>makanan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457200"/>
            <a:ext cx="1494320" cy="553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000" b="1" dirty="0" smtClean="0"/>
              <a:t>KANKER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357158" y="1124910"/>
            <a:ext cx="84296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Merupakan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yang </a:t>
            </a:r>
            <a:r>
              <a:rPr lang="pl-PL" sz="2200" dirty="0" smtClean="0"/>
              <a:t>tumbuh tak terkendali akibat adanya faktor</a:t>
            </a:r>
            <a:r>
              <a:rPr lang="en-US" sz="2200" dirty="0" smtClean="0"/>
              <a:t> </a:t>
            </a:r>
            <a:r>
              <a:rPr lang="en-US" sz="2200" dirty="0" err="1" smtClean="0"/>
              <a:t>pencetus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mengganggu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metabolisme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57158" y="2339356"/>
            <a:ext cx="81439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>
                <a:solidFill>
                  <a:schemeClr val="accent1"/>
                </a:solidFill>
              </a:rPr>
              <a:t>Penyebab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kanker</a:t>
            </a:r>
            <a:endParaRPr lang="en-US" sz="2200" b="1" dirty="0" smtClean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/>
            </a:pPr>
            <a:r>
              <a:rPr lang="en-US" sz="2200" b="1" i="1" dirty="0" err="1" smtClean="0"/>
              <a:t>Faktor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genetik</a:t>
            </a:r>
            <a:endParaRPr lang="en-US" sz="2200" b="1" i="1" dirty="0" smtClean="0"/>
          </a:p>
          <a:p>
            <a:pPr marL="442913" indent="-442913">
              <a:lnSpc>
                <a:spcPct val="150000"/>
              </a:lnSpc>
            </a:pPr>
            <a:r>
              <a:rPr lang="sv-SE" sz="2200" dirty="0" smtClean="0"/>
              <a:t>	Sel kanker diwariskan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generasi</a:t>
            </a:r>
            <a:r>
              <a:rPr lang="en-US" sz="2200" dirty="0" smtClean="0"/>
              <a:t> </a:t>
            </a:r>
            <a:r>
              <a:rPr lang="en-US" sz="2200" dirty="0" err="1" smtClean="0"/>
              <a:t>berikutnya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mitosis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lphaLcPeriod" startAt="2"/>
            </a:pPr>
            <a:r>
              <a:rPr lang="en-US" sz="2200" b="1" i="1" dirty="0" err="1" smtClean="0"/>
              <a:t>Karsinogen</a:t>
            </a:r>
            <a:endParaRPr lang="en-US" sz="2200" b="1" i="1" dirty="0" smtClean="0"/>
          </a:p>
          <a:p>
            <a:pPr marL="442913" indent="-442913">
              <a:lnSpc>
                <a:spcPct val="150000"/>
              </a:lnSpc>
            </a:pPr>
            <a:r>
              <a:rPr lang="fi-FI" sz="2200" dirty="0" smtClean="0"/>
              <a:t>	Zat kimia bersifat karsinogenik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berinteraksi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molekul</a:t>
            </a:r>
            <a:r>
              <a:rPr lang="en-US" sz="2200" dirty="0" smtClean="0"/>
              <a:t> DNA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</a:t>
            </a:r>
            <a:r>
              <a:rPr lang="en-US" sz="2200" dirty="0" err="1" smtClean="0"/>
              <a:t>mutasi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40419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2800" b="1" dirty="0" err="1" smtClean="0">
                <a:solidFill>
                  <a:schemeClr val="accent1"/>
                </a:solidFill>
              </a:rPr>
              <a:t>Resistensi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bawaan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resistensi</a:t>
            </a:r>
            <a:r>
              <a:rPr lang="en-US" sz="2600" dirty="0" smtClean="0"/>
              <a:t> </a:t>
            </a:r>
            <a:r>
              <a:rPr lang="en-US" sz="2600" dirty="0" err="1" smtClean="0"/>
              <a:t>bawaan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</a:t>
            </a:r>
            <a:r>
              <a:rPr lang="en-US" sz="2600" dirty="0" err="1" smtClean="0"/>
              <a:t>faktor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kanker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856" y="441247"/>
            <a:ext cx="8698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365125" algn="l"/>
              </a:tabLst>
            </a:pPr>
            <a:r>
              <a:rPr lang="id-ID" sz="2400" b="1" i="1" dirty="0" smtClean="0">
                <a:solidFill>
                  <a:schemeClr val="accent1"/>
                </a:solidFill>
              </a:rPr>
              <a:t>b. 	Jaringan </a:t>
            </a:r>
            <a:r>
              <a:rPr lang="id-ID" sz="2400" b="1" i="1" dirty="0">
                <a:solidFill>
                  <a:schemeClr val="accent1"/>
                </a:solidFill>
              </a:rPr>
              <a:t>Dasar (Parenkim</a:t>
            </a:r>
            <a:r>
              <a:rPr lang="id-ID" sz="2400" b="1" i="1" dirty="0" smtClean="0">
                <a:solidFill>
                  <a:schemeClr val="accent1"/>
                </a:solidFill>
              </a:rPr>
              <a:t>)</a:t>
            </a:r>
          </a:p>
          <a:p>
            <a:pPr marL="796925" indent="-398463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Parenkim dijumpai </a:t>
            </a:r>
            <a:r>
              <a:rPr lang="id-ID" sz="2400" dirty="0"/>
              <a:t>di antara epidermis dan </a:t>
            </a:r>
            <a:r>
              <a:rPr lang="id-ID" sz="2400" dirty="0" smtClean="0"/>
              <a:t>pembuluh </a:t>
            </a:r>
            <a:r>
              <a:rPr lang="sv-SE" sz="2400" dirty="0" smtClean="0"/>
              <a:t>angkut </a:t>
            </a:r>
            <a:r>
              <a:rPr lang="sv-SE" sz="2400" dirty="0"/>
              <a:t>pada akar dan batang </a:t>
            </a:r>
            <a:r>
              <a:rPr lang="sv-SE" sz="2400" dirty="0" smtClean="0"/>
              <a:t>sebagai</a:t>
            </a:r>
            <a:r>
              <a:rPr lang="id-ID" sz="2400" dirty="0" smtClean="0"/>
              <a:t> korteks.</a:t>
            </a:r>
          </a:p>
          <a:p>
            <a:pPr marL="796925" indent="-398463">
              <a:lnSpc>
                <a:spcPct val="150000"/>
              </a:lnSpc>
              <a:buFont typeface="Wingdings" pitchFamily="2" charset="2"/>
              <a:buChar char="§"/>
            </a:pPr>
            <a:r>
              <a:rPr lang="id-ID" sz="2400" dirty="0" smtClean="0"/>
              <a:t>Parenkim </a:t>
            </a:r>
            <a:r>
              <a:rPr lang="id-ID" sz="2400" dirty="0"/>
              <a:t>dapat </a:t>
            </a:r>
            <a:r>
              <a:rPr lang="id-ID" sz="2400" dirty="0" smtClean="0"/>
              <a:t>dijumpai </a:t>
            </a:r>
            <a:r>
              <a:rPr lang="pt-BR" sz="2400" dirty="0" smtClean="0"/>
              <a:t>sebagai </a:t>
            </a:r>
            <a:r>
              <a:rPr lang="pt-BR" sz="2400" dirty="0"/>
              <a:t>empulur batang. </a:t>
            </a:r>
            <a:endParaRPr lang="pt-BR" sz="2400" dirty="0" smtClean="0"/>
          </a:p>
          <a:p>
            <a:pPr marL="796925" indent="-398463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Pada daun,</a:t>
            </a:r>
            <a:r>
              <a:rPr lang="id-ID" sz="2400" dirty="0" smtClean="0"/>
              <a:t> parenkim </a:t>
            </a:r>
            <a:r>
              <a:rPr lang="id-ID" sz="2400" dirty="0"/>
              <a:t>merupakan mesofil </a:t>
            </a:r>
            <a:r>
              <a:rPr lang="id-ID" sz="2400" dirty="0" smtClean="0"/>
              <a:t>daun</a:t>
            </a:r>
            <a:r>
              <a:rPr lang="en-US" sz="2400" dirty="0" smtClean="0"/>
              <a:t>.</a:t>
            </a:r>
            <a:endParaRPr lang="id-ID" sz="2400" dirty="0"/>
          </a:p>
        </p:txBody>
      </p:sp>
      <p:sp>
        <p:nvSpPr>
          <p:cNvPr id="5" name="Rectangle 4"/>
          <p:cNvSpPr/>
          <p:nvPr/>
        </p:nvSpPr>
        <p:spPr>
          <a:xfrm>
            <a:off x="230856" y="3674938"/>
            <a:ext cx="8693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8150" algn="l"/>
              </a:tabLst>
            </a:pPr>
            <a:r>
              <a:rPr lang="id-ID" sz="2400" b="1" i="1" dirty="0" smtClean="0">
                <a:solidFill>
                  <a:schemeClr val="accent1"/>
                </a:solidFill>
              </a:rPr>
              <a:t>c. 	Jaringan </a:t>
            </a:r>
            <a:r>
              <a:rPr lang="id-ID" sz="2400" b="1" i="1" dirty="0">
                <a:solidFill>
                  <a:schemeClr val="accent1"/>
                </a:solidFill>
              </a:rPr>
              <a:t>Penyokong (Penguat)</a:t>
            </a:r>
          </a:p>
          <a:p>
            <a:pPr marL="457200" indent="-457200">
              <a:lnSpc>
                <a:spcPct val="150000"/>
              </a:lnSpc>
              <a:tabLst>
                <a:tab pos="438150" algn="l"/>
              </a:tabLst>
            </a:pPr>
            <a:r>
              <a:rPr lang="en-US" sz="2400" dirty="0" smtClean="0"/>
              <a:t>	</a:t>
            </a:r>
            <a:r>
              <a:rPr lang="id-ID" sz="2400" dirty="0" smtClean="0"/>
              <a:t>Jaringan penyokong </a:t>
            </a:r>
            <a:r>
              <a:rPr lang="id-ID" sz="2400" dirty="0"/>
              <a:t>dibedakan menjadi </a:t>
            </a:r>
            <a:r>
              <a:rPr lang="id-ID" sz="2400" dirty="0" smtClean="0"/>
              <a:t>jaringan kolenkim </a:t>
            </a:r>
            <a:r>
              <a:rPr lang="id-ID" sz="2400" dirty="0"/>
              <a:t>dan jaringan sklerenkim.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641443"/>
            <a:ext cx="390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8150" algn="l"/>
              </a:tabLst>
            </a:pPr>
            <a:r>
              <a:rPr lang="id-ID" sz="2400" i="1" dirty="0" smtClean="0"/>
              <a:t>1</a:t>
            </a:r>
            <a:r>
              <a:rPr lang="en-US" sz="2400" i="1" dirty="0" smtClean="0"/>
              <a:t>.</a:t>
            </a:r>
            <a:r>
              <a:rPr lang="id-ID" sz="2400" i="1" dirty="0" smtClean="0"/>
              <a:t> 	Jaringan </a:t>
            </a:r>
            <a:r>
              <a:rPr lang="id-ID" sz="2400" i="1" dirty="0"/>
              <a:t>Kolenkim</a:t>
            </a:r>
            <a:endParaRPr lang="id-ID" sz="2400" dirty="0"/>
          </a:p>
        </p:txBody>
      </p:sp>
      <p:sp>
        <p:nvSpPr>
          <p:cNvPr id="6" name="Rectangle 5"/>
          <p:cNvSpPr/>
          <p:nvPr/>
        </p:nvSpPr>
        <p:spPr>
          <a:xfrm>
            <a:off x="357158" y="1212947"/>
            <a:ext cx="857256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400" dirty="0" smtClean="0"/>
              <a:t>Mempunyai protoplas tidak mempunyai dinding </a:t>
            </a:r>
            <a:r>
              <a:rPr lang="id-ID" sz="2400" dirty="0"/>
              <a:t>sekunder, tetapi mempunyai </a:t>
            </a:r>
            <a:r>
              <a:rPr lang="id-ID" sz="2400" dirty="0" smtClean="0"/>
              <a:t>sel primer </a:t>
            </a:r>
            <a:r>
              <a:rPr lang="id-ID" sz="2400" dirty="0"/>
              <a:t>yang lebih tebal daripada </a:t>
            </a:r>
            <a:r>
              <a:rPr lang="id-ID" sz="2400" dirty="0" smtClean="0"/>
              <a:t>sel-se parenkim</a:t>
            </a:r>
            <a:r>
              <a:rPr lang="id-ID" sz="2400" dirty="0"/>
              <a:t>. 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400" dirty="0" smtClean="0"/>
              <a:t>Membantu mengokohkan </a:t>
            </a:r>
            <a:r>
              <a:rPr lang="id-ID" sz="2400" dirty="0"/>
              <a:t>bagian tumbuhan </a:t>
            </a:r>
            <a:r>
              <a:rPr lang="id-ID" sz="2400" dirty="0" smtClean="0"/>
              <a:t>yang masih muda.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  <a:tabLst>
                <a:tab pos="438150" algn="l"/>
              </a:tabLst>
            </a:pPr>
            <a:r>
              <a:rPr lang="id-ID" sz="2400" dirty="0" smtClean="0"/>
              <a:t>Tidak memiliki </a:t>
            </a:r>
            <a:r>
              <a:rPr lang="id-ID" sz="2400" dirty="0"/>
              <a:t>dinding sekunder </a:t>
            </a:r>
            <a:r>
              <a:rPr lang="id-ID" sz="2400" dirty="0" smtClean="0"/>
              <a:t>dan bahan </a:t>
            </a:r>
            <a:r>
              <a:rPr lang="id-ID" sz="2400" dirty="0"/>
              <a:t>penguat (lignin</a:t>
            </a:r>
            <a:r>
              <a:rPr lang="id-ID" sz="2400" dirty="0" smtClean="0"/>
              <a:t>), </a:t>
            </a:r>
            <a:r>
              <a:rPr lang="id-ID" sz="2400" dirty="0"/>
              <a:t>biasanya berkelompok dalam </a:t>
            </a:r>
            <a:r>
              <a:rPr lang="id-ID" sz="2400" dirty="0" smtClean="0"/>
              <a:t>bentuk untaian </a:t>
            </a:r>
            <a:r>
              <a:rPr lang="id-ID" sz="2400" dirty="0"/>
              <a:t>atau silinder.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448606"/>
            <a:ext cx="87154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  <a:tabLst>
                <a:tab pos="365125" algn="l"/>
              </a:tabLst>
            </a:pPr>
            <a:r>
              <a:rPr lang="id-ID" sz="2600" i="1" dirty="0" smtClean="0"/>
              <a:t>Jaringan </a:t>
            </a:r>
            <a:r>
              <a:rPr lang="id-ID" sz="2600" i="1" dirty="0"/>
              <a:t>Sklerenkim</a:t>
            </a:r>
          </a:p>
          <a:p>
            <a:pPr>
              <a:lnSpc>
                <a:spcPct val="150000"/>
              </a:lnSpc>
            </a:pPr>
            <a:r>
              <a:rPr lang="id-ID" sz="2400" dirty="0" smtClean="0"/>
              <a:t>Jaringan </a:t>
            </a:r>
            <a:r>
              <a:rPr lang="id-ID" sz="2400" dirty="0"/>
              <a:t>sklerenkim tersusun oleh </a:t>
            </a:r>
            <a:r>
              <a:rPr lang="id-ID" sz="2400" dirty="0" smtClean="0"/>
              <a:t>sel</a:t>
            </a:r>
            <a:r>
              <a:rPr lang="id-ID" sz="2400" dirty="0" smtClean="0">
                <a:sym typeface="Symbol"/>
              </a:rPr>
              <a:t></a:t>
            </a:r>
            <a:r>
              <a:rPr lang="id-ID" sz="2400" dirty="0" smtClean="0"/>
              <a:t>sel mati</a:t>
            </a:r>
            <a:r>
              <a:rPr lang="en-US" sz="2400" dirty="0" smtClean="0"/>
              <a:t> </a:t>
            </a:r>
            <a:r>
              <a:rPr lang="id-ID" sz="2400" dirty="0" smtClean="0"/>
              <a:t>seluruh bagian dindingnya mengalami </a:t>
            </a:r>
            <a:r>
              <a:rPr lang="id-ID" sz="2400" dirty="0"/>
              <a:t>penebalan sehingga </a:t>
            </a:r>
            <a:r>
              <a:rPr lang="id-ID" sz="2400" dirty="0" smtClean="0"/>
              <a:t>memiliki sifat </a:t>
            </a:r>
            <a:r>
              <a:rPr lang="id-ID" sz="2400" dirty="0"/>
              <a:t>kuat</a:t>
            </a:r>
            <a:r>
              <a:rPr lang="id-ID" sz="2400" dirty="0" smtClean="0"/>
              <a:t>.</a:t>
            </a:r>
          </a:p>
          <a:p>
            <a:pPr marL="398463" indent="-398463">
              <a:lnSpc>
                <a:spcPct val="150000"/>
              </a:lnSpc>
              <a:spcBef>
                <a:spcPts val="1200"/>
              </a:spcBef>
              <a:tabLst>
                <a:tab pos="365125" algn="l"/>
              </a:tabLst>
            </a:pPr>
            <a:r>
              <a:rPr lang="id-ID" sz="2600" dirty="0"/>
              <a:t>Jaringan sklerenkim </a:t>
            </a:r>
            <a:r>
              <a:rPr lang="id-ID" sz="2600" dirty="0" smtClean="0"/>
              <a:t>terdiri atas</a:t>
            </a:r>
            <a:r>
              <a:rPr lang="en-US" sz="2600" dirty="0" smtClean="0"/>
              <a:t>:</a:t>
            </a:r>
            <a:endParaRPr lang="id-ID" sz="26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LcPeriod"/>
              <a:tabLst>
                <a:tab pos="365125" algn="l"/>
              </a:tabLst>
            </a:pPr>
            <a:r>
              <a:rPr lang="id-ID" sz="2400" dirty="0" smtClean="0"/>
              <a:t>Serabut </a:t>
            </a:r>
            <a:r>
              <a:rPr lang="id-ID" sz="2400" dirty="0"/>
              <a:t>(Serat)</a:t>
            </a:r>
          </a:p>
          <a:p>
            <a:pPr marL="398463" indent="-398463">
              <a:lnSpc>
                <a:spcPct val="150000"/>
              </a:lnSpc>
              <a:tabLst>
                <a:tab pos="441325" algn="l"/>
              </a:tabLst>
            </a:pPr>
            <a:r>
              <a:rPr lang="id-ID" sz="2400" dirty="0" smtClean="0"/>
              <a:t>	Pada </a:t>
            </a:r>
            <a:r>
              <a:rPr lang="id-ID" sz="2400" dirty="0"/>
              <a:t>umumnya </a:t>
            </a:r>
            <a:r>
              <a:rPr lang="id-ID" sz="2400" dirty="0" smtClean="0"/>
              <a:t>terdapat dalam </a:t>
            </a:r>
            <a:r>
              <a:rPr lang="id-ID" sz="2400" dirty="0"/>
              <a:t>bentuk untaian atau dalam </a:t>
            </a:r>
            <a:r>
              <a:rPr lang="id-ID" sz="2400" dirty="0" smtClean="0"/>
              <a:t>bentuk lingkaran.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2"/>
              <a:tabLst>
                <a:tab pos="365125" algn="l"/>
              </a:tabLst>
            </a:pPr>
            <a:r>
              <a:rPr lang="id-ID" sz="2400" dirty="0" smtClean="0"/>
              <a:t>Sklereid</a:t>
            </a:r>
            <a:endParaRPr lang="id-ID" sz="2400" dirty="0"/>
          </a:p>
          <a:p>
            <a:pPr marL="441325" indent="-441325">
              <a:lnSpc>
                <a:spcPct val="150000"/>
              </a:lnSpc>
            </a:pPr>
            <a:r>
              <a:rPr lang="id-ID" sz="2400" dirty="0" smtClean="0"/>
              <a:t>	Sklereid </a:t>
            </a:r>
            <a:r>
              <a:rPr lang="id-ID" sz="2400" dirty="0"/>
              <a:t>lebih pendek daripada </a:t>
            </a:r>
            <a:r>
              <a:rPr lang="id-ID" sz="2400" dirty="0" smtClean="0"/>
              <a:t>serat, terutama </a:t>
            </a:r>
            <a:r>
              <a:rPr lang="id-ID" sz="2400" dirty="0"/>
              <a:t>di dalam kulit kayu, </a:t>
            </a:r>
            <a:r>
              <a:rPr lang="id-ID" sz="2400" dirty="0" smtClean="0"/>
              <a:t>pembuluh tapis</a:t>
            </a:r>
            <a:r>
              <a:rPr lang="id-ID" sz="2400" dirty="0"/>
              <a:t>, dan dalam buah atau biji.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1835</Words>
  <Application>Microsoft Office PowerPoint</Application>
  <PresentationFormat>On-screen Show (4:3)</PresentationFormat>
  <Paragraphs>362</Paragraphs>
  <Slides>64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8 Sistem Regulasi Manusia</dc:title>
  <dc:creator>BAMBANG</dc:creator>
  <cp:lastModifiedBy>Dwi Rahmayuni Hajar</cp:lastModifiedBy>
  <cp:revision>78</cp:revision>
  <dcterms:created xsi:type="dcterms:W3CDTF">2012-01-08T06:21:41Z</dcterms:created>
  <dcterms:modified xsi:type="dcterms:W3CDTF">2012-02-29T04:59:56Z</dcterms:modified>
</cp:coreProperties>
</file>