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avi" ContentType="video/x-msvideo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31" r:id="rId3"/>
  </p:sldMasterIdLst>
  <p:notesMasterIdLst>
    <p:notesMasterId r:id="rId29"/>
  </p:notesMasterIdLst>
  <p:sldIdLst>
    <p:sldId id="305" r:id="rId4"/>
    <p:sldId id="306" r:id="rId5"/>
    <p:sldId id="281" r:id="rId6"/>
    <p:sldId id="264" r:id="rId7"/>
    <p:sldId id="298" r:id="rId8"/>
    <p:sldId id="268" r:id="rId9"/>
    <p:sldId id="282" r:id="rId10"/>
    <p:sldId id="280" r:id="rId11"/>
    <p:sldId id="269" r:id="rId12"/>
    <p:sldId id="292" r:id="rId13"/>
    <p:sldId id="285" r:id="rId14"/>
    <p:sldId id="286" r:id="rId15"/>
    <p:sldId id="272" r:id="rId16"/>
    <p:sldId id="293" r:id="rId17"/>
    <p:sldId id="277" r:id="rId18"/>
    <p:sldId id="294" r:id="rId19"/>
    <p:sldId id="303" r:id="rId20"/>
    <p:sldId id="270" r:id="rId21"/>
    <p:sldId id="295" r:id="rId22"/>
    <p:sldId id="290" r:id="rId23"/>
    <p:sldId id="296" r:id="rId24"/>
    <p:sldId id="265" r:id="rId25"/>
    <p:sldId id="297" r:id="rId26"/>
    <p:sldId id="299" r:id="rId27"/>
    <p:sldId id="304" r:id="rId28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1C1C1C"/>
    <a:srgbClr val="B000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8" autoAdjust="0"/>
    <p:restoredTop sz="94660"/>
  </p:normalViewPr>
  <p:slideViewPr>
    <p:cSldViewPr>
      <p:cViewPr varScale="1">
        <p:scale>
          <a:sx n="67" d="100"/>
          <a:sy n="67" d="100"/>
        </p:scale>
        <p:origin x="133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BDE0EC8-E7F8-484B-ABEC-0B6E980ED7F8}" type="datetimeFigureOut">
              <a:rPr lang="ru-RU"/>
              <a:pPr>
                <a:defRPr/>
              </a:pPr>
              <a:t>15.10.2016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6DB14B8-521E-4B08-B8C5-E90A0C82040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697283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fld id="{5623AAB2-CBC6-4483-AFCB-C803B99F9084}" type="slidenum">
              <a:rPr lang="ru-RU" altLang="ru-RU"/>
              <a:pPr/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11796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fld id="{12963EDB-589B-4910-B096-19AA98811C2E}" type="slidenum">
              <a:rPr lang="ru-RU" altLang="ru-RU"/>
              <a:pPr/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994945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fld id="{1E7C0E3D-3E3D-406D-BF6E-90CEDE4461FF}" type="slidenum">
              <a:rPr lang="ru-RU" altLang="ru-RU"/>
              <a:pPr/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23006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fld id="{1165F3AE-D918-4E19-A613-05C4CCE428FA}" type="slidenum">
              <a:rPr lang="ru-RU" altLang="ru-RU"/>
              <a:pPr/>
              <a:t>14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31124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fld id="{7A031550-929A-4052-97A0-3B6D84564DEA}" type="slidenum">
              <a:rPr lang="ru-RU" altLang="ru-RU"/>
              <a:pPr/>
              <a:t>16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866086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fld id="{C7EE2091-E011-471A-BAF0-6B23D2812A9B}" type="slidenum">
              <a:rPr lang="ru-RU" altLang="ru-RU"/>
              <a:pPr/>
              <a:t>19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87573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fld id="{AC3399FC-EB8F-40C7-A26F-3C37A0EFD5E6}" type="slidenum">
              <a:rPr lang="ru-RU" altLang="ru-RU"/>
              <a:pPr/>
              <a:t>21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564770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fld id="{16AB5A03-5574-40E3-BD75-91B2E7C6E4C2}" type="slidenum">
              <a:rPr lang="ru-RU" altLang="ru-RU"/>
              <a:pPr/>
              <a:t>23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72518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DADC56-4699-4536-A9F3-5A4F52F6973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29714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E01F11-7734-4E9C-BBB5-C97B74A301D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33205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189620-1AF1-4386-9C9A-AA34EA986C3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31302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F1BF19-8A03-4B2F-B066-559B52EAC6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151088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E2155F-2BCC-4DA6-B84A-217E6483FCB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963353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8DA642-5CFA-4FC2-BB88-C6F0677D3DC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283834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6783A0-BF19-4D52-B224-91EAA12DCD6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843472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D077A6-6725-4CDE-B712-5C52DEC12EC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294761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FA1DCC-BF9F-4C9E-A276-6A561AFA359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686476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2D0932-383D-4470-B638-A5F9F890BD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652475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B98C89-D4F7-4DFC-8B5B-E325256ADEE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5813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2DA725-4596-432B-9BBF-88D49BD7A1E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840552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511D8C-9629-42CB-BA75-095AD8A3B5A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668744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08C8D1-DE3B-47E4-94CE-76076AFFAF7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7114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67AACE-2B97-4562-82C3-D131CB82D5C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18736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25CD8B-7E2C-487B-B94F-8D6F2444386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894107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40051B-8E79-47C7-8D10-55D5392AF5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403583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9F540D-91E8-4F31-B251-A9270E74F0B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943027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58DC85-E2DD-41F5-BC40-83DF41E633F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77265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022138-B2FF-4DD8-B3FD-2D78EFB8893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54384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D70553-1248-47E8-8336-7D8C028B61B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28924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3DBD29-8065-47A9-AF33-D3E79DD67C2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41426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284975-741B-4BF8-96CB-B9BB02ED62A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29968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01F5C8-3E55-4868-9B7A-CA0624D329A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281969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FCC6E3-A256-4B46-9550-02AAD5ECD8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5777445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02829E-05F7-4985-9F8C-48BFC843910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235027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AE59D6-37A7-48BB-ADAB-1F4C47CEDAD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97129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E51592-9D28-412F-9126-7A39E08568E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98821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117187-C91B-42B6-8848-7032FF8F26B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61457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1200A2-A669-4D91-B2CC-DDAC77DFA2A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21539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F2785F-D8B2-47E4-90C0-0EA6AD58612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65832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40EF62-41F1-43E9-B26F-D56160D7168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43438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4BE724-1CCC-4A5A-A63F-84D1885C67F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09175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</a:defRPr>
            </a:lvl1pPr>
          </a:lstStyle>
          <a:p>
            <a:fld id="{EAE0D77C-4595-4047-A93D-8F8922B0F45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</a:defRPr>
            </a:lvl1pPr>
          </a:lstStyle>
          <a:p>
            <a:fld id="{D5F812F1-69BF-4206-9AF5-E22CE5E366FF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</a:defRPr>
            </a:lvl1pPr>
          </a:lstStyle>
          <a:p>
            <a:fld id="{E7C875F8-90F9-4FB5-B2CC-AE3F65251FBB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4.png"/><Relationship Id="rId2" Type="http://schemas.openxmlformats.org/officeDocument/2006/relationships/audio" Target="file:///C:\Users\AcerPC\Downloads\Neizvestnyj_artist_-_Vesyolaya_fizminutka_(iPlayer.fm).mp3" TargetMode="External"/><Relationship Id="rId1" Type="http://schemas.microsoft.com/office/2007/relationships/media" Target="file:///C:\Users\AcerPC\Downloads\Neizvestnyj_artist_-_Vesyolaya_fizminutka_(iPlayer.fm).mp3" TargetMode="External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AcerPC\Downloads\1_-_muzyka_dlya_fizminutki_(iPlayer.fm).mp3" TargetMode="External"/><Relationship Id="rId1" Type="http://schemas.microsoft.com/office/2007/relationships/media" Target="file:///C:\Users\AcerPC\Downloads\1_-_muzyka_dlya_fizminutki_(iPlayer.fm).mp3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media" Target="../media/media4.mp3"/><Relationship Id="rId7" Type="http://schemas.openxmlformats.org/officeDocument/2006/relationships/image" Target="../media/image14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20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4.mp3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476375" y="692150"/>
            <a:ext cx="7210425" cy="1143000"/>
          </a:xfrm>
        </p:spPr>
        <p:txBody>
          <a:bodyPr/>
          <a:lstStyle/>
          <a:p>
            <a:pPr>
              <a:defRPr/>
            </a:pPr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4000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4000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Презентация к уроку</a:t>
            </a:r>
            <a:b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математики </a:t>
            </a:r>
            <a:r>
              <a:rPr lang="ru-RU" sz="4000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 </a:t>
            </a:r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класс</a:t>
            </a:r>
            <a:r>
              <a:rPr lang="ru-RU" sz="5400" dirty="0">
                <a:solidFill>
                  <a:srgbClr val="B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5400" dirty="0">
                <a:solidFill>
                  <a:srgbClr val="B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5400" dirty="0" smtClean="0">
                <a:solidFill>
                  <a:srgbClr val="B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«Числовые выражения»</a:t>
            </a:r>
            <a:endParaRPr lang="ru-RU" sz="5400" dirty="0">
              <a:solidFill>
                <a:srgbClr val="B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5" name="Объект 2"/>
          <p:cNvSpPr>
            <a:spLocks noGrp="1"/>
          </p:cNvSpPr>
          <p:nvPr>
            <p:ph idx="1"/>
          </p:nvPr>
        </p:nvSpPr>
        <p:spPr>
          <a:xfrm>
            <a:off x="1908175" y="3068638"/>
            <a:ext cx="6048375" cy="476250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Tx/>
              <a:buNone/>
              <a:defRPr/>
            </a:pPr>
            <a:endParaRPr lang="ru-RU" altLang="ru-RU" sz="2800" b="1" i="1" dirty="0" smtClean="0">
              <a:solidFill>
                <a:srgbClr val="000000"/>
              </a:solidFill>
            </a:endParaRPr>
          </a:p>
          <a:p>
            <a:pPr marL="0" indent="0" algn="ctr" eaLnBrk="1" hangingPunct="1">
              <a:lnSpc>
                <a:spcPct val="80000"/>
              </a:lnSpc>
              <a:buFontTx/>
              <a:buNone/>
              <a:defRPr/>
            </a:pPr>
            <a:endParaRPr lang="ru-RU" altLang="ru-RU" sz="2800" b="1" i="1" dirty="0">
              <a:solidFill>
                <a:srgbClr val="000000"/>
              </a:solidFill>
            </a:endParaRPr>
          </a:p>
          <a:p>
            <a:pPr marL="0" indent="0"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2800" dirty="0" smtClean="0">
                <a:solidFill>
                  <a:srgbClr val="000000"/>
                </a:solidFill>
              </a:rPr>
              <a:t>Автор</a:t>
            </a:r>
            <a:r>
              <a:rPr lang="ru-RU" altLang="ru-RU" sz="2800" dirty="0">
                <a:solidFill>
                  <a:srgbClr val="000000"/>
                </a:solidFill>
              </a:rPr>
              <a:t>: </a:t>
            </a:r>
            <a:r>
              <a:rPr lang="ru-RU" altLang="ru-RU" sz="2800" dirty="0" err="1">
                <a:solidFill>
                  <a:srgbClr val="000000"/>
                </a:solidFill>
              </a:rPr>
              <a:t>Сапитон</a:t>
            </a:r>
            <a:r>
              <a:rPr lang="ru-RU" altLang="ru-RU" sz="2800" dirty="0">
                <a:solidFill>
                  <a:srgbClr val="000000"/>
                </a:solidFill>
              </a:rPr>
              <a:t> </a:t>
            </a:r>
            <a:r>
              <a:rPr lang="ru-RU" altLang="ru-RU" sz="2800" dirty="0" smtClean="0">
                <a:solidFill>
                  <a:srgbClr val="000000"/>
                </a:solidFill>
              </a:rPr>
              <a:t>Л.Н</a:t>
            </a:r>
          </a:p>
          <a:p>
            <a:pPr marL="0" indent="0"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2800" dirty="0" smtClean="0">
                <a:solidFill>
                  <a:srgbClr val="000000"/>
                </a:solidFill>
              </a:rPr>
              <a:t>учитель </a:t>
            </a:r>
            <a:r>
              <a:rPr lang="ru-RU" altLang="ru-RU" sz="2800" dirty="0">
                <a:solidFill>
                  <a:srgbClr val="000000"/>
                </a:solidFill>
              </a:rPr>
              <a:t>начальных </a:t>
            </a:r>
            <a:r>
              <a:rPr lang="ru-RU" altLang="ru-RU" sz="2800" dirty="0" smtClean="0">
                <a:solidFill>
                  <a:srgbClr val="000000"/>
                </a:solidFill>
              </a:rPr>
              <a:t>классов </a:t>
            </a:r>
          </a:p>
          <a:p>
            <a:pPr marL="0" indent="0"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2800" dirty="0" smtClean="0">
                <a:solidFill>
                  <a:srgbClr val="000000"/>
                </a:solidFill>
              </a:rPr>
              <a:t>МОБУ </a:t>
            </a:r>
            <a:r>
              <a:rPr lang="ru-RU" altLang="ru-RU" sz="2800" dirty="0">
                <a:solidFill>
                  <a:srgbClr val="000000"/>
                </a:solidFill>
              </a:rPr>
              <a:t>СОШ №7</a:t>
            </a:r>
          </a:p>
          <a:p>
            <a:pPr marL="0" indent="0"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2800" dirty="0" smtClean="0">
                <a:solidFill>
                  <a:srgbClr val="000000"/>
                </a:solidFill>
              </a:rPr>
              <a:t> </a:t>
            </a:r>
            <a:r>
              <a:rPr lang="ru-RU" altLang="ru-RU" sz="2400" dirty="0" smtClean="0">
                <a:solidFill>
                  <a:srgbClr val="000000"/>
                </a:solidFill>
              </a:rPr>
              <a:t>г</a:t>
            </a:r>
            <a:r>
              <a:rPr lang="ru-RU" altLang="ru-RU" sz="2400" dirty="0">
                <a:solidFill>
                  <a:srgbClr val="000000"/>
                </a:solidFill>
              </a:rPr>
              <a:t>. Сочи</a:t>
            </a:r>
          </a:p>
          <a:p>
            <a:pPr>
              <a:defRPr/>
            </a:pPr>
            <a:endParaRPr lang="ru-RU" dirty="0" smtClean="0"/>
          </a:p>
        </p:txBody>
      </p:sp>
      <p:pic>
        <p:nvPicPr>
          <p:cNvPr id="67587" name="Picture 3" descr="С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303213"/>
            <a:ext cx="1323975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5795963" y="1042988"/>
            <a:ext cx="1327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1 - </a:t>
            </a:r>
            <a:r>
              <a:rPr lang="ru-RU" altLang="ru-RU" sz="1800"/>
              <a:t>красный</a:t>
            </a:r>
          </a:p>
        </p:txBody>
      </p:sp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5802313" y="1557338"/>
            <a:ext cx="15954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2</a:t>
            </a:r>
            <a:r>
              <a:rPr lang="ru-RU" altLang="ru-RU" sz="1800"/>
              <a:t> - оранжевый</a:t>
            </a:r>
          </a:p>
        </p:txBody>
      </p:sp>
      <p:sp>
        <p:nvSpPr>
          <p:cNvPr id="17412" name="TextBox 6"/>
          <p:cNvSpPr txBox="1">
            <a:spLocks noChangeArrowheads="1"/>
          </p:cNvSpPr>
          <p:nvPr/>
        </p:nvSpPr>
        <p:spPr bwMode="auto">
          <a:xfrm>
            <a:off x="5803900" y="2133600"/>
            <a:ext cx="12461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3</a:t>
            </a:r>
            <a:r>
              <a:rPr lang="ru-RU" altLang="ru-RU" sz="1800"/>
              <a:t> - желтый</a:t>
            </a:r>
          </a:p>
        </p:txBody>
      </p:sp>
      <p:sp>
        <p:nvSpPr>
          <p:cNvPr id="17413" name="TextBox 7"/>
          <p:cNvSpPr txBox="1">
            <a:spLocks noChangeArrowheads="1"/>
          </p:cNvSpPr>
          <p:nvPr/>
        </p:nvSpPr>
        <p:spPr bwMode="auto">
          <a:xfrm>
            <a:off x="5803900" y="2708275"/>
            <a:ext cx="1308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4</a:t>
            </a:r>
            <a:r>
              <a:rPr lang="ru-RU" altLang="ru-RU" sz="1800"/>
              <a:t> - зеленый</a:t>
            </a:r>
          </a:p>
        </p:txBody>
      </p:sp>
      <p:sp>
        <p:nvSpPr>
          <p:cNvPr id="17414" name="TextBox 8"/>
          <p:cNvSpPr txBox="1">
            <a:spLocks noChangeArrowheads="1"/>
          </p:cNvSpPr>
          <p:nvPr/>
        </p:nvSpPr>
        <p:spPr bwMode="auto">
          <a:xfrm>
            <a:off x="5803900" y="3219450"/>
            <a:ext cx="1277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5</a:t>
            </a:r>
            <a:r>
              <a:rPr lang="ru-RU" altLang="ru-RU" sz="1800"/>
              <a:t> - голубой</a:t>
            </a:r>
          </a:p>
        </p:txBody>
      </p:sp>
      <p:sp>
        <p:nvSpPr>
          <p:cNvPr id="17415" name="TextBox 9"/>
          <p:cNvSpPr txBox="1">
            <a:spLocks noChangeArrowheads="1"/>
          </p:cNvSpPr>
          <p:nvPr/>
        </p:nvSpPr>
        <p:spPr bwMode="auto">
          <a:xfrm>
            <a:off x="5802313" y="3789363"/>
            <a:ext cx="10890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6</a:t>
            </a:r>
            <a:r>
              <a:rPr lang="ru-RU" altLang="ru-RU" sz="1800"/>
              <a:t> - синий</a:t>
            </a:r>
          </a:p>
        </p:txBody>
      </p:sp>
      <p:sp>
        <p:nvSpPr>
          <p:cNvPr id="17416" name="TextBox 10"/>
          <p:cNvSpPr txBox="1">
            <a:spLocks noChangeArrowheads="1"/>
          </p:cNvSpPr>
          <p:nvPr/>
        </p:nvSpPr>
        <p:spPr bwMode="auto">
          <a:xfrm>
            <a:off x="5803900" y="4365625"/>
            <a:ext cx="16970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7</a:t>
            </a:r>
            <a:r>
              <a:rPr lang="ru-RU" altLang="ru-RU" sz="1800"/>
              <a:t> - фиолетовый</a:t>
            </a:r>
          </a:p>
        </p:txBody>
      </p:sp>
      <p:sp>
        <p:nvSpPr>
          <p:cNvPr id="2" name="Овал 1"/>
          <p:cNvSpPr/>
          <p:nvPr/>
        </p:nvSpPr>
        <p:spPr>
          <a:xfrm>
            <a:off x="2916238" y="2636838"/>
            <a:ext cx="952500" cy="952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Овал 3"/>
          <p:cNvSpPr/>
          <p:nvPr/>
        </p:nvSpPr>
        <p:spPr>
          <a:xfrm rot="2568297">
            <a:off x="3862388" y="1620838"/>
            <a:ext cx="811212" cy="140811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solidFill>
                  <a:schemeClr val="tx2"/>
                </a:solidFill>
              </a:rPr>
              <a:t>2</a:t>
            </a:r>
          </a:p>
        </p:txBody>
      </p:sp>
      <p:sp>
        <p:nvSpPr>
          <p:cNvPr id="19" name="Овал 18"/>
          <p:cNvSpPr/>
          <p:nvPr/>
        </p:nvSpPr>
        <p:spPr>
          <a:xfrm>
            <a:off x="2916238" y="1227138"/>
            <a:ext cx="952500" cy="14097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solidFill>
                  <a:schemeClr val="tx2"/>
                </a:solidFill>
              </a:rPr>
              <a:t> 1</a:t>
            </a:r>
          </a:p>
        </p:txBody>
      </p:sp>
      <p:sp>
        <p:nvSpPr>
          <p:cNvPr id="20" name="Овал 19"/>
          <p:cNvSpPr/>
          <p:nvPr/>
        </p:nvSpPr>
        <p:spPr>
          <a:xfrm rot="5776900">
            <a:off x="4135438" y="2554288"/>
            <a:ext cx="952500" cy="1409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3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 rot="8932794">
            <a:off x="3540125" y="3429000"/>
            <a:ext cx="952500" cy="1409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4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 rot="12576485">
            <a:off x="2470150" y="3460750"/>
            <a:ext cx="952500" cy="14081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5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 rot="19147298">
            <a:off x="2068513" y="1612900"/>
            <a:ext cx="873125" cy="1409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7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 rot="15792511">
            <a:off x="1779588" y="2628900"/>
            <a:ext cx="896937" cy="14081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6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667625" y="5572125"/>
            <a:ext cx="1042988" cy="10429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0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0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>
                <a:solidFill>
                  <a:srgbClr val="FF0000"/>
                </a:solidFill>
              </a:rPr>
              <a:t>Прочитайте, используя математические термины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844925"/>
          </a:xfrm>
        </p:spPr>
        <p:txBody>
          <a:bodyPr/>
          <a:lstStyle/>
          <a:p>
            <a:pPr algn="ctr">
              <a:spcBef>
                <a:spcPct val="0"/>
              </a:spcBef>
              <a:buFontTx/>
              <a:buNone/>
              <a:defRPr/>
            </a:pPr>
            <a:endParaRPr lang="ru-RU" sz="4800" dirty="0" smtClean="0">
              <a:latin typeface="+mj-lt"/>
            </a:endParaRP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sz="7200" dirty="0" smtClean="0">
                <a:latin typeface="+mj-lt"/>
              </a:rPr>
              <a:t>20*3+5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endParaRPr lang="ru-RU" sz="4800" dirty="0" smtClean="0">
              <a:latin typeface="+mj-lt"/>
            </a:endParaRPr>
          </a:p>
          <a:p>
            <a:pPr>
              <a:defRPr/>
            </a:pPr>
            <a:endParaRPr lang="ru-RU" sz="4400" dirty="0"/>
          </a:p>
        </p:txBody>
      </p:sp>
      <p:sp>
        <p:nvSpPr>
          <p:cNvPr id="5" name="Заголовок 3"/>
          <p:cNvSpPr txBox="1">
            <a:spLocks/>
          </p:cNvSpPr>
          <p:nvPr/>
        </p:nvSpPr>
        <p:spPr bwMode="auto">
          <a:xfrm>
            <a:off x="1476375" y="3789363"/>
            <a:ext cx="727392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600">
                <a:solidFill>
                  <a:srgbClr val="FF0000"/>
                </a:solidFill>
              </a:rPr>
              <a:t/>
            </a:r>
            <a:br>
              <a:rPr lang="ru-RU" altLang="ru-RU" sz="3600">
                <a:solidFill>
                  <a:srgbClr val="FF0000"/>
                </a:solidFill>
              </a:rPr>
            </a:br>
            <a:r>
              <a:rPr lang="ru-RU" altLang="ru-RU" sz="3600">
                <a:solidFill>
                  <a:srgbClr val="FF0000"/>
                </a:solidFill>
              </a:rPr>
              <a:t> </a:t>
            </a:r>
            <a:r>
              <a:rPr lang="ru-RU" altLang="ru-RU" sz="4800">
                <a:solidFill>
                  <a:srgbClr val="FF0000"/>
                </a:solidFill>
              </a:rPr>
              <a:t>к произведению чисел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4800">
                <a:solidFill>
                  <a:srgbClr val="FF0000"/>
                </a:solidFill>
              </a:rPr>
              <a:t>20 и 3 прибавить 5</a:t>
            </a:r>
            <a:r>
              <a:rPr lang="ru-RU" altLang="ru-RU" sz="3600">
                <a:solidFill>
                  <a:srgbClr val="FF0000"/>
                </a:solidFill>
              </a:rPr>
              <a:t/>
            </a:r>
            <a:br>
              <a:rPr lang="ru-RU" altLang="ru-RU" sz="3600">
                <a:solidFill>
                  <a:srgbClr val="FF0000"/>
                </a:solidFill>
              </a:rPr>
            </a:br>
            <a:endParaRPr lang="ru-RU" altLang="ru-RU" sz="3600">
              <a:solidFill>
                <a:srgbClr val="FF0000"/>
              </a:solidFill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6030913"/>
            <a:ext cx="1852612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7743825" y="5510213"/>
            <a:ext cx="1041400" cy="104298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5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58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84213" y="188913"/>
            <a:ext cx="8229600" cy="3844925"/>
          </a:xfrm>
        </p:spPr>
        <p:txBody>
          <a:bodyPr/>
          <a:lstStyle/>
          <a:p>
            <a:pPr algn="ctr">
              <a:spcBef>
                <a:spcPct val="0"/>
              </a:spcBef>
              <a:buFontTx/>
              <a:buNone/>
              <a:defRPr/>
            </a:pPr>
            <a:endParaRPr lang="ru-RU" sz="4800" dirty="0" smtClean="0">
              <a:latin typeface="+mj-lt"/>
            </a:endParaRP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sz="4800" b="1" dirty="0" smtClean="0">
                <a:latin typeface="+mj-lt"/>
              </a:rPr>
              <a:t>18:2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endParaRPr lang="ru-RU" sz="4800" b="1" dirty="0" smtClean="0">
              <a:latin typeface="+mj-lt"/>
            </a:endParaRP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sz="4800" b="1" dirty="0" smtClean="0">
                <a:latin typeface="+mj-lt"/>
              </a:rPr>
              <a:t>20*3+5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endParaRPr lang="ru-RU" sz="4800" b="1" dirty="0" smtClean="0">
              <a:latin typeface="+mj-lt"/>
            </a:endParaRP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sz="4800" b="1" dirty="0" smtClean="0">
                <a:latin typeface="+mj-lt"/>
              </a:rPr>
              <a:t>76-(40+12)</a:t>
            </a:r>
          </a:p>
          <a:p>
            <a:pPr>
              <a:defRPr/>
            </a:pPr>
            <a:endParaRPr lang="ru-RU" sz="4400" dirty="0"/>
          </a:p>
        </p:txBody>
      </p:sp>
      <p:sp>
        <p:nvSpPr>
          <p:cNvPr id="5" name="Заголовок 3"/>
          <p:cNvSpPr txBox="1">
            <a:spLocks/>
          </p:cNvSpPr>
          <p:nvPr/>
        </p:nvSpPr>
        <p:spPr bwMode="auto">
          <a:xfrm>
            <a:off x="1476375" y="4365625"/>
            <a:ext cx="7272338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600" dirty="0">
                <a:solidFill>
                  <a:srgbClr val="FF0000"/>
                </a:solidFill>
              </a:rPr>
              <a:t/>
            </a:r>
            <a:br>
              <a:rPr lang="ru-RU" altLang="ru-RU" sz="3600" dirty="0">
                <a:solidFill>
                  <a:srgbClr val="FF0000"/>
                </a:solidFill>
              </a:rPr>
            </a:br>
            <a:r>
              <a:rPr lang="ru-RU" altLang="ru-RU" sz="4800" dirty="0">
                <a:solidFill>
                  <a:srgbClr val="FF0000"/>
                </a:solidFill>
              </a:rPr>
              <a:t>это числовые выражения</a:t>
            </a:r>
            <a:r>
              <a:rPr lang="ru-RU" altLang="ru-RU" sz="3600" dirty="0">
                <a:solidFill>
                  <a:srgbClr val="FF0000"/>
                </a:solidFill>
              </a:rPr>
              <a:t/>
            </a:r>
            <a:br>
              <a:rPr lang="ru-RU" altLang="ru-RU" sz="3600" dirty="0">
                <a:solidFill>
                  <a:srgbClr val="FF0000"/>
                </a:solidFill>
              </a:rPr>
            </a:br>
            <a:endParaRPr lang="ru-RU" altLang="ru-RU" sz="3600" dirty="0">
              <a:solidFill>
                <a:srgbClr val="FF0000"/>
              </a:solidFill>
            </a:endParaRP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7705725" y="5464175"/>
            <a:ext cx="1042988" cy="10429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37284" y="335794"/>
            <a:ext cx="8229600" cy="950506"/>
          </a:xfrm>
          <a:extLst/>
        </p:spPr>
        <p:txBody>
          <a:bodyPr/>
          <a:lstStyle/>
          <a:p>
            <a:pPr>
              <a:defRPr/>
            </a:pP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/>
            </a:r>
            <a:b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</a:b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/>
            </a:r>
            <a:b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</a:b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Числовые выражения</a:t>
            </a: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/>
            </a:r>
            <a:b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74763" y="2206625"/>
            <a:ext cx="659447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Значения  числовых выражений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3356992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18:2 </a:t>
            </a:r>
            <a:r>
              <a:rPr lang="ru-RU" sz="3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– </a:t>
            </a:r>
            <a:r>
              <a:rPr lang="ru-RU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числовое выражение</a:t>
            </a:r>
          </a:p>
          <a:p>
            <a:pPr algn="ctr">
              <a:defRPr/>
            </a:pPr>
            <a:r>
              <a:rPr lang="ru-RU" sz="3600" dirty="0">
                <a:ln w="0"/>
                <a:solidFill>
                  <a:srgbClr val="FF0000"/>
                </a:solidFill>
              </a:rPr>
              <a:t>2   </a:t>
            </a:r>
            <a:r>
              <a:rPr lang="ru-RU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-значение выражения</a:t>
            </a: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7691438" y="5500688"/>
            <a:ext cx="1042987" cy="10414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1"/>
          <p:cNvSpPr txBox="1">
            <a:spLocks noChangeArrowheads="1"/>
          </p:cNvSpPr>
          <p:nvPr/>
        </p:nvSpPr>
        <p:spPr bwMode="auto">
          <a:xfrm>
            <a:off x="5795963" y="1042988"/>
            <a:ext cx="1327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1 - </a:t>
            </a:r>
            <a:r>
              <a:rPr lang="ru-RU" altLang="ru-RU" sz="1800"/>
              <a:t>красный</a:t>
            </a:r>
          </a:p>
        </p:txBody>
      </p:sp>
      <p:sp>
        <p:nvSpPr>
          <p:cNvPr id="25603" name="TextBox 2"/>
          <p:cNvSpPr txBox="1">
            <a:spLocks noChangeArrowheads="1"/>
          </p:cNvSpPr>
          <p:nvPr/>
        </p:nvSpPr>
        <p:spPr bwMode="auto">
          <a:xfrm>
            <a:off x="5802313" y="1557338"/>
            <a:ext cx="15954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2</a:t>
            </a:r>
            <a:r>
              <a:rPr lang="ru-RU" altLang="ru-RU" sz="1800"/>
              <a:t> - оранжевый</a:t>
            </a:r>
          </a:p>
        </p:txBody>
      </p:sp>
      <p:sp>
        <p:nvSpPr>
          <p:cNvPr id="25604" name="TextBox 6"/>
          <p:cNvSpPr txBox="1">
            <a:spLocks noChangeArrowheads="1"/>
          </p:cNvSpPr>
          <p:nvPr/>
        </p:nvSpPr>
        <p:spPr bwMode="auto">
          <a:xfrm>
            <a:off x="5803900" y="2133600"/>
            <a:ext cx="12461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3</a:t>
            </a:r>
            <a:r>
              <a:rPr lang="ru-RU" altLang="ru-RU" sz="1800"/>
              <a:t> - желтый</a:t>
            </a:r>
          </a:p>
        </p:txBody>
      </p:sp>
      <p:sp>
        <p:nvSpPr>
          <p:cNvPr id="25605" name="TextBox 7"/>
          <p:cNvSpPr txBox="1">
            <a:spLocks noChangeArrowheads="1"/>
          </p:cNvSpPr>
          <p:nvPr/>
        </p:nvSpPr>
        <p:spPr bwMode="auto">
          <a:xfrm>
            <a:off x="5803900" y="2708275"/>
            <a:ext cx="1308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4</a:t>
            </a:r>
            <a:r>
              <a:rPr lang="ru-RU" altLang="ru-RU" sz="1800"/>
              <a:t> - зеленый</a:t>
            </a:r>
          </a:p>
        </p:txBody>
      </p:sp>
      <p:sp>
        <p:nvSpPr>
          <p:cNvPr id="25606" name="TextBox 8"/>
          <p:cNvSpPr txBox="1">
            <a:spLocks noChangeArrowheads="1"/>
          </p:cNvSpPr>
          <p:nvPr/>
        </p:nvSpPr>
        <p:spPr bwMode="auto">
          <a:xfrm>
            <a:off x="5803900" y="3219450"/>
            <a:ext cx="1277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5</a:t>
            </a:r>
            <a:r>
              <a:rPr lang="ru-RU" altLang="ru-RU" sz="1800"/>
              <a:t> - голубой</a:t>
            </a:r>
          </a:p>
        </p:txBody>
      </p:sp>
      <p:sp>
        <p:nvSpPr>
          <p:cNvPr id="25607" name="TextBox 9"/>
          <p:cNvSpPr txBox="1">
            <a:spLocks noChangeArrowheads="1"/>
          </p:cNvSpPr>
          <p:nvPr/>
        </p:nvSpPr>
        <p:spPr bwMode="auto">
          <a:xfrm>
            <a:off x="5802313" y="3789363"/>
            <a:ext cx="10890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6</a:t>
            </a:r>
            <a:r>
              <a:rPr lang="ru-RU" altLang="ru-RU" sz="1800"/>
              <a:t> - синий</a:t>
            </a:r>
          </a:p>
        </p:txBody>
      </p:sp>
      <p:sp>
        <p:nvSpPr>
          <p:cNvPr id="25608" name="TextBox 10"/>
          <p:cNvSpPr txBox="1">
            <a:spLocks noChangeArrowheads="1"/>
          </p:cNvSpPr>
          <p:nvPr/>
        </p:nvSpPr>
        <p:spPr bwMode="auto">
          <a:xfrm>
            <a:off x="5803900" y="4365625"/>
            <a:ext cx="16970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7</a:t>
            </a:r>
            <a:r>
              <a:rPr lang="ru-RU" altLang="ru-RU" sz="1800"/>
              <a:t> - фиолетовый</a:t>
            </a:r>
          </a:p>
        </p:txBody>
      </p:sp>
      <p:sp>
        <p:nvSpPr>
          <p:cNvPr id="2" name="Овал 1"/>
          <p:cNvSpPr/>
          <p:nvPr/>
        </p:nvSpPr>
        <p:spPr>
          <a:xfrm>
            <a:off x="2916238" y="2636838"/>
            <a:ext cx="952500" cy="952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Овал 3"/>
          <p:cNvSpPr/>
          <p:nvPr/>
        </p:nvSpPr>
        <p:spPr>
          <a:xfrm rot="2568297">
            <a:off x="3862388" y="1620838"/>
            <a:ext cx="811212" cy="140811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solidFill>
                  <a:schemeClr val="tx2"/>
                </a:solidFill>
              </a:rPr>
              <a:t>2</a:t>
            </a:r>
          </a:p>
        </p:txBody>
      </p:sp>
      <p:sp>
        <p:nvSpPr>
          <p:cNvPr id="19" name="Овал 18"/>
          <p:cNvSpPr/>
          <p:nvPr/>
        </p:nvSpPr>
        <p:spPr>
          <a:xfrm>
            <a:off x="2916238" y="1227138"/>
            <a:ext cx="952500" cy="14097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solidFill>
                  <a:schemeClr val="tx2"/>
                </a:solidFill>
              </a:rPr>
              <a:t> 1</a:t>
            </a:r>
          </a:p>
        </p:txBody>
      </p:sp>
      <p:sp>
        <p:nvSpPr>
          <p:cNvPr id="20" name="Овал 19"/>
          <p:cNvSpPr/>
          <p:nvPr/>
        </p:nvSpPr>
        <p:spPr>
          <a:xfrm rot="5776900">
            <a:off x="4135438" y="2554288"/>
            <a:ext cx="952500" cy="14097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solidFill>
                  <a:schemeClr val="tx2"/>
                </a:solidFill>
              </a:rPr>
              <a:t>3</a:t>
            </a:r>
          </a:p>
        </p:txBody>
      </p:sp>
      <p:sp>
        <p:nvSpPr>
          <p:cNvPr id="21" name="Овал 20"/>
          <p:cNvSpPr/>
          <p:nvPr/>
        </p:nvSpPr>
        <p:spPr>
          <a:xfrm rot="8932794">
            <a:off x="3540125" y="3429000"/>
            <a:ext cx="952500" cy="1409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4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 rot="12576485">
            <a:off x="2470150" y="3460750"/>
            <a:ext cx="952500" cy="14081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5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 rot="19147298">
            <a:off x="2068513" y="1612900"/>
            <a:ext cx="873125" cy="1409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7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 rot="15792511">
            <a:off x="1779588" y="2628900"/>
            <a:ext cx="896937" cy="14081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6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667625" y="5572125"/>
            <a:ext cx="1042988" cy="10429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0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0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физминутка</a:t>
            </a:r>
          </a:p>
        </p:txBody>
      </p:sp>
      <p:pic>
        <p:nvPicPr>
          <p:cNvPr id="27651" name="Picture 2" descr="&amp;Acy;&amp;ncy;&amp;icy;&amp;mcy;&amp;acy;&amp;shcy;&amp;kcy;&amp;icy; &amp;Scy;&amp;pcy;&amp;ocy;&amp;rcy;&amp;tcy;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9863" y="1185863"/>
            <a:ext cx="1700212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6" descr="&amp;Acy;&amp;ncy;&amp;icy;&amp;mcy;&amp;acy;&amp;shcy;&amp;kcy;&amp;icy; &amp;scy;&amp;pcy;&amp;ocy;&amp;rcy;&amp;tcy;, &amp;scy;&amp;pcy;&amp;ocy;&amp;rcy;&amp;tcy;&amp;icy;&amp;vcy;&amp;ncy;&amp;ycy;&amp;iecy; &amp;acy;&amp;ncy;&amp;icy;&amp;mcy;&amp;acy;&amp;shcy;&amp;kcy;&amp;icy;, &amp;acy;&amp;ncy;&amp;icy;&amp;mcy;&amp;acy;&amp;shcy;&amp;kcy;&amp;icy; &amp;scy;&amp;pcy;&amp;ocy;&amp;rcy;&amp;tcy;&amp;scy;&amp;mcy;&amp;iecy;&amp;ncy;&amp;ocy;&amp;vcy; | Smayli.ru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49650"/>
            <a:ext cx="1765300" cy="293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7667625" y="5537200"/>
            <a:ext cx="1042988" cy="10414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7654" name="Picture 5" descr="http://masleniza.tanifokina.com/attachments/Image/1397113204_solnce5b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220788"/>
            <a:ext cx="3359150" cy="336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Neizvestnyj_artist_-_Vesyolaya_fizminutka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4291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1"/>
          <p:cNvSpPr txBox="1">
            <a:spLocks noChangeArrowheads="1"/>
          </p:cNvSpPr>
          <p:nvPr/>
        </p:nvSpPr>
        <p:spPr bwMode="auto">
          <a:xfrm>
            <a:off x="5795963" y="1042988"/>
            <a:ext cx="1327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1 - </a:t>
            </a:r>
            <a:r>
              <a:rPr lang="ru-RU" altLang="ru-RU" sz="1800"/>
              <a:t>красный</a:t>
            </a:r>
          </a:p>
        </p:txBody>
      </p:sp>
      <p:sp>
        <p:nvSpPr>
          <p:cNvPr id="28675" name="TextBox 2"/>
          <p:cNvSpPr txBox="1">
            <a:spLocks noChangeArrowheads="1"/>
          </p:cNvSpPr>
          <p:nvPr/>
        </p:nvSpPr>
        <p:spPr bwMode="auto">
          <a:xfrm>
            <a:off x="5802313" y="1557338"/>
            <a:ext cx="15954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2</a:t>
            </a:r>
            <a:r>
              <a:rPr lang="ru-RU" altLang="ru-RU" sz="1800"/>
              <a:t> - оранжевый</a:t>
            </a:r>
          </a:p>
        </p:txBody>
      </p:sp>
      <p:sp>
        <p:nvSpPr>
          <p:cNvPr id="28676" name="TextBox 6"/>
          <p:cNvSpPr txBox="1">
            <a:spLocks noChangeArrowheads="1"/>
          </p:cNvSpPr>
          <p:nvPr/>
        </p:nvSpPr>
        <p:spPr bwMode="auto">
          <a:xfrm>
            <a:off x="5803900" y="2133600"/>
            <a:ext cx="12461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3</a:t>
            </a:r>
            <a:r>
              <a:rPr lang="ru-RU" altLang="ru-RU" sz="1800"/>
              <a:t> - желтый</a:t>
            </a:r>
          </a:p>
        </p:txBody>
      </p:sp>
      <p:sp>
        <p:nvSpPr>
          <p:cNvPr id="28677" name="TextBox 7"/>
          <p:cNvSpPr txBox="1">
            <a:spLocks noChangeArrowheads="1"/>
          </p:cNvSpPr>
          <p:nvPr/>
        </p:nvSpPr>
        <p:spPr bwMode="auto">
          <a:xfrm>
            <a:off x="5803900" y="2708275"/>
            <a:ext cx="1308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4</a:t>
            </a:r>
            <a:r>
              <a:rPr lang="ru-RU" altLang="ru-RU" sz="1800"/>
              <a:t> - зеленый</a:t>
            </a:r>
          </a:p>
        </p:txBody>
      </p:sp>
      <p:sp>
        <p:nvSpPr>
          <p:cNvPr id="28678" name="TextBox 8"/>
          <p:cNvSpPr txBox="1">
            <a:spLocks noChangeArrowheads="1"/>
          </p:cNvSpPr>
          <p:nvPr/>
        </p:nvSpPr>
        <p:spPr bwMode="auto">
          <a:xfrm>
            <a:off x="5803900" y="3219450"/>
            <a:ext cx="1277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5</a:t>
            </a:r>
            <a:r>
              <a:rPr lang="ru-RU" altLang="ru-RU" sz="1800"/>
              <a:t> - голубой</a:t>
            </a:r>
          </a:p>
        </p:txBody>
      </p:sp>
      <p:sp>
        <p:nvSpPr>
          <p:cNvPr id="28679" name="TextBox 9"/>
          <p:cNvSpPr txBox="1">
            <a:spLocks noChangeArrowheads="1"/>
          </p:cNvSpPr>
          <p:nvPr/>
        </p:nvSpPr>
        <p:spPr bwMode="auto">
          <a:xfrm>
            <a:off x="5802313" y="3789363"/>
            <a:ext cx="10890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6</a:t>
            </a:r>
            <a:r>
              <a:rPr lang="ru-RU" altLang="ru-RU" sz="1800"/>
              <a:t> - синий</a:t>
            </a:r>
          </a:p>
        </p:txBody>
      </p:sp>
      <p:sp>
        <p:nvSpPr>
          <p:cNvPr id="28680" name="TextBox 10"/>
          <p:cNvSpPr txBox="1">
            <a:spLocks noChangeArrowheads="1"/>
          </p:cNvSpPr>
          <p:nvPr/>
        </p:nvSpPr>
        <p:spPr bwMode="auto">
          <a:xfrm>
            <a:off x="5803900" y="4365625"/>
            <a:ext cx="16970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7</a:t>
            </a:r>
            <a:r>
              <a:rPr lang="ru-RU" altLang="ru-RU" sz="1800"/>
              <a:t> - фиолетовый</a:t>
            </a:r>
          </a:p>
        </p:txBody>
      </p:sp>
      <p:sp>
        <p:nvSpPr>
          <p:cNvPr id="2" name="Овал 1"/>
          <p:cNvSpPr/>
          <p:nvPr/>
        </p:nvSpPr>
        <p:spPr>
          <a:xfrm>
            <a:off x="2916238" y="2636838"/>
            <a:ext cx="952500" cy="952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Овал 3"/>
          <p:cNvSpPr/>
          <p:nvPr/>
        </p:nvSpPr>
        <p:spPr>
          <a:xfrm rot="2568297">
            <a:off x="3862388" y="1620838"/>
            <a:ext cx="811212" cy="140811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solidFill>
                  <a:schemeClr val="tx2"/>
                </a:solidFill>
              </a:rPr>
              <a:t>2</a:t>
            </a:r>
          </a:p>
        </p:txBody>
      </p:sp>
      <p:sp>
        <p:nvSpPr>
          <p:cNvPr id="19" name="Овал 18"/>
          <p:cNvSpPr/>
          <p:nvPr/>
        </p:nvSpPr>
        <p:spPr>
          <a:xfrm>
            <a:off x="2916238" y="1227138"/>
            <a:ext cx="952500" cy="14097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solidFill>
                  <a:schemeClr val="tx2"/>
                </a:solidFill>
              </a:rPr>
              <a:t> 1</a:t>
            </a:r>
          </a:p>
        </p:txBody>
      </p:sp>
      <p:sp>
        <p:nvSpPr>
          <p:cNvPr id="20" name="Овал 19"/>
          <p:cNvSpPr/>
          <p:nvPr/>
        </p:nvSpPr>
        <p:spPr>
          <a:xfrm rot="5776900">
            <a:off x="4135438" y="2554288"/>
            <a:ext cx="952500" cy="14097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solidFill>
                  <a:schemeClr val="tx2"/>
                </a:solidFill>
              </a:rPr>
              <a:t>3</a:t>
            </a:r>
          </a:p>
        </p:txBody>
      </p:sp>
      <p:sp>
        <p:nvSpPr>
          <p:cNvPr id="21" name="Овал 20"/>
          <p:cNvSpPr/>
          <p:nvPr/>
        </p:nvSpPr>
        <p:spPr>
          <a:xfrm rot="8932794">
            <a:off x="3540125" y="3429000"/>
            <a:ext cx="952500" cy="14097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4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 rot="12576485">
            <a:off x="2470150" y="3460750"/>
            <a:ext cx="952500" cy="14081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5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 rot="19147298">
            <a:off x="2068513" y="1612900"/>
            <a:ext cx="873125" cy="1409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7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 rot="15792511">
            <a:off x="1779588" y="2628900"/>
            <a:ext cx="896937" cy="14081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6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667625" y="5572125"/>
            <a:ext cx="1042988" cy="10429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0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0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>
                <a:solidFill>
                  <a:srgbClr val="002060"/>
                </a:solidFill>
              </a:rPr>
              <a:t>Решение задачи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68538" y="1268413"/>
            <a:ext cx="5975350" cy="1800225"/>
          </a:xfrm>
        </p:spPr>
        <p:txBody>
          <a:bodyPr/>
          <a:lstStyle/>
          <a:p>
            <a:pPr>
              <a:defRPr/>
            </a:pPr>
            <a:r>
              <a:rPr lang="ru-RU" dirty="0">
                <a:solidFill>
                  <a:srgbClr val="FF0000"/>
                </a:solidFill>
              </a:rPr>
              <a:t>1 </a:t>
            </a:r>
            <a:r>
              <a:rPr lang="ru-RU" dirty="0" smtClean="0">
                <a:solidFill>
                  <a:srgbClr val="FF0000"/>
                </a:solidFill>
              </a:rPr>
              <a:t>способ</a:t>
            </a:r>
          </a:p>
          <a:p>
            <a:pPr marL="514350" indent="-514350">
              <a:buFontTx/>
              <a:buAutoNum type="arabicPeriod"/>
              <a:defRPr/>
            </a:pPr>
            <a:r>
              <a:rPr lang="ru-RU" dirty="0" smtClean="0"/>
              <a:t>4+3=7 </a:t>
            </a:r>
            <a:r>
              <a:rPr lang="ru-RU" dirty="0"/>
              <a:t>(</a:t>
            </a:r>
            <a:r>
              <a:rPr lang="ru-RU" dirty="0" err="1"/>
              <a:t>руб</a:t>
            </a:r>
            <a:r>
              <a:rPr lang="ru-RU" dirty="0"/>
              <a:t>) – у </a:t>
            </a:r>
            <a:r>
              <a:rPr lang="ru-RU" dirty="0" smtClean="0"/>
              <a:t>мальчиков</a:t>
            </a:r>
          </a:p>
          <a:p>
            <a:pPr marL="514350" indent="-514350">
              <a:buFontTx/>
              <a:buAutoNum type="arabicPeriod"/>
              <a:defRPr/>
            </a:pPr>
            <a:r>
              <a:rPr lang="ru-RU" dirty="0" smtClean="0"/>
              <a:t>7*5=35 (</a:t>
            </a:r>
            <a:r>
              <a:rPr lang="ru-RU" dirty="0" err="1" smtClean="0"/>
              <a:t>руб</a:t>
            </a:r>
            <a:r>
              <a:rPr lang="ru-RU" dirty="0" smtClean="0"/>
              <a:t>) – у Юли</a:t>
            </a:r>
          </a:p>
          <a:p>
            <a:pPr marL="0" indent="0">
              <a:buFontTx/>
              <a:buNone/>
              <a:defRPr/>
            </a:pPr>
            <a:r>
              <a:rPr lang="ru-RU" dirty="0" smtClean="0"/>
              <a:t>Ответ</a:t>
            </a:r>
            <a:r>
              <a:rPr lang="ru-RU" dirty="0"/>
              <a:t>: 35 рублей у Юли</a:t>
            </a:r>
            <a:r>
              <a:rPr lang="ru-RU" dirty="0" smtClean="0"/>
              <a:t>.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altLang="ru-RU" dirty="0" smtClean="0">
                <a:solidFill>
                  <a:srgbClr val="C00000"/>
                </a:solidFill>
              </a:rPr>
              <a:t>2 способ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altLang="ru-RU" dirty="0">
                <a:solidFill>
                  <a:srgbClr val="000000"/>
                </a:solidFill>
              </a:rPr>
              <a:t>(4+3)*5=35 (</a:t>
            </a:r>
            <a:r>
              <a:rPr lang="ru-RU" altLang="ru-RU" dirty="0" err="1">
                <a:solidFill>
                  <a:srgbClr val="000000"/>
                </a:solidFill>
              </a:rPr>
              <a:t>руб</a:t>
            </a:r>
            <a:r>
              <a:rPr lang="ru-RU" altLang="ru-RU" dirty="0">
                <a:solidFill>
                  <a:srgbClr val="000000"/>
                </a:solidFill>
              </a:rPr>
              <a:t>) – у Юли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altLang="ru-RU" dirty="0">
                <a:solidFill>
                  <a:srgbClr val="000000"/>
                </a:solidFill>
              </a:rPr>
              <a:t>Ответ: 35 рублей у Юли.</a:t>
            </a:r>
          </a:p>
          <a:p>
            <a:pPr marL="0" indent="0">
              <a:buFontTx/>
              <a:buNone/>
              <a:defRPr/>
            </a:pPr>
            <a:endParaRPr lang="ru-RU" dirty="0"/>
          </a:p>
          <a:p>
            <a:pPr marL="0" indent="0">
              <a:buFontTx/>
              <a:buNone/>
              <a:defRPr/>
            </a:pPr>
            <a:endParaRPr lang="ru-RU" dirty="0"/>
          </a:p>
          <a:p>
            <a:pPr marL="0" indent="0">
              <a:spcBef>
                <a:spcPct val="0"/>
              </a:spcBef>
              <a:buFontTx/>
              <a:buNone/>
              <a:defRPr/>
            </a:pPr>
            <a:endParaRPr lang="ru-RU" altLang="ru-RU" sz="1800" dirty="0">
              <a:solidFill>
                <a:srgbClr val="000000"/>
              </a:solidFill>
            </a:endParaRPr>
          </a:p>
          <a:p>
            <a:pPr>
              <a:defRPr/>
            </a:pPr>
            <a:endParaRPr lang="ru-RU" dirty="0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308850" y="5013325"/>
            <a:ext cx="1041400" cy="10429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>
                <a:solidFill>
                  <a:srgbClr val="002060"/>
                </a:solidFill>
              </a:rPr>
              <a:t>взаимопроверка</a:t>
            </a:r>
          </a:p>
        </p:txBody>
      </p:sp>
      <p:pic>
        <p:nvPicPr>
          <p:cNvPr id="26627" name="Picture 2" descr="http://slow-dance.ru/uploads/images/s/h/k/shkolnie_mi_teper_uchenik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1773238"/>
            <a:ext cx="5532438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1"/>
          <p:cNvSpPr txBox="1">
            <a:spLocks noChangeArrowheads="1"/>
          </p:cNvSpPr>
          <p:nvPr/>
        </p:nvSpPr>
        <p:spPr bwMode="auto">
          <a:xfrm>
            <a:off x="5795963" y="1042988"/>
            <a:ext cx="1327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1 - </a:t>
            </a:r>
            <a:r>
              <a:rPr lang="ru-RU" altLang="ru-RU" sz="1800"/>
              <a:t>красный</a:t>
            </a:r>
          </a:p>
        </p:txBody>
      </p:sp>
      <p:sp>
        <p:nvSpPr>
          <p:cNvPr id="33795" name="TextBox 2"/>
          <p:cNvSpPr txBox="1">
            <a:spLocks noChangeArrowheads="1"/>
          </p:cNvSpPr>
          <p:nvPr/>
        </p:nvSpPr>
        <p:spPr bwMode="auto">
          <a:xfrm>
            <a:off x="5802313" y="1557338"/>
            <a:ext cx="15954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2</a:t>
            </a:r>
            <a:r>
              <a:rPr lang="ru-RU" altLang="ru-RU" sz="1800"/>
              <a:t> - оранжевый</a:t>
            </a:r>
          </a:p>
        </p:txBody>
      </p:sp>
      <p:sp>
        <p:nvSpPr>
          <p:cNvPr id="33796" name="TextBox 6"/>
          <p:cNvSpPr txBox="1">
            <a:spLocks noChangeArrowheads="1"/>
          </p:cNvSpPr>
          <p:nvPr/>
        </p:nvSpPr>
        <p:spPr bwMode="auto">
          <a:xfrm>
            <a:off x="5803900" y="2133600"/>
            <a:ext cx="12461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3</a:t>
            </a:r>
            <a:r>
              <a:rPr lang="ru-RU" altLang="ru-RU" sz="1800"/>
              <a:t> - желтый</a:t>
            </a:r>
          </a:p>
        </p:txBody>
      </p:sp>
      <p:sp>
        <p:nvSpPr>
          <p:cNvPr id="33797" name="TextBox 7"/>
          <p:cNvSpPr txBox="1">
            <a:spLocks noChangeArrowheads="1"/>
          </p:cNvSpPr>
          <p:nvPr/>
        </p:nvSpPr>
        <p:spPr bwMode="auto">
          <a:xfrm>
            <a:off x="5803900" y="2708275"/>
            <a:ext cx="1308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4</a:t>
            </a:r>
            <a:r>
              <a:rPr lang="ru-RU" altLang="ru-RU" sz="1800"/>
              <a:t> - зеленый</a:t>
            </a:r>
          </a:p>
        </p:txBody>
      </p:sp>
      <p:sp>
        <p:nvSpPr>
          <p:cNvPr id="33798" name="TextBox 8"/>
          <p:cNvSpPr txBox="1">
            <a:spLocks noChangeArrowheads="1"/>
          </p:cNvSpPr>
          <p:nvPr/>
        </p:nvSpPr>
        <p:spPr bwMode="auto">
          <a:xfrm>
            <a:off x="5803900" y="3219450"/>
            <a:ext cx="1277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5</a:t>
            </a:r>
            <a:r>
              <a:rPr lang="ru-RU" altLang="ru-RU" sz="1800"/>
              <a:t> - голубой</a:t>
            </a:r>
          </a:p>
        </p:txBody>
      </p:sp>
      <p:sp>
        <p:nvSpPr>
          <p:cNvPr id="33799" name="TextBox 9"/>
          <p:cNvSpPr txBox="1">
            <a:spLocks noChangeArrowheads="1"/>
          </p:cNvSpPr>
          <p:nvPr/>
        </p:nvSpPr>
        <p:spPr bwMode="auto">
          <a:xfrm>
            <a:off x="5802313" y="3789363"/>
            <a:ext cx="10890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6</a:t>
            </a:r>
            <a:r>
              <a:rPr lang="ru-RU" altLang="ru-RU" sz="1800"/>
              <a:t> - синий</a:t>
            </a:r>
          </a:p>
        </p:txBody>
      </p:sp>
      <p:sp>
        <p:nvSpPr>
          <p:cNvPr id="33800" name="TextBox 10"/>
          <p:cNvSpPr txBox="1">
            <a:spLocks noChangeArrowheads="1"/>
          </p:cNvSpPr>
          <p:nvPr/>
        </p:nvSpPr>
        <p:spPr bwMode="auto">
          <a:xfrm>
            <a:off x="5803900" y="4365625"/>
            <a:ext cx="16970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7</a:t>
            </a:r>
            <a:r>
              <a:rPr lang="ru-RU" altLang="ru-RU" sz="1800"/>
              <a:t> - фиолетовый</a:t>
            </a:r>
          </a:p>
        </p:txBody>
      </p:sp>
      <p:sp>
        <p:nvSpPr>
          <p:cNvPr id="2" name="Овал 1"/>
          <p:cNvSpPr/>
          <p:nvPr/>
        </p:nvSpPr>
        <p:spPr>
          <a:xfrm>
            <a:off x="2916238" y="2636838"/>
            <a:ext cx="952500" cy="952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Овал 3"/>
          <p:cNvSpPr/>
          <p:nvPr/>
        </p:nvSpPr>
        <p:spPr>
          <a:xfrm rot="2568297">
            <a:off x="3862388" y="1620838"/>
            <a:ext cx="811212" cy="140811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solidFill>
                  <a:schemeClr val="tx2"/>
                </a:solidFill>
              </a:rPr>
              <a:t>2</a:t>
            </a:r>
          </a:p>
        </p:txBody>
      </p:sp>
      <p:sp>
        <p:nvSpPr>
          <p:cNvPr id="19" name="Овал 18"/>
          <p:cNvSpPr/>
          <p:nvPr/>
        </p:nvSpPr>
        <p:spPr>
          <a:xfrm>
            <a:off x="2916238" y="1227138"/>
            <a:ext cx="952500" cy="14097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solidFill>
                  <a:schemeClr val="tx2"/>
                </a:solidFill>
              </a:rPr>
              <a:t> 1</a:t>
            </a:r>
          </a:p>
        </p:txBody>
      </p:sp>
      <p:sp>
        <p:nvSpPr>
          <p:cNvPr id="20" name="Овал 19"/>
          <p:cNvSpPr/>
          <p:nvPr/>
        </p:nvSpPr>
        <p:spPr>
          <a:xfrm rot="5776900">
            <a:off x="4135438" y="2554288"/>
            <a:ext cx="952500" cy="14097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solidFill>
                  <a:schemeClr val="tx2"/>
                </a:solidFill>
              </a:rPr>
              <a:t>3</a:t>
            </a:r>
          </a:p>
        </p:txBody>
      </p:sp>
      <p:sp>
        <p:nvSpPr>
          <p:cNvPr id="21" name="Овал 20"/>
          <p:cNvSpPr/>
          <p:nvPr/>
        </p:nvSpPr>
        <p:spPr>
          <a:xfrm rot="8932794">
            <a:off x="3540125" y="3429000"/>
            <a:ext cx="952500" cy="14097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4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 rot="12576485">
            <a:off x="2470150" y="3460750"/>
            <a:ext cx="952500" cy="1408113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5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 rot="19147298">
            <a:off x="2068513" y="1612900"/>
            <a:ext cx="873125" cy="14097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7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 rot="15792511">
            <a:off x="1779588" y="2628900"/>
            <a:ext cx="896937" cy="14081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6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667625" y="5572125"/>
            <a:ext cx="1042988" cy="1042988"/>
          </a:xfrm>
          <a:prstGeom prst="actionButtonForwardNex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0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0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цветик11_xvid_002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47663" y="1376772"/>
            <a:ext cx="7285409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859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E:\сапитон\Рисунок1 wdtnrf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2492375"/>
            <a:ext cx="1336675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E:\сапитон\Рисунок1 wdtnrf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88913"/>
            <a:ext cx="1223963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753350" y="5445125"/>
            <a:ext cx="1042988" cy="10429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547813" y="5811838"/>
            <a:ext cx="13446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4000">
                <a:solidFill>
                  <a:srgbClr val="FF0000"/>
                </a:solidFill>
              </a:rPr>
              <a:t>старт</a:t>
            </a:r>
          </a:p>
        </p:txBody>
      </p:sp>
      <p:pic>
        <p:nvPicPr>
          <p:cNvPr id="9" name="1_-_muzyka_dlya_fizminutki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5319" y="477044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92414E-6 L -0.65365 1.92414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9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5364 1.92414E-6 L 0.02587 -0.0002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76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53377E-6 L -0.00382 0.7844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392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0.78446 L 8.33333E-7 -0.01041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39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6" presetID="1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01041 C 0.2191 0.08164 0.35833 0.22109 0.35833 0.3765 C 0.35833 0.53168 0.2191 0.67137 8.33333E-7 0.76526 C -0.21962 0.67137 -0.35799 0.53168 -0.35799 0.3765 C -0.35799 0.22109 -0.21962 0.08164 8.33333E-7 -0.01041 Z " pathEditMode="relative" rAng="5400000" ptsTypes="fffff">
                                      <p:cBhvr>
                                        <p:cTn id="27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87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9" presetID="1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56244E-6 C 0.21667 0.09274 0.35434 0.23219 0.35434 0.38761 C 0.35434 0.54279 0.21667 0.68201 -2.22222E-6 0.77544 C -0.21701 0.68201 -0.35434 0.54279 -0.35434 0.38761 C -0.35434 0.23219 -0.21701 0.09274 -2.22222E-6 -2.56244E-6 Z " pathEditMode="relative" rAng="5400000" ptsTypes="fffff">
                                      <p:cBhvr>
                                        <p:cTn id="30" dur="25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87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32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48 0.34367 C -0.32448 0.51018 -0.25226 0.6457 -0.16441 0.6457 C -0.06076 0.6457 -0.02309 0.49492 -0.00729 0.40403 L 0.00885 0.28331 C 0.025 0.19242 0.06493 0.04302 0.18194 0.04302 C 0.25712 0.04302 0.34271 0.17762 0.34271 0.34367 C 0.34271 0.51018 0.25712 0.6457 0.18194 0.6457 C 0.06493 0.6457 0.025 0.49492 0.00885 0.40403 L -0.00729 0.28331 C -0.02309 0.19242 -0.06076 0.04302 -0.16441 0.04302 C -0.25226 0.04302 -0.32448 0.17762 -0.32448 0.34367 Z " pathEditMode="relative" rAng="0" ptsTypes="ffFffffFfff">
                                      <p:cBhvr>
                                        <p:cTn id="33" dur="4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51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35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892 0.35708 C -0.31892 0.52637 -0.24948 0.6642 -0.16441 0.6642 C -0.06424 0.6642 -0.02813 0.5111 -0.01302 0.41837 L 0.0026 0.29533 C 0.0184 0.20282 0.05677 0.05019 0.16979 0.05019 C 0.24236 0.05019 0.32465 0.18756 0.32465 0.35708 C 0.32465 0.52637 0.24236 0.6642 0.16979 0.6642 C 0.05677 0.6642 0.0184 0.5111 0.0026 0.41837 L -0.01302 0.29533 C -0.02813 0.20282 -0.06424 0.05019 -0.16441 0.05019 C -0.24948 0.05019 -0.31892 0.18756 -0.31892 0.35708 Z " pathEditMode="relative" rAng="0" ptsTypes="ffFffffFfff">
                                      <p:cBhvr>
                                        <p:cTn id="36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7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Box 1"/>
          <p:cNvSpPr txBox="1">
            <a:spLocks noChangeArrowheads="1"/>
          </p:cNvSpPr>
          <p:nvPr/>
        </p:nvSpPr>
        <p:spPr bwMode="auto">
          <a:xfrm>
            <a:off x="5795963" y="1042988"/>
            <a:ext cx="1327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1 - </a:t>
            </a:r>
            <a:r>
              <a:rPr lang="ru-RU" altLang="ru-RU" sz="1800"/>
              <a:t>красный</a:t>
            </a:r>
          </a:p>
        </p:txBody>
      </p:sp>
      <p:sp>
        <p:nvSpPr>
          <p:cNvPr id="38915" name="TextBox 2"/>
          <p:cNvSpPr txBox="1">
            <a:spLocks noChangeArrowheads="1"/>
          </p:cNvSpPr>
          <p:nvPr/>
        </p:nvSpPr>
        <p:spPr bwMode="auto">
          <a:xfrm>
            <a:off x="5802313" y="1557338"/>
            <a:ext cx="15954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2</a:t>
            </a:r>
            <a:r>
              <a:rPr lang="ru-RU" altLang="ru-RU" sz="1800"/>
              <a:t> - оранжевый</a:t>
            </a:r>
          </a:p>
        </p:txBody>
      </p:sp>
      <p:sp>
        <p:nvSpPr>
          <p:cNvPr id="38916" name="TextBox 6"/>
          <p:cNvSpPr txBox="1">
            <a:spLocks noChangeArrowheads="1"/>
          </p:cNvSpPr>
          <p:nvPr/>
        </p:nvSpPr>
        <p:spPr bwMode="auto">
          <a:xfrm>
            <a:off x="5803900" y="2133600"/>
            <a:ext cx="12461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3</a:t>
            </a:r>
            <a:r>
              <a:rPr lang="ru-RU" altLang="ru-RU" sz="1800"/>
              <a:t> - желтый</a:t>
            </a:r>
          </a:p>
        </p:txBody>
      </p:sp>
      <p:sp>
        <p:nvSpPr>
          <p:cNvPr id="38917" name="TextBox 7"/>
          <p:cNvSpPr txBox="1">
            <a:spLocks noChangeArrowheads="1"/>
          </p:cNvSpPr>
          <p:nvPr/>
        </p:nvSpPr>
        <p:spPr bwMode="auto">
          <a:xfrm>
            <a:off x="5803900" y="2708275"/>
            <a:ext cx="1308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4</a:t>
            </a:r>
            <a:r>
              <a:rPr lang="ru-RU" altLang="ru-RU" sz="1800"/>
              <a:t> - зеленый</a:t>
            </a:r>
          </a:p>
        </p:txBody>
      </p:sp>
      <p:sp>
        <p:nvSpPr>
          <p:cNvPr id="38918" name="TextBox 8"/>
          <p:cNvSpPr txBox="1">
            <a:spLocks noChangeArrowheads="1"/>
          </p:cNvSpPr>
          <p:nvPr/>
        </p:nvSpPr>
        <p:spPr bwMode="auto">
          <a:xfrm>
            <a:off x="5803900" y="3219450"/>
            <a:ext cx="1277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5</a:t>
            </a:r>
            <a:r>
              <a:rPr lang="ru-RU" altLang="ru-RU" sz="1800"/>
              <a:t> - голубой</a:t>
            </a:r>
          </a:p>
        </p:txBody>
      </p:sp>
      <p:sp>
        <p:nvSpPr>
          <p:cNvPr id="38919" name="TextBox 9"/>
          <p:cNvSpPr txBox="1">
            <a:spLocks noChangeArrowheads="1"/>
          </p:cNvSpPr>
          <p:nvPr/>
        </p:nvSpPr>
        <p:spPr bwMode="auto">
          <a:xfrm>
            <a:off x="5802313" y="3789363"/>
            <a:ext cx="10890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6</a:t>
            </a:r>
            <a:r>
              <a:rPr lang="ru-RU" altLang="ru-RU" sz="1800"/>
              <a:t> - синий</a:t>
            </a:r>
          </a:p>
        </p:txBody>
      </p:sp>
      <p:sp>
        <p:nvSpPr>
          <p:cNvPr id="38920" name="TextBox 10"/>
          <p:cNvSpPr txBox="1">
            <a:spLocks noChangeArrowheads="1"/>
          </p:cNvSpPr>
          <p:nvPr/>
        </p:nvSpPr>
        <p:spPr bwMode="auto">
          <a:xfrm>
            <a:off x="5803900" y="4365625"/>
            <a:ext cx="16970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7</a:t>
            </a:r>
            <a:r>
              <a:rPr lang="ru-RU" altLang="ru-RU" sz="1800"/>
              <a:t> - фиолетовый</a:t>
            </a:r>
          </a:p>
        </p:txBody>
      </p:sp>
      <p:sp>
        <p:nvSpPr>
          <p:cNvPr id="2" name="Овал 1"/>
          <p:cNvSpPr/>
          <p:nvPr/>
        </p:nvSpPr>
        <p:spPr>
          <a:xfrm>
            <a:off x="2916238" y="2636838"/>
            <a:ext cx="952500" cy="952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Овал 3"/>
          <p:cNvSpPr/>
          <p:nvPr/>
        </p:nvSpPr>
        <p:spPr>
          <a:xfrm rot="2568297">
            <a:off x="3862388" y="1620838"/>
            <a:ext cx="811212" cy="140811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solidFill>
                  <a:schemeClr val="tx2"/>
                </a:solidFill>
              </a:rPr>
              <a:t>2</a:t>
            </a:r>
          </a:p>
        </p:txBody>
      </p:sp>
      <p:sp>
        <p:nvSpPr>
          <p:cNvPr id="19" name="Овал 18"/>
          <p:cNvSpPr/>
          <p:nvPr/>
        </p:nvSpPr>
        <p:spPr>
          <a:xfrm>
            <a:off x="2916238" y="1227138"/>
            <a:ext cx="952500" cy="14097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solidFill>
                  <a:schemeClr val="tx2"/>
                </a:solidFill>
              </a:rPr>
              <a:t> 1</a:t>
            </a:r>
          </a:p>
        </p:txBody>
      </p:sp>
      <p:sp>
        <p:nvSpPr>
          <p:cNvPr id="20" name="Овал 19"/>
          <p:cNvSpPr/>
          <p:nvPr/>
        </p:nvSpPr>
        <p:spPr>
          <a:xfrm rot="5776900">
            <a:off x="4135438" y="2554288"/>
            <a:ext cx="952500" cy="14097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solidFill>
                  <a:schemeClr val="tx2"/>
                </a:solidFill>
              </a:rPr>
              <a:t>3</a:t>
            </a:r>
          </a:p>
        </p:txBody>
      </p:sp>
      <p:sp>
        <p:nvSpPr>
          <p:cNvPr id="21" name="Овал 20"/>
          <p:cNvSpPr/>
          <p:nvPr/>
        </p:nvSpPr>
        <p:spPr>
          <a:xfrm rot="8932794">
            <a:off x="3540125" y="3429000"/>
            <a:ext cx="952500" cy="14097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4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 rot="12576485">
            <a:off x="2470150" y="3460750"/>
            <a:ext cx="952500" cy="1408113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5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 rot="19147298">
            <a:off x="2068513" y="1612900"/>
            <a:ext cx="873125" cy="1409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7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 rot="15792511">
            <a:off x="1779588" y="2628900"/>
            <a:ext cx="896937" cy="1408113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6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667625" y="5572125"/>
            <a:ext cx="1042988" cy="10429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0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0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Самостоятельная работа</a:t>
            </a: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7596188" y="5516563"/>
            <a:ext cx="1042987" cy="104298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0964" name="Picture 5" descr="http://s017.radikal.ru/i410/1208/2d/e883830b52ee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276475"/>
            <a:ext cx="2087563" cy="29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Box 1"/>
          <p:cNvSpPr txBox="1">
            <a:spLocks noChangeArrowheads="1"/>
          </p:cNvSpPr>
          <p:nvPr/>
        </p:nvSpPr>
        <p:spPr bwMode="auto">
          <a:xfrm>
            <a:off x="5795963" y="1042988"/>
            <a:ext cx="1327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1 - </a:t>
            </a:r>
            <a:r>
              <a:rPr lang="ru-RU" altLang="ru-RU" sz="1800"/>
              <a:t>красный</a:t>
            </a:r>
          </a:p>
        </p:txBody>
      </p:sp>
      <p:sp>
        <p:nvSpPr>
          <p:cNvPr id="41987" name="TextBox 2"/>
          <p:cNvSpPr txBox="1">
            <a:spLocks noChangeArrowheads="1"/>
          </p:cNvSpPr>
          <p:nvPr/>
        </p:nvSpPr>
        <p:spPr bwMode="auto">
          <a:xfrm>
            <a:off x="5802313" y="1557338"/>
            <a:ext cx="15954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2</a:t>
            </a:r>
            <a:r>
              <a:rPr lang="ru-RU" altLang="ru-RU" sz="1800"/>
              <a:t> - оранжевый</a:t>
            </a:r>
          </a:p>
        </p:txBody>
      </p:sp>
      <p:sp>
        <p:nvSpPr>
          <p:cNvPr id="41988" name="TextBox 6"/>
          <p:cNvSpPr txBox="1">
            <a:spLocks noChangeArrowheads="1"/>
          </p:cNvSpPr>
          <p:nvPr/>
        </p:nvSpPr>
        <p:spPr bwMode="auto">
          <a:xfrm>
            <a:off x="5803900" y="2133600"/>
            <a:ext cx="12461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3</a:t>
            </a:r>
            <a:r>
              <a:rPr lang="ru-RU" altLang="ru-RU" sz="1800"/>
              <a:t> - желтый</a:t>
            </a:r>
          </a:p>
        </p:txBody>
      </p:sp>
      <p:sp>
        <p:nvSpPr>
          <p:cNvPr id="41989" name="TextBox 7"/>
          <p:cNvSpPr txBox="1">
            <a:spLocks noChangeArrowheads="1"/>
          </p:cNvSpPr>
          <p:nvPr/>
        </p:nvSpPr>
        <p:spPr bwMode="auto">
          <a:xfrm>
            <a:off x="5803900" y="2708275"/>
            <a:ext cx="1308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4</a:t>
            </a:r>
            <a:r>
              <a:rPr lang="ru-RU" altLang="ru-RU" sz="1800"/>
              <a:t> - зеленый</a:t>
            </a:r>
          </a:p>
        </p:txBody>
      </p:sp>
      <p:sp>
        <p:nvSpPr>
          <p:cNvPr id="41990" name="TextBox 8"/>
          <p:cNvSpPr txBox="1">
            <a:spLocks noChangeArrowheads="1"/>
          </p:cNvSpPr>
          <p:nvPr/>
        </p:nvSpPr>
        <p:spPr bwMode="auto">
          <a:xfrm>
            <a:off x="5803900" y="3219450"/>
            <a:ext cx="1277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5</a:t>
            </a:r>
            <a:r>
              <a:rPr lang="ru-RU" altLang="ru-RU" sz="1800"/>
              <a:t> - голубой</a:t>
            </a:r>
          </a:p>
        </p:txBody>
      </p:sp>
      <p:sp>
        <p:nvSpPr>
          <p:cNvPr id="41991" name="TextBox 9"/>
          <p:cNvSpPr txBox="1">
            <a:spLocks noChangeArrowheads="1"/>
          </p:cNvSpPr>
          <p:nvPr/>
        </p:nvSpPr>
        <p:spPr bwMode="auto">
          <a:xfrm>
            <a:off x="5802313" y="3789363"/>
            <a:ext cx="10890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6</a:t>
            </a:r>
            <a:r>
              <a:rPr lang="ru-RU" altLang="ru-RU" sz="1800"/>
              <a:t> - синий</a:t>
            </a:r>
          </a:p>
        </p:txBody>
      </p:sp>
      <p:sp>
        <p:nvSpPr>
          <p:cNvPr id="41992" name="TextBox 10"/>
          <p:cNvSpPr txBox="1">
            <a:spLocks noChangeArrowheads="1"/>
          </p:cNvSpPr>
          <p:nvPr/>
        </p:nvSpPr>
        <p:spPr bwMode="auto">
          <a:xfrm>
            <a:off x="5803900" y="4365625"/>
            <a:ext cx="16970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7</a:t>
            </a:r>
            <a:r>
              <a:rPr lang="ru-RU" altLang="ru-RU" sz="1800"/>
              <a:t> - фиолетовый</a:t>
            </a:r>
          </a:p>
        </p:txBody>
      </p:sp>
      <p:sp>
        <p:nvSpPr>
          <p:cNvPr id="2" name="Овал 1"/>
          <p:cNvSpPr/>
          <p:nvPr/>
        </p:nvSpPr>
        <p:spPr>
          <a:xfrm>
            <a:off x="2916238" y="2636838"/>
            <a:ext cx="952500" cy="952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Овал 3"/>
          <p:cNvSpPr/>
          <p:nvPr/>
        </p:nvSpPr>
        <p:spPr>
          <a:xfrm rot="2568297">
            <a:off x="3862388" y="1620838"/>
            <a:ext cx="811212" cy="140811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solidFill>
                  <a:schemeClr val="tx2"/>
                </a:solidFill>
              </a:rPr>
              <a:t>2</a:t>
            </a:r>
          </a:p>
        </p:txBody>
      </p:sp>
      <p:sp>
        <p:nvSpPr>
          <p:cNvPr id="19" name="Овал 18"/>
          <p:cNvSpPr/>
          <p:nvPr/>
        </p:nvSpPr>
        <p:spPr>
          <a:xfrm>
            <a:off x="2916238" y="1227138"/>
            <a:ext cx="952500" cy="14097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solidFill>
                  <a:schemeClr val="tx2"/>
                </a:solidFill>
              </a:rPr>
              <a:t> 1</a:t>
            </a:r>
          </a:p>
        </p:txBody>
      </p:sp>
      <p:sp>
        <p:nvSpPr>
          <p:cNvPr id="20" name="Овал 19"/>
          <p:cNvSpPr/>
          <p:nvPr/>
        </p:nvSpPr>
        <p:spPr>
          <a:xfrm rot="5776900">
            <a:off x="4135438" y="2554288"/>
            <a:ext cx="952500" cy="14097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solidFill>
                  <a:schemeClr val="tx2"/>
                </a:solidFill>
              </a:rPr>
              <a:t>3</a:t>
            </a:r>
          </a:p>
        </p:txBody>
      </p:sp>
      <p:sp>
        <p:nvSpPr>
          <p:cNvPr id="21" name="Овал 20"/>
          <p:cNvSpPr/>
          <p:nvPr/>
        </p:nvSpPr>
        <p:spPr>
          <a:xfrm rot="8932794">
            <a:off x="3540125" y="3429000"/>
            <a:ext cx="952500" cy="14097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4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 rot="12576485">
            <a:off x="2470150" y="3460750"/>
            <a:ext cx="952500" cy="1408113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5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 rot="19147298">
            <a:off x="2068513" y="1612900"/>
            <a:ext cx="873125" cy="14097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7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 rot="15792511">
            <a:off x="1779588" y="2628900"/>
            <a:ext cx="896937" cy="1408113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6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667625" y="5572125"/>
            <a:ext cx="1042988" cy="10429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0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0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цветик22_xvid_005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75656" y="1328182"/>
            <a:ext cx="7457904" cy="4201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цветик -семицветик футаж скачать бесплатно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45406" y="692696"/>
            <a:ext cx="7104789" cy="5328592"/>
          </a:xfrm>
          <a:prstGeom prst="rect">
            <a:avLst/>
          </a:prstGeom>
        </p:spPr>
      </p:pic>
      <p:pic>
        <p:nvPicPr>
          <p:cNvPr id="3" name="Моцарт - Мелодия Моцарта Песня Ангелов =)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>
                  <p14:fade out="10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45406" y="26064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9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3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/>
          <p:cNvSpPr txBox="1">
            <a:spLocks noChangeArrowheads="1"/>
          </p:cNvSpPr>
          <p:nvPr/>
        </p:nvSpPr>
        <p:spPr bwMode="auto">
          <a:xfrm>
            <a:off x="5795963" y="1042988"/>
            <a:ext cx="1327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1 - </a:t>
            </a:r>
            <a:r>
              <a:rPr lang="ru-RU" altLang="ru-RU" sz="1800"/>
              <a:t>красный</a:t>
            </a:r>
          </a:p>
        </p:txBody>
      </p:sp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5802313" y="1557338"/>
            <a:ext cx="15954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2</a:t>
            </a:r>
            <a:r>
              <a:rPr lang="ru-RU" altLang="ru-RU" sz="1800"/>
              <a:t> - оранжевый</a:t>
            </a:r>
          </a:p>
        </p:txBody>
      </p:sp>
      <p:sp>
        <p:nvSpPr>
          <p:cNvPr id="6148" name="TextBox 6"/>
          <p:cNvSpPr txBox="1">
            <a:spLocks noChangeArrowheads="1"/>
          </p:cNvSpPr>
          <p:nvPr/>
        </p:nvSpPr>
        <p:spPr bwMode="auto">
          <a:xfrm>
            <a:off x="5803900" y="2133600"/>
            <a:ext cx="12461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3</a:t>
            </a:r>
            <a:r>
              <a:rPr lang="ru-RU" altLang="ru-RU" sz="1800"/>
              <a:t> - желтый</a:t>
            </a:r>
          </a:p>
        </p:txBody>
      </p:sp>
      <p:sp>
        <p:nvSpPr>
          <p:cNvPr id="6149" name="TextBox 7"/>
          <p:cNvSpPr txBox="1">
            <a:spLocks noChangeArrowheads="1"/>
          </p:cNvSpPr>
          <p:nvPr/>
        </p:nvSpPr>
        <p:spPr bwMode="auto">
          <a:xfrm>
            <a:off x="5803900" y="2708275"/>
            <a:ext cx="1308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4</a:t>
            </a:r>
            <a:r>
              <a:rPr lang="ru-RU" altLang="ru-RU" sz="1800"/>
              <a:t> - зеленый</a:t>
            </a:r>
          </a:p>
        </p:txBody>
      </p:sp>
      <p:sp>
        <p:nvSpPr>
          <p:cNvPr id="6150" name="TextBox 8"/>
          <p:cNvSpPr txBox="1">
            <a:spLocks noChangeArrowheads="1"/>
          </p:cNvSpPr>
          <p:nvPr/>
        </p:nvSpPr>
        <p:spPr bwMode="auto">
          <a:xfrm>
            <a:off x="5803900" y="3219450"/>
            <a:ext cx="1277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5</a:t>
            </a:r>
            <a:r>
              <a:rPr lang="ru-RU" altLang="ru-RU" sz="1800"/>
              <a:t> - голубой</a:t>
            </a:r>
          </a:p>
        </p:txBody>
      </p:sp>
      <p:sp>
        <p:nvSpPr>
          <p:cNvPr id="6151" name="TextBox 9"/>
          <p:cNvSpPr txBox="1">
            <a:spLocks noChangeArrowheads="1"/>
          </p:cNvSpPr>
          <p:nvPr/>
        </p:nvSpPr>
        <p:spPr bwMode="auto">
          <a:xfrm>
            <a:off x="5802313" y="3789363"/>
            <a:ext cx="10890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6</a:t>
            </a:r>
            <a:r>
              <a:rPr lang="ru-RU" altLang="ru-RU" sz="1800"/>
              <a:t> - синий</a:t>
            </a:r>
          </a:p>
        </p:txBody>
      </p:sp>
      <p:sp>
        <p:nvSpPr>
          <p:cNvPr id="6152" name="TextBox 10"/>
          <p:cNvSpPr txBox="1">
            <a:spLocks noChangeArrowheads="1"/>
          </p:cNvSpPr>
          <p:nvPr/>
        </p:nvSpPr>
        <p:spPr bwMode="auto">
          <a:xfrm>
            <a:off x="5803900" y="4365625"/>
            <a:ext cx="16970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7</a:t>
            </a:r>
            <a:r>
              <a:rPr lang="ru-RU" altLang="ru-RU" sz="1800"/>
              <a:t> - фиолетовый</a:t>
            </a:r>
          </a:p>
        </p:txBody>
      </p:sp>
      <p:sp>
        <p:nvSpPr>
          <p:cNvPr id="2" name="Овал 1"/>
          <p:cNvSpPr/>
          <p:nvPr/>
        </p:nvSpPr>
        <p:spPr>
          <a:xfrm>
            <a:off x="2916238" y="2636838"/>
            <a:ext cx="952500" cy="952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Овал 3"/>
          <p:cNvSpPr/>
          <p:nvPr/>
        </p:nvSpPr>
        <p:spPr>
          <a:xfrm rot="2568297">
            <a:off x="3862388" y="1620838"/>
            <a:ext cx="811212" cy="14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2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2916238" y="1227138"/>
            <a:ext cx="952500" cy="14097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solidFill>
                  <a:schemeClr val="tx2"/>
                </a:solidFill>
              </a:rPr>
              <a:t> 1</a:t>
            </a:r>
          </a:p>
        </p:txBody>
      </p:sp>
      <p:sp>
        <p:nvSpPr>
          <p:cNvPr id="20" name="Овал 19"/>
          <p:cNvSpPr/>
          <p:nvPr/>
        </p:nvSpPr>
        <p:spPr>
          <a:xfrm rot="5776900">
            <a:off x="4135438" y="2554288"/>
            <a:ext cx="952500" cy="1409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3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 rot="8932794">
            <a:off x="3540125" y="3429000"/>
            <a:ext cx="952500" cy="1409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4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 rot="12576485">
            <a:off x="2470150" y="3460750"/>
            <a:ext cx="952500" cy="14081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5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 rot="19147298">
            <a:off x="2068513" y="1612900"/>
            <a:ext cx="873125" cy="1409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7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 rot="15792511">
            <a:off x="1779588" y="2628900"/>
            <a:ext cx="896937" cy="14081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6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667625" y="5572125"/>
            <a:ext cx="1042988" cy="10429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0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0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1908175" y="676275"/>
            <a:ext cx="6226175" cy="923925"/>
          </a:xfrm>
        </p:spPr>
        <p:txBody>
          <a:bodyPr/>
          <a:lstStyle/>
          <a:p>
            <a:r>
              <a:rPr lang="ru-RU" altLang="ru-RU" smtClean="0"/>
              <a:t/>
            </a:r>
            <a:br>
              <a:rPr lang="ru-RU" altLang="ru-RU" smtClean="0"/>
            </a:br>
            <a:r>
              <a:rPr lang="ru-RU" altLang="ru-RU" smtClean="0">
                <a:solidFill>
                  <a:srgbClr val="FF0000"/>
                </a:solidFill>
              </a:rPr>
              <a:t>Минутка чистописания</a:t>
            </a:r>
          </a:p>
        </p:txBody>
      </p:sp>
      <p:pic>
        <p:nvPicPr>
          <p:cNvPr id="8195" name="Picture 4" descr="http://openmad.com/images/5606c425428f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2060575"/>
            <a:ext cx="4392613" cy="439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&amp;ZHcy;&amp;icy;&amp;vcy;&amp;ocy;&amp;jcy; &amp;kcy;&amp;acy;&amp;rcy;&amp;acy;&amp;ncy;&amp;dcy;&amp;acy;&amp;shcy;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738" y="0"/>
            <a:ext cx="2362200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524750" y="2420938"/>
            <a:ext cx="13446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4000">
                <a:solidFill>
                  <a:srgbClr val="FF0000"/>
                </a:solidFill>
              </a:rPr>
              <a:t>старт</a:t>
            </a:r>
          </a:p>
        </p:txBody>
      </p:sp>
      <p:sp>
        <p:nvSpPr>
          <p:cNvPr id="5" name="7-конечная звезда 4"/>
          <p:cNvSpPr/>
          <p:nvPr/>
        </p:nvSpPr>
        <p:spPr>
          <a:xfrm>
            <a:off x="4056063" y="2506663"/>
            <a:ext cx="457200" cy="457200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4016375"/>
            <a:ext cx="48101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675563" y="5705475"/>
            <a:ext cx="1042987" cy="10429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0.03399 C 3.61111E-6 -0.03422 0.00156 -0.04787 0.00295 -0.04972 C 0.00468 -0.05203 0.01371 -0.05619 0.01632 -0.05781 C 0.02639 -0.06452 0.03489 -0.07076 0.04618 -0.07354 C 0.06163 -0.07285 0.07708 -0.07285 0.09253 -0.07169 C 0.10399 -0.07076 0.11527 -0.06082 0.12673 -0.05781 C 0.1401 -0.05434 0.15382 -0.05203 0.16718 -0.04787 C 0.2158 -0.04972 0.20937 -0.04694 0.24027 -0.05966 C 0.24253 -0.06267 0.24566 -0.06452 0.24774 -0.06776 C 0.24878 -0.06938 0.24826 -0.07192 0.24913 -0.07354 C 0.24982 -0.07516 0.25121 -0.07631 0.25225 -0.0777 C 0.25364 -0.08348 0.25399 -0.08765 0.24774 -0.08765 L 0.10885 0.32794 L 0.04027 0.53469 " pathEditMode="relative" rAng="0" ptsTypes="fffffffffffAAA">
                                      <p:cBhvr>
                                        <p:cTn id="11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91" y="257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 0.00532 C 0.02032 0.0067 0.04202 0.00902 0.06459 0.01341 C 0.08907 0.01225 0.1073 0.0104 0.13021 0.0074 C 0.13177 0.0067 0.13473 0.00532 0.13473 0.00555 " pathEditMode="relative" rAng="0" ptsTypes="fffA">
                                      <p:cBhvr>
                                        <p:cTn id="22" dur="2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58" y="3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5795963" y="1042988"/>
            <a:ext cx="1327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1 - </a:t>
            </a:r>
            <a:r>
              <a:rPr lang="ru-RU" altLang="ru-RU" sz="1800"/>
              <a:t>красный</a:t>
            </a:r>
          </a:p>
        </p:txBody>
      </p:sp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5802313" y="1557338"/>
            <a:ext cx="15954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2</a:t>
            </a:r>
            <a:r>
              <a:rPr lang="ru-RU" altLang="ru-RU" sz="1800"/>
              <a:t> - оранжевый</a:t>
            </a:r>
          </a:p>
        </p:txBody>
      </p:sp>
      <p:sp>
        <p:nvSpPr>
          <p:cNvPr id="9220" name="TextBox 6"/>
          <p:cNvSpPr txBox="1">
            <a:spLocks noChangeArrowheads="1"/>
          </p:cNvSpPr>
          <p:nvPr/>
        </p:nvSpPr>
        <p:spPr bwMode="auto">
          <a:xfrm>
            <a:off x="5803900" y="2133600"/>
            <a:ext cx="12461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3</a:t>
            </a:r>
            <a:r>
              <a:rPr lang="ru-RU" altLang="ru-RU" sz="1800"/>
              <a:t> - желтый</a:t>
            </a:r>
          </a:p>
        </p:txBody>
      </p:sp>
      <p:sp>
        <p:nvSpPr>
          <p:cNvPr id="9221" name="TextBox 7"/>
          <p:cNvSpPr txBox="1">
            <a:spLocks noChangeArrowheads="1"/>
          </p:cNvSpPr>
          <p:nvPr/>
        </p:nvSpPr>
        <p:spPr bwMode="auto">
          <a:xfrm>
            <a:off x="5803900" y="2708275"/>
            <a:ext cx="1308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4</a:t>
            </a:r>
            <a:r>
              <a:rPr lang="ru-RU" altLang="ru-RU" sz="1800"/>
              <a:t> - зеленый</a:t>
            </a:r>
          </a:p>
        </p:txBody>
      </p:sp>
      <p:sp>
        <p:nvSpPr>
          <p:cNvPr id="9222" name="TextBox 8"/>
          <p:cNvSpPr txBox="1">
            <a:spLocks noChangeArrowheads="1"/>
          </p:cNvSpPr>
          <p:nvPr/>
        </p:nvSpPr>
        <p:spPr bwMode="auto">
          <a:xfrm>
            <a:off x="5803900" y="3219450"/>
            <a:ext cx="1277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5</a:t>
            </a:r>
            <a:r>
              <a:rPr lang="ru-RU" altLang="ru-RU" sz="1800"/>
              <a:t> - голубой</a:t>
            </a:r>
          </a:p>
        </p:txBody>
      </p:sp>
      <p:sp>
        <p:nvSpPr>
          <p:cNvPr id="9223" name="TextBox 9"/>
          <p:cNvSpPr txBox="1">
            <a:spLocks noChangeArrowheads="1"/>
          </p:cNvSpPr>
          <p:nvPr/>
        </p:nvSpPr>
        <p:spPr bwMode="auto">
          <a:xfrm>
            <a:off x="5802313" y="3789363"/>
            <a:ext cx="10890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6</a:t>
            </a:r>
            <a:r>
              <a:rPr lang="ru-RU" altLang="ru-RU" sz="1800"/>
              <a:t> - синий</a:t>
            </a:r>
          </a:p>
        </p:txBody>
      </p:sp>
      <p:sp>
        <p:nvSpPr>
          <p:cNvPr id="9224" name="TextBox 10"/>
          <p:cNvSpPr txBox="1">
            <a:spLocks noChangeArrowheads="1"/>
          </p:cNvSpPr>
          <p:nvPr/>
        </p:nvSpPr>
        <p:spPr bwMode="auto">
          <a:xfrm>
            <a:off x="5803900" y="4365625"/>
            <a:ext cx="16970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/>
              <a:t>7</a:t>
            </a:r>
            <a:r>
              <a:rPr lang="ru-RU" altLang="ru-RU" sz="1800"/>
              <a:t> - фиолетовый</a:t>
            </a:r>
          </a:p>
        </p:txBody>
      </p:sp>
      <p:sp>
        <p:nvSpPr>
          <p:cNvPr id="2" name="Овал 1"/>
          <p:cNvSpPr/>
          <p:nvPr/>
        </p:nvSpPr>
        <p:spPr>
          <a:xfrm>
            <a:off x="2916238" y="2636838"/>
            <a:ext cx="952500" cy="952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Овал 3"/>
          <p:cNvSpPr/>
          <p:nvPr/>
        </p:nvSpPr>
        <p:spPr>
          <a:xfrm rot="2568297">
            <a:off x="3862388" y="1620838"/>
            <a:ext cx="811212" cy="14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2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2916238" y="1227138"/>
            <a:ext cx="952500" cy="14097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solidFill>
                  <a:schemeClr val="tx2"/>
                </a:solidFill>
              </a:rPr>
              <a:t> 1</a:t>
            </a:r>
          </a:p>
        </p:txBody>
      </p:sp>
      <p:sp>
        <p:nvSpPr>
          <p:cNvPr id="20" name="Овал 19"/>
          <p:cNvSpPr/>
          <p:nvPr/>
        </p:nvSpPr>
        <p:spPr>
          <a:xfrm rot="5776900">
            <a:off x="4135438" y="2554288"/>
            <a:ext cx="952500" cy="1409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3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 rot="8932794">
            <a:off x="3540125" y="3429000"/>
            <a:ext cx="952500" cy="1409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4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 rot="12576485">
            <a:off x="2470150" y="3460750"/>
            <a:ext cx="952500" cy="14081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5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 rot="19147298">
            <a:off x="2068513" y="1612900"/>
            <a:ext cx="873125" cy="1409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7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 rot="15792511">
            <a:off x="1779588" y="2628900"/>
            <a:ext cx="896937" cy="14081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solidFill>
                  <a:schemeClr val="tx2"/>
                </a:solidFill>
              </a:rPr>
              <a:t>6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667625" y="5572125"/>
            <a:ext cx="1042988" cy="10429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0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0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dirty="0" smtClean="0">
                <a:solidFill>
                  <a:srgbClr val="FF0000"/>
                </a:solidFill>
              </a:rPr>
              <a:t/>
            </a:r>
            <a:br>
              <a:rPr lang="ru-RU" altLang="ru-RU" sz="3600" dirty="0" smtClean="0">
                <a:solidFill>
                  <a:srgbClr val="FF0000"/>
                </a:solidFill>
              </a:rPr>
            </a:br>
            <a:r>
              <a:rPr lang="ru-RU" altLang="ru-RU" sz="3600" dirty="0" smtClean="0">
                <a:solidFill>
                  <a:srgbClr val="FF0000"/>
                </a:solidFill>
              </a:rPr>
              <a:t>  </a:t>
            </a:r>
            <a:r>
              <a:rPr lang="ru-RU" altLang="ru-RU" sz="3600" dirty="0" smtClean="0">
                <a:solidFill>
                  <a:srgbClr val="FF6600"/>
                </a:solidFill>
              </a:rPr>
              <a:t>Увеличить числа в 5 раз</a:t>
            </a:r>
            <a:br>
              <a:rPr lang="ru-RU" altLang="ru-RU" sz="3600" dirty="0" smtClean="0">
                <a:solidFill>
                  <a:srgbClr val="FF6600"/>
                </a:solidFill>
              </a:rPr>
            </a:br>
            <a:endParaRPr lang="ru-RU" altLang="ru-RU" sz="3600" dirty="0" smtClean="0">
              <a:solidFill>
                <a:srgbClr val="FF6600"/>
              </a:solidFill>
            </a:endParaRPr>
          </a:p>
        </p:txBody>
      </p:sp>
      <p:sp>
        <p:nvSpPr>
          <p:cNvPr id="11267" name="Объект 4"/>
          <p:cNvSpPr>
            <a:spLocks noGrp="1"/>
          </p:cNvSpPr>
          <p:nvPr>
            <p:ph idx="1"/>
          </p:nvPr>
        </p:nvSpPr>
        <p:spPr>
          <a:xfrm>
            <a:off x="3419475" y="1341438"/>
            <a:ext cx="763588" cy="2376487"/>
          </a:xfrm>
        </p:spPr>
        <p:txBody>
          <a:bodyPr/>
          <a:lstStyle/>
          <a:p>
            <a:pPr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ru-RU" altLang="ru-RU" dirty="0" smtClean="0"/>
              <a:t>6</a:t>
            </a:r>
          </a:p>
          <a:p>
            <a:pPr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ru-RU" altLang="ru-RU" dirty="0" smtClean="0">
                <a:latin typeface="Calibri" pitchFamily="34" charset="0"/>
              </a:rPr>
              <a:t>2</a:t>
            </a:r>
          </a:p>
          <a:p>
            <a:pPr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ru-RU" altLang="ru-RU" dirty="0" smtClean="0"/>
              <a:t>9</a:t>
            </a:r>
          </a:p>
          <a:p>
            <a:pPr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ru-RU" altLang="ru-RU" dirty="0" smtClean="0"/>
              <a:t>4</a:t>
            </a:r>
            <a:endParaRPr lang="ru-RU" altLang="ru-RU" dirty="0" smtClean="0">
              <a:latin typeface="Calibri" pitchFamily="34" charset="0"/>
            </a:endParaRPr>
          </a:p>
          <a:p>
            <a:endParaRPr lang="ru-RU" altLang="ru-RU" dirty="0" smtClean="0"/>
          </a:p>
        </p:txBody>
      </p:sp>
      <p:pic>
        <p:nvPicPr>
          <p:cNvPr id="11268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2133600"/>
            <a:ext cx="8636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TextBox 1"/>
          <p:cNvSpPr txBox="1">
            <a:spLocks noChangeArrowheads="1"/>
          </p:cNvSpPr>
          <p:nvPr/>
        </p:nvSpPr>
        <p:spPr bwMode="auto">
          <a:xfrm>
            <a:off x="2124075" y="6011863"/>
            <a:ext cx="180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/>
              <a:t>ПРОВЕРКА</a:t>
            </a: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6732588" y="5595938"/>
            <a:ext cx="1041400" cy="104298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Объект 4"/>
          <p:cNvSpPr txBox="1">
            <a:spLocks/>
          </p:cNvSpPr>
          <p:nvPr/>
        </p:nvSpPr>
        <p:spPr bwMode="auto">
          <a:xfrm>
            <a:off x="5627688" y="1339850"/>
            <a:ext cx="763587" cy="237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ru-RU" altLang="ru-RU" dirty="0">
                <a:solidFill>
                  <a:srgbClr val="FF6600"/>
                </a:solidFill>
              </a:rPr>
              <a:t>30</a:t>
            </a:r>
          </a:p>
          <a:p>
            <a:pPr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ru-RU" altLang="ru-RU" dirty="0">
                <a:solidFill>
                  <a:srgbClr val="FF6600"/>
                </a:solidFill>
                <a:latin typeface="Calibri" pitchFamily="34" charset="0"/>
              </a:rPr>
              <a:t>10</a:t>
            </a:r>
          </a:p>
          <a:p>
            <a:pPr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en-US" altLang="ru-RU" dirty="0" smtClean="0">
                <a:solidFill>
                  <a:srgbClr val="FF6600"/>
                </a:solidFill>
              </a:rPr>
              <a:t>45</a:t>
            </a:r>
            <a:endParaRPr lang="ru-RU" altLang="ru-RU" dirty="0">
              <a:solidFill>
                <a:srgbClr val="FF6600"/>
              </a:solidFill>
            </a:endParaRPr>
          </a:p>
          <a:p>
            <a:pPr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ru-RU" altLang="ru-RU" dirty="0">
                <a:solidFill>
                  <a:srgbClr val="FF6600"/>
                </a:solidFill>
              </a:rPr>
              <a:t>20</a:t>
            </a:r>
            <a:endParaRPr lang="ru-RU" altLang="ru-RU" dirty="0">
              <a:solidFill>
                <a:srgbClr val="FF6600"/>
              </a:solidFill>
              <a:latin typeface="Calibri" pitchFamily="34" charset="0"/>
            </a:endParaRPr>
          </a:p>
          <a:p>
            <a:endParaRPr lang="ru-RU" altLang="ru-RU" dirty="0"/>
          </a:p>
        </p:txBody>
      </p:sp>
      <p:sp>
        <p:nvSpPr>
          <p:cNvPr id="11272" name="Заголовок 3"/>
          <p:cNvSpPr txBox="1">
            <a:spLocks/>
          </p:cNvSpPr>
          <p:nvPr/>
        </p:nvSpPr>
        <p:spPr bwMode="auto">
          <a:xfrm>
            <a:off x="614363" y="37163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600" dirty="0">
                <a:solidFill>
                  <a:srgbClr val="FF0000"/>
                </a:solidFill>
              </a:rPr>
              <a:t/>
            </a:r>
            <a:br>
              <a:rPr lang="ru-RU" altLang="ru-RU" sz="3600" dirty="0">
                <a:solidFill>
                  <a:srgbClr val="FF0000"/>
                </a:solidFill>
              </a:rPr>
            </a:br>
            <a:r>
              <a:rPr lang="ru-RU" altLang="ru-RU" sz="3600" dirty="0">
                <a:solidFill>
                  <a:srgbClr val="FF0000"/>
                </a:solidFill>
              </a:rPr>
              <a:t>  </a:t>
            </a:r>
            <a:r>
              <a:rPr lang="ru-RU" altLang="ru-RU" sz="3600" dirty="0">
                <a:solidFill>
                  <a:srgbClr val="FF6600"/>
                </a:solidFill>
              </a:rPr>
              <a:t>Как называются эти выражения?</a:t>
            </a:r>
            <a:br>
              <a:rPr lang="ru-RU" altLang="ru-RU" sz="3600" dirty="0">
                <a:solidFill>
                  <a:srgbClr val="FF6600"/>
                </a:solidFill>
              </a:rPr>
            </a:br>
            <a:endParaRPr lang="ru-RU" altLang="ru-RU" sz="3600" dirty="0">
              <a:solidFill>
                <a:srgbClr val="FF6600"/>
              </a:solidFill>
            </a:endParaRPr>
          </a:p>
        </p:txBody>
      </p:sp>
      <p:sp>
        <p:nvSpPr>
          <p:cNvPr id="12" name="Заголовок 3"/>
          <p:cNvSpPr txBox="1">
            <a:spLocks/>
          </p:cNvSpPr>
          <p:nvPr/>
        </p:nvSpPr>
        <p:spPr bwMode="auto">
          <a:xfrm>
            <a:off x="2411413" y="4581525"/>
            <a:ext cx="32162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600">
                <a:solidFill>
                  <a:srgbClr val="FF0000"/>
                </a:solidFill>
              </a:rPr>
              <a:t/>
            </a:r>
            <a:br>
              <a:rPr lang="ru-RU" altLang="ru-RU" sz="3600">
                <a:solidFill>
                  <a:srgbClr val="FF0000"/>
                </a:solidFill>
              </a:rPr>
            </a:br>
            <a:r>
              <a:rPr lang="ru-RU" altLang="ru-RU" sz="3600">
                <a:solidFill>
                  <a:srgbClr val="FF6600"/>
                </a:solidFill>
              </a:rPr>
              <a:t>произведения</a:t>
            </a:r>
            <a:br>
              <a:rPr lang="ru-RU" altLang="ru-RU" sz="3600">
                <a:solidFill>
                  <a:srgbClr val="FF6600"/>
                </a:solidFill>
              </a:rPr>
            </a:br>
            <a:endParaRPr lang="ru-RU" altLang="ru-RU" sz="3600">
              <a:solidFill>
                <a:srgbClr val="FF660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1"/>
                  </p:tgtEl>
                </p:cond>
              </p:nextCondLst>
            </p:seq>
          </p:childTnLst>
        </p:cTn>
      </p:par>
    </p:tnLst>
    <p:bldLst>
      <p:bldP spid="6146" grpId="0"/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smtClean="0">
                <a:solidFill>
                  <a:srgbClr val="FF6600"/>
                </a:solidFill>
              </a:rPr>
              <a:t>Уменьшить числа в 6 раз</a:t>
            </a:r>
          </a:p>
        </p:txBody>
      </p:sp>
      <p:sp>
        <p:nvSpPr>
          <p:cNvPr id="12291" name="Объект 4"/>
          <p:cNvSpPr>
            <a:spLocks noGrp="1"/>
          </p:cNvSpPr>
          <p:nvPr>
            <p:ph idx="1"/>
          </p:nvPr>
        </p:nvSpPr>
        <p:spPr>
          <a:xfrm>
            <a:off x="3419475" y="1341438"/>
            <a:ext cx="763588" cy="2376487"/>
          </a:xfrm>
        </p:spPr>
        <p:txBody>
          <a:bodyPr/>
          <a:lstStyle/>
          <a:p>
            <a:pPr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ru-RU" altLang="ru-RU" smtClean="0"/>
              <a:t>36</a:t>
            </a:r>
          </a:p>
          <a:p>
            <a:pPr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ru-RU" altLang="ru-RU" smtClean="0">
                <a:latin typeface="Calibri" pitchFamily="34" charset="0"/>
              </a:rPr>
              <a:t>12</a:t>
            </a:r>
          </a:p>
          <a:p>
            <a:pPr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ru-RU" altLang="ru-RU" smtClean="0"/>
              <a:t>48</a:t>
            </a:r>
            <a:endParaRPr lang="ru-RU" altLang="ru-RU" smtClean="0">
              <a:latin typeface="Calibri" pitchFamily="34" charset="0"/>
            </a:endParaRPr>
          </a:p>
          <a:p>
            <a:endParaRPr lang="ru-RU" altLang="ru-RU" smtClean="0"/>
          </a:p>
        </p:txBody>
      </p:sp>
      <p:pic>
        <p:nvPicPr>
          <p:cNvPr id="12292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2133600"/>
            <a:ext cx="8636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TextBox 1"/>
          <p:cNvSpPr txBox="1">
            <a:spLocks noChangeArrowheads="1"/>
          </p:cNvSpPr>
          <p:nvPr/>
        </p:nvSpPr>
        <p:spPr bwMode="auto">
          <a:xfrm>
            <a:off x="2124075" y="6011863"/>
            <a:ext cx="180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/>
              <a:t>ПРОВЕРКА</a:t>
            </a: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6732588" y="5595938"/>
            <a:ext cx="1041400" cy="104298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Объект 4"/>
          <p:cNvSpPr txBox="1">
            <a:spLocks/>
          </p:cNvSpPr>
          <p:nvPr/>
        </p:nvSpPr>
        <p:spPr bwMode="auto">
          <a:xfrm>
            <a:off x="5627688" y="1339850"/>
            <a:ext cx="763587" cy="237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ru-RU" altLang="ru-RU">
                <a:solidFill>
                  <a:srgbClr val="FF0000"/>
                </a:solidFill>
              </a:rPr>
              <a:t>6</a:t>
            </a:r>
          </a:p>
          <a:p>
            <a:pPr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ru-RU" altLang="ru-RU">
                <a:solidFill>
                  <a:srgbClr val="FF0000"/>
                </a:solidFill>
                <a:latin typeface="Calibri" pitchFamily="34" charset="0"/>
              </a:rPr>
              <a:t>2</a:t>
            </a:r>
          </a:p>
          <a:p>
            <a:pPr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ru-RU" altLang="ru-RU">
                <a:solidFill>
                  <a:srgbClr val="FF0000"/>
                </a:solidFill>
              </a:rPr>
              <a:t>8</a:t>
            </a:r>
          </a:p>
          <a:p>
            <a:endParaRPr lang="ru-RU" altLang="ru-RU"/>
          </a:p>
        </p:txBody>
      </p:sp>
      <p:sp>
        <p:nvSpPr>
          <p:cNvPr id="12296" name="Заголовок 3"/>
          <p:cNvSpPr txBox="1">
            <a:spLocks/>
          </p:cNvSpPr>
          <p:nvPr/>
        </p:nvSpPr>
        <p:spPr bwMode="auto">
          <a:xfrm>
            <a:off x="614363" y="37163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600">
                <a:solidFill>
                  <a:srgbClr val="FF0000"/>
                </a:solidFill>
              </a:rPr>
              <a:t/>
            </a:r>
            <a:br>
              <a:rPr lang="ru-RU" altLang="ru-RU" sz="3600">
                <a:solidFill>
                  <a:srgbClr val="FF0000"/>
                </a:solidFill>
              </a:rPr>
            </a:br>
            <a:r>
              <a:rPr lang="ru-RU" altLang="ru-RU" sz="3600">
                <a:solidFill>
                  <a:srgbClr val="FF0000"/>
                </a:solidFill>
              </a:rPr>
              <a:t>  </a:t>
            </a:r>
            <a:r>
              <a:rPr lang="ru-RU" altLang="ru-RU" sz="3600">
                <a:solidFill>
                  <a:srgbClr val="FF6600"/>
                </a:solidFill>
              </a:rPr>
              <a:t>Как называются эти выражения?</a:t>
            </a:r>
            <a:br>
              <a:rPr lang="ru-RU" altLang="ru-RU" sz="3600">
                <a:solidFill>
                  <a:srgbClr val="FF6600"/>
                </a:solidFill>
              </a:rPr>
            </a:br>
            <a:endParaRPr lang="ru-RU" altLang="ru-RU" sz="3600">
              <a:solidFill>
                <a:srgbClr val="FF6600"/>
              </a:solidFill>
            </a:endParaRPr>
          </a:p>
        </p:txBody>
      </p:sp>
      <p:sp>
        <p:nvSpPr>
          <p:cNvPr id="12" name="Заголовок 3"/>
          <p:cNvSpPr txBox="1">
            <a:spLocks/>
          </p:cNvSpPr>
          <p:nvPr/>
        </p:nvSpPr>
        <p:spPr bwMode="auto">
          <a:xfrm>
            <a:off x="2411413" y="4581525"/>
            <a:ext cx="32162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600">
                <a:solidFill>
                  <a:srgbClr val="FF0000"/>
                </a:solidFill>
              </a:rPr>
              <a:t/>
            </a:r>
            <a:br>
              <a:rPr lang="ru-RU" altLang="ru-RU" sz="3600">
                <a:solidFill>
                  <a:srgbClr val="FF0000"/>
                </a:solidFill>
              </a:rPr>
            </a:br>
            <a:r>
              <a:rPr lang="ru-RU" altLang="ru-RU" sz="3600">
                <a:solidFill>
                  <a:srgbClr val="FF6600"/>
                </a:solidFill>
              </a:rPr>
              <a:t>частное</a:t>
            </a:r>
            <a:br>
              <a:rPr lang="ru-RU" altLang="ru-RU" sz="3600">
                <a:solidFill>
                  <a:srgbClr val="FF6600"/>
                </a:solidFill>
              </a:rPr>
            </a:br>
            <a:endParaRPr lang="ru-RU" altLang="ru-RU" sz="3600">
              <a:solidFill>
                <a:srgbClr val="FF660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1"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smtClean="0">
                <a:solidFill>
                  <a:srgbClr val="FF0000"/>
                </a:solidFill>
              </a:rPr>
              <a:t/>
            </a:r>
            <a:br>
              <a:rPr lang="ru-RU" altLang="ru-RU" sz="3600" smtClean="0">
                <a:solidFill>
                  <a:srgbClr val="FF0000"/>
                </a:solidFill>
              </a:rPr>
            </a:br>
            <a:r>
              <a:rPr lang="ru-RU" altLang="ru-RU" sz="3600" smtClean="0">
                <a:solidFill>
                  <a:srgbClr val="FF0000"/>
                </a:solidFill>
              </a:rPr>
              <a:t>  </a:t>
            </a:r>
            <a:r>
              <a:rPr lang="ru-RU" altLang="ru-RU" sz="3600" smtClean="0">
                <a:solidFill>
                  <a:srgbClr val="FF6600"/>
                </a:solidFill>
              </a:rPr>
              <a:t>Выпиши примеры с ответом 15</a:t>
            </a:r>
            <a:br>
              <a:rPr lang="ru-RU" altLang="ru-RU" sz="3600" smtClean="0">
                <a:solidFill>
                  <a:srgbClr val="FF6600"/>
                </a:solidFill>
              </a:rPr>
            </a:br>
            <a:endParaRPr lang="ru-RU" altLang="ru-RU" sz="3600" smtClean="0">
              <a:solidFill>
                <a:srgbClr val="FF6600"/>
              </a:solidFill>
            </a:endParaRPr>
          </a:p>
        </p:txBody>
      </p:sp>
      <p:sp>
        <p:nvSpPr>
          <p:cNvPr id="15363" name="Объект 4"/>
          <p:cNvSpPr>
            <a:spLocks noGrp="1"/>
          </p:cNvSpPr>
          <p:nvPr>
            <p:ph idx="1"/>
          </p:nvPr>
        </p:nvSpPr>
        <p:spPr>
          <a:xfrm>
            <a:off x="1763713" y="1916113"/>
            <a:ext cx="6264275" cy="2017712"/>
          </a:xfrm>
        </p:spPr>
        <p:txBody>
          <a:bodyPr/>
          <a:lstStyle/>
          <a:p>
            <a:pPr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ru-RU" altLang="ru-RU" smtClean="0"/>
              <a:t>65-50         14-10             74-60</a:t>
            </a:r>
          </a:p>
          <a:p>
            <a:pPr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endParaRPr lang="ru-RU" altLang="ru-RU" smtClean="0">
              <a:latin typeface="Calibri" pitchFamily="34" charset="0"/>
            </a:endParaRPr>
          </a:p>
          <a:p>
            <a:pPr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ru-RU" altLang="ru-RU" smtClean="0"/>
              <a:t> 19-4           46-31            30-15     </a:t>
            </a:r>
            <a:endParaRPr lang="ru-RU" altLang="ru-RU" smtClean="0">
              <a:latin typeface="Calibri" pitchFamily="34" charset="0"/>
            </a:endParaRPr>
          </a:p>
          <a:p>
            <a:endParaRPr lang="ru-RU" altLang="ru-RU" smtClean="0"/>
          </a:p>
        </p:txBody>
      </p:sp>
      <p:pic>
        <p:nvPicPr>
          <p:cNvPr id="15364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3988" y="2360613"/>
            <a:ext cx="863600" cy="112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124075" y="5868988"/>
            <a:ext cx="180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/>
              <a:t>ПРОВЕРКА</a:t>
            </a:r>
          </a:p>
        </p:txBody>
      </p:sp>
      <p:sp>
        <p:nvSpPr>
          <p:cNvPr id="6" name="Объект 4"/>
          <p:cNvSpPr txBox="1">
            <a:spLocks/>
          </p:cNvSpPr>
          <p:nvPr/>
        </p:nvSpPr>
        <p:spPr bwMode="auto">
          <a:xfrm>
            <a:off x="1763713" y="1916113"/>
            <a:ext cx="6264275" cy="2017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ru-RU" altLang="ru-RU">
                <a:solidFill>
                  <a:srgbClr val="FF0000"/>
                </a:solidFill>
              </a:rPr>
              <a:t>65-50</a:t>
            </a:r>
            <a:r>
              <a:rPr lang="ru-RU" altLang="ru-RU"/>
              <a:t>         14-10             74-60</a:t>
            </a:r>
          </a:p>
          <a:p>
            <a:pPr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endParaRPr lang="ru-RU" altLang="ru-RU">
              <a:latin typeface="Calibri" pitchFamily="34" charset="0"/>
            </a:endParaRPr>
          </a:p>
          <a:p>
            <a:pPr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ru-RU" altLang="ru-RU"/>
              <a:t> </a:t>
            </a:r>
            <a:r>
              <a:rPr lang="ru-RU" altLang="ru-RU">
                <a:solidFill>
                  <a:srgbClr val="FF0000"/>
                </a:solidFill>
              </a:rPr>
              <a:t>19-4</a:t>
            </a:r>
            <a:r>
              <a:rPr lang="ru-RU" altLang="ru-RU"/>
              <a:t>           </a:t>
            </a:r>
            <a:r>
              <a:rPr lang="ru-RU" altLang="ru-RU">
                <a:solidFill>
                  <a:srgbClr val="FF0000"/>
                </a:solidFill>
              </a:rPr>
              <a:t>46-31</a:t>
            </a:r>
            <a:r>
              <a:rPr lang="ru-RU" altLang="ru-RU"/>
              <a:t>            </a:t>
            </a:r>
            <a:r>
              <a:rPr lang="ru-RU" altLang="ru-RU">
                <a:solidFill>
                  <a:srgbClr val="FF0000"/>
                </a:solidFill>
              </a:rPr>
              <a:t>30-15</a:t>
            </a:r>
            <a:r>
              <a:rPr lang="ru-RU" altLang="ru-RU"/>
              <a:t>     </a:t>
            </a:r>
            <a:endParaRPr lang="ru-RU" altLang="ru-RU">
              <a:latin typeface="Calibri" pitchFamily="34" charset="0"/>
            </a:endParaRPr>
          </a:p>
          <a:p>
            <a:endParaRPr lang="ru-RU" altLang="ru-RU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6732588" y="5595938"/>
            <a:ext cx="1041400" cy="104298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368" name="Заголовок 3"/>
          <p:cNvSpPr txBox="1">
            <a:spLocks/>
          </p:cNvSpPr>
          <p:nvPr/>
        </p:nvSpPr>
        <p:spPr bwMode="auto">
          <a:xfrm>
            <a:off x="614363" y="37163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600">
                <a:solidFill>
                  <a:srgbClr val="FF0000"/>
                </a:solidFill>
              </a:rPr>
              <a:t/>
            </a:r>
            <a:br>
              <a:rPr lang="ru-RU" altLang="ru-RU" sz="3600">
                <a:solidFill>
                  <a:srgbClr val="FF0000"/>
                </a:solidFill>
              </a:rPr>
            </a:br>
            <a:r>
              <a:rPr lang="ru-RU" altLang="ru-RU" sz="3600">
                <a:solidFill>
                  <a:srgbClr val="FF0000"/>
                </a:solidFill>
              </a:rPr>
              <a:t>  </a:t>
            </a:r>
            <a:r>
              <a:rPr lang="ru-RU" altLang="ru-RU" sz="3600">
                <a:solidFill>
                  <a:srgbClr val="FF6600"/>
                </a:solidFill>
              </a:rPr>
              <a:t>Как называются эти выражения?</a:t>
            </a:r>
            <a:br>
              <a:rPr lang="ru-RU" altLang="ru-RU" sz="3600">
                <a:solidFill>
                  <a:srgbClr val="FF6600"/>
                </a:solidFill>
              </a:rPr>
            </a:br>
            <a:endParaRPr lang="ru-RU" altLang="ru-RU" sz="3600">
              <a:solidFill>
                <a:srgbClr val="FF6600"/>
              </a:solidFill>
            </a:endParaRPr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2411413" y="4581525"/>
            <a:ext cx="32162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600">
                <a:solidFill>
                  <a:srgbClr val="FF0000"/>
                </a:solidFill>
              </a:rPr>
              <a:t/>
            </a:r>
            <a:br>
              <a:rPr lang="ru-RU" altLang="ru-RU" sz="3600">
                <a:solidFill>
                  <a:srgbClr val="FF0000"/>
                </a:solidFill>
              </a:rPr>
            </a:br>
            <a:r>
              <a:rPr lang="ru-RU" altLang="ru-RU" sz="3600">
                <a:solidFill>
                  <a:srgbClr val="FF6600"/>
                </a:solidFill>
              </a:rPr>
              <a:t>разность</a:t>
            </a:r>
            <a:br>
              <a:rPr lang="ru-RU" altLang="ru-RU" sz="3600">
                <a:solidFill>
                  <a:srgbClr val="FF6600"/>
                </a:solidFill>
              </a:rPr>
            </a:br>
            <a:endParaRPr lang="ru-RU" altLang="ru-RU" sz="3600">
              <a:solidFill>
                <a:srgbClr val="FF660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3"/>
          <p:cNvSpPr>
            <a:spLocks noGrp="1"/>
          </p:cNvSpPr>
          <p:nvPr>
            <p:ph type="title"/>
          </p:nvPr>
        </p:nvSpPr>
        <p:spPr>
          <a:xfrm>
            <a:off x="1187450" y="836613"/>
            <a:ext cx="8229600" cy="792162"/>
          </a:xfrm>
        </p:spPr>
        <p:txBody>
          <a:bodyPr/>
          <a:lstStyle/>
          <a:p>
            <a:r>
              <a:rPr lang="ru-RU" altLang="ru-RU" sz="3600" smtClean="0">
                <a:solidFill>
                  <a:srgbClr val="FF6600"/>
                </a:solidFill>
              </a:rPr>
              <a:t>Выпиши примеры с ответом 15</a:t>
            </a:r>
            <a:br>
              <a:rPr lang="ru-RU" altLang="ru-RU" sz="3600" smtClean="0">
                <a:solidFill>
                  <a:srgbClr val="FF6600"/>
                </a:solidFill>
              </a:rPr>
            </a:br>
            <a:endParaRPr lang="ru-RU" altLang="ru-RU" sz="3600" smtClean="0">
              <a:solidFill>
                <a:srgbClr val="FF6600"/>
              </a:solidFill>
            </a:endParaRPr>
          </a:p>
        </p:txBody>
      </p:sp>
      <p:sp>
        <p:nvSpPr>
          <p:cNvPr id="16387" name="Объект 4"/>
          <p:cNvSpPr>
            <a:spLocks noGrp="1"/>
          </p:cNvSpPr>
          <p:nvPr>
            <p:ph idx="1"/>
          </p:nvPr>
        </p:nvSpPr>
        <p:spPr>
          <a:xfrm>
            <a:off x="1984375" y="1803400"/>
            <a:ext cx="6635750" cy="2478088"/>
          </a:xfrm>
        </p:spPr>
        <p:txBody>
          <a:bodyPr/>
          <a:lstStyle/>
          <a:p>
            <a:pPr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ru-RU" altLang="ru-RU" smtClean="0"/>
              <a:t>7+8           9+5                 14+2</a:t>
            </a:r>
          </a:p>
          <a:p>
            <a:pPr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endParaRPr lang="ru-RU" altLang="ru-RU" smtClean="0">
              <a:latin typeface="Calibri" pitchFamily="34" charset="0"/>
            </a:endParaRPr>
          </a:p>
          <a:p>
            <a:pPr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ru-RU" altLang="ru-RU" smtClean="0"/>
              <a:t>15+0           6+9               4+11 </a:t>
            </a:r>
            <a:endParaRPr lang="ru-RU" altLang="ru-RU" smtClean="0">
              <a:latin typeface="Calibri" pitchFamily="34" charset="0"/>
            </a:endParaRPr>
          </a:p>
          <a:p>
            <a:endParaRPr lang="ru-RU" altLang="ru-RU" smtClean="0"/>
          </a:p>
        </p:txBody>
      </p:sp>
      <p:pic>
        <p:nvPicPr>
          <p:cNvPr id="16388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4456113"/>
            <a:ext cx="1149350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124075" y="6084888"/>
            <a:ext cx="158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/>
              <a:t>ПРОВЕРКА</a:t>
            </a:r>
          </a:p>
        </p:txBody>
      </p:sp>
      <p:sp>
        <p:nvSpPr>
          <p:cNvPr id="7" name="Объект 4"/>
          <p:cNvSpPr txBox="1">
            <a:spLocks/>
          </p:cNvSpPr>
          <p:nvPr/>
        </p:nvSpPr>
        <p:spPr bwMode="auto">
          <a:xfrm>
            <a:off x="1979613" y="1814513"/>
            <a:ext cx="6635750" cy="2478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ru-RU" altLang="ru-RU">
                <a:solidFill>
                  <a:srgbClr val="FF0000"/>
                </a:solidFill>
              </a:rPr>
              <a:t>7+8</a:t>
            </a:r>
            <a:r>
              <a:rPr lang="ru-RU" altLang="ru-RU"/>
              <a:t>           9+5                 14+2</a:t>
            </a:r>
          </a:p>
          <a:p>
            <a:pPr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endParaRPr lang="ru-RU" altLang="ru-RU">
              <a:latin typeface="Calibri" pitchFamily="34" charset="0"/>
            </a:endParaRPr>
          </a:p>
          <a:p>
            <a:pPr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ru-RU" altLang="ru-RU">
                <a:solidFill>
                  <a:srgbClr val="FF0000"/>
                </a:solidFill>
              </a:rPr>
              <a:t>15+0</a:t>
            </a:r>
            <a:r>
              <a:rPr lang="ru-RU" altLang="ru-RU"/>
              <a:t>           </a:t>
            </a:r>
            <a:r>
              <a:rPr lang="ru-RU" altLang="ru-RU">
                <a:solidFill>
                  <a:srgbClr val="FF0000"/>
                </a:solidFill>
              </a:rPr>
              <a:t>6+9</a:t>
            </a:r>
            <a:r>
              <a:rPr lang="ru-RU" altLang="ru-RU"/>
              <a:t>               </a:t>
            </a:r>
            <a:r>
              <a:rPr lang="ru-RU" altLang="ru-RU">
                <a:solidFill>
                  <a:srgbClr val="FF0000"/>
                </a:solidFill>
              </a:rPr>
              <a:t>4+11</a:t>
            </a:r>
            <a:r>
              <a:rPr lang="ru-RU" altLang="ru-RU"/>
              <a:t> </a:t>
            </a:r>
            <a:endParaRPr lang="ru-RU" altLang="ru-RU">
              <a:latin typeface="Calibri" pitchFamily="34" charset="0"/>
            </a:endParaRPr>
          </a:p>
          <a:p>
            <a:endParaRPr lang="ru-RU" altLang="ru-RU"/>
          </a:p>
        </p:txBody>
      </p:sp>
      <p:sp>
        <p:nvSpPr>
          <p:cNvPr id="16391" name="Заголовок 3"/>
          <p:cNvSpPr txBox="1">
            <a:spLocks/>
          </p:cNvSpPr>
          <p:nvPr/>
        </p:nvSpPr>
        <p:spPr bwMode="auto">
          <a:xfrm>
            <a:off x="614363" y="37163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600">
                <a:solidFill>
                  <a:srgbClr val="FF0000"/>
                </a:solidFill>
              </a:rPr>
              <a:t/>
            </a:r>
            <a:br>
              <a:rPr lang="ru-RU" altLang="ru-RU" sz="3600">
                <a:solidFill>
                  <a:srgbClr val="FF0000"/>
                </a:solidFill>
              </a:rPr>
            </a:br>
            <a:r>
              <a:rPr lang="ru-RU" altLang="ru-RU" sz="3600">
                <a:solidFill>
                  <a:srgbClr val="FF0000"/>
                </a:solidFill>
              </a:rPr>
              <a:t>  </a:t>
            </a:r>
            <a:r>
              <a:rPr lang="ru-RU" altLang="ru-RU" sz="3600">
                <a:solidFill>
                  <a:srgbClr val="FF6600"/>
                </a:solidFill>
              </a:rPr>
              <a:t>Как называются эти выражения?</a:t>
            </a:r>
            <a:br>
              <a:rPr lang="ru-RU" altLang="ru-RU" sz="3600">
                <a:solidFill>
                  <a:srgbClr val="FF6600"/>
                </a:solidFill>
              </a:rPr>
            </a:br>
            <a:endParaRPr lang="ru-RU" altLang="ru-RU" sz="3600">
              <a:solidFill>
                <a:srgbClr val="FF6600"/>
              </a:solidFill>
            </a:endParaRPr>
          </a:p>
        </p:txBody>
      </p:sp>
      <p:sp>
        <p:nvSpPr>
          <p:cNvPr id="9" name="Заголовок 3"/>
          <p:cNvSpPr txBox="1">
            <a:spLocks/>
          </p:cNvSpPr>
          <p:nvPr/>
        </p:nvSpPr>
        <p:spPr bwMode="auto">
          <a:xfrm>
            <a:off x="2411413" y="4581525"/>
            <a:ext cx="32162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600">
                <a:solidFill>
                  <a:srgbClr val="FF0000"/>
                </a:solidFill>
              </a:rPr>
              <a:t/>
            </a:r>
            <a:br>
              <a:rPr lang="ru-RU" altLang="ru-RU" sz="3600">
                <a:solidFill>
                  <a:srgbClr val="FF0000"/>
                </a:solidFill>
              </a:rPr>
            </a:br>
            <a:r>
              <a:rPr lang="ru-RU" altLang="ru-RU" sz="3600">
                <a:solidFill>
                  <a:srgbClr val="FF6600"/>
                </a:solidFill>
              </a:rPr>
              <a:t>сумма</a:t>
            </a:r>
            <a:br>
              <a:rPr lang="ru-RU" altLang="ru-RU" sz="3600">
                <a:solidFill>
                  <a:srgbClr val="FF6600"/>
                </a:solidFill>
              </a:rPr>
            </a:br>
            <a:endParaRPr lang="ru-RU" altLang="ru-RU" sz="3600">
              <a:solidFill>
                <a:srgbClr val="FF6600"/>
              </a:solidFill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6011863" y="5724525"/>
            <a:ext cx="792162" cy="8731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theme/theme1.xml><?xml version="1.0" encoding="utf-8"?>
<a:theme xmlns:a="http://schemas.openxmlformats.org/drawingml/2006/main" name="1_Оформление по умолчанию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Оформление по умолчанию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Оформление по умолчанию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1685</TotalTime>
  <Words>383</Words>
  <Application>Microsoft Office PowerPoint</Application>
  <PresentationFormat>Экран (4:3)</PresentationFormat>
  <Paragraphs>201</Paragraphs>
  <Slides>25</Slides>
  <Notes>8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Times New Roman</vt:lpstr>
      <vt:lpstr>1_Оформление по умолчанию</vt:lpstr>
      <vt:lpstr>3_Оформление по умолчанию</vt:lpstr>
      <vt:lpstr>Оформление по умолчанию</vt:lpstr>
      <vt:lpstr>    Презентация к уроку математики 2 класс «Числовые выражения»</vt:lpstr>
      <vt:lpstr>Презентация PowerPoint</vt:lpstr>
      <vt:lpstr>Презентация PowerPoint</vt:lpstr>
      <vt:lpstr> Минутка чистописания</vt:lpstr>
      <vt:lpstr>Презентация PowerPoint</vt:lpstr>
      <vt:lpstr>   Увеличить числа в 5 раз </vt:lpstr>
      <vt:lpstr>Уменьшить числа в 6 раз</vt:lpstr>
      <vt:lpstr>   Выпиши примеры с ответом 15 </vt:lpstr>
      <vt:lpstr>Выпиши примеры с ответом 15 </vt:lpstr>
      <vt:lpstr>Презентация PowerPoint</vt:lpstr>
      <vt:lpstr>Прочитайте, используя математические термины</vt:lpstr>
      <vt:lpstr>Презентация PowerPoint</vt:lpstr>
      <vt:lpstr>  Числовые выражения </vt:lpstr>
      <vt:lpstr>Презентация PowerPoint</vt:lpstr>
      <vt:lpstr>физминутка</vt:lpstr>
      <vt:lpstr>Презентация PowerPoint</vt:lpstr>
      <vt:lpstr>Решение задачи</vt:lpstr>
      <vt:lpstr>взаимопроверка</vt:lpstr>
      <vt:lpstr>Презентация PowerPoint</vt:lpstr>
      <vt:lpstr>Презентация PowerPoint</vt:lpstr>
      <vt:lpstr>Презентация PowerPoint</vt:lpstr>
      <vt:lpstr>Самостоятельная работа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AcerPC</cp:lastModifiedBy>
  <cp:revision>132</cp:revision>
  <dcterms:created xsi:type="dcterms:W3CDTF">2012-08-12T16:04:58Z</dcterms:created>
  <dcterms:modified xsi:type="dcterms:W3CDTF">2016-10-15T13:33:21Z</dcterms:modified>
</cp:coreProperties>
</file>