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8" r:id="rId4"/>
    <p:sldId id="261" r:id="rId5"/>
    <p:sldId id="269" r:id="rId6"/>
    <p:sldId id="258" r:id="rId7"/>
    <p:sldId id="270" r:id="rId8"/>
    <p:sldId id="259" r:id="rId9"/>
    <p:sldId id="271" r:id="rId10"/>
    <p:sldId id="272" r:id="rId11"/>
    <p:sldId id="264" r:id="rId12"/>
    <p:sldId id="265" r:id="rId13"/>
    <p:sldId id="273" r:id="rId14"/>
    <p:sldId id="262" r:id="rId15"/>
    <p:sldId id="275" r:id="rId16"/>
    <p:sldId id="268" r:id="rId17"/>
    <p:sldId id="276" r:id="rId18"/>
    <p:sldId id="266" r:id="rId19"/>
    <p:sldId id="282" r:id="rId20"/>
    <p:sldId id="280" r:id="rId21"/>
    <p:sldId id="283" r:id="rId22"/>
    <p:sldId id="284" r:id="rId23"/>
    <p:sldId id="285" r:id="rId24"/>
    <p:sldId id="288" r:id="rId25"/>
    <p:sldId id="28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94660"/>
  </p:normalViewPr>
  <p:slideViewPr>
    <p:cSldViewPr>
      <p:cViewPr>
        <p:scale>
          <a:sx n="100" d="100"/>
          <a:sy n="100" d="100"/>
        </p:scale>
        <p:origin x="-209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&#1063;&#1072;&#1086;.avi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2248759"/>
            <a:ext cx="7488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0" dirty="0" smtClean="0">
                <a:solidFill>
                  <a:srgbClr val="FFFF00"/>
                </a:solidFill>
                <a:latin typeface="Adobe Fan Heiti Std B" pitchFamily="34" charset="-128"/>
                <a:ea typeface="Adobe Fan Heiti Std B" pitchFamily="34" charset="-128"/>
              </a:rPr>
              <a:t> 动</a:t>
            </a:r>
            <a:r>
              <a:rPr lang="zh-CN" altLang="en-US" sz="15000" dirty="0">
                <a:solidFill>
                  <a:srgbClr val="FFFF00"/>
                </a:solidFill>
                <a:latin typeface="Adobe Fan Heiti Std B" pitchFamily="34" charset="-128"/>
                <a:ea typeface="Adobe Fan Heiti Std B" pitchFamily="34" charset="-128"/>
              </a:rPr>
              <a:t>物园</a:t>
            </a:r>
            <a:endParaRPr lang="ru-RU" sz="15000" dirty="0">
              <a:solidFill>
                <a:srgbClr val="FFFF00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83768" y="5805264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FFFF00"/>
                </a:solidFill>
              </a:rPr>
              <a:t>Учитель иностранного языка МОУ СОШ №34: Добрынина </a:t>
            </a:r>
            <a:r>
              <a:rPr lang="ru-RU" sz="2400" b="1" dirty="0" smtClean="0">
                <a:solidFill>
                  <a:srgbClr val="FFFF00"/>
                </a:solidFill>
              </a:rPr>
              <a:t>Ирина Владимировна</a:t>
            </a:r>
            <a:endParaRPr lang="ru-RU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20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59" t="1" r="53076" b="58991"/>
          <a:stretch/>
        </p:blipFill>
        <p:spPr bwMode="auto">
          <a:xfrm>
            <a:off x="3315768" y="1196752"/>
            <a:ext cx="1051133" cy="2050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366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196752"/>
            <a:ext cx="6667500" cy="500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42301" y="234716"/>
            <a:ext cx="50593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FFFF00"/>
                </a:solidFill>
              </a:rPr>
              <a:t>熊猫</a:t>
            </a:r>
            <a:r>
              <a:rPr lang="ru-RU" sz="6000" b="1" dirty="0" err="1">
                <a:solidFill>
                  <a:srgbClr val="FFFF00"/>
                </a:solidFill>
              </a:rPr>
              <a:t>xióngmāo</a:t>
            </a:r>
            <a:r>
              <a:rPr lang="ru-RU" sz="6000" b="1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68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0" t="10596" r="67621" b="37762"/>
          <a:stretch/>
        </p:blipFill>
        <p:spPr bwMode="auto">
          <a:xfrm>
            <a:off x="2148488" y="1931351"/>
            <a:ext cx="1167280" cy="232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47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08" y="1454398"/>
            <a:ext cx="7210134" cy="450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3583" y="234715"/>
            <a:ext cx="41168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FFFF00"/>
                </a:solidFill>
              </a:rPr>
              <a:t>斑马</a:t>
            </a:r>
            <a:r>
              <a:rPr lang="ru-RU" sz="6000" b="1" dirty="0" err="1">
                <a:solidFill>
                  <a:srgbClr val="FFFF00"/>
                </a:solidFill>
              </a:rPr>
              <a:t>bānmǎ</a:t>
            </a:r>
            <a:r>
              <a:rPr lang="ru-RU" sz="6000" b="1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4984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03" t="37565" r="8420" b="11932"/>
          <a:stretch/>
        </p:blipFill>
        <p:spPr bwMode="auto">
          <a:xfrm>
            <a:off x="5990601" y="3033757"/>
            <a:ext cx="1350236" cy="2469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354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410" y="1196752"/>
            <a:ext cx="6659179" cy="4890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3583" y="234715"/>
            <a:ext cx="43934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FFFF00"/>
                </a:solidFill>
              </a:rPr>
              <a:t>大象</a:t>
            </a:r>
            <a:r>
              <a:rPr lang="ru-RU" sz="6000" b="1" dirty="0" err="1">
                <a:solidFill>
                  <a:srgbClr val="FFFF00"/>
                </a:solidFill>
              </a:rPr>
              <a:t>dàxiàng</a:t>
            </a:r>
            <a:r>
              <a:rPr lang="ru-RU" sz="6000" b="1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810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3" r="40531" b="62511"/>
          <a:stretch/>
        </p:blipFill>
        <p:spPr bwMode="auto">
          <a:xfrm>
            <a:off x="3170489" y="1143000"/>
            <a:ext cx="1991171" cy="183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966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491" y="1143000"/>
            <a:ext cx="6227018" cy="4883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32155" y="234714"/>
            <a:ext cx="307968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FFFF00"/>
                </a:solidFill>
              </a:rPr>
              <a:t>兔子</a:t>
            </a:r>
            <a:r>
              <a:rPr lang="ru-RU" sz="6000" b="1" dirty="0" err="1">
                <a:solidFill>
                  <a:srgbClr val="FFFF00"/>
                </a:solidFill>
              </a:rPr>
              <a:t>tùzi</a:t>
            </a:r>
            <a:r>
              <a:rPr lang="ru-RU" sz="6000" b="1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9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G:\подготовка\животные скан\Без имени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28707">
            <a:off x="58806" y="230611"/>
            <a:ext cx="1427137" cy="1427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G:\подготовка\животные скан\Без имени-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447" y="5598634"/>
            <a:ext cx="1139105" cy="113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G:\подготовка\животные скан\Без имени-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1577">
            <a:off x="269734" y="5412324"/>
            <a:ext cx="1253295" cy="125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G:\подготовка\животные скан\Без имени-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352">
            <a:off x="7455698" y="203690"/>
            <a:ext cx="1480976" cy="148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G:\подготовка\животные скан\Без имени-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55009">
            <a:off x="7629535" y="5257244"/>
            <a:ext cx="1295377" cy="129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31840" y="260648"/>
            <a:ext cx="26605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C000"/>
                </a:solidFill>
              </a:rPr>
              <a:t>Песенка</a:t>
            </a:r>
            <a:endParaRPr lang="ru-RU" sz="5400" b="1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1675" y="1628800"/>
            <a:ext cx="6280649" cy="378565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</a:rPr>
              <a:t>合作分享快乐</a:t>
            </a:r>
            <a:r>
              <a:rPr lang="ru-RU" sz="2400" b="1" dirty="0">
                <a:solidFill>
                  <a:srgbClr val="7030A0"/>
                </a:solidFill>
              </a:rPr>
              <a:t>            </a:t>
            </a:r>
            <a:r>
              <a:rPr lang="ru-RU" sz="2400" b="1" dirty="0" err="1">
                <a:solidFill>
                  <a:srgbClr val="7030A0"/>
                </a:solidFill>
              </a:rPr>
              <a:t>hézuò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err="1">
                <a:solidFill>
                  <a:srgbClr val="7030A0"/>
                </a:solidFill>
              </a:rPr>
              <a:t>fēnxiǎng</a:t>
            </a:r>
            <a:r>
              <a:rPr lang="ru-RU" sz="2400" b="1" dirty="0">
                <a:solidFill>
                  <a:srgbClr val="7030A0"/>
                </a:solidFill>
              </a:rPr>
              <a:t>  </a:t>
            </a:r>
            <a:r>
              <a:rPr lang="ru-RU" sz="2400" b="1" dirty="0" err="1">
                <a:solidFill>
                  <a:srgbClr val="7030A0"/>
                </a:solidFill>
              </a:rPr>
              <a:t>kuàilè</a:t>
            </a:r>
            <a:r>
              <a:rPr lang="ru-RU" sz="2400" b="1" dirty="0">
                <a:solidFill>
                  <a:srgbClr val="7030A0"/>
                </a:solidFill>
              </a:rPr>
              <a:t> </a:t>
            </a:r>
            <a:endParaRPr lang="ru-RU" sz="2400" b="1" dirty="0" smtClean="0">
              <a:solidFill>
                <a:srgbClr val="7030A0"/>
              </a:solidFill>
            </a:endParaRP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zh-CN" altLang="en-US" sz="2400" b="1" dirty="0">
                <a:solidFill>
                  <a:schemeClr val="bg1"/>
                </a:solidFill>
              </a:rPr>
              <a:t>小西瓜来浇水</a:t>
            </a:r>
            <a:r>
              <a:rPr lang="ru-RU" sz="2400" b="1" dirty="0">
                <a:solidFill>
                  <a:schemeClr val="bg1"/>
                </a:solidFill>
              </a:rPr>
              <a:t>             </a:t>
            </a:r>
            <a:r>
              <a:rPr lang="ru-RU" sz="2400" b="1" dirty="0" err="1">
                <a:solidFill>
                  <a:schemeClr val="bg1"/>
                </a:solidFill>
              </a:rPr>
              <a:t>xiǎo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xīguā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lái</a:t>
            </a:r>
            <a:r>
              <a:rPr lang="ru-RU" sz="2400" b="1" dirty="0">
                <a:solidFill>
                  <a:schemeClr val="bg1"/>
                </a:solidFill>
              </a:rPr>
              <a:t>  </a:t>
            </a:r>
            <a:r>
              <a:rPr lang="ru-RU" sz="2400" b="1" dirty="0" err="1">
                <a:solidFill>
                  <a:schemeClr val="bg1"/>
                </a:solidFill>
              </a:rPr>
              <a:t>jiāoshuǐ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zh-CN" altLang="en-US" sz="2400" b="1" dirty="0">
                <a:solidFill>
                  <a:schemeClr val="bg1"/>
                </a:solidFill>
              </a:rPr>
              <a:t>胖大虎剪枝桠 </a:t>
            </a:r>
            <a:r>
              <a:rPr lang="ru-RU" sz="2400" b="1" dirty="0">
                <a:solidFill>
                  <a:schemeClr val="bg1"/>
                </a:solidFill>
              </a:rPr>
              <a:t>            </a:t>
            </a:r>
            <a:r>
              <a:rPr lang="ru-RU" sz="2400" b="1" dirty="0" err="1">
                <a:solidFill>
                  <a:schemeClr val="bg1"/>
                </a:solidFill>
              </a:rPr>
              <a:t>pàngdà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hǔ</a:t>
            </a:r>
            <a:r>
              <a:rPr lang="ru-RU" sz="2400" b="1" dirty="0">
                <a:solidFill>
                  <a:schemeClr val="bg1"/>
                </a:solidFill>
              </a:rPr>
              <a:t>  </a:t>
            </a:r>
            <a:r>
              <a:rPr lang="ru-RU" sz="2400" b="1" dirty="0" err="1">
                <a:solidFill>
                  <a:schemeClr val="bg1"/>
                </a:solidFill>
              </a:rPr>
              <a:t>jiǎnzhī</a:t>
            </a:r>
            <a:r>
              <a:rPr lang="ru-RU" sz="2400" b="1" dirty="0">
                <a:solidFill>
                  <a:schemeClr val="bg1"/>
                </a:solidFill>
              </a:rPr>
              <a:t>  </a:t>
            </a:r>
            <a:r>
              <a:rPr lang="ru-RU" sz="2400" b="1" dirty="0" err="1">
                <a:solidFill>
                  <a:schemeClr val="bg1"/>
                </a:solidFill>
              </a:rPr>
              <a:t>zhīyā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zh-CN" altLang="en-US" sz="2400" b="1" dirty="0">
                <a:solidFill>
                  <a:schemeClr val="bg1"/>
                </a:solidFill>
              </a:rPr>
              <a:t>你帮我 我帮你</a:t>
            </a:r>
            <a:r>
              <a:rPr lang="ru-RU" sz="2400" b="1" dirty="0">
                <a:solidFill>
                  <a:schemeClr val="bg1"/>
                </a:solidFill>
              </a:rPr>
              <a:t>            </a:t>
            </a:r>
            <a:r>
              <a:rPr lang="ru-RU" sz="2400" b="1" dirty="0" err="1">
                <a:solidFill>
                  <a:schemeClr val="bg1"/>
                </a:solidFill>
              </a:rPr>
              <a:t>nǐ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bāng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wǒ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wǒ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bāng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nǐ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zh-CN" altLang="en-US" sz="2400" b="1" dirty="0">
                <a:solidFill>
                  <a:schemeClr val="bg1"/>
                </a:solidFill>
              </a:rPr>
              <a:t>开出一朵大红花</a:t>
            </a:r>
            <a:r>
              <a:rPr lang="ru-RU" sz="2400" b="1" dirty="0">
                <a:solidFill>
                  <a:schemeClr val="bg1"/>
                </a:solidFill>
              </a:rPr>
              <a:t>        </a:t>
            </a:r>
            <a:r>
              <a:rPr lang="ru-RU" sz="2400" b="1" dirty="0" err="1">
                <a:solidFill>
                  <a:schemeClr val="bg1"/>
                </a:solidFill>
              </a:rPr>
              <a:t>kāichū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yī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duǒ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>
                <a:solidFill>
                  <a:schemeClr val="bg1"/>
                </a:solidFill>
              </a:rPr>
              <a:t>dàhóng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</a:rPr>
              <a:t>huā</a:t>
            </a:r>
            <a:endParaRPr lang="ru-RU" sz="2400" b="1" dirty="0" smtClean="0">
              <a:solidFill>
                <a:schemeClr val="bg1"/>
              </a:solidFill>
            </a:endParaRPr>
          </a:p>
          <a:p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95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50760" y="1412479"/>
            <a:ext cx="7488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0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dobe Fan Heiti Std B" pitchFamily="34" charset="-128"/>
                <a:ea typeface="Adobe Fan Heiti Std B" pitchFamily="34" charset="-128"/>
              </a:rPr>
              <a:t> 动</a:t>
            </a:r>
            <a:r>
              <a:rPr lang="zh-CN" altLang="en-US" sz="1500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dobe Fan Heiti Std B" pitchFamily="34" charset="-128"/>
                <a:ea typeface="Adobe Fan Heiti Std B" pitchFamily="34" charset="-128"/>
              </a:rPr>
              <a:t>物园</a:t>
            </a:r>
            <a:endParaRPr lang="ru-RU" sz="15000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Adobe Fan Heiti Std B" pitchFamily="34" charset="-128"/>
              <a:ea typeface="Adobe Fan Heiti Std B" pitchFamily="34" charset="-128"/>
            </a:endParaRPr>
          </a:p>
          <a:p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4299604"/>
            <a:ext cx="7956024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500" dirty="0" err="1">
                <a:ln w="28575">
                  <a:solidFill>
                    <a:srgbClr val="002060"/>
                  </a:solidFill>
                </a:ln>
                <a:solidFill>
                  <a:srgbClr val="FFFF00"/>
                </a:solidFill>
              </a:rPr>
              <a:t>dòngwùyuán</a:t>
            </a:r>
            <a:endParaRPr lang="ru-RU" sz="11500" dirty="0">
              <a:ln w="28575">
                <a:solidFill>
                  <a:srgbClr val="00206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98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4117"/>
            <a:ext cx="826373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Повторите </a:t>
            </a:r>
            <a:r>
              <a:rPr lang="ru-RU" sz="60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за  диктором</a:t>
            </a:r>
          </a:p>
        </p:txBody>
      </p:sp>
      <p:pic>
        <p:nvPicPr>
          <p:cNvPr id="3" name="Picture 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248" y="2033625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276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3367" y="2348880"/>
            <a:ext cx="7337265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Доклад о пекинском </a:t>
            </a:r>
          </a:p>
          <a:p>
            <a:pPr algn="ctr"/>
            <a:r>
              <a:rPr lang="ru-RU" sz="6000" b="1" dirty="0" smtClean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зоопарке</a:t>
            </a:r>
            <a:endParaRPr lang="ru-RU" sz="6000" b="1" dirty="0">
              <a:ln w="19050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87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836712"/>
            <a:ext cx="842493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 </a:t>
            </a:r>
            <a:r>
              <a:rPr lang="ru-RU" sz="2800" b="1" dirty="0" smtClean="0"/>
              <a:t>     В </a:t>
            </a:r>
            <a:r>
              <a:rPr lang="ru-RU" sz="2800" b="1" dirty="0"/>
              <a:t>китайской грамматике живет специальная часть речи - счетное слово. Счетное слово ставится между числительным и существительным.</a:t>
            </a:r>
          </a:p>
          <a:p>
            <a:r>
              <a:rPr lang="ru-RU" sz="2800" b="1" u="sng" dirty="0"/>
              <a:t>Для животных  используются разные счетные слова.</a:t>
            </a:r>
          </a:p>
          <a:p>
            <a:r>
              <a:rPr lang="zh-CN" altLang="en-US" sz="2800" b="1" dirty="0">
                <a:solidFill>
                  <a:srgbClr val="FFFF00"/>
                </a:solidFill>
              </a:rPr>
              <a:t>只</a:t>
            </a:r>
            <a:r>
              <a:rPr lang="ru-RU" sz="2800" b="1" dirty="0"/>
              <a:t>-для птиц, насекомых, зверей.</a:t>
            </a:r>
          </a:p>
          <a:p>
            <a:r>
              <a:rPr lang="zh-CN" altLang="en-US" sz="2800" b="1" dirty="0">
                <a:solidFill>
                  <a:srgbClr val="FF0000"/>
                </a:solidFill>
              </a:rPr>
              <a:t>头</a:t>
            </a:r>
            <a:r>
              <a:rPr lang="ru-RU" sz="2800" b="1" dirty="0"/>
              <a:t>-для скота и некоторых других животных.</a:t>
            </a:r>
          </a:p>
          <a:p>
            <a:r>
              <a:rPr lang="zh-CN" altLang="en-US" sz="2800" b="1" dirty="0">
                <a:solidFill>
                  <a:srgbClr val="0070C0"/>
                </a:solidFill>
              </a:rPr>
              <a:t>匹</a:t>
            </a:r>
            <a:r>
              <a:rPr lang="ru-RU" sz="2800" b="1" dirty="0"/>
              <a:t>-для лошадей, оленей.</a:t>
            </a:r>
          </a:p>
          <a:p>
            <a:r>
              <a:rPr lang="zh-CN" altLang="en-US" sz="2800" b="1" dirty="0">
                <a:solidFill>
                  <a:schemeClr val="bg1"/>
                </a:solidFill>
              </a:rPr>
              <a:t>条</a:t>
            </a:r>
            <a:r>
              <a:rPr lang="ru-RU" sz="2800" b="1" dirty="0"/>
              <a:t>- для длинных предметов, рыб и некоторых животных.</a:t>
            </a:r>
          </a:p>
          <a:p>
            <a:r>
              <a:rPr lang="ru-RU" sz="2800" b="1" dirty="0"/>
              <a:t>Употребление того или иного счетного слова сложилось в китайском языке </a:t>
            </a:r>
            <a:r>
              <a:rPr lang="ru-RU" sz="2800" b="1" u="sng" dirty="0"/>
              <a:t>традиционно</a:t>
            </a:r>
            <a:r>
              <a:rPr lang="ru-RU" sz="2800" b="1" dirty="0"/>
              <a:t> и требует заучивания.</a:t>
            </a:r>
          </a:p>
          <a:p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44897" y="-11385"/>
            <a:ext cx="498219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Счетное слово</a:t>
            </a:r>
            <a:endParaRPr lang="ru-RU" sz="6000" b="1" dirty="0">
              <a:ln w="19050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32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-16718"/>
            <a:ext cx="402680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Вставьте счетные</a:t>
            </a:r>
          </a:p>
          <a:p>
            <a:pPr algn="ctr"/>
            <a:r>
              <a:rPr lang="ru-RU" sz="4000" b="1" dirty="0" smtClean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слова</a:t>
            </a:r>
            <a:endParaRPr lang="ru-RU" sz="4000" b="1" dirty="0">
              <a:ln w="19050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36096" y="17329"/>
            <a:ext cx="327089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Переведите </a:t>
            </a:r>
          </a:p>
          <a:p>
            <a:pPr algn="ctr"/>
            <a:r>
              <a:rPr lang="ru-RU" sz="4000" b="1" dirty="0" smtClean="0">
                <a:ln w="19050"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предложения</a:t>
            </a:r>
            <a:endParaRPr lang="ru-RU" sz="4000" b="1" dirty="0">
              <a:ln w="19050"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340768"/>
            <a:ext cx="43924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000" b="1" dirty="0"/>
              <a:t>你的朋友有</a:t>
            </a:r>
            <a:r>
              <a:rPr lang="zh-CN" altLang="en-US" sz="2000" b="1" dirty="0" smtClean="0"/>
              <a:t>几</a:t>
            </a:r>
            <a:r>
              <a:rPr lang="ru-RU" altLang="zh-CN" sz="2000" b="1" dirty="0" smtClean="0"/>
              <a:t>…</a:t>
            </a:r>
            <a:r>
              <a:rPr lang="zh-CN" altLang="en-US" sz="2000" b="1" dirty="0" smtClean="0"/>
              <a:t>老</a:t>
            </a:r>
            <a:r>
              <a:rPr lang="zh-CN" altLang="en-US" sz="2000" b="1" dirty="0"/>
              <a:t>虎</a:t>
            </a:r>
            <a:r>
              <a:rPr lang="zh-CN" altLang="en-US" sz="2000" b="1" dirty="0" smtClean="0"/>
              <a:t>？</a:t>
            </a:r>
            <a:endParaRPr lang="ru-RU" altLang="zh-CN" sz="2000" b="1" dirty="0" smtClean="0"/>
          </a:p>
          <a:p>
            <a:pPr lvl="0"/>
            <a:r>
              <a:rPr lang="ru-RU" sz="2000" b="1" dirty="0" err="1" smtClean="0"/>
              <a:t>Nǐ</a:t>
            </a:r>
            <a:r>
              <a:rPr lang="ru-RU" sz="2000" b="1" dirty="0" smtClean="0"/>
              <a:t>  </a:t>
            </a:r>
            <a:r>
              <a:rPr lang="ru-RU" sz="2000" b="1" dirty="0" err="1"/>
              <a:t>de</a:t>
            </a:r>
            <a:r>
              <a:rPr lang="ru-RU" sz="2000" b="1" dirty="0"/>
              <a:t> </a:t>
            </a:r>
            <a:r>
              <a:rPr lang="ru-RU" sz="2000" b="1" dirty="0" err="1"/>
              <a:t>péngyou</a:t>
            </a:r>
            <a:r>
              <a:rPr lang="ru-RU" sz="2000" b="1" dirty="0"/>
              <a:t> </a:t>
            </a:r>
            <a:r>
              <a:rPr lang="ru-RU" sz="2000" b="1" dirty="0" err="1"/>
              <a:t>yǒu</a:t>
            </a:r>
            <a:r>
              <a:rPr lang="ru-RU" sz="2000" b="1" dirty="0"/>
              <a:t>  </a:t>
            </a:r>
            <a:r>
              <a:rPr lang="ru-RU" sz="2000" b="1" dirty="0" err="1"/>
              <a:t>jī</a:t>
            </a:r>
            <a:r>
              <a:rPr lang="ru-RU" sz="2000" b="1" dirty="0"/>
              <a:t>  </a:t>
            </a:r>
            <a:r>
              <a:rPr lang="ru-RU" sz="2000" b="1" dirty="0" smtClean="0"/>
              <a:t>… </a:t>
            </a:r>
            <a:r>
              <a:rPr lang="ru-RU" sz="2000" b="1" dirty="0" err="1"/>
              <a:t>lǎohǔ</a:t>
            </a:r>
            <a:r>
              <a:rPr lang="zh-CN" altLang="en-US" sz="2000" b="1" dirty="0" smtClean="0"/>
              <a:t>？</a:t>
            </a:r>
            <a:endParaRPr lang="ru-RU" altLang="zh-CN" sz="2000" b="1" dirty="0" smtClean="0"/>
          </a:p>
          <a:p>
            <a:pPr lvl="0"/>
            <a:endParaRPr lang="ru-RU" sz="2000" b="1" dirty="0"/>
          </a:p>
          <a:p>
            <a:pPr lvl="0"/>
            <a:r>
              <a:rPr lang="zh-CN" altLang="en-US" sz="2000" b="1" dirty="0"/>
              <a:t>我的哥哥想买</a:t>
            </a:r>
            <a:r>
              <a:rPr lang="zh-CN" altLang="en-US" sz="2000" b="1" dirty="0" smtClean="0"/>
              <a:t>三</a:t>
            </a:r>
            <a:r>
              <a:rPr lang="ru-RU" altLang="zh-CN" sz="2000" b="1" dirty="0" smtClean="0"/>
              <a:t>…</a:t>
            </a:r>
            <a:r>
              <a:rPr lang="zh-CN" altLang="en-US" sz="2000" b="1" dirty="0" smtClean="0"/>
              <a:t>蛇。</a:t>
            </a:r>
            <a:endParaRPr lang="ru-RU" altLang="zh-CN" sz="2000" b="1" dirty="0" smtClean="0"/>
          </a:p>
          <a:p>
            <a:pPr lvl="0"/>
            <a:r>
              <a:rPr lang="ru-RU" sz="2000" b="1" dirty="0" err="1" smtClean="0"/>
              <a:t>Wǒ</a:t>
            </a:r>
            <a:r>
              <a:rPr lang="ru-RU" sz="2000" b="1" dirty="0" smtClean="0"/>
              <a:t> </a:t>
            </a:r>
            <a:r>
              <a:rPr lang="ru-RU" sz="2000" b="1" dirty="0" err="1"/>
              <a:t>de</a:t>
            </a:r>
            <a:r>
              <a:rPr lang="ru-RU" sz="2000" b="1" dirty="0"/>
              <a:t> </a:t>
            </a:r>
            <a:r>
              <a:rPr lang="ru-RU" sz="2000" b="1" dirty="0" err="1"/>
              <a:t>gēge</a:t>
            </a:r>
            <a:r>
              <a:rPr lang="ru-RU" sz="2000" b="1" dirty="0"/>
              <a:t> </a:t>
            </a:r>
            <a:r>
              <a:rPr lang="ru-RU" sz="2000" b="1" dirty="0" err="1"/>
              <a:t>xiǎng</a:t>
            </a:r>
            <a:r>
              <a:rPr lang="ru-RU" sz="2000" b="1" dirty="0"/>
              <a:t> </a:t>
            </a:r>
            <a:r>
              <a:rPr lang="ru-RU" sz="2000" b="1" dirty="0" err="1"/>
              <a:t>mǎi</a:t>
            </a:r>
            <a:r>
              <a:rPr lang="ru-RU" sz="2000" b="1" dirty="0"/>
              <a:t> </a:t>
            </a:r>
            <a:r>
              <a:rPr lang="ru-RU" sz="2000" b="1" dirty="0" err="1"/>
              <a:t>sān</a:t>
            </a:r>
            <a:r>
              <a:rPr lang="ru-RU" sz="2000" b="1" dirty="0"/>
              <a:t> </a:t>
            </a:r>
            <a:r>
              <a:rPr lang="ru-RU" sz="2000" b="1" dirty="0" smtClean="0"/>
              <a:t>… </a:t>
            </a:r>
            <a:r>
              <a:rPr lang="ru-RU" sz="2000" b="1" dirty="0" err="1"/>
              <a:t>shé</a:t>
            </a:r>
            <a:r>
              <a:rPr lang="zh-CN" altLang="en-US" sz="2000" b="1" dirty="0" smtClean="0"/>
              <a:t>。</a:t>
            </a:r>
            <a:endParaRPr lang="ru-RU" altLang="zh-CN" sz="2000" b="1" dirty="0" smtClean="0"/>
          </a:p>
          <a:p>
            <a:pPr lvl="0"/>
            <a:endParaRPr lang="ru-RU" sz="2000" b="1" dirty="0"/>
          </a:p>
          <a:p>
            <a:pPr lvl="0"/>
            <a:r>
              <a:rPr lang="zh-CN" altLang="en-US" sz="2000" b="1" dirty="0" smtClean="0"/>
              <a:t>七</a:t>
            </a:r>
            <a:r>
              <a:rPr lang="ru-RU" altLang="zh-CN" sz="2000" b="1" dirty="0" smtClean="0"/>
              <a:t>…</a:t>
            </a:r>
            <a:r>
              <a:rPr lang="zh-CN" altLang="en-US" sz="2000" b="1" dirty="0" smtClean="0"/>
              <a:t>海</a:t>
            </a:r>
            <a:r>
              <a:rPr lang="zh-CN" altLang="en-US" sz="2000" b="1" dirty="0"/>
              <a:t>豚很喜欢游泳</a:t>
            </a:r>
            <a:r>
              <a:rPr lang="zh-CN" altLang="en-US" sz="2000" b="1" dirty="0" smtClean="0"/>
              <a:t>。</a:t>
            </a:r>
            <a:endParaRPr lang="ru-RU" altLang="zh-CN" sz="2000" b="1" dirty="0" smtClean="0"/>
          </a:p>
          <a:p>
            <a:pPr lvl="0"/>
            <a:r>
              <a:rPr lang="ru-RU" sz="2000" b="1" dirty="0" err="1" smtClean="0"/>
              <a:t>Qī</a:t>
            </a:r>
            <a:r>
              <a:rPr lang="ru-RU" sz="2000" b="1" dirty="0" smtClean="0"/>
              <a:t> …</a:t>
            </a:r>
            <a:r>
              <a:rPr lang="ru-RU" sz="2000" b="1" dirty="0" err="1" smtClean="0"/>
              <a:t>hǎitún</a:t>
            </a:r>
            <a:r>
              <a:rPr lang="ru-RU" sz="2000" b="1" dirty="0" smtClean="0"/>
              <a:t> </a:t>
            </a:r>
            <a:r>
              <a:rPr lang="ru-RU" sz="2000" b="1" dirty="0" err="1"/>
              <a:t>hěn</a:t>
            </a:r>
            <a:r>
              <a:rPr lang="ru-RU" sz="2000" b="1" dirty="0"/>
              <a:t> </a:t>
            </a:r>
            <a:r>
              <a:rPr lang="ru-RU" sz="2000" b="1" dirty="0" err="1"/>
              <a:t>xǐhuan</a:t>
            </a:r>
            <a:r>
              <a:rPr lang="ru-RU" sz="2000" b="1" dirty="0"/>
              <a:t> </a:t>
            </a:r>
            <a:r>
              <a:rPr lang="ru-RU" sz="2000" b="1" dirty="0" err="1"/>
              <a:t>yóuyǒng</a:t>
            </a:r>
            <a:r>
              <a:rPr lang="zh-CN" altLang="en-US" sz="2000" b="1" dirty="0" smtClean="0"/>
              <a:t>。</a:t>
            </a:r>
            <a:endParaRPr lang="ru-RU" altLang="zh-CN" sz="2000" b="1" dirty="0" smtClean="0"/>
          </a:p>
          <a:p>
            <a:pPr lvl="0"/>
            <a:endParaRPr lang="ru-RU" sz="2000" b="1" dirty="0"/>
          </a:p>
          <a:p>
            <a:pPr lvl="0"/>
            <a:r>
              <a:rPr lang="zh-CN" altLang="en-US" sz="2000" b="1" dirty="0" smtClean="0"/>
              <a:t>五</a:t>
            </a:r>
            <a:r>
              <a:rPr lang="ru-RU" altLang="zh-CN" sz="2000" b="1" dirty="0" smtClean="0"/>
              <a:t>…</a:t>
            </a:r>
            <a:r>
              <a:rPr lang="zh-CN" altLang="en-US" sz="2000" b="1" dirty="0" smtClean="0"/>
              <a:t>大</a:t>
            </a:r>
            <a:r>
              <a:rPr lang="zh-CN" altLang="en-US" sz="2000" b="1" dirty="0"/>
              <a:t>象吃香蕉</a:t>
            </a:r>
            <a:r>
              <a:rPr lang="zh-CN" altLang="en-US" sz="2000" b="1" dirty="0" smtClean="0"/>
              <a:t>。</a:t>
            </a:r>
            <a:endParaRPr lang="ru-RU" altLang="zh-CN" sz="2000" b="1" dirty="0" smtClean="0"/>
          </a:p>
          <a:p>
            <a:pPr lvl="0"/>
            <a:r>
              <a:rPr lang="ru-RU" sz="2000" b="1" dirty="0" err="1" smtClean="0"/>
              <a:t>Wǔ</a:t>
            </a:r>
            <a:r>
              <a:rPr lang="ru-RU" sz="2000" b="1" dirty="0" smtClean="0"/>
              <a:t>  …  </a:t>
            </a:r>
            <a:r>
              <a:rPr lang="ru-RU" sz="2000" b="1" dirty="0" err="1"/>
              <a:t>dà</a:t>
            </a:r>
            <a:r>
              <a:rPr lang="ru-RU" sz="2000" b="1" dirty="0"/>
              <a:t> </a:t>
            </a:r>
            <a:r>
              <a:rPr lang="ru-RU" sz="2000" b="1" dirty="0" err="1"/>
              <a:t>xiàng</a:t>
            </a:r>
            <a:r>
              <a:rPr lang="ru-RU" sz="2000" b="1" dirty="0"/>
              <a:t>  </a:t>
            </a:r>
            <a:r>
              <a:rPr lang="ru-RU" sz="2000" b="1" dirty="0" err="1"/>
              <a:t>chī</a:t>
            </a:r>
            <a:r>
              <a:rPr lang="ru-RU" sz="2000" b="1" dirty="0"/>
              <a:t> </a:t>
            </a:r>
            <a:r>
              <a:rPr lang="ru-RU" sz="2000" b="1" dirty="0" err="1"/>
              <a:t>xiāngjiāo</a:t>
            </a:r>
            <a:r>
              <a:rPr lang="zh-CN" altLang="en-US" sz="2000" b="1" dirty="0" smtClean="0"/>
              <a:t>。</a:t>
            </a:r>
            <a:endParaRPr lang="ru-RU" altLang="zh-CN" sz="2000" b="1" dirty="0" smtClean="0"/>
          </a:p>
          <a:p>
            <a:pPr lvl="0"/>
            <a:endParaRPr lang="ru-RU" sz="2000" b="1" dirty="0"/>
          </a:p>
          <a:p>
            <a:pPr lvl="0"/>
            <a:r>
              <a:rPr lang="zh-CN" altLang="en-US" sz="2000" b="1" dirty="0" smtClean="0"/>
              <a:t>四</a:t>
            </a:r>
            <a:r>
              <a:rPr lang="ru-RU" altLang="zh-CN" sz="2000" b="1" dirty="0" smtClean="0"/>
              <a:t>…</a:t>
            </a:r>
            <a:r>
              <a:rPr lang="zh-CN" altLang="en-US" sz="2000" b="1" dirty="0" smtClean="0"/>
              <a:t>老</a:t>
            </a:r>
            <a:r>
              <a:rPr lang="zh-CN" altLang="en-US" sz="2000" b="1" dirty="0"/>
              <a:t>鼠睡觉</a:t>
            </a:r>
            <a:r>
              <a:rPr lang="zh-CN" altLang="en-US" sz="2000" b="1" dirty="0" smtClean="0"/>
              <a:t>。</a:t>
            </a:r>
            <a:endParaRPr lang="ru-RU" altLang="zh-CN" sz="2000" b="1" dirty="0" smtClean="0"/>
          </a:p>
          <a:p>
            <a:pPr lvl="0"/>
            <a:r>
              <a:rPr lang="ru-RU" sz="2000" b="1" dirty="0" err="1" smtClean="0"/>
              <a:t>Sì</a:t>
            </a:r>
            <a:r>
              <a:rPr lang="ru-RU" sz="2000" b="1" dirty="0" smtClean="0"/>
              <a:t> … </a:t>
            </a:r>
            <a:r>
              <a:rPr lang="ru-RU" sz="2000" b="1" dirty="0" err="1"/>
              <a:t>lǎoshǔ</a:t>
            </a:r>
            <a:r>
              <a:rPr lang="ru-RU" sz="2000" b="1" dirty="0"/>
              <a:t> </a:t>
            </a:r>
            <a:r>
              <a:rPr lang="ru-RU" sz="2000" b="1" dirty="0" err="1"/>
              <a:t>shuìjiào</a:t>
            </a:r>
            <a:r>
              <a:rPr lang="zh-CN" altLang="en-US" sz="2000" b="1" dirty="0" smtClean="0"/>
              <a:t>。</a:t>
            </a:r>
            <a:endParaRPr lang="ru-RU" altLang="zh-CN" sz="2000" b="1" dirty="0" smtClean="0"/>
          </a:p>
          <a:p>
            <a:pPr lvl="0"/>
            <a:endParaRPr lang="ru-RU" sz="2000" b="1" dirty="0"/>
          </a:p>
          <a:p>
            <a:pPr lvl="0"/>
            <a:r>
              <a:rPr lang="zh-CN" altLang="en-US" sz="2000" b="1" dirty="0" smtClean="0"/>
              <a:t>八</a:t>
            </a:r>
            <a:r>
              <a:rPr lang="ru-RU" altLang="zh-CN" sz="2000" b="1" dirty="0" smtClean="0"/>
              <a:t>…</a:t>
            </a:r>
            <a:r>
              <a:rPr lang="zh-CN" altLang="en-US" sz="2000" b="1" dirty="0" smtClean="0"/>
              <a:t>狼</a:t>
            </a:r>
            <a:r>
              <a:rPr lang="zh-CN" altLang="en-US" sz="2000" b="1" dirty="0"/>
              <a:t>爱吃肉吗</a:t>
            </a:r>
            <a:r>
              <a:rPr lang="zh-CN" altLang="en-US" sz="2000" b="1" dirty="0" smtClean="0"/>
              <a:t>？</a:t>
            </a:r>
            <a:endParaRPr lang="ru-RU" altLang="zh-CN" sz="2000" b="1" dirty="0" smtClean="0"/>
          </a:p>
          <a:p>
            <a:pPr lvl="0"/>
            <a:r>
              <a:rPr lang="ru-RU" sz="2000" b="1" dirty="0" err="1" smtClean="0"/>
              <a:t>Bā</a:t>
            </a:r>
            <a:r>
              <a:rPr lang="ru-RU" sz="2000" b="1" dirty="0" smtClean="0"/>
              <a:t> … </a:t>
            </a:r>
            <a:r>
              <a:rPr lang="ru-RU" sz="2000" b="1" dirty="0" err="1"/>
              <a:t>láng</a:t>
            </a:r>
            <a:r>
              <a:rPr lang="ru-RU" sz="2000" b="1" dirty="0"/>
              <a:t>  </a:t>
            </a:r>
            <a:r>
              <a:rPr lang="ru-RU" sz="2000" b="1" dirty="0" err="1"/>
              <a:t>ài</a:t>
            </a:r>
            <a:r>
              <a:rPr lang="ru-RU" sz="2000" b="1" dirty="0"/>
              <a:t> </a:t>
            </a:r>
            <a:r>
              <a:rPr lang="ru-RU" sz="2000" b="1" dirty="0" err="1"/>
              <a:t>chī</a:t>
            </a:r>
            <a:r>
              <a:rPr lang="ru-RU" sz="2000" b="1" dirty="0"/>
              <a:t>  </a:t>
            </a:r>
            <a:r>
              <a:rPr lang="ru-RU" sz="2000" b="1" dirty="0" err="1"/>
              <a:t>ròu</a:t>
            </a:r>
            <a:r>
              <a:rPr lang="ru-RU" sz="2000" b="1" dirty="0"/>
              <a:t> </a:t>
            </a:r>
            <a:r>
              <a:rPr lang="en-US" sz="2000" b="1" dirty="0" smtClean="0"/>
              <a:t>ma</a:t>
            </a:r>
            <a:r>
              <a:rPr lang="zh-CN" altLang="en-US" sz="2000" b="1" dirty="0" smtClean="0"/>
              <a:t>？</a:t>
            </a:r>
            <a:endParaRPr lang="ru-RU" sz="2000" b="1" dirty="0"/>
          </a:p>
          <a:p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16016" y="1340768"/>
            <a:ext cx="424847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У моей старшей сестры есть 3 льва</a:t>
            </a:r>
            <a:r>
              <a:rPr lang="ru-RU" sz="2000" b="1" dirty="0" smtClean="0"/>
              <a:t>.</a:t>
            </a:r>
          </a:p>
          <a:p>
            <a:endParaRPr lang="ru-RU" sz="2000" b="1" dirty="0"/>
          </a:p>
          <a:p>
            <a:r>
              <a:rPr lang="ru-RU" sz="2000" b="1" dirty="0"/>
              <a:t>У моего друга есть 2 слоненка</a:t>
            </a:r>
            <a:r>
              <a:rPr lang="ru-RU" sz="2000" b="1" dirty="0" smtClean="0"/>
              <a:t>.</a:t>
            </a:r>
          </a:p>
          <a:p>
            <a:endParaRPr lang="ru-RU" sz="2000" b="1" dirty="0"/>
          </a:p>
          <a:p>
            <a:r>
              <a:rPr lang="ru-RU" sz="2000" b="1" dirty="0"/>
              <a:t>У папы 4 тигра</a:t>
            </a:r>
            <a:r>
              <a:rPr lang="ru-RU" sz="2000" b="1" dirty="0" smtClean="0"/>
              <a:t>.</a:t>
            </a:r>
          </a:p>
          <a:p>
            <a:endParaRPr lang="ru-RU" sz="2000" b="1" dirty="0"/>
          </a:p>
          <a:p>
            <a:r>
              <a:rPr lang="ru-RU" sz="2000" b="1" dirty="0"/>
              <a:t>Он купил 12  зайцев</a:t>
            </a:r>
            <a:r>
              <a:rPr lang="ru-RU" sz="2000" b="1" dirty="0" smtClean="0"/>
              <a:t>.</a:t>
            </a:r>
          </a:p>
          <a:p>
            <a:endParaRPr lang="ru-RU" sz="2000" b="1" dirty="0"/>
          </a:p>
          <a:p>
            <a:r>
              <a:rPr lang="ru-RU" sz="2000" b="1" dirty="0"/>
              <a:t>Он купил 8 дельфинов или 6 </a:t>
            </a:r>
            <a:endParaRPr lang="ru-RU" sz="2000" b="1" dirty="0" smtClean="0"/>
          </a:p>
          <a:p>
            <a:r>
              <a:rPr lang="ru-RU" sz="2000" b="1" dirty="0" smtClean="0"/>
              <a:t>верблюдов</a:t>
            </a:r>
            <a:r>
              <a:rPr lang="ru-RU" sz="2000" b="1" dirty="0"/>
              <a:t>?</a:t>
            </a:r>
          </a:p>
          <a:p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11555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350987"/>
            <a:ext cx="883305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</a:rPr>
              <a:t>Составьте предложение из предложенных слов.</a:t>
            </a:r>
          </a:p>
          <a:p>
            <a:endParaRPr lang="ru-RU" sz="3200" b="1" dirty="0">
              <a:ln>
                <a:solidFill>
                  <a:schemeClr val="tx1"/>
                </a:solidFill>
              </a:ln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1772816"/>
            <a:ext cx="6336704" cy="37856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/>
              <a:t> </a:t>
            </a:r>
            <a:r>
              <a:rPr lang="ru-RU" sz="2400" b="1" dirty="0" smtClean="0"/>
              <a:t>1) </a:t>
            </a:r>
            <a:r>
              <a:rPr lang="ru-RU" sz="2400" b="1" dirty="0" err="1" smtClean="0"/>
              <a:t>yǒu</a:t>
            </a:r>
            <a:r>
              <a:rPr lang="ru-RU" sz="2400" b="1" dirty="0"/>
              <a:t>,  </a:t>
            </a:r>
            <a:r>
              <a:rPr lang="ru-RU" sz="2400" b="1" dirty="0" err="1"/>
              <a:t>Nǐ</a:t>
            </a:r>
            <a:r>
              <a:rPr lang="ru-RU" sz="2400" b="1" dirty="0"/>
              <a:t> , </a:t>
            </a:r>
            <a:r>
              <a:rPr lang="ru-RU" sz="2400" b="1" dirty="0" err="1"/>
              <a:t>èyú</a:t>
            </a:r>
            <a:r>
              <a:rPr lang="ru-RU" sz="2400" b="1" dirty="0"/>
              <a:t>, </a:t>
            </a:r>
            <a:r>
              <a:rPr lang="ru-RU" sz="2400" b="1" dirty="0" err="1"/>
              <a:t>duō</a:t>
            </a:r>
            <a:r>
              <a:rPr lang="ru-RU" sz="2400" b="1" dirty="0"/>
              <a:t> </a:t>
            </a:r>
            <a:r>
              <a:rPr lang="ru-RU" sz="2400" b="1" dirty="0" err="1"/>
              <a:t>shǎo</a:t>
            </a:r>
            <a:r>
              <a:rPr lang="ru-RU" sz="2400" b="1" dirty="0" smtClean="0"/>
              <a:t>.</a:t>
            </a:r>
          </a:p>
          <a:p>
            <a:pPr lvl="0"/>
            <a:endParaRPr lang="ru-RU" sz="2400" b="1" dirty="0"/>
          </a:p>
          <a:p>
            <a:pPr lvl="0"/>
            <a:r>
              <a:rPr lang="ru-RU" sz="2400" b="1" dirty="0" smtClean="0"/>
              <a:t>2) </a:t>
            </a:r>
            <a:r>
              <a:rPr lang="en-US" sz="2400" b="1" dirty="0" smtClean="0"/>
              <a:t>y</a:t>
            </a:r>
            <a:r>
              <a:rPr lang="ru-RU" sz="2400" b="1" dirty="0" err="1"/>
              <a:t>ǒu</a:t>
            </a:r>
            <a:r>
              <a:rPr lang="ru-RU" sz="2400" b="1" dirty="0"/>
              <a:t>,    </a:t>
            </a:r>
            <a:r>
              <a:rPr lang="ru-RU" sz="2400" b="1" dirty="0" err="1"/>
              <a:t>bào</a:t>
            </a:r>
            <a:r>
              <a:rPr lang="ru-RU" sz="2400" b="1" dirty="0"/>
              <a:t>, </a:t>
            </a:r>
            <a:r>
              <a:rPr lang="ru-RU" sz="2400" b="1" dirty="0" err="1"/>
              <a:t>Tā</a:t>
            </a:r>
            <a:r>
              <a:rPr lang="ru-RU" sz="2400" b="1" dirty="0"/>
              <a:t>, </a:t>
            </a:r>
            <a:r>
              <a:rPr lang="ru-RU" sz="2400" b="1" dirty="0" err="1"/>
              <a:t>zhī</a:t>
            </a:r>
            <a:r>
              <a:rPr lang="ru-RU" sz="2400" b="1" dirty="0"/>
              <a:t>,   </a:t>
            </a:r>
            <a:r>
              <a:rPr lang="ru-RU" sz="2400" b="1" dirty="0" err="1" smtClean="0"/>
              <a:t>shíwǔ</a:t>
            </a:r>
            <a:endParaRPr lang="ru-RU" sz="2400" b="1" dirty="0" smtClean="0"/>
          </a:p>
          <a:p>
            <a:pPr lvl="0"/>
            <a:endParaRPr lang="ru-RU" sz="2400" b="1" dirty="0"/>
          </a:p>
          <a:p>
            <a:pPr lvl="0"/>
            <a:r>
              <a:rPr lang="ru-RU" sz="2400" b="1" dirty="0" smtClean="0"/>
              <a:t>3) </a:t>
            </a:r>
            <a:r>
              <a:rPr lang="ru-RU" sz="2400" b="1" dirty="0" err="1" smtClean="0"/>
              <a:t>Tā</a:t>
            </a:r>
            <a:r>
              <a:rPr lang="ru-RU" sz="2400" b="1" dirty="0"/>
              <a:t>, </a:t>
            </a:r>
            <a:r>
              <a:rPr lang="ru-RU" sz="2400" b="1" dirty="0" err="1"/>
              <a:t>zhī</a:t>
            </a:r>
            <a:r>
              <a:rPr lang="ru-RU" sz="2400" b="1" dirty="0"/>
              <a:t>,  </a:t>
            </a:r>
            <a:r>
              <a:rPr lang="ru-RU" sz="2400" b="1" dirty="0" err="1"/>
              <a:t>tā</a:t>
            </a:r>
            <a:r>
              <a:rPr lang="ru-RU" sz="2400" b="1" dirty="0"/>
              <a:t>, </a:t>
            </a:r>
            <a:r>
              <a:rPr lang="ru-RU" sz="2400" b="1" dirty="0" err="1"/>
              <a:t>hěn</a:t>
            </a:r>
            <a:r>
              <a:rPr lang="ru-RU" sz="2400" b="1" dirty="0"/>
              <a:t>, </a:t>
            </a:r>
            <a:r>
              <a:rPr lang="ru-RU" sz="2400" b="1" dirty="0" err="1"/>
              <a:t>dàishǔ</a:t>
            </a:r>
            <a:r>
              <a:rPr lang="ru-RU" sz="2400" b="1" dirty="0"/>
              <a:t> ,</a:t>
            </a:r>
            <a:r>
              <a:rPr lang="ru-RU" sz="2400" b="1" dirty="0" err="1"/>
              <a:t>sān</a:t>
            </a:r>
            <a:r>
              <a:rPr lang="ru-RU" sz="2400" b="1" dirty="0"/>
              <a:t>, </a:t>
            </a:r>
            <a:r>
              <a:rPr lang="ru-RU" sz="2400" b="1" dirty="0" err="1" smtClean="0"/>
              <a:t>xǐhuan</a:t>
            </a:r>
            <a:endParaRPr lang="ru-RU" sz="2400" b="1" dirty="0" smtClean="0"/>
          </a:p>
          <a:p>
            <a:pPr lvl="0"/>
            <a:endParaRPr lang="ru-RU" sz="2400" b="1" dirty="0"/>
          </a:p>
          <a:p>
            <a:pPr lvl="0"/>
            <a:r>
              <a:rPr lang="ru-RU" sz="2400" b="1" dirty="0" smtClean="0"/>
              <a:t>4) </a:t>
            </a:r>
            <a:r>
              <a:rPr lang="en-US" sz="2400" b="1" dirty="0" smtClean="0"/>
              <a:t>t</a:t>
            </a:r>
            <a:r>
              <a:rPr lang="ru-RU" sz="2400" b="1" dirty="0" err="1"/>
              <a:t>óu</a:t>
            </a:r>
            <a:r>
              <a:rPr lang="en-US" sz="2400" b="1" dirty="0"/>
              <a:t>, </a:t>
            </a:r>
            <a:r>
              <a:rPr lang="ru-RU" sz="2400" b="1" dirty="0" err="1"/>
              <a:t>shuìjiào</a:t>
            </a:r>
            <a:r>
              <a:rPr lang="en-US" sz="2400" b="1" dirty="0"/>
              <a:t>, </a:t>
            </a:r>
            <a:r>
              <a:rPr lang="ru-RU" sz="2400" b="1" dirty="0" err="1"/>
              <a:t>Jiǔ</a:t>
            </a:r>
            <a:r>
              <a:rPr lang="en-US" sz="2400" b="1" dirty="0"/>
              <a:t>, </a:t>
            </a:r>
            <a:r>
              <a:rPr lang="ru-RU" sz="2400" b="1" dirty="0" err="1" smtClean="0"/>
              <a:t>dàxiàng</a:t>
            </a:r>
            <a:endParaRPr lang="ru-RU" sz="2400" b="1" dirty="0" smtClean="0"/>
          </a:p>
          <a:p>
            <a:pPr lvl="0"/>
            <a:endParaRPr lang="ru-RU" sz="2400" b="1" dirty="0"/>
          </a:p>
          <a:p>
            <a:pPr lvl="0"/>
            <a:r>
              <a:rPr lang="ru-RU" sz="2400" b="1" dirty="0"/>
              <a:t>  </a:t>
            </a:r>
            <a:r>
              <a:rPr lang="ru-RU" sz="2400" b="1" dirty="0" smtClean="0"/>
              <a:t>5) </a:t>
            </a:r>
            <a:r>
              <a:rPr lang="ru-RU" sz="2400" b="1" dirty="0" err="1" smtClean="0"/>
              <a:t>hěn</a:t>
            </a:r>
            <a:r>
              <a:rPr lang="en-US" sz="2400" b="1" dirty="0"/>
              <a:t>,  </a:t>
            </a:r>
            <a:r>
              <a:rPr lang="ru-RU" sz="2400" b="1" dirty="0" err="1"/>
              <a:t>chī</a:t>
            </a:r>
            <a:r>
              <a:rPr lang="en-US" sz="2400" b="1" dirty="0"/>
              <a:t>,  </a:t>
            </a:r>
            <a:r>
              <a:rPr lang="ru-RU" sz="2400" b="1" dirty="0" err="1"/>
              <a:t>Xióng</a:t>
            </a:r>
            <a:r>
              <a:rPr lang="en-US" sz="2400" b="1" dirty="0"/>
              <a:t>,  </a:t>
            </a:r>
            <a:r>
              <a:rPr lang="ru-RU" sz="2400" b="1" dirty="0" err="1"/>
              <a:t>fēngmì</a:t>
            </a:r>
            <a:r>
              <a:rPr lang="en-US" sz="2400" b="1" dirty="0"/>
              <a:t>,  </a:t>
            </a:r>
            <a:r>
              <a:rPr lang="ru-RU" sz="2400" b="1" dirty="0" err="1"/>
              <a:t>xǐhuan</a:t>
            </a:r>
            <a:endParaRPr lang="ru-RU" sz="2400" b="1" dirty="0"/>
          </a:p>
          <a:p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2093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zh-CN" altLang="en-US" b="1" dirty="0" smtClean="0">
                <a:latin typeface="Times New Roman" pitchFamily="18" charset="0"/>
                <a:cs typeface="Times New Roman" pitchFamily="18" charset="0"/>
              </a:rPr>
              <a:t>课外作业</a:t>
            </a:r>
            <a:r>
              <a:rPr lang="ru-RU" altLang="zh-CN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user\Desktop\2skinfoo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86276"/>
            <a:ext cx="3907023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1700808"/>
            <a:ext cx="40324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ru-RU" sz="2800" b="1" dirty="0" smtClean="0"/>
              <a:t>Напишите диалог, пользуясь гидом по зоопарку.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2)Нарисуйте карту     зоопарка, подпишите животных на китайском языке.</a:t>
            </a:r>
          </a:p>
          <a:p>
            <a:r>
              <a:rPr lang="ru-RU" sz="2800" b="1" dirty="0" smtClean="0"/>
              <a:t>3) </a:t>
            </a:r>
            <a:r>
              <a:rPr lang="ru-RU" sz="2800" b="1" smtClean="0"/>
              <a:t>Прописать слово</a:t>
            </a:r>
          </a:p>
          <a:p>
            <a:r>
              <a:rPr lang="zh-CN" altLang="en-US" sz="2800" smtClean="0">
                <a:ln>
                  <a:solidFill>
                    <a:schemeClr val="tx1"/>
                  </a:solidFill>
                </a:ln>
                <a:latin typeface="Adobe Fan Heiti Std B" pitchFamily="34" charset="-128"/>
                <a:ea typeface="Adobe Fan Heiti Std B" pitchFamily="34" charset="-128"/>
              </a:rPr>
              <a:t>动</a:t>
            </a:r>
            <a:r>
              <a:rPr lang="zh-CN" altLang="en-US" sz="2800" dirty="0">
                <a:ln>
                  <a:solidFill>
                    <a:schemeClr val="tx1"/>
                  </a:solidFill>
                </a:ln>
                <a:latin typeface="Adobe Fan Heiti Std B" pitchFamily="34" charset="-128"/>
                <a:ea typeface="Adobe Fan Heiti Std B" pitchFamily="34" charset="-128"/>
              </a:rPr>
              <a:t>物园</a:t>
            </a:r>
            <a:endParaRPr lang="ru-RU" sz="2800" dirty="0">
              <a:ln>
                <a:solidFill>
                  <a:schemeClr val="tx1"/>
                </a:solidFill>
              </a:ln>
              <a:latin typeface="Adobe Fan Heiti Std B" pitchFamily="34" charset="-128"/>
              <a:ea typeface="Adobe Fan Heiti Std B" pitchFamily="34" charset="-128"/>
            </a:endParaRP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2326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63"/>
            <a:ext cx="9144000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 Black" pitchFamily="34" charset="0"/>
                <a:cs typeface="Times New Roman" pitchFamily="18" charset="0"/>
              </a:rPr>
              <a:t>Спасибо за урок!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53526"/>
            <a:ext cx="3961884" cy="449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80113" y="2204864"/>
            <a:ext cx="30963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0" dirty="0">
                <a:solidFill>
                  <a:srgbClr val="FFFF00"/>
                </a:solidFill>
              </a:rPr>
              <a:t>谢谢</a:t>
            </a:r>
            <a:r>
              <a:rPr lang="zh-CN" altLang="en-US" sz="8000" dirty="0" smtClean="0">
                <a:solidFill>
                  <a:srgbClr val="FFFF00"/>
                </a:solidFill>
              </a:rPr>
              <a:t>您课</a:t>
            </a:r>
            <a:endParaRPr lang="ru-RU" sz="8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75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C:\Users\user\Desktop\zoo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660565" cy="724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189273"/>
            <a:ext cx="79928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zh-CN" sz="5400" b="1" dirty="0" smtClean="0">
                <a:ln w="12700"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         Отгадайте животное</a:t>
            </a:r>
            <a:endParaRPr lang="ru-RU" sz="5400" dirty="0">
              <a:ln w="12700">
                <a:solidFill>
                  <a:schemeClr val="tx1"/>
                </a:solidFill>
              </a:ln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9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8" t="55223" r="63363" b="17259"/>
          <a:stretch/>
        </p:blipFill>
        <p:spPr bwMode="auto">
          <a:xfrm>
            <a:off x="2008263" y="4332718"/>
            <a:ext cx="1640792" cy="1273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219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28" y="1777403"/>
            <a:ext cx="6906344" cy="462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56251" y="332656"/>
            <a:ext cx="388920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FFFF00"/>
                </a:solidFill>
              </a:rPr>
              <a:t>老虎</a:t>
            </a:r>
            <a:r>
              <a:rPr lang="ru-RU" sz="6000" b="1" dirty="0">
                <a:solidFill>
                  <a:srgbClr val="FFFF00"/>
                </a:solidFill>
              </a:rPr>
              <a:t> </a:t>
            </a:r>
            <a:r>
              <a:rPr lang="ru-RU" sz="6000" b="1" dirty="0" err="1">
                <a:solidFill>
                  <a:srgbClr val="FFFF00"/>
                </a:solidFill>
              </a:rPr>
              <a:t>lǎohǔ</a:t>
            </a:r>
            <a:r>
              <a:rPr lang="ru-RU" sz="6000" b="1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8435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15" r="32916" b="56367"/>
          <a:stretch/>
        </p:blipFill>
        <p:spPr bwMode="auto">
          <a:xfrm>
            <a:off x="4572000" y="1251166"/>
            <a:ext cx="1213504" cy="2244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27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277" y="1268760"/>
            <a:ext cx="6753085" cy="514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14537" y="253096"/>
            <a:ext cx="65149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FFFF00"/>
                </a:solidFill>
              </a:rPr>
              <a:t>长颈鹿</a:t>
            </a:r>
            <a:r>
              <a:rPr lang="ru-RU" sz="6000" b="1" dirty="0">
                <a:solidFill>
                  <a:srgbClr val="FFFF00"/>
                </a:solidFill>
              </a:rPr>
              <a:t> </a:t>
            </a:r>
            <a:r>
              <a:rPr lang="ru-RU" sz="6000" b="1" dirty="0" err="1">
                <a:solidFill>
                  <a:srgbClr val="FFFF00"/>
                </a:solidFill>
              </a:rPr>
              <a:t>chángjǐnglù</a:t>
            </a:r>
            <a:r>
              <a:rPr lang="ru-RU" sz="6000" b="1" dirty="0">
                <a:solidFill>
                  <a:srgbClr val="FFFF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2840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70" t="28988" r="23765" b="21929"/>
          <a:stretch/>
        </p:blipFill>
        <p:spPr bwMode="auto">
          <a:xfrm>
            <a:off x="4845464" y="2760292"/>
            <a:ext cx="1771479" cy="2281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26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32" y="1412776"/>
            <a:ext cx="7454192" cy="4648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29123" y="249818"/>
            <a:ext cx="37112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solidFill>
                  <a:srgbClr val="FFFF00"/>
                </a:solidFill>
              </a:rPr>
              <a:t>河马 </a:t>
            </a:r>
            <a:r>
              <a:rPr lang="en-US" altLang="zh-CN" sz="6000" b="1" dirty="0" err="1">
                <a:solidFill>
                  <a:srgbClr val="FFFF00"/>
                </a:solidFill>
              </a:rPr>
              <a:t>hémǎ</a:t>
            </a:r>
            <a:endParaRPr lang="ru-RU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54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425</Words>
  <Application>Microsoft Office PowerPoint</Application>
  <PresentationFormat>Экран (4:3)</PresentationFormat>
  <Paragraphs>83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урок!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23</cp:revision>
  <dcterms:created xsi:type="dcterms:W3CDTF">2013-11-25T14:56:07Z</dcterms:created>
  <dcterms:modified xsi:type="dcterms:W3CDTF">2015-03-21T12:36:09Z</dcterms:modified>
</cp:coreProperties>
</file>